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59316" autoAdjust="0"/>
  </p:normalViewPr>
  <p:slideViewPr>
    <p:cSldViewPr>
      <p:cViewPr varScale="1">
        <p:scale>
          <a:sx n="60" d="100"/>
          <a:sy n="60" d="100"/>
        </p:scale>
        <p:origin x="84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AB365-9DF9-4171-914A-DA53719FD9FC}" type="datetimeFigureOut">
              <a:rPr lang="ko-KR" altLang="en-US" smtClean="0"/>
              <a:t>2020-11-28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C63C1-E697-4382-AF0B-394CABC8D9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17</a:t>
            </a:r>
            <a:r>
              <a:rPr lang="ko-KR" altLang="en-US" b="1" dirty="0"/>
              <a:t>강</a:t>
            </a:r>
            <a:r>
              <a:rPr lang="en-US" altLang="ko-KR" b="1" dirty="0"/>
              <a:t>. </a:t>
            </a:r>
            <a:r>
              <a:rPr lang="ko-KR" altLang="en-US" b="1" dirty="0"/>
              <a:t>심층신경망</a:t>
            </a:r>
            <a:r>
              <a:rPr lang="en-US" altLang="ko-KR" b="1" dirty="0"/>
              <a:t>(DNN)</a:t>
            </a:r>
          </a:p>
          <a:p>
            <a:endParaRPr lang="en-US" altLang="ko-KR" dirty="0"/>
          </a:p>
          <a:p>
            <a:r>
              <a:rPr lang="ko-KR" altLang="en-US" dirty="0"/>
              <a:t>추후 변경사항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44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Model.compile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여러가지 환경 설정 </a:t>
            </a:r>
            <a:r>
              <a:rPr lang="en-US" altLang="ko-KR" dirty="0"/>
              <a:t>+ </a:t>
            </a:r>
            <a:r>
              <a:rPr lang="ko-KR" altLang="en-US" dirty="0"/>
              <a:t>컴파일을 수행하는 부분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오차함수 </a:t>
            </a:r>
            <a:r>
              <a:rPr lang="en-US" altLang="ko-KR" dirty="0"/>
              <a:t>: MSE, Cross-entropy</a:t>
            </a:r>
            <a:r>
              <a:rPr lang="ko-KR" altLang="en-US" dirty="0"/>
              <a:t> 계열로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교차 엔트로피 계열 </a:t>
            </a:r>
            <a:r>
              <a:rPr lang="en-US" altLang="ko-KR" dirty="0"/>
              <a:t>: </a:t>
            </a:r>
            <a:r>
              <a:rPr lang="ko-KR" altLang="en-US" dirty="0" err="1"/>
              <a:t>출력값에</a:t>
            </a:r>
            <a:r>
              <a:rPr lang="ko-KR" altLang="en-US" dirty="0"/>
              <a:t> 로그를 취함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오차가 큰 경우에는 수렴속도가 빨라지고</a:t>
            </a:r>
            <a:r>
              <a:rPr lang="en-US" altLang="ko-KR" dirty="0"/>
              <a:t>, </a:t>
            </a:r>
            <a:r>
              <a:rPr lang="ko-KR" altLang="en-US" dirty="0"/>
              <a:t>오차가 작아지면 수렴속도가 감소하게</a:t>
            </a:r>
            <a:r>
              <a:rPr lang="en-US" altLang="ko-KR" dirty="0"/>
              <a:t>(</a:t>
            </a:r>
            <a:r>
              <a:rPr lang="ko-KR" altLang="en-US" dirty="0" err="1"/>
              <a:t>느려지게</a:t>
            </a:r>
            <a:r>
              <a:rPr lang="en-US" altLang="ko-KR" dirty="0"/>
              <a:t>)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주로 분류 문제에서 많이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특히 </a:t>
            </a:r>
            <a:r>
              <a:rPr lang="ko-KR" altLang="en-US" dirty="0" err="1"/>
              <a:t>예측값이</a:t>
            </a:r>
            <a:r>
              <a:rPr lang="ko-KR" altLang="en-US" dirty="0"/>
              <a:t> 참</a:t>
            </a:r>
            <a:r>
              <a:rPr lang="en-US" altLang="ko-KR" dirty="0"/>
              <a:t>/</a:t>
            </a:r>
            <a:r>
              <a:rPr lang="ko-KR" altLang="en-US" dirty="0"/>
              <a:t>거짓일때는 </a:t>
            </a:r>
            <a:r>
              <a:rPr lang="en-US" altLang="ko-KR" dirty="0"/>
              <a:t>binary-cross entropy</a:t>
            </a:r>
            <a:r>
              <a:rPr lang="ko-KR" altLang="en-US" dirty="0"/>
              <a:t>를 사용함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9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참고로</a:t>
            </a:r>
            <a:r>
              <a:rPr lang="en-US" altLang="ko-KR" dirty="0"/>
              <a:t>, MSE</a:t>
            </a:r>
            <a:r>
              <a:rPr lang="ko-KR" altLang="en-US" dirty="0"/>
              <a:t>의 경우 수렴까지 속도가 오래 걸림</a:t>
            </a:r>
            <a:r>
              <a:rPr lang="en-US" altLang="ko-KR" dirty="0"/>
              <a:t>(Squared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제곱을 수행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feature</a:t>
            </a:r>
            <a:r>
              <a:rPr lang="ko-KR" altLang="en-US" dirty="0"/>
              <a:t>이나 출력의 편차가 작을 때는</a:t>
            </a:r>
            <a:r>
              <a:rPr lang="en-US" altLang="ko-KR" dirty="0"/>
              <a:t> </a:t>
            </a:r>
            <a:r>
              <a:rPr lang="ko-KR" altLang="en-US" dirty="0"/>
              <a:t>최대한 정확하게 확인하기 위해 </a:t>
            </a:r>
            <a:r>
              <a:rPr lang="en-US" altLang="ko-KR" dirty="0"/>
              <a:t>MSE</a:t>
            </a:r>
            <a:r>
              <a:rPr lang="ko-KR" altLang="en-US" dirty="0"/>
              <a:t>를 사용할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140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Metrics() : </a:t>
            </a:r>
            <a:r>
              <a:rPr lang="ko-KR" altLang="en-US" dirty="0"/>
              <a:t>모델 수행 결과를 나타내게끔 설정하는 부분 </a:t>
            </a:r>
            <a:r>
              <a:rPr lang="en-US" altLang="ko-KR" dirty="0"/>
              <a:t>– </a:t>
            </a:r>
            <a:r>
              <a:rPr lang="ko-KR" altLang="en-US" dirty="0"/>
              <a:t>현재는 정확도</a:t>
            </a:r>
            <a:r>
              <a:rPr lang="en-US" altLang="ko-KR" dirty="0"/>
              <a:t>(accuracy)</a:t>
            </a:r>
            <a:r>
              <a:rPr lang="ko-KR" altLang="en-US" dirty="0"/>
              <a:t>를 출력함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</a:t>
            </a:r>
            <a:r>
              <a:rPr lang="en-US" altLang="ko-KR" dirty="0"/>
              <a:t>, test sample</a:t>
            </a:r>
            <a:r>
              <a:rPr lang="ko-KR" altLang="en-US" dirty="0"/>
              <a:t>이 별도로 있을 때에는 해당 </a:t>
            </a:r>
            <a:r>
              <a:rPr lang="en-US" altLang="ko-KR" dirty="0"/>
              <a:t>test sample</a:t>
            </a:r>
            <a:r>
              <a:rPr lang="ko-KR" altLang="en-US" dirty="0"/>
              <a:t>을 </a:t>
            </a:r>
            <a:r>
              <a:rPr lang="en-US" altLang="ko-KR" dirty="0"/>
              <a:t>training</a:t>
            </a:r>
            <a:r>
              <a:rPr lang="ko-KR" altLang="en-US" dirty="0"/>
              <a:t>에서 제외시킴</a:t>
            </a:r>
            <a:r>
              <a:rPr lang="en-US" altLang="ko-KR" dirty="0"/>
              <a:t>. </a:t>
            </a:r>
            <a:r>
              <a:rPr lang="ko-KR" altLang="en-US" dirty="0"/>
              <a:t>정확도는 </a:t>
            </a:r>
            <a:r>
              <a:rPr lang="en-US" altLang="ko-KR" dirty="0"/>
              <a:t>training set</a:t>
            </a:r>
            <a:r>
              <a:rPr lang="ko-KR" altLang="en-US" dirty="0"/>
              <a:t>에 대한 정확도만을 나타냄</a:t>
            </a:r>
            <a:r>
              <a:rPr lang="en-US" altLang="ko-KR" dirty="0"/>
              <a:t>. -&gt; </a:t>
            </a:r>
            <a:r>
              <a:rPr lang="ko-KR" altLang="en-US" dirty="0"/>
              <a:t>과적합을 방지할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Optimizer : </a:t>
            </a:r>
            <a:r>
              <a:rPr lang="ko-KR" altLang="en-US" dirty="0"/>
              <a:t>얼마나 빠르게</a:t>
            </a:r>
            <a:r>
              <a:rPr lang="en-US" altLang="ko-KR" dirty="0"/>
              <a:t>, </a:t>
            </a:r>
            <a:r>
              <a:rPr lang="ko-KR" altLang="en-US" dirty="0"/>
              <a:t>어떻게 최적화된 </a:t>
            </a:r>
            <a:r>
              <a:rPr lang="en-US" altLang="ko-KR" dirty="0"/>
              <a:t>gradient</a:t>
            </a:r>
            <a:r>
              <a:rPr lang="ko-KR" altLang="en-US" dirty="0"/>
              <a:t>를 찾을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SGD, </a:t>
            </a:r>
            <a:r>
              <a:rPr lang="en-US" altLang="ko-KR" dirty="0" err="1"/>
              <a:t>Nadam</a:t>
            </a:r>
            <a:r>
              <a:rPr lang="en-US" altLang="ko-KR" dirty="0"/>
              <a:t> </a:t>
            </a:r>
            <a:r>
              <a:rPr lang="ko-KR" altLang="en-US" dirty="0"/>
              <a:t>등 여러 기법이 있으나</a:t>
            </a:r>
            <a:r>
              <a:rPr lang="en-US" altLang="ko-KR" dirty="0"/>
              <a:t>, Adam</a:t>
            </a:r>
            <a:r>
              <a:rPr lang="ko-KR" altLang="en-US" dirty="0"/>
              <a:t>이 빠르고 정확한 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95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Model.fit</a:t>
            </a:r>
            <a:r>
              <a:rPr lang="en-US" altLang="ko-KR" dirty="0"/>
              <a:t>()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주어진 </a:t>
            </a:r>
            <a:r>
              <a:rPr lang="en-US" altLang="ko-KR" dirty="0"/>
              <a:t>input data(X,Y)</a:t>
            </a:r>
            <a:r>
              <a:rPr lang="ko-KR" altLang="en-US" dirty="0"/>
              <a:t>를 불러 모델을 실행할 때 사용되는 함수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Epoch : </a:t>
            </a:r>
            <a:r>
              <a:rPr lang="ko-KR" altLang="en-US" dirty="0"/>
              <a:t>학습 프로세스가 모든 샘플에 대해 몇 번 실행될 것인가</a:t>
            </a:r>
            <a:r>
              <a:rPr lang="en-US" altLang="ko-KR" dirty="0"/>
              <a:t>? Ex) 100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ko-KR" altLang="en-US" dirty="0"/>
              <a:t>각 샘플이 </a:t>
            </a:r>
            <a:r>
              <a:rPr lang="en-US" altLang="ko-KR" dirty="0"/>
              <a:t>100</a:t>
            </a:r>
            <a:r>
              <a:rPr lang="ko-KR" altLang="en-US" dirty="0"/>
              <a:t>번 재사용될 때까지 실행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53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batch_size</a:t>
            </a:r>
            <a:r>
              <a:rPr lang="en-US" altLang="ko-KR" dirty="0"/>
              <a:t> : </a:t>
            </a:r>
            <a:r>
              <a:rPr lang="ko-KR" altLang="en-US" dirty="0"/>
              <a:t>샘플을 한번에 몇 개씩 처리할 것인가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mini batch size</a:t>
            </a:r>
            <a:r>
              <a:rPr lang="ko-KR" altLang="en-US" dirty="0"/>
              <a:t>라고 생각하면 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="1" dirty="0"/>
              <a:t>너무 크면 한번에 많은 </a:t>
            </a:r>
            <a:r>
              <a:rPr lang="en-US" altLang="ko-KR" b="1" dirty="0"/>
              <a:t>gradient</a:t>
            </a:r>
            <a:r>
              <a:rPr lang="ko-KR" altLang="en-US" b="1" dirty="0"/>
              <a:t>를 계산하므로 학습속도가 </a:t>
            </a:r>
            <a:r>
              <a:rPr lang="ko-KR" altLang="en-US" b="1" dirty="0" err="1"/>
              <a:t>느려지고</a:t>
            </a:r>
            <a:r>
              <a:rPr lang="en-US" altLang="ko-KR" dirty="0"/>
              <a:t>, </a:t>
            </a:r>
            <a:r>
              <a:rPr lang="ko-KR" altLang="en-US" dirty="0"/>
              <a:t>너무 </a:t>
            </a:r>
            <a:r>
              <a:rPr lang="ko-KR" altLang="en-US" b="1" dirty="0"/>
              <a:t>작으면 각 실행 값</a:t>
            </a:r>
            <a:r>
              <a:rPr lang="en-US" altLang="ko-KR" b="1" dirty="0"/>
              <a:t>(batch)</a:t>
            </a:r>
            <a:r>
              <a:rPr lang="ko-KR" altLang="en-US" b="1" dirty="0" err="1"/>
              <a:t>들간의</a:t>
            </a:r>
            <a:r>
              <a:rPr lang="ko-KR" altLang="en-US" b="1" dirty="0"/>
              <a:t> 편차가 생겨 결과가 불안정</a:t>
            </a:r>
            <a:r>
              <a:rPr lang="ko-KR" altLang="en-US" dirty="0"/>
              <a:t>해질 수 있다</a:t>
            </a:r>
            <a:r>
              <a:rPr lang="en-US" altLang="ko-KR" dirty="0"/>
              <a:t>. – </a:t>
            </a:r>
            <a:r>
              <a:rPr lang="ko-KR" altLang="en-US" dirty="0"/>
              <a:t>한번에 학습시킬 </a:t>
            </a:r>
            <a:r>
              <a:rPr lang="en-US" altLang="ko-KR" dirty="0"/>
              <a:t>sample data</a:t>
            </a:r>
            <a:r>
              <a:rPr lang="ko-KR" altLang="en-US" dirty="0"/>
              <a:t>가 작으므로</a:t>
            </a:r>
            <a:r>
              <a:rPr lang="en-US" altLang="ko-KR" dirty="0"/>
              <a:t>, </a:t>
            </a:r>
            <a:r>
              <a:rPr lang="ko-KR" altLang="en-US" dirty="0"/>
              <a:t>전체 </a:t>
            </a:r>
            <a:r>
              <a:rPr lang="en-US" altLang="ko-KR" dirty="0"/>
              <a:t>training data</a:t>
            </a:r>
            <a:r>
              <a:rPr lang="ko-KR" altLang="en-US" dirty="0"/>
              <a:t>에 대한 경향을 담기에 부족한 경우가 발생함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주로 </a:t>
            </a:r>
            <a:r>
              <a:rPr lang="en-US" altLang="ko-KR" dirty="0"/>
              <a:t>GPU, RAM</a:t>
            </a:r>
            <a:r>
              <a:rPr lang="ko-KR" altLang="en-US" dirty="0"/>
              <a:t>등을 고려하여 설정함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46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데이터 표현 </a:t>
            </a:r>
            <a:r>
              <a:rPr lang="en-US" altLang="ko-KR" b="1" dirty="0"/>
              <a:t>/ </a:t>
            </a:r>
            <a:r>
              <a:rPr lang="ko-KR" altLang="en-US" b="1" dirty="0" err="1"/>
              <a:t>전처리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Case : MNIST Dataset</a:t>
            </a:r>
          </a:p>
          <a:p>
            <a:endParaRPr lang="en-US" altLang="ko-KR" dirty="0"/>
          </a:p>
          <a:p>
            <a:r>
              <a:rPr lang="en-US" altLang="ko-KR" dirty="0"/>
              <a:t>MNIST : 28 X 28</a:t>
            </a:r>
            <a:r>
              <a:rPr lang="ko-KR" altLang="en-US" dirty="0"/>
              <a:t>의 흑백 이미지 데이터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33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MNIST Data</a:t>
            </a:r>
            <a:r>
              <a:rPr lang="ko-KR" altLang="en-US" b="1" dirty="0"/>
              <a:t>의 </a:t>
            </a:r>
            <a:r>
              <a:rPr lang="en-US" altLang="ko-KR" b="1" dirty="0"/>
              <a:t>shape</a:t>
            </a:r>
          </a:p>
          <a:p>
            <a:endParaRPr lang="en-US" altLang="ko-KR" dirty="0"/>
          </a:p>
          <a:p>
            <a:r>
              <a:rPr lang="en-US" altLang="ko-KR" dirty="0"/>
              <a:t>.shape</a:t>
            </a:r>
            <a:r>
              <a:rPr lang="ko-KR" altLang="en-US" dirty="0"/>
              <a:t>를 사용하여 출력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Train_labels</a:t>
            </a:r>
            <a:r>
              <a:rPr lang="ko-KR" altLang="en-US" dirty="0"/>
              <a:t>를 통해 출력하면 </a:t>
            </a:r>
            <a:r>
              <a:rPr lang="en-US" altLang="ko-KR" dirty="0"/>
              <a:t>type</a:t>
            </a:r>
            <a:r>
              <a:rPr lang="ko-KR" altLang="en-US" dirty="0"/>
              <a:t>과 내용 출력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56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 shape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차원으로 넣어줄 수도 있고</a:t>
            </a:r>
            <a:r>
              <a:rPr lang="en-US" altLang="ko-KR" dirty="0"/>
              <a:t>, 1</a:t>
            </a:r>
            <a:r>
              <a:rPr lang="ko-KR" altLang="en-US" dirty="0"/>
              <a:t>차원으로 넣어 줄 수도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MLP</a:t>
            </a:r>
            <a:r>
              <a:rPr lang="ko-KR" altLang="en-US" dirty="0"/>
              <a:t>에서는 단순하게 노드가 </a:t>
            </a:r>
            <a:r>
              <a:rPr lang="en-US" altLang="ko-KR" dirty="0"/>
              <a:t>1</a:t>
            </a:r>
            <a:r>
              <a:rPr lang="ko-KR" altLang="en-US" dirty="0"/>
              <a:t>차원으로 있으므로</a:t>
            </a:r>
            <a:r>
              <a:rPr lang="en-US" altLang="ko-KR" dirty="0"/>
              <a:t>, 1D</a:t>
            </a:r>
            <a:r>
              <a:rPr lang="ko-KR" altLang="en-US" dirty="0"/>
              <a:t>로 보내줌</a:t>
            </a:r>
            <a:r>
              <a:rPr lang="en-US" altLang="ko-KR" dirty="0"/>
              <a:t>.(sample </a:t>
            </a:r>
            <a:r>
              <a:rPr lang="ko-KR" altLang="en-US" dirty="0"/>
              <a:t>개수는 여러 개 있지만</a:t>
            </a:r>
            <a:r>
              <a:rPr lang="en-US" altLang="ko-KR" dirty="0"/>
              <a:t>, 1D</a:t>
            </a:r>
            <a:r>
              <a:rPr lang="ko-KR" altLang="en-US" dirty="0"/>
              <a:t>로 바꿔서 보내줌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44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설명하기 앞서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Slicing : [10:100]</a:t>
            </a:r>
            <a:r>
              <a:rPr lang="ko-KR" altLang="en-US" dirty="0"/>
              <a:t>과 같이 </a:t>
            </a:r>
            <a:r>
              <a:rPr lang="en-US" altLang="ko-KR" dirty="0"/>
              <a:t>90</a:t>
            </a:r>
            <a:r>
              <a:rPr lang="ko-KR" altLang="en-US" dirty="0"/>
              <a:t>개만 뽑아 </a:t>
            </a:r>
            <a:r>
              <a:rPr lang="en-US" altLang="ko-KR" dirty="0"/>
              <a:t>slicing</a:t>
            </a:r>
            <a:r>
              <a:rPr lang="ko-KR" altLang="en-US" dirty="0"/>
              <a:t>이 가능함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동일한 표현 </a:t>
            </a:r>
            <a:r>
              <a:rPr lang="en-US" altLang="ko-KR" dirty="0"/>
              <a:t>: ;[10:100, : , :], </a:t>
            </a:r>
            <a:r>
              <a:rPr lang="ko-KR" altLang="en-US" dirty="0"/>
              <a:t>또는 </a:t>
            </a:r>
            <a:r>
              <a:rPr lang="en-US" altLang="ko-KR" dirty="0"/>
              <a:t>[10:100, 0:28, 0:28]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06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</a:t>
            </a:r>
            <a:r>
              <a:rPr lang="en-US" altLang="ko-KR" dirty="0"/>
              <a:t>(batch)</a:t>
            </a:r>
          </a:p>
          <a:p>
            <a:endParaRPr lang="en-US" altLang="ko-KR" dirty="0"/>
          </a:p>
          <a:p>
            <a:r>
              <a:rPr lang="en-US" altLang="ko-KR" dirty="0"/>
              <a:t>Batch size</a:t>
            </a:r>
            <a:r>
              <a:rPr lang="ko-KR" altLang="en-US" dirty="0"/>
              <a:t>가 </a:t>
            </a:r>
            <a:r>
              <a:rPr lang="en-US" altLang="ko-KR" dirty="0"/>
              <a:t>128</a:t>
            </a:r>
            <a:r>
              <a:rPr lang="ko-KR" altLang="en-US" dirty="0"/>
              <a:t>이라 하면</a:t>
            </a:r>
            <a:r>
              <a:rPr lang="en-US" altLang="ko-KR" dirty="0"/>
              <a:t>, 0~128 </a:t>
            </a:r>
            <a:r>
              <a:rPr lang="ko-KR" altLang="en-US" dirty="0" err="1"/>
              <a:t>전까지를</a:t>
            </a:r>
            <a:r>
              <a:rPr lang="ko-KR" altLang="en-US" dirty="0"/>
              <a:t> </a:t>
            </a:r>
            <a:r>
              <a:rPr lang="en-US" altLang="ko-KR" dirty="0"/>
              <a:t>1st batch</a:t>
            </a:r>
            <a:r>
              <a:rPr lang="ko-KR" altLang="en-US" dirty="0"/>
              <a:t>에</a:t>
            </a:r>
            <a:r>
              <a:rPr lang="en-US" altLang="ko-KR" dirty="0"/>
              <a:t>, … </a:t>
            </a:r>
            <a:r>
              <a:rPr lang="ko-KR" altLang="en-US" dirty="0"/>
              <a:t>집어넣음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batch</a:t>
            </a:r>
            <a:r>
              <a:rPr lang="ko-KR" altLang="en-US" dirty="0"/>
              <a:t>만 </a:t>
            </a:r>
            <a:r>
              <a:rPr lang="en-US" altLang="ko-KR" dirty="0"/>
              <a:t>training</a:t>
            </a:r>
            <a:r>
              <a:rPr lang="ko-KR" altLang="en-US" dirty="0"/>
              <a:t>시킨다고 보면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0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 err="1"/>
              <a:t>머신러닝</a:t>
            </a:r>
            <a:r>
              <a:rPr lang="en-US" altLang="ko-KR" dirty="0"/>
              <a:t>, </a:t>
            </a:r>
            <a:r>
              <a:rPr lang="ko-KR" altLang="en-US" dirty="0" err="1"/>
              <a:t>딥러닝에서</a:t>
            </a:r>
            <a:r>
              <a:rPr lang="ko-KR" altLang="en-US" dirty="0"/>
              <a:t> 모델 자체에 대한 이해도 중요하지만</a:t>
            </a:r>
            <a:r>
              <a:rPr lang="en-US" altLang="ko-KR" dirty="0"/>
              <a:t>, </a:t>
            </a:r>
            <a:r>
              <a:rPr lang="ko-KR" altLang="en-US" dirty="0"/>
              <a:t>활용 분야</a:t>
            </a:r>
            <a:r>
              <a:rPr lang="en-US" altLang="ko-KR" dirty="0"/>
              <a:t>(Application)</a:t>
            </a:r>
            <a:r>
              <a:rPr lang="ko-KR" altLang="en-US" dirty="0"/>
              <a:t>이 중요함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분류문제</a:t>
            </a:r>
            <a:r>
              <a:rPr lang="en-US" altLang="ko-KR" dirty="0"/>
              <a:t>, </a:t>
            </a:r>
            <a:r>
              <a:rPr lang="ko-KR" altLang="en-US" dirty="0"/>
              <a:t>회귀문제와 비지도학습에서의 </a:t>
            </a:r>
            <a:r>
              <a:rPr lang="en-US" altLang="ko-KR" dirty="0"/>
              <a:t>clustering-anomaly detection</a:t>
            </a:r>
            <a:r>
              <a:rPr lang="ko-KR" altLang="en-US" dirty="0"/>
              <a:t>등을 배웠었음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DNN</a:t>
            </a:r>
            <a:r>
              <a:rPr lang="ko-KR" altLang="en-US" dirty="0"/>
              <a:t>도 이러한 분야에 다양하게 활용됨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35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데이터가 단순한 </a:t>
            </a:r>
            <a:r>
              <a:rPr lang="en-US" altLang="ko-KR" dirty="0"/>
              <a:t>array</a:t>
            </a:r>
            <a:r>
              <a:rPr lang="ko-KR" altLang="en-US" dirty="0"/>
              <a:t>로 표현하기 어려우므로</a:t>
            </a:r>
            <a:r>
              <a:rPr lang="en-US" altLang="ko-KR" dirty="0"/>
              <a:t>, </a:t>
            </a:r>
            <a:r>
              <a:rPr lang="ko-KR" altLang="en-US" dirty="0"/>
              <a:t>구분하기 위해 </a:t>
            </a:r>
            <a:r>
              <a:rPr lang="en-US" altLang="ko-KR" dirty="0"/>
              <a:t>Tensor </a:t>
            </a:r>
            <a:r>
              <a:rPr lang="ko-KR" altLang="en-US" dirty="0"/>
              <a:t>개념을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벡터 데이터</a:t>
            </a:r>
            <a:r>
              <a:rPr lang="en-US" altLang="ko-KR" dirty="0"/>
              <a:t>(samples, features)- 2D</a:t>
            </a:r>
          </a:p>
          <a:p>
            <a:endParaRPr lang="en-US" altLang="ko-KR" dirty="0"/>
          </a:p>
          <a:p>
            <a:r>
              <a:rPr lang="ko-KR" altLang="en-US" dirty="0"/>
              <a:t>시계열 데이터 또는 </a:t>
            </a:r>
            <a:r>
              <a:rPr lang="en-US" altLang="ko-KR" dirty="0"/>
              <a:t>sequence data : </a:t>
            </a:r>
            <a:r>
              <a:rPr lang="ko-KR" altLang="en-US" dirty="0"/>
              <a:t>시간상으로 관계가 있는 데이터</a:t>
            </a:r>
            <a:r>
              <a:rPr lang="en-US" altLang="ko-KR" dirty="0"/>
              <a:t>(3D)</a:t>
            </a:r>
          </a:p>
          <a:p>
            <a:endParaRPr lang="en-US" altLang="ko-KR" dirty="0"/>
          </a:p>
          <a:p>
            <a:r>
              <a:rPr lang="ko-KR" altLang="en-US" dirty="0"/>
              <a:t>이미지 </a:t>
            </a:r>
            <a:r>
              <a:rPr lang="en-US" altLang="ko-KR" dirty="0"/>
              <a:t>: samples, height, width, channels</a:t>
            </a:r>
            <a:r>
              <a:rPr lang="ko-KR" altLang="en-US" dirty="0"/>
              <a:t> 또는</a:t>
            </a:r>
            <a:r>
              <a:rPr lang="en-US" altLang="ko-KR" dirty="0"/>
              <a:t>, samples, channels, height, width</a:t>
            </a:r>
            <a:r>
              <a:rPr lang="ko-KR" altLang="en-US" dirty="0"/>
              <a:t>의 </a:t>
            </a:r>
            <a:r>
              <a:rPr lang="en-US" altLang="ko-KR" dirty="0"/>
              <a:t>4D</a:t>
            </a:r>
          </a:p>
          <a:p>
            <a:endParaRPr lang="en-US" altLang="ko-KR" dirty="0"/>
          </a:p>
          <a:p>
            <a:r>
              <a:rPr lang="ko-KR" altLang="en-US" dirty="0"/>
              <a:t>동영상 </a:t>
            </a:r>
            <a:r>
              <a:rPr lang="en-US" altLang="ko-KR" dirty="0"/>
              <a:t>: </a:t>
            </a:r>
            <a:r>
              <a:rPr lang="ko-KR" altLang="en-US" dirty="0"/>
              <a:t>해당 이미지 데이터에 시간이 추가되므로 </a:t>
            </a:r>
            <a:r>
              <a:rPr lang="en-US" altLang="ko-KR" dirty="0"/>
              <a:t>5D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8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시계열 데이터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주식 가격과 같이</a:t>
            </a:r>
            <a:r>
              <a:rPr lang="en-US" altLang="ko-KR" dirty="0"/>
              <a:t>, </a:t>
            </a:r>
            <a:r>
              <a:rPr lang="ko-KR" altLang="en-US" dirty="0"/>
              <a:t>시간에 따라 바뀌는 데이터를 저장함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데이터는 현재 주가</a:t>
            </a:r>
            <a:r>
              <a:rPr lang="en-US" altLang="ko-KR" dirty="0"/>
              <a:t>, 1</a:t>
            </a:r>
            <a:r>
              <a:rPr lang="ko-KR" altLang="en-US" dirty="0"/>
              <a:t>분 최고가</a:t>
            </a:r>
            <a:r>
              <a:rPr lang="en-US" altLang="ko-KR" dirty="0"/>
              <a:t>, </a:t>
            </a:r>
            <a:r>
              <a:rPr lang="ko-KR" altLang="en-US" dirty="0" err="1"/>
              <a:t>최소가의</a:t>
            </a:r>
            <a:r>
              <a:rPr lang="ko-KR" altLang="en-US" dirty="0"/>
              <a:t> </a:t>
            </a:r>
            <a:r>
              <a:rPr lang="en-US" altLang="ko-KR" dirty="0"/>
              <a:t>3D Vector</a:t>
            </a:r>
            <a:r>
              <a:rPr lang="ko-KR" altLang="en-US" dirty="0"/>
              <a:t>로 </a:t>
            </a:r>
            <a:r>
              <a:rPr lang="ko-KR" altLang="en-US" dirty="0" err="1"/>
              <a:t>인코딩됨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분당 데이터를 저장할 때</a:t>
            </a:r>
            <a:r>
              <a:rPr lang="en-US" altLang="ko-KR" dirty="0"/>
              <a:t>, 390</a:t>
            </a:r>
            <a:r>
              <a:rPr lang="ko-KR" altLang="en-US" dirty="0"/>
              <a:t>분 분량의 데이터는 </a:t>
            </a:r>
            <a:r>
              <a:rPr lang="en-US" altLang="ko-KR" dirty="0"/>
              <a:t>390,3(</a:t>
            </a:r>
            <a:r>
              <a:rPr lang="ko-KR" altLang="en-US" dirty="0"/>
              <a:t>주식가격</a:t>
            </a:r>
            <a:r>
              <a:rPr lang="en-US" altLang="ko-KR" dirty="0"/>
              <a:t>,1</a:t>
            </a:r>
            <a:r>
              <a:rPr lang="ko-KR" altLang="en-US" dirty="0"/>
              <a:t>분최고가</a:t>
            </a:r>
            <a:r>
              <a:rPr lang="en-US" altLang="ko-KR" dirty="0"/>
              <a:t>,</a:t>
            </a:r>
            <a:r>
              <a:rPr lang="ko-KR" altLang="en-US" dirty="0"/>
              <a:t>최소가격</a:t>
            </a:r>
            <a:r>
              <a:rPr lang="en-US" altLang="ko-KR" dirty="0"/>
              <a:t>)</a:t>
            </a:r>
            <a:r>
              <a:rPr lang="ko-KR" altLang="en-US" dirty="0"/>
              <a:t>의</a:t>
            </a:r>
            <a:r>
              <a:rPr lang="en-US" altLang="ko-KR" dirty="0"/>
              <a:t> 2D tensor</a:t>
            </a:r>
            <a:r>
              <a:rPr lang="ko-KR" altLang="en-US" dirty="0"/>
              <a:t>로 구성됨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트윗 데이터셋 </a:t>
            </a:r>
            <a:r>
              <a:rPr lang="en-US" altLang="ko-KR" dirty="0"/>
              <a:t>: 128</a:t>
            </a:r>
            <a:r>
              <a:rPr lang="ko-KR" altLang="en-US" dirty="0"/>
              <a:t>개의 알파벳으로 구성된 </a:t>
            </a:r>
            <a:r>
              <a:rPr lang="en-US" altLang="ko-KR" dirty="0"/>
              <a:t>280</a:t>
            </a:r>
            <a:r>
              <a:rPr lang="ko-KR" altLang="en-US" dirty="0"/>
              <a:t>개의 문자 시퀀스</a:t>
            </a:r>
            <a:endParaRPr lang="en-US" altLang="ko-KR" dirty="0"/>
          </a:p>
          <a:p>
            <a:r>
              <a:rPr lang="en-US" altLang="ko-KR" dirty="0"/>
              <a:t>-&gt; 280(</a:t>
            </a:r>
            <a:r>
              <a:rPr lang="ko-KR" altLang="en-US" dirty="0" err="1"/>
              <a:t>샘플수</a:t>
            </a:r>
            <a:r>
              <a:rPr lang="en-US" altLang="ko-KR" dirty="0"/>
              <a:t>), 128(feature)</a:t>
            </a:r>
            <a:r>
              <a:rPr lang="ko-KR" altLang="en-US" dirty="0"/>
              <a:t>의 </a:t>
            </a:r>
            <a:r>
              <a:rPr lang="en-US" altLang="ko-KR" dirty="0"/>
              <a:t>2D </a:t>
            </a:r>
            <a:r>
              <a:rPr lang="ko-KR" altLang="en-US" dirty="0" err="1"/>
              <a:t>텐서로</a:t>
            </a:r>
            <a:r>
              <a:rPr lang="ko-KR" altLang="en-US" dirty="0"/>
              <a:t> </a:t>
            </a:r>
            <a:r>
              <a:rPr lang="ko-KR" altLang="en-US" dirty="0" err="1"/>
              <a:t>인코딩됨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만개의 트윗으로 구성된 데이터셋의 경우</a:t>
            </a:r>
            <a:r>
              <a:rPr lang="en-US" altLang="ko-KR" dirty="0"/>
              <a:t>, 100</a:t>
            </a:r>
            <a:r>
              <a:rPr lang="ko-KR" altLang="en-US" dirty="0"/>
              <a:t>만</a:t>
            </a:r>
            <a:r>
              <a:rPr lang="en-US" altLang="ko-KR" dirty="0"/>
              <a:t>, 280, 128</a:t>
            </a:r>
            <a:r>
              <a:rPr lang="ko-KR" altLang="en-US" dirty="0"/>
              <a:t>의 </a:t>
            </a:r>
            <a:r>
              <a:rPr lang="en-US" altLang="ko-KR" dirty="0"/>
              <a:t>3D Tensor</a:t>
            </a:r>
            <a:r>
              <a:rPr lang="ko-KR" altLang="en-US" dirty="0"/>
              <a:t>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752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흑백 이미지의 경우 하나의 채널이지만</a:t>
            </a:r>
            <a:r>
              <a:rPr lang="en-US" altLang="ko-KR" dirty="0"/>
              <a:t>, </a:t>
            </a:r>
            <a:r>
              <a:rPr lang="ko-KR" altLang="en-US" dirty="0"/>
              <a:t>관례상 이미지는 </a:t>
            </a:r>
            <a:r>
              <a:rPr lang="en-US" altLang="ko-KR" dirty="0"/>
              <a:t>Channel</a:t>
            </a:r>
            <a:r>
              <a:rPr lang="ko-KR" altLang="en-US" dirty="0"/>
              <a:t>을 포함한 </a:t>
            </a:r>
            <a:r>
              <a:rPr lang="en-US" altLang="ko-KR" dirty="0"/>
              <a:t>4D Tensor</a:t>
            </a:r>
            <a:r>
              <a:rPr lang="ko-KR" altLang="en-US" dirty="0"/>
              <a:t>로 저장함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(sample</a:t>
            </a:r>
            <a:r>
              <a:rPr lang="ko-KR" altLang="en-US" dirty="0"/>
              <a:t> 수를 제외하면 </a:t>
            </a:r>
            <a:r>
              <a:rPr lang="en-US" altLang="ko-KR" dirty="0"/>
              <a:t>3D Tensor</a:t>
            </a:r>
            <a:r>
              <a:rPr lang="ko-KR" altLang="en-US" dirty="0"/>
              <a:t>로 취급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컬러의 경우 </a:t>
            </a:r>
            <a:r>
              <a:rPr lang="en-US" altLang="ko-KR" dirty="0"/>
              <a:t>3</a:t>
            </a:r>
            <a:r>
              <a:rPr lang="ko-KR" altLang="en-US" dirty="0"/>
              <a:t>채널을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03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그림으로 표현한 이미지 데이터셋의 표현 </a:t>
            </a:r>
            <a:r>
              <a:rPr lang="en-US" altLang="ko-KR" dirty="0"/>
              <a:t>– 4D Tensor</a:t>
            </a:r>
          </a:p>
          <a:p>
            <a:endParaRPr lang="en-US" altLang="ko-KR" dirty="0"/>
          </a:p>
          <a:p>
            <a:r>
              <a:rPr lang="ko-KR" altLang="en-US" dirty="0"/>
              <a:t>동영상은 </a:t>
            </a:r>
            <a:r>
              <a:rPr lang="ko-KR" altLang="en-US" dirty="0" err="1"/>
              <a:t>시간축을</a:t>
            </a:r>
            <a:r>
              <a:rPr lang="ko-KR" altLang="en-US" dirty="0"/>
              <a:t> 추가한 </a:t>
            </a:r>
            <a:r>
              <a:rPr lang="en-US" altLang="ko-KR" dirty="0"/>
              <a:t>5D</a:t>
            </a:r>
            <a:r>
              <a:rPr lang="ko-KR" altLang="en-US" dirty="0"/>
              <a:t>가 됨</a:t>
            </a:r>
            <a:r>
              <a:rPr lang="en-US" altLang="ko-KR" dirty="0"/>
              <a:t>(frame</a:t>
            </a:r>
            <a:r>
              <a:rPr lang="ko-KR" altLang="en-US" dirty="0"/>
              <a:t>이 추가됨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881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텐서</a:t>
            </a:r>
            <a:r>
              <a:rPr lang="ko-KR" altLang="en-US" b="1" dirty="0"/>
              <a:t> 크기 변환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.reshape</a:t>
            </a:r>
            <a:r>
              <a:rPr lang="ko-KR" altLang="en-US" dirty="0"/>
              <a:t>를 사용하여 차원을 변환시킴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106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DNN </a:t>
            </a:r>
            <a:r>
              <a:rPr lang="ko-KR" altLang="en-US" b="1" dirty="0"/>
              <a:t>다중 분류 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520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데이터셋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속성과</a:t>
            </a:r>
            <a:r>
              <a:rPr lang="en-US" altLang="ko-KR" dirty="0"/>
              <a:t>, 3</a:t>
            </a:r>
            <a:r>
              <a:rPr lang="ko-KR" altLang="en-US" dirty="0"/>
              <a:t>개의 클래스로 이루어진 다중 분류 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752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데이터 표현</a:t>
            </a:r>
            <a:r>
              <a:rPr lang="en-US" altLang="ko-KR" b="1" dirty="0"/>
              <a:t>,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과정</a:t>
            </a:r>
            <a:endParaRPr lang="en-US" altLang="ko-KR" b="1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상관도 그래프 등을 사용할 수 있음 </a:t>
            </a:r>
            <a:r>
              <a:rPr lang="en-US" altLang="ko-KR" dirty="0"/>
              <a:t>: </a:t>
            </a:r>
            <a:r>
              <a:rPr lang="ko-KR" altLang="en-US" dirty="0"/>
              <a:t>어떤 </a:t>
            </a:r>
            <a:r>
              <a:rPr lang="en-US" altLang="ko-KR" dirty="0"/>
              <a:t>Feature</a:t>
            </a:r>
            <a:r>
              <a:rPr lang="ko-KR" altLang="en-US" dirty="0"/>
              <a:t>이 분류에 중요한가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PETAL_WIDTH, PETAL_LENGTH</a:t>
            </a:r>
            <a:r>
              <a:rPr lang="ko-KR" altLang="en-US" dirty="0"/>
              <a:t>간의 상관관계에서 쉽게 구분할 수 있음을 발견함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해당 두 가지 속성을 활용하면 효과적으로 분류가 가능함을 유추할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96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상관도 그래프 </a:t>
            </a:r>
            <a:r>
              <a:rPr lang="en-US" altLang="ko-KR" dirty="0"/>
              <a:t>: </a:t>
            </a:r>
            <a:r>
              <a:rPr lang="ko-KR" altLang="en-US" dirty="0"/>
              <a:t>데이터를 </a:t>
            </a:r>
            <a:r>
              <a:rPr lang="en-US" altLang="ko-KR" dirty="0"/>
              <a:t>1</a:t>
            </a:r>
            <a:r>
              <a:rPr lang="ko-KR" altLang="en-US" dirty="0"/>
              <a:t>차적으로 분석하여</a:t>
            </a:r>
            <a:r>
              <a:rPr lang="en-US" altLang="ko-KR" dirty="0"/>
              <a:t>, </a:t>
            </a:r>
            <a:r>
              <a:rPr lang="ko-KR" altLang="en-US" dirty="0"/>
              <a:t>전략 </a:t>
            </a:r>
            <a:r>
              <a:rPr lang="en-US" altLang="ko-KR" dirty="0"/>
              <a:t>/ </a:t>
            </a:r>
            <a:r>
              <a:rPr lang="ko-KR" altLang="en-US" dirty="0"/>
              <a:t>감을 잡을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167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데이터 분석 </a:t>
            </a:r>
            <a:r>
              <a:rPr lang="en-US" altLang="ko-KR" dirty="0"/>
              <a:t>/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데이터를 불러옴</a:t>
            </a:r>
            <a:r>
              <a:rPr lang="en-US" altLang="ko-KR" dirty="0"/>
              <a:t>. Pandas</a:t>
            </a:r>
            <a:r>
              <a:rPr lang="ko-KR" altLang="en-US" dirty="0"/>
              <a:t>를 활용해 쉽게 </a:t>
            </a:r>
            <a:r>
              <a:rPr lang="en-US" altLang="ko-KR" dirty="0" err="1"/>
              <a:t>x,y</a:t>
            </a:r>
            <a:r>
              <a:rPr lang="ko-KR" altLang="en-US" dirty="0"/>
              <a:t>를 구분할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Slicing - : , 0 : 4</a:t>
            </a:r>
            <a:r>
              <a:rPr lang="ko-KR" altLang="en-US" dirty="0"/>
              <a:t>로 </a:t>
            </a:r>
            <a:r>
              <a:rPr lang="en-US" altLang="ko-KR" dirty="0"/>
              <a:t>0~3</a:t>
            </a:r>
            <a:r>
              <a:rPr lang="ko-KR" altLang="en-US" dirty="0"/>
              <a:t>까지를 </a:t>
            </a:r>
            <a:r>
              <a:rPr lang="en-US" altLang="ko-KR" dirty="0"/>
              <a:t>feature, 4</a:t>
            </a:r>
            <a:r>
              <a:rPr lang="ko-KR" altLang="en-US" dirty="0"/>
              <a:t>번째를 </a:t>
            </a:r>
            <a:r>
              <a:rPr lang="en-US" altLang="ko-KR" dirty="0"/>
              <a:t>y</a:t>
            </a:r>
            <a:r>
              <a:rPr lang="ko-KR" altLang="en-US" dirty="0"/>
              <a:t>로 구분함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068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56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class</a:t>
            </a:r>
            <a:r>
              <a:rPr lang="ko-KR" altLang="en-US" dirty="0"/>
              <a:t>가 문자열이므로</a:t>
            </a:r>
            <a:r>
              <a:rPr lang="en-US" altLang="ko-KR" dirty="0"/>
              <a:t>, </a:t>
            </a:r>
            <a:r>
              <a:rPr lang="ko-KR" altLang="en-US" dirty="0"/>
              <a:t>문자를 숫자로 변환해 주어야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en-US" altLang="ko-KR" dirty="0" err="1"/>
              <a:t>LabelEncoder</a:t>
            </a:r>
            <a:r>
              <a:rPr lang="ko-KR" altLang="en-US" dirty="0"/>
              <a:t>을 사용하여 쉽게 변환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문제 </a:t>
            </a:r>
            <a:r>
              <a:rPr lang="en-US" altLang="ko-KR" dirty="0"/>
              <a:t>: Label encoder</a:t>
            </a:r>
            <a:r>
              <a:rPr lang="ko-KR" altLang="en-US" dirty="0"/>
              <a:t>을 사용하면 자동으로 </a:t>
            </a:r>
            <a:r>
              <a:rPr lang="en-US" altLang="ko-KR" dirty="0"/>
              <a:t>1,2,3</a:t>
            </a:r>
            <a:r>
              <a:rPr lang="ko-KR" altLang="en-US" dirty="0"/>
              <a:t>으로 바꿔주지만</a:t>
            </a:r>
            <a:r>
              <a:rPr lang="en-US" altLang="ko-KR" dirty="0"/>
              <a:t>, </a:t>
            </a:r>
            <a:r>
              <a:rPr lang="ko-KR" altLang="en-US" dirty="0"/>
              <a:t>활성화 함수를 쉽게 적용하려면 </a:t>
            </a:r>
            <a:r>
              <a:rPr lang="en-US" altLang="ko-KR" dirty="0"/>
              <a:t>Y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이루어져 있어야 함</a:t>
            </a:r>
            <a:r>
              <a:rPr lang="en-US" altLang="ko-KR" dirty="0"/>
              <a:t>.(0~1</a:t>
            </a:r>
            <a:r>
              <a:rPr lang="ko-KR" altLang="en-US" dirty="0"/>
              <a:t>을 기준으로 </a:t>
            </a:r>
            <a:r>
              <a:rPr lang="ko-KR" altLang="en-US" dirty="0" err="1"/>
              <a:t>경계값이</a:t>
            </a:r>
            <a:r>
              <a:rPr lang="ko-KR" altLang="en-US" dirty="0"/>
              <a:t> 있는 활성화함수가 많음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537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2. One-hot encoding</a:t>
            </a:r>
          </a:p>
          <a:p>
            <a:endParaRPr lang="en-US" altLang="ko-KR" dirty="0"/>
          </a:p>
          <a:p>
            <a:r>
              <a:rPr lang="ko-KR" altLang="en-US" dirty="0"/>
              <a:t>여러 </a:t>
            </a:r>
            <a:r>
              <a:rPr lang="en-US" altLang="ko-KR" dirty="0"/>
              <a:t>Y</a:t>
            </a:r>
            <a:r>
              <a:rPr lang="ko-KR" altLang="en-US" dirty="0"/>
              <a:t>값을</a:t>
            </a:r>
            <a:r>
              <a:rPr lang="en-US" altLang="ko-KR" dirty="0"/>
              <a:t>,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로만 이루어진 형태로 바꾸어 주는 기법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b="1" dirty="0"/>
              <a:t>Single 1 bit with other bits are all 0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75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 핫 인코딩 역시 </a:t>
            </a:r>
            <a:r>
              <a:rPr lang="en-US" altLang="ko-KR" dirty="0"/>
              <a:t>1</a:t>
            </a:r>
            <a:r>
              <a:rPr lang="ko-KR" altLang="en-US" dirty="0"/>
              <a:t>줄로 간단하게 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비트가 필요하게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033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모델 구성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hidden layer, </a:t>
            </a:r>
            <a:r>
              <a:rPr lang="ko-KR" altLang="en-US" dirty="0"/>
              <a:t>하나의 </a:t>
            </a:r>
            <a:r>
              <a:rPr lang="en-US" altLang="ko-KR" dirty="0"/>
              <a:t>output layer</a:t>
            </a:r>
            <a:r>
              <a:rPr lang="ko-KR" altLang="en-US" dirty="0"/>
              <a:t>로 구성된 간단한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 err="1"/>
              <a:t>다중분류이므로</a:t>
            </a:r>
            <a:r>
              <a:rPr lang="ko-KR" altLang="en-US" dirty="0"/>
              <a:t> </a:t>
            </a:r>
            <a:r>
              <a:rPr lang="en-US" altLang="ko-KR" dirty="0"/>
              <a:t>binary</a:t>
            </a:r>
            <a:r>
              <a:rPr lang="ko-KR" altLang="en-US" dirty="0"/>
              <a:t>가 아닌 </a:t>
            </a:r>
            <a:r>
              <a:rPr lang="en-US" altLang="ko-KR" b="1" dirty="0" err="1"/>
              <a:t>categorical_crossentropy</a:t>
            </a:r>
            <a:r>
              <a:rPr lang="ko-KR" altLang="en-US" dirty="0"/>
              <a:t>를 사용함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66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output layer</a:t>
            </a:r>
            <a:r>
              <a:rPr lang="ko-KR" altLang="en-US" dirty="0"/>
              <a:t>의 </a:t>
            </a:r>
            <a:r>
              <a:rPr lang="en-US" altLang="ko-KR" dirty="0"/>
              <a:t>activation function</a:t>
            </a:r>
            <a:r>
              <a:rPr lang="ko-KR" altLang="en-US" dirty="0"/>
              <a:t>이 </a:t>
            </a:r>
            <a:r>
              <a:rPr lang="en-US" altLang="ko-KR" dirty="0" err="1"/>
              <a:t>softmax</a:t>
            </a:r>
            <a:r>
              <a:rPr lang="ko-KR" altLang="en-US" dirty="0"/>
              <a:t>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Softmax</a:t>
            </a:r>
            <a:r>
              <a:rPr lang="en-US" altLang="ko-KR" dirty="0"/>
              <a:t> : </a:t>
            </a:r>
            <a:r>
              <a:rPr lang="ko-KR" altLang="en-US" dirty="0"/>
              <a:t>총합이 </a:t>
            </a:r>
            <a:r>
              <a:rPr lang="en-US" altLang="ko-KR" dirty="0"/>
              <a:t>1</a:t>
            </a:r>
            <a:r>
              <a:rPr lang="ko-KR" altLang="en-US" dirty="0"/>
              <a:t>인 형태로 바꾸어 주는 함수</a:t>
            </a:r>
            <a:r>
              <a:rPr lang="en-US" altLang="ko-KR" dirty="0"/>
              <a:t>. -&gt; </a:t>
            </a:r>
            <a:r>
              <a:rPr lang="ko-KR" altLang="en-US" dirty="0"/>
              <a:t>총합이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가장 큰 값만 </a:t>
            </a:r>
            <a:r>
              <a:rPr lang="en-US" altLang="ko-KR" dirty="0"/>
              <a:t>out-hot encoding</a:t>
            </a:r>
            <a:r>
              <a:rPr lang="ko-KR" altLang="en-US" dirty="0"/>
              <a:t>하기에 매우 적합함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08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높은 정확도를 나타냄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29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r>
              <a:rPr lang="ko-KR" altLang="en-US" dirty="0"/>
              <a:t>를 사용하면</a:t>
            </a:r>
            <a:r>
              <a:rPr lang="en-US" altLang="ko-KR" dirty="0"/>
              <a:t>, </a:t>
            </a:r>
            <a:r>
              <a:rPr lang="ko-KR" altLang="en-US" dirty="0"/>
              <a:t>정확도와 </a:t>
            </a:r>
            <a:r>
              <a:rPr lang="en-US" altLang="ko-KR" dirty="0"/>
              <a:t>loss</a:t>
            </a:r>
            <a:r>
              <a:rPr lang="ko-KR" altLang="en-US" dirty="0"/>
              <a:t>가 </a:t>
            </a:r>
            <a:r>
              <a:rPr lang="en-US" altLang="ko-KR" dirty="0"/>
              <a:t>epoch</a:t>
            </a:r>
            <a:r>
              <a:rPr lang="ko-KR" altLang="en-US" dirty="0"/>
              <a:t>에 따라서 어떻게 바뀌는지를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b="1" dirty="0"/>
              <a:t>정확도가 수렴한 이후에도 </a:t>
            </a:r>
            <a:r>
              <a:rPr lang="en-US" altLang="ko-KR" b="1" dirty="0"/>
              <a:t>loss</a:t>
            </a:r>
            <a:r>
              <a:rPr lang="ko-KR" altLang="en-US" b="1" dirty="0"/>
              <a:t>가 꾸준히 줄고 있음</a:t>
            </a:r>
            <a:r>
              <a:rPr lang="en-US" altLang="ko-KR" dirty="0"/>
              <a:t>. </a:t>
            </a:r>
            <a:r>
              <a:rPr lang="ko-KR" altLang="en-US" dirty="0"/>
              <a:t>왜 이런가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딥러닝 입장에서의 목표가 </a:t>
            </a:r>
            <a:r>
              <a:rPr lang="en-US" altLang="ko-KR" dirty="0"/>
              <a:t>loss</a:t>
            </a:r>
            <a:r>
              <a:rPr lang="ko-KR" altLang="en-US" dirty="0"/>
              <a:t>를 최소화하는 것이므로</a:t>
            </a:r>
            <a:r>
              <a:rPr lang="en-US" altLang="ko-KR" dirty="0"/>
              <a:t>, </a:t>
            </a:r>
            <a:r>
              <a:rPr lang="ko-KR" altLang="en-US" dirty="0"/>
              <a:t>정확도가 수렴한 이후에도 </a:t>
            </a:r>
            <a:r>
              <a:rPr lang="en-US" altLang="ko-KR" dirty="0"/>
              <a:t>epoch</a:t>
            </a:r>
            <a:r>
              <a:rPr lang="ko-KR" altLang="en-US" dirty="0"/>
              <a:t>을 할수록 </a:t>
            </a:r>
            <a:r>
              <a:rPr lang="en-US" altLang="ko-KR" dirty="0"/>
              <a:t>loss</a:t>
            </a:r>
            <a:r>
              <a:rPr lang="ko-KR" altLang="en-US" dirty="0"/>
              <a:t>가 감소 </a:t>
            </a:r>
            <a:r>
              <a:rPr lang="en-US" altLang="ko-KR" dirty="0"/>
              <a:t>/ </a:t>
            </a:r>
            <a:r>
              <a:rPr lang="ko-KR" altLang="en-US" dirty="0"/>
              <a:t>수렴할 수 있음</a:t>
            </a:r>
            <a:r>
              <a:rPr lang="en-US" altLang="ko-KR" dirty="0"/>
              <a:t>. =&gt; </a:t>
            </a:r>
            <a:r>
              <a:rPr lang="en-US" altLang="ko-KR" b="1" dirty="0"/>
              <a:t>Overfitting</a:t>
            </a:r>
            <a:r>
              <a:rPr lang="ko-KR" altLang="en-US" b="1" dirty="0"/>
              <a:t>의 발생 가능성이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988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PART 3 : </a:t>
            </a:r>
            <a:r>
              <a:rPr lang="ko-KR" altLang="en-US" b="1" dirty="0"/>
              <a:t>회귀 문제 예시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4866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보스턴 집값 예측 데이터셋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회귀 문제에 중요한 데이터셋으로 사용됨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755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데이터셋의 경우</a:t>
            </a:r>
            <a:r>
              <a:rPr lang="en-US" altLang="ko-KR" dirty="0"/>
              <a:t>, </a:t>
            </a:r>
            <a:r>
              <a:rPr lang="ko-KR" altLang="en-US" dirty="0"/>
              <a:t>클래스로 구분되지 않고 </a:t>
            </a:r>
            <a:r>
              <a:rPr lang="ko-KR" altLang="en-US" b="1" dirty="0"/>
              <a:t>실수 값</a:t>
            </a:r>
            <a:r>
              <a:rPr lang="ko-KR" altLang="en-US" dirty="0"/>
              <a:t>의 가격으로 </a:t>
            </a:r>
            <a:r>
              <a:rPr lang="en-US" altLang="ko-KR" dirty="0"/>
              <a:t>y</a:t>
            </a:r>
            <a:r>
              <a:rPr lang="ko-KR" altLang="en-US" dirty="0"/>
              <a:t>가 나타남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18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강의 </a:t>
            </a:r>
            <a:r>
              <a:rPr lang="en-US" altLang="ko-KR" dirty="0"/>
              <a:t>4</a:t>
            </a:r>
            <a:r>
              <a:rPr lang="ko-KR" altLang="en-US" dirty="0"/>
              <a:t>강에서 폐암 수술 환자 생존율을 다룬 적이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클래스는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1(</a:t>
            </a:r>
            <a:r>
              <a:rPr lang="ko-KR" altLang="en-US" dirty="0"/>
              <a:t>사망 또는 생존</a:t>
            </a:r>
            <a:r>
              <a:rPr lang="en-US" altLang="ko-KR" dirty="0"/>
              <a:t>), </a:t>
            </a:r>
            <a:r>
              <a:rPr lang="ko-KR" altLang="en-US" dirty="0"/>
              <a:t>여러 </a:t>
            </a:r>
            <a:r>
              <a:rPr lang="en-US" altLang="ko-KR" dirty="0"/>
              <a:t>Feature</a:t>
            </a:r>
            <a:r>
              <a:rPr lang="ko-KR" altLang="en-US" dirty="0"/>
              <a:t>이 있었음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532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간단한 모델 구성 </a:t>
            </a:r>
            <a:r>
              <a:rPr lang="en-US" altLang="ko-KR" dirty="0"/>
              <a:t>– 3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</a:p>
          <a:p>
            <a:endParaRPr lang="en-US" altLang="ko-KR" dirty="0"/>
          </a:p>
          <a:p>
            <a:r>
              <a:rPr lang="ko-KR" altLang="en-US" dirty="0"/>
              <a:t>출력층에는 </a:t>
            </a:r>
            <a:r>
              <a:rPr lang="en-US" altLang="ko-KR" dirty="0"/>
              <a:t>Activation function</a:t>
            </a:r>
            <a:r>
              <a:rPr lang="ko-KR" altLang="en-US" dirty="0"/>
              <a:t>이 없음 </a:t>
            </a:r>
            <a:r>
              <a:rPr lang="en-US" altLang="ko-KR" dirty="0"/>
              <a:t>– </a:t>
            </a:r>
            <a:r>
              <a:rPr lang="ko-KR" altLang="en-US" dirty="0"/>
              <a:t>참</a:t>
            </a:r>
            <a:r>
              <a:rPr lang="en-US" altLang="ko-KR" dirty="0"/>
              <a:t>/</a:t>
            </a:r>
            <a:r>
              <a:rPr lang="ko-KR" altLang="en-US" dirty="0"/>
              <a:t>거짓 등을 구분할 필요가 없이</a:t>
            </a:r>
            <a:r>
              <a:rPr lang="en-US" altLang="ko-KR" dirty="0"/>
              <a:t>, </a:t>
            </a:r>
            <a:r>
              <a:rPr lang="ko-KR" altLang="en-US" b="1" dirty="0"/>
              <a:t>단순한 </a:t>
            </a:r>
            <a:r>
              <a:rPr lang="en-US" altLang="ko-KR" b="1" dirty="0"/>
              <a:t>weighted sum</a:t>
            </a:r>
            <a:r>
              <a:rPr lang="ko-KR" altLang="en-US" b="1" dirty="0"/>
              <a:t>을 결과로 출력하기 때문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0" dirty="0"/>
              <a:t>해당 </a:t>
            </a:r>
            <a:r>
              <a:rPr lang="en-US" altLang="ko-KR" b="0" dirty="0"/>
              <a:t>Weighted sum</a:t>
            </a:r>
            <a:r>
              <a:rPr lang="ko-KR" altLang="en-US" b="0" dirty="0"/>
              <a:t>과 추구하는 실제 값이 최대한 일치하도록 학습하는 과정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b="0" dirty="0"/>
              <a:t>이 때 </a:t>
            </a:r>
            <a:r>
              <a:rPr lang="en-US" altLang="ko-KR" b="0" dirty="0"/>
              <a:t>Loss function</a:t>
            </a:r>
            <a:r>
              <a:rPr lang="ko-KR" altLang="en-US" b="0" dirty="0"/>
              <a:t>은 </a:t>
            </a:r>
            <a:r>
              <a:rPr lang="en-US" altLang="ko-KR" b="1" dirty="0"/>
              <a:t>Regression</a:t>
            </a:r>
            <a:r>
              <a:rPr lang="ko-KR" altLang="en-US" b="1" dirty="0"/>
              <a:t>에 유리한 </a:t>
            </a:r>
            <a:r>
              <a:rPr lang="en-US" altLang="ko-KR" b="1" dirty="0"/>
              <a:t>MSE(Mean-squared error)</a:t>
            </a:r>
            <a:r>
              <a:rPr lang="ko-KR" altLang="en-US" b="0" dirty="0"/>
              <a:t>을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398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Flatten()</a:t>
            </a:r>
            <a:r>
              <a:rPr lang="ko-KR" altLang="en-US" dirty="0"/>
              <a:t>함수</a:t>
            </a:r>
            <a:r>
              <a:rPr lang="en-US" altLang="ko-KR" dirty="0"/>
              <a:t>(</a:t>
            </a:r>
            <a:r>
              <a:rPr lang="ko-KR" altLang="en-US" dirty="0"/>
              <a:t>참고</a:t>
            </a:r>
            <a:r>
              <a:rPr lang="en-US" altLang="ko-KR" dirty="0"/>
              <a:t>) – </a:t>
            </a:r>
            <a:r>
              <a:rPr lang="ko-KR" altLang="en-US" dirty="0"/>
              <a:t>데이터 배열이 몇 차원이던 간에</a:t>
            </a:r>
            <a:r>
              <a:rPr lang="en-US" altLang="ko-KR" dirty="0"/>
              <a:t>, 1</a:t>
            </a:r>
            <a:r>
              <a:rPr lang="ko-KR" altLang="en-US" dirty="0"/>
              <a:t>차원으로 바꾸어 읽기 쉽게 해주는 함수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정확하지 않은 것도 있음 </a:t>
            </a:r>
            <a:r>
              <a:rPr lang="en-US" altLang="ko-KR" dirty="0"/>
              <a:t>– </a:t>
            </a:r>
            <a:r>
              <a:rPr lang="ko-KR" altLang="en-US" dirty="0" err="1"/>
              <a:t>노드수도</a:t>
            </a:r>
            <a:r>
              <a:rPr lang="ko-KR" altLang="en-US" dirty="0"/>
              <a:t> 적다 보니 정확하게 분류하기에 용량이 부족하다고 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5100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PART</a:t>
            </a:r>
            <a:r>
              <a:rPr lang="ko-KR" altLang="en-US" b="1" dirty="0"/>
              <a:t> </a:t>
            </a:r>
            <a:r>
              <a:rPr lang="en-US" altLang="ko-KR" b="1" dirty="0"/>
              <a:t>4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영상 분류문제 </a:t>
            </a:r>
            <a:r>
              <a:rPr lang="en-US" altLang="ko-KR" b="1" dirty="0"/>
              <a:t>(</a:t>
            </a:r>
            <a:r>
              <a:rPr lang="ko-KR" altLang="en-US" b="1" dirty="0"/>
              <a:t>지도학습</a:t>
            </a:r>
            <a:r>
              <a:rPr lang="en-US" altLang="ko-KR" b="1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339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Tf</a:t>
            </a:r>
            <a:r>
              <a:rPr lang="en-US" altLang="ko-KR" dirty="0"/>
              <a:t>.__version__</a:t>
            </a:r>
            <a:r>
              <a:rPr lang="ko-KR" altLang="en-US" dirty="0"/>
              <a:t>으로 버전 확인 가능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675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MNIST Fashion dataset</a:t>
            </a:r>
            <a:r>
              <a:rPr lang="ko-KR" altLang="en-US" dirty="0"/>
              <a:t>을 부름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.shape</a:t>
            </a:r>
            <a:r>
              <a:rPr lang="ko-KR" altLang="en-US" dirty="0"/>
              <a:t>를 </a:t>
            </a:r>
            <a:r>
              <a:rPr lang="en-US" altLang="ko-KR" dirty="0"/>
              <a:t>print</a:t>
            </a:r>
            <a:r>
              <a:rPr lang="ko-KR" altLang="en-US" dirty="0"/>
              <a:t>해서 데이터 모양을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옛날 영상이므로</a:t>
            </a:r>
            <a:r>
              <a:rPr lang="en-US" altLang="ko-KR" dirty="0"/>
              <a:t>, 0~255</a:t>
            </a:r>
            <a:r>
              <a:rPr lang="ko-KR" altLang="en-US" dirty="0"/>
              <a:t>의 </a:t>
            </a:r>
            <a:r>
              <a:rPr lang="ko-KR" altLang="en-US" dirty="0" err="1"/>
              <a:t>픽셀값을</a:t>
            </a:r>
            <a:r>
              <a:rPr lang="ko-KR" altLang="en-US" dirty="0"/>
              <a:t> 가진다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/255</a:t>
            </a:r>
            <a:r>
              <a:rPr lang="ko-KR" altLang="en-US" dirty="0"/>
              <a:t>로 나누어서 </a:t>
            </a:r>
            <a:r>
              <a:rPr lang="en-US" altLang="ko-KR" dirty="0"/>
              <a:t>0~1</a:t>
            </a:r>
            <a:r>
              <a:rPr lang="ko-KR" altLang="en-US" dirty="0"/>
              <a:t> 사이로 </a:t>
            </a:r>
            <a:r>
              <a:rPr lang="en-US" altLang="ko-KR" dirty="0"/>
              <a:t>mapping</a:t>
            </a:r>
            <a:r>
              <a:rPr lang="ko-KR" altLang="en-US" dirty="0"/>
              <a:t>하는 </a:t>
            </a:r>
            <a:r>
              <a:rPr lang="ko-KR" altLang="en-US" dirty="0" err="1"/>
              <a:t>전처리</a:t>
            </a:r>
            <a:r>
              <a:rPr lang="ko-KR" altLang="en-US" dirty="0"/>
              <a:t> 과정을 거침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Dense layer</a:t>
            </a:r>
            <a:r>
              <a:rPr lang="ko-KR" altLang="en-US" dirty="0"/>
              <a:t>에 적합하도록 바꿔 주는 과정이므로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neural network</a:t>
            </a:r>
            <a:r>
              <a:rPr lang="ko-KR" altLang="en-US" dirty="0"/>
              <a:t>에는 불필요한 과정일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1975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더 많은 샘플을 출력하는 예시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43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Building DNN Model</a:t>
            </a:r>
          </a:p>
          <a:p>
            <a:endParaRPr lang="en-US" altLang="ko-KR" dirty="0"/>
          </a:p>
          <a:p>
            <a:r>
              <a:rPr lang="ko-KR" altLang="en-US" dirty="0"/>
              <a:t>모델 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개의 층으로 구성됨</a:t>
            </a:r>
            <a:r>
              <a:rPr lang="en-US" altLang="ko-KR" dirty="0"/>
              <a:t>(Flatten</a:t>
            </a:r>
            <a:r>
              <a:rPr lang="ko-KR" altLang="en-US" dirty="0"/>
              <a:t>은 층으로 안침 </a:t>
            </a:r>
            <a:r>
              <a:rPr lang="ko-KR" altLang="en-US" dirty="0" err="1"/>
              <a:t>씨팔</a:t>
            </a:r>
            <a:r>
              <a:rPr lang="ko-KR" altLang="en-US" dirty="0"/>
              <a:t> 전처리임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28x28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차원 데이터를 </a:t>
            </a:r>
            <a:r>
              <a:rPr lang="en-US" altLang="ko-KR" dirty="0"/>
              <a:t>Dense layer</a:t>
            </a:r>
            <a:r>
              <a:rPr lang="ko-KR" altLang="en-US" dirty="0"/>
              <a:t>에 집어넣기 위해서 </a:t>
            </a:r>
            <a:r>
              <a:rPr lang="en-US" altLang="ko-KR" dirty="0" err="1"/>
              <a:t>flatte</a:t>
            </a:r>
            <a:r>
              <a:rPr lang="ko-KR" altLang="en-US" dirty="0"/>
              <a:t>함수를 사용해 </a:t>
            </a:r>
            <a:r>
              <a:rPr lang="en-US" altLang="ko-KR" dirty="0"/>
              <a:t>1</a:t>
            </a:r>
            <a:r>
              <a:rPr lang="ko-KR" altLang="en-US" dirty="0"/>
              <a:t>차원으로 </a:t>
            </a:r>
            <a:r>
              <a:rPr lang="ko-KR" altLang="en-US" dirty="0" err="1"/>
              <a:t>바꿔주었음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이전에는 </a:t>
            </a:r>
            <a:r>
              <a:rPr lang="en-US" altLang="ko-KR" dirty="0"/>
              <a:t>reshape</a:t>
            </a:r>
            <a:r>
              <a:rPr lang="ko-KR" altLang="en-US" dirty="0"/>
              <a:t>를 사용</a:t>
            </a:r>
            <a:r>
              <a:rPr lang="en-US" altLang="ko-KR" dirty="0"/>
              <a:t>. </a:t>
            </a:r>
            <a:r>
              <a:rPr lang="ko-KR" altLang="en-US" dirty="0" err="1"/>
              <a:t>케라스에서는</a:t>
            </a:r>
            <a:r>
              <a:rPr lang="ko-KR" altLang="en-US" dirty="0"/>
              <a:t> </a:t>
            </a:r>
            <a:r>
              <a:rPr lang="en-US" altLang="ko-KR" dirty="0"/>
              <a:t>flatten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마지막이 </a:t>
            </a:r>
            <a:r>
              <a:rPr lang="en-US" altLang="ko-KR" dirty="0"/>
              <a:t>10</a:t>
            </a:r>
            <a:r>
              <a:rPr lang="ko-KR" altLang="en-US" dirty="0"/>
              <a:t>개인 이유 </a:t>
            </a:r>
            <a:r>
              <a:rPr lang="en-US" altLang="ko-KR" dirty="0"/>
              <a:t>: 10</a:t>
            </a:r>
            <a:r>
              <a:rPr lang="ko-KR" altLang="en-US" dirty="0"/>
              <a:t>개의 </a:t>
            </a:r>
            <a:r>
              <a:rPr lang="en-US" altLang="ko-KR" dirty="0"/>
              <a:t>class</a:t>
            </a:r>
            <a:r>
              <a:rPr lang="ko-KR" altLang="en-US" dirty="0"/>
              <a:t>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 층에는 </a:t>
            </a:r>
            <a:r>
              <a:rPr lang="en-US" altLang="ko-KR" dirty="0" err="1"/>
              <a:t>Softmax</a:t>
            </a:r>
            <a:r>
              <a:rPr lang="en-US" altLang="ko-KR" dirty="0"/>
              <a:t>(</a:t>
            </a:r>
            <a:r>
              <a:rPr lang="ko-KR" altLang="en-US" dirty="0"/>
              <a:t>총합이 </a:t>
            </a:r>
            <a:r>
              <a:rPr lang="en-US" altLang="ko-KR" dirty="0"/>
              <a:t>1</a:t>
            </a:r>
            <a:r>
              <a:rPr lang="ko-KR" altLang="en-US" dirty="0"/>
              <a:t>이 되게 하는</a:t>
            </a:r>
            <a:r>
              <a:rPr lang="en-US" altLang="ko-KR" dirty="0"/>
              <a:t>) activation </a:t>
            </a:r>
            <a:r>
              <a:rPr lang="en-US" altLang="ko-KR" dirty="0" err="1"/>
              <a:t>functio</a:t>
            </a:r>
            <a:r>
              <a:rPr lang="ko-KR" altLang="en-US" dirty="0"/>
              <a:t>을 사용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Optimizer</a:t>
            </a:r>
            <a:r>
              <a:rPr lang="ko-KR" altLang="en-US" dirty="0"/>
              <a:t>은 </a:t>
            </a:r>
            <a:r>
              <a:rPr lang="en-US" altLang="ko-KR" dirty="0"/>
              <a:t>SGD </a:t>
            </a:r>
            <a:r>
              <a:rPr lang="ko-KR" altLang="en-US" dirty="0"/>
              <a:t>사용</a:t>
            </a:r>
            <a:r>
              <a:rPr lang="en-US" altLang="ko-KR" dirty="0"/>
              <a:t>. </a:t>
            </a:r>
            <a:r>
              <a:rPr lang="ko-KR" altLang="en-US" dirty="0" err="1"/>
              <a:t>크게설명안함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Model.summary</a:t>
            </a:r>
            <a:r>
              <a:rPr lang="en-US" altLang="ko-KR" dirty="0"/>
              <a:t>()</a:t>
            </a:r>
            <a:r>
              <a:rPr lang="ko-KR" altLang="en-US" dirty="0"/>
              <a:t>로 구성한 모델에 대한 정보를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파라미터 개수 계산은 </a:t>
            </a:r>
            <a:r>
              <a:rPr lang="ko-KR" altLang="en-US" dirty="0" err="1"/>
              <a:t>교수도모름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174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트레이닝이 느리면 </a:t>
            </a:r>
            <a:r>
              <a:rPr lang="en-US" altLang="ko-KR" dirty="0"/>
              <a:t>batch size</a:t>
            </a:r>
            <a:r>
              <a:rPr lang="ko-KR" altLang="en-US" dirty="0"/>
              <a:t>를 늘려보세요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속도는 빨라지거나 그대로일 수도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*Layer</a:t>
            </a:r>
            <a:r>
              <a:rPr lang="ko-KR" altLang="en-US" dirty="0"/>
              <a:t>을 추가하는 것보다</a:t>
            </a:r>
            <a:r>
              <a:rPr lang="en-US" altLang="ko-KR" dirty="0"/>
              <a:t>, </a:t>
            </a:r>
            <a:r>
              <a:rPr lang="ko-KR" altLang="en-US" dirty="0"/>
              <a:t>파라미터 수를 늘리는게 더 오래 걸릴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2476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Loss, accuracy, </a:t>
            </a:r>
            <a:r>
              <a:rPr lang="en-US" altLang="ko-KR" dirty="0" err="1"/>
              <a:t>val_loss</a:t>
            </a:r>
            <a:r>
              <a:rPr lang="en-US" altLang="ko-KR" dirty="0"/>
              <a:t>, </a:t>
            </a:r>
            <a:r>
              <a:rPr lang="en-US" altLang="ko-KR" dirty="0" err="1"/>
              <a:t>val_accuracy</a:t>
            </a:r>
            <a:r>
              <a:rPr lang="ko-KR" altLang="en-US" dirty="0"/>
              <a:t>가 나옴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Validation set, test set, training set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가지로 나눈 것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Training set</a:t>
            </a:r>
            <a:r>
              <a:rPr lang="ko-KR" altLang="en-US" dirty="0"/>
              <a:t>은 시간이 지나면서 </a:t>
            </a:r>
            <a:r>
              <a:rPr lang="en-US" altLang="ko-KR" dirty="0"/>
              <a:t>accuracy(training set </a:t>
            </a:r>
            <a:r>
              <a:rPr lang="ko-KR" altLang="en-US" dirty="0"/>
              <a:t>정확도</a:t>
            </a:r>
            <a:r>
              <a:rPr lang="en-US" altLang="ko-KR" dirty="0"/>
              <a:t>)</a:t>
            </a:r>
            <a:r>
              <a:rPr lang="ko-KR" altLang="en-US" dirty="0"/>
              <a:t>와는 다르게 증가하지 않고 멈춤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만약 </a:t>
            </a:r>
            <a:r>
              <a:rPr lang="en-US" altLang="ko-KR" dirty="0"/>
              <a:t>training set</a:t>
            </a:r>
            <a:r>
              <a:rPr lang="ko-KR" altLang="en-US" dirty="0"/>
              <a:t>에 대해 </a:t>
            </a:r>
            <a:r>
              <a:rPr lang="en-US" altLang="ko-KR" b="1" dirty="0"/>
              <a:t>overfitting</a:t>
            </a:r>
            <a:r>
              <a:rPr lang="ko-KR" altLang="en-US" b="1" dirty="0"/>
              <a:t>이 발생하면</a:t>
            </a:r>
            <a:r>
              <a:rPr lang="en-US" altLang="ko-KR" b="1" dirty="0"/>
              <a:t>, training set</a:t>
            </a:r>
            <a:r>
              <a:rPr lang="ko-KR" altLang="en-US" b="1" dirty="0"/>
              <a:t>은 올라가거나 수렴하지만 </a:t>
            </a:r>
            <a:r>
              <a:rPr lang="en-US" altLang="ko-KR" b="1" dirty="0"/>
              <a:t>validation set</a:t>
            </a:r>
            <a:r>
              <a:rPr lang="ko-KR" altLang="en-US" b="1" dirty="0"/>
              <a:t>에 대한 정확도는 감소하는 결과가 나올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776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Training, validation set</a:t>
            </a:r>
            <a:r>
              <a:rPr lang="ko-KR" altLang="en-US" dirty="0"/>
              <a:t>을 제외한 최종적으로 </a:t>
            </a:r>
            <a:r>
              <a:rPr lang="en-US" altLang="ko-KR" dirty="0"/>
              <a:t>test set</a:t>
            </a:r>
            <a:r>
              <a:rPr lang="ko-KR" altLang="en-US" dirty="0"/>
              <a:t>을 모델에 넣고 돌렸을 때의 결과</a:t>
            </a:r>
            <a:r>
              <a:rPr lang="en-US" altLang="ko-KR" dirty="0"/>
              <a:t>(</a:t>
            </a:r>
            <a:r>
              <a:rPr lang="ko-KR" altLang="en-US" dirty="0"/>
              <a:t>정확도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211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때의 코드가 </a:t>
            </a:r>
            <a:r>
              <a:rPr lang="en-US" altLang="ko-KR" dirty="0"/>
              <a:t>deep learning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/>
              <a:t>다시 차근차근 알아보자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500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결과 분석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 err="1"/>
              <a:t>Pred_classes</a:t>
            </a:r>
            <a:r>
              <a:rPr lang="ko-KR" altLang="en-US" dirty="0"/>
              <a:t>로 숫자가 아닌 실제 값을 출력해서 비교할 수도 있음</a:t>
            </a:r>
            <a:r>
              <a:rPr lang="en-US" altLang="ko-KR" dirty="0"/>
              <a:t>. – 0~5</a:t>
            </a:r>
            <a:r>
              <a:rPr lang="ko-KR" altLang="en-US" dirty="0"/>
              <a:t>까지는 맞은 것을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8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전체구조 개요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Sequential </a:t>
            </a:r>
            <a:r>
              <a:rPr lang="ko-KR" altLang="en-US" dirty="0"/>
              <a:t>형태 </a:t>
            </a:r>
            <a:r>
              <a:rPr lang="en-US" altLang="ko-KR" dirty="0"/>
              <a:t>: </a:t>
            </a:r>
            <a:r>
              <a:rPr lang="ko-KR" altLang="en-US" dirty="0"/>
              <a:t>층을 설정하듯이 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컴파일 파트와 </a:t>
            </a:r>
            <a:r>
              <a:rPr lang="en-US" altLang="ko-KR" dirty="0"/>
              <a:t>fit(</a:t>
            </a:r>
            <a:r>
              <a:rPr lang="ko-KR" altLang="en-US" dirty="0"/>
              <a:t>실제 실행 부분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나눠짐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6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모델 레이어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Add</a:t>
            </a:r>
            <a:r>
              <a:rPr lang="ko-KR" altLang="en-US" dirty="0"/>
              <a:t>라는 </a:t>
            </a:r>
            <a:r>
              <a:rPr lang="en-US" altLang="ko-KR" dirty="0"/>
              <a:t>method</a:t>
            </a:r>
            <a:r>
              <a:rPr lang="ko-KR" altLang="en-US" dirty="0"/>
              <a:t>를 통해</a:t>
            </a:r>
            <a:r>
              <a:rPr lang="en-US" altLang="ko-KR" dirty="0"/>
              <a:t>, </a:t>
            </a:r>
            <a:r>
              <a:rPr lang="ko-KR" altLang="en-US" dirty="0"/>
              <a:t>라인마다 새로운 층을 생성할 수 있다</a:t>
            </a:r>
            <a:r>
              <a:rPr lang="en-US" altLang="ko-KR" dirty="0"/>
              <a:t>.(</a:t>
            </a:r>
            <a:r>
              <a:rPr lang="ko-KR" altLang="en-US" dirty="0"/>
              <a:t>코드에서는 실제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  <a:r>
              <a:rPr lang="ko-KR" altLang="en-US" dirty="0"/>
              <a:t>이 있음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첫 층에는 </a:t>
            </a:r>
            <a:r>
              <a:rPr lang="en-US" altLang="ko-KR" dirty="0"/>
              <a:t>input dimension</a:t>
            </a:r>
            <a:r>
              <a:rPr lang="ko-KR" altLang="en-US" dirty="0"/>
              <a:t>을 정해줘야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60 = </a:t>
            </a:r>
            <a:r>
              <a:rPr lang="ko-KR" altLang="en-US" dirty="0"/>
              <a:t>노드 개수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</a:t>
            </a:r>
            <a:r>
              <a:rPr lang="en-US" altLang="ko-KR" dirty="0"/>
              <a:t>output </a:t>
            </a:r>
            <a:r>
              <a:rPr lang="ko-KR" altLang="en-US" dirty="0"/>
              <a:t>개수는 </a:t>
            </a:r>
            <a:r>
              <a:rPr lang="en-US" altLang="ko-KR" dirty="0"/>
              <a:t>1</a:t>
            </a:r>
            <a:r>
              <a:rPr lang="ko-KR" altLang="en-US" dirty="0"/>
              <a:t>개임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파란색 파트는 </a:t>
            </a:r>
            <a:r>
              <a:rPr lang="en-US" altLang="ko-KR" dirty="0"/>
              <a:t>hidden layer, </a:t>
            </a:r>
            <a:r>
              <a:rPr lang="ko-KR" altLang="en-US" dirty="0"/>
              <a:t>빨간색 파트는 </a:t>
            </a:r>
            <a:r>
              <a:rPr lang="en-US" altLang="ko-KR" dirty="0"/>
              <a:t>output layer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888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출력층은 왜 노드가 </a:t>
            </a:r>
            <a:r>
              <a:rPr lang="en-US" altLang="ko-KR" dirty="0"/>
              <a:t>1</a:t>
            </a:r>
            <a:r>
              <a:rPr lang="ko-KR" altLang="en-US" dirty="0"/>
              <a:t>개인가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-binary decision classifier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하나의 클래스만 존재하기 때문에 </a:t>
            </a:r>
            <a:r>
              <a:rPr lang="en-US" altLang="ko-KR" dirty="0"/>
              <a:t>1</a:t>
            </a:r>
            <a:r>
              <a:rPr lang="ko-KR" altLang="en-US" dirty="0"/>
              <a:t>개의 노드만 필요함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3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출력층에 </a:t>
            </a:r>
            <a:r>
              <a:rPr lang="en-US" altLang="ko-KR" dirty="0"/>
              <a:t>Logistic sigmoid</a:t>
            </a:r>
            <a:r>
              <a:rPr lang="ko-KR" altLang="en-US" dirty="0"/>
              <a:t>를 사용하는가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부드러운 의사결정을 위해서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5C63C1-E697-4382-AF0B-394CABC8D9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0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73752" y="3008279"/>
            <a:ext cx="9044495" cy="81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15690"/>
            <a:ext cx="10358120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7571740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694" y="6531019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4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SBN_(identifier)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82722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08276"/>
              <a:ext cx="12192000" cy="31607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2247" y="2837688"/>
              <a:ext cx="9860279" cy="14935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Lecture </a:t>
            </a:r>
            <a:r>
              <a:rPr spc="-5" dirty="0"/>
              <a:t>17: </a:t>
            </a:r>
            <a:r>
              <a:rPr spc="-10" dirty="0"/>
              <a:t>Deep </a:t>
            </a:r>
            <a:r>
              <a:rPr spc="-25" dirty="0"/>
              <a:t>Neural</a:t>
            </a:r>
            <a:r>
              <a:rPr spc="55" dirty="0"/>
              <a:t> </a:t>
            </a:r>
            <a:r>
              <a:rPr spc="-15" dirty="0"/>
              <a:t>Network</a:t>
            </a:r>
          </a:p>
        </p:txBody>
      </p:sp>
      <p:sp>
        <p:nvSpPr>
          <p:cNvPr id="7" name="object 7"/>
          <p:cNvSpPr/>
          <p:nvPr/>
        </p:nvSpPr>
        <p:spPr>
          <a:xfrm>
            <a:off x="5004816" y="3951732"/>
            <a:ext cx="2301239" cy="12039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1261" y="396028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8509" y="6431724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64340" y="6431724"/>
            <a:ext cx="109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맑은 고딕"/>
                <a:cs typeface="맑은 고딕"/>
              </a:rPr>
              <a:t>1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317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2.</a:t>
            </a:r>
            <a:r>
              <a:rPr spc="-409" dirty="0">
                <a:latin typeface="Arial Black"/>
                <a:cs typeface="Arial Black"/>
              </a:rPr>
              <a:t> </a:t>
            </a:r>
            <a:r>
              <a:rPr dirty="0"/>
              <a:t>컴파일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7644"/>
            <a:ext cx="5056505" cy="465137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맑은 고딕"/>
                <a:cs typeface="맑은 고딕"/>
              </a:rPr>
              <a:t>model.</a:t>
            </a:r>
            <a:r>
              <a:rPr sz="2400" b="1" spc="-5" dirty="0">
                <a:latin typeface="맑은 고딕"/>
                <a:cs typeface="맑은 고딕"/>
              </a:rPr>
              <a:t>compile</a:t>
            </a:r>
            <a:r>
              <a:rPr sz="2400" spc="-5" dirty="0">
                <a:latin typeface="맑은 고딕"/>
                <a:cs typeface="맑은 고딕"/>
              </a:rPr>
              <a:t>(</a:t>
            </a:r>
            <a:r>
              <a:rPr sz="2400" spc="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)</a:t>
            </a:r>
            <a:endParaRPr sz="2400">
              <a:latin typeface="맑은 고딕"/>
              <a:cs typeface="맑은 고딕"/>
            </a:endParaRPr>
          </a:p>
          <a:p>
            <a:pPr marL="697865" marR="5080" lvl="1" indent="-228600" algn="just">
              <a:lnSpc>
                <a:spcPct val="903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앞서 지정한 모델이 효과적으로 구  현될 수 있게 여러 가지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환경을</a:t>
            </a:r>
            <a:r>
              <a:rPr sz="2000" u="sng" spc="-114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설정</a:t>
            </a:r>
            <a:r>
              <a:rPr sz="2000" dirty="0">
                <a:latin typeface="맑은 고딕"/>
                <a:cs typeface="맑은 고딕"/>
              </a:rPr>
              <a:t>해  주면서 컴파일하는</a:t>
            </a:r>
            <a:r>
              <a:rPr sz="2000" spc="-5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부분</a:t>
            </a:r>
            <a:endParaRPr sz="2000">
              <a:latin typeface="맑은 고딕"/>
              <a:cs typeface="맑은 고딕"/>
            </a:endParaRPr>
          </a:p>
          <a:p>
            <a:pPr marL="241300" marR="752475" indent="-228600" algn="just">
              <a:lnSpc>
                <a:spcPts val="259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오차 함수 : </a:t>
            </a:r>
            <a:r>
              <a:rPr sz="2400" spc="-5" dirty="0">
                <a:latin typeface="맑은 고딕"/>
                <a:cs typeface="맑은 고딕"/>
              </a:rPr>
              <a:t>MSE계열과</a:t>
            </a:r>
            <a:r>
              <a:rPr sz="2400" spc="-7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cross-  entropy계열의 </a:t>
            </a:r>
            <a:r>
              <a:rPr sz="2400" dirty="0">
                <a:latin typeface="맑은 고딕"/>
                <a:cs typeface="맑은 고딕"/>
              </a:rPr>
              <a:t>함수가</a:t>
            </a:r>
            <a:r>
              <a:rPr sz="2400" spc="-3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8500" algn="l"/>
              </a:tabLst>
            </a:pPr>
            <a:r>
              <a:rPr sz="2000" b="1" dirty="0">
                <a:latin typeface="맑은 고딕"/>
                <a:cs typeface="맑은 고딕"/>
              </a:rPr>
              <a:t>교차 엔트로피</a:t>
            </a:r>
            <a:r>
              <a:rPr sz="2000" b="1" spc="-4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계열</a:t>
            </a:r>
            <a:endParaRPr sz="2000">
              <a:latin typeface="맑은 고딕"/>
              <a:cs typeface="맑은 고딕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출력 값에 로그를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취함</a:t>
            </a:r>
            <a:endParaRPr sz="1800">
              <a:latin typeface="맑은 고딕"/>
              <a:cs typeface="맑은 고딕"/>
            </a:endParaRPr>
          </a:p>
          <a:p>
            <a:pPr marL="1612900" lvl="3" indent="-229235" algn="just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612900" algn="l"/>
              </a:tabLst>
            </a:pPr>
            <a:r>
              <a:rPr sz="1600" spc="-5" dirty="0">
                <a:latin typeface="맑은 고딕"/>
                <a:cs typeface="맑은 고딕"/>
              </a:rPr>
              <a:t>오차가 커지면 수렴 속도가</a:t>
            </a:r>
            <a:r>
              <a:rPr sz="1600" spc="-2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빨라지고</a:t>
            </a:r>
            <a:endParaRPr sz="1600">
              <a:latin typeface="맑은 고딕"/>
              <a:cs typeface="맑은 고딕"/>
            </a:endParaRPr>
          </a:p>
          <a:p>
            <a:pPr marL="1612900" marR="102235" lvl="3" indent="-228600" algn="just">
              <a:lnSpc>
                <a:spcPts val="1730"/>
              </a:lnSpc>
              <a:spcBef>
                <a:spcPts val="530"/>
              </a:spcBef>
              <a:buFont typeface="Arial"/>
              <a:buChar char="•"/>
              <a:tabLst>
                <a:tab pos="1612900" algn="l"/>
              </a:tabLst>
            </a:pPr>
            <a:r>
              <a:rPr sz="1600" spc="-5" dirty="0">
                <a:latin typeface="맑은 고딕"/>
                <a:cs typeface="맑은 고딕"/>
              </a:rPr>
              <a:t>오차가 작아지면 수렴 속도가</a:t>
            </a:r>
            <a:r>
              <a:rPr sz="1600" spc="-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감소하  게끔 만든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것</a:t>
            </a:r>
            <a:endParaRPr sz="16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주로 분류 문제에서 많이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사용</a:t>
            </a:r>
            <a:endParaRPr sz="1800">
              <a:latin typeface="맑은 고딕"/>
              <a:cs typeface="맑은 고딕"/>
            </a:endParaRPr>
          </a:p>
          <a:p>
            <a:pPr marL="1154430" marR="125730" lvl="2" indent="-227965">
              <a:lnSpc>
                <a:spcPts val="1939"/>
              </a:lnSpc>
              <a:spcBef>
                <a:spcPts val="52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특별히 예측 값이 참과 거짓 둘 중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하  나인 형식일 때 binary_crossentropy  (이항 교차 엔트로피)를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씀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89650" y="365759"/>
            <a:ext cx="6044565" cy="3505200"/>
            <a:chOff x="6089650" y="365759"/>
            <a:chExt cx="6044565" cy="3505200"/>
          </a:xfrm>
        </p:grpSpPr>
        <p:sp>
          <p:nvSpPr>
            <p:cNvPr id="5" name="object 5"/>
            <p:cNvSpPr/>
            <p:nvPr/>
          </p:nvSpPr>
          <p:spPr>
            <a:xfrm>
              <a:off x="6096000" y="365759"/>
              <a:ext cx="6038087" cy="3505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2282952"/>
              <a:ext cx="5896610" cy="346075"/>
            </a:xfrm>
            <a:custGeom>
              <a:avLst/>
              <a:gdLst/>
              <a:ahLst/>
              <a:cxnLst/>
              <a:rect l="l" t="t" r="r" b="b"/>
              <a:pathLst>
                <a:path w="5896609" h="346075">
                  <a:moveTo>
                    <a:pt x="0" y="0"/>
                  </a:moveTo>
                  <a:lnTo>
                    <a:pt x="5896356" y="0"/>
                  </a:lnTo>
                  <a:lnTo>
                    <a:pt x="5896356" y="345948"/>
                  </a:lnTo>
                  <a:lnTo>
                    <a:pt x="0" y="3459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317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2.</a:t>
            </a:r>
            <a:r>
              <a:rPr spc="-409" dirty="0">
                <a:latin typeface="Arial Black"/>
                <a:cs typeface="Arial Black"/>
              </a:rPr>
              <a:t> </a:t>
            </a:r>
            <a:r>
              <a:rPr dirty="0"/>
              <a:t>컴파일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7644"/>
            <a:ext cx="5060950" cy="30264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맑은 고딕"/>
                <a:cs typeface="맑은 고딕"/>
              </a:rPr>
              <a:t>model.</a:t>
            </a:r>
            <a:r>
              <a:rPr sz="2400" b="1" spc="-5" dirty="0">
                <a:latin typeface="맑은 고딕"/>
                <a:cs typeface="맑은 고딕"/>
              </a:rPr>
              <a:t>compile</a:t>
            </a:r>
            <a:r>
              <a:rPr sz="2400" spc="-5" dirty="0">
                <a:latin typeface="맑은 고딕"/>
                <a:cs typeface="맑은 고딕"/>
              </a:rPr>
              <a:t>(</a:t>
            </a:r>
            <a:r>
              <a:rPr sz="2400" spc="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)</a:t>
            </a:r>
            <a:endParaRPr sz="2400">
              <a:latin typeface="맑은 고딕"/>
              <a:cs typeface="맑은 고딕"/>
            </a:endParaRPr>
          </a:p>
          <a:p>
            <a:pPr marL="697865" marR="9525" lvl="1" indent="-228600" algn="just">
              <a:lnSpc>
                <a:spcPct val="903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앞서 지정한 모델이 효과적으로 구  현될 수 있게 여러 가지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환경을</a:t>
            </a:r>
            <a:r>
              <a:rPr sz="2000" u="sng" spc="-114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설정</a:t>
            </a:r>
            <a:r>
              <a:rPr sz="2000" dirty="0">
                <a:latin typeface="맑은 고딕"/>
                <a:cs typeface="맑은 고딕"/>
              </a:rPr>
              <a:t>해  주면서 컴파일하는</a:t>
            </a:r>
            <a:r>
              <a:rPr sz="2000" spc="-5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부분</a:t>
            </a:r>
            <a:endParaRPr sz="2000">
              <a:latin typeface="맑은 고딕"/>
              <a:cs typeface="맑은 고딕"/>
            </a:endParaRPr>
          </a:p>
          <a:p>
            <a:pPr marL="241300" marR="756285" indent="-228600" algn="just">
              <a:lnSpc>
                <a:spcPts val="259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오차 함수 : </a:t>
            </a:r>
            <a:r>
              <a:rPr sz="2400" spc="-5" dirty="0">
                <a:latin typeface="맑은 고딕"/>
                <a:cs typeface="맑은 고딕"/>
              </a:rPr>
              <a:t>MSE계열과</a:t>
            </a:r>
            <a:r>
              <a:rPr sz="2400" spc="-70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cross-  entropy계열의 </a:t>
            </a:r>
            <a:r>
              <a:rPr sz="2400" dirty="0">
                <a:latin typeface="맑은 고딕"/>
                <a:cs typeface="맑은 고딕"/>
              </a:rPr>
              <a:t>함수가</a:t>
            </a:r>
            <a:r>
              <a:rPr sz="2400" spc="-3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697865" marR="5080" lvl="1" indent="-228600" algn="just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000" b="1" dirty="0">
                <a:latin typeface="맑은 고딕"/>
                <a:cs typeface="맑은 고딕"/>
              </a:rPr>
              <a:t>MSE계열</a:t>
            </a:r>
            <a:r>
              <a:rPr sz="2000" dirty="0">
                <a:latin typeface="맑은 고딕"/>
                <a:cs typeface="맑은 고딕"/>
              </a:rPr>
              <a:t>의 함수는 수렴하기까지</a:t>
            </a:r>
            <a:r>
              <a:rPr sz="2000" spc="-120" dirty="0"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속도  가 많이 걸린다</a:t>
            </a:r>
            <a:r>
              <a:rPr sz="2000" dirty="0">
                <a:latin typeface="맑은 고딕"/>
                <a:cs typeface="맑은 고딕"/>
              </a:rPr>
              <a:t>는 단점이</a:t>
            </a:r>
            <a:r>
              <a:rPr sz="2000" spc="-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  <a:p>
            <a:pPr marL="1155700" lvl="2" indent="-229235" algn="just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700" algn="l"/>
              </a:tabLst>
            </a:pPr>
            <a:r>
              <a:rPr sz="1800" spc="-10" dirty="0">
                <a:latin typeface="맑은 고딕"/>
                <a:cs typeface="맑은 고딕"/>
              </a:rPr>
              <a:t>Regression에 </a:t>
            </a:r>
            <a:r>
              <a:rPr sz="1800" dirty="0">
                <a:latin typeface="맑은 고딕"/>
                <a:cs typeface="맑은 고딕"/>
              </a:rPr>
              <a:t>유리(오차 작을</a:t>
            </a:r>
            <a:r>
              <a:rPr sz="1800" spc="-6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경우에)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89650" y="365759"/>
            <a:ext cx="6044565" cy="3505200"/>
            <a:chOff x="6089650" y="365759"/>
            <a:chExt cx="6044565" cy="3505200"/>
          </a:xfrm>
        </p:grpSpPr>
        <p:sp>
          <p:nvSpPr>
            <p:cNvPr id="5" name="object 5"/>
            <p:cNvSpPr/>
            <p:nvPr/>
          </p:nvSpPr>
          <p:spPr>
            <a:xfrm>
              <a:off x="6096000" y="365759"/>
              <a:ext cx="6038087" cy="3505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2282952"/>
              <a:ext cx="5896610" cy="346075"/>
            </a:xfrm>
            <a:custGeom>
              <a:avLst/>
              <a:gdLst/>
              <a:ahLst/>
              <a:cxnLst/>
              <a:rect l="l" t="t" r="r" b="b"/>
              <a:pathLst>
                <a:path w="5896609" h="346075">
                  <a:moveTo>
                    <a:pt x="0" y="0"/>
                  </a:moveTo>
                  <a:lnTo>
                    <a:pt x="5896356" y="0"/>
                  </a:lnTo>
                  <a:lnTo>
                    <a:pt x="5896356" y="345948"/>
                  </a:lnTo>
                  <a:lnTo>
                    <a:pt x="0" y="3459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791200" y="4967985"/>
            <a:ext cx="7428865" cy="820419"/>
            <a:chOff x="2791200" y="4967985"/>
            <a:chExt cx="7428865" cy="820419"/>
          </a:xfrm>
        </p:grpSpPr>
        <p:sp>
          <p:nvSpPr>
            <p:cNvPr id="8" name="object 8"/>
            <p:cNvSpPr/>
            <p:nvPr/>
          </p:nvSpPr>
          <p:spPr>
            <a:xfrm>
              <a:off x="2791200" y="5169407"/>
              <a:ext cx="7428743" cy="6187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29655" y="4974335"/>
              <a:ext cx="466725" cy="405765"/>
            </a:xfrm>
            <a:custGeom>
              <a:avLst/>
              <a:gdLst/>
              <a:ahLst/>
              <a:cxnLst/>
              <a:rect l="l" t="t" r="r" b="b"/>
              <a:pathLst>
                <a:path w="466725" h="405764">
                  <a:moveTo>
                    <a:pt x="349758" y="0"/>
                  </a:moveTo>
                  <a:lnTo>
                    <a:pt x="116586" y="0"/>
                  </a:lnTo>
                  <a:lnTo>
                    <a:pt x="116586" y="202692"/>
                  </a:lnTo>
                  <a:lnTo>
                    <a:pt x="0" y="202692"/>
                  </a:lnTo>
                  <a:lnTo>
                    <a:pt x="233172" y="405384"/>
                  </a:lnTo>
                  <a:lnTo>
                    <a:pt x="466344" y="202692"/>
                  </a:lnTo>
                  <a:lnTo>
                    <a:pt x="349758" y="202692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29655" y="4974335"/>
              <a:ext cx="466725" cy="405765"/>
            </a:xfrm>
            <a:custGeom>
              <a:avLst/>
              <a:gdLst/>
              <a:ahLst/>
              <a:cxnLst/>
              <a:rect l="l" t="t" r="r" b="b"/>
              <a:pathLst>
                <a:path w="466725" h="405764">
                  <a:moveTo>
                    <a:pt x="0" y="202692"/>
                  </a:moveTo>
                  <a:lnTo>
                    <a:pt x="116586" y="202692"/>
                  </a:lnTo>
                  <a:lnTo>
                    <a:pt x="116586" y="0"/>
                  </a:lnTo>
                  <a:lnTo>
                    <a:pt x="349758" y="0"/>
                  </a:lnTo>
                  <a:lnTo>
                    <a:pt x="349758" y="202692"/>
                  </a:lnTo>
                  <a:lnTo>
                    <a:pt x="466344" y="202692"/>
                  </a:lnTo>
                  <a:lnTo>
                    <a:pt x="233172" y="405384"/>
                  </a:lnTo>
                  <a:lnTo>
                    <a:pt x="0" y="20269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3177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2.</a:t>
            </a:r>
            <a:r>
              <a:rPr spc="-409" dirty="0">
                <a:latin typeface="Arial Black"/>
                <a:cs typeface="Arial Black"/>
              </a:rPr>
              <a:t> </a:t>
            </a:r>
            <a:r>
              <a:rPr dirty="0"/>
              <a:t>컴파일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819"/>
            <a:ext cx="5075555" cy="39871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맑은 고딕"/>
                <a:cs typeface="맑은 고딕"/>
              </a:rPr>
              <a:t>metrics() </a:t>
            </a:r>
            <a:r>
              <a:rPr sz="2400" dirty="0">
                <a:latin typeface="맑은 고딕"/>
                <a:cs typeface="맑은 고딕"/>
              </a:rPr>
              <a:t>함수</a:t>
            </a:r>
            <a:r>
              <a:rPr sz="2400" spc="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:</a:t>
            </a:r>
            <a:endParaRPr sz="2400">
              <a:latin typeface="맑은 고딕"/>
              <a:cs typeface="맑은 고딕"/>
            </a:endParaRPr>
          </a:p>
          <a:p>
            <a:pPr marL="697865" marR="112395" lvl="1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모델이 컴파일될 때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모델 수행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결과</a:t>
            </a:r>
            <a:r>
              <a:rPr sz="2000" dirty="0">
                <a:latin typeface="맑은 고딕"/>
                <a:cs typeface="맑은 고딕"/>
              </a:rPr>
              <a:t>를  나타내게끔 설정하는</a:t>
            </a:r>
            <a:r>
              <a:rPr sz="2000" spc="-5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부분</a:t>
            </a:r>
            <a:endParaRPr sz="2000">
              <a:latin typeface="맑은 고딕"/>
              <a:cs typeface="맑은 고딕"/>
            </a:endParaRPr>
          </a:p>
          <a:p>
            <a:pPr marL="697865" marR="29209" lvl="1" indent="-228600">
              <a:lnSpc>
                <a:spcPts val="2150"/>
              </a:lnSpc>
              <a:spcBef>
                <a:spcPts val="50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테스트 샘플을 학습 과정에서 제외시  킴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과적합 문제 방지하는 기능</a:t>
            </a:r>
            <a:r>
              <a:rPr sz="2000" spc="-409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담당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맑은 고딕"/>
                <a:cs typeface="맑은 고딕"/>
              </a:rPr>
              <a:t>Optimizer</a:t>
            </a:r>
            <a:r>
              <a:rPr sz="2400" spc="-5" dirty="0">
                <a:latin typeface="맑은 고딕"/>
                <a:cs typeface="맑은 고딕"/>
              </a:rPr>
              <a:t>: 18강</a:t>
            </a:r>
            <a:r>
              <a:rPr sz="2400" spc="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상세설명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ts val="228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어떻게/얼마나 빠르게</a:t>
            </a:r>
            <a:r>
              <a:rPr sz="2000" spc="-6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최적화된</a:t>
            </a:r>
            <a:endParaRPr sz="2000">
              <a:latin typeface="맑은 고딕"/>
              <a:cs typeface="맑은 고딕"/>
            </a:endParaRPr>
          </a:p>
          <a:p>
            <a:pPr marL="697865">
              <a:lnSpc>
                <a:spcPts val="2280"/>
              </a:lnSpc>
            </a:pPr>
            <a:r>
              <a:rPr sz="2000" dirty="0">
                <a:latin typeface="맑은 고딕"/>
                <a:cs typeface="맑은 고딕"/>
              </a:rPr>
              <a:t>gradient들을 찾을 것인가에 대한</a:t>
            </a:r>
            <a:r>
              <a:rPr sz="2000" spc="-1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문제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보통 adam부터 시작하면 좋은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편.</a:t>
            </a:r>
            <a:endParaRPr sz="2000">
              <a:latin typeface="맑은 고딕"/>
              <a:cs typeface="맑은 고딕"/>
            </a:endParaRPr>
          </a:p>
          <a:p>
            <a:pPr marL="698500" marR="101600" lvl="1" indent="-229235">
              <a:lnSpc>
                <a:spcPts val="2160"/>
              </a:lnSpc>
              <a:spcBef>
                <a:spcPts val="5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35" dirty="0">
                <a:latin typeface="맑은 고딕"/>
                <a:cs typeface="맑은 고딕"/>
              </a:rPr>
              <a:t>SGD, </a:t>
            </a:r>
            <a:r>
              <a:rPr sz="2000" spc="-5" dirty="0">
                <a:latin typeface="맑은 고딕"/>
                <a:cs typeface="맑은 고딕"/>
              </a:rPr>
              <a:t>RMSprop, </a:t>
            </a:r>
            <a:r>
              <a:rPr sz="2000" dirty="0">
                <a:latin typeface="맑은 고딕"/>
                <a:cs typeface="맑은 고딕"/>
              </a:rPr>
              <a:t>Nadam</a:t>
            </a:r>
            <a:r>
              <a:rPr sz="1200" dirty="0">
                <a:latin typeface="맑은 고딕"/>
                <a:cs typeface="맑은 고딕"/>
              </a:rPr>
              <a:t>(최신) </a:t>
            </a:r>
            <a:r>
              <a:rPr sz="2000" dirty="0">
                <a:latin typeface="맑은 고딕"/>
                <a:cs typeface="맑은 고딕"/>
              </a:rPr>
              <a:t>등 다양한  기법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존재함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맑은 고딕"/>
                <a:cs typeface="맑은 고딕"/>
              </a:rPr>
              <a:t>Adam이 </a:t>
            </a:r>
            <a:r>
              <a:rPr sz="1800" dirty="0">
                <a:latin typeface="맑은 고딕"/>
                <a:cs typeface="맑은 고딕"/>
              </a:rPr>
              <a:t>비교적 빠르고 정확한 편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46394" y="365759"/>
            <a:ext cx="6205220" cy="3505200"/>
            <a:chOff x="5946394" y="365759"/>
            <a:chExt cx="6205220" cy="3505200"/>
          </a:xfrm>
        </p:grpSpPr>
        <p:sp>
          <p:nvSpPr>
            <p:cNvPr id="5" name="object 5"/>
            <p:cNvSpPr/>
            <p:nvPr/>
          </p:nvSpPr>
          <p:spPr>
            <a:xfrm>
              <a:off x="6096000" y="365759"/>
              <a:ext cx="6038087" cy="3505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282952"/>
              <a:ext cx="5896610" cy="346075"/>
            </a:xfrm>
            <a:custGeom>
              <a:avLst/>
              <a:gdLst/>
              <a:ahLst/>
              <a:cxnLst/>
              <a:rect l="l" t="t" r="r" b="b"/>
              <a:pathLst>
                <a:path w="5896609" h="346075">
                  <a:moveTo>
                    <a:pt x="0" y="0"/>
                  </a:moveTo>
                  <a:lnTo>
                    <a:pt x="5896356" y="0"/>
                  </a:lnTo>
                  <a:lnTo>
                    <a:pt x="5896356" y="345948"/>
                  </a:lnTo>
                  <a:lnTo>
                    <a:pt x="0" y="3459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2744" y="2313431"/>
              <a:ext cx="304800" cy="315595"/>
            </a:xfrm>
            <a:custGeom>
              <a:avLst/>
              <a:gdLst/>
              <a:ahLst/>
              <a:cxnLst/>
              <a:rect l="l" t="t" r="r" b="b"/>
              <a:pathLst>
                <a:path w="304800" h="315594">
                  <a:moveTo>
                    <a:pt x="152400" y="0"/>
                  </a:moveTo>
                  <a:lnTo>
                    <a:pt x="152400" y="78866"/>
                  </a:lnTo>
                  <a:lnTo>
                    <a:pt x="0" y="78866"/>
                  </a:lnTo>
                  <a:lnTo>
                    <a:pt x="0" y="236600"/>
                  </a:lnTo>
                  <a:lnTo>
                    <a:pt x="152400" y="236600"/>
                  </a:lnTo>
                  <a:lnTo>
                    <a:pt x="152400" y="315467"/>
                  </a:lnTo>
                  <a:lnTo>
                    <a:pt x="304800" y="15773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52744" y="2313431"/>
              <a:ext cx="304800" cy="315595"/>
            </a:xfrm>
            <a:custGeom>
              <a:avLst/>
              <a:gdLst/>
              <a:ahLst/>
              <a:cxnLst/>
              <a:rect l="l" t="t" r="r" b="b"/>
              <a:pathLst>
                <a:path w="304800" h="315594">
                  <a:moveTo>
                    <a:pt x="0" y="78866"/>
                  </a:moveTo>
                  <a:lnTo>
                    <a:pt x="152400" y="78866"/>
                  </a:lnTo>
                  <a:lnTo>
                    <a:pt x="152400" y="0"/>
                  </a:lnTo>
                  <a:lnTo>
                    <a:pt x="304800" y="157733"/>
                  </a:lnTo>
                  <a:lnTo>
                    <a:pt x="152400" y="315467"/>
                  </a:lnTo>
                  <a:lnTo>
                    <a:pt x="152400" y="236600"/>
                  </a:lnTo>
                  <a:lnTo>
                    <a:pt x="0" y="236600"/>
                  </a:lnTo>
                  <a:lnTo>
                    <a:pt x="0" y="7886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021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3. </a:t>
            </a:r>
            <a:r>
              <a:rPr dirty="0"/>
              <a:t>모델</a:t>
            </a:r>
            <a:r>
              <a:rPr spc="-465" dirty="0"/>
              <a:t> </a:t>
            </a:r>
            <a:r>
              <a:rPr dirty="0"/>
              <a:t>실행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819"/>
            <a:ext cx="5002530" cy="28365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맑은 고딕"/>
                <a:cs typeface="맑은 고딕"/>
              </a:rPr>
              <a:t>model.</a:t>
            </a:r>
            <a:r>
              <a:rPr sz="2400" b="1" spc="-5" dirty="0">
                <a:latin typeface="맑은 고딕"/>
                <a:cs typeface="맑은 고딕"/>
              </a:rPr>
              <a:t>fit</a:t>
            </a:r>
            <a:r>
              <a:rPr sz="2400" spc="-5" dirty="0">
                <a:latin typeface="맑은 고딕"/>
                <a:cs typeface="맑은 고딕"/>
              </a:rPr>
              <a:t>(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)</a:t>
            </a:r>
            <a:endParaRPr sz="2400">
              <a:latin typeface="맑은 고딕"/>
              <a:cs typeface="맑은 고딕"/>
            </a:endParaRPr>
          </a:p>
          <a:p>
            <a:pPr marL="697865" marR="120650" lvl="1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주어진 </a:t>
            </a:r>
            <a:r>
              <a:rPr sz="2000" spc="10" dirty="0">
                <a:latin typeface="맑은 고딕"/>
                <a:cs typeface="맑은 고딕"/>
              </a:rPr>
              <a:t>데이터(X, </a:t>
            </a:r>
            <a:r>
              <a:rPr sz="2000" dirty="0">
                <a:latin typeface="맑은 고딕"/>
                <a:cs typeface="맑은 고딕"/>
              </a:rPr>
              <a:t>Y)를 불러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실행시킬  때 사용되는</a:t>
            </a:r>
            <a:r>
              <a:rPr sz="2000" spc="-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1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epoch:</a:t>
            </a:r>
            <a:endParaRPr sz="2000">
              <a:latin typeface="맑은 고딕"/>
              <a:cs typeface="맑은 고딕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3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학습 프로세스가 모든 샘플에 대해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한  번 실행되는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것</a:t>
            </a:r>
            <a:endParaRPr sz="18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맑은 고딕"/>
                <a:cs typeface="맑은 고딕"/>
              </a:rPr>
              <a:t>epochs=100:</a:t>
            </a:r>
            <a:endParaRPr sz="2000">
              <a:latin typeface="맑은 고딕"/>
              <a:cs typeface="맑은 고딕"/>
            </a:endParaRPr>
          </a:p>
          <a:p>
            <a:pPr marL="1155065" marR="85725" lvl="2" indent="-228600">
              <a:lnSpc>
                <a:spcPts val="1939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각 샘플이 처음부터 끝까지 100번</a:t>
            </a:r>
            <a:r>
              <a:rPr sz="1800" spc="-1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재  사용될 때까지 실행을 반복하라는</a:t>
            </a:r>
            <a:r>
              <a:rPr sz="1800" spc="-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뜻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46394" y="365759"/>
            <a:ext cx="6205220" cy="3505200"/>
            <a:chOff x="5946394" y="365759"/>
            <a:chExt cx="6205220" cy="3505200"/>
          </a:xfrm>
        </p:grpSpPr>
        <p:sp>
          <p:nvSpPr>
            <p:cNvPr id="5" name="object 5"/>
            <p:cNvSpPr/>
            <p:nvPr/>
          </p:nvSpPr>
          <p:spPr>
            <a:xfrm>
              <a:off x="6096000" y="365759"/>
              <a:ext cx="6038087" cy="3505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598420"/>
              <a:ext cx="5896610" cy="287020"/>
            </a:xfrm>
            <a:custGeom>
              <a:avLst/>
              <a:gdLst/>
              <a:ahLst/>
              <a:cxnLst/>
              <a:rect l="l" t="t" r="r" b="b"/>
              <a:pathLst>
                <a:path w="5896609" h="287019">
                  <a:moveTo>
                    <a:pt x="0" y="0"/>
                  </a:moveTo>
                  <a:lnTo>
                    <a:pt x="5896356" y="0"/>
                  </a:lnTo>
                  <a:lnTo>
                    <a:pt x="5896356" y="286512"/>
                  </a:lnTo>
                  <a:lnTo>
                    <a:pt x="0" y="28651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2744" y="2569464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52400" y="79248"/>
                  </a:lnTo>
                  <a:lnTo>
                    <a:pt x="0" y="79248"/>
                  </a:lnTo>
                  <a:lnTo>
                    <a:pt x="0" y="237744"/>
                  </a:lnTo>
                  <a:lnTo>
                    <a:pt x="152400" y="237744"/>
                  </a:lnTo>
                  <a:lnTo>
                    <a:pt x="152400" y="316992"/>
                  </a:lnTo>
                  <a:lnTo>
                    <a:pt x="304800" y="15849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52744" y="2569464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0" y="79248"/>
                  </a:moveTo>
                  <a:lnTo>
                    <a:pt x="152400" y="79248"/>
                  </a:lnTo>
                  <a:lnTo>
                    <a:pt x="152400" y="0"/>
                  </a:lnTo>
                  <a:lnTo>
                    <a:pt x="304800" y="158496"/>
                  </a:lnTo>
                  <a:lnTo>
                    <a:pt x="152400" y="316992"/>
                  </a:lnTo>
                  <a:lnTo>
                    <a:pt x="152400" y="237744"/>
                  </a:lnTo>
                  <a:lnTo>
                    <a:pt x="0" y="237744"/>
                  </a:lnTo>
                  <a:lnTo>
                    <a:pt x="0" y="7924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021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3. </a:t>
            </a:r>
            <a:r>
              <a:rPr dirty="0"/>
              <a:t>모델</a:t>
            </a:r>
            <a:r>
              <a:rPr spc="-465" dirty="0"/>
              <a:t> </a:t>
            </a:r>
            <a:r>
              <a:rPr dirty="0"/>
              <a:t>실행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5972"/>
            <a:ext cx="5074285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맑은 고딕"/>
                <a:cs typeface="맑은 고딕"/>
              </a:rPr>
              <a:t>model.</a:t>
            </a:r>
            <a:r>
              <a:rPr sz="2400" b="1" spc="-5" dirty="0">
                <a:latin typeface="맑은 고딕"/>
                <a:cs typeface="맑은 고딕"/>
              </a:rPr>
              <a:t>fit</a:t>
            </a:r>
            <a:r>
              <a:rPr sz="2400" spc="-5" dirty="0">
                <a:latin typeface="맑은 고딕"/>
                <a:cs typeface="맑은 고딕"/>
              </a:rPr>
              <a:t>(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)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35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맑은 고딕"/>
                <a:cs typeface="맑은 고딕"/>
              </a:rPr>
              <a:t>batch_size</a:t>
            </a:r>
            <a:endParaRPr sz="2400">
              <a:latin typeface="맑은 고딕"/>
              <a:cs typeface="맑은 고딕"/>
            </a:endParaRPr>
          </a:p>
          <a:p>
            <a:pPr marL="697865" marR="24765" lvl="1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샘플을 한 번에 몇 개씩 처리할지를</a:t>
            </a:r>
            <a:r>
              <a:rPr sz="2000" spc="-1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  하는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부분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ts val="2050"/>
              </a:lnSpc>
              <a:spcBef>
                <a:spcPts val="25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5" dirty="0">
                <a:latin typeface="맑은 고딕"/>
                <a:cs typeface="맑은 고딕"/>
              </a:rPr>
              <a:t>batch_size=10은 </a:t>
            </a:r>
            <a:r>
              <a:rPr sz="1800" dirty="0">
                <a:latin typeface="맑은 고딕"/>
                <a:cs typeface="맑은 고딕"/>
              </a:rPr>
              <a:t>전체 470개의</a:t>
            </a:r>
            <a:r>
              <a:rPr sz="1800" spc="-14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샘플을</a:t>
            </a:r>
            <a:endParaRPr sz="1800">
              <a:latin typeface="맑은 고딕"/>
              <a:cs typeface="맑은 고딕"/>
            </a:endParaRPr>
          </a:p>
          <a:p>
            <a:pPr marL="1155065">
              <a:lnSpc>
                <a:spcPts val="2050"/>
              </a:lnSpc>
            </a:pPr>
            <a:r>
              <a:rPr sz="1800" dirty="0">
                <a:latin typeface="맑은 고딕"/>
                <a:cs typeface="맑은 고딕"/>
              </a:rPr>
              <a:t>10개씩 끊어서 집어넣으라는</a:t>
            </a:r>
            <a:r>
              <a:rPr sz="1800" spc="-3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뜻</a:t>
            </a:r>
            <a:endParaRPr sz="1800">
              <a:latin typeface="맑은 고딕"/>
              <a:cs typeface="맑은 고딕"/>
            </a:endParaRPr>
          </a:p>
          <a:p>
            <a:pPr marL="697865" marR="201295" lvl="1" indent="-228600">
              <a:lnSpc>
                <a:spcPts val="2160"/>
              </a:lnSpc>
              <a:spcBef>
                <a:spcPts val="5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맑은 고딕"/>
                <a:cs typeface="맑은 고딕"/>
              </a:rPr>
              <a:t>batch_size가 </a:t>
            </a:r>
            <a:r>
              <a:rPr sz="2000" dirty="0">
                <a:latin typeface="맑은 고딕"/>
                <a:cs typeface="맑은 고딕"/>
              </a:rPr>
              <a:t>너무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크면 학습 속도가 </a:t>
            </a:r>
            <a:r>
              <a:rPr sz="2000" dirty="0">
                <a:latin typeface="맑은 고딕"/>
                <a:cs typeface="맑은 고딕"/>
              </a:rPr>
              <a:t> 느려지고, 너무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작으면 각 실행 값의  편차가</a:t>
            </a:r>
            <a:r>
              <a:rPr sz="2000" dirty="0">
                <a:latin typeface="맑은 고딕"/>
                <a:cs typeface="맑은 고딕"/>
              </a:rPr>
              <a:t> 생겨서 전체 결괏값이</a:t>
            </a:r>
            <a:r>
              <a:rPr sz="2000" spc="-1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불안정  해질 수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  <a:p>
            <a:pPr marL="697865" marR="38100" lvl="1" indent="-228600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메모리(RAM, </a:t>
            </a:r>
            <a:r>
              <a:rPr sz="2000" spc="-5" dirty="0">
                <a:latin typeface="맑은 고딕"/>
                <a:cs typeface="맑은 고딕"/>
              </a:rPr>
              <a:t>GPU)를 </a:t>
            </a:r>
            <a:r>
              <a:rPr sz="2000" dirty="0">
                <a:latin typeface="맑은 고딕"/>
                <a:cs typeface="맑은 고딕"/>
              </a:rPr>
              <a:t>고려하여</a:t>
            </a:r>
            <a:r>
              <a:rPr sz="2000" spc="-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설정해  야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함.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46394" y="365759"/>
            <a:ext cx="6205220" cy="3505200"/>
            <a:chOff x="5946394" y="365759"/>
            <a:chExt cx="6205220" cy="3505200"/>
          </a:xfrm>
        </p:grpSpPr>
        <p:sp>
          <p:nvSpPr>
            <p:cNvPr id="5" name="object 5"/>
            <p:cNvSpPr/>
            <p:nvPr/>
          </p:nvSpPr>
          <p:spPr>
            <a:xfrm>
              <a:off x="6096000" y="365759"/>
              <a:ext cx="6038087" cy="3505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00" y="2598420"/>
              <a:ext cx="5896610" cy="287020"/>
            </a:xfrm>
            <a:custGeom>
              <a:avLst/>
              <a:gdLst/>
              <a:ahLst/>
              <a:cxnLst/>
              <a:rect l="l" t="t" r="r" b="b"/>
              <a:pathLst>
                <a:path w="5896609" h="287019">
                  <a:moveTo>
                    <a:pt x="0" y="0"/>
                  </a:moveTo>
                  <a:lnTo>
                    <a:pt x="5896356" y="0"/>
                  </a:lnTo>
                  <a:lnTo>
                    <a:pt x="5896356" y="286512"/>
                  </a:lnTo>
                  <a:lnTo>
                    <a:pt x="0" y="28651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B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2744" y="2569464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152400" y="0"/>
                  </a:moveTo>
                  <a:lnTo>
                    <a:pt x="152400" y="79248"/>
                  </a:lnTo>
                  <a:lnTo>
                    <a:pt x="0" y="79248"/>
                  </a:lnTo>
                  <a:lnTo>
                    <a:pt x="0" y="237744"/>
                  </a:lnTo>
                  <a:lnTo>
                    <a:pt x="152400" y="237744"/>
                  </a:lnTo>
                  <a:lnTo>
                    <a:pt x="152400" y="316992"/>
                  </a:lnTo>
                  <a:lnTo>
                    <a:pt x="304800" y="15849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52744" y="2569464"/>
              <a:ext cx="304800" cy="317500"/>
            </a:xfrm>
            <a:custGeom>
              <a:avLst/>
              <a:gdLst/>
              <a:ahLst/>
              <a:cxnLst/>
              <a:rect l="l" t="t" r="r" b="b"/>
              <a:pathLst>
                <a:path w="304800" h="317500">
                  <a:moveTo>
                    <a:pt x="0" y="79248"/>
                  </a:moveTo>
                  <a:lnTo>
                    <a:pt x="152400" y="79248"/>
                  </a:lnTo>
                  <a:lnTo>
                    <a:pt x="152400" y="0"/>
                  </a:lnTo>
                  <a:lnTo>
                    <a:pt x="304800" y="158496"/>
                  </a:lnTo>
                  <a:lnTo>
                    <a:pt x="152400" y="316992"/>
                  </a:lnTo>
                  <a:lnTo>
                    <a:pt x="152400" y="237744"/>
                  </a:lnTo>
                  <a:lnTo>
                    <a:pt x="0" y="237744"/>
                  </a:lnTo>
                  <a:lnTo>
                    <a:pt x="0" y="7924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7442"/>
            <a:ext cx="6256020" cy="449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5" dirty="0">
                <a:latin typeface="Arial Black"/>
                <a:cs typeface="Arial Black"/>
              </a:rPr>
              <a:t>4. </a:t>
            </a:r>
            <a:r>
              <a:rPr sz="4400" dirty="0">
                <a:latin typeface="맑은 고딕"/>
                <a:cs typeface="맑은 고딕"/>
              </a:rPr>
              <a:t>데이터</a:t>
            </a:r>
            <a:r>
              <a:rPr sz="4400" spc="-409" dirty="0">
                <a:latin typeface="맑은 고딕"/>
                <a:cs typeface="맑은 고딕"/>
              </a:rPr>
              <a:t> </a:t>
            </a:r>
            <a:r>
              <a:rPr sz="4400" spc="70" dirty="0">
                <a:latin typeface="맑은 고딕"/>
                <a:cs typeface="맑은 고딕"/>
              </a:rPr>
              <a:t>표현</a:t>
            </a:r>
            <a:r>
              <a:rPr sz="4400" spc="70" dirty="0">
                <a:latin typeface="Arial Black"/>
                <a:cs typeface="Arial Black"/>
              </a:rPr>
              <a:t>/</a:t>
            </a:r>
            <a:r>
              <a:rPr sz="4400" spc="70" dirty="0">
                <a:latin typeface="맑은 고딕"/>
                <a:cs typeface="맑은 고딕"/>
              </a:rPr>
              <a:t>전처리</a:t>
            </a:r>
            <a:endParaRPr sz="4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405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95" dirty="0">
                <a:latin typeface="Arial Black"/>
                <a:cs typeface="Arial Black"/>
              </a:rPr>
              <a:t>Case </a:t>
            </a:r>
            <a:r>
              <a:rPr sz="2400" spc="-195" dirty="0">
                <a:latin typeface="Arial Black"/>
                <a:cs typeface="Arial Black"/>
              </a:rPr>
              <a:t>study: </a:t>
            </a:r>
            <a:r>
              <a:rPr sz="2400" spc="-245" dirty="0">
                <a:latin typeface="Arial Black"/>
                <a:cs typeface="Arial Black"/>
              </a:rPr>
              <a:t>MNIST</a:t>
            </a:r>
            <a:r>
              <a:rPr sz="2400" spc="-60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dataset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90" dirty="0">
                <a:latin typeface="Arial Black"/>
                <a:cs typeface="Arial Black"/>
              </a:rPr>
              <a:t>28 </a:t>
            </a:r>
            <a:r>
              <a:rPr sz="2000" spc="-10" dirty="0">
                <a:latin typeface="Arial Black"/>
                <a:cs typeface="Arial Black"/>
              </a:rPr>
              <a:t>* </a:t>
            </a:r>
            <a:r>
              <a:rPr sz="2000" spc="-190" dirty="0">
                <a:latin typeface="Arial Black"/>
                <a:cs typeface="Arial Black"/>
              </a:rPr>
              <a:t>28</a:t>
            </a:r>
            <a:r>
              <a:rPr sz="2000" spc="-235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images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참고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ts val="228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여기부터는 </a:t>
            </a:r>
            <a:r>
              <a:rPr sz="2000" b="1" spc="20" dirty="0">
                <a:latin typeface="Arial"/>
                <a:cs typeface="Arial"/>
              </a:rPr>
              <a:t>TensorFlow </a:t>
            </a:r>
            <a:r>
              <a:rPr sz="2000" b="1" spc="30" dirty="0">
                <a:latin typeface="Arial"/>
                <a:cs typeface="Arial"/>
              </a:rPr>
              <a:t>1.x </a:t>
            </a:r>
            <a:r>
              <a:rPr sz="2000" dirty="0">
                <a:latin typeface="맑은 고딕"/>
                <a:cs typeface="맑은 고딕"/>
              </a:rPr>
              <a:t>버전에</a:t>
            </a:r>
            <a:r>
              <a:rPr sz="2000" spc="-53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해당하는</a:t>
            </a:r>
            <a:endParaRPr sz="2000">
              <a:latin typeface="맑은 고딕"/>
              <a:cs typeface="맑은 고딕"/>
            </a:endParaRPr>
          </a:p>
          <a:p>
            <a:pPr marL="697865">
              <a:lnSpc>
                <a:spcPts val="2280"/>
              </a:lnSpc>
            </a:pPr>
            <a:r>
              <a:rPr sz="2000" spc="-235" dirty="0">
                <a:latin typeface="Arial Black"/>
                <a:cs typeface="Arial Black"/>
              </a:rPr>
              <a:t>Keras </a:t>
            </a:r>
            <a:r>
              <a:rPr sz="2000" dirty="0">
                <a:latin typeface="맑은 고딕"/>
                <a:cs typeface="맑은 고딕"/>
              </a:rPr>
              <a:t>코드</a:t>
            </a:r>
            <a:r>
              <a:rPr sz="2000" spc="-11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설명임</a:t>
            </a:r>
            <a:endParaRPr sz="2000">
              <a:latin typeface="맑은 고딕"/>
              <a:cs typeface="맑은 고딕"/>
            </a:endParaRPr>
          </a:p>
          <a:p>
            <a:pPr marL="1155065" marR="50800" lvl="2" indent="-228600">
              <a:lnSpc>
                <a:spcPts val="1939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큰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틀은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비슷하나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파라미터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이름이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약간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다를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수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있  음</a:t>
            </a:r>
            <a:endParaRPr sz="18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315" dirty="0">
                <a:latin typeface="Arial Black"/>
                <a:cs typeface="Arial Black"/>
              </a:rPr>
              <a:t>TF </a:t>
            </a:r>
            <a:r>
              <a:rPr sz="2000" spc="-180" dirty="0">
                <a:latin typeface="Arial Black"/>
                <a:cs typeface="Arial Black"/>
              </a:rPr>
              <a:t>2.x: </a:t>
            </a:r>
            <a:r>
              <a:rPr sz="2000" spc="-195" dirty="0">
                <a:latin typeface="Arial Black"/>
                <a:cs typeface="Arial Black"/>
              </a:rPr>
              <a:t>Keras</a:t>
            </a:r>
            <a:r>
              <a:rPr sz="2000" spc="-195" dirty="0">
                <a:latin typeface="맑은 고딕"/>
                <a:cs typeface="맑은 고딕"/>
              </a:rPr>
              <a:t>가 </a:t>
            </a:r>
            <a:r>
              <a:rPr sz="2000" dirty="0">
                <a:latin typeface="맑은 고딕"/>
                <a:cs typeface="맑은 고딕"/>
              </a:rPr>
              <a:t>내장된</a:t>
            </a:r>
            <a:r>
              <a:rPr sz="2000" spc="-355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형태</a:t>
            </a:r>
            <a:r>
              <a:rPr sz="2000" spc="-4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315" dirty="0">
                <a:latin typeface="Arial Black"/>
                <a:cs typeface="Arial Black"/>
              </a:rPr>
              <a:t>TF </a:t>
            </a:r>
            <a:r>
              <a:rPr sz="2000" spc="-180" dirty="0">
                <a:latin typeface="Arial Black"/>
                <a:cs typeface="Arial Black"/>
              </a:rPr>
              <a:t>1.x: </a:t>
            </a:r>
            <a:r>
              <a:rPr sz="2000" spc="-195" dirty="0">
                <a:latin typeface="Arial Black"/>
                <a:cs typeface="Arial Black"/>
              </a:rPr>
              <a:t>Keras</a:t>
            </a:r>
            <a:r>
              <a:rPr sz="2000" spc="-195" dirty="0">
                <a:latin typeface="맑은 고딕"/>
                <a:cs typeface="맑은 고딕"/>
              </a:rPr>
              <a:t>가 </a:t>
            </a:r>
            <a:r>
              <a:rPr sz="2000" spc="-315" dirty="0">
                <a:latin typeface="Arial Black"/>
                <a:cs typeface="Arial Black"/>
              </a:rPr>
              <a:t>TF </a:t>
            </a:r>
            <a:r>
              <a:rPr sz="2000" spc="-90" dirty="0">
                <a:latin typeface="Arial Black"/>
                <a:cs typeface="Arial Black"/>
              </a:rPr>
              <a:t>1</a:t>
            </a:r>
            <a:r>
              <a:rPr sz="2000" spc="-90" dirty="0">
                <a:latin typeface="맑은 고딕"/>
                <a:cs typeface="맑은 고딕"/>
              </a:rPr>
              <a:t>을 </a:t>
            </a:r>
            <a:r>
              <a:rPr sz="2000" spc="-155" dirty="0">
                <a:latin typeface="Arial Black"/>
                <a:cs typeface="Arial Black"/>
              </a:rPr>
              <a:t>backend</a:t>
            </a:r>
            <a:r>
              <a:rPr sz="2000" spc="-155" dirty="0">
                <a:latin typeface="맑은 고딕"/>
                <a:cs typeface="맑은 고딕"/>
              </a:rPr>
              <a:t>로서 </a:t>
            </a:r>
            <a:r>
              <a:rPr sz="2000" dirty="0">
                <a:latin typeface="맑은 고딕"/>
                <a:cs typeface="맑은 고딕"/>
              </a:rPr>
              <a:t>활용하는 형  </a:t>
            </a:r>
            <a:r>
              <a:rPr sz="2000" spc="-170" dirty="0">
                <a:latin typeface="맑은 고딕"/>
                <a:cs typeface="맑은 고딕"/>
              </a:rPr>
              <a:t>태</a:t>
            </a:r>
            <a:r>
              <a:rPr sz="2000" spc="-170" dirty="0">
                <a:latin typeface="Arial Black"/>
                <a:cs typeface="Arial Black"/>
              </a:rPr>
              <a:t>(Keras</a:t>
            </a:r>
            <a:r>
              <a:rPr sz="2000" spc="-170" dirty="0">
                <a:latin typeface="맑은 고딕"/>
                <a:cs typeface="맑은 고딕"/>
              </a:rPr>
              <a:t>가 </a:t>
            </a:r>
            <a:r>
              <a:rPr sz="2000" spc="-100" dirty="0">
                <a:latin typeface="Arial Black"/>
                <a:cs typeface="Arial Black"/>
              </a:rPr>
              <a:t>API</a:t>
            </a:r>
            <a:r>
              <a:rPr sz="2000" spc="-100" dirty="0">
                <a:latin typeface="맑은 고딕"/>
                <a:cs typeface="맑은 고딕"/>
              </a:rPr>
              <a:t>역할을</a:t>
            </a:r>
            <a:r>
              <a:rPr sz="2000" spc="-240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수행함</a:t>
            </a:r>
            <a:r>
              <a:rPr sz="2000" spc="-45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49861" y="1727887"/>
            <a:ext cx="1790655" cy="1846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87473" y="149937"/>
            <a:ext cx="2571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기 </a:t>
            </a:r>
            <a:r>
              <a:rPr sz="1200" dirty="0">
                <a:latin typeface="맑은 고딕"/>
                <a:cs typeface="맑은 고딕"/>
              </a:rPr>
              <a:t>: 기계학습, 오일석,</a:t>
            </a:r>
            <a:r>
              <a:rPr sz="1200" spc="-3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2017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맑은 고딕"/>
                <a:cs typeface="맑은 고딕"/>
              </a:rPr>
              <a:t>핸 </a:t>
            </a:r>
            <a:r>
              <a:rPr sz="1200" dirty="0">
                <a:latin typeface="맑은 고딕"/>
                <a:cs typeface="맑은 고딕"/>
              </a:rPr>
              <a:t>: 핸즈온머신러닝, 2/E, </a:t>
            </a:r>
            <a:r>
              <a:rPr sz="1200" spc="-5" dirty="0">
                <a:latin typeface="맑은 고딕"/>
                <a:cs typeface="맑은 고딕"/>
              </a:rPr>
              <a:t>2020</a:t>
            </a:r>
            <a:r>
              <a:rPr sz="1200" spc="-8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맑은 고딕"/>
                <a:cs typeface="맑은 고딕"/>
              </a:rPr>
              <a:t>모 </a:t>
            </a:r>
            <a:r>
              <a:rPr sz="1200" dirty="0">
                <a:latin typeface="맑은 고딕"/>
                <a:cs typeface="맑은 고딕"/>
              </a:rPr>
              <a:t>: 모두의 딥러닝, 2/E,</a:t>
            </a:r>
            <a:r>
              <a:rPr sz="1200" spc="-3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2020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0173" y="694512"/>
            <a:ext cx="3136900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맑은 고딕"/>
                <a:cs typeface="맑은 고딕"/>
              </a:rPr>
              <a:t>케 : 케라스 창시자에게 </a:t>
            </a:r>
            <a:r>
              <a:rPr sz="1200" b="1" spc="-5" dirty="0">
                <a:latin typeface="맑은 고딕"/>
                <a:cs typeface="맑은 고딕"/>
              </a:rPr>
              <a:t>배우는…, </a:t>
            </a:r>
            <a:r>
              <a:rPr sz="1200" b="1" dirty="0">
                <a:latin typeface="맑은 고딕"/>
                <a:cs typeface="맑은 고딕"/>
              </a:rPr>
              <a:t>2018</a:t>
            </a:r>
            <a:r>
              <a:rPr sz="1200" b="1" spc="-55" dirty="0">
                <a:latin typeface="맑은 고딕"/>
                <a:cs typeface="맑은 고딕"/>
              </a:rPr>
              <a:t> </a:t>
            </a:r>
            <a:r>
              <a:rPr sz="1200" b="1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87473" y="881457"/>
            <a:ext cx="2938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머 </a:t>
            </a:r>
            <a:r>
              <a:rPr sz="1200" dirty="0">
                <a:latin typeface="맑은 고딕"/>
                <a:cs typeface="맑은 고딕"/>
              </a:rPr>
              <a:t>: 머신러닝 도감 그림으로…, </a:t>
            </a:r>
            <a:r>
              <a:rPr sz="1200" spc="-5" dirty="0">
                <a:latin typeface="맑은 고딕"/>
                <a:cs typeface="맑은 고딕"/>
              </a:rPr>
              <a:t>2019</a:t>
            </a:r>
            <a:r>
              <a:rPr sz="1200" spc="-7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7473" y="1062813"/>
            <a:ext cx="3442335" cy="39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파 </a:t>
            </a:r>
            <a:r>
              <a:rPr sz="1200" dirty="0">
                <a:latin typeface="맑은 고딕"/>
                <a:cs typeface="맑은 고딕"/>
              </a:rPr>
              <a:t>: </a:t>
            </a:r>
            <a:r>
              <a:rPr sz="1200" spc="-5" dirty="0">
                <a:latin typeface="맑은 고딕"/>
                <a:cs typeface="맑은 고딕"/>
              </a:rPr>
              <a:t>Python </a:t>
            </a:r>
            <a:r>
              <a:rPr sz="1200" dirty="0">
                <a:latin typeface="맑은 고딕"/>
                <a:cs typeface="맑은 고딕"/>
              </a:rPr>
              <a:t>machine </a:t>
            </a:r>
            <a:r>
              <a:rPr sz="1200" spc="-5" dirty="0">
                <a:latin typeface="맑은 고딕"/>
                <a:cs typeface="맑은 고딕"/>
              </a:rPr>
              <a:t>learning, 2/E, 2019 (번역)</a:t>
            </a:r>
            <a:r>
              <a:rPr sz="1200" spc="35" dirty="0">
                <a:latin typeface="맑은 고딕"/>
                <a:cs typeface="맑은 고딕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맑은 고딕"/>
                <a:cs typeface="맑은 고딕"/>
              </a:rPr>
              <a:t>“머신러닝 교과서 </a:t>
            </a:r>
            <a:r>
              <a:rPr sz="1200" spc="-5" dirty="0">
                <a:latin typeface="맑은 고딕"/>
                <a:cs typeface="맑은 고딕"/>
              </a:rPr>
              <a:t>with </a:t>
            </a:r>
            <a:r>
              <a:rPr sz="1200" dirty="0">
                <a:latin typeface="맑은 고딕"/>
                <a:cs typeface="맑은 고딕"/>
              </a:rPr>
              <a:t>파이썬, </a:t>
            </a:r>
            <a:r>
              <a:rPr sz="1200" spc="-60" dirty="0">
                <a:latin typeface="맑은 고딕"/>
                <a:cs typeface="맑은 고딕"/>
              </a:rPr>
              <a:t>…”</a:t>
            </a:r>
            <a:r>
              <a:rPr sz="1200" spc="-2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2019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99706" y="4407408"/>
            <a:ext cx="4657725" cy="2150745"/>
            <a:chOff x="7299706" y="4407408"/>
            <a:chExt cx="4657725" cy="2150745"/>
          </a:xfrm>
        </p:grpSpPr>
        <p:sp>
          <p:nvSpPr>
            <p:cNvPr id="9" name="object 9"/>
            <p:cNvSpPr/>
            <p:nvPr/>
          </p:nvSpPr>
          <p:spPr>
            <a:xfrm>
              <a:off x="7764780" y="4407408"/>
              <a:ext cx="4192523" cy="21503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6056" y="4494276"/>
              <a:ext cx="441959" cy="472440"/>
            </a:xfrm>
            <a:custGeom>
              <a:avLst/>
              <a:gdLst/>
              <a:ahLst/>
              <a:cxnLst/>
              <a:rect l="l" t="t" r="r" b="b"/>
              <a:pathLst>
                <a:path w="441959" h="472439">
                  <a:moveTo>
                    <a:pt x="220979" y="0"/>
                  </a:moveTo>
                  <a:lnTo>
                    <a:pt x="220979" y="118110"/>
                  </a:lnTo>
                  <a:lnTo>
                    <a:pt x="0" y="118110"/>
                  </a:lnTo>
                  <a:lnTo>
                    <a:pt x="0" y="354330"/>
                  </a:lnTo>
                  <a:lnTo>
                    <a:pt x="220979" y="354330"/>
                  </a:lnTo>
                  <a:lnTo>
                    <a:pt x="220979" y="472440"/>
                  </a:lnTo>
                  <a:lnTo>
                    <a:pt x="441959" y="236220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06056" y="4494276"/>
              <a:ext cx="441959" cy="472440"/>
            </a:xfrm>
            <a:custGeom>
              <a:avLst/>
              <a:gdLst/>
              <a:ahLst/>
              <a:cxnLst/>
              <a:rect l="l" t="t" r="r" b="b"/>
              <a:pathLst>
                <a:path w="441959" h="472439">
                  <a:moveTo>
                    <a:pt x="0" y="118110"/>
                  </a:moveTo>
                  <a:lnTo>
                    <a:pt x="220979" y="118110"/>
                  </a:lnTo>
                  <a:lnTo>
                    <a:pt x="220979" y="0"/>
                  </a:lnTo>
                  <a:lnTo>
                    <a:pt x="441959" y="236220"/>
                  </a:lnTo>
                  <a:lnTo>
                    <a:pt x="220979" y="472440"/>
                  </a:lnTo>
                  <a:lnTo>
                    <a:pt x="220979" y="354330"/>
                  </a:lnTo>
                  <a:lnTo>
                    <a:pt x="0" y="354330"/>
                  </a:lnTo>
                  <a:lnTo>
                    <a:pt x="0" y="11811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00050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4. </a:t>
            </a:r>
            <a:r>
              <a:rPr dirty="0"/>
              <a:t>데이터 </a:t>
            </a:r>
            <a:r>
              <a:rPr spc="70" dirty="0"/>
              <a:t>표현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</a:t>
            </a:r>
            <a:r>
              <a:rPr spc="-1120" dirty="0"/>
              <a:t> </a:t>
            </a:r>
            <a:r>
              <a:rPr spc="-285" dirty="0">
                <a:latin typeface="Arial Black"/>
                <a:cs typeface="Arial Black"/>
              </a:rPr>
              <a:t>: </a:t>
            </a:r>
            <a:r>
              <a:rPr b="1" spc="140" dirty="0">
                <a:latin typeface="Arial"/>
                <a:cs typeface="Arial"/>
              </a:rPr>
              <a:t>MNIST </a:t>
            </a:r>
            <a:r>
              <a:rPr b="1" spc="185" dirty="0">
                <a:latin typeface="Arial"/>
                <a:cs typeface="Arial"/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344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MNIST </a:t>
            </a:r>
            <a:r>
              <a:rPr sz="2400" dirty="0">
                <a:latin typeface="맑은 고딕"/>
                <a:cs typeface="맑은 고딕"/>
              </a:rPr>
              <a:t>데이터의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-215" dirty="0">
                <a:latin typeface="Arial Black"/>
                <a:cs typeface="Arial Black"/>
              </a:rPr>
              <a:t>shape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6354" y="2573977"/>
            <a:ext cx="8002178" cy="1008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8068" y="3981017"/>
            <a:ext cx="2766358" cy="13284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2149" y="5427001"/>
            <a:ext cx="5173161" cy="5813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64488" y="3968434"/>
            <a:ext cx="4950334" cy="19524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9748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4. </a:t>
            </a:r>
            <a:r>
              <a:rPr dirty="0"/>
              <a:t>데이터 </a:t>
            </a:r>
            <a:r>
              <a:rPr spc="70" dirty="0"/>
              <a:t>표현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 </a:t>
            </a:r>
            <a:r>
              <a:rPr spc="-285" dirty="0">
                <a:latin typeface="Arial Black"/>
                <a:cs typeface="Arial Black"/>
              </a:rPr>
              <a:t>:</a:t>
            </a:r>
            <a:r>
              <a:rPr spc="-1115" dirty="0">
                <a:latin typeface="Arial Black"/>
                <a:cs typeface="Arial Black"/>
              </a:rPr>
              <a:t> </a:t>
            </a:r>
            <a:r>
              <a:rPr spc="-445" dirty="0">
                <a:latin typeface="Arial Black"/>
                <a:cs typeface="Arial Black"/>
              </a:rPr>
              <a:t>MNIST </a:t>
            </a:r>
            <a:r>
              <a:rPr spc="-420" dirty="0">
                <a:latin typeface="Arial Black"/>
                <a:cs typeface="Arial Black"/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5" dirty="0">
                <a:latin typeface="Arial Black"/>
                <a:cs typeface="Arial Black"/>
              </a:rPr>
              <a:t>Input_shape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0295" y="2394064"/>
            <a:ext cx="7992624" cy="2091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9748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4. </a:t>
            </a:r>
            <a:r>
              <a:rPr dirty="0"/>
              <a:t>데이터 </a:t>
            </a:r>
            <a:r>
              <a:rPr spc="70" dirty="0"/>
              <a:t>표현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 </a:t>
            </a:r>
            <a:r>
              <a:rPr spc="-285" dirty="0">
                <a:latin typeface="Arial Black"/>
                <a:cs typeface="Arial Black"/>
              </a:rPr>
              <a:t>:</a:t>
            </a:r>
            <a:r>
              <a:rPr spc="-1115" dirty="0">
                <a:latin typeface="Arial Black"/>
                <a:cs typeface="Arial Black"/>
              </a:rPr>
              <a:t> </a:t>
            </a:r>
            <a:r>
              <a:rPr spc="-445" dirty="0">
                <a:latin typeface="Arial Black"/>
                <a:cs typeface="Arial Black"/>
              </a:rPr>
              <a:t>MNIST </a:t>
            </a:r>
            <a:r>
              <a:rPr spc="-420" dirty="0">
                <a:latin typeface="Arial Black"/>
                <a:cs typeface="Arial Black"/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2562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5" dirty="0">
                <a:latin typeface="맑은 고딕"/>
                <a:cs typeface="맑은 고딕"/>
              </a:rPr>
              <a:t>슬라이싱</a:t>
            </a:r>
            <a:r>
              <a:rPr sz="2400" spc="-155" dirty="0">
                <a:latin typeface="Arial Black"/>
                <a:cs typeface="Arial Black"/>
              </a:rPr>
              <a:t>(slicing)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6130" y="4053907"/>
            <a:ext cx="7432494" cy="1841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35165" y="1751592"/>
            <a:ext cx="2356426" cy="1131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0252" y="2668020"/>
            <a:ext cx="4186549" cy="9412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01497" y="4074921"/>
            <a:ext cx="474980" cy="666750"/>
            <a:chOff x="301497" y="4074921"/>
            <a:chExt cx="474980" cy="666750"/>
          </a:xfrm>
        </p:grpSpPr>
        <p:sp>
          <p:nvSpPr>
            <p:cNvPr id="8" name="object 8"/>
            <p:cNvSpPr/>
            <p:nvPr/>
          </p:nvSpPr>
          <p:spPr>
            <a:xfrm>
              <a:off x="307847" y="4081271"/>
              <a:ext cx="462280" cy="654050"/>
            </a:xfrm>
            <a:custGeom>
              <a:avLst/>
              <a:gdLst/>
              <a:ahLst/>
              <a:cxnLst/>
              <a:rect l="l" t="t" r="r" b="b"/>
              <a:pathLst>
                <a:path w="462280" h="654050">
                  <a:moveTo>
                    <a:pt x="230886" y="0"/>
                  </a:moveTo>
                  <a:lnTo>
                    <a:pt x="230886" y="163448"/>
                  </a:lnTo>
                  <a:lnTo>
                    <a:pt x="0" y="163448"/>
                  </a:lnTo>
                  <a:lnTo>
                    <a:pt x="0" y="490346"/>
                  </a:lnTo>
                  <a:lnTo>
                    <a:pt x="230886" y="490346"/>
                  </a:lnTo>
                  <a:lnTo>
                    <a:pt x="230886" y="653795"/>
                  </a:lnTo>
                  <a:lnTo>
                    <a:pt x="461772" y="326897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847" y="4081271"/>
              <a:ext cx="462280" cy="654050"/>
            </a:xfrm>
            <a:custGeom>
              <a:avLst/>
              <a:gdLst/>
              <a:ahLst/>
              <a:cxnLst/>
              <a:rect l="l" t="t" r="r" b="b"/>
              <a:pathLst>
                <a:path w="462280" h="654050">
                  <a:moveTo>
                    <a:pt x="0" y="163448"/>
                  </a:moveTo>
                  <a:lnTo>
                    <a:pt x="230886" y="163448"/>
                  </a:lnTo>
                  <a:lnTo>
                    <a:pt x="230886" y="0"/>
                  </a:lnTo>
                  <a:lnTo>
                    <a:pt x="461772" y="326897"/>
                  </a:lnTo>
                  <a:lnTo>
                    <a:pt x="230886" y="653795"/>
                  </a:lnTo>
                  <a:lnTo>
                    <a:pt x="230886" y="490346"/>
                  </a:lnTo>
                  <a:lnTo>
                    <a:pt x="0" y="490346"/>
                  </a:lnTo>
                  <a:lnTo>
                    <a:pt x="0" y="16344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06070" y="4963414"/>
            <a:ext cx="476250" cy="668020"/>
            <a:chOff x="306070" y="4963414"/>
            <a:chExt cx="476250" cy="668020"/>
          </a:xfrm>
        </p:grpSpPr>
        <p:sp>
          <p:nvSpPr>
            <p:cNvPr id="11" name="object 11"/>
            <p:cNvSpPr/>
            <p:nvPr/>
          </p:nvSpPr>
          <p:spPr>
            <a:xfrm>
              <a:off x="312420" y="4969764"/>
              <a:ext cx="463550" cy="655320"/>
            </a:xfrm>
            <a:custGeom>
              <a:avLst/>
              <a:gdLst/>
              <a:ahLst/>
              <a:cxnLst/>
              <a:rect l="l" t="t" r="r" b="b"/>
              <a:pathLst>
                <a:path w="463550" h="655320">
                  <a:moveTo>
                    <a:pt x="231647" y="0"/>
                  </a:moveTo>
                  <a:lnTo>
                    <a:pt x="231647" y="163830"/>
                  </a:lnTo>
                  <a:lnTo>
                    <a:pt x="0" y="163830"/>
                  </a:lnTo>
                  <a:lnTo>
                    <a:pt x="0" y="491490"/>
                  </a:lnTo>
                  <a:lnTo>
                    <a:pt x="231647" y="491490"/>
                  </a:lnTo>
                  <a:lnTo>
                    <a:pt x="231647" y="655320"/>
                  </a:lnTo>
                  <a:lnTo>
                    <a:pt x="463295" y="327660"/>
                  </a:lnTo>
                  <a:lnTo>
                    <a:pt x="23164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20" y="4969764"/>
              <a:ext cx="463550" cy="655320"/>
            </a:xfrm>
            <a:custGeom>
              <a:avLst/>
              <a:gdLst/>
              <a:ahLst/>
              <a:cxnLst/>
              <a:rect l="l" t="t" r="r" b="b"/>
              <a:pathLst>
                <a:path w="463550" h="655320">
                  <a:moveTo>
                    <a:pt x="0" y="163830"/>
                  </a:moveTo>
                  <a:lnTo>
                    <a:pt x="231647" y="163830"/>
                  </a:lnTo>
                  <a:lnTo>
                    <a:pt x="231647" y="0"/>
                  </a:lnTo>
                  <a:lnTo>
                    <a:pt x="463295" y="327660"/>
                  </a:lnTo>
                  <a:lnTo>
                    <a:pt x="231647" y="655320"/>
                  </a:lnTo>
                  <a:lnTo>
                    <a:pt x="231647" y="491490"/>
                  </a:lnTo>
                  <a:lnTo>
                    <a:pt x="0" y="491490"/>
                  </a:lnTo>
                  <a:lnTo>
                    <a:pt x="0" y="16383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9748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4. </a:t>
            </a:r>
            <a:r>
              <a:rPr dirty="0"/>
              <a:t>데이터 </a:t>
            </a:r>
            <a:r>
              <a:rPr spc="70" dirty="0"/>
              <a:t>표현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 </a:t>
            </a:r>
            <a:r>
              <a:rPr spc="-285" dirty="0">
                <a:latin typeface="Arial Black"/>
                <a:cs typeface="Arial Black"/>
              </a:rPr>
              <a:t>:</a:t>
            </a:r>
            <a:r>
              <a:rPr spc="-1115" dirty="0">
                <a:latin typeface="Arial Black"/>
                <a:cs typeface="Arial Black"/>
              </a:rPr>
              <a:t> </a:t>
            </a:r>
            <a:r>
              <a:rPr spc="-445" dirty="0">
                <a:latin typeface="Arial Black"/>
                <a:cs typeface="Arial Black"/>
              </a:rPr>
              <a:t>MNIST </a:t>
            </a:r>
            <a:r>
              <a:rPr spc="-420" dirty="0">
                <a:latin typeface="Arial Black"/>
                <a:cs typeface="Arial Black"/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64850"/>
            <a:ext cx="10313035" cy="35439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79400" algn="l"/>
              </a:tabLst>
            </a:pPr>
            <a:r>
              <a:rPr sz="2400" spc="-180" dirty="0">
                <a:latin typeface="맑은 고딕"/>
                <a:cs typeface="맑은 고딕"/>
              </a:rPr>
              <a:t>배치</a:t>
            </a:r>
            <a:r>
              <a:rPr sz="2400" spc="-180" dirty="0">
                <a:latin typeface="Arial Black"/>
                <a:cs typeface="Arial Black"/>
              </a:rPr>
              <a:t>(batch)</a:t>
            </a:r>
            <a:endParaRPr sz="2400">
              <a:latin typeface="Arial Black"/>
              <a:cs typeface="Arial Black"/>
            </a:endParaRPr>
          </a:p>
          <a:p>
            <a:pPr marL="735330" marR="43180" lvl="1" indent="-227965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dirty="0">
                <a:latin typeface="맑은 고딕"/>
                <a:cs typeface="맑은 고딕"/>
              </a:rPr>
              <a:t>일반적으로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딥러닝에서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모든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텐서의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첫</a:t>
            </a:r>
            <a:r>
              <a:rPr sz="2000" b="1" spc="-17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번째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spc="-30" dirty="0">
                <a:latin typeface="맑은 고딕"/>
                <a:cs typeface="맑은 고딕"/>
              </a:rPr>
              <a:t>축</a:t>
            </a:r>
            <a:r>
              <a:rPr sz="2000" spc="-30" dirty="0">
                <a:latin typeface="Arial Black"/>
                <a:cs typeface="Arial Black"/>
              </a:rPr>
              <a:t>(</a:t>
            </a:r>
            <a:r>
              <a:rPr sz="2000" spc="-30" dirty="0">
                <a:latin typeface="맑은 고딕"/>
                <a:cs typeface="맑은 고딕"/>
              </a:rPr>
              <a:t>인덱스가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0</a:t>
            </a:r>
            <a:r>
              <a:rPr sz="2000" spc="-60" dirty="0">
                <a:latin typeface="맑은 고딕"/>
                <a:cs typeface="맑은 고딕"/>
              </a:rPr>
              <a:t>부터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시작  하므로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b="1" spc="15" dirty="0">
                <a:latin typeface="Arial"/>
                <a:cs typeface="Arial"/>
              </a:rPr>
              <a:t>0</a:t>
            </a:r>
            <a:r>
              <a:rPr sz="2000" b="1" spc="15" dirty="0">
                <a:latin typeface="맑은 고딕"/>
                <a:cs typeface="맑은 고딕"/>
              </a:rPr>
              <a:t>번째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spc="-60" dirty="0">
                <a:latin typeface="맑은 고딕"/>
                <a:cs typeface="맑은 고딕"/>
              </a:rPr>
              <a:t>축</a:t>
            </a:r>
            <a:r>
              <a:rPr sz="2000" spc="-60" dirty="0">
                <a:latin typeface="Arial Black"/>
                <a:cs typeface="Arial Black"/>
              </a:rPr>
              <a:t>)</a:t>
            </a:r>
            <a:r>
              <a:rPr sz="2000" spc="-60" dirty="0">
                <a:latin typeface="맑은 고딕"/>
                <a:cs typeface="맑은 고딕"/>
              </a:rPr>
              <a:t>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샘플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spc="-155" dirty="0">
                <a:latin typeface="맑은 고딕"/>
                <a:cs typeface="맑은 고딕"/>
              </a:rPr>
              <a:t>축</a:t>
            </a:r>
            <a:r>
              <a:rPr sz="2000" spc="-155" dirty="0">
                <a:latin typeface="Arial Black"/>
                <a:cs typeface="Arial Black"/>
              </a:rPr>
              <a:t>(sample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axis)</a:t>
            </a:r>
            <a:r>
              <a:rPr sz="2000" spc="-185" dirty="0">
                <a:latin typeface="맑은 고딕"/>
                <a:cs typeface="맑은 고딕"/>
              </a:rPr>
              <a:t>임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"/>
              <a:buChar char="•"/>
            </a:pPr>
            <a:endParaRPr sz="1550">
              <a:latin typeface="맑은 고딕"/>
              <a:cs typeface="맑은 고딕"/>
            </a:endParaRPr>
          </a:p>
          <a:p>
            <a:pPr marL="736600" lvl="1" indent="-228600">
              <a:lnSpc>
                <a:spcPct val="100000"/>
              </a:lnSpc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spc="-200" dirty="0">
                <a:latin typeface="Arial Black"/>
                <a:cs typeface="Arial Black"/>
              </a:rPr>
              <a:t>MNIST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숫자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데이터에서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크기가</a:t>
            </a:r>
            <a:r>
              <a:rPr sz="2000" b="1" spc="-200" dirty="0">
                <a:latin typeface="맑은 고딕"/>
                <a:cs typeface="맑은 고딕"/>
              </a:rPr>
              <a:t> </a:t>
            </a:r>
            <a:r>
              <a:rPr sz="2000" b="1" spc="30" dirty="0">
                <a:latin typeface="Arial"/>
                <a:cs typeface="Arial"/>
              </a:rPr>
              <a:t>128</a:t>
            </a:r>
            <a:r>
              <a:rPr sz="2000" b="1" spc="30" dirty="0">
                <a:latin typeface="맑은 고딕"/>
                <a:cs typeface="맑은 고딕"/>
              </a:rPr>
              <a:t>인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배치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하나</a:t>
            </a:r>
            <a:r>
              <a:rPr sz="2000" dirty="0">
                <a:latin typeface="맑은 고딕"/>
                <a:cs typeface="맑은 고딕"/>
              </a:rPr>
              <a:t>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다음과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같음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600">
              <a:latin typeface="맑은 고딕"/>
              <a:cs typeface="맑은 고딕"/>
            </a:endParaRPr>
          </a:p>
          <a:p>
            <a:pPr marL="1193800" lvl="2" indent="-229235">
              <a:lnSpc>
                <a:spcPct val="100000"/>
              </a:lnSpc>
              <a:buFont typeface="Arial"/>
              <a:buChar char="•"/>
              <a:tabLst>
                <a:tab pos="1193165" algn="l"/>
                <a:tab pos="1193800" algn="l"/>
              </a:tabLst>
            </a:pPr>
            <a:r>
              <a:rPr sz="1800" spc="-145" dirty="0">
                <a:latin typeface="Arial Black"/>
                <a:cs typeface="Arial Black"/>
              </a:rPr>
              <a:t>1</a:t>
            </a:r>
            <a:r>
              <a:rPr sz="1800" spc="-217" baseline="25462" dirty="0">
                <a:latin typeface="Arial Black"/>
                <a:cs typeface="Arial Black"/>
              </a:rPr>
              <a:t>st</a:t>
            </a:r>
            <a:r>
              <a:rPr sz="1800" spc="67" baseline="25462" dirty="0">
                <a:latin typeface="Arial Black"/>
                <a:cs typeface="Arial Black"/>
              </a:rPr>
              <a:t> </a:t>
            </a:r>
            <a:r>
              <a:rPr sz="1800" spc="-175" dirty="0">
                <a:latin typeface="Arial Black"/>
                <a:cs typeface="Arial Black"/>
              </a:rPr>
              <a:t>batch</a:t>
            </a:r>
            <a:endParaRPr sz="1800">
              <a:latin typeface="Arial Black"/>
              <a:cs typeface="Arial Black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1550">
              <a:latin typeface="Arial Black"/>
              <a:cs typeface="Arial Black"/>
            </a:endParaRPr>
          </a:p>
          <a:p>
            <a:pPr marL="1193800" lvl="2" indent="-229235">
              <a:lnSpc>
                <a:spcPct val="100000"/>
              </a:lnSpc>
              <a:buFont typeface="Arial"/>
              <a:buChar char="•"/>
              <a:tabLst>
                <a:tab pos="1193165" algn="l"/>
                <a:tab pos="1193800" algn="l"/>
              </a:tabLst>
            </a:pPr>
            <a:r>
              <a:rPr sz="2700" spc="-150" baseline="-16975" dirty="0">
                <a:latin typeface="Arial Black"/>
                <a:cs typeface="Arial Black"/>
              </a:rPr>
              <a:t>2</a:t>
            </a:r>
            <a:r>
              <a:rPr sz="1200" spc="-100" dirty="0">
                <a:latin typeface="Arial Black"/>
                <a:cs typeface="Arial Black"/>
              </a:rPr>
              <a:t>nd</a:t>
            </a:r>
            <a:endParaRPr sz="1200">
              <a:latin typeface="Arial Black"/>
              <a:cs typeface="Arial Black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00">
              <a:latin typeface="Arial Black"/>
              <a:cs typeface="Arial Black"/>
            </a:endParaRPr>
          </a:p>
          <a:p>
            <a:pPr marL="1193800" lvl="2" indent="-229235">
              <a:lnSpc>
                <a:spcPct val="100000"/>
              </a:lnSpc>
              <a:buFont typeface="Arial"/>
              <a:buChar char="•"/>
              <a:tabLst>
                <a:tab pos="1193165" algn="l"/>
                <a:tab pos="1193800" algn="l"/>
              </a:tabLst>
            </a:pPr>
            <a:r>
              <a:rPr sz="2700" spc="-135" baseline="-16975" dirty="0">
                <a:latin typeface="Arial Black"/>
                <a:cs typeface="Arial Black"/>
              </a:rPr>
              <a:t>n</a:t>
            </a:r>
            <a:r>
              <a:rPr sz="1200" spc="-90" dirty="0">
                <a:latin typeface="Arial Black"/>
                <a:cs typeface="Arial Black"/>
              </a:rPr>
              <a:t>th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36382" y="2931155"/>
            <a:ext cx="2357784" cy="11315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6680" y="3868867"/>
            <a:ext cx="3362011" cy="2373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3205" y="4498996"/>
            <a:ext cx="3964269" cy="2496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9333" y="5170627"/>
            <a:ext cx="5540153" cy="2459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8" y="2065654"/>
            <a:ext cx="4691380" cy="1859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25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0" dirty="0">
                <a:latin typeface="Arial Black"/>
                <a:cs typeface="Arial Black"/>
              </a:rPr>
              <a:t>DNN</a:t>
            </a:r>
            <a:r>
              <a:rPr sz="2400" spc="-120" dirty="0">
                <a:latin typeface="맑은 고딕"/>
                <a:cs typeface="맑은 고딕"/>
              </a:rPr>
              <a:t>을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있다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ts val="2735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0" dirty="0">
                <a:latin typeface="Arial Black"/>
                <a:cs typeface="Arial Black"/>
              </a:rPr>
              <a:t>Keras</a:t>
            </a:r>
            <a:r>
              <a:rPr sz="2400" spc="-240" dirty="0">
                <a:latin typeface="맑은 고딕"/>
                <a:cs typeface="맑은 고딕"/>
              </a:rPr>
              <a:t>로 </a:t>
            </a:r>
            <a:r>
              <a:rPr sz="2400" dirty="0">
                <a:latin typeface="맑은 고딕"/>
                <a:cs typeface="맑은 고딕"/>
              </a:rPr>
              <a:t>구현한 기본적인</a:t>
            </a:r>
            <a:r>
              <a:rPr sz="2400" spc="-465" dirty="0">
                <a:latin typeface="맑은 고딕"/>
                <a:cs typeface="맑은 고딕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DNN</a:t>
            </a:r>
            <a:endParaRPr sz="2400">
              <a:latin typeface="Arial Black"/>
              <a:cs typeface="Arial Black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맑은 고딕"/>
                <a:cs typeface="맑은 고딕"/>
              </a:rPr>
              <a:t>코드를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구현할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있다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6953" y="2065673"/>
            <a:ext cx="4308475" cy="10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85" dirty="0">
                <a:latin typeface="Arial Black"/>
                <a:cs typeface="Arial Black"/>
              </a:rPr>
              <a:t>Deep </a:t>
            </a:r>
            <a:r>
              <a:rPr sz="2400" spc="-180" dirty="0">
                <a:latin typeface="Arial Black"/>
                <a:cs typeface="Arial Black"/>
              </a:rPr>
              <a:t>Neural </a:t>
            </a:r>
            <a:r>
              <a:rPr sz="2400" spc="-225" dirty="0">
                <a:latin typeface="Arial Black"/>
                <a:cs typeface="Arial Black"/>
              </a:rPr>
              <a:t>Network </a:t>
            </a:r>
            <a:r>
              <a:rPr sz="2400" spc="-180" dirty="0">
                <a:latin typeface="Arial Black"/>
                <a:cs typeface="Arial Black"/>
              </a:rPr>
              <a:t>(DNN)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0237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4. </a:t>
            </a:r>
            <a:r>
              <a:rPr dirty="0"/>
              <a:t>데이터 </a:t>
            </a:r>
            <a:r>
              <a:rPr spc="70" dirty="0"/>
              <a:t>표현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</a:t>
            </a:r>
            <a:r>
              <a:rPr spc="-915" dirty="0"/>
              <a:t> </a:t>
            </a:r>
            <a:r>
              <a:rPr spc="-285" dirty="0">
                <a:latin typeface="Arial Black"/>
                <a:cs typeface="Arial Black"/>
              </a:rPr>
              <a:t>: </a:t>
            </a:r>
            <a:r>
              <a:rPr b="1" dirty="0">
                <a:latin typeface="맑은 고딕"/>
                <a:cs typeface="맑은 고딕"/>
              </a:rPr>
              <a:t>텐서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7087234" cy="37153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5" dirty="0">
                <a:latin typeface="맑은 고딕"/>
                <a:cs typeface="맑은 고딕"/>
              </a:rPr>
              <a:t>텐서</a:t>
            </a:r>
            <a:r>
              <a:rPr sz="2400" spc="-175" dirty="0">
                <a:latin typeface="Arial Black"/>
                <a:cs typeface="Arial Black"/>
              </a:rPr>
              <a:t>(Tensor)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실제사례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우리가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대부분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다음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중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하나에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속할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것임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dirty="0">
                <a:latin typeface="맑은 고딕"/>
                <a:cs typeface="맑은 고딕"/>
              </a:rPr>
              <a:t>벡터</a:t>
            </a:r>
            <a:r>
              <a:rPr sz="1800" b="1" spc="-170" dirty="0">
                <a:latin typeface="맑은 고딕"/>
                <a:cs typeface="맑은 고딕"/>
              </a:rPr>
              <a:t> </a:t>
            </a:r>
            <a:r>
              <a:rPr sz="1800" b="1" spc="-30" dirty="0">
                <a:latin typeface="맑은 고딕"/>
                <a:cs typeface="맑은 고딕"/>
              </a:rPr>
              <a:t>데이터</a:t>
            </a:r>
            <a:r>
              <a:rPr sz="1800" spc="-30" dirty="0">
                <a:latin typeface="Arial Black"/>
                <a:cs typeface="Arial Black"/>
              </a:rPr>
              <a:t>: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50" dirty="0">
                <a:latin typeface="Arial Black"/>
                <a:cs typeface="Arial Black"/>
              </a:rPr>
              <a:t>(samples, </a:t>
            </a:r>
            <a:r>
              <a:rPr sz="1600" spc="-140" dirty="0">
                <a:latin typeface="Arial Black"/>
                <a:cs typeface="Arial Black"/>
              </a:rPr>
              <a:t>features) </a:t>
            </a: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Arial"/>
                <a:cs typeface="Arial"/>
              </a:rPr>
              <a:t>2D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텐서</a:t>
            </a:r>
            <a:endParaRPr sz="16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dirty="0">
                <a:latin typeface="맑은 고딕"/>
                <a:cs typeface="맑은 고딕"/>
              </a:rPr>
              <a:t>시계열</a:t>
            </a:r>
            <a:r>
              <a:rPr sz="1800" b="1" spc="-170" dirty="0">
                <a:latin typeface="맑은 고딕"/>
                <a:cs typeface="맑은 고딕"/>
              </a:rPr>
              <a:t> </a:t>
            </a:r>
            <a:r>
              <a:rPr sz="1800" b="1" dirty="0">
                <a:latin typeface="맑은 고딕"/>
                <a:cs typeface="맑은 고딕"/>
              </a:rPr>
              <a:t>데이터</a:t>
            </a:r>
            <a:r>
              <a:rPr sz="1800" b="1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또는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b="1" spc="15" dirty="0">
                <a:latin typeface="맑은 고딕"/>
                <a:cs typeface="맑은 고딕"/>
              </a:rPr>
              <a:t>시퀀스</a:t>
            </a:r>
            <a:r>
              <a:rPr sz="1800" b="1" spc="15" dirty="0">
                <a:latin typeface="Arial"/>
                <a:cs typeface="Arial"/>
              </a:rPr>
              <a:t>(sequence)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30" dirty="0">
                <a:latin typeface="맑은 고딕"/>
                <a:cs typeface="맑은 고딕"/>
              </a:rPr>
              <a:t>데이터</a:t>
            </a:r>
            <a:r>
              <a:rPr sz="1800" spc="-30" dirty="0">
                <a:latin typeface="Arial Black"/>
                <a:cs typeface="Arial Black"/>
              </a:rPr>
              <a:t>: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50" dirty="0">
                <a:latin typeface="Arial Black"/>
                <a:cs typeface="Arial Black"/>
              </a:rPr>
              <a:t>(samples, timesteps, </a:t>
            </a:r>
            <a:r>
              <a:rPr sz="1600" spc="-135" dirty="0">
                <a:latin typeface="Arial Black"/>
                <a:cs typeface="Arial Black"/>
              </a:rPr>
              <a:t>features) </a:t>
            </a: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Arial"/>
                <a:cs typeface="Arial"/>
              </a:rPr>
              <a:t>3D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텐서</a:t>
            </a:r>
            <a:endParaRPr sz="16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-30" dirty="0">
                <a:latin typeface="맑은 고딕"/>
                <a:cs typeface="맑은 고딕"/>
              </a:rPr>
              <a:t>이미지</a:t>
            </a:r>
            <a:r>
              <a:rPr sz="1800" spc="-30" dirty="0">
                <a:latin typeface="Arial Black"/>
                <a:cs typeface="Arial Black"/>
              </a:rPr>
              <a:t>: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50" dirty="0">
                <a:latin typeface="Arial Black"/>
                <a:cs typeface="Arial Black"/>
              </a:rPr>
              <a:t>(samples, </a:t>
            </a:r>
            <a:r>
              <a:rPr sz="1600" spc="-114" dirty="0">
                <a:latin typeface="Arial Black"/>
                <a:cs typeface="Arial Black"/>
              </a:rPr>
              <a:t>height, </a:t>
            </a:r>
            <a:r>
              <a:rPr sz="1600" spc="-135" dirty="0">
                <a:latin typeface="Arial Black"/>
                <a:cs typeface="Arial Black"/>
              </a:rPr>
              <a:t>width, </a:t>
            </a:r>
            <a:r>
              <a:rPr sz="1600" spc="-155" dirty="0">
                <a:latin typeface="Arial Black"/>
                <a:cs typeface="Arial Black"/>
              </a:rPr>
              <a:t>channels)</a:t>
            </a:r>
            <a:r>
              <a:rPr sz="1600" spc="-80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또는</a:t>
            </a:r>
            <a:endParaRPr sz="1600">
              <a:latin typeface="맑은 고딕"/>
              <a:cs typeface="맑은 고딕"/>
            </a:endParaRPr>
          </a:p>
          <a:p>
            <a:pPr marL="1612900" lvl="3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50" dirty="0">
                <a:latin typeface="Arial Black"/>
                <a:cs typeface="Arial Black"/>
              </a:rPr>
              <a:t>(samples, channels, </a:t>
            </a:r>
            <a:r>
              <a:rPr sz="1600" spc="-114" dirty="0">
                <a:latin typeface="Arial Black"/>
                <a:cs typeface="Arial Black"/>
              </a:rPr>
              <a:t>height, </a:t>
            </a:r>
            <a:r>
              <a:rPr sz="1600" spc="-140" dirty="0">
                <a:latin typeface="Arial Black"/>
                <a:cs typeface="Arial Black"/>
              </a:rPr>
              <a:t>width) </a:t>
            </a: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Arial"/>
                <a:cs typeface="Arial"/>
              </a:rPr>
              <a:t>4D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텐서</a:t>
            </a:r>
            <a:endParaRPr sz="16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-30" dirty="0">
                <a:latin typeface="맑은 고딕"/>
                <a:cs typeface="맑은 고딕"/>
              </a:rPr>
              <a:t>동영상</a:t>
            </a:r>
            <a:r>
              <a:rPr sz="1800" spc="-30" dirty="0">
                <a:latin typeface="Arial Black"/>
                <a:cs typeface="Arial Black"/>
              </a:rPr>
              <a:t>:</a:t>
            </a:r>
            <a:endParaRPr sz="1800">
              <a:latin typeface="Arial Black"/>
              <a:cs typeface="Arial Black"/>
            </a:endParaRPr>
          </a:p>
          <a:p>
            <a:pPr marL="1612900" lvl="3" indent="-229235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50" dirty="0">
                <a:latin typeface="Arial Black"/>
                <a:cs typeface="Arial Black"/>
              </a:rPr>
              <a:t>(samples, </a:t>
            </a:r>
            <a:r>
              <a:rPr sz="1600" spc="-130" dirty="0">
                <a:latin typeface="Arial Black"/>
                <a:cs typeface="Arial Black"/>
              </a:rPr>
              <a:t>frames, </a:t>
            </a:r>
            <a:r>
              <a:rPr sz="1600" spc="-114" dirty="0">
                <a:latin typeface="Arial Black"/>
                <a:cs typeface="Arial Black"/>
              </a:rPr>
              <a:t>height, </a:t>
            </a:r>
            <a:r>
              <a:rPr sz="1600" spc="-135" dirty="0">
                <a:latin typeface="Arial Black"/>
                <a:cs typeface="Arial Black"/>
              </a:rPr>
              <a:t>width, </a:t>
            </a:r>
            <a:r>
              <a:rPr sz="1600" spc="-155" dirty="0">
                <a:latin typeface="Arial Black"/>
                <a:cs typeface="Arial Black"/>
              </a:rPr>
              <a:t>channels)</a:t>
            </a:r>
            <a:r>
              <a:rPr sz="1600" spc="-65" dirty="0">
                <a:latin typeface="Arial Black"/>
                <a:cs typeface="Arial Black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또는</a:t>
            </a:r>
            <a:endParaRPr sz="1600">
              <a:latin typeface="맑은 고딕"/>
              <a:cs typeface="맑은 고딕"/>
            </a:endParaRPr>
          </a:p>
          <a:p>
            <a:pPr marL="1612900" lvl="3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150" dirty="0">
                <a:latin typeface="Arial Black"/>
                <a:cs typeface="Arial Black"/>
              </a:rPr>
              <a:t>(samples, </a:t>
            </a:r>
            <a:r>
              <a:rPr sz="1600" spc="-130" dirty="0">
                <a:latin typeface="Arial Black"/>
                <a:cs typeface="Arial Black"/>
              </a:rPr>
              <a:t>frames, </a:t>
            </a:r>
            <a:r>
              <a:rPr sz="1600" spc="-150" dirty="0">
                <a:latin typeface="Arial Black"/>
                <a:cs typeface="Arial Black"/>
              </a:rPr>
              <a:t>channels, </a:t>
            </a:r>
            <a:r>
              <a:rPr sz="1600" spc="-114" dirty="0">
                <a:latin typeface="Arial Black"/>
                <a:cs typeface="Arial Black"/>
              </a:rPr>
              <a:t>height, </a:t>
            </a:r>
            <a:r>
              <a:rPr sz="1600" spc="-140" dirty="0">
                <a:latin typeface="Arial Black"/>
                <a:cs typeface="Arial Black"/>
              </a:rPr>
              <a:t>width) </a:t>
            </a:r>
            <a:r>
              <a:rPr sz="1600" spc="-5" dirty="0">
                <a:latin typeface="Wingdings"/>
                <a:cs typeface="Wingdings"/>
              </a:rPr>
              <a:t>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b="1" spc="20" dirty="0">
                <a:latin typeface="Arial"/>
                <a:cs typeface="Arial"/>
              </a:rPr>
              <a:t>5D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텐서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0237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4. </a:t>
            </a:r>
            <a:r>
              <a:rPr dirty="0"/>
              <a:t>데이터 </a:t>
            </a:r>
            <a:r>
              <a:rPr spc="70" dirty="0"/>
              <a:t>표현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</a:t>
            </a:r>
            <a:r>
              <a:rPr spc="-915" dirty="0"/>
              <a:t> </a:t>
            </a:r>
            <a:r>
              <a:rPr spc="-285" dirty="0">
                <a:latin typeface="Arial Black"/>
                <a:cs typeface="Arial Black"/>
              </a:rPr>
              <a:t>: </a:t>
            </a:r>
            <a:r>
              <a:rPr dirty="0"/>
              <a:t>텐서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1" y="1764850"/>
            <a:ext cx="6836409" cy="45389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맑은 고딕"/>
                <a:cs typeface="맑은 고딕"/>
              </a:rPr>
              <a:t>시계열</a:t>
            </a:r>
            <a:r>
              <a:rPr sz="2400" b="1" spc="-229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데이터</a:t>
            </a:r>
            <a:r>
              <a:rPr sz="2400" b="1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또는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b="1" spc="20" dirty="0">
                <a:latin typeface="맑은 고딕"/>
                <a:cs typeface="맑은 고딕"/>
              </a:rPr>
              <a:t>시퀀스</a:t>
            </a:r>
            <a:r>
              <a:rPr sz="2400" b="1" spc="20" dirty="0">
                <a:latin typeface="Arial"/>
                <a:cs typeface="Arial"/>
              </a:rPr>
              <a:t>(sequence)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40" dirty="0">
                <a:latin typeface="맑은 고딕"/>
                <a:cs typeface="맑은 고딕"/>
              </a:rPr>
              <a:t>데이터</a:t>
            </a:r>
            <a:r>
              <a:rPr sz="2400" spc="-4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(samples, </a:t>
            </a:r>
            <a:r>
              <a:rPr sz="2000" spc="-180" dirty="0">
                <a:latin typeface="Arial Black"/>
                <a:cs typeface="Arial Black"/>
              </a:rPr>
              <a:t>timesteps, </a:t>
            </a:r>
            <a:r>
              <a:rPr sz="2000" spc="-170" dirty="0">
                <a:latin typeface="Arial Black"/>
                <a:cs typeface="Arial Black"/>
              </a:rPr>
              <a:t>features)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Arial"/>
                <a:cs typeface="Arial"/>
              </a:rPr>
              <a:t>3D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텐서</a:t>
            </a:r>
            <a:endParaRPr sz="2000">
              <a:latin typeface="맑은 고딕"/>
              <a:cs typeface="맑은 고딕"/>
            </a:endParaRPr>
          </a:p>
          <a:p>
            <a:pPr marL="697230" marR="87630" lvl="1" indent="-227965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맑은 고딕"/>
                <a:cs typeface="맑은 고딕"/>
              </a:rPr>
              <a:t>주식</a:t>
            </a:r>
            <a:r>
              <a:rPr sz="2000" b="1" spc="-19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가격</a:t>
            </a:r>
            <a:r>
              <a:rPr sz="2000" b="1" spc="-195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데이터셋</a:t>
            </a:r>
            <a:r>
              <a:rPr sz="2000" spc="-25" dirty="0">
                <a:latin typeface="Arial Black"/>
                <a:cs typeface="Arial Black"/>
              </a:rPr>
              <a:t>: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45" dirty="0">
                <a:latin typeface="Arial Black"/>
                <a:cs typeface="Arial Black"/>
              </a:rPr>
              <a:t>1</a:t>
            </a:r>
            <a:r>
              <a:rPr sz="2000" spc="-45" dirty="0">
                <a:latin typeface="맑은 고딕"/>
                <a:cs typeface="맑은 고딕"/>
              </a:rPr>
              <a:t>분마다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현재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주식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가격</a:t>
            </a:r>
            <a:r>
              <a:rPr sz="2000" spc="-45" dirty="0">
                <a:latin typeface="Arial Black"/>
                <a:cs typeface="Arial Black"/>
              </a:rPr>
              <a:t>,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지난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90" dirty="0">
                <a:latin typeface="Arial Black"/>
                <a:cs typeface="Arial Black"/>
              </a:rPr>
              <a:t>1</a:t>
            </a:r>
            <a:r>
              <a:rPr sz="2000" spc="-90" dirty="0">
                <a:latin typeface="맑은 고딕"/>
                <a:cs typeface="맑은 고딕"/>
              </a:rPr>
              <a:t>분  </a:t>
            </a:r>
            <a:r>
              <a:rPr sz="2000" dirty="0">
                <a:latin typeface="맑은 고딕"/>
                <a:cs typeface="맑은 고딕"/>
              </a:rPr>
              <a:t>동안에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최고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가격과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최소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가격을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저장함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45" dirty="0">
                <a:latin typeface="Arial Black"/>
                <a:cs typeface="Arial Black"/>
              </a:rPr>
              <a:t>1</a:t>
            </a:r>
            <a:r>
              <a:rPr sz="1800" spc="-45" dirty="0">
                <a:latin typeface="맑은 고딕"/>
                <a:cs typeface="맑은 고딕"/>
              </a:rPr>
              <a:t>분마다</a:t>
            </a:r>
            <a:r>
              <a:rPr sz="1800" spc="-204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데이터는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spc="-130" dirty="0">
                <a:latin typeface="Arial Black"/>
                <a:cs typeface="Arial Black"/>
              </a:rPr>
              <a:t>3D</a:t>
            </a:r>
            <a:r>
              <a:rPr sz="1800" spc="-180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벡터로</a:t>
            </a:r>
            <a:r>
              <a:rPr sz="1800" spc="-2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인코딩됨</a:t>
            </a:r>
            <a:endParaRPr sz="1800">
              <a:latin typeface="맑은 고딕"/>
              <a:cs typeface="맑은 고딕"/>
            </a:endParaRPr>
          </a:p>
          <a:p>
            <a:pPr marL="1155700" lvl="2" indent="-229235">
              <a:lnSpc>
                <a:spcPts val="205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하루</a:t>
            </a:r>
            <a:r>
              <a:rPr sz="1800" spc="-1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동안의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거래는</a:t>
            </a:r>
            <a:r>
              <a:rPr sz="1800" spc="-175" dirty="0">
                <a:latin typeface="맑은 고딕"/>
                <a:cs typeface="맑은 고딕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(390,</a:t>
            </a:r>
            <a:r>
              <a:rPr sz="1800" spc="-165" dirty="0">
                <a:latin typeface="Arial Black"/>
                <a:cs typeface="Arial Black"/>
              </a:rPr>
              <a:t> </a:t>
            </a:r>
            <a:r>
              <a:rPr sz="1800" spc="-170" dirty="0">
                <a:latin typeface="Arial Black"/>
                <a:cs typeface="Arial Black"/>
              </a:rPr>
              <a:t>3)</a:t>
            </a:r>
            <a:r>
              <a:rPr sz="1800" spc="-155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크기의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spc="-130" dirty="0">
                <a:latin typeface="Arial Black"/>
                <a:cs typeface="Arial Black"/>
              </a:rPr>
              <a:t>2D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텐서로</a:t>
            </a:r>
            <a:r>
              <a:rPr sz="1800" spc="-1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인코딩됨</a:t>
            </a:r>
            <a:endParaRPr sz="1800">
              <a:latin typeface="맑은 고딕"/>
              <a:cs typeface="맑은 고딕"/>
            </a:endParaRPr>
          </a:p>
          <a:p>
            <a:pPr marL="1155065">
              <a:lnSpc>
                <a:spcPts val="2050"/>
              </a:lnSpc>
            </a:pPr>
            <a:r>
              <a:rPr sz="1800" spc="-45" dirty="0">
                <a:latin typeface="Arial Black"/>
                <a:cs typeface="Arial Black"/>
              </a:rPr>
              <a:t>(</a:t>
            </a:r>
            <a:r>
              <a:rPr sz="1800" spc="-45" dirty="0">
                <a:latin typeface="맑은 고딕"/>
                <a:cs typeface="맑은 고딕"/>
              </a:rPr>
              <a:t>하루의 </a:t>
            </a:r>
            <a:r>
              <a:rPr sz="1800" dirty="0">
                <a:latin typeface="맑은 고딕"/>
                <a:cs typeface="맑은 고딕"/>
              </a:rPr>
              <a:t>거래 시간은</a:t>
            </a:r>
            <a:r>
              <a:rPr sz="1800" spc="-484" dirty="0">
                <a:latin typeface="맑은 고딕"/>
                <a:cs typeface="맑은 고딕"/>
              </a:rPr>
              <a:t> </a:t>
            </a:r>
            <a:r>
              <a:rPr sz="1800" spc="-114" dirty="0">
                <a:latin typeface="Arial Black"/>
                <a:cs typeface="Arial Black"/>
              </a:rPr>
              <a:t>390</a:t>
            </a:r>
            <a:r>
              <a:rPr sz="1800" spc="-114" dirty="0">
                <a:latin typeface="맑은 고딕"/>
                <a:cs typeface="맑은 고딕"/>
              </a:rPr>
              <a:t>분임</a:t>
            </a:r>
            <a:r>
              <a:rPr sz="1800" spc="-114" dirty="0">
                <a:latin typeface="Arial Black"/>
                <a:cs typeface="Arial Black"/>
              </a:rPr>
              <a:t>)</a:t>
            </a:r>
            <a:endParaRPr sz="1800">
              <a:latin typeface="Arial Black"/>
              <a:cs typeface="Arial Black"/>
            </a:endParaRPr>
          </a:p>
          <a:p>
            <a:pPr marL="698500" lvl="1" indent="-228600">
              <a:lnSpc>
                <a:spcPts val="228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맑은 고딕"/>
                <a:cs typeface="맑은 고딕"/>
              </a:rPr>
              <a:t>트윗</a:t>
            </a:r>
            <a:r>
              <a:rPr sz="2000" b="1" spc="-195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데이터셋</a:t>
            </a:r>
            <a:r>
              <a:rPr sz="2000" spc="-25" dirty="0">
                <a:latin typeface="Arial Black"/>
                <a:cs typeface="Arial Black"/>
              </a:rPr>
              <a:t>: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각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트윗은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spc="-110" dirty="0">
                <a:latin typeface="Arial Black"/>
                <a:cs typeface="Arial Black"/>
              </a:rPr>
              <a:t>128</a:t>
            </a:r>
            <a:r>
              <a:rPr sz="2000" spc="-110" dirty="0">
                <a:latin typeface="맑은 고딕"/>
                <a:cs typeface="맑은 고딕"/>
              </a:rPr>
              <a:t>개의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알파벳으로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구성된</a:t>
            </a:r>
            <a:endParaRPr sz="2000">
              <a:latin typeface="맑은 고딕"/>
              <a:cs typeface="맑은 고딕"/>
            </a:endParaRPr>
          </a:p>
          <a:p>
            <a:pPr marL="697865">
              <a:lnSpc>
                <a:spcPts val="2280"/>
              </a:lnSpc>
            </a:pPr>
            <a:r>
              <a:rPr sz="2000" spc="-110" dirty="0">
                <a:latin typeface="Arial Black"/>
                <a:cs typeface="Arial Black"/>
              </a:rPr>
              <a:t>280</a:t>
            </a:r>
            <a:r>
              <a:rPr sz="2000" spc="-110" dirty="0">
                <a:latin typeface="맑은 고딕"/>
                <a:cs typeface="맑은 고딕"/>
              </a:rPr>
              <a:t>개의 </a:t>
            </a:r>
            <a:r>
              <a:rPr sz="2000" dirty="0">
                <a:latin typeface="맑은 고딕"/>
                <a:cs typeface="맑은 고딕"/>
              </a:rPr>
              <a:t>문자</a:t>
            </a:r>
            <a:r>
              <a:rPr sz="2000" spc="-2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시퀀스임</a:t>
            </a:r>
            <a:endParaRPr sz="2000">
              <a:latin typeface="맑은 고딕"/>
              <a:cs typeface="맑은 고딕"/>
            </a:endParaRPr>
          </a:p>
          <a:p>
            <a:pPr marL="1155065" marR="70485" lvl="2" indent="-228600">
              <a:lnSpc>
                <a:spcPts val="1939"/>
              </a:lnSpc>
              <a:spcBef>
                <a:spcPts val="5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여기에서는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각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문자가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spc="-105" dirty="0">
                <a:latin typeface="Arial Black"/>
                <a:cs typeface="Arial Black"/>
              </a:rPr>
              <a:t>128</a:t>
            </a:r>
            <a:r>
              <a:rPr sz="1800" spc="-105" dirty="0">
                <a:latin typeface="맑은 고딕"/>
                <a:cs typeface="맑은 고딕"/>
              </a:rPr>
              <a:t>개의</a:t>
            </a:r>
            <a:r>
              <a:rPr sz="1800" spc="-2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크기인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이진</a:t>
            </a:r>
            <a:r>
              <a:rPr sz="1800" spc="-1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벡터로</a:t>
            </a:r>
            <a:r>
              <a:rPr sz="1800" spc="-1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인코  딩될 수</a:t>
            </a:r>
            <a:r>
              <a:rPr sz="1800" spc="-3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있음</a:t>
            </a:r>
            <a:endParaRPr sz="1800">
              <a:latin typeface="맑은 고딕"/>
              <a:cs typeface="맑은 고딕"/>
            </a:endParaRPr>
          </a:p>
          <a:p>
            <a:pPr marL="1155065" marR="40005" lvl="2" indent="-228600">
              <a:lnSpc>
                <a:spcPts val="1939"/>
              </a:lnSpc>
              <a:spcBef>
                <a:spcPts val="5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그러면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각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트윗은</a:t>
            </a:r>
            <a:r>
              <a:rPr sz="1800" spc="-175" dirty="0">
                <a:latin typeface="맑은 고딕"/>
                <a:cs typeface="맑은 고딕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(280,</a:t>
            </a:r>
            <a:r>
              <a:rPr sz="1800" spc="-170" dirty="0">
                <a:latin typeface="Arial Black"/>
                <a:cs typeface="Arial Black"/>
              </a:rPr>
              <a:t> 128)</a:t>
            </a:r>
            <a:r>
              <a:rPr sz="1800" spc="-175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크기의</a:t>
            </a:r>
            <a:r>
              <a:rPr sz="1800" spc="-175" dirty="0">
                <a:latin typeface="맑은 고딕"/>
                <a:cs typeface="맑은 고딕"/>
              </a:rPr>
              <a:t> </a:t>
            </a:r>
            <a:r>
              <a:rPr sz="1800" spc="-130" dirty="0">
                <a:latin typeface="Arial Black"/>
                <a:cs typeface="Arial Black"/>
              </a:rPr>
              <a:t>2D</a:t>
            </a:r>
            <a:r>
              <a:rPr sz="1800" spc="-165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텐서로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인코딩될  수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있음</a:t>
            </a:r>
            <a:endParaRPr sz="1800">
              <a:latin typeface="맑은 고딕"/>
              <a:cs typeface="맑은 고딕"/>
            </a:endParaRPr>
          </a:p>
          <a:p>
            <a:pPr marL="1155700" marR="5080" lvl="2" indent="-228600">
              <a:lnSpc>
                <a:spcPts val="1939"/>
              </a:lnSpc>
              <a:spcBef>
                <a:spcPts val="509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30" dirty="0">
                <a:latin typeface="Arial Black"/>
                <a:cs typeface="Arial Black"/>
              </a:rPr>
              <a:t>100</a:t>
            </a:r>
            <a:r>
              <a:rPr sz="1800" spc="-130" dirty="0">
                <a:latin typeface="맑은 고딕"/>
                <a:cs typeface="맑은 고딕"/>
              </a:rPr>
              <a:t>만</a:t>
            </a:r>
            <a:r>
              <a:rPr sz="1800" spc="-204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개의</a:t>
            </a:r>
            <a:r>
              <a:rPr sz="1800" spc="-1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트윗으로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구성된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데이터셋은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spc="-165" dirty="0">
                <a:latin typeface="Arial Black"/>
                <a:cs typeface="Arial Black"/>
              </a:rPr>
              <a:t>(1000000,</a:t>
            </a:r>
            <a:r>
              <a:rPr sz="1800" spc="-190" dirty="0">
                <a:latin typeface="Arial Black"/>
                <a:cs typeface="Arial Black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280,  </a:t>
            </a:r>
            <a:r>
              <a:rPr sz="1800" spc="-170" dirty="0">
                <a:latin typeface="Arial Black"/>
                <a:cs typeface="Arial Black"/>
              </a:rPr>
              <a:t>128) </a:t>
            </a:r>
            <a:r>
              <a:rPr sz="1800" dirty="0">
                <a:latin typeface="맑은 고딕"/>
                <a:cs typeface="맑은 고딕"/>
              </a:rPr>
              <a:t>크기의 텐서에</a:t>
            </a:r>
            <a:r>
              <a:rPr sz="1800" spc="-34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저장됨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0416" y="1027175"/>
            <a:ext cx="4155935" cy="1976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0237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4. </a:t>
            </a:r>
            <a:r>
              <a:rPr dirty="0"/>
              <a:t>데이터 </a:t>
            </a:r>
            <a:r>
              <a:rPr spc="70" dirty="0"/>
              <a:t>표현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</a:t>
            </a:r>
            <a:r>
              <a:rPr spc="-915" dirty="0"/>
              <a:t> </a:t>
            </a:r>
            <a:r>
              <a:rPr spc="-285" dirty="0">
                <a:latin typeface="Arial Black"/>
                <a:cs typeface="Arial Black"/>
              </a:rPr>
              <a:t>: </a:t>
            </a:r>
            <a:r>
              <a:rPr dirty="0"/>
              <a:t>텐서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273665" cy="32029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40" dirty="0">
                <a:latin typeface="맑은 고딕"/>
                <a:cs typeface="맑은 고딕"/>
              </a:rPr>
              <a:t>이미지</a:t>
            </a:r>
            <a:r>
              <a:rPr sz="2400" spc="-4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(samples, </a:t>
            </a:r>
            <a:r>
              <a:rPr sz="2000" spc="-140" dirty="0">
                <a:latin typeface="Arial Black"/>
                <a:cs typeface="Arial Black"/>
              </a:rPr>
              <a:t>height, </a:t>
            </a:r>
            <a:r>
              <a:rPr sz="2000" spc="-165" dirty="0">
                <a:latin typeface="Arial Black"/>
                <a:cs typeface="Arial Black"/>
              </a:rPr>
              <a:t>width, </a:t>
            </a:r>
            <a:r>
              <a:rPr sz="2000" spc="-190" dirty="0">
                <a:latin typeface="Arial Black"/>
                <a:cs typeface="Arial Black"/>
              </a:rPr>
              <a:t>channels)</a:t>
            </a:r>
            <a:r>
              <a:rPr sz="2000" spc="-120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또는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latin typeface="Arial Black"/>
                <a:cs typeface="Arial Black"/>
              </a:rPr>
              <a:t>(samples, channels, </a:t>
            </a:r>
            <a:r>
              <a:rPr sz="2000" spc="-140" dirty="0">
                <a:latin typeface="Arial Black"/>
                <a:cs typeface="Arial Black"/>
              </a:rPr>
              <a:t>height, </a:t>
            </a:r>
            <a:r>
              <a:rPr sz="2000" spc="-170" dirty="0">
                <a:latin typeface="Arial Black"/>
                <a:cs typeface="Arial Black"/>
              </a:rPr>
              <a:t>width)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35" dirty="0">
                <a:latin typeface="Arial"/>
                <a:cs typeface="Arial"/>
              </a:rPr>
              <a:t>4D</a:t>
            </a:r>
            <a:r>
              <a:rPr sz="2000" b="1" spc="5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텐서</a:t>
            </a:r>
            <a:endParaRPr sz="2000">
              <a:latin typeface="맑은 고딕"/>
              <a:cs typeface="맑은 고딕"/>
            </a:endParaRPr>
          </a:p>
          <a:p>
            <a:pPr marL="697230" marR="5080" lvl="1" indent="-227965">
              <a:lnSpc>
                <a:spcPts val="216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맑은 고딕"/>
                <a:cs typeface="맑은 고딕"/>
              </a:rPr>
              <a:t>흑백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spc="-130" dirty="0">
                <a:latin typeface="맑은 고딕"/>
                <a:cs typeface="맑은 고딕"/>
              </a:rPr>
              <a:t>이미지</a:t>
            </a:r>
            <a:r>
              <a:rPr sz="2000" spc="-130" dirty="0">
                <a:latin typeface="Arial Black"/>
                <a:cs typeface="Arial Black"/>
              </a:rPr>
              <a:t>(MNIST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spc="-30" dirty="0">
                <a:latin typeface="맑은 고딕"/>
                <a:cs typeface="맑은 고딕"/>
              </a:rPr>
              <a:t>숫자처럼</a:t>
            </a:r>
            <a:r>
              <a:rPr sz="2000" spc="-30" dirty="0">
                <a:latin typeface="Arial Black"/>
                <a:cs typeface="Arial Black"/>
              </a:rPr>
              <a:t>)</a:t>
            </a:r>
            <a:r>
              <a:rPr sz="2000" spc="-30" dirty="0">
                <a:latin typeface="맑은 고딕"/>
                <a:cs typeface="맑은 고딕"/>
              </a:rPr>
              <a:t>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하나의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컬러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채널만을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가지고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있어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2D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텐서로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저장될  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있지만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관례상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이미지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텐서는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항상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spc="-95" dirty="0">
                <a:latin typeface="Arial Black"/>
                <a:cs typeface="Arial Black"/>
              </a:rPr>
              <a:t>3D</a:t>
            </a:r>
            <a:r>
              <a:rPr sz="2000" spc="-95" dirty="0">
                <a:latin typeface="맑은 고딕"/>
                <a:cs typeface="맑은 고딕"/>
              </a:rPr>
              <a:t>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저장됨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흑백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이미지의</a:t>
            </a:r>
            <a:r>
              <a:rPr sz="1800" spc="-1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경우</a:t>
            </a:r>
            <a:r>
              <a:rPr sz="1800" spc="-17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컬러</a:t>
            </a:r>
            <a:r>
              <a:rPr sz="1800" spc="-1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채널의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차원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크기는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spc="-90" dirty="0">
                <a:latin typeface="Arial Black"/>
                <a:cs typeface="Arial Black"/>
              </a:rPr>
              <a:t>1</a:t>
            </a:r>
            <a:r>
              <a:rPr sz="1800" spc="-90" dirty="0">
                <a:latin typeface="맑은 고딕"/>
                <a:cs typeface="맑은 고딕"/>
              </a:rPr>
              <a:t>임</a:t>
            </a:r>
            <a:endParaRPr sz="1800">
              <a:latin typeface="맑은 고딕"/>
              <a:cs typeface="맑은 고딕"/>
            </a:endParaRPr>
          </a:p>
          <a:p>
            <a:pPr marL="1155065" marR="132080" lvl="2" indent="-228600">
              <a:lnSpc>
                <a:spcPts val="1939"/>
              </a:lnSpc>
              <a:spcBef>
                <a:spcPts val="53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50" dirty="0">
                <a:latin typeface="Arial Black"/>
                <a:cs typeface="Arial Black"/>
              </a:rPr>
              <a:t>256</a:t>
            </a:r>
            <a:r>
              <a:rPr sz="1800" spc="-150" dirty="0">
                <a:latin typeface="맑은 고딕"/>
                <a:cs typeface="맑은 고딕"/>
              </a:rPr>
              <a:t>×</a:t>
            </a:r>
            <a:r>
              <a:rPr sz="1800" spc="-150" dirty="0">
                <a:latin typeface="Arial Black"/>
                <a:cs typeface="Arial Black"/>
              </a:rPr>
              <a:t>256</a:t>
            </a:r>
            <a:r>
              <a:rPr sz="1800" spc="-185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크기의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흑백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이미지에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대한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spc="-105" dirty="0">
                <a:latin typeface="Arial Black"/>
                <a:cs typeface="Arial Black"/>
              </a:rPr>
              <a:t>128</a:t>
            </a:r>
            <a:r>
              <a:rPr sz="1800" spc="-105" dirty="0">
                <a:latin typeface="맑은 고딕"/>
                <a:cs typeface="맑은 고딕"/>
              </a:rPr>
              <a:t>개의</a:t>
            </a:r>
            <a:r>
              <a:rPr sz="1800" spc="-1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배치는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(128,</a:t>
            </a:r>
            <a:r>
              <a:rPr sz="1800" spc="-165" dirty="0">
                <a:latin typeface="Arial Black"/>
                <a:cs typeface="Arial Black"/>
              </a:rPr>
              <a:t> </a:t>
            </a:r>
            <a:r>
              <a:rPr sz="1800" spc="-160" dirty="0">
                <a:latin typeface="Arial Black"/>
                <a:cs typeface="Arial Black"/>
              </a:rPr>
              <a:t>256, 256,</a:t>
            </a:r>
            <a:r>
              <a:rPr sz="1800" spc="-145" dirty="0">
                <a:latin typeface="Arial Black"/>
                <a:cs typeface="Arial Black"/>
              </a:rPr>
              <a:t> </a:t>
            </a:r>
            <a:r>
              <a:rPr sz="1800" b="1" spc="-70" dirty="0">
                <a:latin typeface="Arial"/>
                <a:cs typeface="Arial"/>
              </a:rPr>
              <a:t>1</a:t>
            </a:r>
            <a:r>
              <a:rPr sz="1800" spc="-70" dirty="0">
                <a:latin typeface="Arial Black"/>
                <a:cs typeface="Arial Black"/>
              </a:rPr>
              <a:t>)</a:t>
            </a:r>
            <a:r>
              <a:rPr sz="1800" spc="-150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크기의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텐서에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저  장될 수</a:t>
            </a:r>
            <a:r>
              <a:rPr sz="1800" spc="-3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있음</a:t>
            </a:r>
            <a:endParaRPr sz="1800">
              <a:latin typeface="맑은 고딕"/>
              <a:cs typeface="맑은 고딕"/>
            </a:endParaRPr>
          </a:p>
          <a:p>
            <a:pPr marL="697230" marR="94615" lvl="1" indent="-227965">
              <a:lnSpc>
                <a:spcPts val="2160"/>
              </a:lnSpc>
              <a:spcBef>
                <a:spcPts val="4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맑은 고딕"/>
                <a:cs typeface="맑은 고딕"/>
              </a:rPr>
              <a:t>컬러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이미지에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대한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110" dirty="0">
                <a:latin typeface="Arial Black"/>
                <a:cs typeface="Arial Black"/>
              </a:rPr>
              <a:t>128</a:t>
            </a:r>
            <a:r>
              <a:rPr sz="2000" spc="-110" dirty="0">
                <a:latin typeface="맑은 고딕"/>
                <a:cs typeface="맑은 고딕"/>
              </a:rPr>
              <a:t>개의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배치라면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(128,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256,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256,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b="1" spc="-70" dirty="0">
                <a:latin typeface="Arial"/>
                <a:cs typeface="Arial"/>
              </a:rPr>
              <a:t>3</a:t>
            </a:r>
            <a:r>
              <a:rPr sz="2000" spc="-70" dirty="0">
                <a:latin typeface="Arial Black"/>
                <a:cs typeface="Arial Black"/>
              </a:rPr>
              <a:t>)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크기의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텐서에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  음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0237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4. </a:t>
            </a:r>
            <a:r>
              <a:rPr dirty="0"/>
              <a:t>데이터 </a:t>
            </a:r>
            <a:r>
              <a:rPr spc="70" dirty="0"/>
              <a:t>표현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</a:t>
            </a:r>
            <a:r>
              <a:rPr spc="-915" dirty="0"/>
              <a:t> </a:t>
            </a:r>
            <a:r>
              <a:rPr spc="-285" dirty="0">
                <a:latin typeface="Arial Black"/>
                <a:cs typeface="Arial Black"/>
              </a:rPr>
              <a:t>: </a:t>
            </a:r>
            <a:r>
              <a:rPr dirty="0"/>
              <a:t>텐서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273665" cy="32670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40" dirty="0">
                <a:latin typeface="맑은 고딕"/>
                <a:cs typeface="맑은 고딕"/>
              </a:rPr>
              <a:t>이미지</a:t>
            </a:r>
            <a:r>
              <a:rPr sz="2400" spc="-4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solidFill>
                  <a:srgbClr val="A7A8A7"/>
                </a:solidFill>
                <a:latin typeface="Arial Black"/>
                <a:cs typeface="Arial Black"/>
              </a:rPr>
              <a:t>(samples, </a:t>
            </a:r>
            <a:r>
              <a:rPr sz="2000" spc="-140" dirty="0">
                <a:solidFill>
                  <a:srgbClr val="A7A8A7"/>
                </a:solidFill>
                <a:latin typeface="Arial Black"/>
                <a:cs typeface="Arial Black"/>
              </a:rPr>
              <a:t>height, </a:t>
            </a:r>
            <a:r>
              <a:rPr sz="2000" spc="-165" dirty="0">
                <a:solidFill>
                  <a:srgbClr val="A7A8A7"/>
                </a:solidFill>
                <a:latin typeface="Arial Black"/>
                <a:cs typeface="Arial Black"/>
              </a:rPr>
              <a:t>width, </a:t>
            </a:r>
            <a:r>
              <a:rPr sz="2000" spc="-190" dirty="0">
                <a:solidFill>
                  <a:srgbClr val="A7A8A7"/>
                </a:solidFill>
                <a:latin typeface="Arial Black"/>
                <a:cs typeface="Arial Black"/>
              </a:rPr>
              <a:t>channels)</a:t>
            </a:r>
            <a:r>
              <a:rPr sz="2000" spc="-120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또는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5" dirty="0">
                <a:solidFill>
                  <a:srgbClr val="A7A8A7"/>
                </a:solidFill>
                <a:latin typeface="Arial Black"/>
                <a:cs typeface="Arial Black"/>
              </a:rPr>
              <a:t>(samples, channels, </a:t>
            </a:r>
            <a:r>
              <a:rPr sz="2000" spc="-140" dirty="0">
                <a:solidFill>
                  <a:srgbClr val="A7A8A7"/>
                </a:solidFill>
                <a:latin typeface="Arial Black"/>
                <a:cs typeface="Arial Black"/>
              </a:rPr>
              <a:t>height, </a:t>
            </a:r>
            <a:r>
              <a:rPr sz="2000" spc="-170" dirty="0">
                <a:solidFill>
                  <a:srgbClr val="A7A8A7"/>
                </a:solidFill>
                <a:latin typeface="Arial Black"/>
                <a:cs typeface="Arial Black"/>
              </a:rPr>
              <a:t>width) </a:t>
            </a:r>
            <a:r>
              <a:rPr sz="2000" dirty="0">
                <a:solidFill>
                  <a:srgbClr val="A7A8A7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A7A8A7"/>
                </a:solidFill>
                <a:latin typeface="Times New Roman"/>
                <a:cs typeface="Times New Roman"/>
              </a:rPr>
              <a:t> </a:t>
            </a:r>
            <a:r>
              <a:rPr sz="2000" b="1" spc="35" dirty="0">
                <a:solidFill>
                  <a:srgbClr val="A7A8A7"/>
                </a:solidFill>
                <a:latin typeface="Arial"/>
                <a:cs typeface="Arial"/>
              </a:rPr>
              <a:t>4D</a:t>
            </a:r>
            <a:r>
              <a:rPr sz="2000" b="1" spc="5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텐서</a:t>
            </a:r>
            <a:endParaRPr sz="2000">
              <a:latin typeface="맑은 고딕"/>
              <a:cs typeface="맑은 고딕"/>
            </a:endParaRPr>
          </a:p>
          <a:p>
            <a:pPr marL="697230" marR="5080" lvl="1" indent="-227965">
              <a:lnSpc>
                <a:spcPts val="216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solidFill>
                  <a:srgbClr val="A7A8A7"/>
                </a:solidFill>
                <a:latin typeface="맑은 고딕"/>
                <a:cs typeface="맑은 고딕"/>
              </a:rPr>
              <a:t>흑백</a:t>
            </a:r>
            <a:r>
              <a:rPr sz="2000" b="1" spc="-19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spc="-130" dirty="0">
                <a:solidFill>
                  <a:srgbClr val="A7A8A7"/>
                </a:solidFill>
                <a:latin typeface="맑은 고딕"/>
                <a:cs typeface="맑은 고딕"/>
              </a:rPr>
              <a:t>이미지</a:t>
            </a:r>
            <a:r>
              <a:rPr sz="2000" spc="-130" dirty="0">
                <a:solidFill>
                  <a:srgbClr val="A7A8A7"/>
                </a:solidFill>
                <a:latin typeface="Arial Black"/>
                <a:cs typeface="Arial Black"/>
              </a:rPr>
              <a:t>(MNIST</a:t>
            </a:r>
            <a:r>
              <a:rPr sz="2000" spc="-165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2000" spc="-30" dirty="0">
                <a:solidFill>
                  <a:srgbClr val="A7A8A7"/>
                </a:solidFill>
                <a:latin typeface="맑은 고딕"/>
                <a:cs typeface="맑은 고딕"/>
              </a:rPr>
              <a:t>숫자처럼</a:t>
            </a:r>
            <a:r>
              <a:rPr sz="2000" spc="-30" dirty="0">
                <a:solidFill>
                  <a:srgbClr val="A7A8A7"/>
                </a:solidFill>
                <a:latin typeface="Arial Black"/>
                <a:cs typeface="Arial Black"/>
              </a:rPr>
              <a:t>)</a:t>
            </a:r>
            <a:r>
              <a:rPr sz="2000" spc="-30" dirty="0">
                <a:solidFill>
                  <a:srgbClr val="A7A8A7"/>
                </a:solidFill>
                <a:latin typeface="맑은 고딕"/>
                <a:cs typeface="맑은 고딕"/>
              </a:rPr>
              <a:t>는</a:t>
            </a:r>
            <a:r>
              <a:rPr sz="2000" spc="-204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하나의</a:t>
            </a:r>
            <a:r>
              <a:rPr sz="2000" spc="-195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컬러</a:t>
            </a:r>
            <a:r>
              <a:rPr sz="2000" spc="-18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채널만을</a:t>
            </a:r>
            <a:r>
              <a:rPr sz="2000" spc="-204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가지고</a:t>
            </a:r>
            <a:r>
              <a:rPr sz="2000" spc="-19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있어</a:t>
            </a:r>
            <a:r>
              <a:rPr sz="2000" spc="-185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spc="-140" dirty="0">
                <a:solidFill>
                  <a:srgbClr val="A7A8A7"/>
                </a:solidFill>
                <a:latin typeface="Arial Black"/>
                <a:cs typeface="Arial Black"/>
              </a:rPr>
              <a:t>2D</a:t>
            </a:r>
            <a:r>
              <a:rPr sz="2000" spc="-150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텐서로</a:t>
            </a:r>
            <a:r>
              <a:rPr sz="2000" spc="-19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저장될  수</a:t>
            </a:r>
            <a:r>
              <a:rPr sz="2000" spc="-195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있지만</a:t>
            </a:r>
            <a:r>
              <a:rPr sz="2000" spc="-19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관례상</a:t>
            </a:r>
            <a:r>
              <a:rPr sz="2000" spc="-19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이미지</a:t>
            </a:r>
            <a:r>
              <a:rPr sz="2000" spc="-19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텐서는</a:t>
            </a:r>
            <a:r>
              <a:rPr sz="2000" spc="-20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항상</a:t>
            </a:r>
            <a:r>
              <a:rPr sz="2000" spc="-18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spc="-95" dirty="0">
                <a:solidFill>
                  <a:srgbClr val="A7A8A7"/>
                </a:solidFill>
                <a:latin typeface="Arial Black"/>
                <a:cs typeface="Arial Black"/>
              </a:rPr>
              <a:t>3D</a:t>
            </a:r>
            <a:r>
              <a:rPr sz="2000" spc="-95" dirty="0">
                <a:solidFill>
                  <a:srgbClr val="A7A8A7"/>
                </a:solidFill>
                <a:latin typeface="맑은 고딕"/>
                <a:cs typeface="맑은 고딕"/>
              </a:rPr>
              <a:t>로</a:t>
            </a:r>
            <a:r>
              <a:rPr sz="2000" spc="-19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저장됨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흑백</a:t>
            </a:r>
            <a:r>
              <a:rPr sz="1800" spc="-18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이미지의</a:t>
            </a:r>
            <a:r>
              <a:rPr sz="1800" spc="-195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경우</a:t>
            </a:r>
            <a:r>
              <a:rPr sz="1800" spc="-175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컬러</a:t>
            </a:r>
            <a:r>
              <a:rPr sz="1800" spc="-195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채널의</a:t>
            </a:r>
            <a:r>
              <a:rPr sz="1800" spc="-18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차원</a:t>
            </a:r>
            <a:r>
              <a:rPr sz="1800" spc="-19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크기는</a:t>
            </a:r>
            <a:r>
              <a:rPr sz="1800" spc="-18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spc="-90" dirty="0">
                <a:solidFill>
                  <a:srgbClr val="A7A8A7"/>
                </a:solidFill>
                <a:latin typeface="Arial Black"/>
                <a:cs typeface="Arial Black"/>
              </a:rPr>
              <a:t>1</a:t>
            </a:r>
            <a:r>
              <a:rPr sz="1800" spc="-90" dirty="0">
                <a:solidFill>
                  <a:srgbClr val="A7A8A7"/>
                </a:solidFill>
                <a:latin typeface="맑은 고딕"/>
                <a:cs typeface="맑은 고딕"/>
              </a:rPr>
              <a:t>임</a:t>
            </a:r>
            <a:endParaRPr sz="1800">
              <a:latin typeface="맑은 고딕"/>
              <a:cs typeface="맑은 고딕"/>
            </a:endParaRPr>
          </a:p>
          <a:p>
            <a:pPr marL="1155065" marR="132080" lvl="2" indent="-228600">
              <a:lnSpc>
                <a:spcPts val="1939"/>
              </a:lnSpc>
              <a:spcBef>
                <a:spcPts val="53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50" dirty="0">
                <a:solidFill>
                  <a:srgbClr val="A7A8A7"/>
                </a:solidFill>
                <a:latin typeface="Arial Black"/>
                <a:cs typeface="Arial Black"/>
              </a:rPr>
              <a:t>256</a:t>
            </a:r>
            <a:r>
              <a:rPr sz="1800" spc="-150" dirty="0">
                <a:solidFill>
                  <a:srgbClr val="A7A8A7"/>
                </a:solidFill>
                <a:latin typeface="맑은 고딕"/>
                <a:cs typeface="맑은 고딕"/>
              </a:rPr>
              <a:t>×</a:t>
            </a:r>
            <a:r>
              <a:rPr sz="1800" spc="-150" dirty="0">
                <a:solidFill>
                  <a:srgbClr val="A7A8A7"/>
                </a:solidFill>
                <a:latin typeface="Arial Black"/>
                <a:cs typeface="Arial Black"/>
              </a:rPr>
              <a:t>256</a:t>
            </a:r>
            <a:r>
              <a:rPr sz="1800" spc="-185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크기의</a:t>
            </a:r>
            <a:r>
              <a:rPr sz="1800" spc="-165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흑백</a:t>
            </a:r>
            <a:r>
              <a:rPr sz="1800" spc="-185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이미지에</a:t>
            </a:r>
            <a:r>
              <a:rPr sz="1800" spc="-165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대한</a:t>
            </a:r>
            <a:r>
              <a:rPr sz="1800" spc="-18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spc="-105" dirty="0">
                <a:solidFill>
                  <a:srgbClr val="A7A8A7"/>
                </a:solidFill>
                <a:latin typeface="Arial Black"/>
                <a:cs typeface="Arial Black"/>
              </a:rPr>
              <a:t>128</a:t>
            </a:r>
            <a:r>
              <a:rPr sz="1800" spc="-105" dirty="0">
                <a:solidFill>
                  <a:srgbClr val="A7A8A7"/>
                </a:solidFill>
                <a:latin typeface="맑은 고딕"/>
                <a:cs typeface="맑은 고딕"/>
              </a:rPr>
              <a:t>개의</a:t>
            </a:r>
            <a:r>
              <a:rPr sz="1800" spc="-195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배치는</a:t>
            </a:r>
            <a:r>
              <a:rPr sz="1800" spc="-165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spc="-160" dirty="0">
                <a:solidFill>
                  <a:srgbClr val="A7A8A7"/>
                </a:solidFill>
                <a:latin typeface="Arial Black"/>
                <a:cs typeface="Arial Black"/>
              </a:rPr>
              <a:t>(128,</a:t>
            </a:r>
            <a:r>
              <a:rPr sz="1800" spc="-165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1800" spc="-160" dirty="0">
                <a:solidFill>
                  <a:srgbClr val="A7A8A7"/>
                </a:solidFill>
                <a:latin typeface="Arial Black"/>
                <a:cs typeface="Arial Black"/>
              </a:rPr>
              <a:t>256, 256,</a:t>
            </a:r>
            <a:r>
              <a:rPr sz="1800" spc="-145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1800" b="1" spc="-70" dirty="0">
                <a:solidFill>
                  <a:srgbClr val="A7A8A7"/>
                </a:solidFill>
                <a:latin typeface="Arial"/>
                <a:cs typeface="Arial"/>
              </a:rPr>
              <a:t>1</a:t>
            </a:r>
            <a:r>
              <a:rPr sz="1800" spc="-70" dirty="0">
                <a:solidFill>
                  <a:srgbClr val="A7A8A7"/>
                </a:solidFill>
                <a:latin typeface="Arial Black"/>
                <a:cs typeface="Arial Black"/>
              </a:rPr>
              <a:t>)</a:t>
            </a:r>
            <a:r>
              <a:rPr sz="1800" spc="-150" dirty="0">
                <a:solidFill>
                  <a:srgbClr val="A7A8A7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크기의</a:t>
            </a:r>
            <a:r>
              <a:rPr sz="1800" spc="-18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텐서에</a:t>
            </a:r>
            <a:r>
              <a:rPr sz="1800" spc="-17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저  장될 수</a:t>
            </a:r>
            <a:r>
              <a:rPr sz="1800" spc="-35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A7A8A7"/>
                </a:solidFill>
                <a:latin typeface="맑은 고딕"/>
                <a:cs typeface="맑은 고딕"/>
              </a:rPr>
              <a:t>있음</a:t>
            </a:r>
            <a:endParaRPr sz="18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맑은 고딕"/>
                <a:cs typeface="맑은 고딕"/>
              </a:rPr>
              <a:t>컬러</a:t>
            </a:r>
            <a:r>
              <a:rPr sz="2000" b="1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이미지에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대한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10" dirty="0">
                <a:latin typeface="Arial Black"/>
                <a:cs typeface="Arial Black"/>
              </a:rPr>
              <a:t>128</a:t>
            </a:r>
            <a:r>
              <a:rPr sz="2000" spc="-110" dirty="0">
                <a:latin typeface="맑은 고딕"/>
                <a:cs typeface="맑은 고딕"/>
              </a:rPr>
              <a:t>개의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배치라면</a:t>
            </a:r>
            <a:endParaRPr sz="2000">
              <a:latin typeface="맑은 고딕"/>
              <a:cs typeface="맑은 고딕"/>
            </a:endParaRPr>
          </a:p>
          <a:p>
            <a:pPr marL="469265">
              <a:lnSpc>
                <a:spcPct val="100000"/>
              </a:lnSpc>
              <a:spcBef>
                <a:spcPts val="265"/>
              </a:spcBef>
            </a:pPr>
            <a:r>
              <a:rPr sz="2000" spc="-175" dirty="0">
                <a:latin typeface="Arial Black"/>
                <a:cs typeface="Arial Black"/>
              </a:rPr>
              <a:t>(128,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256,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256,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b="1" spc="-70" dirty="0">
                <a:latin typeface="Arial"/>
                <a:cs typeface="Arial"/>
              </a:rPr>
              <a:t>3</a:t>
            </a:r>
            <a:r>
              <a:rPr sz="2000" spc="-70" dirty="0">
                <a:latin typeface="Arial Black"/>
                <a:cs typeface="Arial Black"/>
              </a:rPr>
              <a:t>)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크기의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텐서에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07352" y="1690116"/>
            <a:ext cx="5033771" cy="4448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0237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4. </a:t>
            </a:r>
            <a:r>
              <a:rPr dirty="0"/>
              <a:t>데이터 </a:t>
            </a:r>
            <a:r>
              <a:rPr spc="70" dirty="0"/>
              <a:t>표현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</a:t>
            </a:r>
            <a:r>
              <a:rPr spc="-915" dirty="0"/>
              <a:t> </a:t>
            </a:r>
            <a:r>
              <a:rPr spc="-285" dirty="0">
                <a:latin typeface="Arial Black"/>
                <a:cs typeface="Arial Black"/>
              </a:rPr>
              <a:t>: </a:t>
            </a:r>
            <a:r>
              <a:rPr dirty="0"/>
              <a:t>텐서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9511665" cy="14224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텐서 크기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변환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보통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신경망에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주입할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숫자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데이터를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전처리할</a:t>
            </a:r>
            <a:r>
              <a:rPr sz="2000" b="1" spc="-204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때</a:t>
            </a:r>
            <a:r>
              <a:rPr sz="2000" b="1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사용함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우상단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신경망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예제의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Dense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층에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1D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input_shape</a:t>
            </a:r>
            <a:r>
              <a:rPr sz="2000" spc="-125" dirty="0">
                <a:latin typeface="맑은 고딕"/>
                <a:cs typeface="맑은 고딕"/>
              </a:rPr>
              <a:t>으로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넣기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위해서도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30" dirty="0">
                <a:latin typeface="맑은 고딕"/>
                <a:cs typeface="맑은 고딕"/>
              </a:rPr>
              <a:t>사용됨</a:t>
            </a:r>
            <a:r>
              <a:rPr sz="2000" spc="-3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30" dirty="0">
                <a:latin typeface="Arial"/>
                <a:cs typeface="Arial"/>
              </a:rPr>
              <a:t>3D </a:t>
            </a:r>
            <a:r>
              <a:rPr sz="1800" spc="-165" dirty="0">
                <a:latin typeface="Arial Black"/>
                <a:cs typeface="Arial Black"/>
              </a:rPr>
              <a:t>Tensor </a:t>
            </a: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spc="30" dirty="0">
                <a:latin typeface="Arial"/>
                <a:cs typeface="Arial"/>
              </a:rPr>
              <a:t>2D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spc="-165" dirty="0">
                <a:latin typeface="Arial Black"/>
                <a:cs typeface="Arial Black"/>
              </a:rPr>
              <a:t>Tensor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2614" y="3460927"/>
            <a:ext cx="2211186" cy="1061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2288" y="117347"/>
            <a:ext cx="6830567" cy="18211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2000" y="3500868"/>
            <a:ext cx="6003049" cy="2156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420870" y="3384550"/>
            <a:ext cx="918210" cy="430530"/>
            <a:chOff x="4420870" y="3384550"/>
            <a:chExt cx="918210" cy="430530"/>
          </a:xfrm>
        </p:grpSpPr>
        <p:sp>
          <p:nvSpPr>
            <p:cNvPr id="8" name="object 8"/>
            <p:cNvSpPr/>
            <p:nvPr/>
          </p:nvSpPr>
          <p:spPr>
            <a:xfrm>
              <a:off x="4427220" y="3390900"/>
              <a:ext cx="905510" cy="417830"/>
            </a:xfrm>
            <a:custGeom>
              <a:avLst/>
              <a:gdLst/>
              <a:ahLst/>
              <a:cxnLst/>
              <a:rect l="l" t="t" r="r" b="b"/>
              <a:pathLst>
                <a:path w="905510" h="417829">
                  <a:moveTo>
                    <a:pt x="696468" y="0"/>
                  </a:moveTo>
                  <a:lnTo>
                    <a:pt x="696468" y="104394"/>
                  </a:lnTo>
                  <a:lnTo>
                    <a:pt x="0" y="104394"/>
                  </a:lnTo>
                  <a:lnTo>
                    <a:pt x="0" y="313182"/>
                  </a:lnTo>
                  <a:lnTo>
                    <a:pt x="696468" y="313182"/>
                  </a:lnTo>
                  <a:lnTo>
                    <a:pt x="696468" y="417576"/>
                  </a:lnTo>
                  <a:lnTo>
                    <a:pt x="905256" y="208788"/>
                  </a:lnTo>
                  <a:lnTo>
                    <a:pt x="69646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7220" y="3390900"/>
              <a:ext cx="905510" cy="417830"/>
            </a:xfrm>
            <a:custGeom>
              <a:avLst/>
              <a:gdLst/>
              <a:ahLst/>
              <a:cxnLst/>
              <a:rect l="l" t="t" r="r" b="b"/>
              <a:pathLst>
                <a:path w="905510" h="417829">
                  <a:moveTo>
                    <a:pt x="0" y="104394"/>
                  </a:moveTo>
                  <a:lnTo>
                    <a:pt x="696468" y="104394"/>
                  </a:lnTo>
                  <a:lnTo>
                    <a:pt x="696468" y="0"/>
                  </a:lnTo>
                  <a:lnTo>
                    <a:pt x="905256" y="208788"/>
                  </a:lnTo>
                  <a:lnTo>
                    <a:pt x="696468" y="417576"/>
                  </a:lnTo>
                  <a:lnTo>
                    <a:pt x="696468" y="313182"/>
                  </a:lnTo>
                  <a:lnTo>
                    <a:pt x="0" y="313182"/>
                  </a:lnTo>
                  <a:lnTo>
                    <a:pt x="0" y="10439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89772"/>
            <a:ext cx="9105900" cy="1672589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6000" spc="-505" dirty="0">
                <a:latin typeface="Arial Black"/>
                <a:cs typeface="Arial Black"/>
              </a:rPr>
              <a:t>Part </a:t>
            </a:r>
            <a:r>
              <a:rPr sz="6000" spc="-330" dirty="0">
                <a:latin typeface="Arial Black"/>
                <a:cs typeface="Arial Black"/>
              </a:rPr>
              <a:t>II: </a:t>
            </a:r>
            <a:r>
              <a:rPr sz="6000" spc="-390" dirty="0">
                <a:latin typeface="Arial Black"/>
                <a:cs typeface="Arial Black"/>
              </a:rPr>
              <a:t>DNN</a:t>
            </a:r>
            <a:r>
              <a:rPr sz="6000" spc="-600" dirty="0">
                <a:latin typeface="Arial Black"/>
                <a:cs typeface="Arial Black"/>
              </a:rPr>
              <a:t> </a:t>
            </a:r>
            <a:r>
              <a:rPr sz="6000" dirty="0">
                <a:latin typeface="맑은 고딕"/>
                <a:cs typeface="맑은 고딕"/>
              </a:rPr>
              <a:t>다중분류문제</a:t>
            </a:r>
            <a:endParaRPr sz="6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160" dirty="0">
                <a:solidFill>
                  <a:srgbClr val="8A8A8A"/>
                </a:solidFill>
                <a:latin typeface="맑은 고딕"/>
                <a:cs typeface="맑은 고딕"/>
              </a:rPr>
              <a:t>모</a:t>
            </a:r>
            <a:r>
              <a:rPr sz="2400" spc="-160" dirty="0">
                <a:solidFill>
                  <a:srgbClr val="8A8A8A"/>
                </a:solidFill>
                <a:latin typeface="Arial Black"/>
                <a:cs typeface="Arial Black"/>
              </a:rPr>
              <a:t>12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122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>
                <a:latin typeface="Arial Black"/>
                <a:cs typeface="Arial Black"/>
              </a:rPr>
              <a:t>Iris</a:t>
            </a:r>
            <a:r>
              <a:rPr spc="-405" dirty="0">
                <a:latin typeface="Arial Black"/>
                <a:cs typeface="Arial Black"/>
              </a:rPr>
              <a:t> </a:t>
            </a:r>
            <a:r>
              <a:rPr dirty="0"/>
              <a:t>분류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185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데이터</a:t>
            </a:r>
            <a:r>
              <a:rPr sz="2400" spc="-3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속성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5400421"/>
            <a:ext cx="6557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클래스가 </a:t>
            </a:r>
            <a:r>
              <a:rPr sz="2000" spc="-110" dirty="0">
                <a:latin typeface="Arial Black"/>
                <a:cs typeface="Arial Black"/>
              </a:rPr>
              <a:t>3</a:t>
            </a:r>
            <a:r>
              <a:rPr sz="2000" spc="-110" dirty="0">
                <a:latin typeface="맑은 고딕"/>
                <a:cs typeface="맑은 고딕"/>
              </a:rPr>
              <a:t>개임</a:t>
            </a:r>
            <a:r>
              <a:rPr sz="2000" spc="-110" dirty="0">
                <a:latin typeface="Arial Black"/>
                <a:cs typeface="Arial Black"/>
              </a:rPr>
              <a:t>(not </a:t>
            </a:r>
            <a:r>
              <a:rPr sz="2000" spc="-145" dirty="0">
                <a:latin typeface="Arial Black"/>
                <a:cs typeface="Arial Black"/>
              </a:rPr>
              <a:t>binary)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multiclass</a:t>
            </a:r>
            <a:r>
              <a:rPr sz="2000" spc="-405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classification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6896" y="22859"/>
            <a:ext cx="5775959" cy="1791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39412" y="2555748"/>
            <a:ext cx="7548371" cy="2891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081" y="2675146"/>
            <a:ext cx="3999928" cy="2427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279" y="4561332"/>
            <a:ext cx="3937903" cy="1912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122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>
                <a:latin typeface="Arial Black"/>
                <a:cs typeface="Arial Black"/>
              </a:rPr>
              <a:t>Iris</a:t>
            </a:r>
            <a:r>
              <a:rPr spc="-405" dirty="0">
                <a:latin typeface="Arial Black"/>
                <a:cs typeface="Arial Black"/>
              </a:rPr>
              <a:t> </a:t>
            </a:r>
            <a:r>
              <a:rPr dirty="0"/>
              <a:t>분류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64850"/>
            <a:ext cx="3759835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상관도그래프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예시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Seaborn</a:t>
            </a:r>
            <a:r>
              <a:rPr sz="2000" spc="-145" dirty="0">
                <a:latin typeface="맑은 고딕"/>
                <a:cs typeface="맑은 고딕"/>
              </a:rPr>
              <a:t>의 </a:t>
            </a:r>
            <a:r>
              <a:rPr sz="2000" spc="-140" dirty="0">
                <a:latin typeface="Arial Black"/>
                <a:cs typeface="Arial Black"/>
              </a:rPr>
              <a:t>pairplot( </a:t>
            </a:r>
            <a:r>
              <a:rPr sz="2000" spc="-180" dirty="0">
                <a:latin typeface="Arial Black"/>
                <a:cs typeface="Arial Black"/>
              </a:rPr>
              <a:t>)</a:t>
            </a:r>
            <a:r>
              <a:rPr sz="2000" spc="-29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활용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54523" y="152157"/>
            <a:ext cx="7223125" cy="6692900"/>
            <a:chOff x="4954523" y="152157"/>
            <a:chExt cx="7223125" cy="6692900"/>
          </a:xfrm>
        </p:grpSpPr>
        <p:sp>
          <p:nvSpPr>
            <p:cNvPr id="6" name="object 6"/>
            <p:cNvSpPr/>
            <p:nvPr/>
          </p:nvSpPr>
          <p:spPr>
            <a:xfrm>
              <a:off x="4954523" y="152157"/>
              <a:ext cx="7222674" cy="45578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3052" y="4739640"/>
              <a:ext cx="6242163" cy="17076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7778" y="6458712"/>
              <a:ext cx="341630" cy="379730"/>
            </a:xfrm>
            <a:custGeom>
              <a:avLst/>
              <a:gdLst/>
              <a:ahLst/>
              <a:cxnLst/>
              <a:rect l="l" t="t" r="r" b="b"/>
              <a:pathLst>
                <a:path w="341629" h="379729">
                  <a:moveTo>
                    <a:pt x="170688" y="0"/>
                  </a:moveTo>
                  <a:lnTo>
                    <a:pt x="0" y="170687"/>
                  </a:lnTo>
                  <a:lnTo>
                    <a:pt x="85344" y="170687"/>
                  </a:lnTo>
                  <a:lnTo>
                    <a:pt x="85344" y="379476"/>
                  </a:lnTo>
                  <a:lnTo>
                    <a:pt x="256032" y="379476"/>
                  </a:lnTo>
                  <a:lnTo>
                    <a:pt x="256032" y="170687"/>
                  </a:lnTo>
                  <a:lnTo>
                    <a:pt x="341376" y="170687"/>
                  </a:lnTo>
                  <a:lnTo>
                    <a:pt x="17068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07779" y="6458712"/>
              <a:ext cx="341630" cy="379730"/>
            </a:xfrm>
            <a:custGeom>
              <a:avLst/>
              <a:gdLst/>
              <a:ahLst/>
              <a:cxnLst/>
              <a:rect l="l" t="t" r="r" b="b"/>
              <a:pathLst>
                <a:path w="341629" h="379729">
                  <a:moveTo>
                    <a:pt x="85344" y="379476"/>
                  </a:moveTo>
                  <a:lnTo>
                    <a:pt x="85344" y="170687"/>
                  </a:lnTo>
                  <a:lnTo>
                    <a:pt x="0" y="170687"/>
                  </a:lnTo>
                  <a:lnTo>
                    <a:pt x="170688" y="0"/>
                  </a:lnTo>
                  <a:lnTo>
                    <a:pt x="341376" y="170687"/>
                  </a:lnTo>
                  <a:lnTo>
                    <a:pt x="256032" y="170687"/>
                  </a:lnTo>
                  <a:lnTo>
                    <a:pt x="256032" y="379476"/>
                  </a:lnTo>
                  <a:lnTo>
                    <a:pt x="85344" y="37947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87926" y="5288026"/>
            <a:ext cx="393700" cy="354330"/>
            <a:chOff x="4487926" y="5288026"/>
            <a:chExt cx="393700" cy="354330"/>
          </a:xfrm>
        </p:grpSpPr>
        <p:sp>
          <p:nvSpPr>
            <p:cNvPr id="11" name="object 11"/>
            <p:cNvSpPr/>
            <p:nvPr/>
          </p:nvSpPr>
          <p:spPr>
            <a:xfrm>
              <a:off x="4494276" y="5294376"/>
              <a:ext cx="381000" cy="341630"/>
            </a:xfrm>
            <a:custGeom>
              <a:avLst/>
              <a:gdLst/>
              <a:ahLst/>
              <a:cxnLst/>
              <a:rect l="l" t="t" r="r" b="b"/>
              <a:pathLst>
                <a:path w="381000" h="341629">
                  <a:moveTo>
                    <a:pt x="210311" y="0"/>
                  </a:moveTo>
                  <a:lnTo>
                    <a:pt x="210311" y="85343"/>
                  </a:lnTo>
                  <a:lnTo>
                    <a:pt x="0" y="85343"/>
                  </a:lnTo>
                  <a:lnTo>
                    <a:pt x="0" y="256031"/>
                  </a:lnTo>
                  <a:lnTo>
                    <a:pt x="210311" y="256031"/>
                  </a:lnTo>
                  <a:lnTo>
                    <a:pt x="210311" y="341376"/>
                  </a:lnTo>
                  <a:lnTo>
                    <a:pt x="381000" y="170687"/>
                  </a:lnTo>
                  <a:lnTo>
                    <a:pt x="21031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4276" y="5294376"/>
              <a:ext cx="381000" cy="341630"/>
            </a:xfrm>
            <a:custGeom>
              <a:avLst/>
              <a:gdLst/>
              <a:ahLst/>
              <a:cxnLst/>
              <a:rect l="l" t="t" r="r" b="b"/>
              <a:pathLst>
                <a:path w="381000" h="341629">
                  <a:moveTo>
                    <a:pt x="0" y="85343"/>
                  </a:moveTo>
                  <a:lnTo>
                    <a:pt x="210311" y="85343"/>
                  </a:lnTo>
                  <a:lnTo>
                    <a:pt x="210311" y="0"/>
                  </a:lnTo>
                  <a:lnTo>
                    <a:pt x="381000" y="170687"/>
                  </a:lnTo>
                  <a:lnTo>
                    <a:pt x="210311" y="341376"/>
                  </a:lnTo>
                  <a:lnTo>
                    <a:pt x="210311" y="256031"/>
                  </a:lnTo>
                  <a:lnTo>
                    <a:pt x="0" y="256031"/>
                  </a:lnTo>
                  <a:lnTo>
                    <a:pt x="0" y="85343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122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20" dirty="0">
                <a:latin typeface="Arial Black"/>
                <a:cs typeface="Arial Black"/>
              </a:rPr>
              <a:t>Iris</a:t>
            </a:r>
            <a:r>
              <a:rPr spc="-405" dirty="0">
                <a:latin typeface="Arial Black"/>
                <a:cs typeface="Arial Black"/>
              </a:rPr>
              <a:t> </a:t>
            </a:r>
            <a:r>
              <a:rPr dirty="0"/>
              <a:t>분류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7020559" cy="16611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상관도그래프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  <a:p>
            <a:pPr marL="697865" marR="69850" lvl="1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비슷해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보이던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꽃잎과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꽃받침의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크기와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너비가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품종별로  차이가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있음을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속성별로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어떤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연관이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있는지를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보여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상관도를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통해  프로젝트의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감을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잡고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프로그램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전략을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세울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77071" y="1758695"/>
            <a:ext cx="3606165" cy="2921635"/>
            <a:chOff x="8577071" y="1758695"/>
            <a:chExt cx="3606165" cy="2921635"/>
          </a:xfrm>
        </p:grpSpPr>
        <p:sp>
          <p:nvSpPr>
            <p:cNvPr id="5" name="object 5"/>
            <p:cNvSpPr/>
            <p:nvPr/>
          </p:nvSpPr>
          <p:spPr>
            <a:xfrm>
              <a:off x="8577071" y="1758695"/>
              <a:ext cx="3605782" cy="21427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86215" y="3901439"/>
              <a:ext cx="3121151" cy="7787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935468" y="22859"/>
            <a:ext cx="4247387" cy="13174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467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1. </a:t>
            </a:r>
            <a:r>
              <a:rPr dirty="0"/>
              <a:t>데이터</a:t>
            </a:r>
            <a:r>
              <a:rPr spc="-450" dirty="0"/>
              <a:t> </a:t>
            </a:r>
            <a:r>
              <a:rPr spc="70" dirty="0"/>
              <a:t>분석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3701415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데이터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불러오기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pandas</a:t>
            </a:r>
            <a:r>
              <a:rPr sz="2000" spc="-145" dirty="0">
                <a:latin typeface="맑은 고딕"/>
                <a:cs typeface="맑은 고딕"/>
              </a:rPr>
              <a:t>를 </a:t>
            </a:r>
            <a:r>
              <a:rPr sz="2000" dirty="0">
                <a:latin typeface="맑은 고딕"/>
                <a:cs typeface="맑은 고딕"/>
              </a:rPr>
              <a:t>통해 </a:t>
            </a:r>
            <a:r>
              <a:rPr sz="2000" spc="-210" dirty="0">
                <a:latin typeface="Arial Black"/>
                <a:cs typeface="Arial Black"/>
              </a:rPr>
              <a:t>X/Y</a:t>
            </a:r>
            <a:r>
              <a:rPr sz="2000" spc="-440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구분함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955" y="4300728"/>
            <a:ext cx="3733799" cy="1876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868926" y="1720856"/>
            <a:ext cx="6955155" cy="3971925"/>
            <a:chOff x="4868926" y="1720856"/>
            <a:chExt cx="6955155" cy="3971925"/>
          </a:xfrm>
        </p:grpSpPr>
        <p:sp>
          <p:nvSpPr>
            <p:cNvPr id="6" name="object 6"/>
            <p:cNvSpPr/>
            <p:nvPr/>
          </p:nvSpPr>
          <p:spPr>
            <a:xfrm>
              <a:off x="4951026" y="1720856"/>
              <a:ext cx="6872614" cy="26778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5276" y="4300727"/>
              <a:ext cx="1492250" cy="1385570"/>
            </a:xfrm>
            <a:custGeom>
              <a:avLst/>
              <a:gdLst/>
              <a:ahLst/>
              <a:cxnLst/>
              <a:rect l="l" t="t" r="r" b="b"/>
              <a:pathLst>
                <a:path w="1492250" h="1385570">
                  <a:moveTo>
                    <a:pt x="1491996" y="0"/>
                  </a:moveTo>
                  <a:lnTo>
                    <a:pt x="1145667" y="0"/>
                  </a:lnTo>
                  <a:lnTo>
                    <a:pt x="1145667" y="606082"/>
                  </a:lnTo>
                  <a:lnTo>
                    <a:pt x="1141482" y="652769"/>
                  </a:lnTo>
                  <a:lnTo>
                    <a:pt x="1129416" y="696712"/>
                  </a:lnTo>
                  <a:lnTo>
                    <a:pt x="1110203" y="737176"/>
                  </a:lnTo>
                  <a:lnTo>
                    <a:pt x="1084576" y="773427"/>
                  </a:lnTo>
                  <a:lnTo>
                    <a:pt x="1053270" y="804733"/>
                  </a:lnTo>
                  <a:lnTo>
                    <a:pt x="1017016" y="830359"/>
                  </a:lnTo>
                  <a:lnTo>
                    <a:pt x="976550" y="849572"/>
                  </a:lnTo>
                  <a:lnTo>
                    <a:pt x="932605" y="861637"/>
                  </a:lnTo>
                  <a:lnTo>
                    <a:pt x="885913" y="865822"/>
                  </a:lnTo>
                  <a:lnTo>
                    <a:pt x="346329" y="865822"/>
                  </a:lnTo>
                  <a:lnTo>
                    <a:pt x="346329" y="692658"/>
                  </a:lnTo>
                  <a:lnTo>
                    <a:pt x="0" y="1038987"/>
                  </a:lnTo>
                  <a:lnTo>
                    <a:pt x="346329" y="1385316"/>
                  </a:lnTo>
                  <a:lnTo>
                    <a:pt x="346329" y="1212151"/>
                  </a:lnTo>
                  <a:lnTo>
                    <a:pt x="885913" y="1212151"/>
                  </a:lnTo>
                  <a:lnTo>
                    <a:pt x="933279" y="1210328"/>
                  </a:lnTo>
                  <a:lnTo>
                    <a:pt x="979647" y="1204947"/>
                  </a:lnTo>
                  <a:lnTo>
                    <a:pt x="1024884" y="1196144"/>
                  </a:lnTo>
                  <a:lnTo>
                    <a:pt x="1068854" y="1184054"/>
                  </a:lnTo>
                  <a:lnTo>
                    <a:pt x="1111422" y="1168810"/>
                  </a:lnTo>
                  <a:lnTo>
                    <a:pt x="1152455" y="1150549"/>
                  </a:lnTo>
                  <a:lnTo>
                    <a:pt x="1191816" y="1129404"/>
                  </a:lnTo>
                  <a:lnTo>
                    <a:pt x="1229373" y="1105511"/>
                  </a:lnTo>
                  <a:lnTo>
                    <a:pt x="1264989" y="1079004"/>
                  </a:lnTo>
                  <a:lnTo>
                    <a:pt x="1298529" y="1050017"/>
                  </a:lnTo>
                  <a:lnTo>
                    <a:pt x="1329861" y="1018687"/>
                  </a:lnTo>
                  <a:lnTo>
                    <a:pt x="1358847" y="985146"/>
                  </a:lnTo>
                  <a:lnTo>
                    <a:pt x="1385355" y="949531"/>
                  </a:lnTo>
                  <a:lnTo>
                    <a:pt x="1409248" y="911976"/>
                  </a:lnTo>
                  <a:lnTo>
                    <a:pt x="1430393" y="872615"/>
                  </a:lnTo>
                  <a:lnTo>
                    <a:pt x="1448655" y="831583"/>
                  </a:lnTo>
                  <a:lnTo>
                    <a:pt x="1463898" y="789016"/>
                  </a:lnTo>
                  <a:lnTo>
                    <a:pt x="1475989" y="745047"/>
                  </a:lnTo>
                  <a:lnTo>
                    <a:pt x="1484792" y="699812"/>
                  </a:lnTo>
                  <a:lnTo>
                    <a:pt x="1490172" y="653445"/>
                  </a:lnTo>
                  <a:lnTo>
                    <a:pt x="1491996" y="606082"/>
                  </a:lnTo>
                  <a:lnTo>
                    <a:pt x="149199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5276" y="4300727"/>
              <a:ext cx="1492250" cy="1385570"/>
            </a:xfrm>
            <a:custGeom>
              <a:avLst/>
              <a:gdLst/>
              <a:ahLst/>
              <a:cxnLst/>
              <a:rect l="l" t="t" r="r" b="b"/>
              <a:pathLst>
                <a:path w="1492250" h="1385570">
                  <a:moveTo>
                    <a:pt x="1491996" y="0"/>
                  </a:moveTo>
                  <a:lnTo>
                    <a:pt x="1491996" y="606082"/>
                  </a:lnTo>
                  <a:lnTo>
                    <a:pt x="1490172" y="653445"/>
                  </a:lnTo>
                  <a:lnTo>
                    <a:pt x="1484792" y="699812"/>
                  </a:lnTo>
                  <a:lnTo>
                    <a:pt x="1475989" y="745047"/>
                  </a:lnTo>
                  <a:lnTo>
                    <a:pt x="1463898" y="789016"/>
                  </a:lnTo>
                  <a:lnTo>
                    <a:pt x="1448655" y="831583"/>
                  </a:lnTo>
                  <a:lnTo>
                    <a:pt x="1430393" y="872615"/>
                  </a:lnTo>
                  <a:lnTo>
                    <a:pt x="1409248" y="911976"/>
                  </a:lnTo>
                  <a:lnTo>
                    <a:pt x="1385355" y="949531"/>
                  </a:lnTo>
                  <a:lnTo>
                    <a:pt x="1358847" y="985146"/>
                  </a:lnTo>
                  <a:lnTo>
                    <a:pt x="1329861" y="1018687"/>
                  </a:lnTo>
                  <a:lnTo>
                    <a:pt x="1298529" y="1050017"/>
                  </a:lnTo>
                  <a:lnTo>
                    <a:pt x="1264989" y="1079004"/>
                  </a:lnTo>
                  <a:lnTo>
                    <a:pt x="1229373" y="1105511"/>
                  </a:lnTo>
                  <a:lnTo>
                    <a:pt x="1191816" y="1129404"/>
                  </a:lnTo>
                  <a:lnTo>
                    <a:pt x="1152455" y="1150549"/>
                  </a:lnTo>
                  <a:lnTo>
                    <a:pt x="1111422" y="1168810"/>
                  </a:lnTo>
                  <a:lnTo>
                    <a:pt x="1068854" y="1184054"/>
                  </a:lnTo>
                  <a:lnTo>
                    <a:pt x="1024884" y="1196144"/>
                  </a:lnTo>
                  <a:lnTo>
                    <a:pt x="979647" y="1204947"/>
                  </a:lnTo>
                  <a:lnTo>
                    <a:pt x="933279" y="1210328"/>
                  </a:lnTo>
                  <a:lnTo>
                    <a:pt x="885913" y="1212151"/>
                  </a:lnTo>
                  <a:lnTo>
                    <a:pt x="346329" y="1212151"/>
                  </a:lnTo>
                  <a:lnTo>
                    <a:pt x="346329" y="1385316"/>
                  </a:lnTo>
                  <a:lnTo>
                    <a:pt x="0" y="1038987"/>
                  </a:lnTo>
                  <a:lnTo>
                    <a:pt x="346329" y="692658"/>
                  </a:lnTo>
                  <a:lnTo>
                    <a:pt x="346329" y="865822"/>
                  </a:lnTo>
                  <a:lnTo>
                    <a:pt x="885913" y="865822"/>
                  </a:lnTo>
                  <a:lnTo>
                    <a:pt x="932605" y="861637"/>
                  </a:lnTo>
                  <a:lnTo>
                    <a:pt x="976550" y="849572"/>
                  </a:lnTo>
                  <a:lnTo>
                    <a:pt x="1017016" y="830359"/>
                  </a:lnTo>
                  <a:lnTo>
                    <a:pt x="1053270" y="804733"/>
                  </a:lnTo>
                  <a:lnTo>
                    <a:pt x="1084576" y="773427"/>
                  </a:lnTo>
                  <a:lnTo>
                    <a:pt x="1110203" y="737176"/>
                  </a:lnTo>
                  <a:lnTo>
                    <a:pt x="1129416" y="696712"/>
                  </a:lnTo>
                  <a:lnTo>
                    <a:pt x="1141482" y="652769"/>
                  </a:lnTo>
                  <a:lnTo>
                    <a:pt x="1145667" y="606082"/>
                  </a:lnTo>
                  <a:lnTo>
                    <a:pt x="1145667" y="0"/>
                  </a:lnTo>
                  <a:lnTo>
                    <a:pt x="1491996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60803" y="29972"/>
            <a:ext cx="51898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*코드 :</a:t>
            </a:r>
            <a:r>
              <a:rPr sz="1400" spc="75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deeplearning_mdf/run_project/03_Iris_Multi_Classfication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289772"/>
            <a:ext cx="9244330" cy="2127885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6000" spc="-505" dirty="0">
                <a:latin typeface="Arial Black"/>
                <a:cs typeface="Arial Black"/>
              </a:rPr>
              <a:t>Part </a:t>
            </a:r>
            <a:r>
              <a:rPr sz="6000" spc="-345" dirty="0">
                <a:latin typeface="Arial Black"/>
                <a:cs typeface="Arial Black"/>
              </a:rPr>
              <a:t>I: </a:t>
            </a:r>
            <a:r>
              <a:rPr sz="6000" spc="-390" dirty="0">
                <a:latin typeface="Arial Black"/>
                <a:cs typeface="Arial Black"/>
              </a:rPr>
              <a:t>DNN </a:t>
            </a:r>
            <a:r>
              <a:rPr sz="6000" dirty="0"/>
              <a:t>기본 코드</a:t>
            </a:r>
            <a:r>
              <a:rPr sz="6000" spc="-1285" dirty="0"/>
              <a:t> </a:t>
            </a:r>
            <a:r>
              <a:rPr sz="6000" dirty="0"/>
              <a:t>이해</a:t>
            </a:r>
            <a:endParaRPr sz="6000">
              <a:latin typeface="Arial Black"/>
              <a:cs typeface="Arial Black"/>
            </a:endParaRPr>
          </a:p>
          <a:p>
            <a:pPr marL="12700" marR="8397240">
              <a:lnSpc>
                <a:spcPct val="124600"/>
              </a:lnSpc>
              <a:spcBef>
                <a:spcPts val="114"/>
              </a:spcBef>
            </a:pPr>
            <a:r>
              <a:rPr sz="2400" spc="-160" dirty="0">
                <a:solidFill>
                  <a:srgbClr val="8A8A8A"/>
                </a:solidFill>
              </a:rPr>
              <a:t>모</a:t>
            </a:r>
            <a:r>
              <a:rPr sz="2400" spc="-160" dirty="0">
                <a:solidFill>
                  <a:srgbClr val="8A8A8A"/>
                </a:solidFill>
                <a:latin typeface="Arial Black"/>
                <a:cs typeface="Arial Black"/>
              </a:rPr>
              <a:t>10  </a:t>
            </a:r>
            <a:r>
              <a:rPr sz="2400" dirty="0">
                <a:solidFill>
                  <a:srgbClr val="8A8A8A"/>
                </a:solidFill>
              </a:rPr>
              <a:t>케</a:t>
            </a:r>
            <a:r>
              <a:rPr sz="2400" spc="-229" dirty="0">
                <a:solidFill>
                  <a:srgbClr val="8A8A8A"/>
                </a:solidFill>
                <a:latin typeface="Arial Black"/>
                <a:cs typeface="Arial Black"/>
              </a:rPr>
              <a:t>2~3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467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1. </a:t>
            </a:r>
            <a:r>
              <a:rPr dirty="0"/>
              <a:t>데이터</a:t>
            </a:r>
            <a:r>
              <a:rPr spc="-450" dirty="0"/>
              <a:t> </a:t>
            </a:r>
            <a:r>
              <a:rPr spc="70" dirty="0"/>
              <a:t>분석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7124065" cy="22809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데이터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불러오기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pandas</a:t>
            </a:r>
            <a:r>
              <a:rPr sz="2000" spc="-145" dirty="0">
                <a:latin typeface="맑은 고딕"/>
                <a:cs typeface="맑은 고딕"/>
              </a:rPr>
              <a:t>를 </a:t>
            </a:r>
            <a:r>
              <a:rPr sz="2000" dirty="0">
                <a:latin typeface="맑은 고딕"/>
                <a:cs typeface="맑은 고딕"/>
              </a:rPr>
              <a:t>통해 </a:t>
            </a:r>
            <a:r>
              <a:rPr sz="2000" spc="-210" dirty="0">
                <a:latin typeface="Arial Black"/>
                <a:cs typeface="Arial Black"/>
              </a:rPr>
              <a:t>X/Y</a:t>
            </a:r>
            <a:r>
              <a:rPr sz="2000" spc="-40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구분함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문제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: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Y</a:t>
            </a:r>
            <a:r>
              <a:rPr sz="2000" spc="-170" dirty="0">
                <a:latin typeface="맑은 고딕"/>
                <a:cs typeface="맑은 고딕"/>
              </a:rPr>
              <a:t>값</a:t>
            </a:r>
            <a:r>
              <a:rPr sz="2000" spc="-170" dirty="0">
                <a:latin typeface="Arial Black"/>
                <a:cs typeface="Arial Black"/>
              </a:rPr>
              <a:t>(class/label)</a:t>
            </a:r>
            <a:r>
              <a:rPr sz="2000" spc="-170" dirty="0">
                <a:latin typeface="맑은 고딕"/>
                <a:cs typeface="맑은 고딕"/>
              </a:rPr>
              <a:t>이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문자열이라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숫자로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변환해야</a:t>
            </a:r>
            <a:r>
              <a:rPr sz="2000" spc="-2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문자열을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숫자로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바꿔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주려면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클래스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이름을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숫자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형태로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바  꿔 주어야</a:t>
            </a:r>
            <a:r>
              <a:rPr sz="1800" spc="-3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함</a:t>
            </a:r>
            <a:endParaRPr sz="1800">
              <a:latin typeface="맑은 고딕"/>
              <a:cs typeface="맑은 고딕"/>
            </a:endParaRPr>
          </a:p>
          <a:p>
            <a:pPr marL="698500" lvl="1" indent="-228600">
              <a:lnSpc>
                <a:spcPts val="228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이를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가능하게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함수가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sklearn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라이브러리의</a:t>
            </a:r>
            <a:endParaRPr sz="2000">
              <a:latin typeface="맑은 고딕"/>
              <a:cs typeface="맑은 고딕"/>
            </a:endParaRPr>
          </a:p>
          <a:p>
            <a:pPr marL="697865">
              <a:lnSpc>
                <a:spcPts val="2280"/>
              </a:lnSpc>
            </a:pPr>
            <a:r>
              <a:rPr sz="2000" b="1" spc="5" dirty="0">
                <a:latin typeface="Arial"/>
                <a:cs typeface="Arial"/>
              </a:rPr>
              <a:t>LabelEncoder</a:t>
            </a:r>
            <a:r>
              <a:rPr sz="2000" spc="5" dirty="0">
                <a:latin typeface="Arial Black"/>
                <a:cs typeface="Arial Black"/>
              </a:rPr>
              <a:t>( </a:t>
            </a:r>
            <a:r>
              <a:rPr sz="2000" spc="-180" dirty="0">
                <a:latin typeface="Arial Black"/>
                <a:cs typeface="Arial Black"/>
              </a:rPr>
              <a:t>)</a:t>
            </a:r>
            <a:r>
              <a:rPr sz="2000" spc="-34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5403469"/>
            <a:ext cx="8742680" cy="10534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2414270" indent="-2286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55" dirty="0">
                <a:latin typeface="Arial Black"/>
                <a:cs typeface="Arial Black"/>
              </a:rPr>
              <a:t>array(['Iris-setosa', </a:t>
            </a:r>
            <a:r>
              <a:rPr sz="2000" spc="-145" dirty="0">
                <a:latin typeface="Arial Black"/>
                <a:cs typeface="Arial Black"/>
              </a:rPr>
              <a:t>'Iris-versicolor','Iris-virginica'])</a:t>
            </a:r>
            <a:r>
              <a:rPr sz="2000" spc="-145" dirty="0">
                <a:latin typeface="맑은 고딕"/>
                <a:cs typeface="맑은 고딕"/>
              </a:rPr>
              <a:t>가  </a:t>
            </a:r>
            <a:r>
              <a:rPr sz="2000" spc="-80" dirty="0">
                <a:latin typeface="Arial Black"/>
                <a:cs typeface="Arial Black"/>
              </a:rPr>
              <a:t>array([</a:t>
            </a:r>
            <a:r>
              <a:rPr sz="2000" b="1" spc="-80" dirty="0">
                <a:latin typeface="Arial"/>
                <a:cs typeface="Arial"/>
              </a:rPr>
              <a:t>1,2,3</a:t>
            </a:r>
            <a:r>
              <a:rPr sz="2000" spc="-80" dirty="0">
                <a:latin typeface="Arial Black"/>
                <a:cs typeface="Arial Black"/>
              </a:rPr>
              <a:t>])</a:t>
            </a:r>
            <a:r>
              <a:rPr sz="2000" spc="-80" dirty="0">
                <a:latin typeface="맑은 고딕"/>
                <a:cs typeface="맑은 고딕"/>
              </a:rPr>
              <a:t>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바뀜</a:t>
            </a:r>
            <a:endParaRPr sz="2000">
              <a:latin typeface="맑은 고딕"/>
              <a:cs typeface="맑은 고딕"/>
            </a:endParaRPr>
          </a:p>
          <a:p>
            <a:pPr marL="817244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맑은 고딕"/>
                <a:cs typeface="맑은 고딕"/>
              </a:rPr>
              <a:t>문제 : 활성화 함수를 적용하려면 Y 값이 </a:t>
            </a:r>
            <a:r>
              <a:rPr sz="1800" b="1" dirty="0">
                <a:latin typeface="맑은 고딕"/>
                <a:cs typeface="맑은 고딕"/>
              </a:rPr>
              <a:t>숫자 0과 1로 이루어져 있어야</a:t>
            </a:r>
            <a:r>
              <a:rPr sz="1800" b="1" spc="-34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함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14944" y="585216"/>
            <a:ext cx="3733799" cy="1876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138929" y="4238244"/>
            <a:ext cx="4804410" cy="1019810"/>
            <a:chOff x="4138929" y="4238244"/>
            <a:chExt cx="4804410" cy="1019810"/>
          </a:xfrm>
        </p:grpSpPr>
        <p:sp>
          <p:nvSpPr>
            <p:cNvPr id="7" name="object 7"/>
            <p:cNvSpPr/>
            <p:nvPr/>
          </p:nvSpPr>
          <p:spPr>
            <a:xfrm>
              <a:off x="4291584" y="4238244"/>
              <a:ext cx="4296155" cy="10195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45279" y="4454652"/>
              <a:ext cx="4791710" cy="573405"/>
            </a:xfrm>
            <a:custGeom>
              <a:avLst/>
              <a:gdLst/>
              <a:ahLst/>
              <a:cxnLst/>
              <a:rect l="l" t="t" r="r" b="b"/>
              <a:pathLst>
                <a:path w="4791709" h="573404">
                  <a:moveTo>
                    <a:pt x="0" y="0"/>
                  </a:moveTo>
                  <a:lnTo>
                    <a:pt x="4791456" y="0"/>
                  </a:lnTo>
                  <a:lnTo>
                    <a:pt x="4791456" y="573024"/>
                  </a:lnTo>
                  <a:lnTo>
                    <a:pt x="0" y="5730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99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2. </a:t>
            </a:r>
            <a:r>
              <a:rPr spc="-265" dirty="0">
                <a:latin typeface="Arial Black"/>
                <a:cs typeface="Arial Black"/>
              </a:rPr>
              <a:t>one-hot</a:t>
            </a:r>
            <a:r>
              <a:rPr spc="-360" dirty="0">
                <a:latin typeface="Arial Black"/>
                <a:cs typeface="Arial Black"/>
              </a:rPr>
              <a:t> </a:t>
            </a:r>
            <a:r>
              <a:rPr spc="-345" dirty="0">
                <a:latin typeface="Arial Black"/>
                <a:cs typeface="Arial Black"/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7402195" cy="22707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맑은 고딕"/>
                <a:cs typeface="맑은 고딕"/>
              </a:rPr>
              <a:t>원</a:t>
            </a:r>
            <a:r>
              <a:rPr sz="2400" spc="-15" dirty="0">
                <a:latin typeface="Arial Black"/>
                <a:cs typeface="Arial Black"/>
              </a:rPr>
              <a:t>-</a:t>
            </a:r>
            <a:r>
              <a:rPr sz="2400" spc="-15" dirty="0">
                <a:latin typeface="맑은 고딕"/>
                <a:cs typeface="맑은 고딕"/>
              </a:rPr>
              <a:t>핫 </a:t>
            </a:r>
            <a:r>
              <a:rPr sz="2400" spc="-145" dirty="0">
                <a:latin typeface="맑은 고딕"/>
                <a:cs typeface="맑은 고딕"/>
              </a:rPr>
              <a:t>인코딩</a:t>
            </a:r>
            <a:r>
              <a:rPr sz="2400" spc="-145" dirty="0">
                <a:latin typeface="Arial Black"/>
                <a:cs typeface="Arial Black"/>
              </a:rPr>
              <a:t>(one-hot-encoding)</a:t>
            </a:r>
            <a:r>
              <a:rPr sz="2400" spc="-380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여러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425" dirty="0">
                <a:latin typeface="Arial Black"/>
                <a:cs typeface="Arial Black"/>
              </a:rPr>
              <a:t>Y</a:t>
            </a:r>
            <a:r>
              <a:rPr sz="2000" spc="-380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값을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90" dirty="0">
                <a:latin typeface="Arial Black"/>
                <a:cs typeface="Arial Black"/>
              </a:rPr>
              <a:t>0</a:t>
            </a:r>
            <a:r>
              <a:rPr sz="2000" spc="-90" dirty="0">
                <a:latin typeface="맑은 고딕"/>
                <a:cs typeface="맑은 고딕"/>
              </a:rPr>
              <a:t>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1</a:t>
            </a:r>
            <a:r>
              <a:rPr sz="2000" spc="-60" dirty="0">
                <a:latin typeface="맑은 고딕"/>
                <a:cs typeface="맑은 고딕"/>
              </a:rPr>
              <a:t>로만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이루어진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형태로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바꿔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기법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750">
              <a:latin typeface="맑은 고딕"/>
              <a:cs typeface="맑은 고딕"/>
            </a:endParaRPr>
          </a:p>
          <a:p>
            <a:pPr marL="697865" marR="208279" lvl="1" indent="-228600" algn="just">
              <a:lnSpc>
                <a:spcPts val="2160"/>
              </a:lnSpc>
              <a:buFont typeface="Arial"/>
              <a:buChar char="•"/>
              <a:tabLst>
                <a:tab pos="698500" algn="l"/>
              </a:tabLst>
            </a:pPr>
            <a:r>
              <a:rPr sz="2000" spc="-100" dirty="0">
                <a:latin typeface="Arial Black"/>
                <a:cs typeface="Arial Black"/>
              </a:rPr>
              <a:t>In </a:t>
            </a:r>
            <a:r>
              <a:rPr sz="2000" spc="-150" dirty="0">
                <a:latin typeface="Arial Black"/>
                <a:cs typeface="Arial Black"/>
              </a:rPr>
              <a:t>digital </a:t>
            </a:r>
            <a:r>
              <a:rPr sz="2000" spc="-210" dirty="0">
                <a:latin typeface="Arial Black"/>
                <a:cs typeface="Arial Black"/>
              </a:rPr>
              <a:t>circuits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85" dirty="0">
                <a:latin typeface="Arial Black"/>
                <a:cs typeface="Arial Black"/>
              </a:rPr>
              <a:t>machine </a:t>
            </a:r>
            <a:r>
              <a:rPr sz="2000" spc="-140" dirty="0">
                <a:latin typeface="Arial Black"/>
                <a:cs typeface="Arial Black"/>
              </a:rPr>
              <a:t>learning,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b="1" spc="65" dirty="0">
                <a:latin typeface="Arial"/>
                <a:cs typeface="Arial"/>
              </a:rPr>
              <a:t>one-hot </a:t>
            </a:r>
            <a:r>
              <a:rPr sz="2000" spc="-210" dirty="0">
                <a:latin typeface="Arial Black"/>
                <a:cs typeface="Arial Black"/>
              </a:rPr>
              <a:t>is a  </a:t>
            </a:r>
            <a:r>
              <a:rPr sz="2000" b="1" spc="65" dirty="0">
                <a:latin typeface="Arial"/>
                <a:cs typeface="Arial"/>
              </a:rPr>
              <a:t>group </a:t>
            </a:r>
            <a:r>
              <a:rPr sz="2000" b="1" spc="60" dirty="0">
                <a:latin typeface="Arial"/>
                <a:cs typeface="Arial"/>
              </a:rPr>
              <a:t>of </a:t>
            </a:r>
            <a:r>
              <a:rPr sz="2000" b="1" spc="45" dirty="0">
                <a:latin typeface="Arial"/>
                <a:cs typeface="Arial"/>
              </a:rPr>
              <a:t>bits </a:t>
            </a:r>
            <a:r>
              <a:rPr sz="2000" spc="-135" dirty="0">
                <a:latin typeface="Arial Black"/>
                <a:cs typeface="Arial Black"/>
              </a:rPr>
              <a:t>among </a:t>
            </a:r>
            <a:r>
              <a:rPr sz="2000" spc="-210" dirty="0">
                <a:latin typeface="Arial Black"/>
                <a:cs typeface="Arial Black"/>
              </a:rPr>
              <a:t>which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65" dirty="0">
                <a:latin typeface="Arial Black"/>
                <a:cs typeface="Arial Black"/>
              </a:rPr>
              <a:t>legal </a:t>
            </a:r>
            <a:r>
              <a:rPr sz="2000" spc="-170" dirty="0">
                <a:latin typeface="Arial Black"/>
                <a:cs typeface="Arial Black"/>
              </a:rPr>
              <a:t>combinations </a:t>
            </a:r>
            <a:r>
              <a:rPr sz="2000" spc="-110" dirty="0">
                <a:latin typeface="Arial Black"/>
                <a:cs typeface="Arial Black"/>
              </a:rPr>
              <a:t>of  </a:t>
            </a:r>
            <a:r>
              <a:rPr sz="2000" spc="-190" dirty="0">
                <a:latin typeface="Arial Black"/>
                <a:cs typeface="Arial Black"/>
              </a:rPr>
              <a:t>values </a:t>
            </a:r>
            <a:r>
              <a:rPr sz="2000" spc="-160" dirty="0">
                <a:latin typeface="Arial Black"/>
                <a:cs typeface="Arial Black"/>
              </a:rPr>
              <a:t>are </a:t>
            </a:r>
            <a:r>
              <a:rPr sz="2000" spc="-150" dirty="0">
                <a:latin typeface="Arial Black"/>
                <a:cs typeface="Arial Black"/>
              </a:rPr>
              <a:t>only </a:t>
            </a:r>
            <a:r>
              <a:rPr sz="2000" spc="-175" dirty="0">
                <a:latin typeface="Arial Black"/>
                <a:cs typeface="Arial Black"/>
              </a:rPr>
              <a:t>those </a:t>
            </a:r>
            <a:r>
              <a:rPr sz="2000" spc="-185" dirty="0">
                <a:latin typeface="Arial Black"/>
                <a:cs typeface="Arial Black"/>
              </a:rPr>
              <a:t>with </a:t>
            </a:r>
            <a:r>
              <a:rPr sz="2000" b="1" spc="95" dirty="0">
                <a:latin typeface="Arial"/>
                <a:cs typeface="Arial"/>
              </a:rPr>
              <a:t>a </a:t>
            </a:r>
            <a:r>
              <a:rPr sz="2000" b="1" spc="30" dirty="0">
                <a:latin typeface="Arial"/>
                <a:cs typeface="Arial"/>
              </a:rPr>
              <a:t>single </a:t>
            </a:r>
            <a:r>
              <a:rPr sz="2000" b="1" spc="70" dirty="0">
                <a:latin typeface="Arial"/>
                <a:cs typeface="Arial"/>
              </a:rPr>
              <a:t>high </a:t>
            </a:r>
            <a:r>
              <a:rPr sz="2000" b="1" spc="20" dirty="0">
                <a:latin typeface="Arial"/>
                <a:cs typeface="Arial"/>
              </a:rPr>
              <a:t>(1) </a:t>
            </a:r>
            <a:r>
              <a:rPr sz="2000" b="1" spc="100" dirty="0">
                <a:latin typeface="Arial"/>
                <a:cs typeface="Arial"/>
              </a:rPr>
              <a:t>bit</a:t>
            </a:r>
            <a:r>
              <a:rPr sz="2000" b="1" spc="-325" dirty="0">
                <a:latin typeface="Arial"/>
                <a:cs typeface="Arial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b="1" spc="65" dirty="0">
                <a:latin typeface="Arial"/>
                <a:cs typeface="Arial"/>
              </a:rPr>
              <a:t>all  </a:t>
            </a:r>
            <a:r>
              <a:rPr sz="2000" b="1" spc="120" dirty="0">
                <a:latin typeface="Arial"/>
                <a:cs typeface="Arial"/>
              </a:rPr>
              <a:t>the </a:t>
            </a:r>
            <a:r>
              <a:rPr sz="2000" b="1" spc="65" dirty="0">
                <a:latin typeface="Arial"/>
                <a:cs typeface="Arial"/>
              </a:rPr>
              <a:t>others </a:t>
            </a:r>
            <a:r>
              <a:rPr sz="2000" b="1" spc="75" dirty="0">
                <a:latin typeface="Arial"/>
                <a:cs typeface="Arial"/>
              </a:rPr>
              <a:t>low</a:t>
            </a:r>
            <a:r>
              <a:rPr sz="2000" b="1" spc="-30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(0)</a:t>
            </a:r>
            <a:r>
              <a:rPr sz="2000" spc="-15" dirty="0">
                <a:latin typeface="Arial Black"/>
                <a:cs typeface="Arial Black"/>
              </a:rPr>
              <a:t>.*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75199" y="1562111"/>
            <a:ext cx="3065659" cy="37026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88128" y="5974577"/>
            <a:ext cx="7154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202122"/>
                </a:solidFill>
                <a:latin typeface="Arial"/>
                <a:cs typeface="Arial"/>
              </a:rPr>
              <a:t>*source: Harris, </a:t>
            </a:r>
            <a:r>
              <a:rPr sz="1200" spc="-10" dirty="0">
                <a:solidFill>
                  <a:srgbClr val="202122"/>
                </a:solidFill>
                <a:latin typeface="Arial"/>
                <a:cs typeface="Arial"/>
              </a:rPr>
              <a:t>David </a:t>
            </a:r>
            <a:r>
              <a:rPr sz="1200" spc="-5" dirty="0">
                <a:solidFill>
                  <a:srgbClr val="202122"/>
                </a:solidFill>
                <a:latin typeface="Arial"/>
                <a:cs typeface="Arial"/>
              </a:rPr>
              <a:t>and Harris, Sarah (2012-08-07). </a:t>
            </a:r>
            <a:r>
              <a:rPr sz="1200" i="1" spc="-5" dirty="0">
                <a:solidFill>
                  <a:srgbClr val="202122"/>
                </a:solidFill>
                <a:latin typeface="Arial"/>
                <a:cs typeface="Arial"/>
              </a:rPr>
              <a:t>Digital design and computer architecture </a:t>
            </a:r>
            <a:r>
              <a:rPr sz="1200" spc="-5" dirty="0">
                <a:solidFill>
                  <a:srgbClr val="202122"/>
                </a:solidFill>
                <a:latin typeface="Arial"/>
                <a:cs typeface="Arial"/>
              </a:rPr>
              <a:t>(2nd ed.).  San Francisco, Calif.: Morgan Kaufmann. </a:t>
            </a:r>
            <a:r>
              <a:rPr sz="1200" dirty="0">
                <a:solidFill>
                  <a:srgbClr val="202122"/>
                </a:solidFill>
                <a:latin typeface="Arial"/>
                <a:cs typeface="Arial"/>
              </a:rPr>
              <a:t>p. </a:t>
            </a:r>
            <a:r>
              <a:rPr sz="1200" spc="-5" dirty="0">
                <a:solidFill>
                  <a:srgbClr val="202122"/>
                </a:solidFill>
                <a:latin typeface="Arial"/>
                <a:cs typeface="Arial"/>
              </a:rPr>
              <a:t>129. </a:t>
            </a:r>
            <a:r>
              <a:rPr sz="1200"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4"/>
              </a:rPr>
              <a:t>ISBN</a:t>
            </a:r>
            <a:r>
              <a:rPr sz="1200" spc="-90" dirty="0">
                <a:solidFill>
                  <a:srgbClr val="0563C1"/>
                </a:solidFill>
                <a:latin typeface="Arial"/>
                <a:cs typeface="Arial"/>
                <a:hlinkClick r:id="rId4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978-0-12-394424-5</a:t>
            </a:r>
            <a:r>
              <a:rPr sz="1200" spc="-5" dirty="0">
                <a:solidFill>
                  <a:srgbClr val="202122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99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2. </a:t>
            </a:r>
            <a:r>
              <a:rPr spc="-265" dirty="0">
                <a:latin typeface="Arial Black"/>
                <a:cs typeface="Arial Black"/>
              </a:rPr>
              <a:t>one-hot</a:t>
            </a:r>
            <a:r>
              <a:rPr spc="-360" dirty="0">
                <a:latin typeface="Arial Black"/>
                <a:cs typeface="Arial Black"/>
              </a:rPr>
              <a:t> </a:t>
            </a:r>
            <a:r>
              <a:rPr spc="-345" dirty="0">
                <a:latin typeface="Arial Black"/>
                <a:cs typeface="Arial Black"/>
              </a:rPr>
              <a:t>encoding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485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5" dirty="0">
                <a:latin typeface="맑은 고딕"/>
                <a:cs typeface="맑은 고딕"/>
              </a:rPr>
              <a:t>원</a:t>
            </a:r>
            <a:r>
              <a:rPr sz="2400" spc="-15" dirty="0">
                <a:latin typeface="Arial Black"/>
                <a:cs typeface="Arial Black"/>
              </a:rPr>
              <a:t>-</a:t>
            </a:r>
            <a:r>
              <a:rPr sz="2400" spc="-15" dirty="0">
                <a:latin typeface="맑은 고딕"/>
                <a:cs typeface="맑은 고딕"/>
              </a:rPr>
              <a:t>핫 </a:t>
            </a:r>
            <a:r>
              <a:rPr sz="2400" spc="-145" dirty="0">
                <a:latin typeface="맑은 고딕"/>
                <a:cs typeface="맑은 고딕"/>
              </a:rPr>
              <a:t>인코딩</a:t>
            </a:r>
            <a:r>
              <a:rPr sz="2400" spc="-145" dirty="0">
                <a:latin typeface="Arial Black"/>
                <a:cs typeface="Arial Black"/>
              </a:rPr>
              <a:t>(one-hot-encoding)</a:t>
            </a:r>
            <a:r>
              <a:rPr sz="2400" spc="-395" dirty="0">
                <a:latin typeface="Arial Black"/>
                <a:cs typeface="Arial Black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3896233"/>
            <a:ext cx="6899909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45" dirty="0">
                <a:latin typeface="Arial Black"/>
                <a:cs typeface="Arial Black"/>
              </a:rPr>
              <a:t>array([1,2,3])</a:t>
            </a:r>
            <a:r>
              <a:rPr sz="2000" spc="-145" dirty="0">
                <a:latin typeface="맑은 고딕"/>
                <a:cs typeface="맑은 고딕"/>
              </a:rPr>
              <a:t>가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b="1" spc="50" dirty="0">
                <a:latin typeface="Arial"/>
                <a:cs typeface="Arial"/>
              </a:rPr>
              <a:t>array([[1.,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0.,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0.],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[0.,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1.,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0.],[0.,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0.,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1.]])</a:t>
            </a:r>
            <a:r>
              <a:rPr sz="2000" spc="5" dirty="0">
                <a:latin typeface="맑은 고딕"/>
                <a:cs typeface="맑은 고딕"/>
              </a:rPr>
              <a:t>로</a:t>
            </a:r>
            <a:endParaRPr sz="2000">
              <a:latin typeface="맑은 고딕"/>
              <a:cs typeface="맑은 고딕"/>
            </a:endParaRPr>
          </a:p>
          <a:p>
            <a:pPr marL="240665">
              <a:lnSpc>
                <a:spcPts val="2280"/>
              </a:lnSpc>
            </a:pPr>
            <a:r>
              <a:rPr sz="2000" dirty="0">
                <a:latin typeface="맑은 고딕"/>
                <a:cs typeface="맑은 고딕"/>
              </a:rPr>
              <a:t>바뀜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62273" y="2409444"/>
            <a:ext cx="4803140" cy="1026160"/>
            <a:chOff x="3462273" y="2409444"/>
            <a:chExt cx="4803140" cy="1026160"/>
          </a:xfrm>
        </p:grpSpPr>
        <p:sp>
          <p:nvSpPr>
            <p:cNvPr id="6" name="object 6"/>
            <p:cNvSpPr/>
            <p:nvPr/>
          </p:nvSpPr>
          <p:spPr>
            <a:xfrm>
              <a:off x="3604259" y="2409444"/>
              <a:ext cx="4296155" cy="10195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68623" y="3142487"/>
              <a:ext cx="4790440" cy="287020"/>
            </a:xfrm>
            <a:custGeom>
              <a:avLst/>
              <a:gdLst/>
              <a:ahLst/>
              <a:cxnLst/>
              <a:rect l="l" t="t" r="r" b="b"/>
              <a:pathLst>
                <a:path w="4790440" h="287020">
                  <a:moveTo>
                    <a:pt x="0" y="0"/>
                  </a:moveTo>
                  <a:lnTo>
                    <a:pt x="4789932" y="0"/>
                  </a:lnTo>
                  <a:lnTo>
                    <a:pt x="4789932" y="286512"/>
                  </a:lnTo>
                  <a:lnTo>
                    <a:pt x="0" y="286512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7583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3.</a:t>
            </a:r>
            <a:r>
              <a:rPr spc="-415" dirty="0">
                <a:latin typeface="Arial Black"/>
                <a:cs typeface="Arial Black"/>
              </a:rPr>
              <a:t> </a:t>
            </a:r>
            <a:r>
              <a:rPr dirty="0"/>
              <a:t>모델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4471035" cy="13868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모델구성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출력층 노드</a:t>
            </a:r>
            <a:r>
              <a:rPr sz="2000" spc="-385" dirty="0">
                <a:latin typeface="맑은 고딕"/>
                <a:cs typeface="맑은 고딕"/>
              </a:rPr>
              <a:t> </a:t>
            </a:r>
            <a:r>
              <a:rPr sz="2000" spc="-90" dirty="0">
                <a:latin typeface="Arial Black"/>
                <a:cs typeface="Arial Black"/>
              </a:rPr>
              <a:t>3</a:t>
            </a:r>
            <a:r>
              <a:rPr sz="2000" spc="-90" dirty="0">
                <a:latin typeface="맑은 고딕"/>
                <a:cs typeface="맑은 고딕"/>
              </a:rPr>
              <a:t>개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ts val="228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다중분류에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유효한</a:t>
            </a:r>
            <a:endParaRPr sz="2000">
              <a:latin typeface="맑은 고딕"/>
              <a:cs typeface="맑은 고딕"/>
            </a:endParaRPr>
          </a:p>
          <a:p>
            <a:pPr marL="685800" algn="ctr">
              <a:lnSpc>
                <a:spcPts val="2280"/>
              </a:lnSpc>
            </a:pPr>
            <a:r>
              <a:rPr sz="2000" b="1" spc="30" dirty="0">
                <a:latin typeface="Arial"/>
                <a:cs typeface="Arial"/>
              </a:rPr>
              <a:t>categorical_crossentropy</a:t>
            </a:r>
            <a:r>
              <a:rPr sz="2000" b="1" spc="-15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17792" y="1825752"/>
            <a:ext cx="5058410" cy="1961514"/>
            <a:chOff x="6717792" y="1825752"/>
            <a:chExt cx="5058410" cy="1961514"/>
          </a:xfrm>
        </p:grpSpPr>
        <p:sp>
          <p:nvSpPr>
            <p:cNvPr id="5" name="object 5"/>
            <p:cNvSpPr/>
            <p:nvPr/>
          </p:nvSpPr>
          <p:spPr>
            <a:xfrm>
              <a:off x="6717792" y="1825752"/>
              <a:ext cx="5058155" cy="19613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54568" y="2676144"/>
              <a:ext cx="365760" cy="260985"/>
            </a:xfrm>
            <a:custGeom>
              <a:avLst/>
              <a:gdLst/>
              <a:ahLst/>
              <a:cxnLst/>
              <a:rect l="l" t="t" r="r" b="b"/>
              <a:pathLst>
                <a:path w="365759" h="260985">
                  <a:moveTo>
                    <a:pt x="182880" y="0"/>
                  </a:moveTo>
                  <a:lnTo>
                    <a:pt x="0" y="130301"/>
                  </a:lnTo>
                  <a:lnTo>
                    <a:pt x="91440" y="130301"/>
                  </a:lnTo>
                  <a:lnTo>
                    <a:pt x="91440" y="260603"/>
                  </a:lnTo>
                  <a:lnTo>
                    <a:pt x="274320" y="260603"/>
                  </a:lnTo>
                  <a:lnTo>
                    <a:pt x="274320" y="130301"/>
                  </a:lnTo>
                  <a:lnTo>
                    <a:pt x="365760" y="13030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54568" y="2676144"/>
              <a:ext cx="365760" cy="260985"/>
            </a:xfrm>
            <a:custGeom>
              <a:avLst/>
              <a:gdLst/>
              <a:ahLst/>
              <a:cxnLst/>
              <a:rect l="l" t="t" r="r" b="b"/>
              <a:pathLst>
                <a:path w="365759" h="260985">
                  <a:moveTo>
                    <a:pt x="0" y="130301"/>
                  </a:moveTo>
                  <a:lnTo>
                    <a:pt x="182880" y="0"/>
                  </a:lnTo>
                  <a:lnTo>
                    <a:pt x="365760" y="130301"/>
                  </a:lnTo>
                  <a:lnTo>
                    <a:pt x="274320" y="130301"/>
                  </a:lnTo>
                  <a:lnTo>
                    <a:pt x="274320" y="260603"/>
                  </a:lnTo>
                  <a:lnTo>
                    <a:pt x="91440" y="260603"/>
                  </a:lnTo>
                  <a:lnTo>
                    <a:pt x="91440" y="130301"/>
                  </a:lnTo>
                  <a:lnTo>
                    <a:pt x="0" y="13030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7583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3.</a:t>
            </a:r>
            <a:r>
              <a:rPr spc="-415" dirty="0">
                <a:latin typeface="Arial Black"/>
                <a:cs typeface="Arial Black"/>
              </a:rPr>
              <a:t> </a:t>
            </a:r>
            <a:r>
              <a:rPr dirty="0"/>
              <a:t>모델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220526"/>
            <a:ext cx="697865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맑은 고딕"/>
                <a:cs typeface="맑은 고딕"/>
              </a:rPr>
              <a:t>소프트맥스</a:t>
            </a:r>
            <a:r>
              <a:rPr sz="2400" b="1" spc="-225" dirty="0">
                <a:latin typeface="맑은 고딕"/>
                <a:cs typeface="맑은 고딕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그림과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같이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총합이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spc="20" dirty="0">
                <a:latin typeface="Arial"/>
                <a:cs typeface="Arial"/>
              </a:rPr>
              <a:t>1</a:t>
            </a:r>
            <a:r>
              <a:rPr sz="2000" b="1" spc="20" dirty="0">
                <a:latin typeface="맑은 고딕"/>
                <a:cs typeface="맑은 고딕"/>
              </a:rPr>
              <a:t>인</a:t>
            </a:r>
            <a:r>
              <a:rPr sz="2000" b="1" spc="-19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형태로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바꿔서</a:t>
            </a:r>
            <a:r>
              <a:rPr sz="2000" b="1" spc="-204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계산해</a:t>
            </a:r>
            <a:r>
              <a:rPr sz="2000" b="1" spc="-19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주는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87540" y="214884"/>
            <a:ext cx="5058410" cy="1961514"/>
            <a:chOff x="6987540" y="214884"/>
            <a:chExt cx="5058410" cy="1961514"/>
          </a:xfrm>
        </p:grpSpPr>
        <p:sp>
          <p:nvSpPr>
            <p:cNvPr id="5" name="object 5"/>
            <p:cNvSpPr/>
            <p:nvPr/>
          </p:nvSpPr>
          <p:spPr>
            <a:xfrm>
              <a:off x="6987540" y="214884"/>
              <a:ext cx="5058155" cy="19613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54411" y="1027175"/>
              <a:ext cx="365760" cy="260985"/>
            </a:xfrm>
            <a:custGeom>
              <a:avLst/>
              <a:gdLst/>
              <a:ahLst/>
              <a:cxnLst/>
              <a:rect l="l" t="t" r="r" b="b"/>
              <a:pathLst>
                <a:path w="365759" h="260984">
                  <a:moveTo>
                    <a:pt x="182880" y="0"/>
                  </a:moveTo>
                  <a:lnTo>
                    <a:pt x="0" y="130301"/>
                  </a:lnTo>
                  <a:lnTo>
                    <a:pt x="91440" y="130301"/>
                  </a:lnTo>
                  <a:lnTo>
                    <a:pt x="91440" y="260603"/>
                  </a:lnTo>
                  <a:lnTo>
                    <a:pt x="274320" y="260603"/>
                  </a:lnTo>
                  <a:lnTo>
                    <a:pt x="274320" y="130301"/>
                  </a:lnTo>
                  <a:lnTo>
                    <a:pt x="365760" y="130301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54411" y="1027175"/>
              <a:ext cx="365760" cy="260985"/>
            </a:xfrm>
            <a:custGeom>
              <a:avLst/>
              <a:gdLst/>
              <a:ahLst/>
              <a:cxnLst/>
              <a:rect l="l" t="t" r="r" b="b"/>
              <a:pathLst>
                <a:path w="365759" h="260984">
                  <a:moveTo>
                    <a:pt x="0" y="130301"/>
                  </a:moveTo>
                  <a:lnTo>
                    <a:pt x="182880" y="0"/>
                  </a:lnTo>
                  <a:lnTo>
                    <a:pt x="365760" y="130301"/>
                  </a:lnTo>
                  <a:lnTo>
                    <a:pt x="274320" y="130301"/>
                  </a:lnTo>
                  <a:lnTo>
                    <a:pt x="274320" y="260603"/>
                  </a:lnTo>
                  <a:lnTo>
                    <a:pt x="91440" y="260603"/>
                  </a:lnTo>
                  <a:lnTo>
                    <a:pt x="91440" y="130301"/>
                  </a:lnTo>
                  <a:lnTo>
                    <a:pt x="0" y="13030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532489" y="3351872"/>
            <a:ext cx="5205284" cy="2905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7583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3.</a:t>
            </a:r>
            <a:r>
              <a:rPr spc="-415" dirty="0">
                <a:latin typeface="Arial Black"/>
                <a:cs typeface="Arial Black"/>
              </a:rPr>
              <a:t> </a:t>
            </a:r>
            <a:r>
              <a:rPr dirty="0"/>
              <a:t>모델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3062605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모델실행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25" dirty="0">
                <a:latin typeface="Arial Black"/>
                <a:cs typeface="Arial Black"/>
              </a:rPr>
              <a:t>50</a:t>
            </a:r>
            <a:r>
              <a:rPr sz="2000" spc="-125" dirty="0">
                <a:latin typeface="맑은 고딕"/>
                <a:cs typeface="맑은 고딕"/>
              </a:rPr>
              <a:t>번 </a:t>
            </a:r>
            <a:r>
              <a:rPr sz="2000" spc="-45" dirty="0">
                <a:latin typeface="맑은 고딕"/>
                <a:cs typeface="맑은 고딕"/>
              </a:rPr>
              <a:t>반복</a:t>
            </a:r>
            <a:r>
              <a:rPr sz="2000" spc="-45" dirty="0">
                <a:latin typeface="Arial Black"/>
                <a:cs typeface="Arial Black"/>
              </a:rPr>
              <a:t>, </a:t>
            </a:r>
            <a:r>
              <a:rPr sz="2000" spc="-195" dirty="0">
                <a:latin typeface="Arial Black"/>
                <a:cs typeface="Arial Black"/>
              </a:rPr>
              <a:t>batch </a:t>
            </a:r>
            <a:r>
              <a:rPr sz="2000" spc="-175" dirty="0">
                <a:latin typeface="Arial Black"/>
                <a:cs typeface="Arial Black"/>
              </a:rPr>
              <a:t>=</a:t>
            </a:r>
            <a:r>
              <a:rPr sz="2000" spc="-31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1188" y="4521708"/>
            <a:ext cx="8020811" cy="2229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71188" y="1911095"/>
            <a:ext cx="7839455" cy="2391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877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4.</a:t>
            </a:r>
            <a:r>
              <a:rPr spc="-405" dirty="0">
                <a:latin typeface="Arial Black"/>
                <a:cs typeface="Arial Black"/>
              </a:rPr>
              <a:t> </a:t>
            </a:r>
            <a:r>
              <a:rPr dirty="0"/>
              <a:t>결과분석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2756535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파란점 </a:t>
            </a:r>
            <a:r>
              <a:rPr sz="2400" spc="-160" dirty="0">
                <a:latin typeface="Arial Black"/>
                <a:cs typeface="Arial Black"/>
              </a:rPr>
              <a:t>:</a:t>
            </a:r>
            <a:r>
              <a:rPr sz="2400" spc="-430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정확도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빨간점 </a:t>
            </a:r>
            <a:r>
              <a:rPr sz="2400" spc="-160" dirty="0">
                <a:latin typeface="Arial Black"/>
                <a:cs typeface="Arial Black"/>
              </a:rPr>
              <a:t>:</a:t>
            </a:r>
            <a:r>
              <a:rPr sz="2400" spc="-484" dirty="0">
                <a:latin typeface="Arial Black"/>
                <a:cs typeface="Arial Black"/>
              </a:rPr>
              <a:t> </a:t>
            </a:r>
            <a:r>
              <a:rPr sz="2400" spc="-175" dirty="0">
                <a:latin typeface="맑은 고딕"/>
                <a:cs typeface="맑은 고딕"/>
              </a:rPr>
              <a:t>오차</a:t>
            </a:r>
            <a:r>
              <a:rPr sz="2400" spc="-175" dirty="0">
                <a:latin typeface="Arial Black"/>
                <a:cs typeface="Arial Black"/>
              </a:rPr>
              <a:t>(loss)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91250" y="1287779"/>
            <a:ext cx="5810249" cy="5076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289772"/>
            <a:ext cx="7840980" cy="2127885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6000" spc="-505" dirty="0">
                <a:latin typeface="Arial Black"/>
                <a:cs typeface="Arial Black"/>
              </a:rPr>
              <a:t>Part </a:t>
            </a:r>
            <a:r>
              <a:rPr sz="6000" spc="-320" dirty="0">
                <a:latin typeface="Arial Black"/>
                <a:cs typeface="Arial Black"/>
              </a:rPr>
              <a:t>III: </a:t>
            </a:r>
            <a:r>
              <a:rPr sz="6000" spc="-390" dirty="0">
                <a:latin typeface="Arial Black"/>
                <a:cs typeface="Arial Black"/>
              </a:rPr>
              <a:t>DNN</a:t>
            </a:r>
            <a:r>
              <a:rPr sz="6000" spc="-620" dirty="0">
                <a:latin typeface="Arial Black"/>
                <a:cs typeface="Arial Black"/>
              </a:rPr>
              <a:t> </a:t>
            </a:r>
            <a:r>
              <a:rPr sz="6000" dirty="0"/>
              <a:t>회귀문제</a:t>
            </a:r>
            <a:endParaRPr sz="6000">
              <a:latin typeface="Arial Black"/>
              <a:cs typeface="Arial Black"/>
            </a:endParaRPr>
          </a:p>
          <a:p>
            <a:pPr marL="12700" marR="7084695">
              <a:lnSpc>
                <a:spcPct val="124600"/>
              </a:lnSpc>
              <a:spcBef>
                <a:spcPts val="114"/>
              </a:spcBef>
            </a:pPr>
            <a:r>
              <a:rPr sz="2400" spc="-160" dirty="0">
                <a:solidFill>
                  <a:srgbClr val="8A8A8A"/>
                </a:solidFill>
              </a:rPr>
              <a:t>모</a:t>
            </a:r>
            <a:r>
              <a:rPr sz="2400" spc="-160" dirty="0">
                <a:solidFill>
                  <a:srgbClr val="8A8A8A"/>
                </a:solidFill>
                <a:latin typeface="Arial Black"/>
                <a:cs typeface="Arial Black"/>
              </a:rPr>
              <a:t>15  </a:t>
            </a:r>
            <a:r>
              <a:rPr sz="2400" dirty="0">
                <a:solidFill>
                  <a:srgbClr val="8A8A8A"/>
                </a:solidFill>
              </a:rPr>
              <a:t>케</a:t>
            </a:r>
            <a:r>
              <a:rPr sz="2400" spc="-265" dirty="0">
                <a:solidFill>
                  <a:srgbClr val="8A8A8A"/>
                </a:solidFill>
                <a:latin typeface="Arial Black"/>
                <a:cs typeface="Arial Black"/>
              </a:rPr>
              <a:t>3</a:t>
            </a:r>
            <a:r>
              <a:rPr sz="2400" spc="-130" dirty="0">
                <a:solidFill>
                  <a:srgbClr val="8A8A8A"/>
                </a:solidFill>
                <a:latin typeface="Arial Black"/>
                <a:cs typeface="Arial Black"/>
              </a:rPr>
              <a:t>.</a:t>
            </a:r>
            <a:r>
              <a:rPr sz="2400" spc="-229" dirty="0">
                <a:solidFill>
                  <a:srgbClr val="8A8A8A"/>
                </a:solidFill>
                <a:latin typeface="Arial Black"/>
                <a:cs typeface="Arial Black"/>
              </a:rPr>
              <a:t>6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230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보스턴 집값</a:t>
            </a:r>
            <a:r>
              <a:rPr spc="-890" dirty="0"/>
              <a:t> </a:t>
            </a:r>
            <a:r>
              <a:rPr dirty="0"/>
              <a:t>예측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344150" cy="37426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실습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데이터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보스턴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집값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예측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데이터 </a:t>
            </a:r>
            <a:r>
              <a:rPr sz="2000" spc="-130" dirty="0">
                <a:latin typeface="Arial Black"/>
                <a:cs typeface="Arial Black"/>
              </a:rPr>
              <a:t>:</a:t>
            </a:r>
            <a:r>
              <a:rPr sz="2000" spc="-34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dataset/housing.csv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코드 </a:t>
            </a:r>
            <a:r>
              <a:rPr sz="2000" spc="-130" dirty="0">
                <a:latin typeface="Arial Black"/>
                <a:cs typeface="Arial Black"/>
              </a:rPr>
              <a:t>:</a:t>
            </a:r>
            <a:r>
              <a:rPr sz="2000" spc="-335" dirty="0">
                <a:latin typeface="Arial Black"/>
                <a:cs typeface="Arial Black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deeplearning_mdf/run_project/13_Boston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3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유래</a:t>
            </a:r>
            <a:endParaRPr sz="2400">
              <a:latin typeface="맑은 고딕"/>
              <a:cs typeface="맑은 고딕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1978</a:t>
            </a:r>
            <a:r>
              <a:rPr sz="2000" spc="-145" dirty="0">
                <a:latin typeface="맑은 고딕"/>
                <a:cs typeface="맑은 고딕"/>
              </a:rPr>
              <a:t>년</a:t>
            </a:r>
            <a:r>
              <a:rPr sz="2000" spc="-145" dirty="0">
                <a:latin typeface="Arial Black"/>
                <a:cs typeface="Arial Black"/>
              </a:rPr>
              <a:t>,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집값에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가장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큰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영향을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미치는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것이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‘깨끗한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공기’라는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연구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결과가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하버드대학  교 도시개발학과에서</a:t>
            </a:r>
            <a:r>
              <a:rPr sz="2000" spc="-4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발표됨</a:t>
            </a:r>
            <a:endParaRPr sz="2000">
              <a:latin typeface="맑은 고딕"/>
              <a:cs typeface="맑은 고딕"/>
            </a:endParaRPr>
          </a:p>
          <a:p>
            <a:pPr marL="697230" marR="12700" lvl="1" indent="-227965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이들은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자신의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주장을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뒷받침하기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위해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집값의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변동에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영향을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미치는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여러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요인을  모아서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환경과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집값의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변동을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보여주는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데이터셋을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만듦</a:t>
            </a:r>
            <a:endParaRPr sz="2000">
              <a:latin typeface="맑은 고딕"/>
              <a:cs typeface="맑은 고딕"/>
            </a:endParaRPr>
          </a:p>
          <a:p>
            <a:pPr marL="696595" marR="198755" lvl="1" indent="-227329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그로부터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수십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65" dirty="0">
                <a:latin typeface="맑은 고딕"/>
                <a:cs typeface="맑은 고딕"/>
              </a:rPr>
              <a:t>후</a:t>
            </a:r>
            <a:r>
              <a:rPr sz="2000" spc="-65" dirty="0">
                <a:latin typeface="Arial Black"/>
                <a:cs typeface="Arial Black"/>
              </a:rPr>
              <a:t>,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데이터셋은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머신러닝의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선형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회귀를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테스트하는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가장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유명한  데이터로 쓰이고</a:t>
            </a:r>
            <a:r>
              <a:rPr sz="2000" spc="-4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94064" y="1690116"/>
            <a:ext cx="2743199" cy="1847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467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1. </a:t>
            </a:r>
            <a:r>
              <a:rPr dirty="0"/>
              <a:t>데이터</a:t>
            </a:r>
            <a:r>
              <a:rPr spc="-450" dirty="0"/>
              <a:t> </a:t>
            </a:r>
            <a:r>
              <a:rPr spc="70" dirty="0"/>
              <a:t>분석</a:t>
            </a:r>
            <a:r>
              <a:rPr spc="70" dirty="0">
                <a:latin typeface="Arial Black"/>
                <a:cs typeface="Arial Black"/>
              </a:rPr>
              <a:t>/</a:t>
            </a:r>
            <a:r>
              <a:rPr spc="70" dirty="0"/>
              <a:t>전처리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1031240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Index</a:t>
            </a:r>
            <a:r>
              <a:rPr sz="2400" spc="-160" dirty="0">
                <a:latin typeface="맑은 고딕"/>
                <a:cs typeface="맑은 고딕"/>
              </a:rPr>
              <a:t>가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spc="-100" dirty="0">
                <a:latin typeface="Arial Black"/>
                <a:cs typeface="Arial Black"/>
              </a:rPr>
              <a:t>506</a:t>
            </a:r>
            <a:r>
              <a:rPr sz="2400" spc="-100" dirty="0">
                <a:latin typeface="맑은 고딕"/>
                <a:cs typeface="맑은 고딕"/>
              </a:rPr>
              <a:t>개이므로</a:t>
            </a:r>
            <a:r>
              <a:rPr sz="2400" spc="-20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총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샘플의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수는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spc="-125" dirty="0">
                <a:latin typeface="Arial Black"/>
                <a:cs typeface="Arial Black"/>
              </a:rPr>
              <a:t>506</a:t>
            </a:r>
            <a:r>
              <a:rPr sz="2400" spc="-125" dirty="0">
                <a:latin typeface="맑은 고딕"/>
                <a:cs typeface="맑은 고딕"/>
              </a:rPr>
              <a:t>개이고</a:t>
            </a:r>
            <a:r>
              <a:rPr sz="2400" spc="-125" dirty="0">
                <a:latin typeface="Arial Black"/>
                <a:cs typeface="Arial Black"/>
              </a:rPr>
              <a:t>,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컬럼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수는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80" dirty="0">
                <a:latin typeface="Arial Black"/>
                <a:cs typeface="Arial Black"/>
              </a:rPr>
              <a:t>14</a:t>
            </a:r>
            <a:r>
              <a:rPr sz="2400" spc="-80" dirty="0">
                <a:latin typeface="맑은 고딕"/>
                <a:cs typeface="맑은 고딕"/>
              </a:rPr>
              <a:t>개이므로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spc="-235" dirty="0">
                <a:latin typeface="Arial Black"/>
                <a:cs typeface="Arial Black"/>
              </a:rPr>
              <a:t>13</a:t>
            </a:r>
            <a:endParaRPr sz="2400">
              <a:latin typeface="Arial Black"/>
              <a:cs typeface="Arial Black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맑은 고딕"/>
                <a:cs typeface="맑은 고딕"/>
              </a:rPr>
              <a:t>개의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속성과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80" dirty="0">
                <a:latin typeface="Arial Black"/>
                <a:cs typeface="Arial Black"/>
              </a:rPr>
              <a:t>1</a:t>
            </a:r>
            <a:r>
              <a:rPr sz="2400" spc="-80" dirty="0">
                <a:latin typeface="맑은 고딕"/>
                <a:cs typeface="맑은 고딕"/>
              </a:rPr>
              <a:t>개의</a:t>
            </a:r>
            <a:r>
              <a:rPr sz="2400" spc="-2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클래스로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이루어졌음을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짐작할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286814"/>
            <a:ext cx="6599555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특히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마지막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컬럼을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보면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지금까지와는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다름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클래스로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구분된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게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아니라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가격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나와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50" dirty="0">
                <a:latin typeface="맑은 고딕"/>
                <a:cs typeface="맑은 고딕"/>
              </a:rPr>
              <a:t>있음</a:t>
            </a:r>
            <a:r>
              <a:rPr sz="2000" spc="-50" dirty="0">
                <a:latin typeface="Arial Black"/>
                <a:cs typeface="Arial Black"/>
              </a:rPr>
              <a:t>(</a:t>
            </a:r>
            <a:r>
              <a:rPr sz="2000" spc="-50" dirty="0">
                <a:latin typeface="맑은 고딕"/>
                <a:cs typeface="맑은 고딕"/>
              </a:rPr>
              <a:t>실수값</a:t>
            </a:r>
            <a:r>
              <a:rPr sz="2000" spc="-50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9572" y="2619755"/>
            <a:ext cx="8372855" cy="2284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984821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pc="-130" dirty="0">
                <a:latin typeface="Arial Black"/>
                <a:cs typeface="Arial Black"/>
              </a:rPr>
              <a:t>(</a:t>
            </a:r>
            <a:r>
              <a:rPr spc="-130" dirty="0"/>
              <a:t>강의</a:t>
            </a:r>
            <a:r>
              <a:rPr spc="-405" dirty="0"/>
              <a:t> </a:t>
            </a:r>
            <a:r>
              <a:rPr spc="-270" dirty="0">
                <a:latin typeface="Arial Black"/>
                <a:cs typeface="Arial Black"/>
              </a:rPr>
              <a:t>4</a:t>
            </a:r>
            <a:r>
              <a:rPr spc="-270" dirty="0"/>
              <a:t>강</a:t>
            </a:r>
            <a:r>
              <a:rPr spc="-270" dirty="0">
                <a:latin typeface="Arial Black"/>
                <a:cs typeface="Arial Black"/>
              </a:rPr>
              <a:t>)</a:t>
            </a:r>
          </a:p>
          <a:p>
            <a:pPr marL="12700">
              <a:lnSpc>
                <a:spcPts val="5015"/>
              </a:lnSpc>
            </a:pPr>
            <a:r>
              <a:rPr spc="-95" dirty="0"/>
              <a:t>리뷰</a:t>
            </a:r>
            <a:r>
              <a:rPr spc="-95" dirty="0">
                <a:latin typeface="Arial Black"/>
                <a:cs typeface="Arial Black"/>
              </a:rPr>
              <a:t>:</a:t>
            </a:r>
            <a:r>
              <a:rPr spc="-345" dirty="0">
                <a:latin typeface="Arial Black"/>
                <a:cs typeface="Arial Black"/>
              </a:rPr>
              <a:t> </a:t>
            </a:r>
            <a:r>
              <a:rPr dirty="0"/>
              <a:t>폐암</a:t>
            </a:r>
            <a:r>
              <a:rPr spc="-415" dirty="0"/>
              <a:t> </a:t>
            </a:r>
            <a:r>
              <a:rPr dirty="0"/>
              <a:t>수술</a:t>
            </a:r>
            <a:r>
              <a:rPr spc="-420" dirty="0"/>
              <a:t> </a:t>
            </a:r>
            <a:r>
              <a:rPr dirty="0"/>
              <a:t>환자의</a:t>
            </a:r>
            <a:r>
              <a:rPr spc="-415" dirty="0"/>
              <a:t> </a:t>
            </a:r>
            <a:r>
              <a:rPr dirty="0"/>
              <a:t>생존율</a:t>
            </a:r>
            <a:r>
              <a:rPr spc="-420" dirty="0"/>
              <a:t> </a:t>
            </a:r>
            <a:r>
              <a:rPr dirty="0"/>
              <a:t>예측하기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0638" y="6543757"/>
            <a:ext cx="6719570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634480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baseline="4629" dirty="0">
                <a:solidFill>
                  <a:srgbClr val="8A8A8A"/>
                </a:solidFill>
                <a:latin typeface="맑은 고딕"/>
                <a:cs typeface="맑은 고딕"/>
              </a:rPr>
              <a:t>4</a:t>
            </a:r>
            <a:endParaRPr sz="1800" baseline="4629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451" y="1712084"/>
            <a:ext cx="11690350" cy="5121910"/>
            <a:chOff x="451451" y="1712084"/>
            <a:chExt cx="11690350" cy="5121910"/>
          </a:xfrm>
        </p:grpSpPr>
        <p:sp>
          <p:nvSpPr>
            <p:cNvPr id="5" name="object 5"/>
            <p:cNvSpPr/>
            <p:nvPr/>
          </p:nvSpPr>
          <p:spPr>
            <a:xfrm>
              <a:off x="451451" y="1712084"/>
              <a:ext cx="5443003" cy="22792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4816" y="3343655"/>
              <a:ext cx="7136890" cy="34899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11928" y="2714265"/>
            <a:ext cx="133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Class </a:t>
            </a:r>
            <a:r>
              <a:rPr sz="1800" dirty="0">
                <a:latin typeface="맑은 고딕"/>
                <a:cs typeface="맑은 고딕"/>
              </a:rPr>
              <a:t>0:</a:t>
            </a:r>
            <a:r>
              <a:rPr sz="1800" spc="-10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사망</a:t>
            </a:r>
            <a:endParaRPr sz="18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맑은 고딕"/>
                <a:cs typeface="맑은 고딕"/>
              </a:rPr>
              <a:t>Class </a:t>
            </a:r>
            <a:r>
              <a:rPr sz="1800" dirty="0">
                <a:latin typeface="맑은 고딕"/>
                <a:cs typeface="맑은 고딕"/>
              </a:rPr>
              <a:t>1:</a:t>
            </a:r>
            <a:r>
              <a:rPr sz="1800" spc="-10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생존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7583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2.</a:t>
            </a:r>
            <a:r>
              <a:rPr spc="-415" dirty="0">
                <a:latin typeface="Arial Black"/>
                <a:cs typeface="Arial Black"/>
              </a:rPr>
              <a:t> </a:t>
            </a:r>
            <a:r>
              <a:rPr dirty="0"/>
              <a:t>모델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5636895" cy="250253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간단한 모델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구성</a:t>
            </a:r>
            <a:r>
              <a:rPr sz="2400" spc="-55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0" dirty="0">
                <a:latin typeface="맑은 고딕"/>
                <a:cs typeface="맑은 고딕"/>
              </a:rPr>
              <a:t>출력층</a:t>
            </a:r>
            <a:r>
              <a:rPr sz="2400" spc="-4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7865" marR="278130" lvl="1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맑은 고딕"/>
                <a:cs typeface="맑은 고딕"/>
              </a:rPr>
              <a:t>회귀</a:t>
            </a:r>
            <a:r>
              <a:rPr sz="2000" dirty="0">
                <a:latin typeface="맑은 고딕"/>
                <a:cs typeface="맑은 고딕"/>
              </a:rPr>
              <a:t>는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마지막에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참과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거짓을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구분할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필요  가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없음</a:t>
            </a:r>
            <a:endParaRPr sz="2000">
              <a:latin typeface="맑은 고딕"/>
              <a:cs typeface="맑은 고딕"/>
            </a:endParaRPr>
          </a:p>
          <a:p>
            <a:pPr marL="697865" marR="326390" lvl="1" indent="-228600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맑은 고딕"/>
                <a:cs typeface="맑은 고딕"/>
              </a:rPr>
              <a:t>출력층에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활성화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함수를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지정할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필요도  없음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45" dirty="0">
                <a:latin typeface="Wingdings"/>
                <a:cs typeface="Wingdings"/>
              </a:rPr>
              <a:t></a:t>
            </a:r>
            <a:r>
              <a:rPr sz="2000" spc="-45" dirty="0">
                <a:latin typeface="Arial Black"/>
                <a:cs typeface="Arial Black"/>
              </a:rPr>
              <a:t>(</a:t>
            </a:r>
            <a:r>
              <a:rPr sz="2000" spc="-45" dirty="0">
                <a:latin typeface="맑은 고딕"/>
                <a:cs typeface="맑은 고딕"/>
              </a:rPr>
              <a:t>이럴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경우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단순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weighted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sum</a:t>
            </a:r>
            <a:r>
              <a:rPr sz="2000" spc="-125" dirty="0">
                <a:latin typeface="맑은 고딕"/>
                <a:cs typeface="맑은 고딕"/>
              </a:rPr>
              <a:t>이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출력됨</a:t>
            </a:r>
            <a:r>
              <a:rPr sz="2000" spc="-45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53784" y="1815083"/>
            <a:ext cx="5228843" cy="19248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877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3.</a:t>
            </a:r>
            <a:r>
              <a:rPr spc="-405" dirty="0">
                <a:latin typeface="Arial Black"/>
                <a:cs typeface="Arial Black"/>
              </a:rPr>
              <a:t> </a:t>
            </a:r>
            <a:r>
              <a:rPr dirty="0"/>
              <a:t>결과분석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1" y="1764850"/>
            <a:ext cx="4025900" cy="13227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flatten( </a:t>
            </a:r>
            <a:r>
              <a:rPr sz="2400" spc="-215" dirty="0">
                <a:latin typeface="Arial Black"/>
                <a:cs typeface="Arial Black"/>
              </a:rPr>
              <a:t>) </a:t>
            </a:r>
            <a:r>
              <a:rPr sz="2400" dirty="0">
                <a:latin typeface="맑은 고딕"/>
                <a:cs typeface="맑은 고딕"/>
              </a:rPr>
              <a:t>함수</a:t>
            </a:r>
            <a:r>
              <a:rPr sz="2400" spc="-165" dirty="0">
                <a:latin typeface="맑은 고딕"/>
                <a:cs typeface="맑은 고딕"/>
              </a:rPr>
              <a:t> </a:t>
            </a:r>
            <a:r>
              <a:rPr sz="2400" spc="-160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7230" marR="5080" lvl="1" indent="-227965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데이터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배열이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몇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차원이든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  두 </a:t>
            </a:r>
            <a:r>
              <a:rPr sz="2000" b="1" spc="10" dirty="0">
                <a:latin typeface="Arial"/>
                <a:cs typeface="Arial"/>
              </a:rPr>
              <a:t>1</a:t>
            </a:r>
            <a:r>
              <a:rPr sz="2000" b="1" spc="10" dirty="0">
                <a:latin typeface="맑은 고딕"/>
                <a:cs typeface="맑은 고딕"/>
              </a:rPr>
              <a:t>차원으로 </a:t>
            </a:r>
            <a:r>
              <a:rPr sz="2000" b="1" dirty="0">
                <a:latin typeface="맑은 고딕"/>
                <a:cs typeface="맑은 고딕"/>
              </a:rPr>
              <a:t>바꿔 </a:t>
            </a:r>
            <a:r>
              <a:rPr sz="2000" dirty="0">
                <a:latin typeface="맑은 고딕"/>
                <a:cs typeface="맑은 고딕"/>
              </a:rPr>
              <a:t>읽기 쉽게  해 주는</a:t>
            </a:r>
            <a:r>
              <a:rPr sz="2000" spc="-3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41036" y="710183"/>
            <a:ext cx="6734555" cy="5466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89772"/>
            <a:ext cx="9305290" cy="1672589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6000" spc="-505" dirty="0">
                <a:latin typeface="Arial Black"/>
                <a:cs typeface="Arial Black"/>
              </a:rPr>
              <a:t>Part </a:t>
            </a:r>
            <a:r>
              <a:rPr sz="6000" spc="-585" dirty="0">
                <a:latin typeface="Arial Black"/>
                <a:cs typeface="Arial Black"/>
              </a:rPr>
              <a:t>IV: </a:t>
            </a:r>
            <a:r>
              <a:rPr sz="6000" spc="-390" dirty="0">
                <a:latin typeface="Arial Black"/>
                <a:cs typeface="Arial Black"/>
              </a:rPr>
              <a:t>DNN</a:t>
            </a:r>
            <a:r>
              <a:rPr sz="6000" spc="-340" dirty="0">
                <a:latin typeface="Arial Black"/>
                <a:cs typeface="Arial Black"/>
              </a:rPr>
              <a:t> </a:t>
            </a:r>
            <a:r>
              <a:rPr sz="6000" dirty="0">
                <a:latin typeface="맑은 고딕"/>
                <a:cs typeface="맑은 고딕"/>
              </a:rPr>
              <a:t>영상분류문제</a:t>
            </a:r>
            <a:endParaRPr sz="6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160" dirty="0">
                <a:solidFill>
                  <a:srgbClr val="8A8A8A"/>
                </a:solidFill>
                <a:latin typeface="맑은 고딕"/>
                <a:cs typeface="맑은 고딕"/>
              </a:rPr>
              <a:t>핸</a:t>
            </a:r>
            <a:r>
              <a:rPr sz="2400" spc="-160" dirty="0">
                <a:solidFill>
                  <a:srgbClr val="8A8A8A"/>
                </a:solidFill>
                <a:latin typeface="Arial Black"/>
                <a:cs typeface="Arial Black"/>
              </a:rPr>
              <a:t>10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305" dirty="0">
                <a:latin typeface="Arial Black"/>
                <a:cs typeface="Arial Black"/>
              </a:rPr>
              <a:t>Building </a:t>
            </a:r>
            <a:r>
              <a:rPr spc="-340" dirty="0">
                <a:latin typeface="Arial Black"/>
                <a:cs typeface="Arial Black"/>
              </a:rPr>
              <a:t>an </a:t>
            </a:r>
            <a:r>
              <a:rPr b="1" spc="270" dirty="0">
                <a:latin typeface="Arial"/>
                <a:cs typeface="Arial"/>
              </a:rPr>
              <a:t>Image </a:t>
            </a:r>
            <a:r>
              <a:rPr b="1" spc="35" dirty="0">
                <a:latin typeface="Arial"/>
                <a:cs typeface="Arial"/>
              </a:rPr>
              <a:t>Classifier </a:t>
            </a:r>
            <a:r>
              <a:rPr spc="-360" dirty="0">
                <a:latin typeface="Arial Black"/>
                <a:cs typeface="Arial Black"/>
              </a:rPr>
              <a:t>Using</a:t>
            </a:r>
            <a:r>
              <a:rPr spc="-894" dirty="0">
                <a:latin typeface="Arial Black"/>
                <a:cs typeface="Arial Black"/>
              </a:rPr>
              <a:t> </a:t>
            </a:r>
            <a:r>
              <a:rPr spc="-350" dirty="0">
                <a:latin typeface="Arial Black"/>
                <a:cs typeface="Arial Black"/>
              </a:rPr>
              <a:t>the  </a:t>
            </a:r>
            <a:r>
              <a:rPr spc="-385" dirty="0">
                <a:latin typeface="Arial Black"/>
                <a:cs typeface="Arial Black"/>
              </a:rPr>
              <a:t>Sequential</a:t>
            </a:r>
            <a:r>
              <a:rPr spc="-330" dirty="0">
                <a:latin typeface="Arial Black"/>
                <a:cs typeface="Arial Black"/>
              </a:rPr>
              <a:t> </a:t>
            </a:r>
            <a:r>
              <a:rPr spc="-450" dirty="0">
                <a:latin typeface="Arial Black"/>
                <a:cs typeface="Arial Black"/>
              </a:rPr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885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80" dirty="0">
                <a:latin typeface="Arial Black"/>
                <a:cs typeface="Arial Black"/>
              </a:rPr>
              <a:t>To </a:t>
            </a:r>
            <a:r>
              <a:rPr sz="2400" spc="-245" dirty="0">
                <a:latin typeface="Arial Black"/>
                <a:cs typeface="Arial Black"/>
              </a:rPr>
              <a:t>test </a:t>
            </a:r>
            <a:r>
              <a:rPr sz="2400" spc="-150" dirty="0">
                <a:latin typeface="Arial Black"/>
                <a:cs typeface="Arial Black"/>
              </a:rPr>
              <a:t>your </a:t>
            </a:r>
            <a:r>
              <a:rPr sz="2400" spc="-195" dirty="0">
                <a:latin typeface="Arial Black"/>
                <a:cs typeface="Arial Black"/>
              </a:rPr>
              <a:t>installation, </a:t>
            </a:r>
            <a:r>
              <a:rPr sz="2400" spc="-160" dirty="0">
                <a:latin typeface="Arial Black"/>
                <a:cs typeface="Arial Black"/>
              </a:rPr>
              <a:t>open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b="1" spc="65" dirty="0">
                <a:latin typeface="Arial"/>
                <a:cs typeface="Arial"/>
              </a:rPr>
              <a:t>Python </a:t>
            </a:r>
            <a:r>
              <a:rPr sz="2400" b="1" spc="30" dirty="0">
                <a:latin typeface="Arial"/>
                <a:cs typeface="Arial"/>
              </a:rPr>
              <a:t>shell </a:t>
            </a:r>
            <a:r>
              <a:rPr sz="2400" spc="-114" dirty="0">
                <a:latin typeface="Arial Black"/>
                <a:cs typeface="Arial Black"/>
              </a:rPr>
              <a:t>or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b="1" spc="15" dirty="0">
                <a:latin typeface="Arial"/>
                <a:cs typeface="Arial"/>
              </a:rPr>
              <a:t>Jupyter </a:t>
            </a:r>
            <a:r>
              <a:rPr sz="2400" b="1" spc="55" dirty="0">
                <a:latin typeface="Arial"/>
                <a:cs typeface="Arial"/>
              </a:rPr>
              <a:t>notebook</a:t>
            </a:r>
            <a:r>
              <a:rPr sz="2400" spc="55" dirty="0">
                <a:latin typeface="Arial Black"/>
                <a:cs typeface="Arial Black"/>
              </a:rPr>
              <a:t>,  </a:t>
            </a:r>
            <a:r>
              <a:rPr sz="2400" spc="-175" dirty="0">
                <a:latin typeface="Arial Black"/>
                <a:cs typeface="Arial Black"/>
              </a:rPr>
              <a:t>then </a:t>
            </a:r>
            <a:r>
              <a:rPr sz="2400" spc="-150" dirty="0">
                <a:latin typeface="Arial Black"/>
                <a:cs typeface="Arial Black"/>
              </a:rPr>
              <a:t>import </a:t>
            </a:r>
            <a:r>
              <a:rPr sz="2400" b="1" spc="25" dirty="0">
                <a:latin typeface="Arial"/>
                <a:cs typeface="Arial"/>
              </a:rPr>
              <a:t>TensorFlow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b="1" spc="90" dirty="0">
                <a:latin typeface="Arial"/>
                <a:cs typeface="Arial"/>
              </a:rPr>
              <a:t>tf.keras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140" dirty="0">
                <a:latin typeface="Arial Black"/>
                <a:cs typeface="Arial Black"/>
              </a:rPr>
              <a:t>print </a:t>
            </a:r>
            <a:r>
              <a:rPr sz="2400" spc="-165" dirty="0">
                <a:latin typeface="Arial Black"/>
                <a:cs typeface="Arial Black"/>
              </a:rPr>
              <a:t>their</a:t>
            </a:r>
            <a:r>
              <a:rPr sz="2400" spc="-515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versions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21371" y="2996226"/>
            <a:ext cx="8265679" cy="2126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378904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355" dirty="0">
                <a:latin typeface="Arial Black"/>
                <a:cs typeface="Arial Black"/>
              </a:rPr>
              <a:t>1. </a:t>
            </a:r>
            <a:r>
              <a:rPr dirty="0"/>
              <a:t>데이터</a:t>
            </a:r>
            <a:r>
              <a:rPr spc="-465" dirty="0"/>
              <a:t> </a:t>
            </a:r>
            <a:r>
              <a:rPr spc="140" dirty="0"/>
              <a:t>분석</a:t>
            </a:r>
            <a:r>
              <a:rPr spc="140" dirty="0">
                <a:latin typeface="Arial Black"/>
                <a:cs typeface="Arial Black"/>
              </a:rPr>
              <a:t>/  </a:t>
            </a:r>
            <a:r>
              <a:rPr dirty="0"/>
              <a:t>전처리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331210" cy="1177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15367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Load </a:t>
            </a:r>
            <a:r>
              <a:rPr sz="2400" spc="-215" dirty="0">
                <a:latin typeface="Arial Black"/>
                <a:cs typeface="Arial Black"/>
              </a:rPr>
              <a:t>Fashion </a:t>
            </a:r>
            <a:r>
              <a:rPr sz="2400" spc="-245" dirty="0">
                <a:latin typeface="Arial Black"/>
                <a:cs typeface="Arial Black"/>
              </a:rPr>
              <a:t>MNIST  </a:t>
            </a:r>
            <a:r>
              <a:rPr sz="2400" spc="-229" dirty="0">
                <a:latin typeface="Arial Black"/>
                <a:cs typeface="Arial Black"/>
              </a:rPr>
              <a:t>dataset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5" dirty="0">
                <a:latin typeface="Arial Black"/>
                <a:cs typeface="Arial Black"/>
              </a:rPr>
              <a:t>See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215" dirty="0">
                <a:latin typeface="Arial Black"/>
                <a:cs typeface="Arial Black"/>
              </a:rPr>
              <a:t>sample</a:t>
            </a:r>
            <a:r>
              <a:rPr sz="2400" spc="-60" dirty="0">
                <a:latin typeface="Arial Black"/>
                <a:cs typeface="Arial Black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(option)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5114" y="85713"/>
            <a:ext cx="6883532" cy="6295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5690"/>
            <a:ext cx="378904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355" dirty="0">
                <a:latin typeface="Arial Black"/>
                <a:cs typeface="Arial Black"/>
              </a:rPr>
              <a:t>1. </a:t>
            </a:r>
            <a:r>
              <a:rPr dirty="0"/>
              <a:t>데이터</a:t>
            </a:r>
            <a:r>
              <a:rPr spc="-465" dirty="0"/>
              <a:t> </a:t>
            </a:r>
            <a:r>
              <a:rPr spc="140" dirty="0"/>
              <a:t>분석</a:t>
            </a:r>
            <a:r>
              <a:rPr spc="140" dirty="0">
                <a:latin typeface="Arial Black"/>
                <a:cs typeface="Arial Black"/>
              </a:rPr>
              <a:t>/  </a:t>
            </a:r>
            <a:r>
              <a:rPr dirty="0"/>
              <a:t>전처리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47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45" dirty="0">
                <a:latin typeface="Arial Black"/>
                <a:cs typeface="Arial Black"/>
              </a:rPr>
              <a:t>More </a:t>
            </a:r>
            <a:r>
              <a:rPr sz="2400" spc="-229" dirty="0">
                <a:latin typeface="Arial Black"/>
                <a:cs typeface="Arial Black"/>
              </a:rPr>
              <a:t>samples</a:t>
            </a:r>
            <a:r>
              <a:rPr sz="2400" spc="-280" dirty="0">
                <a:latin typeface="Arial Black"/>
                <a:cs typeface="Arial Black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(option)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3704" y="62988"/>
            <a:ext cx="6591058" cy="613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7583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2.</a:t>
            </a:r>
            <a:r>
              <a:rPr spc="-415" dirty="0">
                <a:latin typeface="Arial Black"/>
                <a:cs typeface="Arial Black"/>
              </a:rPr>
              <a:t> </a:t>
            </a:r>
            <a:r>
              <a:rPr dirty="0"/>
              <a:t>모델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072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Build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b="1" spc="155" dirty="0">
                <a:latin typeface="Arial"/>
                <a:cs typeface="Arial"/>
              </a:rPr>
              <a:t>DNN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85" dirty="0"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83425" y="400315"/>
            <a:ext cx="7568565" cy="5678805"/>
            <a:chOff x="4183425" y="400315"/>
            <a:chExt cx="7568565" cy="5678805"/>
          </a:xfrm>
        </p:grpSpPr>
        <p:sp>
          <p:nvSpPr>
            <p:cNvPr id="5" name="object 5"/>
            <p:cNvSpPr/>
            <p:nvPr/>
          </p:nvSpPr>
          <p:spPr>
            <a:xfrm>
              <a:off x="4183425" y="400315"/>
              <a:ext cx="7568439" cy="56785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5435" y="1232108"/>
              <a:ext cx="5282565" cy="622300"/>
            </a:xfrm>
            <a:custGeom>
              <a:avLst/>
              <a:gdLst/>
              <a:ahLst/>
              <a:cxnLst/>
              <a:rect l="l" t="t" r="r" b="b"/>
              <a:pathLst>
                <a:path w="5282565" h="622300">
                  <a:moveTo>
                    <a:pt x="16480" y="28239"/>
                  </a:moveTo>
                  <a:lnTo>
                    <a:pt x="74850" y="22199"/>
                  </a:lnTo>
                  <a:lnTo>
                    <a:pt x="130047" y="20041"/>
                  </a:lnTo>
                  <a:lnTo>
                    <a:pt x="182370" y="21027"/>
                  </a:lnTo>
                  <a:lnTo>
                    <a:pt x="232118" y="24419"/>
                  </a:lnTo>
                  <a:lnTo>
                    <a:pt x="279590" y="29478"/>
                  </a:lnTo>
                  <a:lnTo>
                    <a:pt x="325086" y="35466"/>
                  </a:lnTo>
                  <a:lnTo>
                    <a:pt x="368905" y="41645"/>
                  </a:lnTo>
                  <a:lnTo>
                    <a:pt x="411346" y="47277"/>
                  </a:lnTo>
                  <a:lnTo>
                    <a:pt x="452709" y="51624"/>
                  </a:lnTo>
                  <a:lnTo>
                    <a:pt x="493292" y="53947"/>
                  </a:lnTo>
                  <a:lnTo>
                    <a:pt x="533395" y="53508"/>
                  </a:lnTo>
                  <a:lnTo>
                    <a:pt x="573318" y="49569"/>
                  </a:lnTo>
                  <a:lnTo>
                    <a:pt x="613359" y="41392"/>
                  </a:lnTo>
                  <a:lnTo>
                    <a:pt x="653817" y="28239"/>
                  </a:lnTo>
                  <a:lnTo>
                    <a:pt x="708179" y="10859"/>
                  </a:lnTo>
                  <a:lnTo>
                    <a:pt x="757688" y="2032"/>
                  </a:lnTo>
                  <a:lnTo>
                    <a:pt x="803191" y="0"/>
                  </a:lnTo>
                  <a:lnTo>
                    <a:pt x="845534" y="3002"/>
                  </a:lnTo>
                  <a:lnTo>
                    <a:pt x="885565" y="9280"/>
                  </a:lnTo>
                  <a:lnTo>
                    <a:pt x="924129" y="17074"/>
                  </a:lnTo>
                  <a:lnTo>
                    <a:pt x="962073" y="24627"/>
                  </a:lnTo>
                  <a:lnTo>
                    <a:pt x="1000244" y="30178"/>
                  </a:lnTo>
                  <a:lnTo>
                    <a:pt x="1039488" y="31968"/>
                  </a:lnTo>
                  <a:lnTo>
                    <a:pt x="1080651" y="28239"/>
                  </a:lnTo>
                  <a:lnTo>
                    <a:pt x="1127598" y="22608"/>
                  </a:lnTo>
                  <a:lnTo>
                    <a:pt x="1174314" y="20758"/>
                  </a:lnTo>
                  <a:lnTo>
                    <a:pt x="1220948" y="21672"/>
                  </a:lnTo>
                  <a:lnTo>
                    <a:pt x="1267652" y="24333"/>
                  </a:lnTo>
                  <a:lnTo>
                    <a:pt x="1314577" y="27724"/>
                  </a:lnTo>
                  <a:lnTo>
                    <a:pt x="1361872" y="30827"/>
                  </a:lnTo>
                  <a:lnTo>
                    <a:pt x="1409688" y="32625"/>
                  </a:lnTo>
                  <a:lnTo>
                    <a:pt x="1458176" y="32102"/>
                  </a:lnTo>
                  <a:lnTo>
                    <a:pt x="1507486" y="28239"/>
                  </a:lnTo>
                  <a:lnTo>
                    <a:pt x="1557692" y="24403"/>
                  </a:lnTo>
                  <a:lnTo>
                    <a:pt x="1608416" y="23948"/>
                  </a:lnTo>
                  <a:lnTo>
                    <a:pt x="1659136" y="25834"/>
                  </a:lnTo>
                  <a:lnTo>
                    <a:pt x="1709335" y="29026"/>
                  </a:lnTo>
                  <a:lnTo>
                    <a:pt x="1758492" y="32485"/>
                  </a:lnTo>
                  <a:lnTo>
                    <a:pt x="1806088" y="35173"/>
                  </a:lnTo>
                  <a:lnTo>
                    <a:pt x="1851604" y="36053"/>
                  </a:lnTo>
                  <a:lnTo>
                    <a:pt x="1894521" y="34088"/>
                  </a:lnTo>
                  <a:lnTo>
                    <a:pt x="1934320" y="28239"/>
                  </a:lnTo>
                  <a:lnTo>
                    <a:pt x="1967602" y="23307"/>
                  </a:lnTo>
                  <a:lnTo>
                    <a:pt x="2004929" y="21379"/>
                  </a:lnTo>
                  <a:lnTo>
                    <a:pt x="2045960" y="21781"/>
                  </a:lnTo>
                  <a:lnTo>
                    <a:pt x="2090351" y="23842"/>
                  </a:lnTo>
                  <a:lnTo>
                    <a:pt x="2137760" y="26889"/>
                  </a:lnTo>
                  <a:lnTo>
                    <a:pt x="2187845" y="30250"/>
                  </a:lnTo>
                  <a:lnTo>
                    <a:pt x="2240263" y="33253"/>
                  </a:lnTo>
                  <a:lnTo>
                    <a:pt x="2294671" y="35226"/>
                  </a:lnTo>
                  <a:lnTo>
                    <a:pt x="2350726" y="35496"/>
                  </a:lnTo>
                  <a:lnTo>
                    <a:pt x="2408088" y="33391"/>
                  </a:lnTo>
                  <a:lnTo>
                    <a:pt x="2466412" y="28239"/>
                  </a:lnTo>
                  <a:lnTo>
                    <a:pt x="2534077" y="21972"/>
                  </a:lnTo>
                  <a:lnTo>
                    <a:pt x="2594296" y="19424"/>
                  </a:lnTo>
                  <a:lnTo>
                    <a:pt x="2648091" y="19671"/>
                  </a:lnTo>
                  <a:lnTo>
                    <a:pt x="2696485" y="21792"/>
                  </a:lnTo>
                  <a:lnTo>
                    <a:pt x="2740502" y="24865"/>
                  </a:lnTo>
                  <a:lnTo>
                    <a:pt x="2781163" y="27968"/>
                  </a:lnTo>
                  <a:lnTo>
                    <a:pt x="2819492" y="30179"/>
                  </a:lnTo>
                  <a:lnTo>
                    <a:pt x="2856512" y="30577"/>
                  </a:lnTo>
                  <a:lnTo>
                    <a:pt x="2893246" y="28239"/>
                  </a:lnTo>
                  <a:lnTo>
                    <a:pt x="2921409" y="26858"/>
                  </a:lnTo>
                  <a:lnTo>
                    <a:pt x="2957616" y="27564"/>
                  </a:lnTo>
                  <a:lnTo>
                    <a:pt x="3000668" y="29887"/>
                  </a:lnTo>
                  <a:lnTo>
                    <a:pt x="3049366" y="33360"/>
                  </a:lnTo>
                  <a:lnTo>
                    <a:pt x="3102512" y="37513"/>
                  </a:lnTo>
                  <a:lnTo>
                    <a:pt x="3158908" y="41879"/>
                  </a:lnTo>
                  <a:lnTo>
                    <a:pt x="3217353" y="45989"/>
                  </a:lnTo>
                  <a:lnTo>
                    <a:pt x="3276651" y="49374"/>
                  </a:lnTo>
                  <a:lnTo>
                    <a:pt x="3335601" y="51567"/>
                  </a:lnTo>
                  <a:lnTo>
                    <a:pt x="3393006" y="52098"/>
                  </a:lnTo>
                  <a:lnTo>
                    <a:pt x="3447667" y="50499"/>
                  </a:lnTo>
                  <a:lnTo>
                    <a:pt x="3498386" y="46302"/>
                  </a:lnTo>
                  <a:lnTo>
                    <a:pt x="3543962" y="39038"/>
                  </a:lnTo>
                  <a:lnTo>
                    <a:pt x="3583199" y="28239"/>
                  </a:lnTo>
                  <a:lnTo>
                    <a:pt x="3624244" y="16894"/>
                  </a:lnTo>
                  <a:lnTo>
                    <a:pt x="3664438" y="11723"/>
                  </a:lnTo>
                  <a:lnTo>
                    <a:pt x="3704218" y="11492"/>
                  </a:lnTo>
                  <a:lnTo>
                    <a:pt x="3744017" y="14969"/>
                  </a:lnTo>
                  <a:lnTo>
                    <a:pt x="3784270" y="20919"/>
                  </a:lnTo>
                  <a:lnTo>
                    <a:pt x="3825412" y="28110"/>
                  </a:lnTo>
                  <a:lnTo>
                    <a:pt x="3867877" y="35309"/>
                  </a:lnTo>
                  <a:lnTo>
                    <a:pt x="3912102" y="41281"/>
                  </a:lnTo>
                  <a:lnTo>
                    <a:pt x="3958519" y="44793"/>
                  </a:lnTo>
                  <a:lnTo>
                    <a:pt x="4007564" y="44612"/>
                  </a:lnTo>
                  <a:lnTo>
                    <a:pt x="4059673" y="39505"/>
                  </a:lnTo>
                  <a:lnTo>
                    <a:pt x="4115278" y="28239"/>
                  </a:lnTo>
                  <a:lnTo>
                    <a:pt x="4146377" y="22061"/>
                  </a:lnTo>
                  <a:lnTo>
                    <a:pt x="4181905" y="18130"/>
                  </a:lnTo>
                  <a:lnTo>
                    <a:pt x="4221464" y="16213"/>
                  </a:lnTo>
                  <a:lnTo>
                    <a:pt x="4264657" y="16076"/>
                  </a:lnTo>
                  <a:lnTo>
                    <a:pt x="4311086" y="17487"/>
                  </a:lnTo>
                  <a:lnTo>
                    <a:pt x="4360353" y="20211"/>
                  </a:lnTo>
                  <a:lnTo>
                    <a:pt x="4412060" y="24017"/>
                  </a:lnTo>
                  <a:lnTo>
                    <a:pt x="4465809" y="28671"/>
                  </a:lnTo>
                  <a:lnTo>
                    <a:pt x="4521203" y="33940"/>
                  </a:lnTo>
                  <a:lnTo>
                    <a:pt x="4577842" y="39590"/>
                  </a:lnTo>
                  <a:lnTo>
                    <a:pt x="4635331" y="45389"/>
                  </a:lnTo>
                  <a:lnTo>
                    <a:pt x="4693269" y="51104"/>
                  </a:lnTo>
                  <a:lnTo>
                    <a:pt x="4751261" y="56501"/>
                  </a:lnTo>
                  <a:lnTo>
                    <a:pt x="4808907" y="61347"/>
                  </a:lnTo>
                  <a:lnTo>
                    <a:pt x="4865811" y="65410"/>
                  </a:lnTo>
                  <a:lnTo>
                    <a:pt x="4921573" y="68456"/>
                  </a:lnTo>
                  <a:lnTo>
                    <a:pt x="4975796" y="70251"/>
                  </a:lnTo>
                  <a:lnTo>
                    <a:pt x="5028083" y="70564"/>
                  </a:lnTo>
                  <a:lnTo>
                    <a:pt x="5078036" y="69160"/>
                  </a:lnTo>
                  <a:lnTo>
                    <a:pt x="5125255" y="65807"/>
                  </a:lnTo>
                  <a:lnTo>
                    <a:pt x="5169345" y="60272"/>
                  </a:lnTo>
                  <a:lnTo>
                    <a:pt x="5209906" y="52321"/>
                  </a:lnTo>
                  <a:lnTo>
                    <a:pt x="5246541" y="41721"/>
                  </a:lnTo>
                  <a:lnTo>
                    <a:pt x="5278852" y="28239"/>
                  </a:lnTo>
                  <a:lnTo>
                    <a:pt x="5282208" y="72809"/>
                  </a:lnTo>
                  <a:lnTo>
                    <a:pt x="5282169" y="118283"/>
                  </a:lnTo>
                  <a:lnTo>
                    <a:pt x="5279645" y="164816"/>
                  </a:lnTo>
                  <a:lnTo>
                    <a:pt x="5275542" y="212562"/>
                  </a:lnTo>
                  <a:lnTo>
                    <a:pt x="5270768" y="261674"/>
                  </a:lnTo>
                  <a:lnTo>
                    <a:pt x="5266230" y="312306"/>
                  </a:lnTo>
                  <a:lnTo>
                    <a:pt x="5262837" y="364611"/>
                  </a:lnTo>
                  <a:lnTo>
                    <a:pt x="5261494" y="418744"/>
                  </a:lnTo>
                  <a:lnTo>
                    <a:pt x="5263111" y="474858"/>
                  </a:lnTo>
                  <a:lnTo>
                    <a:pt x="5268595" y="533106"/>
                  </a:lnTo>
                  <a:lnTo>
                    <a:pt x="5278852" y="593643"/>
                  </a:lnTo>
                  <a:lnTo>
                    <a:pt x="5226157" y="605651"/>
                  </a:lnTo>
                  <a:lnTo>
                    <a:pt x="5172400" y="614028"/>
                  </a:lnTo>
                  <a:lnTo>
                    <a:pt x="5117976" y="619220"/>
                  </a:lnTo>
                  <a:lnTo>
                    <a:pt x="5063284" y="621673"/>
                  </a:lnTo>
                  <a:lnTo>
                    <a:pt x="5008719" y="621832"/>
                  </a:lnTo>
                  <a:lnTo>
                    <a:pt x="4954680" y="620145"/>
                  </a:lnTo>
                  <a:lnTo>
                    <a:pt x="4901562" y="617055"/>
                  </a:lnTo>
                  <a:lnTo>
                    <a:pt x="4849763" y="613011"/>
                  </a:lnTo>
                  <a:lnTo>
                    <a:pt x="4799681" y="608456"/>
                  </a:lnTo>
                  <a:lnTo>
                    <a:pt x="4751711" y="603838"/>
                  </a:lnTo>
                  <a:lnTo>
                    <a:pt x="4706251" y="599601"/>
                  </a:lnTo>
                  <a:lnTo>
                    <a:pt x="4663698" y="596193"/>
                  </a:lnTo>
                  <a:lnTo>
                    <a:pt x="4624448" y="594058"/>
                  </a:lnTo>
                  <a:lnTo>
                    <a:pt x="4588899" y="593643"/>
                  </a:lnTo>
                  <a:lnTo>
                    <a:pt x="4550057" y="593158"/>
                  </a:lnTo>
                  <a:lnTo>
                    <a:pt x="4506395" y="590782"/>
                  </a:lnTo>
                  <a:lnTo>
                    <a:pt x="4458765" y="587055"/>
                  </a:lnTo>
                  <a:lnTo>
                    <a:pt x="4408017" y="582512"/>
                  </a:lnTo>
                  <a:lnTo>
                    <a:pt x="4355005" y="577691"/>
                  </a:lnTo>
                  <a:lnTo>
                    <a:pt x="4300579" y="573131"/>
                  </a:lnTo>
                  <a:lnTo>
                    <a:pt x="4245592" y="569368"/>
                  </a:lnTo>
                  <a:lnTo>
                    <a:pt x="4190894" y="566941"/>
                  </a:lnTo>
                  <a:lnTo>
                    <a:pt x="4137338" y="566386"/>
                  </a:lnTo>
                  <a:lnTo>
                    <a:pt x="4085775" y="568241"/>
                  </a:lnTo>
                  <a:lnTo>
                    <a:pt x="4037057" y="573044"/>
                  </a:lnTo>
                  <a:lnTo>
                    <a:pt x="3992036" y="581332"/>
                  </a:lnTo>
                  <a:lnTo>
                    <a:pt x="3951562" y="593643"/>
                  </a:lnTo>
                  <a:lnTo>
                    <a:pt x="3917344" y="603648"/>
                  </a:lnTo>
                  <a:lnTo>
                    <a:pt x="3880548" y="609019"/>
                  </a:lnTo>
                  <a:lnTo>
                    <a:pt x="3841379" y="610497"/>
                  </a:lnTo>
                  <a:lnTo>
                    <a:pt x="3800046" y="608821"/>
                  </a:lnTo>
                  <a:lnTo>
                    <a:pt x="3756754" y="604729"/>
                  </a:lnTo>
                  <a:lnTo>
                    <a:pt x="3711711" y="598961"/>
                  </a:lnTo>
                  <a:lnTo>
                    <a:pt x="3665123" y="592257"/>
                  </a:lnTo>
                  <a:lnTo>
                    <a:pt x="3617197" y="585356"/>
                  </a:lnTo>
                  <a:lnTo>
                    <a:pt x="3568139" y="578998"/>
                  </a:lnTo>
                  <a:lnTo>
                    <a:pt x="3518157" y="573921"/>
                  </a:lnTo>
                  <a:lnTo>
                    <a:pt x="3467456" y="570866"/>
                  </a:lnTo>
                  <a:lnTo>
                    <a:pt x="3416245" y="570571"/>
                  </a:lnTo>
                  <a:lnTo>
                    <a:pt x="3364728" y="573776"/>
                  </a:lnTo>
                  <a:lnTo>
                    <a:pt x="3313115" y="581220"/>
                  </a:lnTo>
                  <a:lnTo>
                    <a:pt x="3261610" y="593643"/>
                  </a:lnTo>
                  <a:lnTo>
                    <a:pt x="3199035" y="608848"/>
                  </a:lnTo>
                  <a:lnTo>
                    <a:pt x="3139635" y="617352"/>
                  </a:lnTo>
                  <a:lnTo>
                    <a:pt x="3083213" y="620337"/>
                  </a:lnTo>
                  <a:lnTo>
                    <a:pt x="3029571" y="618984"/>
                  </a:lnTo>
                  <a:lnTo>
                    <a:pt x="2978513" y="614472"/>
                  </a:lnTo>
                  <a:lnTo>
                    <a:pt x="2929841" y="607983"/>
                  </a:lnTo>
                  <a:lnTo>
                    <a:pt x="2883359" y="600697"/>
                  </a:lnTo>
                  <a:lnTo>
                    <a:pt x="2838870" y="593795"/>
                  </a:lnTo>
                  <a:lnTo>
                    <a:pt x="2796176" y="588458"/>
                  </a:lnTo>
                  <a:lnTo>
                    <a:pt x="2755082" y="585867"/>
                  </a:lnTo>
                  <a:lnTo>
                    <a:pt x="2715389" y="587202"/>
                  </a:lnTo>
                  <a:lnTo>
                    <a:pt x="2676902" y="593643"/>
                  </a:lnTo>
                  <a:lnTo>
                    <a:pt x="2641537" y="600061"/>
                  </a:lnTo>
                  <a:lnTo>
                    <a:pt x="2605257" y="602509"/>
                  </a:lnTo>
                  <a:lnTo>
                    <a:pt x="2567692" y="601779"/>
                  </a:lnTo>
                  <a:lnTo>
                    <a:pt x="2528469" y="598661"/>
                  </a:lnTo>
                  <a:lnTo>
                    <a:pt x="2487217" y="593945"/>
                  </a:lnTo>
                  <a:lnTo>
                    <a:pt x="2443565" y="588424"/>
                  </a:lnTo>
                  <a:lnTo>
                    <a:pt x="2397140" y="582888"/>
                  </a:lnTo>
                  <a:lnTo>
                    <a:pt x="2347571" y="578128"/>
                  </a:lnTo>
                  <a:lnTo>
                    <a:pt x="2294487" y="574934"/>
                  </a:lnTo>
                  <a:lnTo>
                    <a:pt x="2237516" y="574098"/>
                  </a:lnTo>
                  <a:lnTo>
                    <a:pt x="2176286" y="576410"/>
                  </a:lnTo>
                  <a:lnTo>
                    <a:pt x="2110426" y="582661"/>
                  </a:lnTo>
                  <a:lnTo>
                    <a:pt x="2039565" y="593643"/>
                  </a:lnTo>
                  <a:lnTo>
                    <a:pt x="1959675" y="606674"/>
                  </a:lnTo>
                  <a:lnTo>
                    <a:pt x="1892484" y="614235"/>
                  </a:lnTo>
                  <a:lnTo>
                    <a:pt x="1836180" y="617279"/>
                  </a:lnTo>
                  <a:lnTo>
                    <a:pt x="1788949" y="616762"/>
                  </a:lnTo>
                  <a:lnTo>
                    <a:pt x="1748979" y="613638"/>
                  </a:lnTo>
                  <a:lnTo>
                    <a:pt x="1714457" y="608864"/>
                  </a:lnTo>
                  <a:lnTo>
                    <a:pt x="1683569" y="603393"/>
                  </a:lnTo>
                  <a:lnTo>
                    <a:pt x="1654504" y="598180"/>
                  </a:lnTo>
                  <a:lnTo>
                    <a:pt x="1625449" y="594181"/>
                  </a:lnTo>
                  <a:lnTo>
                    <a:pt x="1594590" y="592350"/>
                  </a:lnTo>
                  <a:lnTo>
                    <a:pt x="1560114" y="593643"/>
                  </a:lnTo>
                  <a:lnTo>
                    <a:pt x="1512098" y="596477"/>
                  </a:lnTo>
                  <a:lnTo>
                    <a:pt x="1459235" y="597528"/>
                  </a:lnTo>
                  <a:lnTo>
                    <a:pt x="1403040" y="597258"/>
                  </a:lnTo>
                  <a:lnTo>
                    <a:pt x="1345027" y="596127"/>
                  </a:lnTo>
                  <a:lnTo>
                    <a:pt x="1286708" y="594593"/>
                  </a:lnTo>
                  <a:lnTo>
                    <a:pt x="1229597" y="593118"/>
                  </a:lnTo>
                  <a:lnTo>
                    <a:pt x="1175209" y="592161"/>
                  </a:lnTo>
                  <a:lnTo>
                    <a:pt x="1125055" y="592183"/>
                  </a:lnTo>
                  <a:lnTo>
                    <a:pt x="1080651" y="593643"/>
                  </a:lnTo>
                  <a:lnTo>
                    <a:pt x="1031970" y="595245"/>
                  </a:lnTo>
                  <a:lnTo>
                    <a:pt x="979163" y="595199"/>
                  </a:lnTo>
                  <a:lnTo>
                    <a:pt x="923626" y="594100"/>
                  </a:lnTo>
                  <a:lnTo>
                    <a:pt x="866753" y="592543"/>
                  </a:lnTo>
                  <a:lnTo>
                    <a:pt x="809941" y="591124"/>
                  </a:lnTo>
                  <a:lnTo>
                    <a:pt x="754584" y="590437"/>
                  </a:lnTo>
                  <a:lnTo>
                    <a:pt x="702077" y="591079"/>
                  </a:lnTo>
                  <a:lnTo>
                    <a:pt x="653817" y="593643"/>
                  </a:lnTo>
                  <a:lnTo>
                    <a:pt x="621590" y="595224"/>
                  </a:lnTo>
                  <a:lnTo>
                    <a:pt x="581964" y="595563"/>
                  </a:lnTo>
                  <a:lnTo>
                    <a:pt x="536192" y="594925"/>
                  </a:lnTo>
                  <a:lnTo>
                    <a:pt x="485530" y="593579"/>
                  </a:lnTo>
                  <a:lnTo>
                    <a:pt x="431232" y="591792"/>
                  </a:lnTo>
                  <a:lnTo>
                    <a:pt x="374553" y="589829"/>
                  </a:lnTo>
                  <a:lnTo>
                    <a:pt x="316746" y="587960"/>
                  </a:lnTo>
                  <a:lnTo>
                    <a:pt x="259066" y="586450"/>
                  </a:lnTo>
                  <a:lnTo>
                    <a:pt x="202768" y="585566"/>
                  </a:lnTo>
                  <a:lnTo>
                    <a:pt x="149106" y="585577"/>
                  </a:lnTo>
                  <a:lnTo>
                    <a:pt x="99334" y="586749"/>
                  </a:lnTo>
                  <a:lnTo>
                    <a:pt x="54707" y="589348"/>
                  </a:lnTo>
                  <a:lnTo>
                    <a:pt x="16480" y="593643"/>
                  </a:lnTo>
                  <a:lnTo>
                    <a:pt x="6326" y="558639"/>
                  </a:lnTo>
                  <a:lnTo>
                    <a:pt x="1145" y="522767"/>
                  </a:lnTo>
                  <a:lnTo>
                    <a:pt x="0" y="485627"/>
                  </a:lnTo>
                  <a:lnTo>
                    <a:pt x="1951" y="446817"/>
                  </a:lnTo>
                  <a:lnTo>
                    <a:pt x="6062" y="405938"/>
                  </a:lnTo>
                  <a:lnTo>
                    <a:pt x="11394" y="362590"/>
                  </a:lnTo>
                  <a:lnTo>
                    <a:pt x="17008" y="316373"/>
                  </a:lnTo>
                  <a:lnTo>
                    <a:pt x="21967" y="266886"/>
                  </a:lnTo>
                  <a:lnTo>
                    <a:pt x="25331" y="213729"/>
                  </a:lnTo>
                  <a:lnTo>
                    <a:pt x="26164" y="156503"/>
                  </a:lnTo>
                  <a:lnTo>
                    <a:pt x="23526" y="94806"/>
                  </a:lnTo>
                  <a:lnTo>
                    <a:pt x="16480" y="28239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46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7583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2.</a:t>
            </a:r>
            <a:r>
              <a:rPr spc="-415" dirty="0">
                <a:latin typeface="Arial Black"/>
                <a:cs typeface="Arial Black"/>
              </a:rPr>
              <a:t> </a:t>
            </a:r>
            <a:r>
              <a:rPr dirty="0"/>
              <a:t>모델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7206" y="630808"/>
            <a:ext cx="11568430" cy="5472430"/>
            <a:chOff x="467206" y="630808"/>
            <a:chExt cx="11568430" cy="5472430"/>
          </a:xfrm>
        </p:grpSpPr>
        <p:sp>
          <p:nvSpPr>
            <p:cNvPr id="4" name="object 4"/>
            <p:cNvSpPr/>
            <p:nvPr/>
          </p:nvSpPr>
          <p:spPr>
            <a:xfrm>
              <a:off x="467206" y="1878428"/>
              <a:ext cx="11568149" cy="42245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9" y="633984"/>
              <a:ext cx="5881115" cy="13988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9" y="633983"/>
              <a:ext cx="5881370" cy="1398905"/>
            </a:xfrm>
            <a:custGeom>
              <a:avLst/>
              <a:gdLst/>
              <a:ahLst/>
              <a:cxnLst/>
              <a:rect l="l" t="t" r="r" b="b"/>
              <a:pathLst>
                <a:path w="5881370" h="1398905">
                  <a:moveTo>
                    <a:pt x="0" y="0"/>
                  </a:moveTo>
                  <a:lnTo>
                    <a:pt x="980186" y="0"/>
                  </a:lnTo>
                  <a:lnTo>
                    <a:pt x="2450465" y="0"/>
                  </a:lnTo>
                  <a:lnTo>
                    <a:pt x="5881116" y="0"/>
                  </a:lnTo>
                  <a:lnTo>
                    <a:pt x="5881116" y="486283"/>
                  </a:lnTo>
                  <a:lnTo>
                    <a:pt x="5881116" y="694690"/>
                  </a:lnTo>
                  <a:lnTo>
                    <a:pt x="5881116" y="833628"/>
                  </a:lnTo>
                  <a:lnTo>
                    <a:pt x="2450465" y="833628"/>
                  </a:lnTo>
                  <a:lnTo>
                    <a:pt x="580644" y="1398879"/>
                  </a:lnTo>
                  <a:lnTo>
                    <a:pt x="980186" y="833628"/>
                  </a:lnTo>
                  <a:lnTo>
                    <a:pt x="0" y="833628"/>
                  </a:lnTo>
                  <a:lnTo>
                    <a:pt x="0" y="694690"/>
                  </a:lnTo>
                  <a:lnTo>
                    <a:pt x="0" y="486283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74738" y="791706"/>
            <a:ext cx="51777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When training </a:t>
            </a:r>
            <a:r>
              <a:rPr sz="1600" spc="-10" dirty="0">
                <a:latin typeface="맑은 고딕"/>
                <a:cs typeface="맑은 고딕"/>
              </a:rPr>
              <a:t>seems too</a:t>
            </a:r>
            <a:r>
              <a:rPr sz="1600" spc="50" dirty="0">
                <a:latin typeface="맑은 고딕"/>
                <a:cs typeface="맑은 고딕"/>
              </a:rPr>
              <a:t> </a:t>
            </a:r>
            <a:r>
              <a:rPr sz="1600" spc="-20" dirty="0">
                <a:latin typeface="맑은 고딕"/>
                <a:cs typeface="맑은 고딕"/>
              </a:rPr>
              <a:t>slow,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Then </a:t>
            </a:r>
            <a:r>
              <a:rPr sz="1600" spc="-10" dirty="0">
                <a:latin typeface="맑은 고딕"/>
                <a:cs typeface="맑은 고딕"/>
              </a:rPr>
              <a:t>increase </a:t>
            </a:r>
            <a:r>
              <a:rPr sz="1600" spc="-5" dirty="0">
                <a:latin typeface="맑은 고딕"/>
                <a:cs typeface="맑은 고딕"/>
              </a:rPr>
              <a:t>the </a:t>
            </a:r>
            <a:r>
              <a:rPr sz="1600" spc="-15" dirty="0">
                <a:latin typeface="맑은 고딕"/>
                <a:cs typeface="맑은 고딕"/>
              </a:rPr>
              <a:t>batch </a:t>
            </a:r>
            <a:r>
              <a:rPr sz="1600" spc="-5" dirty="0">
                <a:latin typeface="맑은 고딕"/>
                <a:cs typeface="맑은 고딕"/>
              </a:rPr>
              <a:t>size (up </a:t>
            </a:r>
            <a:r>
              <a:rPr sz="1600" spc="-10" dirty="0">
                <a:latin typeface="맑은 고딕"/>
                <a:cs typeface="맑은 고딕"/>
              </a:rPr>
              <a:t>to </a:t>
            </a:r>
            <a:r>
              <a:rPr sz="1600" b="1" spc="-10" dirty="0">
                <a:latin typeface="맑은 고딕"/>
                <a:cs typeface="맑은 고딕"/>
              </a:rPr>
              <a:t>128</a:t>
            </a:r>
            <a:r>
              <a:rPr sz="1600" b="1" spc="16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recommended)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47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877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3.</a:t>
            </a:r>
            <a:r>
              <a:rPr spc="-405" dirty="0">
                <a:latin typeface="Arial Black"/>
                <a:cs typeface="Arial Black"/>
              </a:rPr>
              <a:t> </a:t>
            </a:r>
            <a:r>
              <a:rPr dirty="0"/>
              <a:t>결과분석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12341"/>
            <a:ext cx="3297554" cy="1395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48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05" dirty="0">
                <a:latin typeface="Arial Black"/>
                <a:cs typeface="Arial Black"/>
              </a:rPr>
              <a:t>See </a:t>
            </a:r>
            <a:r>
              <a:rPr sz="2400" spc="-220" dirty="0">
                <a:latin typeface="Arial Black"/>
                <a:cs typeface="Arial Black"/>
              </a:rPr>
              <a:t>how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75" dirty="0">
                <a:latin typeface="Arial Black"/>
                <a:cs typeface="Arial Black"/>
              </a:rPr>
              <a:t>model </a:t>
            </a:r>
            <a:r>
              <a:rPr sz="2400" spc="-250" dirty="0">
                <a:latin typeface="Arial Black"/>
                <a:cs typeface="Arial Black"/>
              </a:rPr>
              <a:t>is  </a:t>
            </a:r>
            <a:r>
              <a:rPr sz="2400" spc="-165" dirty="0">
                <a:latin typeface="Arial Black"/>
                <a:cs typeface="Arial Black"/>
              </a:rPr>
              <a:t>improved </a:t>
            </a:r>
            <a:r>
              <a:rPr sz="2400" spc="-180" dirty="0">
                <a:latin typeface="Arial Black"/>
                <a:cs typeface="Arial Black"/>
              </a:rPr>
              <a:t>over </a:t>
            </a:r>
            <a:r>
              <a:rPr sz="2400" spc="-220" dirty="0">
                <a:latin typeface="Arial Black"/>
                <a:cs typeface="Arial Black"/>
              </a:rPr>
              <a:t>epoch  </a:t>
            </a:r>
            <a:r>
              <a:rPr sz="2400" spc="-165" dirty="0">
                <a:latin typeface="Arial Black"/>
                <a:cs typeface="Arial Black"/>
              </a:rPr>
              <a:t>(training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165" dirty="0">
                <a:latin typeface="Arial Black"/>
                <a:cs typeface="Arial Black"/>
              </a:rPr>
              <a:t>loop)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2043" y="1903770"/>
            <a:ext cx="6406641" cy="4086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877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3.</a:t>
            </a:r>
            <a:r>
              <a:rPr spc="-405" dirty="0">
                <a:latin typeface="Arial Black"/>
                <a:cs typeface="Arial Black"/>
              </a:rPr>
              <a:t> </a:t>
            </a:r>
            <a:r>
              <a:rPr dirty="0"/>
              <a:t>결과분석</a:t>
            </a:r>
          </a:p>
        </p:txBody>
      </p:sp>
      <p:sp>
        <p:nvSpPr>
          <p:cNvPr id="3" name="object 3"/>
          <p:cNvSpPr/>
          <p:nvPr/>
        </p:nvSpPr>
        <p:spPr>
          <a:xfrm>
            <a:off x="2022136" y="2333085"/>
            <a:ext cx="8644819" cy="2178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575553" y="4611725"/>
            <a:ext cx="1229360" cy="1431290"/>
            <a:chOff x="5575553" y="4611725"/>
            <a:chExt cx="1229360" cy="1431290"/>
          </a:xfrm>
        </p:grpSpPr>
        <p:sp>
          <p:nvSpPr>
            <p:cNvPr id="5" name="object 5"/>
            <p:cNvSpPr/>
            <p:nvPr/>
          </p:nvSpPr>
          <p:spPr>
            <a:xfrm>
              <a:off x="5578728" y="4614900"/>
              <a:ext cx="1222882" cy="14247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78728" y="4614900"/>
              <a:ext cx="1223010" cy="1424940"/>
            </a:xfrm>
            <a:custGeom>
              <a:avLst/>
              <a:gdLst/>
              <a:ahLst/>
              <a:cxnLst/>
              <a:rect l="l" t="t" r="r" b="b"/>
              <a:pathLst>
                <a:path w="1223009" h="1424939">
                  <a:moveTo>
                    <a:pt x="15875" y="417347"/>
                  </a:moveTo>
                  <a:lnTo>
                    <a:pt x="217043" y="417347"/>
                  </a:lnTo>
                  <a:lnTo>
                    <a:pt x="0" y="0"/>
                  </a:lnTo>
                  <a:lnTo>
                    <a:pt x="518795" y="417347"/>
                  </a:lnTo>
                  <a:lnTo>
                    <a:pt x="1222883" y="417347"/>
                  </a:lnTo>
                  <a:lnTo>
                    <a:pt x="1222883" y="585241"/>
                  </a:lnTo>
                  <a:lnTo>
                    <a:pt x="1222883" y="837082"/>
                  </a:lnTo>
                  <a:lnTo>
                    <a:pt x="1222883" y="1424711"/>
                  </a:lnTo>
                  <a:lnTo>
                    <a:pt x="518795" y="1424711"/>
                  </a:lnTo>
                  <a:lnTo>
                    <a:pt x="217043" y="1424711"/>
                  </a:lnTo>
                  <a:lnTo>
                    <a:pt x="15875" y="1424711"/>
                  </a:lnTo>
                  <a:lnTo>
                    <a:pt x="15875" y="837082"/>
                  </a:lnTo>
                  <a:lnTo>
                    <a:pt x="15875" y="585241"/>
                  </a:lnTo>
                  <a:lnTo>
                    <a:pt x="15875" y="417347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726959" y="5276422"/>
            <a:ext cx="94361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Accuracy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=</a:t>
            </a:r>
            <a:r>
              <a:rPr sz="1600" b="1" spc="-60" dirty="0">
                <a:latin typeface="맑은 고딕"/>
                <a:cs typeface="맑은 고딕"/>
              </a:rPr>
              <a:t> </a:t>
            </a:r>
            <a:r>
              <a:rPr sz="1600" b="1" spc="-10" dirty="0">
                <a:latin typeface="맑은 고딕"/>
                <a:cs typeface="맑은 고딕"/>
              </a:rPr>
              <a:t>86.62%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8511" y="105156"/>
            <a:ext cx="11134343" cy="64952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9535" y="835152"/>
            <a:ext cx="3206750" cy="120904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</a:rPr>
              <a:t>Using </a:t>
            </a:r>
            <a:r>
              <a:rPr sz="2400" spc="-5" dirty="0">
                <a:solidFill>
                  <a:srgbClr val="FFFFFF"/>
                </a:solidFill>
              </a:rPr>
              <a:t>deep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learning?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877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3.</a:t>
            </a:r>
            <a:r>
              <a:rPr spc="-405" dirty="0">
                <a:latin typeface="Arial Black"/>
                <a:cs typeface="Arial Black"/>
              </a:rPr>
              <a:t> </a:t>
            </a:r>
            <a:r>
              <a:rPr dirty="0"/>
              <a:t>결과분석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0951" y="1941374"/>
            <a:ext cx="10912475" cy="4110354"/>
            <a:chOff x="850951" y="1941374"/>
            <a:chExt cx="10912475" cy="4110354"/>
          </a:xfrm>
        </p:grpSpPr>
        <p:sp>
          <p:nvSpPr>
            <p:cNvPr id="4" name="object 4"/>
            <p:cNvSpPr/>
            <p:nvPr/>
          </p:nvSpPr>
          <p:spPr>
            <a:xfrm>
              <a:off x="850951" y="1941374"/>
              <a:ext cx="10911933" cy="41098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74341" y="4784597"/>
              <a:ext cx="4360545" cy="0"/>
            </a:xfrm>
            <a:custGeom>
              <a:avLst/>
              <a:gdLst/>
              <a:ahLst/>
              <a:cxnLst/>
              <a:rect l="l" t="t" r="r" b="b"/>
              <a:pathLst>
                <a:path w="4360545">
                  <a:moveTo>
                    <a:pt x="0" y="0"/>
                  </a:moveTo>
                  <a:lnTo>
                    <a:pt x="43601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74341" y="5918454"/>
              <a:ext cx="4360545" cy="0"/>
            </a:xfrm>
            <a:custGeom>
              <a:avLst/>
              <a:gdLst/>
              <a:ahLst/>
              <a:cxnLst/>
              <a:rect l="l" t="t" r="r" b="b"/>
              <a:pathLst>
                <a:path w="4360545">
                  <a:moveTo>
                    <a:pt x="0" y="0"/>
                  </a:moveTo>
                  <a:lnTo>
                    <a:pt x="4360125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883770" y="6531061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50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48013" y="6543554"/>
            <a:ext cx="229489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25" dirty="0">
                <a:solidFill>
                  <a:srgbClr val="8A8A8A"/>
                </a:solidFill>
                <a:latin typeface="맑은 고딕"/>
                <a:cs typeface="맑은 고딕"/>
              </a:rPr>
              <a:t>Topics 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in Neural </a:t>
            </a:r>
            <a:r>
              <a:rPr sz="1200" spc="5" dirty="0">
                <a:solidFill>
                  <a:srgbClr val="8A8A8A"/>
                </a:solidFill>
                <a:latin typeface="맑은 고딕"/>
                <a:cs typeface="맑은 고딕"/>
              </a:rPr>
              <a:t>Network,</a:t>
            </a:r>
            <a:r>
              <a:rPr sz="1200" spc="-4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20202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>
                <a:latin typeface="Arial Black"/>
                <a:cs typeface="Arial Black"/>
              </a:rPr>
              <a:t>S</a:t>
            </a:r>
            <a:r>
              <a:rPr spc="-305" dirty="0">
                <a:latin typeface="Arial Black"/>
                <a:cs typeface="Arial Black"/>
              </a:rPr>
              <a:t>umma</a:t>
            </a:r>
            <a:r>
              <a:rPr spc="-160" dirty="0">
                <a:latin typeface="Arial Black"/>
                <a:cs typeface="Arial Black"/>
              </a:rPr>
              <a:t>r</a:t>
            </a:r>
            <a:r>
              <a:rPr spc="-445" dirty="0">
                <a:latin typeface="Arial Black"/>
                <a:cs typeface="Arial Black"/>
              </a:rPr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6180455" cy="349122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DNN </a:t>
            </a:r>
            <a:r>
              <a:rPr sz="2400" spc="-114" dirty="0">
                <a:latin typeface="Arial Black"/>
                <a:cs typeface="Arial Black"/>
              </a:rPr>
              <a:t>for</a:t>
            </a:r>
            <a:r>
              <a:rPr sz="2400" spc="-210" dirty="0">
                <a:latin typeface="Arial Black"/>
                <a:cs typeface="Arial Black"/>
              </a:rPr>
              <a:t> </a:t>
            </a:r>
            <a:r>
              <a:rPr sz="2400" spc="-240" dirty="0">
                <a:latin typeface="Arial Black"/>
                <a:cs typeface="Arial Black"/>
              </a:rPr>
              <a:t>classification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DNN </a:t>
            </a:r>
            <a:r>
              <a:rPr sz="2400" spc="-114" dirty="0">
                <a:latin typeface="Arial Black"/>
                <a:cs typeface="Arial Black"/>
              </a:rPr>
              <a:t>for</a:t>
            </a:r>
            <a:r>
              <a:rPr sz="2400" spc="-210" dirty="0">
                <a:latin typeface="Arial Black"/>
                <a:cs typeface="Arial Black"/>
              </a:rPr>
              <a:t> </a:t>
            </a:r>
            <a:r>
              <a:rPr sz="2400" spc="-185" dirty="0">
                <a:latin typeface="Arial Black"/>
                <a:cs typeface="Arial Black"/>
              </a:rPr>
              <a:t>regression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Arial Black"/>
                <a:cs typeface="Arial Black"/>
              </a:rPr>
              <a:t>DNN </a:t>
            </a:r>
            <a:r>
              <a:rPr sz="2400" spc="-175" dirty="0">
                <a:latin typeface="Arial Black"/>
                <a:cs typeface="Arial Black"/>
              </a:rPr>
              <a:t>using</a:t>
            </a:r>
            <a:r>
              <a:rPr sz="2400" spc="-204" dirty="0">
                <a:latin typeface="Arial Black"/>
                <a:cs typeface="Arial Black"/>
              </a:rPr>
              <a:t> </a:t>
            </a:r>
            <a:r>
              <a:rPr sz="2400" i="1" spc="-5" dirty="0">
                <a:latin typeface="Noto Sans"/>
                <a:cs typeface="Noto Sans"/>
              </a:rPr>
              <a:t>Keras</a:t>
            </a:r>
            <a:endParaRPr sz="2400">
              <a:latin typeface="Noto Sans"/>
              <a:cs typeface="Noto Sans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 Black"/>
                <a:cs typeface="Arial Black"/>
              </a:rPr>
              <a:t>Building </a:t>
            </a:r>
            <a:r>
              <a:rPr sz="2000" spc="-155" dirty="0">
                <a:latin typeface="Arial Black"/>
                <a:cs typeface="Arial Black"/>
              </a:rPr>
              <a:t>an </a:t>
            </a:r>
            <a:r>
              <a:rPr sz="2000" spc="-165" dirty="0">
                <a:latin typeface="Arial Black"/>
                <a:cs typeface="Arial Black"/>
              </a:rPr>
              <a:t>image</a:t>
            </a:r>
            <a:r>
              <a:rPr sz="2000" spc="-195" dirty="0">
                <a:latin typeface="Arial Black"/>
                <a:cs typeface="Arial Black"/>
              </a:rPr>
              <a:t> classifier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•"/>
            </a:pPr>
            <a:endParaRPr sz="235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NOTE: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40" dirty="0">
                <a:solidFill>
                  <a:srgbClr val="FF0000"/>
                </a:solidFill>
                <a:latin typeface="Arial"/>
                <a:cs typeface="Arial"/>
              </a:rPr>
              <a:t>Quiz</a:t>
            </a:r>
            <a:r>
              <a:rPr sz="20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35" dirty="0">
                <a:solidFill>
                  <a:srgbClr val="FF0000"/>
                </a:solidFill>
                <a:latin typeface="Arial"/>
                <a:cs typeface="Arial"/>
              </a:rPr>
              <a:t>13</a:t>
            </a:r>
            <a:r>
              <a:rPr sz="20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000" b="1" spc="5" dirty="0">
                <a:solidFill>
                  <a:srgbClr val="FF0000"/>
                </a:solidFill>
                <a:latin typeface="맑은 고딕"/>
                <a:cs typeface="맑은 고딕"/>
              </a:rPr>
              <a:t>높은배점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000" b="1" spc="55" dirty="0">
                <a:solidFill>
                  <a:srgbClr val="FF0000"/>
                </a:solidFill>
                <a:latin typeface="Arial"/>
                <a:cs typeface="Arial"/>
              </a:rPr>
              <a:t>opened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75" dirty="0">
                <a:solidFill>
                  <a:srgbClr val="FF0000"/>
                </a:solidFill>
                <a:latin typeface="Arial"/>
                <a:cs typeface="Arial"/>
              </a:rPr>
              <a:t>today</a:t>
            </a:r>
            <a:r>
              <a:rPr sz="20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based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45" dirty="0">
                <a:latin typeface="Arial"/>
                <a:cs typeface="Arial"/>
              </a:rPr>
              <a:t>Lecture </a:t>
            </a:r>
            <a:r>
              <a:rPr sz="1800" b="1" spc="20" dirty="0">
                <a:latin typeface="Arial"/>
                <a:cs typeface="Arial"/>
              </a:rPr>
              <a:t>15, 16, </a:t>
            </a:r>
            <a:r>
              <a:rPr sz="1800" b="1" spc="70" dirty="0">
                <a:latin typeface="Arial"/>
                <a:cs typeface="Arial"/>
              </a:rPr>
              <a:t>and</a:t>
            </a:r>
            <a:r>
              <a:rPr sz="1800" b="1" spc="-30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70" dirty="0">
                <a:latin typeface="Arial"/>
                <a:cs typeface="Arial"/>
              </a:rPr>
              <a:t>and </a:t>
            </a:r>
            <a:r>
              <a:rPr sz="1800" b="1" spc="35" dirty="0">
                <a:latin typeface="Arial"/>
                <a:cs typeface="Arial"/>
              </a:rPr>
              <a:t>Quiz </a:t>
            </a:r>
            <a:r>
              <a:rPr sz="1800" b="1" spc="25" dirty="0">
                <a:latin typeface="Arial"/>
                <a:cs typeface="Arial"/>
              </a:rPr>
              <a:t>11 </a:t>
            </a:r>
            <a:r>
              <a:rPr sz="1800" b="1" spc="70" dirty="0">
                <a:latin typeface="Arial"/>
                <a:cs typeface="Arial"/>
              </a:rPr>
              <a:t>and</a:t>
            </a:r>
            <a:r>
              <a:rPr sz="1800" b="1" spc="-315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참고자료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-160" dirty="0">
                <a:latin typeface="맑은 고딕"/>
                <a:cs typeface="맑은 고딕"/>
              </a:rPr>
              <a:t>모</a:t>
            </a:r>
            <a:r>
              <a:rPr spc="-160" dirty="0"/>
              <a:t>11,</a:t>
            </a:r>
            <a:r>
              <a:rPr spc="-180" dirty="0"/>
              <a:t> </a:t>
            </a:r>
            <a:r>
              <a:rPr spc="-235" dirty="0"/>
              <a:t>15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pc="-175" dirty="0">
                <a:latin typeface="맑은 고딕"/>
                <a:cs typeface="맑은 고딕"/>
              </a:rPr>
              <a:t>케</a:t>
            </a:r>
            <a:r>
              <a:rPr spc="-175" dirty="0"/>
              <a:t>2~3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pc="-160" dirty="0">
                <a:latin typeface="맑은 고딕"/>
                <a:cs typeface="맑은 고딕"/>
              </a:rPr>
              <a:t>핸</a:t>
            </a:r>
            <a:r>
              <a:rPr spc="-160" dirty="0"/>
              <a:t>10</a:t>
            </a: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300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65" dirty="0">
                <a:latin typeface="맑은 고딕"/>
                <a:cs typeface="맑은 고딕"/>
              </a:rPr>
              <a:t>코드</a:t>
            </a:r>
            <a:r>
              <a:rPr spc="-65" dirty="0"/>
              <a:t>&amp;</a:t>
            </a:r>
            <a:r>
              <a:rPr spc="-65" dirty="0">
                <a:latin typeface="맑은 고딕"/>
                <a:cs typeface="맑은 고딕"/>
              </a:rPr>
              <a:t>데이터</a:t>
            </a: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  <a:tab pos="5038090" algn="l"/>
              </a:tabLst>
            </a:pPr>
            <a:r>
              <a:rPr sz="2000" spc="-90" dirty="0">
                <a:latin typeface="Arial Black"/>
                <a:cs typeface="Arial Black"/>
              </a:rPr>
              <a:t>4</a:t>
            </a:r>
            <a:r>
              <a:rPr sz="2000" spc="-90" dirty="0">
                <a:latin typeface="맑은 고딕"/>
                <a:cs typeface="맑은 고딕"/>
              </a:rPr>
              <a:t>강 </a:t>
            </a:r>
            <a:r>
              <a:rPr sz="2000" spc="-40" dirty="0">
                <a:latin typeface="맑은 고딕"/>
                <a:cs typeface="맑은 고딕"/>
              </a:rPr>
              <a:t>참고자료</a:t>
            </a:r>
            <a:r>
              <a:rPr sz="2000" spc="-40" dirty="0">
                <a:latin typeface="Arial Black"/>
                <a:cs typeface="Arial Black"/>
              </a:rPr>
              <a:t>(</a:t>
            </a:r>
            <a:r>
              <a:rPr sz="2000" spc="-40" dirty="0">
                <a:latin typeface="맑은 고딕"/>
                <a:cs typeface="맑은 고딕"/>
              </a:rPr>
              <a:t>코드</a:t>
            </a:r>
            <a:r>
              <a:rPr sz="2000" spc="-40" dirty="0">
                <a:latin typeface="Arial Black"/>
                <a:cs typeface="Arial Black"/>
              </a:rPr>
              <a:t>, </a:t>
            </a:r>
            <a:r>
              <a:rPr sz="2000" dirty="0">
                <a:latin typeface="맑은 고딕"/>
                <a:cs typeface="맑은 고딕"/>
              </a:rPr>
              <a:t>수정된</a:t>
            </a:r>
            <a:r>
              <a:rPr sz="2000" spc="-380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데이터</a:t>
            </a:r>
            <a:r>
              <a:rPr sz="2000" spc="-45" dirty="0">
                <a:latin typeface="Arial Black"/>
                <a:cs typeface="Arial Black"/>
              </a:rPr>
              <a:t>)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40" dirty="0">
                <a:latin typeface="Arial Black"/>
                <a:cs typeface="Arial Black"/>
              </a:rPr>
              <a:t>deeplearning_mdf.7z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pc="-114" dirty="0">
                <a:latin typeface="맑은 고딕"/>
                <a:cs typeface="맑은 고딕"/>
              </a:rPr>
              <a:t>코드</a:t>
            </a:r>
            <a:r>
              <a:rPr spc="-114" dirty="0"/>
              <a:t>(DNN</a:t>
            </a:r>
            <a:r>
              <a:rPr spc="-185" dirty="0"/>
              <a:t> </a:t>
            </a:r>
            <a:r>
              <a:rPr spc="-35" dirty="0">
                <a:latin typeface="맑은 고딕"/>
                <a:cs typeface="맑은 고딕"/>
              </a:rPr>
              <a:t>영상분류문제</a:t>
            </a:r>
            <a:r>
              <a:rPr spc="-35" dirty="0"/>
              <a:t>)</a:t>
            </a: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이번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17</a:t>
            </a:r>
            <a:r>
              <a:rPr sz="2000" spc="-125" dirty="0">
                <a:latin typeface="맑은 고딕"/>
                <a:cs typeface="맑은 고딕"/>
              </a:rPr>
              <a:t>강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강의자료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메뉴의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첨부파일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05" dirty="0">
                <a:latin typeface="맑은 고딕"/>
                <a:cs typeface="맑은 고딕"/>
              </a:rPr>
              <a:t>참고</a:t>
            </a:r>
            <a:r>
              <a:rPr sz="2000" spc="-105" dirty="0">
                <a:latin typeface="Arial Black"/>
                <a:cs typeface="Arial Black"/>
              </a:rPr>
              <a:t>(.py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315" dirty="0">
                <a:latin typeface="Arial Black"/>
                <a:cs typeface="Arial Black"/>
              </a:rPr>
              <a:t>&amp;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.ipynb)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56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>
                <a:latin typeface="Arial Black"/>
                <a:cs typeface="Arial Black"/>
              </a:rPr>
              <a:t>In </a:t>
            </a:r>
            <a:r>
              <a:rPr spc="-350" dirty="0">
                <a:latin typeface="Arial Black"/>
                <a:cs typeface="Arial Black"/>
              </a:rPr>
              <a:t>the </a:t>
            </a:r>
            <a:r>
              <a:rPr spc="-409" dirty="0">
                <a:latin typeface="Arial Black"/>
                <a:cs typeface="Arial Black"/>
              </a:rPr>
              <a:t>next</a:t>
            </a:r>
            <a:r>
              <a:rPr spc="-450" dirty="0">
                <a:latin typeface="Arial Black"/>
                <a:cs typeface="Arial Black"/>
              </a:rPr>
              <a:t> </a:t>
            </a:r>
            <a:r>
              <a:rPr spc="-475" dirty="0">
                <a:latin typeface="Arial Black"/>
                <a:cs typeface="Arial Black"/>
              </a:rPr>
              <a:t>lectures…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53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7189470" cy="3907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75" dirty="0">
                <a:latin typeface="Arial Black"/>
                <a:cs typeface="Arial Black"/>
              </a:rPr>
              <a:t>10</a:t>
            </a:r>
            <a:r>
              <a:rPr sz="2400" spc="-262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35" dirty="0">
                <a:latin typeface="Arial Black"/>
                <a:cs typeface="Arial Black"/>
              </a:rPr>
              <a:t>2</a:t>
            </a:r>
            <a:r>
              <a:rPr sz="2400" spc="-202" baseline="24305" dirty="0">
                <a:latin typeface="Arial Black"/>
                <a:cs typeface="Arial Black"/>
              </a:rPr>
              <a:t>nd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275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18)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210" dirty="0">
                <a:latin typeface="Arial Black"/>
                <a:cs typeface="Arial Black"/>
              </a:rPr>
              <a:t>How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40" dirty="0">
                <a:latin typeface="Arial Black"/>
                <a:cs typeface="Arial Black"/>
              </a:rPr>
              <a:t>train</a:t>
            </a:r>
            <a:r>
              <a:rPr sz="2000" spc="-75" dirty="0">
                <a:latin typeface="Arial Black"/>
                <a:cs typeface="Arial Black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DNN</a:t>
            </a:r>
            <a:endParaRPr sz="2000">
              <a:latin typeface="Arial Black"/>
              <a:cs typeface="Arial Black"/>
            </a:endParaRPr>
          </a:p>
          <a:p>
            <a:pPr marL="11684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67765" algn="l"/>
                <a:tab pos="1168400" algn="l"/>
              </a:tabLst>
            </a:pPr>
            <a:r>
              <a:rPr sz="1800" spc="-190" dirty="0">
                <a:latin typeface="Arial Black"/>
                <a:cs typeface="Arial Black"/>
              </a:rPr>
              <a:t>How </a:t>
            </a:r>
            <a:r>
              <a:rPr sz="1800" spc="-135" dirty="0">
                <a:latin typeface="Arial Black"/>
                <a:cs typeface="Arial Black"/>
              </a:rPr>
              <a:t>to </a:t>
            </a:r>
            <a:r>
              <a:rPr sz="1800" spc="-150" dirty="0">
                <a:latin typeface="Arial Black"/>
                <a:cs typeface="Arial Black"/>
              </a:rPr>
              <a:t>avoid </a:t>
            </a:r>
            <a:r>
              <a:rPr sz="1800" spc="-135" dirty="0">
                <a:latin typeface="Arial Black"/>
                <a:cs typeface="Arial Black"/>
              </a:rPr>
              <a:t>problems </a:t>
            </a:r>
            <a:r>
              <a:rPr sz="1800" spc="-114" dirty="0">
                <a:latin typeface="Arial Black"/>
                <a:cs typeface="Arial Black"/>
              </a:rPr>
              <a:t>in </a:t>
            </a:r>
            <a:r>
              <a:rPr sz="1800" spc="-120" dirty="0">
                <a:latin typeface="Arial Black"/>
                <a:cs typeface="Arial Black"/>
              </a:rPr>
              <a:t>training</a:t>
            </a:r>
            <a:r>
              <a:rPr sz="1800" spc="-135" dirty="0">
                <a:latin typeface="Arial Black"/>
                <a:cs typeface="Arial Black"/>
              </a:rPr>
              <a:t> </a:t>
            </a:r>
            <a:r>
              <a:rPr sz="1800" spc="-114" dirty="0">
                <a:latin typeface="Arial Black"/>
                <a:cs typeface="Arial Black"/>
              </a:rPr>
              <a:t>DNN</a:t>
            </a:r>
            <a:endParaRPr sz="18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204" dirty="0">
                <a:latin typeface="Arial Black"/>
                <a:cs typeface="Arial Black"/>
              </a:rPr>
              <a:t>Some </a:t>
            </a:r>
            <a:r>
              <a:rPr sz="2000" spc="-195" dirty="0">
                <a:latin typeface="Arial Black"/>
                <a:cs typeface="Arial Black"/>
              </a:rPr>
              <a:t>Techniques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14" dirty="0">
                <a:latin typeface="Arial Black"/>
                <a:cs typeface="Arial Black"/>
              </a:rPr>
              <a:t>find </a:t>
            </a:r>
            <a:r>
              <a:rPr sz="2000" spc="-185" dirty="0">
                <a:latin typeface="Arial Black"/>
                <a:cs typeface="Arial Black"/>
              </a:rPr>
              <a:t>best </a:t>
            </a:r>
            <a:r>
              <a:rPr sz="2000" spc="-130" dirty="0">
                <a:latin typeface="Arial Black"/>
                <a:cs typeface="Arial Black"/>
              </a:rPr>
              <a:t>DNN</a:t>
            </a:r>
            <a:r>
              <a:rPr sz="2000" spc="-55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model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solidFill>
                  <a:srgbClr val="7030A0"/>
                </a:solidFill>
                <a:latin typeface="맑은 고딕"/>
                <a:cs typeface="맑은 고딕"/>
              </a:rPr>
              <a:t>과제</a:t>
            </a:r>
            <a:r>
              <a:rPr sz="2000" spc="-195" dirty="0">
                <a:solidFill>
                  <a:srgbClr val="7030A0"/>
                </a:solidFill>
                <a:latin typeface="맑은 고딕"/>
                <a:cs typeface="맑은 고딕"/>
              </a:rPr>
              <a:t> </a:t>
            </a:r>
            <a:r>
              <a:rPr sz="2000" spc="-110" dirty="0">
                <a:solidFill>
                  <a:srgbClr val="7030A0"/>
                </a:solidFill>
                <a:latin typeface="Arial Black"/>
                <a:cs typeface="Arial Black"/>
              </a:rPr>
              <a:t>#3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50" dirty="0">
                <a:latin typeface="Arial Black"/>
                <a:cs typeface="Arial Black"/>
              </a:rPr>
              <a:t>(No</a:t>
            </a:r>
            <a:r>
              <a:rPr sz="2000" spc="-145" dirty="0">
                <a:latin typeface="Arial Black"/>
                <a:cs typeface="Arial Black"/>
              </a:rPr>
              <a:t> quiz)</a:t>
            </a:r>
            <a:endParaRPr sz="2000">
              <a:latin typeface="Arial Black"/>
              <a:cs typeface="Arial Black"/>
            </a:endParaRPr>
          </a:p>
          <a:p>
            <a:pPr marL="2540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75" dirty="0">
                <a:latin typeface="Arial Black"/>
                <a:cs typeface="Arial Black"/>
              </a:rPr>
              <a:t>11</a:t>
            </a:r>
            <a:r>
              <a:rPr sz="2400" spc="-262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95" dirty="0">
                <a:latin typeface="Arial Black"/>
                <a:cs typeface="Arial Black"/>
              </a:rPr>
              <a:t>1</a:t>
            </a:r>
            <a:r>
              <a:rPr sz="2400" spc="-292" baseline="24305" dirty="0">
                <a:latin typeface="Arial Black"/>
                <a:cs typeface="Arial Black"/>
              </a:rPr>
              <a:t>st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19)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55" dirty="0">
                <a:latin typeface="Arial Black"/>
                <a:cs typeface="Arial Black"/>
              </a:rPr>
              <a:t>Convolutional </a:t>
            </a:r>
            <a:r>
              <a:rPr sz="2000" spc="-145" dirty="0">
                <a:latin typeface="Arial Black"/>
                <a:cs typeface="Arial Black"/>
              </a:rPr>
              <a:t>NN </a:t>
            </a:r>
            <a:r>
              <a:rPr sz="2000" spc="-180" dirty="0">
                <a:latin typeface="Arial Black"/>
                <a:cs typeface="Arial Black"/>
              </a:rPr>
              <a:t>(CNN): </a:t>
            </a:r>
            <a:r>
              <a:rPr sz="2000" spc="-210" dirty="0">
                <a:latin typeface="Arial Black"/>
                <a:cs typeface="Arial Black"/>
              </a:rPr>
              <a:t>concept </a:t>
            </a:r>
            <a:r>
              <a:rPr sz="2000" spc="-140" dirty="0">
                <a:latin typeface="Arial Black"/>
                <a:cs typeface="Arial Black"/>
              </a:rPr>
              <a:t>and</a:t>
            </a:r>
            <a:r>
              <a:rPr sz="2000" spc="-65" dirty="0">
                <a:latin typeface="Arial Black"/>
                <a:cs typeface="Arial Black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implementation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240" dirty="0">
                <a:latin typeface="Arial Black"/>
                <a:cs typeface="Arial Black"/>
              </a:rPr>
              <a:t>Case </a:t>
            </a:r>
            <a:r>
              <a:rPr sz="2000" spc="-165" dirty="0">
                <a:latin typeface="Arial Black"/>
                <a:cs typeface="Arial Black"/>
              </a:rPr>
              <a:t>study: </a:t>
            </a:r>
            <a:r>
              <a:rPr sz="2000" spc="-180" dirty="0">
                <a:latin typeface="Arial Black"/>
                <a:cs typeface="Arial Black"/>
              </a:rPr>
              <a:t>Fashion </a:t>
            </a:r>
            <a:r>
              <a:rPr sz="2000" spc="-200" dirty="0">
                <a:latin typeface="Arial Black"/>
                <a:cs typeface="Arial Black"/>
              </a:rPr>
              <a:t>MNIST</a:t>
            </a:r>
            <a:r>
              <a:rPr sz="2000" spc="-35" dirty="0">
                <a:latin typeface="Arial Black"/>
                <a:cs typeface="Arial Black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dataset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solidFill>
                  <a:srgbClr val="7030A0"/>
                </a:solidFill>
                <a:latin typeface="맑은 고딕"/>
                <a:cs typeface="맑은 고딕"/>
              </a:rPr>
              <a:t>과제</a:t>
            </a:r>
            <a:r>
              <a:rPr sz="2000" spc="-195" dirty="0">
                <a:solidFill>
                  <a:srgbClr val="7030A0"/>
                </a:solidFill>
                <a:latin typeface="맑은 고딕"/>
                <a:cs typeface="맑은 고딕"/>
              </a:rPr>
              <a:t> </a:t>
            </a:r>
            <a:r>
              <a:rPr sz="2000" spc="-110" dirty="0">
                <a:solidFill>
                  <a:srgbClr val="7030A0"/>
                </a:solidFill>
                <a:latin typeface="Arial Black"/>
                <a:cs typeface="Arial Black"/>
              </a:rPr>
              <a:t>#4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50" dirty="0">
                <a:latin typeface="Arial Black"/>
                <a:cs typeface="Arial Black"/>
              </a:rPr>
              <a:t>(No</a:t>
            </a:r>
            <a:r>
              <a:rPr sz="2000" spc="-145" dirty="0">
                <a:latin typeface="Arial Black"/>
                <a:cs typeface="Arial Black"/>
              </a:rPr>
              <a:t> quiz)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261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전체구조</a:t>
            </a:r>
            <a:r>
              <a:rPr spc="-480" dirty="0"/>
              <a:t> </a:t>
            </a:r>
            <a:r>
              <a:rPr dirty="0"/>
              <a:t>개요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7644"/>
            <a:ext cx="4984750" cy="289496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맑은 고딕"/>
                <a:cs typeface="맑은 고딕"/>
              </a:rPr>
              <a:t>Sequential</a:t>
            </a:r>
            <a:r>
              <a:rPr sz="2400" spc="-5" dirty="0">
                <a:latin typeface="맑은 고딕"/>
                <a:cs typeface="맑은 고딕"/>
              </a:rPr>
              <a:t>(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)</a:t>
            </a:r>
            <a:endParaRPr sz="2400">
              <a:latin typeface="맑은 고딕"/>
              <a:cs typeface="맑은 고딕"/>
            </a:endParaRPr>
          </a:p>
          <a:p>
            <a:pPr marL="697865" marR="5080" lvl="1" indent="-228600">
              <a:lnSpc>
                <a:spcPts val="217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딥러닝의 구조를 짜고 층을 설정하  는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부분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맑은 고딕"/>
                <a:cs typeface="맑은 고딕"/>
              </a:rPr>
              <a:t>model.</a:t>
            </a:r>
            <a:r>
              <a:rPr sz="2400" b="1" spc="-5" dirty="0">
                <a:latin typeface="맑은 고딕"/>
                <a:cs typeface="맑은 고딕"/>
              </a:rPr>
              <a:t>compile</a:t>
            </a:r>
            <a:r>
              <a:rPr sz="2400" spc="-5" dirty="0">
                <a:latin typeface="맑은 고딕"/>
                <a:cs typeface="맑은 고딕"/>
              </a:rPr>
              <a:t>(</a:t>
            </a:r>
            <a:r>
              <a:rPr sz="2400" spc="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)</a:t>
            </a:r>
            <a:endParaRPr sz="2400">
              <a:latin typeface="맑은 고딕"/>
              <a:cs typeface="맑은 고딕"/>
            </a:endParaRPr>
          </a:p>
          <a:p>
            <a:pPr marL="697865" marR="85090" lvl="1" indent="-228600">
              <a:lnSpc>
                <a:spcPts val="2160"/>
              </a:lnSpc>
              <a:spcBef>
                <a:spcPts val="4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위에서</a:t>
            </a:r>
            <a:r>
              <a:rPr sz="2000" spc="-405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정해진</a:t>
            </a:r>
            <a:r>
              <a:rPr sz="2000" spc="-409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모델을</a:t>
            </a:r>
            <a:r>
              <a:rPr sz="2000" spc="-409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컴퓨터가</a:t>
            </a:r>
            <a:r>
              <a:rPr sz="2000" spc="-409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알아  들을</a:t>
            </a:r>
            <a:r>
              <a:rPr sz="2000" spc="-409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수</a:t>
            </a:r>
            <a:r>
              <a:rPr sz="2000" spc="-4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있게끔</a:t>
            </a:r>
            <a:r>
              <a:rPr sz="2000" spc="-4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컴파일</a:t>
            </a:r>
            <a:r>
              <a:rPr sz="2000" spc="-409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하는</a:t>
            </a:r>
            <a:r>
              <a:rPr sz="2000" spc="-4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부분</a:t>
            </a:r>
            <a:endParaRPr sz="2000">
              <a:latin typeface="휴먼모음T"/>
              <a:cs typeface="휴먼모음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맑은 고딕"/>
                <a:cs typeface="맑은 고딕"/>
              </a:rPr>
              <a:t>model.</a:t>
            </a:r>
            <a:r>
              <a:rPr sz="2400" b="1" spc="-5" dirty="0">
                <a:latin typeface="맑은 고딕"/>
                <a:cs typeface="맑은 고딕"/>
              </a:rPr>
              <a:t>fit</a:t>
            </a:r>
            <a:r>
              <a:rPr sz="2400" spc="-5" dirty="0">
                <a:latin typeface="맑은 고딕"/>
                <a:cs typeface="맑은 고딕"/>
              </a:rPr>
              <a:t>(</a:t>
            </a:r>
            <a:r>
              <a:rPr sz="2400" spc="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)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모델을</a:t>
            </a:r>
            <a:r>
              <a:rPr sz="2000" spc="-4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실제로</a:t>
            </a:r>
            <a:r>
              <a:rPr sz="2000" spc="-400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수행하는</a:t>
            </a:r>
            <a:r>
              <a:rPr sz="2000" spc="-409" dirty="0">
                <a:latin typeface="휴먼모음T"/>
                <a:cs typeface="휴먼모음T"/>
              </a:rPr>
              <a:t> </a:t>
            </a:r>
            <a:r>
              <a:rPr sz="2000" spc="180" dirty="0">
                <a:latin typeface="휴먼모음T"/>
                <a:cs typeface="휴먼모음T"/>
              </a:rPr>
              <a:t>부분</a:t>
            </a:r>
            <a:endParaRPr sz="2000">
              <a:latin typeface="휴먼모음T"/>
              <a:cs typeface="휴먼모음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6000" y="365759"/>
            <a:ext cx="6096000" cy="6492240"/>
            <a:chOff x="6096000" y="365759"/>
            <a:chExt cx="6096000" cy="6492240"/>
          </a:xfrm>
        </p:grpSpPr>
        <p:sp>
          <p:nvSpPr>
            <p:cNvPr id="5" name="object 5"/>
            <p:cNvSpPr/>
            <p:nvPr/>
          </p:nvSpPr>
          <p:spPr>
            <a:xfrm>
              <a:off x="6096000" y="365759"/>
              <a:ext cx="6038087" cy="3505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23988" y="3819144"/>
              <a:ext cx="4668011" cy="30388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9060" y="4014215"/>
              <a:ext cx="4119371" cy="24780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037499" y="6127635"/>
            <a:ext cx="1703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맑은 고딕"/>
                <a:cs typeface="맑은 고딕"/>
              </a:rPr>
              <a:t>Sequential</a:t>
            </a:r>
            <a:r>
              <a:rPr sz="1800" b="1" spc="-5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구조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3027" y="5105853"/>
            <a:ext cx="2105732" cy="138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81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1. </a:t>
            </a:r>
            <a:r>
              <a:rPr dirty="0"/>
              <a:t>모델</a:t>
            </a:r>
            <a:r>
              <a:rPr spc="-459" dirty="0"/>
              <a:t> </a:t>
            </a:r>
            <a:r>
              <a:rPr dirty="0"/>
              <a:t>레이어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75819"/>
            <a:ext cx="5025390" cy="30994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모델 내부</a:t>
            </a:r>
            <a:endParaRPr sz="2400">
              <a:latin typeface="맑은 고딕"/>
              <a:cs typeface="맑은 고딕"/>
            </a:endParaRPr>
          </a:p>
          <a:p>
            <a:pPr marL="697865" marR="29209" lvl="1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model.</a:t>
            </a:r>
            <a:r>
              <a:rPr sz="2000" b="1" dirty="0">
                <a:latin typeface="맑은 고딕"/>
                <a:cs typeface="맑은 고딕"/>
              </a:rPr>
              <a:t>add</a:t>
            </a:r>
            <a:r>
              <a:rPr sz="2000" dirty="0">
                <a:latin typeface="맑은 고딕"/>
                <a:cs typeface="맑은 고딕"/>
              </a:rPr>
              <a:t>( )라는 라인을 추가하면</a:t>
            </a:r>
            <a:r>
              <a:rPr sz="2000" spc="-1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새  로운 층이</a:t>
            </a:r>
            <a:r>
              <a:rPr sz="2000" spc="-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만들어짐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첫 레이어만 </a:t>
            </a:r>
            <a:r>
              <a:rPr sz="2100" i="1" spc="-50" dirty="0">
                <a:latin typeface="맑은 고딕"/>
                <a:cs typeface="맑은 고딕"/>
              </a:rPr>
              <a:t>input_dim</a:t>
            </a:r>
            <a:r>
              <a:rPr sz="2100" i="1" spc="-1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설정필요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나머지는 알아서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설정됨.</a:t>
            </a:r>
            <a:endParaRPr sz="18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44546A"/>
                </a:solidFill>
                <a:latin typeface="맑은 고딕"/>
                <a:cs typeface="맑은 고딕"/>
              </a:rPr>
              <a:t>은닉층</a:t>
            </a:r>
            <a:r>
              <a:rPr sz="2400" spc="-5" dirty="0">
                <a:latin typeface="맑은 고딕"/>
                <a:cs typeface="맑은 고딕"/>
              </a:rPr>
              <a:t>/</a:t>
            </a:r>
            <a:r>
              <a:rPr sz="2400" spc="-5" dirty="0">
                <a:solidFill>
                  <a:srgbClr val="FF0000"/>
                </a:solidFill>
                <a:latin typeface="맑은 고딕"/>
                <a:cs typeface="맑은 고딕"/>
              </a:rPr>
              <a:t>출력층</a:t>
            </a:r>
            <a:endParaRPr sz="2400">
              <a:latin typeface="맑은 고딕"/>
              <a:cs typeface="맑은 고딕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맨 마지막 층은 결과를 출력하는</a:t>
            </a:r>
            <a:r>
              <a:rPr sz="2000" spc="-11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‘</a:t>
            </a:r>
            <a:r>
              <a:rPr sz="2000" b="1" dirty="0">
                <a:latin typeface="맑은 고딕"/>
                <a:cs typeface="맑은 고딕"/>
              </a:rPr>
              <a:t>출력  층</a:t>
            </a:r>
            <a:r>
              <a:rPr sz="2000" dirty="0">
                <a:latin typeface="맑은 고딕"/>
                <a:cs typeface="맑은 고딕"/>
              </a:rPr>
              <a:t>’이</a:t>
            </a:r>
            <a:r>
              <a:rPr sz="2000" spc="-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됨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나머지는 모두 ‘</a:t>
            </a:r>
            <a:r>
              <a:rPr sz="2000" b="1" dirty="0">
                <a:latin typeface="맑은 고딕"/>
                <a:cs typeface="맑은 고딕"/>
              </a:rPr>
              <a:t>은닉층</a:t>
            </a:r>
            <a:r>
              <a:rPr sz="2000" dirty="0">
                <a:latin typeface="맑은 고딕"/>
                <a:cs typeface="맑은 고딕"/>
              </a:rPr>
              <a:t>’의 역할을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89650" y="365759"/>
            <a:ext cx="6044565" cy="3505200"/>
            <a:chOff x="6089650" y="365759"/>
            <a:chExt cx="6044565" cy="3505200"/>
          </a:xfrm>
        </p:grpSpPr>
        <p:sp>
          <p:nvSpPr>
            <p:cNvPr id="6" name="object 6"/>
            <p:cNvSpPr/>
            <p:nvPr/>
          </p:nvSpPr>
          <p:spPr>
            <a:xfrm>
              <a:off x="6096000" y="365759"/>
              <a:ext cx="6038087" cy="35051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6000" y="1508759"/>
              <a:ext cx="4200525" cy="480059"/>
            </a:xfrm>
            <a:custGeom>
              <a:avLst/>
              <a:gdLst/>
              <a:ahLst/>
              <a:cxnLst/>
              <a:rect l="l" t="t" r="r" b="b"/>
              <a:pathLst>
                <a:path w="4200525" h="480060">
                  <a:moveTo>
                    <a:pt x="0" y="0"/>
                  </a:moveTo>
                  <a:lnTo>
                    <a:pt x="4200144" y="0"/>
                  </a:lnTo>
                  <a:lnTo>
                    <a:pt x="4200144" y="480060"/>
                  </a:lnTo>
                  <a:lnTo>
                    <a:pt x="0" y="4800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0" y="1988820"/>
              <a:ext cx="4200525" cy="212090"/>
            </a:xfrm>
            <a:custGeom>
              <a:avLst/>
              <a:gdLst/>
              <a:ahLst/>
              <a:cxnLst/>
              <a:rect l="l" t="t" r="r" b="b"/>
              <a:pathLst>
                <a:path w="4200525" h="212089">
                  <a:moveTo>
                    <a:pt x="0" y="0"/>
                  </a:moveTo>
                  <a:lnTo>
                    <a:pt x="4200144" y="0"/>
                  </a:lnTo>
                  <a:lnTo>
                    <a:pt x="4200144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81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1. </a:t>
            </a:r>
            <a:r>
              <a:rPr dirty="0"/>
              <a:t>모델</a:t>
            </a:r>
            <a:r>
              <a:rPr spc="-459" dirty="0"/>
              <a:t> </a:t>
            </a:r>
            <a:r>
              <a:rPr dirty="0"/>
              <a:t>레이어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819"/>
            <a:ext cx="5044440" cy="19227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출력층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왜 노드가</a:t>
            </a:r>
            <a:r>
              <a:rPr sz="2000" spc="-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1개인가?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5" dirty="0">
                <a:latin typeface="맑은 고딕"/>
                <a:cs typeface="맑은 고딕"/>
              </a:rPr>
              <a:t>binary </a:t>
            </a:r>
            <a:r>
              <a:rPr sz="1800" b="1" spc="-5" dirty="0">
                <a:latin typeface="맑은 고딕"/>
                <a:cs typeface="맑은 고딕"/>
              </a:rPr>
              <a:t>decision</a:t>
            </a:r>
            <a:r>
              <a:rPr sz="1800" b="1" spc="40" dirty="0">
                <a:latin typeface="맑은 고딕"/>
                <a:cs typeface="맑은 고딕"/>
              </a:rPr>
              <a:t> </a:t>
            </a:r>
            <a:r>
              <a:rPr sz="1800" b="1" spc="-5" dirty="0">
                <a:latin typeface="맑은 고딕"/>
                <a:cs typeface="맑은 고딕"/>
              </a:rPr>
              <a:t>classifier</a:t>
            </a:r>
            <a:endParaRPr sz="1800">
              <a:latin typeface="맑은 고딕"/>
              <a:cs typeface="맑은 고딕"/>
            </a:endParaRPr>
          </a:p>
          <a:p>
            <a:pPr marL="1155700" marR="5080" lvl="2" indent="-229235">
              <a:lnSpc>
                <a:spcPts val="1939"/>
              </a:lnSpc>
              <a:spcBef>
                <a:spcPts val="4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155" dirty="0">
                <a:latin typeface="휴먼모음T"/>
                <a:cs typeface="휴먼모음T"/>
              </a:rPr>
              <a:t>출력</a:t>
            </a:r>
            <a:r>
              <a:rPr sz="1800" spc="-555" dirty="0">
                <a:latin typeface="휴먼모음T"/>
                <a:cs typeface="휴먼모음T"/>
              </a:rPr>
              <a:t> </a:t>
            </a:r>
            <a:r>
              <a:rPr sz="1800" spc="155" dirty="0">
                <a:latin typeface="휴먼모음T"/>
                <a:cs typeface="휴먼모음T"/>
              </a:rPr>
              <a:t>값을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150" dirty="0">
                <a:latin typeface="휴먼모음T"/>
                <a:cs typeface="휴먼모음T"/>
              </a:rPr>
              <a:t>하나로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150" dirty="0">
                <a:latin typeface="휴먼모음T"/>
                <a:cs typeface="휴먼모음T"/>
              </a:rPr>
              <a:t>정해서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155" dirty="0">
                <a:latin typeface="휴먼모음T"/>
                <a:cs typeface="휴먼모음T"/>
              </a:rPr>
              <a:t>보여</a:t>
            </a:r>
            <a:r>
              <a:rPr sz="1800" spc="-550" dirty="0">
                <a:latin typeface="휴먼모음T"/>
                <a:cs typeface="휴먼모음T"/>
              </a:rPr>
              <a:t> </a:t>
            </a:r>
            <a:r>
              <a:rPr sz="1800" spc="155" dirty="0">
                <a:latin typeface="휴먼모음T"/>
                <a:cs typeface="휴먼모음T"/>
              </a:rPr>
              <a:t>줘야</a:t>
            </a:r>
            <a:r>
              <a:rPr sz="1800" spc="-555" dirty="0">
                <a:latin typeface="휴먼모음T"/>
                <a:cs typeface="휴먼모음T"/>
              </a:rPr>
              <a:t> </a:t>
            </a:r>
            <a:r>
              <a:rPr sz="1800" spc="150" dirty="0">
                <a:latin typeface="휴먼모음T"/>
                <a:cs typeface="휴먼모음T"/>
              </a:rPr>
              <a:t>하므로  출력층의</a:t>
            </a:r>
            <a:r>
              <a:rPr sz="1800" spc="-540" dirty="0">
                <a:latin typeface="휴먼모음T"/>
                <a:cs typeface="휴먼모음T"/>
              </a:rPr>
              <a:t> </a:t>
            </a:r>
            <a:r>
              <a:rPr sz="1800" spc="155" dirty="0">
                <a:latin typeface="휴먼모음T"/>
                <a:cs typeface="휴먼모음T"/>
              </a:rPr>
              <a:t>노드</a:t>
            </a:r>
            <a:r>
              <a:rPr sz="1800" spc="-540" dirty="0">
                <a:latin typeface="휴먼모음T"/>
                <a:cs typeface="휴먼모음T"/>
              </a:rPr>
              <a:t> </a:t>
            </a:r>
            <a:r>
              <a:rPr sz="1800" spc="155" dirty="0">
                <a:latin typeface="휴먼모음T"/>
                <a:cs typeface="휴먼모음T"/>
              </a:rPr>
              <a:t>수는</a:t>
            </a:r>
            <a:r>
              <a:rPr sz="1800" spc="-545" dirty="0">
                <a:latin typeface="휴먼모음T"/>
                <a:cs typeface="휴먼모음T"/>
              </a:rPr>
              <a:t> </a:t>
            </a:r>
            <a:r>
              <a:rPr sz="1800" spc="130" dirty="0">
                <a:latin typeface="휴먼모음T"/>
                <a:cs typeface="휴먼모음T"/>
              </a:rPr>
              <a:t>1개임</a:t>
            </a:r>
            <a:endParaRPr sz="1800">
              <a:latin typeface="휴먼모음T"/>
              <a:cs typeface="휴먼모음T"/>
            </a:endParaRPr>
          </a:p>
          <a:p>
            <a:pPr marL="1612900" lvl="3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5" dirty="0">
                <a:latin typeface="맑은 고딕"/>
                <a:cs typeface="맑은 고딕"/>
              </a:rPr>
              <a:t>사망인지 아닌지 여부(하나의</a:t>
            </a:r>
            <a:r>
              <a:rPr sz="1600" spc="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class)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89650" y="365759"/>
            <a:ext cx="6044565" cy="3505200"/>
            <a:chOff x="6089650" y="365759"/>
            <a:chExt cx="6044565" cy="3505200"/>
          </a:xfrm>
        </p:grpSpPr>
        <p:sp>
          <p:nvSpPr>
            <p:cNvPr id="5" name="object 5"/>
            <p:cNvSpPr/>
            <p:nvPr/>
          </p:nvSpPr>
          <p:spPr>
            <a:xfrm>
              <a:off x="6096000" y="365759"/>
              <a:ext cx="6038087" cy="3505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988820"/>
              <a:ext cx="4200525" cy="212090"/>
            </a:xfrm>
            <a:custGeom>
              <a:avLst/>
              <a:gdLst/>
              <a:ahLst/>
              <a:cxnLst/>
              <a:rect l="l" t="t" r="r" b="b"/>
              <a:pathLst>
                <a:path w="4200525" h="212089">
                  <a:moveTo>
                    <a:pt x="0" y="0"/>
                  </a:moveTo>
                  <a:lnTo>
                    <a:pt x="4200144" y="0"/>
                  </a:lnTo>
                  <a:lnTo>
                    <a:pt x="4200144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096000" y="4340352"/>
            <a:ext cx="5625083" cy="2362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81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5" dirty="0">
                <a:latin typeface="Arial Black"/>
                <a:cs typeface="Arial Black"/>
              </a:rPr>
              <a:t>1. </a:t>
            </a:r>
            <a:r>
              <a:rPr dirty="0"/>
              <a:t>모델</a:t>
            </a:r>
            <a:r>
              <a:rPr spc="-459" dirty="0"/>
              <a:t> </a:t>
            </a:r>
            <a:r>
              <a:rPr dirty="0"/>
              <a:t>레이어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819"/>
            <a:ext cx="5082540" cy="28733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FF0000"/>
                </a:solidFill>
                <a:latin typeface="맑은 고딕"/>
                <a:cs typeface="맑은 고딕"/>
              </a:rPr>
              <a:t>출력층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왜 노드가</a:t>
            </a:r>
            <a:r>
              <a:rPr sz="2000" spc="-4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A7A8A7"/>
                </a:solidFill>
                <a:latin typeface="맑은 고딕"/>
                <a:cs typeface="맑은 고딕"/>
              </a:rPr>
              <a:t>1개인가?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b="1" spc="5" dirty="0">
                <a:solidFill>
                  <a:srgbClr val="A7A8A7"/>
                </a:solidFill>
                <a:latin typeface="맑은 고딕"/>
                <a:cs typeface="맑은 고딕"/>
              </a:rPr>
              <a:t>binary </a:t>
            </a:r>
            <a:r>
              <a:rPr sz="1800" b="1" spc="-5" dirty="0">
                <a:solidFill>
                  <a:srgbClr val="A7A8A7"/>
                </a:solidFill>
                <a:latin typeface="맑은 고딕"/>
                <a:cs typeface="맑은 고딕"/>
              </a:rPr>
              <a:t>decision</a:t>
            </a:r>
            <a:r>
              <a:rPr sz="1800" b="1" spc="4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800" b="1" spc="-5" dirty="0">
                <a:solidFill>
                  <a:srgbClr val="A7A8A7"/>
                </a:solidFill>
                <a:latin typeface="맑은 고딕"/>
                <a:cs typeface="맑은 고딕"/>
              </a:rPr>
              <a:t>classifier</a:t>
            </a:r>
            <a:endParaRPr sz="1800">
              <a:latin typeface="맑은 고딕"/>
              <a:cs typeface="맑은 고딕"/>
            </a:endParaRPr>
          </a:p>
          <a:p>
            <a:pPr marL="1155700" marR="42545" lvl="2" indent="-229235">
              <a:lnSpc>
                <a:spcPts val="1939"/>
              </a:lnSpc>
              <a:spcBef>
                <a:spcPts val="4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155" dirty="0">
                <a:solidFill>
                  <a:srgbClr val="A7A8A7"/>
                </a:solidFill>
                <a:latin typeface="휴먼모음T"/>
                <a:cs typeface="휴먼모음T"/>
              </a:rPr>
              <a:t>출력</a:t>
            </a:r>
            <a:r>
              <a:rPr sz="1800" spc="-555" dirty="0">
                <a:solidFill>
                  <a:srgbClr val="A7A8A7"/>
                </a:solidFill>
                <a:latin typeface="휴먼모음T"/>
                <a:cs typeface="휴먼모음T"/>
              </a:rPr>
              <a:t> </a:t>
            </a:r>
            <a:r>
              <a:rPr sz="1800" spc="155" dirty="0">
                <a:solidFill>
                  <a:srgbClr val="A7A8A7"/>
                </a:solidFill>
                <a:latin typeface="휴먼모음T"/>
                <a:cs typeface="휴먼모음T"/>
              </a:rPr>
              <a:t>값을</a:t>
            </a:r>
            <a:r>
              <a:rPr sz="1800" spc="-545" dirty="0">
                <a:solidFill>
                  <a:srgbClr val="A7A8A7"/>
                </a:solidFill>
                <a:latin typeface="휴먼모음T"/>
                <a:cs typeface="휴먼모음T"/>
              </a:rPr>
              <a:t> </a:t>
            </a:r>
            <a:r>
              <a:rPr sz="1800" spc="150" dirty="0">
                <a:solidFill>
                  <a:srgbClr val="A7A8A7"/>
                </a:solidFill>
                <a:latin typeface="휴먼모음T"/>
                <a:cs typeface="휴먼모음T"/>
              </a:rPr>
              <a:t>하나로</a:t>
            </a:r>
            <a:r>
              <a:rPr sz="1800" spc="-545" dirty="0">
                <a:solidFill>
                  <a:srgbClr val="A7A8A7"/>
                </a:solidFill>
                <a:latin typeface="휴먼모음T"/>
                <a:cs typeface="휴먼모음T"/>
              </a:rPr>
              <a:t> </a:t>
            </a:r>
            <a:r>
              <a:rPr sz="1800" spc="150" dirty="0">
                <a:solidFill>
                  <a:srgbClr val="A7A8A7"/>
                </a:solidFill>
                <a:latin typeface="휴먼모음T"/>
                <a:cs typeface="휴먼모음T"/>
              </a:rPr>
              <a:t>정해서</a:t>
            </a:r>
            <a:r>
              <a:rPr sz="1800" spc="-545" dirty="0">
                <a:solidFill>
                  <a:srgbClr val="A7A8A7"/>
                </a:solidFill>
                <a:latin typeface="휴먼모음T"/>
                <a:cs typeface="휴먼모음T"/>
              </a:rPr>
              <a:t> </a:t>
            </a:r>
            <a:r>
              <a:rPr sz="1800" spc="155" dirty="0">
                <a:solidFill>
                  <a:srgbClr val="A7A8A7"/>
                </a:solidFill>
                <a:latin typeface="휴먼모음T"/>
                <a:cs typeface="휴먼모음T"/>
              </a:rPr>
              <a:t>보여</a:t>
            </a:r>
            <a:r>
              <a:rPr sz="1800" spc="-550" dirty="0">
                <a:solidFill>
                  <a:srgbClr val="A7A8A7"/>
                </a:solidFill>
                <a:latin typeface="휴먼모음T"/>
                <a:cs typeface="휴먼모음T"/>
              </a:rPr>
              <a:t> </a:t>
            </a:r>
            <a:r>
              <a:rPr sz="1800" spc="155" dirty="0">
                <a:solidFill>
                  <a:srgbClr val="A7A8A7"/>
                </a:solidFill>
                <a:latin typeface="휴먼모음T"/>
                <a:cs typeface="휴먼모음T"/>
              </a:rPr>
              <a:t>줘야</a:t>
            </a:r>
            <a:r>
              <a:rPr sz="1800" spc="-555" dirty="0">
                <a:solidFill>
                  <a:srgbClr val="A7A8A7"/>
                </a:solidFill>
                <a:latin typeface="휴먼모음T"/>
                <a:cs typeface="휴먼모음T"/>
              </a:rPr>
              <a:t> </a:t>
            </a:r>
            <a:r>
              <a:rPr sz="1800" spc="150" dirty="0">
                <a:solidFill>
                  <a:srgbClr val="A7A8A7"/>
                </a:solidFill>
                <a:latin typeface="휴먼모음T"/>
                <a:cs typeface="휴먼모음T"/>
              </a:rPr>
              <a:t>하므로  출력층의</a:t>
            </a:r>
            <a:r>
              <a:rPr sz="1800" spc="-540" dirty="0">
                <a:solidFill>
                  <a:srgbClr val="A7A8A7"/>
                </a:solidFill>
                <a:latin typeface="휴먼모음T"/>
                <a:cs typeface="휴먼모음T"/>
              </a:rPr>
              <a:t> </a:t>
            </a:r>
            <a:r>
              <a:rPr sz="1800" spc="155" dirty="0">
                <a:solidFill>
                  <a:srgbClr val="A7A8A7"/>
                </a:solidFill>
                <a:latin typeface="휴먼모음T"/>
                <a:cs typeface="휴먼모음T"/>
              </a:rPr>
              <a:t>노드</a:t>
            </a:r>
            <a:r>
              <a:rPr sz="1800" spc="-540" dirty="0">
                <a:solidFill>
                  <a:srgbClr val="A7A8A7"/>
                </a:solidFill>
                <a:latin typeface="휴먼모음T"/>
                <a:cs typeface="휴먼모음T"/>
              </a:rPr>
              <a:t> </a:t>
            </a:r>
            <a:r>
              <a:rPr sz="1800" spc="155" dirty="0">
                <a:solidFill>
                  <a:srgbClr val="A7A8A7"/>
                </a:solidFill>
                <a:latin typeface="휴먼모음T"/>
                <a:cs typeface="휴먼모음T"/>
              </a:rPr>
              <a:t>수는</a:t>
            </a:r>
            <a:r>
              <a:rPr sz="1800" spc="-545" dirty="0">
                <a:solidFill>
                  <a:srgbClr val="A7A8A7"/>
                </a:solidFill>
                <a:latin typeface="휴먼모음T"/>
                <a:cs typeface="휴먼모음T"/>
              </a:rPr>
              <a:t> </a:t>
            </a:r>
            <a:r>
              <a:rPr sz="1800" spc="130" dirty="0">
                <a:solidFill>
                  <a:srgbClr val="A7A8A7"/>
                </a:solidFill>
                <a:latin typeface="휴먼모음T"/>
                <a:cs typeface="휴먼모음T"/>
              </a:rPr>
              <a:t>1개임</a:t>
            </a:r>
            <a:endParaRPr sz="1800">
              <a:latin typeface="휴먼모음T"/>
              <a:cs typeface="휴먼모음T"/>
            </a:endParaRPr>
          </a:p>
          <a:p>
            <a:pPr marL="1612900" lvl="3" indent="-22923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612265" algn="l"/>
                <a:tab pos="1612900" algn="l"/>
              </a:tabLst>
            </a:pPr>
            <a:r>
              <a:rPr sz="1600" spc="-5" dirty="0">
                <a:solidFill>
                  <a:srgbClr val="A7A8A7"/>
                </a:solidFill>
                <a:latin typeface="맑은 고딕"/>
                <a:cs typeface="맑은 고딕"/>
              </a:rPr>
              <a:t>사망인지 아닌지 여부(하나의</a:t>
            </a:r>
            <a:r>
              <a:rPr sz="1600" spc="10" dirty="0">
                <a:solidFill>
                  <a:srgbClr val="A7A8A7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A7A8A7"/>
                </a:solidFill>
                <a:latin typeface="맑은 고딕"/>
                <a:cs typeface="맑은 고딕"/>
              </a:rPr>
              <a:t>class)</a:t>
            </a:r>
            <a:endParaRPr sz="16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왜</a:t>
            </a:r>
            <a:r>
              <a:rPr sz="2000" spc="-1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sigmoid</a:t>
            </a:r>
            <a:r>
              <a:rPr sz="2000" dirty="0">
                <a:latin typeface="맑은 고딕"/>
                <a:cs typeface="맑은 고딕"/>
              </a:rPr>
              <a:t>인가?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계단함수는 딱딱한</a:t>
            </a:r>
            <a:r>
              <a:rPr sz="1800" spc="-35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의사결정</a:t>
            </a:r>
            <a:endParaRPr sz="18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spc="-185" dirty="0">
                <a:latin typeface="Arial Black"/>
                <a:cs typeface="Arial Black"/>
              </a:rPr>
              <a:t>Logistic </a:t>
            </a:r>
            <a:r>
              <a:rPr sz="1800" spc="-120" dirty="0">
                <a:latin typeface="Arial Black"/>
                <a:cs typeface="Arial Black"/>
              </a:rPr>
              <a:t>sigmoid</a:t>
            </a:r>
            <a:r>
              <a:rPr sz="1800" spc="-120" dirty="0">
                <a:latin typeface="맑은 고딕"/>
                <a:cs typeface="맑은 고딕"/>
              </a:rPr>
              <a:t>는 </a:t>
            </a:r>
            <a:r>
              <a:rPr sz="1800" dirty="0">
                <a:latin typeface="맑은 고딕"/>
                <a:cs typeface="맑은 고딕"/>
              </a:rPr>
              <a:t>부드러운</a:t>
            </a:r>
            <a:r>
              <a:rPr sz="1800" spc="-24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의사결정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89650" y="365759"/>
            <a:ext cx="6044565" cy="3505200"/>
            <a:chOff x="6089650" y="365759"/>
            <a:chExt cx="6044565" cy="3505200"/>
          </a:xfrm>
        </p:grpSpPr>
        <p:sp>
          <p:nvSpPr>
            <p:cNvPr id="5" name="object 5"/>
            <p:cNvSpPr/>
            <p:nvPr/>
          </p:nvSpPr>
          <p:spPr>
            <a:xfrm>
              <a:off x="6096000" y="365759"/>
              <a:ext cx="6038087" cy="35051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1988820"/>
              <a:ext cx="4200525" cy="212090"/>
            </a:xfrm>
            <a:custGeom>
              <a:avLst/>
              <a:gdLst/>
              <a:ahLst/>
              <a:cxnLst/>
              <a:rect l="l" t="t" r="r" b="b"/>
              <a:pathLst>
                <a:path w="4200525" h="212089">
                  <a:moveTo>
                    <a:pt x="0" y="0"/>
                  </a:moveTo>
                  <a:lnTo>
                    <a:pt x="4200144" y="0"/>
                  </a:lnTo>
                  <a:lnTo>
                    <a:pt x="4200144" y="211836"/>
                  </a:lnTo>
                  <a:lnTo>
                    <a:pt x="0" y="21183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641592" y="4343751"/>
            <a:ext cx="2095499" cy="142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64792" y="4335779"/>
            <a:ext cx="2058458" cy="16382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4003</Words>
  <Application>Microsoft Office PowerPoint</Application>
  <PresentationFormat>와이드스크린</PresentationFormat>
  <Paragraphs>666</Paragraphs>
  <Slides>53</Slides>
  <Notes>50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2" baseType="lpstr">
      <vt:lpstr>Noto Sans</vt:lpstr>
      <vt:lpstr>맑은 고딕</vt:lpstr>
      <vt:lpstr>휴먼모음T</vt:lpstr>
      <vt:lpstr>Arial</vt:lpstr>
      <vt:lpstr>Arial Black</vt:lpstr>
      <vt:lpstr>Calibri</vt:lpstr>
      <vt:lpstr>Times New Roman</vt:lpstr>
      <vt:lpstr>Wingdings</vt:lpstr>
      <vt:lpstr>Office Theme</vt:lpstr>
      <vt:lpstr>Lecture 17: Deep Neural Network</vt:lpstr>
      <vt:lpstr>PowerPoint 프레젠테이션</vt:lpstr>
      <vt:lpstr>Part I: DNN 기본 코드 이해 모10  케2~3</vt:lpstr>
      <vt:lpstr>(강의 4강) 리뷰: 폐암 수술 환자의 생존율 예측하기</vt:lpstr>
      <vt:lpstr> Using deep learning?</vt:lpstr>
      <vt:lpstr>전체구조 개요</vt:lpstr>
      <vt:lpstr>1. 모델 레이어</vt:lpstr>
      <vt:lpstr>1. 모델 레이어</vt:lpstr>
      <vt:lpstr>1. 모델 레이어</vt:lpstr>
      <vt:lpstr>2. 컴파일</vt:lpstr>
      <vt:lpstr>2. 컴파일</vt:lpstr>
      <vt:lpstr>2. 컴파일</vt:lpstr>
      <vt:lpstr>3. 모델 실행</vt:lpstr>
      <vt:lpstr>3. 모델 실행</vt:lpstr>
      <vt:lpstr>PowerPoint 프레젠테이션</vt:lpstr>
      <vt:lpstr>4. 데이터 표현/전처리 : MNIST dataset</vt:lpstr>
      <vt:lpstr>4. 데이터 표현/전처리 : MNIST dataset</vt:lpstr>
      <vt:lpstr>4. 데이터 표현/전처리 : MNIST dataset</vt:lpstr>
      <vt:lpstr>4. 데이터 표현/전처리 : MNIST dataset</vt:lpstr>
      <vt:lpstr>4. 데이터 표현/전처리 : 텐서</vt:lpstr>
      <vt:lpstr>4. 데이터 표현/전처리 : 텐서</vt:lpstr>
      <vt:lpstr>4. 데이터 표현/전처리 : 텐서</vt:lpstr>
      <vt:lpstr>4. 데이터 표현/전처리 : 텐서</vt:lpstr>
      <vt:lpstr>4. 데이터 표현/전처리 : 텐서</vt:lpstr>
      <vt:lpstr>PowerPoint 프레젠테이션</vt:lpstr>
      <vt:lpstr>Iris 분류</vt:lpstr>
      <vt:lpstr>Iris 분류</vt:lpstr>
      <vt:lpstr>Iris 분류</vt:lpstr>
      <vt:lpstr>1. 데이터 분석/전처리</vt:lpstr>
      <vt:lpstr>1. 데이터 분석/전처리</vt:lpstr>
      <vt:lpstr>2. one-hot encoding</vt:lpstr>
      <vt:lpstr>2. one-hot encoding</vt:lpstr>
      <vt:lpstr>3. 모델</vt:lpstr>
      <vt:lpstr>3. 모델</vt:lpstr>
      <vt:lpstr>3. 모델</vt:lpstr>
      <vt:lpstr>4. 결과분석</vt:lpstr>
      <vt:lpstr>Part III: DNN 회귀문제 모15  케3.6</vt:lpstr>
      <vt:lpstr>보스턴 집값 예측</vt:lpstr>
      <vt:lpstr>1. 데이터 분석/전처리</vt:lpstr>
      <vt:lpstr>2. 모델</vt:lpstr>
      <vt:lpstr>3. 결과분석</vt:lpstr>
      <vt:lpstr>PowerPoint 프레젠테이션</vt:lpstr>
      <vt:lpstr>Building an Image Classifier Using the  Sequential API</vt:lpstr>
      <vt:lpstr>1. 데이터 분석/  전처리</vt:lpstr>
      <vt:lpstr>1. 데이터 분석/  전처리</vt:lpstr>
      <vt:lpstr>2. 모델</vt:lpstr>
      <vt:lpstr>2. 모델</vt:lpstr>
      <vt:lpstr>3. 결과분석</vt:lpstr>
      <vt:lpstr>3. 결과분석</vt:lpstr>
      <vt:lpstr>3. 결과분석</vt:lpstr>
      <vt:lpstr>Summary</vt:lpstr>
      <vt:lpstr>참고자료</vt:lpstr>
      <vt:lpstr>In the next lectures…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Deep Neural Network</dc:title>
  <dc:creator>Sang-hyo Park</dc:creator>
  <cp:lastModifiedBy>kim JISU</cp:lastModifiedBy>
  <cp:revision>78</cp:revision>
  <dcterms:created xsi:type="dcterms:W3CDTF">2020-11-23T11:07:17Z</dcterms:created>
  <dcterms:modified xsi:type="dcterms:W3CDTF">2020-11-28T15:41:06Z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2020-11-02T00:00:00Z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2020-11-23T00:00:00Z</vt:filetime>
  </property>
</Properties>
</file>