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52830" autoAdjust="0"/>
  </p:normalViewPr>
  <p:slideViewPr>
    <p:cSldViewPr>
      <p:cViewPr varScale="1">
        <p:scale>
          <a:sx n="60" d="100"/>
          <a:sy n="60" d="100"/>
        </p:scale>
        <p:origin x="24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BD426-77CC-480B-B03B-087308235E34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3DFDF-D31D-4C55-A06C-249F01218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4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18</a:t>
            </a:r>
          </a:p>
          <a:p>
            <a:r>
              <a:rPr lang="en-US" altLang="ko-KR" b="1" dirty="0"/>
              <a:t>Training DNN : DNN</a:t>
            </a:r>
            <a:r>
              <a:rPr lang="ko-KR" altLang="en-US" b="1" dirty="0"/>
              <a:t>을 어떻게 학습시킬 것인가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689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Exponential Linear Unit</a:t>
            </a:r>
          </a:p>
          <a:p>
            <a:endParaRPr lang="en-US" altLang="ko-KR" dirty="0"/>
          </a:p>
          <a:p>
            <a:r>
              <a:rPr lang="en-US" altLang="ko-KR" dirty="0"/>
              <a:t>ELU : </a:t>
            </a:r>
            <a:r>
              <a:rPr lang="en-US" altLang="ko-KR" dirty="0" err="1"/>
              <a:t>ReLU</a:t>
            </a:r>
            <a:r>
              <a:rPr lang="ko-KR" altLang="en-US" dirty="0"/>
              <a:t>의 변종과는 다르게</a:t>
            </a:r>
            <a:r>
              <a:rPr lang="en-US" altLang="ko-KR" dirty="0"/>
              <a:t>, </a:t>
            </a:r>
            <a:r>
              <a:rPr lang="ko-KR" altLang="en-US" dirty="0"/>
              <a:t>음수부분에 지수함수를 사용하는 경우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 err="1"/>
              <a:t>ReLU</a:t>
            </a:r>
            <a:r>
              <a:rPr lang="ko-KR" altLang="en-US" dirty="0"/>
              <a:t>의 변종들은 </a:t>
            </a:r>
            <a:r>
              <a:rPr lang="en-US" altLang="ko-KR" dirty="0"/>
              <a:t>Rectified </a:t>
            </a:r>
            <a:r>
              <a:rPr lang="en-US" altLang="ko-KR" b="1" dirty="0"/>
              <a:t>Linear</a:t>
            </a:r>
            <a:r>
              <a:rPr lang="en-US" altLang="ko-KR" dirty="0"/>
              <a:t> Unit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모든 부분이 </a:t>
            </a:r>
            <a:r>
              <a:rPr lang="en-US" altLang="ko-KR" dirty="0"/>
              <a:t>linear</a:t>
            </a:r>
            <a:r>
              <a:rPr lang="ko-KR" altLang="en-US" dirty="0"/>
              <a:t>하였음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가 음수인 경우에도 기울기가 </a:t>
            </a:r>
            <a:r>
              <a:rPr lang="en-US" altLang="ko-KR" dirty="0"/>
              <a:t>non-zero</a:t>
            </a:r>
            <a:r>
              <a:rPr lang="ko-KR" altLang="en-US" dirty="0"/>
              <a:t>이므로</a:t>
            </a:r>
            <a:r>
              <a:rPr lang="en-US" altLang="ko-KR" dirty="0"/>
              <a:t>, dead neurons problem</a:t>
            </a:r>
            <a:r>
              <a:rPr lang="ko-KR" altLang="en-US" dirty="0"/>
              <a:t>을 해결할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Average output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에 가깝게 한다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기존 </a:t>
            </a:r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양 쪽으로 음의 무한대</a:t>
            </a:r>
            <a:r>
              <a:rPr lang="en-US" altLang="ko-KR" dirty="0"/>
              <a:t>, </a:t>
            </a:r>
            <a:r>
              <a:rPr lang="ko-KR" altLang="en-US" dirty="0"/>
              <a:t>양의 무한대로 발산하는 형태의 그래프임</a:t>
            </a:r>
            <a:endParaRPr lang="en-US" altLang="ko-KR" dirty="0"/>
          </a:p>
          <a:p>
            <a:r>
              <a:rPr lang="ko-KR" altLang="en-US" dirty="0"/>
              <a:t>이와 비교해서</a:t>
            </a:r>
            <a:r>
              <a:rPr lang="en-US" altLang="ko-KR" dirty="0"/>
              <a:t>, </a:t>
            </a:r>
            <a:r>
              <a:rPr lang="en-US" altLang="ko-KR" b="1" dirty="0"/>
              <a:t>ELU</a:t>
            </a:r>
            <a:r>
              <a:rPr lang="ko-KR" altLang="en-US" b="1" dirty="0"/>
              <a:t>는 음의 경우 </a:t>
            </a:r>
            <a:r>
              <a:rPr lang="en-US" altLang="ko-KR" b="1" dirty="0"/>
              <a:t>-1</a:t>
            </a:r>
            <a:r>
              <a:rPr lang="ko-KR" altLang="en-US" b="1" dirty="0"/>
              <a:t>로 수렴하므로 비교적으로 </a:t>
            </a:r>
            <a:r>
              <a:rPr lang="en-US" altLang="ko-KR" b="1" dirty="0"/>
              <a:t>Average output</a:t>
            </a:r>
            <a:r>
              <a:rPr lang="ko-KR" altLang="en-US" b="1" dirty="0"/>
              <a:t>이 </a:t>
            </a:r>
            <a:r>
              <a:rPr lang="en-US" altLang="ko-KR" b="1" dirty="0"/>
              <a:t>0</a:t>
            </a:r>
            <a:r>
              <a:rPr lang="ko-KR" altLang="en-US" b="1" dirty="0"/>
              <a:t>에 </a:t>
            </a:r>
            <a:r>
              <a:rPr lang="ko-KR" altLang="en-US" b="1" dirty="0" err="1"/>
              <a:t>가까워짐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단점 </a:t>
            </a:r>
            <a:r>
              <a:rPr lang="en-US" altLang="ko-KR" b="1" dirty="0"/>
              <a:t>: Exponential function</a:t>
            </a:r>
            <a:r>
              <a:rPr lang="ko-KR" altLang="en-US" b="1" dirty="0"/>
              <a:t>을 사용하므로 </a:t>
            </a:r>
            <a:r>
              <a:rPr lang="en-US" altLang="ko-KR" b="1" dirty="0"/>
              <a:t>linear</a:t>
            </a:r>
            <a:r>
              <a:rPr lang="ko-KR" altLang="en-US" b="1" dirty="0"/>
              <a:t>에 비해 훨씬 </a:t>
            </a:r>
            <a:r>
              <a:rPr lang="ko-KR" altLang="en-US" b="1" dirty="0" err="1"/>
              <a:t>계산복잡도가</a:t>
            </a:r>
            <a:r>
              <a:rPr lang="ko-KR" altLang="en-US" b="1" dirty="0"/>
              <a:t> 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57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SELU(Scaled – ELU)</a:t>
            </a:r>
          </a:p>
          <a:p>
            <a:endParaRPr lang="en-US" altLang="ko-KR" b="1" dirty="0"/>
          </a:p>
          <a:p>
            <a:r>
              <a:rPr lang="en-US" altLang="ko-KR" b="0" dirty="0"/>
              <a:t>2017</a:t>
            </a:r>
            <a:r>
              <a:rPr lang="ko-KR" altLang="en-US" b="0" dirty="0"/>
              <a:t>년</a:t>
            </a:r>
            <a:r>
              <a:rPr lang="en-US" altLang="ko-KR" b="0" dirty="0"/>
              <a:t>, </a:t>
            </a:r>
            <a:r>
              <a:rPr lang="ko-KR" altLang="en-US" b="0" dirty="0"/>
              <a:t>비교적 최근에 발표된 논문으로 </a:t>
            </a:r>
            <a:r>
              <a:rPr lang="en-US" altLang="ko-KR" b="0" dirty="0"/>
              <a:t>Self-normalization, </a:t>
            </a:r>
            <a:r>
              <a:rPr lang="ko-KR" altLang="en-US" b="0" dirty="0"/>
              <a:t>스스로 정규화를 하도록 한 함수임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-&gt; </a:t>
            </a:r>
            <a:r>
              <a:rPr lang="ko-KR" altLang="en-US" b="0" dirty="0"/>
              <a:t>지수함수 부분이 약간 </a:t>
            </a:r>
            <a:r>
              <a:rPr lang="en-US" altLang="ko-KR" b="0" dirty="0"/>
              <a:t>scale</a:t>
            </a:r>
            <a:r>
              <a:rPr lang="ko-KR" altLang="en-US" b="0" dirty="0"/>
              <a:t>됨</a:t>
            </a:r>
            <a:r>
              <a:rPr lang="en-US" altLang="ko-KR" b="0" dirty="0"/>
              <a:t>. </a:t>
            </a:r>
            <a:r>
              <a:rPr lang="ko-KR" altLang="en-US" b="0" dirty="0"/>
              <a:t>어떻게</a:t>
            </a:r>
            <a:r>
              <a:rPr lang="en-US" altLang="ko-KR" b="0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78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SELU </a:t>
            </a:r>
            <a:r>
              <a:rPr lang="ko-KR" altLang="en-US" b="1" dirty="0"/>
              <a:t>상세 설명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각 층의 </a:t>
            </a:r>
            <a:r>
              <a:rPr lang="en-US" altLang="ko-KR" b="1" dirty="0"/>
              <a:t>Output</a:t>
            </a:r>
            <a:r>
              <a:rPr lang="ko-KR" altLang="en-US" b="1" dirty="0"/>
              <a:t>값이 최대한 평균은 </a:t>
            </a:r>
            <a:r>
              <a:rPr lang="en-US" altLang="ko-KR" b="1" dirty="0"/>
              <a:t>0, </a:t>
            </a:r>
            <a:r>
              <a:rPr lang="ko-KR" altLang="en-US" b="1" dirty="0"/>
              <a:t>표준편차가 </a:t>
            </a:r>
            <a:r>
              <a:rPr lang="en-US" altLang="ko-KR" b="1" dirty="0"/>
              <a:t>1</a:t>
            </a:r>
            <a:r>
              <a:rPr lang="ko-KR" altLang="en-US" b="1" dirty="0"/>
              <a:t>이 되도록 하는 방향으로 </a:t>
            </a:r>
            <a:r>
              <a:rPr lang="en-US" altLang="ko-KR" b="1" dirty="0"/>
              <a:t>self-normalization</a:t>
            </a:r>
            <a:r>
              <a:rPr lang="ko-KR" altLang="en-US" b="1" dirty="0"/>
              <a:t>됨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-&gt; vanishing / exploding gradients problem</a:t>
            </a:r>
            <a:r>
              <a:rPr lang="ko-KR" altLang="en-US" dirty="0"/>
              <a:t>을 해결함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결과적으로</a:t>
            </a:r>
            <a:r>
              <a:rPr lang="en-US" altLang="ko-KR" dirty="0"/>
              <a:t>, SELU</a:t>
            </a:r>
            <a:r>
              <a:rPr lang="ko-KR" altLang="en-US" dirty="0"/>
              <a:t>가 다른 </a:t>
            </a:r>
            <a:r>
              <a:rPr lang="en-US" altLang="ko-KR" dirty="0"/>
              <a:t>Activation function</a:t>
            </a:r>
            <a:r>
              <a:rPr lang="ko-KR" altLang="en-US" dirty="0"/>
              <a:t>에 비해 훨씬 성능이 좋다</a:t>
            </a:r>
            <a:r>
              <a:rPr lang="en-US" altLang="ko-KR" dirty="0"/>
              <a:t>(</a:t>
            </a:r>
            <a:r>
              <a:rPr lang="ko-KR" altLang="en-US" dirty="0"/>
              <a:t>주장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ko-KR" altLang="en-US" b="1" dirty="0"/>
              <a:t>단점 </a:t>
            </a:r>
            <a:r>
              <a:rPr lang="en-US" altLang="ko-KR" b="1" dirty="0"/>
              <a:t>: </a:t>
            </a:r>
            <a:r>
              <a:rPr lang="ko-KR" altLang="en-US" b="1" dirty="0"/>
              <a:t>특정 조건을 만족해야 사용 가능함</a:t>
            </a:r>
            <a:r>
              <a:rPr lang="en-US" altLang="ko-KR" b="1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Input feature</a:t>
            </a:r>
            <a:r>
              <a:rPr lang="ko-KR" altLang="en-US" dirty="0"/>
              <a:t>이 표준화되어야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모든 은닉층의 </a:t>
            </a:r>
            <a:r>
              <a:rPr lang="en-US" altLang="ko-KR" dirty="0"/>
              <a:t>weigh</a:t>
            </a:r>
            <a:r>
              <a:rPr lang="ko-KR" altLang="en-US" dirty="0"/>
              <a:t>가 </a:t>
            </a:r>
            <a:r>
              <a:rPr lang="en-US" altLang="ko-KR" dirty="0" err="1"/>
              <a:t>LeCun</a:t>
            </a:r>
            <a:r>
              <a:rPr lang="en-US" altLang="ko-KR" dirty="0"/>
              <a:t> normal initialization technique</a:t>
            </a:r>
            <a:r>
              <a:rPr lang="ko-KR" altLang="en-US" dirty="0"/>
              <a:t>으로 초기화되어야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Network architecture</a:t>
            </a:r>
            <a:r>
              <a:rPr lang="ko-KR" altLang="en-US" dirty="0"/>
              <a:t>이 </a:t>
            </a:r>
            <a:r>
              <a:rPr lang="en-US" altLang="ko-KR" dirty="0"/>
              <a:t>sequential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784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Batch normalization(BN)</a:t>
            </a:r>
          </a:p>
          <a:p>
            <a:endParaRPr lang="en-US" altLang="ko-KR" dirty="0"/>
          </a:p>
          <a:p>
            <a:r>
              <a:rPr lang="ko-KR" altLang="en-US" dirty="0"/>
              <a:t>방금 </a:t>
            </a:r>
            <a:r>
              <a:rPr lang="en-US" altLang="ko-KR" dirty="0"/>
              <a:t>SELU</a:t>
            </a:r>
            <a:r>
              <a:rPr lang="ko-KR" altLang="en-US" dirty="0"/>
              <a:t>가 </a:t>
            </a:r>
            <a:r>
              <a:rPr lang="en-US" altLang="ko-KR" dirty="0"/>
              <a:t>Normalization</a:t>
            </a:r>
            <a:r>
              <a:rPr lang="ko-KR" altLang="en-US" dirty="0"/>
              <a:t>을 통해 성능을 개선한 것과 비슷한 개념임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BN</a:t>
            </a:r>
            <a:r>
              <a:rPr lang="ko-KR" altLang="en-US" b="1" dirty="0"/>
              <a:t>의 역할 </a:t>
            </a:r>
            <a:r>
              <a:rPr lang="en-US" altLang="ko-KR" dirty="0"/>
              <a:t>: input</a:t>
            </a:r>
            <a:r>
              <a:rPr lang="ko-KR" altLang="en-US" dirty="0"/>
              <a:t>값을 </a:t>
            </a:r>
            <a:r>
              <a:rPr lang="en-US" altLang="ko-KR" dirty="0"/>
              <a:t>zero-centered, normalized</a:t>
            </a:r>
            <a:r>
              <a:rPr lang="ko-KR" altLang="en-US" dirty="0"/>
              <a:t>되게 함 </a:t>
            </a:r>
            <a:r>
              <a:rPr lang="en-US" altLang="ko-KR" dirty="0"/>
              <a:t>: </a:t>
            </a:r>
            <a:r>
              <a:rPr lang="ko-KR" altLang="en-US"/>
              <a:t>이후 </a:t>
            </a:r>
            <a:r>
              <a:rPr lang="en-US" altLang="ko-KR" b="1"/>
              <a:t>scaling</a:t>
            </a:r>
            <a:r>
              <a:rPr lang="en-US" altLang="ko-KR" b="1" dirty="0"/>
              <a:t>, shifting</a:t>
            </a:r>
            <a:r>
              <a:rPr lang="ko-KR" altLang="en-US" b="1" dirty="0"/>
              <a:t>을 위한 새로운 두 개의 파라미터 벡터</a:t>
            </a:r>
            <a:r>
              <a:rPr lang="ko-KR" altLang="en-US" dirty="0"/>
              <a:t>를 각 층마다 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사용방법 </a:t>
            </a:r>
            <a:r>
              <a:rPr lang="en-US" altLang="ko-KR" dirty="0"/>
              <a:t>: Activation function</a:t>
            </a:r>
            <a:r>
              <a:rPr lang="ko-KR" altLang="en-US" dirty="0"/>
              <a:t>의 전</a:t>
            </a:r>
            <a:r>
              <a:rPr lang="en-US" altLang="ko-KR" dirty="0"/>
              <a:t>,</a:t>
            </a:r>
            <a:r>
              <a:rPr lang="ko-KR" altLang="en-US" dirty="0"/>
              <a:t>후에 </a:t>
            </a:r>
            <a:r>
              <a:rPr lang="en-US" altLang="ko-KR" dirty="0"/>
              <a:t>batch normalization layer</a:t>
            </a:r>
            <a:r>
              <a:rPr lang="ko-KR" altLang="en-US" dirty="0"/>
              <a:t>을 넣으면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43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BN</a:t>
            </a:r>
            <a:r>
              <a:rPr lang="ko-KR" altLang="en-US" b="1" dirty="0"/>
              <a:t> 과정 설명</a:t>
            </a:r>
            <a:endParaRPr lang="en-US" altLang="ko-KR" b="1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의 평균을 구하는 수식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표준편차를 구하는 공식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Input vector</a:t>
            </a:r>
            <a:r>
              <a:rPr lang="ko-KR" altLang="en-US" dirty="0"/>
              <a:t>에서 평균을 빼고</a:t>
            </a:r>
            <a:r>
              <a:rPr lang="en-US" altLang="ko-KR" dirty="0"/>
              <a:t>(zero-centered), sigma^2</a:t>
            </a:r>
            <a:r>
              <a:rPr lang="ko-KR" altLang="en-US" dirty="0"/>
              <a:t>의 루트 값</a:t>
            </a:r>
            <a:r>
              <a:rPr lang="en-US" altLang="ko-KR" dirty="0"/>
              <a:t>, </a:t>
            </a:r>
            <a:r>
              <a:rPr lang="ko-KR" altLang="en-US" dirty="0"/>
              <a:t>즉 표준편차로 나눔</a:t>
            </a:r>
            <a:r>
              <a:rPr lang="en-US" altLang="ko-KR" dirty="0"/>
              <a:t>(Normalization)</a:t>
            </a:r>
            <a:br>
              <a:rPr lang="en-US" altLang="ko-KR" dirty="0"/>
            </a:br>
            <a:r>
              <a:rPr lang="ko-KR" altLang="en-US" dirty="0"/>
              <a:t>이를 통해 정규화와 </a:t>
            </a:r>
            <a:r>
              <a:rPr lang="en-US" altLang="ko-KR" dirty="0"/>
              <a:t>zero-centering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이후 해당 </a:t>
            </a:r>
            <a:r>
              <a:rPr lang="en-US" altLang="ko-KR" dirty="0"/>
              <a:t>input</a:t>
            </a:r>
            <a:r>
              <a:rPr lang="ko-KR" altLang="en-US" dirty="0"/>
              <a:t>에 대해 새로운 파라미터로 두었던 </a:t>
            </a:r>
            <a:r>
              <a:rPr lang="en-US" altLang="ko-KR" dirty="0"/>
              <a:t>scale parameter, shift parameter</a:t>
            </a:r>
            <a:r>
              <a:rPr lang="ko-KR" altLang="en-US" dirty="0"/>
              <a:t>로 각 </a:t>
            </a:r>
            <a:r>
              <a:rPr lang="en-US" altLang="ko-KR" dirty="0"/>
              <a:t>element</a:t>
            </a:r>
            <a:r>
              <a:rPr lang="ko-KR" altLang="en-US" dirty="0"/>
              <a:t>마다 </a:t>
            </a:r>
            <a:r>
              <a:rPr lang="en-US" altLang="ko-KR" dirty="0"/>
              <a:t>scaling, shifting</a:t>
            </a:r>
            <a:r>
              <a:rPr lang="ko-KR" altLang="en-US" dirty="0"/>
              <a:t>을 수행하여 </a:t>
            </a:r>
            <a:r>
              <a:rPr lang="en-US" altLang="ko-KR" dirty="0"/>
              <a:t>output </a:t>
            </a:r>
            <a:r>
              <a:rPr lang="ko-KR" altLang="en-US" dirty="0"/>
              <a:t>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36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BN in code</a:t>
            </a:r>
          </a:p>
          <a:p>
            <a:endParaRPr lang="en-US" altLang="ko-KR" dirty="0"/>
          </a:p>
          <a:p>
            <a:r>
              <a:rPr lang="en-US" altLang="ko-KR" dirty="0"/>
              <a:t>BN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을 제공하므로</a:t>
            </a:r>
            <a:r>
              <a:rPr lang="en-US" altLang="ko-KR" dirty="0"/>
              <a:t>, Layer </a:t>
            </a:r>
            <a:r>
              <a:rPr lang="ko-KR" altLang="en-US" dirty="0"/>
              <a:t>사이에 넣으면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en-US" altLang="ko-KR" dirty="0"/>
              <a:t>Flatten</a:t>
            </a:r>
            <a:r>
              <a:rPr lang="ko-KR" altLang="en-US" dirty="0"/>
              <a:t>으로 만든 상태에서 </a:t>
            </a:r>
            <a:r>
              <a:rPr lang="en-US" altLang="ko-KR" dirty="0"/>
              <a:t>BN</a:t>
            </a:r>
            <a:r>
              <a:rPr lang="ko-KR" altLang="en-US" dirty="0"/>
              <a:t>을 수행하면</a:t>
            </a:r>
            <a:r>
              <a:rPr lang="en-US" altLang="ko-KR" dirty="0"/>
              <a:t>, zero-centered</a:t>
            </a:r>
            <a:r>
              <a:rPr lang="ko-KR" altLang="en-US" dirty="0"/>
              <a:t> </a:t>
            </a:r>
            <a:r>
              <a:rPr lang="en-US" altLang="ko-KR" dirty="0"/>
              <a:t>normalized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으로 바꿈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Output </a:t>
            </a:r>
            <a:r>
              <a:rPr lang="ko-KR" altLang="en-US" dirty="0"/>
              <a:t>뒤에는 </a:t>
            </a:r>
            <a:r>
              <a:rPr lang="en-US" altLang="ko-KR" dirty="0"/>
              <a:t>BN</a:t>
            </a:r>
            <a:r>
              <a:rPr lang="ko-KR" altLang="en-US" dirty="0"/>
              <a:t>을 수행하지 않음 </a:t>
            </a:r>
            <a:r>
              <a:rPr lang="en-US" altLang="ko-KR" dirty="0"/>
              <a:t>– Score</a:t>
            </a:r>
            <a:r>
              <a:rPr lang="ko-KR" altLang="en-US" dirty="0"/>
              <a:t>을 출력하므로 </a:t>
            </a:r>
            <a:r>
              <a:rPr lang="en-US" altLang="ko-KR" dirty="0"/>
              <a:t>BN</a:t>
            </a:r>
            <a:r>
              <a:rPr lang="ko-KR" altLang="en-US" dirty="0"/>
              <a:t>을 할 필요가 없음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전처리의 역할을 하는 셈이므로</a:t>
            </a:r>
            <a:r>
              <a:rPr lang="en-US" altLang="ko-KR" dirty="0"/>
              <a:t>, Overfitting</a:t>
            </a:r>
            <a:r>
              <a:rPr lang="ko-KR" altLang="en-US" dirty="0"/>
              <a:t>을 막는 정규화 개념이 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28x28</a:t>
            </a:r>
            <a:r>
              <a:rPr lang="ko-KR" altLang="en-US" dirty="0"/>
              <a:t>의 </a:t>
            </a:r>
            <a:r>
              <a:rPr lang="en-US" altLang="ko-KR" dirty="0"/>
              <a:t>784</a:t>
            </a:r>
            <a:r>
              <a:rPr lang="ko-KR" altLang="en-US" dirty="0"/>
              <a:t>개 </a:t>
            </a:r>
            <a:r>
              <a:rPr lang="en-US" altLang="ko-KR" dirty="0"/>
              <a:t>feature</a:t>
            </a:r>
            <a:r>
              <a:rPr lang="ko-KR" altLang="en-US" dirty="0"/>
              <a:t>에 대해 핵심 파라미터 중 </a:t>
            </a:r>
            <a:r>
              <a:rPr lang="en-US" altLang="ko-KR" dirty="0"/>
              <a:t>y(scaling), b(shifting), u(</a:t>
            </a:r>
            <a:r>
              <a:rPr lang="ko-KR" altLang="en-US" dirty="0"/>
              <a:t>평균</a:t>
            </a:r>
            <a:r>
              <a:rPr lang="en-US" altLang="ko-KR" dirty="0"/>
              <a:t>), sigma(</a:t>
            </a:r>
            <a:r>
              <a:rPr lang="ko-KR" altLang="en-US" dirty="0"/>
              <a:t>표준편차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개를 학습시켜야 하므로</a:t>
            </a:r>
            <a:r>
              <a:rPr lang="en-US" altLang="ko-KR" dirty="0"/>
              <a:t>, 784 * 4 = 3136</a:t>
            </a:r>
            <a:r>
              <a:rPr lang="ko-KR" altLang="en-US" dirty="0"/>
              <a:t>개의 파라미터 학습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300</a:t>
            </a:r>
            <a:r>
              <a:rPr lang="ko-KR" altLang="en-US" dirty="0"/>
              <a:t>개에 대한 </a:t>
            </a:r>
            <a:r>
              <a:rPr lang="en-US" altLang="ko-KR" dirty="0"/>
              <a:t>4</a:t>
            </a:r>
            <a:r>
              <a:rPr lang="ko-KR" altLang="en-US" dirty="0"/>
              <a:t>개의 파라미터 </a:t>
            </a:r>
            <a:r>
              <a:rPr lang="en-US" altLang="ko-KR" dirty="0"/>
              <a:t>= 1200, </a:t>
            </a:r>
            <a:r>
              <a:rPr lang="ko-KR" altLang="en-US" dirty="0"/>
              <a:t>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평균과 표준편차는 </a:t>
            </a:r>
            <a:r>
              <a:rPr lang="en-US" altLang="ko-KR" dirty="0"/>
              <a:t>training</a:t>
            </a:r>
            <a:r>
              <a:rPr lang="ko-KR" altLang="en-US" dirty="0"/>
              <a:t>할 필요가 없고 계산하면 되므로 </a:t>
            </a:r>
            <a:r>
              <a:rPr lang="en-US" altLang="ko-KR" dirty="0"/>
              <a:t>non-trainable parameter</a:t>
            </a:r>
            <a:r>
              <a:rPr lang="ko-KR" altLang="en-US" dirty="0"/>
              <a:t>로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4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Faster</a:t>
            </a:r>
            <a:r>
              <a:rPr lang="ko-KR" altLang="en-US" b="1" dirty="0"/>
              <a:t> </a:t>
            </a:r>
            <a:r>
              <a:rPr lang="en-US" altLang="ko-KR" b="1" dirty="0"/>
              <a:t>optimizer </a:t>
            </a:r>
            <a:r>
              <a:rPr lang="en-US" altLang="ko-KR" dirty="0"/>
              <a:t>: </a:t>
            </a:r>
            <a:r>
              <a:rPr lang="ko-KR" altLang="en-US" dirty="0" err="1"/>
              <a:t>딥러닝의</a:t>
            </a:r>
            <a:r>
              <a:rPr lang="ko-KR" altLang="en-US" dirty="0"/>
              <a:t> 단점이 속도가 느리다는 것</a:t>
            </a:r>
            <a:r>
              <a:rPr lang="en-US" altLang="ko-KR" dirty="0"/>
              <a:t>. </a:t>
            </a:r>
            <a:r>
              <a:rPr lang="ko-KR" altLang="en-US" dirty="0"/>
              <a:t>어떻게 해소할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02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DNN</a:t>
            </a:r>
            <a:r>
              <a:rPr lang="ko-KR" altLang="en-US" b="1" dirty="0"/>
              <a:t>의 문제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빠른 </a:t>
            </a:r>
            <a:r>
              <a:rPr lang="en-US" altLang="ko-KR" dirty="0"/>
              <a:t>activation function</a:t>
            </a:r>
            <a:r>
              <a:rPr lang="ko-KR" altLang="en-US" dirty="0"/>
              <a:t>인 </a:t>
            </a:r>
            <a:r>
              <a:rPr lang="en-US" altLang="ko-KR" dirty="0" err="1"/>
              <a:t>ReLU</a:t>
            </a:r>
            <a:r>
              <a:rPr lang="ko-KR" altLang="en-US" dirty="0"/>
              <a:t>를 쓰더라도</a:t>
            </a:r>
            <a:r>
              <a:rPr lang="en-US" altLang="ko-KR" dirty="0"/>
              <a:t>(</a:t>
            </a:r>
            <a:r>
              <a:rPr lang="en-US" altLang="ko-KR" b="1" dirty="0"/>
              <a:t>linear</a:t>
            </a:r>
            <a:r>
              <a:rPr lang="ko-KR" altLang="en-US" b="1" dirty="0"/>
              <a:t>한 함수이므로 다른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에 비해 빠름</a:t>
            </a:r>
            <a:r>
              <a:rPr lang="en-US" altLang="ko-KR" dirty="0"/>
              <a:t>), </a:t>
            </a:r>
            <a:r>
              <a:rPr lang="ko-KR" altLang="en-US" dirty="0"/>
              <a:t>여전히 </a:t>
            </a:r>
            <a:r>
              <a:rPr lang="en-US" altLang="ko-KR" dirty="0"/>
              <a:t>DNN</a:t>
            </a:r>
            <a:r>
              <a:rPr lang="ko-KR" altLang="en-US" dirty="0"/>
              <a:t>의 속도가 느릴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Gradient descent </a:t>
            </a:r>
            <a:r>
              <a:rPr lang="ko-KR" altLang="en-US" dirty="0"/>
              <a:t>방식 자체를 더 빠르게 하는 것으로 해결</a:t>
            </a:r>
            <a:endParaRPr lang="en-US" altLang="ko-KR" dirty="0"/>
          </a:p>
          <a:p>
            <a:r>
              <a:rPr lang="ko-KR" altLang="en-US" dirty="0"/>
              <a:t>여러 방법 중 </a:t>
            </a:r>
            <a:r>
              <a:rPr lang="en-US" altLang="ko-KR" b="1" dirty="0"/>
              <a:t>momentum optimization, </a:t>
            </a:r>
            <a:r>
              <a:rPr lang="en-US" altLang="ko-KR" b="1" dirty="0" err="1"/>
              <a:t>RMSProp</a:t>
            </a:r>
            <a:r>
              <a:rPr lang="en-US" altLang="ko-KR" b="1" dirty="0"/>
              <a:t>, Adam</a:t>
            </a:r>
            <a:r>
              <a:rPr lang="ko-KR" altLang="en-US" dirty="0"/>
              <a:t>에 대해서만 다룰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684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Momentum Optimization</a:t>
            </a:r>
          </a:p>
          <a:p>
            <a:endParaRPr lang="en-US" altLang="ko-KR" dirty="0"/>
          </a:p>
          <a:p>
            <a:r>
              <a:rPr lang="ko-KR" altLang="en-US" b="1" dirty="0"/>
              <a:t>기존 방식 </a:t>
            </a:r>
            <a:r>
              <a:rPr lang="en-US" altLang="ko-KR" dirty="0"/>
              <a:t>: </a:t>
            </a:r>
            <a:r>
              <a:rPr lang="ko-KR" altLang="en-US" dirty="0"/>
              <a:t>모든 파라미터에 대해 </a:t>
            </a:r>
            <a:r>
              <a:rPr lang="en-US" altLang="ko-KR" dirty="0"/>
              <a:t>cost</a:t>
            </a:r>
            <a:r>
              <a:rPr lang="ko-KR" altLang="en-US" dirty="0"/>
              <a:t>함수의 </a:t>
            </a:r>
            <a:r>
              <a:rPr lang="en-US" altLang="ko-KR" dirty="0"/>
              <a:t>gradient</a:t>
            </a:r>
            <a:r>
              <a:rPr lang="ko-KR" altLang="en-US" dirty="0"/>
              <a:t>를 구하고</a:t>
            </a:r>
            <a:r>
              <a:rPr lang="en-US" altLang="ko-KR" dirty="0"/>
              <a:t>, </a:t>
            </a:r>
            <a:r>
              <a:rPr lang="ko-KR" altLang="en-US" dirty="0"/>
              <a:t>여기에 </a:t>
            </a:r>
            <a:r>
              <a:rPr lang="en-US" altLang="ko-KR" dirty="0"/>
              <a:t>learning rate</a:t>
            </a:r>
            <a:r>
              <a:rPr lang="ko-KR" altLang="en-US" dirty="0"/>
              <a:t>를 곱한 값을 빼서 파라미터를 수정하였음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 </a:t>
            </a:r>
          </a:p>
          <a:p>
            <a:r>
              <a:rPr lang="en-US" altLang="ko-KR" b="1" dirty="0"/>
              <a:t>Momentum Optimization</a:t>
            </a:r>
            <a:r>
              <a:rPr lang="ko-KR" altLang="en-US" b="1" dirty="0"/>
              <a:t>의 핵심 </a:t>
            </a:r>
            <a:r>
              <a:rPr lang="en-US" altLang="ko-KR" dirty="0"/>
              <a:t>: </a:t>
            </a:r>
            <a:r>
              <a:rPr lang="ko-KR" altLang="en-US" dirty="0"/>
              <a:t>방금 </a:t>
            </a:r>
            <a:r>
              <a:rPr lang="en-US" altLang="ko-KR" dirty="0"/>
              <a:t>update</a:t>
            </a:r>
            <a:r>
              <a:rPr lang="ko-KR" altLang="en-US" dirty="0"/>
              <a:t>한 </a:t>
            </a:r>
            <a:r>
              <a:rPr lang="en-US" altLang="ko-KR" dirty="0"/>
              <a:t>gradient</a:t>
            </a:r>
            <a:r>
              <a:rPr lang="ko-KR" altLang="en-US" dirty="0"/>
              <a:t>들을 기억해서</a:t>
            </a:r>
            <a:r>
              <a:rPr lang="en-US" altLang="ko-KR" dirty="0"/>
              <a:t>, </a:t>
            </a:r>
            <a:r>
              <a:rPr lang="ko-KR" altLang="en-US" dirty="0"/>
              <a:t>이들이 어느 방향으로 이동했는지를 고려함</a:t>
            </a:r>
            <a:r>
              <a:rPr lang="en-US" altLang="ko-KR" dirty="0"/>
              <a:t>(</a:t>
            </a:r>
            <a:r>
              <a:rPr lang="ko-KR" altLang="en-US" dirty="0"/>
              <a:t>이전에 어느 방향으로 </a:t>
            </a:r>
            <a:r>
              <a:rPr lang="ko-KR" altLang="en-US" dirty="0" err="1"/>
              <a:t>수정했었나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이전의 방향으로 계속 나아가고자 하는 관성</a:t>
            </a:r>
            <a:r>
              <a:rPr lang="en-US" altLang="ko-KR" dirty="0"/>
              <a:t>(Momentum)</a:t>
            </a:r>
            <a:r>
              <a:rPr lang="ko-KR" altLang="en-US" dirty="0"/>
              <a:t>과 비슷한 이론이므로 </a:t>
            </a:r>
            <a:r>
              <a:rPr lang="en-US" altLang="ko-KR" dirty="0"/>
              <a:t>Momentum optimization</a:t>
            </a:r>
            <a:r>
              <a:rPr lang="ko-KR" altLang="en-US" dirty="0"/>
              <a:t>이라고 부름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반복학습을 할 때</a:t>
            </a:r>
            <a:r>
              <a:rPr lang="en-US" altLang="ko-KR" dirty="0"/>
              <a:t>, local gradient</a:t>
            </a:r>
            <a:r>
              <a:rPr lang="ko-KR" altLang="en-US" dirty="0"/>
              <a:t>를 빼던 기존 방법에 </a:t>
            </a:r>
            <a:r>
              <a:rPr lang="en-US" altLang="ko-KR" dirty="0"/>
              <a:t>momentum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beta</a:t>
            </a:r>
            <a:r>
              <a:rPr lang="ko-KR" altLang="en-US" dirty="0"/>
              <a:t>가 추가됨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결과적으로</a:t>
            </a:r>
            <a:r>
              <a:rPr lang="en-US" altLang="ko-KR" b="1" dirty="0"/>
              <a:t>, GD</a:t>
            </a:r>
            <a:r>
              <a:rPr lang="ko-KR" altLang="en-US" b="1" dirty="0"/>
              <a:t>를 사용하면 갔을 거리보다</a:t>
            </a:r>
            <a:r>
              <a:rPr lang="en-US" altLang="ko-KR" b="1" dirty="0"/>
              <a:t>, Momentum</a:t>
            </a:r>
            <a:r>
              <a:rPr lang="ko-KR" altLang="en-US" b="1" dirty="0"/>
              <a:t>을 사용했을 때는 이동하려던 방향으로 더 멀리 </a:t>
            </a:r>
            <a:r>
              <a:rPr lang="en-US" altLang="ko-KR" b="1" dirty="0"/>
              <a:t>step</a:t>
            </a:r>
            <a:r>
              <a:rPr lang="ko-KR" altLang="en-US" b="1" dirty="0"/>
              <a:t>을 뻗는다고 이해할 수 있음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통해서</a:t>
            </a:r>
            <a:r>
              <a:rPr lang="en-US" altLang="ko-KR" dirty="0"/>
              <a:t>, </a:t>
            </a:r>
            <a:r>
              <a:rPr lang="ko-KR" altLang="en-US" dirty="0"/>
              <a:t>이전 학습단계에서의 방향을 기억하고 고려하여 빠르게 원하는 </a:t>
            </a:r>
            <a:r>
              <a:rPr lang="en-US" altLang="ko-KR" dirty="0"/>
              <a:t>weight</a:t>
            </a:r>
            <a:r>
              <a:rPr lang="ko-KR" altLang="en-US" dirty="0"/>
              <a:t>값으로 수렴할 수 있게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같은 방향으로 수정되는 </a:t>
            </a:r>
            <a:r>
              <a:rPr lang="en-US" altLang="ko-KR" b="1" dirty="0"/>
              <a:t>gradient</a:t>
            </a:r>
            <a:r>
              <a:rPr lang="ko-KR" altLang="en-US" b="1" dirty="0"/>
              <a:t>에 대해 강점을 가질 것으로 판단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34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RMSprop</a:t>
            </a:r>
          </a:p>
          <a:p>
            <a:endParaRPr lang="en-US" altLang="ko-KR" dirty="0"/>
          </a:p>
          <a:p>
            <a:r>
              <a:rPr lang="ko-KR" altLang="en-US" dirty="0"/>
              <a:t>가장 최근에 학습을 반복했을 때 얻은 </a:t>
            </a:r>
            <a:r>
              <a:rPr lang="en-US" altLang="ko-KR" dirty="0"/>
              <a:t>gradient</a:t>
            </a:r>
            <a:r>
              <a:rPr lang="ko-KR" altLang="en-US" dirty="0"/>
              <a:t>값에 더 가중치를 두고 누적하여 계산을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GD</a:t>
            </a:r>
            <a:r>
              <a:rPr lang="ko-KR" altLang="en-US" dirty="0"/>
              <a:t>와는 다르게</a:t>
            </a:r>
            <a:r>
              <a:rPr lang="en-US" altLang="ko-KR" dirty="0"/>
              <a:t>, (</a:t>
            </a:r>
            <a:r>
              <a:rPr lang="ko-KR" altLang="en-US" dirty="0"/>
              <a:t>이전 </a:t>
            </a:r>
            <a:r>
              <a:rPr lang="en-US" altLang="ko-KR" dirty="0"/>
              <a:t>gradient * beta + </a:t>
            </a:r>
            <a:r>
              <a:rPr lang="ko-KR" altLang="en-US" dirty="0"/>
              <a:t>현재 </a:t>
            </a:r>
            <a:r>
              <a:rPr lang="en-US" altLang="ko-KR" dirty="0"/>
              <a:t>gradient</a:t>
            </a:r>
            <a:r>
              <a:rPr lang="ko-KR" altLang="en-US" dirty="0"/>
              <a:t>의 </a:t>
            </a:r>
            <a:r>
              <a:rPr lang="ko-KR" altLang="en-US" dirty="0" err="1"/>
              <a:t>제곱값</a:t>
            </a:r>
            <a:r>
              <a:rPr lang="ko-KR" altLang="en-US" dirty="0"/>
              <a:t> </a:t>
            </a:r>
            <a:r>
              <a:rPr lang="en-US" altLang="ko-KR" dirty="0"/>
              <a:t>* (1-beta))</a:t>
            </a:r>
            <a:r>
              <a:rPr lang="ko-KR" altLang="en-US" dirty="0"/>
              <a:t>값으로 현재 </a:t>
            </a:r>
            <a:r>
              <a:rPr lang="en-US" altLang="ko-KR" dirty="0"/>
              <a:t>gradient</a:t>
            </a:r>
            <a:r>
              <a:rPr lang="ko-KR" altLang="en-US" dirty="0"/>
              <a:t>를 나눈 값으로 수정함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b="1" dirty="0"/>
              <a:t>decay rate</a:t>
            </a:r>
            <a:r>
              <a:rPr lang="ko-KR" altLang="en-US" b="1" dirty="0"/>
              <a:t>인 </a:t>
            </a:r>
            <a:r>
              <a:rPr lang="en-US" altLang="ko-KR" b="1" dirty="0"/>
              <a:t>beta</a:t>
            </a:r>
            <a:r>
              <a:rPr lang="ko-KR" altLang="en-US" b="1" dirty="0"/>
              <a:t>값이 높을수록</a:t>
            </a:r>
            <a:r>
              <a:rPr lang="en-US" altLang="ko-KR" b="1" dirty="0"/>
              <a:t>, </a:t>
            </a:r>
            <a:r>
              <a:rPr lang="ko-KR" altLang="en-US" b="1" dirty="0"/>
              <a:t>이전 값의 영향이 빠르게 감소함</a:t>
            </a:r>
            <a:endParaRPr lang="en-US" altLang="ko-KR" b="1" dirty="0"/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anum Gothic"/>
              </a:rPr>
              <a:t>    Exponentially weighted moving average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 Gothic"/>
              </a:rPr>
              <a:t>를 사용하여 이를 구현</a:t>
            </a:r>
            <a:endParaRPr lang="en-US" altLang="ko-KR" b="1" i="0" dirty="0">
              <a:solidFill>
                <a:srgbClr val="000000"/>
              </a:solidFill>
              <a:effectLst/>
              <a:latin typeface="Nanum Gothic"/>
            </a:endParaRP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38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1. Vanishing Gradients Problem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Adam</a:t>
            </a:r>
          </a:p>
          <a:p>
            <a:endParaRPr lang="en-US" altLang="ko-KR" dirty="0"/>
          </a:p>
          <a:p>
            <a:r>
              <a:rPr lang="en-US" altLang="ko-KR" b="1" dirty="0"/>
              <a:t>Adaptive movement estimation</a:t>
            </a:r>
          </a:p>
          <a:p>
            <a:endParaRPr lang="en-US" altLang="ko-KR" dirty="0"/>
          </a:p>
          <a:p>
            <a:r>
              <a:rPr lang="en-US" altLang="ko-KR" dirty="0"/>
              <a:t>Momentum optimization</a:t>
            </a:r>
            <a:r>
              <a:rPr lang="ko-KR" altLang="en-US" dirty="0"/>
              <a:t>과 </a:t>
            </a:r>
            <a:r>
              <a:rPr lang="en-US" altLang="ko-KR" dirty="0" err="1"/>
              <a:t>RMSProp</a:t>
            </a:r>
            <a:r>
              <a:rPr lang="ko-KR" altLang="en-US" dirty="0"/>
              <a:t>의 개념을 합친 방식</a:t>
            </a:r>
            <a:endParaRPr lang="en-US" altLang="ko-KR" dirty="0"/>
          </a:p>
          <a:p>
            <a:r>
              <a:rPr lang="en-US" altLang="ko-KR" dirty="0"/>
              <a:t>-&gt; Momentum optimization +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Exponentially weighted moving average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개념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=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이전 이동인 모멘텀을 이동평균만큼 반영하여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가장 최근의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Gradient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keep tracking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하는 경향을 지님</a:t>
            </a: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+</a:t>
            </a:r>
          </a:p>
          <a:p>
            <a:r>
              <a:rPr lang="en-US" altLang="ko-KR" dirty="0" err="1"/>
              <a:t>RMSProp</a:t>
            </a:r>
            <a:r>
              <a:rPr lang="ko-KR" altLang="en-US" dirty="0"/>
              <a:t>처럼</a:t>
            </a:r>
            <a:r>
              <a:rPr lang="en-US" altLang="ko-KR" dirty="0"/>
              <a:t>, Step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를 조절할 때 이동평균만큼 반영하여</a:t>
            </a:r>
            <a:r>
              <a:rPr lang="en-US" altLang="ko-KR" dirty="0"/>
              <a:t>, </a:t>
            </a:r>
            <a:r>
              <a:rPr lang="ko-KR" altLang="en-US" dirty="0"/>
              <a:t>가장 최근의 </a:t>
            </a:r>
            <a:r>
              <a:rPr lang="en-US" altLang="ko-KR" b="1" dirty="0"/>
              <a:t>step size</a:t>
            </a:r>
            <a:r>
              <a:rPr lang="ko-KR" altLang="en-US" b="1" dirty="0"/>
              <a:t>를 더 많이 반영하여 </a:t>
            </a:r>
            <a:r>
              <a:rPr lang="en-US" altLang="ko-KR" b="1" dirty="0"/>
              <a:t>step size</a:t>
            </a:r>
            <a:r>
              <a:rPr lang="ko-KR" altLang="en-US" b="1" dirty="0"/>
              <a:t>를 조절함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64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 https://ucsd.tistory.com/50</a:t>
            </a:r>
          </a:p>
          <a:p>
            <a:endParaRPr lang="en-US" altLang="ko-KR" dirty="0"/>
          </a:p>
          <a:p>
            <a:r>
              <a:rPr lang="ko-KR" altLang="en-US" dirty="0"/>
              <a:t>수식을 자세히 설명하지는 않을 것</a:t>
            </a:r>
            <a:r>
              <a:rPr lang="en-US" altLang="ko-KR" dirty="0"/>
              <a:t>. </a:t>
            </a:r>
            <a:r>
              <a:rPr lang="ko-KR" altLang="en-US" dirty="0"/>
              <a:t>모르면 아담을 쓰세요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016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Avoiding Overfitting by Regularization</a:t>
            </a:r>
          </a:p>
          <a:p>
            <a:endParaRPr lang="en-US" altLang="ko-KR" dirty="0"/>
          </a:p>
          <a:p>
            <a:r>
              <a:rPr lang="ko-KR" altLang="en-US" dirty="0"/>
              <a:t>딥 러닝의 문제 </a:t>
            </a:r>
            <a:r>
              <a:rPr lang="en-US" altLang="ko-KR" dirty="0"/>
              <a:t>: </a:t>
            </a:r>
            <a:r>
              <a:rPr lang="ko-KR" altLang="en-US" dirty="0"/>
              <a:t>속도가 </a:t>
            </a:r>
            <a:r>
              <a:rPr lang="ko-KR" altLang="en-US" dirty="0" err="1"/>
              <a:t>느려진다</a:t>
            </a:r>
            <a:r>
              <a:rPr lang="en-US" altLang="ko-KR" dirty="0"/>
              <a:t>, Vanishing gradient problem, Overfitting </a:t>
            </a:r>
            <a:r>
              <a:rPr lang="ko-KR" altLang="en-US" dirty="0"/>
              <a:t>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57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Regularization </a:t>
            </a:r>
            <a:r>
              <a:rPr lang="ko-KR" altLang="en-US" b="1" dirty="0"/>
              <a:t>리뷰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L1(Lasso), L2(Ridge) Norm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norm</a:t>
            </a:r>
            <a:r>
              <a:rPr lang="ko-KR" altLang="en-US" dirty="0"/>
              <a:t>을 </a:t>
            </a:r>
            <a:r>
              <a:rPr lang="en-US" altLang="ko-KR" dirty="0"/>
              <a:t>MSE</a:t>
            </a:r>
            <a:r>
              <a:rPr lang="ko-KR" altLang="en-US" dirty="0"/>
              <a:t>에 추가하여</a:t>
            </a:r>
            <a:r>
              <a:rPr lang="en-US" altLang="ko-KR" dirty="0"/>
              <a:t>(</a:t>
            </a:r>
            <a:r>
              <a:rPr lang="ko-KR" altLang="en-US" dirty="0"/>
              <a:t>절대값 또는 </a:t>
            </a:r>
            <a:r>
              <a:rPr lang="en-US" altLang="ko-KR" dirty="0"/>
              <a:t>Squared) Regularization</a:t>
            </a:r>
            <a:r>
              <a:rPr lang="ko-KR" altLang="en-US" dirty="0"/>
              <a:t>을 수행하는 방법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04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코드에서의 사용방법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Keras.regularizers.l2(0.01) &lt;- l2 norm </a:t>
            </a:r>
            <a:r>
              <a:rPr lang="ko-KR" altLang="en-US" dirty="0"/>
              <a:t>사용</a:t>
            </a:r>
            <a:r>
              <a:rPr lang="en-US" altLang="ko-KR" dirty="0"/>
              <a:t>, threshold</a:t>
            </a:r>
            <a:r>
              <a:rPr lang="ko-KR" altLang="en-US" dirty="0"/>
              <a:t>를 </a:t>
            </a:r>
            <a:r>
              <a:rPr lang="en-US" altLang="ko-KR" dirty="0"/>
              <a:t>0.01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 function</a:t>
            </a:r>
            <a:r>
              <a:rPr lang="ko-KR" altLang="en-US" dirty="0"/>
              <a:t>에 </a:t>
            </a:r>
            <a:r>
              <a:rPr lang="en-US" altLang="ko-KR" dirty="0"/>
              <a:t>regularization</a:t>
            </a:r>
            <a:r>
              <a:rPr lang="ko-KR" altLang="en-US" dirty="0"/>
              <a:t>을 함으로써 딥러닝 모델의 자유도를 살짝 </a:t>
            </a:r>
            <a:r>
              <a:rPr lang="ko-KR" altLang="en-US" dirty="0" err="1"/>
              <a:t>제한시키고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en-US" altLang="ko-KR" dirty="0"/>
              <a:t>overfitting</a:t>
            </a:r>
            <a:r>
              <a:rPr lang="ko-KR" altLang="en-US" dirty="0"/>
              <a:t>을 막고 일반화 능력을 높이는 효과를 거둘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일반화가 필요한 영역 </a:t>
            </a:r>
            <a:r>
              <a:rPr lang="en-US" altLang="ko-KR" b="1" dirty="0"/>
              <a:t>– </a:t>
            </a:r>
            <a:r>
              <a:rPr lang="ko-KR" altLang="en-US" b="1" dirty="0"/>
              <a:t>단순 </a:t>
            </a:r>
            <a:r>
              <a:rPr lang="en-US" altLang="ko-KR" b="1" dirty="0"/>
              <a:t>classification</a:t>
            </a:r>
            <a:r>
              <a:rPr lang="ko-KR" altLang="en-US" b="1" dirty="0"/>
              <a:t>이 아니라</a:t>
            </a:r>
            <a:r>
              <a:rPr lang="en-US" altLang="ko-KR" b="1" dirty="0"/>
              <a:t>, </a:t>
            </a:r>
            <a:r>
              <a:rPr lang="ko-KR" altLang="en-US" b="1" dirty="0"/>
              <a:t>정해야 할 </a:t>
            </a:r>
            <a:r>
              <a:rPr lang="en-US" altLang="ko-KR" b="1" dirty="0"/>
              <a:t>label</a:t>
            </a:r>
            <a:r>
              <a:rPr lang="ko-KR" altLang="en-US" b="1" dirty="0"/>
              <a:t>이 굉장히 다양한 경우</a:t>
            </a:r>
            <a:r>
              <a:rPr lang="en-US" altLang="ko-KR" b="1" dirty="0"/>
              <a:t>(</a:t>
            </a:r>
            <a:r>
              <a:rPr lang="ko-KR" altLang="en-US" b="1" dirty="0"/>
              <a:t>모든 동물에 대한 분류</a:t>
            </a:r>
            <a:r>
              <a:rPr lang="en-US" altLang="ko-KR" b="1" dirty="0"/>
              <a:t>)</a:t>
            </a:r>
            <a:r>
              <a:rPr lang="ko-KR" altLang="en-US" b="1" dirty="0"/>
              <a:t>에서 필요함</a:t>
            </a:r>
            <a:r>
              <a:rPr lang="en-US" altLang="ko-KR" b="1" dirty="0"/>
              <a:t>.(Overfitting</a:t>
            </a:r>
            <a:r>
              <a:rPr lang="ko-KR" altLang="en-US" b="1" dirty="0"/>
              <a:t>이 쉽게 일어나면 안되는 경우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84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Dropout Technique</a:t>
            </a:r>
          </a:p>
          <a:p>
            <a:endParaRPr lang="en-US" altLang="ko-KR" dirty="0"/>
          </a:p>
          <a:p>
            <a:r>
              <a:rPr lang="ko-KR" altLang="en-US" dirty="0"/>
              <a:t>학습할 때 </a:t>
            </a:r>
            <a:r>
              <a:rPr lang="en-US" altLang="ko-KR" dirty="0"/>
              <a:t>Regularization technique</a:t>
            </a:r>
            <a:r>
              <a:rPr lang="ko-KR" altLang="en-US" dirty="0"/>
              <a:t>을 사용하는 개념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번의 </a:t>
            </a:r>
            <a:r>
              <a:rPr lang="en-US" altLang="ko-KR" dirty="0"/>
              <a:t>training</a:t>
            </a:r>
            <a:r>
              <a:rPr lang="ko-KR" altLang="en-US" dirty="0"/>
              <a:t>을 반복할 때</a:t>
            </a:r>
            <a:r>
              <a:rPr lang="en-US" altLang="ko-KR" dirty="0"/>
              <a:t>, </a:t>
            </a:r>
            <a:r>
              <a:rPr lang="ko-KR" altLang="en-US" dirty="0"/>
              <a:t>모든 노드를 학습시키는 것이 아니라</a:t>
            </a:r>
            <a:r>
              <a:rPr lang="en-US" altLang="ko-KR" dirty="0"/>
              <a:t>, </a:t>
            </a:r>
            <a:r>
              <a:rPr lang="ko-KR" altLang="en-US" dirty="0"/>
              <a:t>특정 노드의 집합을 </a:t>
            </a:r>
            <a:r>
              <a:rPr lang="en-US" altLang="ko-KR" dirty="0"/>
              <a:t>dropout(</a:t>
            </a:r>
            <a:r>
              <a:rPr lang="ko-KR" altLang="en-US" dirty="0"/>
              <a:t>무시</a:t>
            </a:r>
            <a:r>
              <a:rPr lang="en-US" altLang="ko-KR" dirty="0"/>
              <a:t>)</a:t>
            </a:r>
            <a:r>
              <a:rPr lang="ko-KR" altLang="en-US" dirty="0"/>
              <a:t>하는 효과를 기대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dropout</a:t>
            </a:r>
            <a:r>
              <a:rPr lang="ko-KR" altLang="en-US" dirty="0"/>
              <a:t>된 노드들은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하여</a:t>
            </a:r>
            <a:r>
              <a:rPr lang="en-US" altLang="ko-KR" dirty="0"/>
              <a:t>, weighted sum</a:t>
            </a:r>
            <a:r>
              <a:rPr lang="ko-KR" altLang="en-US" dirty="0"/>
              <a:t>에 아무런 영향을 주지 않도록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en-US" altLang="ko-KR" dirty="0" err="1"/>
              <a:t>proability</a:t>
            </a:r>
            <a:r>
              <a:rPr lang="en-US" altLang="ko-KR" dirty="0"/>
              <a:t> p</a:t>
            </a:r>
            <a:r>
              <a:rPr lang="ko-KR" altLang="en-US" dirty="0"/>
              <a:t>에 대해서</a:t>
            </a:r>
            <a:r>
              <a:rPr lang="en-US" altLang="ko-KR" dirty="0"/>
              <a:t>, p%</a:t>
            </a:r>
            <a:r>
              <a:rPr lang="ko-KR" altLang="en-US" dirty="0"/>
              <a:t>만큼 노드를 없앰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주의 </a:t>
            </a:r>
            <a:r>
              <a:rPr lang="en-US" altLang="ko-KR" b="1" dirty="0"/>
              <a:t>: </a:t>
            </a:r>
            <a:r>
              <a:rPr lang="ko-KR" altLang="en-US" b="1" dirty="0"/>
              <a:t>해당 </a:t>
            </a:r>
            <a:r>
              <a:rPr lang="en-US" altLang="ko-KR" b="1" dirty="0"/>
              <a:t>training step</a:t>
            </a:r>
            <a:r>
              <a:rPr lang="ko-KR" altLang="en-US" b="1" dirty="0"/>
              <a:t>에서만 적용이 됨</a:t>
            </a:r>
            <a:endParaRPr lang="en-US" altLang="ko-KR" b="1" dirty="0"/>
          </a:p>
          <a:p>
            <a:r>
              <a:rPr lang="en-US" altLang="ko-KR" b="1" dirty="0"/>
              <a:t>Ex) epoch 1</a:t>
            </a:r>
            <a:r>
              <a:rPr lang="ko-KR" altLang="en-US" b="1" dirty="0"/>
              <a:t>에서와 </a:t>
            </a:r>
            <a:r>
              <a:rPr lang="en-US" altLang="ko-KR" b="1" dirty="0"/>
              <a:t>epoch2</a:t>
            </a:r>
            <a:r>
              <a:rPr lang="ko-KR" altLang="en-US" b="1" dirty="0"/>
              <a:t>에서 같은 노드가 꺼진다는 보장이 없음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30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Dropout in code</a:t>
            </a:r>
          </a:p>
          <a:p>
            <a:endParaRPr lang="en-US" altLang="ko-KR" dirty="0"/>
          </a:p>
          <a:p>
            <a:r>
              <a:rPr lang="en-US" altLang="ko-KR" dirty="0" err="1"/>
              <a:t>Keras.layers.dropout</a:t>
            </a:r>
            <a:r>
              <a:rPr lang="en-US" altLang="ko-KR" dirty="0"/>
              <a:t>(rate = 0.2) -&gt; 20%</a:t>
            </a:r>
            <a:r>
              <a:rPr lang="ko-KR" altLang="en-US" dirty="0"/>
              <a:t>의 노드를 끄겠다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해당 방법이 왜 </a:t>
            </a:r>
            <a:r>
              <a:rPr lang="en-US" altLang="ko-KR" b="1" dirty="0"/>
              <a:t>overfitting</a:t>
            </a:r>
            <a:r>
              <a:rPr lang="ko-KR" altLang="en-US" b="1" dirty="0"/>
              <a:t>을 막는가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-&gt; random</a:t>
            </a:r>
            <a:r>
              <a:rPr lang="ko-KR" altLang="en-US" dirty="0"/>
              <a:t>하게 특정 노드를 끈다 </a:t>
            </a:r>
            <a:r>
              <a:rPr lang="en-US" altLang="ko-KR" dirty="0"/>
              <a:t>=&gt; </a:t>
            </a:r>
            <a:r>
              <a:rPr lang="ko-KR" altLang="en-US" dirty="0"/>
              <a:t>나머지 노드의 가중치 </a:t>
            </a:r>
            <a:r>
              <a:rPr lang="en-US" altLang="ko-KR" dirty="0"/>
              <a:t>update</a:t>
            </a:r>
            <a:r>
              <a:rPr lang="ko-KR" altLang="en-US" dirty="0"/>
              <a:t>에 힘이 실림</a:t>
            </a:r>
            <a:endParaRPr lang="en-US" altLang="ko-KR" dirty="0"/>
          </a:p>
          <a:p>
            <a:r>
              <a:rPr lang="ko-KR" altLang="en-US" dirty="0"/>
              <a:t>꺼진 노드들은 </a:t>
            </a:r>
            <a:r>
              <a:rPr lang="en-US" altLang="ko-KR" dirty="0"/>
              <a:t>update</a:t>
            </a:r>
            <a:r>
              <a:rPr lang="ko-KR" altLang="en-US" dirty="0"/>
              <a:t>가 안된 상태로 다음 </a:t>
            </a:r>
            <a:r>
              <a:rPr lang="en-US" altLang="ko-KR" dirty="0"/>
              <a:t>epoch</a:t>
            </a:r>
            <a:r>
              <a:rPr lang="ko-KR" altLang="en-US" dirty="0"/>
              <a:t>에 등장함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gradient</a:t>
            </a:r>
            <a:r>
              <a:rPr lang="ko-KR" altLang="en-US" dirty="0"/>
              <a:t>를 계산할 때</a:t>
            </a:r>
            <a:r>
              <a:rPr lang="en-US" altLang="ko-KR" dirty="0"/>
              <a:t>, update</a:t>
            </a:r>
            <a:r>
              <a:rPr lang="ko-KR" altLang="en-US" dirty="0"/>
              <a:t>되지않은 </a:t>
            </a:r>
            <a:r>
              <a:rPr lang="en-US" altLang="ko-KR" dirty="0" err="1"/>
              <a:t>gradien</a:t>
            </a:r>
            <a:r>
              <a:rPr lang="ko-KR" altLang="en-US" dirty="0"/>
              <a:t>가 등장함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자유도는 떨어지고</a:t>
            </a:r>
            <a:r>
              <a:rPr lang="en-US" altLang="ko-KR" dirty="0"/>
              <a:t> -&gt; training set</a:t>
            </a:r>
            <a:r>
              <a:rPr lang="ko-KR" altLang="en-US" dirty="0"/>
              <a:t>에 대한 정확도는 약간 떨어지는 대신</a:t>
            </a:r>
            <a:r>
              <a:rPr lang="en-US" altLang="ko-KR" dirty="0"/>
              <a:t>, test data</a:t>
            </a:r>
            <a:r>
              <a:rPr lang="ko-KR" altLang="en-US" dirty="0"/>
              <a:t>와 같은 데이터셋에 대해서 일반화가 높아짐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042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Best model</a:t>
            </a:r>
            <a:r>
              <a:rPr lang="ko-KR" altLang="en-US" b="1" dirty="0"/>
              <a:t>을 찾는 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38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실습 데이터 </a:t>
            </a:r>
            <a:r>
              <a:rPr lang="en-US" altLang="ko-KR" dirty="0"/>
              <a:t>: wine dataset</a:t>
            </a:r>
          </a:p>
          <a:p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개의 속성</a:t>
            </a:r>
            <a:r>
              <a:rPr lang="en-US" altLang="ko-KR" dirty="0"/>
              <a:t>, 6497</a:t>
            </a:r>
            <a:r>
              <a:rPr lang="ko-KR" altLang="en-US" dirty="0"/>
              <a:t>개의 샘플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94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</a:t>
            </a:r>
            <a:r>
              <a:rPr lang="en-US" altLang="ko-KR" dirty="0"/>
              <a:t>technique : early stopping</a:t>
            </a:r>
          </a:p>
          <a:p>
            <a:endParaRPr lang="en-US" altLang="ko-KR" dirty="0"/>
          </a:p>
          <a:p>
            <a:r>
              <a:rPr lang="en-US" altLang="ko-KR" dirty="0"/>
              <a:t>Hidden layer 3</a:t>
            </a:r>
            <a:r>
              <a:rPr lang="ko-KR" altLang="en-US" dirty="0"/>
              <a:t>개</a:t>
            </a:r>
            <a:r>
              <a:rPr lang="en-US" altLang="ko-KR" dirty="0"/>
              <a:t>, output layer 1</a:t>
            </a:r>
            <a:r>
              <a:rPr lang="ko-KR" altLang="en-US" dirty="0"/>
              <a:t>개로 이루어진 모델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Overfitting</a:t>
            </a:r>
            <a:r>
              <a:rPr lang="ko-KR" altLang="en-US" dirty="0"/>
              <a:t>을 막는 방법 중 </a:t>
            </a:r>
            <a:r>
              <a:rPr lang="en-US" altLang="ko-KR" b="1" dirty="0"/>
              <a:t>early stopping </a:t>
            </a:r>
            <a:r>
              <a:rPr lang="en-US" altLang="ko-KR" dirty="0"/>
              <a:t>: </a:t>
            </a:r>
            <a:r>
              <a:rPr lang="en-US" altLang="ko-KR" b="1" dirty="0"/>
              <a:t>test set</a:t>
            </a:r>
            <a:r>
              <a:rPr lang="ko-KR" altLang="en-US" b="1" dirty="0"/>
              <a:t>의 </a:t>
            </a:r>
            <a:r>
              <a:rPr lang="en-US" altLang="ko-KR" b="1" dirty="0"/>
              <a:t>loss</a:t>
            </a:r>
            <a:r>
              <a:rPr lang="ko-KR" altLang="en-US" b="1" dirty="0"/>
              <a:t>가 올라가는 순간 멈추는 방식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*monitor=‘</a:t>
            </a:r>
            <a:r>
              <a:rPr lang="en-US" altLang="ko-KR" dirty="0" err="1"/>
              <a:t>val_loss</a:t>
            </a:r>
            <a:r>
              <a:rPr lang="en-US" altLang="ko-KR" dirty="0"/>
              <a:t>’, patience=100</a:t>
            </a:r>
            <a:r>
              <a:rPr lang="ko-KR" altLang="en-US" dirty="0"/>
              <a:t>의 의미 </a:t>
            </a:r>
            <a:r>
              <a:rPr lang="en-US" altLang="ko-KR" dirty="0"/>
              <a:t>: validation loss</a:t>
            </a:r>
            <a:r>
              <a:rPr lang="ko-KR" altLang="en-US" dirty="0"/>
              <a:t>를 보고</a:t>
            </a:r>
            <a:r>
              <a:rPr lang="en-US" altLang="ko-KR" dirty="0"/>
              <a:t>, </a:t>
            </a:r>
            <a:r>
              <a:rPr lang="ko-KR" altLang="en-US" dirty="0" err="1"/>
              <a:t>최소점</a:t>
            </a:r>
            <a:r>
              <a:rPr lang="ko-KR" altLang="en-US" dirty="0"/>
              <a:t> 기준 </a:t>
            </a:r>
            <a:r>
              <a:rPr lang="en-US" altLang="ko-KR" dirty="0"/>
              <a:t>100</a:t>
            </a:r>
            <a:r>
              <a:rPr lang="ko-KR" altLang="en-US" dirty="0"/>
              <a:t>번의 </a:t>
            </a:r>
            <a:r>
              <a:rPr lang="en-US" altLang="ko-KR" dirty="0"/>
              <a:t>epoch</a:t>
            </a:r>
            <a:r>
              <a:rPr lang="ko-KR" altLang="en-US" dirty="0"/>
              <a:t>을 기다린 후 멈춤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Training loss</a:t>
            </a:r>
            <a:r>
              <a:rPr lang="ko-KR" altLang="en-US" dirty="0"/>
              <a:t>는 떨어지지만</a:t>
            </a:r>
            <a:r>
              <a:rPr lang="en-US" altLang="ko-KR" dirty="0"/>
              <a:t>, test set loss</a:t>
            </a:r>
            <a:r>
              <a:rPr lang="ko-KR" altLang="en-US" dirty="0"/>
              <a:t>가 올라가는 지점이 </a:t>
            </a:r>
            <a:r>
              <a:rPr lang="en-US" altLang="ko-KR" dirty="0"/>
              <a:t>overfitting</a:t>
            </a:r>
            <a:r>
              <a:rPr lang="ko-KR" altLang="en-US" dirty="0"/>
              <a:t>이라고 간주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5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Vanishing gradient problem</a:t>
            </a:r>
          </a:p>
          <a:p>
            <a:endParaRPr lang="en-US" altLang="ko-KR" dirty="0"/>
          </a:p>
          <a:p>
            <a:r>
              <a:rPr lang="en-US" altLang="ko-KR" dirty="0"/>
              <a:t>Gradient</a:t>
            </a:r>
            <a:r>
              <a:rPr lang="ko-KR" altLang="en-US" dirty="0"/>
              <a:t>를 사용한 </a:t>
            </a:r>
            <a:r>
              <a:rPr lang="en-US" altLang="ko-KR" dirty="0"/>
              <a:t>back-propagation</a:t>
            </a:r>
            <a:r>
              <a:rPr lang="ko-KR" altLang="en-US" dirty="0"/>
              <a:t>을 통해 </a:t>
            </a:r>
            <a:r>
              <a:rPr lang="ko-KR" altLang="en-US" dirty="0" err="1"/>
              <a:t>딥러닝을</a:t>
            </a:r>
            <a:r>
              <a:rPr lang="ko-KR" altLang="en-US" dirty="0"/>
              <a:t> 학습시키는데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/>
              <a:t>Backward pass</a:t>
            </a:r>
            <a:r>
              <a:rPr lang="ko-KR" altLang="en-US" dirty="0"/>
              <a:t>로 </a:t>
            </a:r>
            <a:r>
              <a:rPr lang="en-US" altLang="ko-KR" dirty="0"/>
              <a:t>gradient</a:t>
            </a:r>
            <a:r>
              <a:rPr lang="ko-KR" altLang="en-US" dirty="0"/>
              <a:t>가 전파될 때</a:t>
            </a:r>
            <a:r>
              <a:rPr lang="en-US" altLang="ko-KR" dirty="0"/>
              <a:t> </a:t>
            </a:r>
            <a:r>
              <a:rPr lang="en-US" altLang="ko-KR" b="1" dirty="0"/>
              <a:t>Gradient</a:t>
            </a:r>
            <a:r>
              <a:rPr lang="ko-KR" altLang="en-US" b="1" dirty="0"/>
              <a:t>값이 </a:t>
            </a:r>
            <a:r>
              <a:rPr lang="en-US" altLang="ko-KR" b="1" dirty="0"/>
              <a:t>lower layer</a:t>
            </a:r>
            <a:r>
              <a:rPr lang="ko-KR" altLang="en-US" b="1" dirty="0"/>
              <a:t>에서 너무 작아지는 상황이 발생함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수정할 지에 대한 값이 작아지므로</a:t>
            </a:r>
            <a:r>
              <a:rPr lang="en-US" altLang="ko-KR" dirty="0"/>
              <a:t>, </a:t>
            </a:r>
            <a:r>
              <a:rPr lang="ko-KR" altLang="en-US" b="1" dirty="0"/>
              <a:t>기존의 값</a:t>
            </a:r>
            <a:r>
              <a:rPr lang="en-US" altLang="ko-KR" b="1" dirty="0"/>
              <a:t>(</a:t>
            </a:r>
            <a:r>
              <a:rPr lang="ko-KR" altLang="en-US" b="1" dirty="0"/>
              <a:t>가중치</a:t>
            </a:r>
            <a:r>
              <a:rPr lang="en-US" altLang="ko-KR" b="1" dirty="0"/>
              <a:t>)</a:t>
            </a:r>
            <a:r>
              <a:rPr lang="ko-KR" altLang="en-US" b="1" dirty="0"/>
              <a:t>이 잘 변화되지 않음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언제 생기는가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82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 중 중간중간 모델을 저장하고 싶은 경우</a:t>
            </a:r>
            <a:r>
              <a:rPr lang="en-US" altLang="ko-KR" dirty="0"/>
              <a:t>(</a:t>
            </a:r>
            <a:r>
              <a:rPr lang="ko-KR" altLang="en-US" dirty="0"/>
              <a:t>좋아질 때마다 저장을 하고 싶다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model checkpoint</a:t>
            </a:r>
            <a:r>
              <a:rPr lang="ko-KR" altLang="en-US" dirty="0"/>
              <a:t>를 사용하여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907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실제 결과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Epoch 1, epoch 8</a:t>
            </a:r>
            <a:r>
              <a:rPr lang="ko-KR" altLang="en-US" dirty="0"/>
              <a:t>에서 저장하는 모습</a:t>
            </a:r>
            <a:r>
              <a:rPr lang="en-US" altLang="ko-KR" dirty="0"/>
              <a:t>(7795</a:t>
            </a:r>
            <a:r>
              <a:rPr lang="ko-KR" altLang="en-US" dirty="0"/>
              <a:t>로 올라가니까 저장함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29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Early stopping : 700</a:t>
            </a:r>
            <a:r>
              <a:rPr lang="ko-KR" altLang="en-US" dirty="0"/>
              <a:t>번까지 하고 종료됨</a:t>
            </a:r>
            <a:r>
              <a:rPr lang="en-US" altLang="ko-KR" dirty="0"/>
              <a:t>.(0.9795)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5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2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</a:p>
          <a:p>
            <a:endParaRPr lang="en-US" altLang="ko-KR" dirty="0"/>
          </a:p>
          <a:p>
            <a:r>
              <a:rPr lang="en-US" altLang="ko-KR" b="1" dirty="0"/>
              <a:t>Logistic sigmoid function</a:t>
            </a:r>
            <a:r>
              <a:rPr lang="ko-KR" altLang="en-US" dirty="0"/>
              <a:t>을 </a:t>
            </a:r>
            <a:r>
              <a:rPr lang="en-US" altLang="ko-KR" dirty="0"/>
              <a:t>activation function</a:t>
            </a:r>
            <a:r>
              <a:rPr lang="ko-KR" altLang="en-US" dirty="0"/>
              <a:t>으로 사용하였을 때의 </a:t>
            </a:r>
            <a:r>
              <a:rPr lang="en-US" altLang="ko-KR" dirty="0"/>
              <a:t>Saturation</a:t>
            </a:r>
          </a:p>
          <a:p>
            <a:endParaRPr lang="en-US" altLang="ko-KR" dirty="0"/>
          </a:p>
          <a:p>
            <a:r>
              <a:rPr lang="en-US" altLang="ko-KR" dirty="0"/>
              <a:t>Gradient</a:t>
            </a:r>
            <a:r>
              <a:rPr lang="ko-KR" altLang="en-US" dirty="0"/>
              <a:t>값이 양 끝에서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r>
              <a:rPr lang="ko-KR" altLang="en-US" dirty="0"/>
              <a:t> </a:t>
            </a:r>
            <a:r>
              <a:rPr lang="en-US" altLang="ko-KR" dirty="0"/>
              <a:t>-&gt; gradient</a:t>
            </a:r>
            <a:r>
              <a:rPr lang="ko-KR" altLang="en-US" dirty="0"/>
              <a:t>가 거의 없다고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이러한 </a:t>
            </a:r>
            <a:r>
              <a:rPr lang="en-US" altLang="ko-KR" dirty="0"/>
              <a:t>gradient</a:t>
            </a:r>
            <a:r>
              <a:rPr lang="ko-KR" altLang="en-US" dirty="0"/>
              <a:t>값에 대한 </a:t>
            </a:r>
            <a:r>
              <a:rPr lang="en-US" altLang="ko-KR" dirty="0"/>
              <a:t>Propagation</a:t>
            </a:r>
            <a:r>
              <a:rPr lang="ko-KR" altLang="en-US" dirty="0"/>
              <a:t>이 </a:t>
            </a:r>
            <a:r>
              <a:rPr lang="en-US" altLang="ko-KR" dirty="0"/>
              <a:t>lower layer</a:t>
            </a:r>
            <a:r>
              <a:rPr lang="ko-KR" altLang="en-US" dirty="0"/>
              <a:t>에서 더 작아지므로</a:t>
            </a:r>
            <a:r>
              <a:rPr lang="en-US" altLang="ko-KR" dirty="0"/>
              <a:t>,</a:t>
            </a:r>
            <a:r>
              <a:rPr lang="ko-KR" altLang="en-US" dirty="0"/>
              <a:t> 학습이 소용이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09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</a:p>
          <a:p>
            <a:endParaRPr lang="en-US" altLang="ko-KR" dirty="0"/>
          </a:p>
          <a:p>
            <a:r>
              <a:rPr lang="en-US" altLang="ko-KR" dirty="0"/>
              <a:t>Saturation</a:t>
            </a:r>
            <a:r>
              <a:rPr lang="ko-KR" altLang="en-US" dirty="0"/>
              <a:t>이 적은 </a:t>
            </a:r>
            <a:r>
              <a:rPr lang="en-US" altLang="ko-KR" dirty="0"/>
              <a:t>(Non-saturating) Activation function</a:t>
            </a:r>
            <a:r>
              <a:rPr lang="ko-KR" altLang="en-US" dirty="0"/>
              <a:t>을 사용하자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  <a:r>
              <a:rPr lang="ko-KR" altLang="en-US" dirty="0"/>
              <a:t>은 </a:t>
            </a:r>
            <a:r>
              <a:rPr lang="en-US" altLang="ko-KR" dirty="0"/>
              <a:t>gradient</a:t>
            </a:r>
            <a:r>
              <a:rPr lang="ko-KR" altLang="en-US" dirty="0"/>
              <a:t>값이 없으므로 못씀</a:t>
            </a:r>
            <a:endParaRPr lang="en-US" altLang="ko-KR" dirty="0"/>
          </a:p>
          <a:p>
            <a:r>
              <a:rPr lang="en-US" altLang="ko-KR" dirty="0"/>
              <a:t>Sigmoid</a:t>
            </a:r>
            <a:r>
              <a:rPr lang="ko-KR" altLang="en-US" dirty="0"/>
              <a:t>는 </a:t>
            </a:r>
            <a:r>
              <a:rPr lang="en-US" altLang="ko-KR" dirty="0"/>
              <a:t>saturation</a:t>
            </a:r>
            <a:r>
              <a:rPr lang="ko-KR" altLang="en-US" dirty="0"/>
              <a:t>이 발생</a:t>
            </a:r>
            <a:endParaRPr lang="en-US" altLang="ko-KR" dirty="0"/>
          </a:p>
          <a:p>
            <a:r>
              <a:rPr lang="en-US" altLang="ko-KR" dirty="0"/>
              <a:t>Hyperbolic-tangent</a:t>
            </a:r>
            <a:r>
              <a:rPr lang="ko-KR" altLang="en-US" dirty="0"/>
              <a:t>는 </a:t>
            </a:r>
            <a:r>
              <a:rPr lang="en-US" altLang="ko-KR" dirty="0"/>
              <a:t>logistic sigmoid</a:t>
            </a:r>
            <a:r>
              <a:rPr lang="ko-KR" altLang="en-US" dirty="0"/>
              <a:t>에 비해 </a:t>
            </a:r>
            <a:r>
              <a:rPr lang="en-US" altLang="ko-KR" dirty="0"/>
              <a:t>2</a:t>
            </a:r>
            <a:r>
              <a:rPr lang="ko-KR" altLang="en-US" dirty="0"/>
              <a:t>배정도 위아래로 차이가 있지만</a:t>
            </a:r>
            <a:r>
              <a:rPr lang="en-US" altLang="ko-KR" dirty="0"/>
              <a:t>, </a:t>
            </a:r>
            <a:r>
              <a:rPr lang="ko-KR" altLang="en-US" dirty="0"/>
              <a:t>궁극적으로는 </a:t>
            </a:r>
            <a:r>
              <a:rPr lang="en-US" altLang="ko-KR" dirty="0"/>
              <a:t>0</a:t>
            </a:r>
            <a:r>
              <a:rPr lang="ko-KR" altLang="en-US" dirty="0"/>
              <a:t>에 수렴함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Rectifier Linear unit(</a:t>
            </a:r>
            <a:r>
              <a:rPr lang="en-US" altLang="ko-KR" b="1" dirty="0" err="1"/>
              <a:t>Relu</a:t>
            </a:r>
            <a:r>
              <a:rPr lang="en-US" altLang="ko-KR" b="1" dirty="0"/>
              <a:t>)</a:t>
            </a:r>
            <a:r>
              <a:rPr lang="ko-KR" altLang="en-US" dirty="0"/>
              <a:t>는 수렴하지 않음</a:t>
            </a:r>
            <a:r>
              <a:rPr lang="en-US" altLang="ko-KR" dirty="0"/>
              <a:t>(</a:t>
            </a:r>
            <a:r>
              <a:rPr lang="ko-KR" altLang="en-US" dirty="0" err="1"/>
              <a:t>미분값은</a:t>
            </a:r>
            <a:r>
              <a:rPr lang="ko-KR" altLang="en-US" dirty="0"/>
              <a:t> 일정하지만</a:t>
            </a:r>
            <a:r>
              <a:rPr lang="en-US" altLang="ko-KR" dirty="0"/>
              <a:t>, output</a:t>
            </a:r>
            <a:r>
              <a:rPr lang="ko-KR" altLang="en-US" dirty="0"/>
              <a:t>값이 계속 증가함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Solution!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67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Solution : </a:t>
            </a:r>
            <a:r>
              <a:rPr lang="en-US" altLang="ko-KR" b="1" dirty="0" err="1"/>
              <a:t>ReLU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Activation function</a:t>
            </a:r>
            <a:r>
              <a:rPr lang="ko-KR" altLang="en-US" dirty="0"/>
              <a:t>의 </a:t>
            </a:r>
            <a:r>
              <a:rPr lang="en-US" altLang="ko-KR" dirty="0"/>
              <a:t>Derivative</a:t>
            </a:r>
            <a:r>
              <a:rPr lang="ko-KR" altLang="en-US" dirty="0"/>
              <a:t>를 비교해 보면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중간에서 </a:t>
            </a:r>
            <a:r>
              <a:rPr lang="en-US" altLang="ko-KR" dirty="0"/>
              <a:t>Output</a:t>
            </a:r>
            <a:r>
              <a:rPr lang="ko-KR" altLang="en-US" dirty="0"/>
              <a:t>기준으로 </a:t>
            </a:r>
            <a:r>
              <a:rPr lang="en-US" altLang="ko-KR" dirty="0"/>
              <a:t>0</a:t>
            </a:r>
            <a:r>
              <a:rPr lang="ko-KR" altLang="en-US" dirty="0"/>
              <a:t>에 가깝더라도 큰 차이를 보일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Logistic sigmoid</a:t>
            </a:r>
            <a:r>
              <a:rPr lang="ko-KR" altLang="en-US" dirty="0"/>
              <a:t>의 경우 </a:t>
            </a:r>
            <a:r>
              <a:rPr lang="en-US" altLang="ko-KR" dirty="0"/>
              <a:t>0</a:t>
            </a:r>
            <a:r>
              <a:rPr lang="ko-KR" altLang="en-US" dirty="0"/>
              <a:t>에 가까운 경우에도 </a:t>
            </a:r>
            <a:r>
              <a:rPr lang="en-US" altLang="ko-KR" dirty="0"/>
              <a:t>derivative</a:t>
            </a:r>
            <a:r>
              <a:rPr lang="ko-KR" altLang="en-US" dirty="0"/>
              <a:t>가 작고</a:t>
            </a:r>
            <a:r>
              <a:rPr lang="en-US" altLang="ko-KR" dirty="0"/>
              <a:t>, </a:t>
            </a:r>
            <a:r>
              <a:rPr lang="ko-KR" altLang="en-US" dirty="0"/>
              <a:t>양옆에서 </a:t>
            </a:r>
            <a:r>
              <a:rPr lang="en-US" altLang="ko-KR" dirty="0"/>
              <a:t>0</a:t>
            </a:r>
            <a:r>
              <a:rPr lang="ko-KR" altLang="en-US" dirty="0"/>
              <a:t>으로 수렴하는 것을 볼 수 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 err="1"/>
              <a:t>ReLU</a:t>
            </a:r>
            <a:r>
              <a:rPr lang="ko-KR" altLang="en-US" dirty="0"/>
              <a:t>의 경우 한쪽은 </a:t>
            </a:r>
            <a:r>
              <a:rPr lang="en-US" altLang="ko-KR" dirty="0"/>
              <a:t>0, </a:t>
            </a:r>
            <a:r>
              <a:rPr lang="ko-KR" altLang="en-US" dirty="0"/>
              <a:t>한쪽은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en-US" altLang="ko-KR" dirty="0"/>
              <a:t>Positive value</a:t>
            </a:r>
            <a:r>
              <a:rPr lang="ko-KR" altLang="en-US" dirty="0"/>
              <a:t>에 대해서 수렴하지 않고</a:t>
            </a:r>
            <a:r>
              <a:rPr lang="en-US" altLang="ko-KR" dirty="0"/>
              <a:t>, saturation</a:t>
            </a:r>
            <a:r>
              <a:rPr lang="ko-KR" altLang="en-US" dirty="0"/>
              <a:t>이 일어나지 않음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6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ReLU</a:t>
            </a:r>
            <a:r>
              <a:rPr lang="ko-KR" altLang="en-US" b="1" dirty="0"/>
              <a:t>의 단점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Dying </a:t>
            </a:r>
            <a:r>
              <a:rPr lang="en-US" altLang="ko-KR" b="1" dirty="0" err="1"/>
              <a:t>ReLU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학습을 하다 보면</a:t>
            </a:r>
            <a:r>
              <a:rPr lang="en-US" altLang="ko-KR" dirty="0"/>
              <a:t>, </a:t>
            </a:r>
            <a:r>
              <a:rPr lang="ko-KR" altLang="en-US" dirty="0"/>
              <a:t>어떤 뉴런들이 항상 </a:t>
            </a:r>
            <a:r>
              <a:rPr lang="en-US" altLang="ko-KR" dirty="0"/>
              <a:t>0</a:t>
            </a:r>
            <a:r>
              <a:rPr lang="ko-KR" altLang="en-US" dirty="0"/>
              <a:t>만 출력하는</a:t>
            </a:r>
            <a:r>
              <a:rPr lang="en-US" altLang="ko-KR" dirty="0"/>
              <a:t>(die)</a:t>
            </a:r>
            <a:r>
              <a:rPr lang="ko-KR" altLang="en-US" dirty="0"/>
              <a:t>경우가 생김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r>
              <a:rPr lang="ko-KR" altLang="en-US" dirty="0"/>
              <a:t>에 들어가는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이거나 </a:t>
            </a:r>
            <a:r>
              <a:rPr lang="en-US" altLang="ko-KR" dirty="0"/>
              <a:t>0</a:t>
            </a:r>
            <a:r>
              <a:rPr lang="ko-KR" altLang="en-US" dirty="0"/>
              <a:t>보다 작은 경우는 항상 </a:t>
            </a:r>
            <a:r>
              <a:rPr lang="en-US" altLang="ko-KR" dirty="0"/>
              <a:t>0</a:t>
            </a:r>
            <a:r>
              <a:rPr lang="ko-KR" altLang="en-US" dirty="0"/>
              <a:t>으로 출력하므로</a:t>
            </a:r>
            <a:r>
              <a:rPr lang="en-US" altLang="ko-KR" dirty="0"/>
              <a:t>, dead node</a:t>
            </a:r>
            <a:r>
              <a:rPr lang="ko-KR" altLang="en-US" dirty="0"/>
              <a:t>의 수만큼 모델의 용량이 줄어드므로 성능이 저하됨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6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개선방안 </a:t>
            </a:r>
            <a:r>
              <a:rPr lang="en-US" altLang="ko-KR" b="1" dirty="0"/>
              <a:t>: Leaky </a:t>
            </a:r>
            <a:r>
              <a:rPr lang="en-US" altLang="ko-KR" b="1" dirty="0" err="1"/>
              <a:t>ReLU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보다 작은 부분 역시 기울기를 줘서</a:t>
            </a:r>
            <a:r>
              <a:rPr lang="en-US" altLang="ko-KR" dirty="0"/>
              <a:t>, 0</a:t>
            </a:r>
            <a:r>
              <a:rPr lang="ko-KR" altLang="en-US" dirty="0"/>
              <a:t>으로 수렴하지 않게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음수부분의 기울기를 조절하기 위한 </a:t>
            </a:r>
            <a:r>
              <a:rPr lang="en-US" altLang="ko-KR" b="1" dirty="0" err="1"/>
              <a:t>Hyperparemter</a:t>
            </a:r>
            <a:r>
              <a:rPr lang="en-US" altLang="ko-KR" b="1" dirty="0"/>
              <a:t> a </a:t>
            </a:r>
            <a:r>
              <a:rPr lang="ko-KR" altLang="en-US" b="0" dirty="0"/>
              <a:t>역시</a:t>
            </a:r>
            <a:r>
              <a:rPr lang="ko-KR" altLang="en-US" dirty="0"/>
              <a:t> 지정할 수 있게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방법으로 </a:t>
            </a:r>
            <a:r>
              <a:rPr lang="en-US" altLang="ko-KR" dirty="0" err="1"/>
              <a:t>ReLU</a:t>
            </a:r>
            <a:r>
              <a:rPr lang="ko-KR" altLang="en-US" dirty="0"/>
              <a:t>가 죽지 않게는 </a:t>
            </a:r>
            <a:r>
              <a:rPr lang="ko-KR" altLang="en-US" dirty="0" err="1"/>
              <a:t>할수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문제가 있긴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48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Paremetric</a:t>
            </a:r>
            <a:r>
              <a:rPr lang="en-US" altLang="ko-KR" b="1" dirty="0"/>
              <a:t> Leaky </a:t>
            </a:r>
            <a:r>
              <a:rPr lang="en-US" altLang="ko-KR" b="1" dirty="0" err="1"/>
              <a:t>ReLU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기존의 음수 기울기 </a:t>
            </a:r>
            <a:r>
              <a:rPr lang="en-US" altLang="ko-KR" dirty="0"/>
              <a:t>alpha</a:t>
            </a:r>
            <a:r>
              <a:rPr lang="ko-KR" altLang="en-US" dirty="0"/>
              <a:t>값을 사용자가 지정하는 것이 아니라</a:t>
            </a:r>
            <a:r>
              <a:rPr lang="en-US" altLang="ko-KR" dirty="0"/>
              <a:t>, backpropagation</a:t>
            </a:r>
            <a:r>
              <a:rPr lang="ko-KR" altLang="en-US" dirty="0"/>
              <a:t>을 통해 </a:t>
            </a:r>
            <a:r>
              <a:rPr lang="en-US" altLang="ko-KR" dirty="0"/>
              <a:t>alpha</a:t>
            </a:r>
            <a:r>
              <a:rPr lang="ko-KR" altLang="en-US" dirty="0"/>
              <a:t>값 역시 스스로 학습할 수 있게 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이런것도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자세하게 설명은 안함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3DFDF-D31D-4C55-A06C-249F012181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9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68436"/>
            <a:ext cx="10370820" cy="169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030A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030A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030A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7442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030A0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8858250" cy="359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e-LFe_ign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XQT_vxqwI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11_training_deep_neural_networks.ipynb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3865" y="2745930"/>
            <a:ext cx="5681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18: </a:t>
            </a:r>
            <a:r>
              <a:rPr sz="4400" spc="-45" dirty="0">
                <a:solidFill>
                  <a:srgbClr val="35404F"/>
                </a:solidFill>
                <a:latin typeface="Calibri"/>
                <a:cs typeface="Calibri"/>
              </a:rPr>
              <a:t>Training</a:t>
            </a:r>
            <a:r>
              <a:rPr sz="4400" spc="-85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DNN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9549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Solution? </a:t>
            </a:r>
            <a:r>
              <a:rPr b="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175" dirty="0">
                <a:solidFill>
                  <a:srgbClr val="000000"/>
                </a:solidFill>
                <a:latin typeface="Arial"/>
                <a:cs typeface="Arial"/>
              </a:rPr>
              <a:t>Parametric </a:t>
            </a:r>
            <a:r>
              <a:rPr b="0" spc="-515" dirty="0">
                <a:solidFill>
                  <a:srgbClr val="000000"/>
                </a:solidFill>
                <a:latin typeface="Arial Black"/>
                <a:cs typeface="Arial Black"/>
              </a:rPr>
              <a:t>Leaky</a:t>
            </a:r>
            <a:r>
              <a:rPr b="0" spc="-52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560" dirty="0">
                <a:solidFill>
                  <a:srgbClr val="000000"/>
                </a:solidFill>
                <a:latin typeface="Arial Black"/>
                <a:cs typeface="Arial Black"/>
              </a:rPr>
              <a:t>ReLU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252710" cy="198373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Parametric </a:t>
            </a:r>
            <a:r>
              <a:rPr sz="2400" spc="-250" dirty="0">
                <a:latin typeface="Arial Black"/>
                <a:cs typeface="Arial Black"/>
              </a:rPr>
              <a:t>leaky </a:t>
            </a:r>
            <a:r>
              <a:rPr sz="2400" spc="-305" dirty="0">
                <a:latin typeface="Arial Black"/>
                <a:cs typeface="Arial Black"/>
              </a:rPr>
              <a:t>ReLU</a:t>
            </a:r>
            <a:r>
              <a:rPr sz="2400" spc="-85" dirty="0">
                <a:latin typeface="Arial Black"/>
                <a:cs typeface="Arial Black"/>
              </a:rPr>
              <a:t> </a:t>
            </a:r>
            <a:r>
              <a:rPr sz="2400" spc="-90" dirty="0">
                <a:latin typeface="Arial Black"/>
                <a:cs typeface="Arial Black"/>
              </a:rPr>
              <a:t>(</a:t>
            </a:r>
            <a:r>
              <a:rPr sz="2400" b="1" spc="-90" dirty="0">
                <a:latin typeface="Arial"/>
                <a:cs typeface="Arial"/>
              </a:rPr>
              <a:t>PReLU</a:t>
            </a:r>
            <a:r>
              <a:rPr sz="2400" spc="-90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where </a:t>
            </a:r>
            <a:r>
              <a:rPr sz="2000" i="1" dirty="0">
                <a:latin typeface="Noto Sans"/>
                <a:cs typeface="Noto Sans"/>
              </a:rPr>
              <a:t>α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45" dirty="0">
                <a:latin typeface="Arial Black"/>
                <a:cs typeface="Arial Black"/>
              </a:rPr>
              <a:t>authorized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150" dirty="0">
                <a:latin typeface="Arial Black"/>
                <a:cs typeface="Arial Black"/>
              </a:rPr>
              <a:t>learned </a:t>
            </a:r>
            <a:r>
              <a:rPr sz="2000" spc="-105" dirty="0">
                <a:latin typeface="Arial Black"/>
                <a:cs typeface="Arial Black"/>
              </a:rPr>
              <a:t>during</a:t>
            </a:r>
            <a:r>
              <a:rPr sz="2000" spc="-85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training</a:t>
            </a:r>
            <a:endParaRPr sz="20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60" dirty="0">
                <a:latin typeface="Arial Black"/>
                <a:cs typeface="Arial Black"/>
              </a:rPr>
              <a:t>(instead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25" dirty="0">
                <a:latin typeface="Arial Black"/>
                <a:cs typeface="Arial Black"/>
              </a:rPr>
              <a:t>being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35" dirty="0">
                <a:latin typeface="Arial Black"/>
                <a:cs typeface="Arial Black"/>
              </a:rPr>
              <a:t>hyperparameter, </a:t>
            </a:r>
            <a:r>
              <a:rPr sz="1800" spc="-145" dirty="0">
                <a:latin typeface="Arial Black"/>
                <a:cs typeface="Arial Black"/>
              </a:rPr>
              <a:t>it </a:t>
            </a:r>
            <a:r>
              <a:rPr sz="1800" spc="-185" dirty="0">
                <a:latin typeface="Arial Black"/>
                <a:cs typeface="Arial Black"/>
              </a:rPr>
              <a:t>becomes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40" dirty="0">
                <a:latin typeface="Arial Black"/>
                <a:cs typeface="Arial Black"/>
              </a:rPr>
              <a:t>parameter </a:t>
            </a:r>
            <a:r>
              <a:rPr sz="1800" spc="-150" dirty="0">
                <a:latin typeface="Arial Black"/>
                <a:cs typeface="Arial Black"/>
              </a:rPr>
              <a:t>that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25" dirty="0">
                <a:latin typeface="Arial Black"/>
                <a:cs typeface="Arial Black"/>
              </a:rPr>
              <a:t>modified </a:t>
            </a:r>
            <a:r>
              <a:rPr sz="1800" spc="-140" dirty="0">
                <a:latin typeface="Arial Black"/>
                <a:cs typeface="Arial Black"/>
              </a:rPr>
              <a:t>by  </a:t>
            </a:r>
            <a:r>
              <a:rPr sz="1800" spc="-150" dirty="0">
                <a:latin typeface="Arial Black"/>
                <a:cs typeface="Arial Black"/>
              </a:rPr>
              <a:t>backpropagation </a:t>
            </a:r>
            <a:r>
              <a:rPr sz="1800" spc="-175" dirty="0">
                <a:latin typeface="Arial Black"/>
                <a:cs typeface="Arial Black"/>
              </a:rPr>
              <a:t>like </a:t>
            </a:r>
            <a:r>
              <a:rPr sz="1800" spc="-160" dirty="0">
                <a:latin typeface="Arial Black"/>
                <a:cs typeface="Arial Black"/>
              </a:rPr>
              <a:t>any </a:t>
            </a:r>
            <a:r>
              <a:rPr sz="1800" spc="-120" dirty="0">
                <a:latin typeface="Arial Black"/>
                <a:cs typeface="Arial Black"/>
              </a:rPr>
              <a:t>other</a:t>
            </a:r>
            <a:r>
              <a:rPr sz="1800" spc="-90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parmeter).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0" dirty="0">
                <a:latin typeface="Arial Black"/>
                <a:cs typeface="Arial Black"/>
              </a:rPr>
              <a:t>PReLU </a:t>
            </a:r>
            <a:r>
              <a:rPr sz="2000" spc="-265" dirty="0">
                <a:latin typeface="Arial Black"/>
                <a:cs typeface="Arial Black"/>
              </a:rPr>
              <a:t>was </a:t>
            </a:r>
            <a:r>
              <a:rPr sz="2000" spc="-130" dirty="0">
                <a:latin typeface="Arial Black"/>
                <a:cs typeface="Arial Black"/>
              </a:rPr>
              <a:t>reported </a:t>
            </a:r>
            <a:r>
              <a:rPr sz="2000" spc="-150" dirty="0">
                <a:latin typeface="Arial Black"/>
                <a:cs typeface="Arial Black"/>
              </a:rPr>
              <a:t>to strongly </a:t>
            </a:r>
            <a:r>
              <a:rPr sz="2000" spc="-120" dirty="0">
                <a:latin typeface="Arial Black"/>
                <a:cs typeface="Arial Black"/>
              </a:rPr>
              <a:t>outperform </a:t>
            </a:r>
            <a:r>
              <a:rPr sz="2000" spc="-250" dirty="0">
                <a:latin typeface="Arial Black"/>
                <a:cs typeface="Arial Black"/>
              </a:rPr>
              <a:t>ReLU </a:t>
            </a:r>
            <a:r>
              <a:rPr sz="2000" spc="-114" dirty="0">
                <a:latin typeface="Arial Black"/>
                <a:cs typeface="Arial Black"/>
              </a:rPr>
              <a:t>on </a:t>
            </a:r>
            <a:r>
              <a:rPr sz="2000" spc="-150" dirty="0">
                <a:latin typeface="Arial Black"/>
                <a:cs typeface="Arial Black"/>
              </a:rPr>
              <a:t>large </a:t>
            </a:r>
            <a:r>
              <a:rPr sz="2000" spc="-165" dirty="0">
                <a:latin typeface="Arial Black"/>
                <a:cs typeface="Arial Black"/>
              </a:rPr>
              <a:t>image</a:t>
            </a:r>
            <a:r>
              <a:rPr sz="2000" spc="7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datasets.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5" dirty="0">
                <a:latin typeface="Arial Black"/>
                <a:cs typeface="Arial Black"/>
              </a:rPr>
              <a:t>But </a:t>
            </a:r>
            <a:r>
              <a:rPr sz="1800" spc="-100" dirty="0">
                <a:latin typeface="Arial Black"/>
                <a:cs typeface="Arial Black"/>
              </a:rPr>
              <a:t>on </a:t>
            </a:r>
            <a:r>
              <a:rPr sz="1800" spc="-155" dirty="0">
                <a:latin typeface="Arial Black"/>
                <a:cs typeface="Arial Black"/>
              </a:rPr>
              <a:t>smaller </a:t>
            </a:r>
            <a:r>
              <a:rPr sz="1800" spc="-185" dirty="0">
                <a:latin typeface="Arial Black"/>
                <a:cs typeface="Arial Black"/>
              </a:rPr>
              <a:t>datasets </a:t>
            </a:r>
            <a:r>
              <a:rPr sz="1800" spc="-145" dirty="0">
                <a:latin typeface="Arial Black"/>
                <a:cs typeface="Arial Black"/>
              </a:rPr>
              <a:t>it </a:t>
            </a:r>
            <a:r>
              <a:rPr sz="1800" spc="-120" dirty="0">
                <a:latin typeface="Arial Black"/>
                <a:cs typeface="Arial Black"/>
              </a:rPr>
              <a:t>runs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70" dirty="0">
                <a:latin typeface="Arial Black"/>
                <a:cs typeface="Arial Black"/>
              </a:rPr>
              <a:t>risk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30" dirty="0">
                <a:latin typeface="Arial Black"/>
                <a:cs typeface="Arial Black"/>
              </a:rPr>
              <a:t>overfitting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0" dirty="0">
                <a:latin typeface="Arial Black"/>
                <a:cs typeface="Arial Black"/>
              </a:rPr>
              <a:t>training</a:t>
            </a:r>
            <a:r>
              <a:rPr sz="1800" spc="-200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set.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94183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Solution? </a:t>
            </a:r>
            <a:r>
              <a:rPr b="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110" dirty="0">
                <a:solidFill>
                  <a:srgbClr val="000000"/>
                </a:solidFill>
                <a:latin typeface="Arial"/>
                <a:cs typeface="Arial"/>
              </a:rPr>
              <a:t>Exponential </a:t>
            </a:r>
            <a:r>
              <a:rPr b="0" spc="-320" dirty="0">
                <a:solidFill>
                  <a:srgbClr val="000000"/>
                </a:solidFill>
                <a:latin typeface="Arial Black"/>
                <a:cs typeface="Arial Black"/>
              </a:rPr>
              <a:t>linear</a:t>
            </a:r>
            <a:r>
              <a:rPr b="0" spc="-5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280" dirty="0">
                <a:solidFill>
                  <a:srgbClr val="000000"/>
                </a:solidFill>
                <a:latin typeface="Arial Black"/>
                <a:cs typeface="Arial Black"/>
              </a:rPr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323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5" dirty="0">
                <a:latin typeface="Arial Black"/>
                <a:cs typeface="Arial Black"/>
              </a:rPr>
              <a:t>Exponential </a:t>
            </a:r>
            <a:r>
              <a:rPr sz="2400" spc="-180" dirty="0">
                <a:latin typeface="Arial Black"/>
                <a:cs typeface="Arial Black"/>
              </a:rPr>
              <a:t>linear </a:t>
            </a:r>
            <a:r>
              <a:rPr sz="2400" spc="-155" dirty="0">
                <a:latin typeface="Arial Black"/>
                <a:cs typeface="Arial Black"/>
              </a:rPr>
              <a:t>unit</a:t>
            </a:r>
            <a:r>
              <a:rPr sz="2400" spc="-145" dirty="0">
                <a:latin typeface="Arial Black"/>
                <a:cs typeface="Arial Black"/>
              </a:rPr>
              <a:t> (</a:t>
            </a:r>
            <a:r>
              <a:rPr sz="2400" b="1" spc="-145" dirty="0">
                <a:latin typeface="Arial"/>
                <a:cs typeface="Arial"/>
              </a:rPr>
              <a:t>ELU</a:t>
            </a:r>
            <a:r>
              <a:rPr sz="2400" spc="-145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546389"/>
            <a:ext cx="9825355" cy="12947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95" dirty="0">
                <a:latin typeface="Arial Black"/>
                <a:cs typeface="Arial Black"/>
              </a:rPr>
              <a:t>has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30" dirty="0">
                <a:latin typeface="Arial Black"/>
                <a:cs typeface="Arial Black"/>
              </a:rPr>
              <a:t>nonzero </a:t>
            </a:r>
            <a:r>
              <a:rPr sz="2000" spc="-140" dirty="0">
                <a:latin typeface="Arial Black"/>
                <a:cs typeface="Arial Black"/>
              </a:rPr>
              <a:t>gradient </a:t>
            </a:r>
            <a:r>
              <a:rPr sz="2000" spc="-100" dirty="0">
                <a:latin typeface="Arial Black"/>
                <a:cs typeface="Arial Black"/>
              </a:rPr>
              <a:t>for </a:t>
            </a:r>
            <a:r>
              <a:rPr sz="2000" spc="-175" dirty="0">
                <a:latin typeface="Arial Black"/>
                <a:cs typeface="Arial Black"/>
              </a:rPr>
              <a:t>z &lt; </a:t>
            </a:r>
            <a:r>
              <a:rPr sz="2000" spc="-160" dirty="0">
                <a:latin typeface="Arial Black"/>
                <a:cs typeface="Arial Black"/>
              </a:rPr>
              <a:t>0, </a:t>
            </a:r>
            <a:r>
              <a:rPr sz="2000" spc="-210" dirty="0">
                <a:latin typeface="Arial Black"/>
                <a:cs typeface="Arial Black"/>
              </a:rPr>
              <a:t>which </a:t>
            </a:r>
            <a:r>
              <a:rPr sz="2000" spc="-180" dirty="0">
                <a:latin typeface="Arial Black"/>
                <a:cs typeface="Arial Black"/>
              </a:rPr>
              <a:t>avoids </a:t>
            </a:r>
            <a:r>
              <a:rPr sz="2000" spc="-160" dirty="0">
                <a:latin typeface="Arial Black"/>
                <a:cs typeface="Arial Black"/>
              </a:rPr>
              <a:t>the dead </a:t>
            </a:r>
            <a:r>
              <a:rPr sz="2000" spc="-140" dirty="0">
                <a:latin typeface="Arial Black"/>
                <a:cs typeface="Arial Black"/>
              </a:rPr>
              <a:t>neurons</a:t>
            </a:r>
            <a:r>
              <a:rPr sz="2000" spc="70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problem.</a:t>
            </a:r>
            <a:endParaRPr sz="2000">
              <a:latin typeface="Arial Black"/>
              <a:cs typeface="Arial Black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65" dirty="0">
                <a:latin typeface="Arial Black"/>
                <a:cs typeface="Arial Black"/>
              </a:rPr>
              <a:t>have </a:t>
            </a:r>
            <a:r>
              <a:rPr sz="1800" spc="-145" dirty="0">
                <a:latin typeface="Arial Black"/>
                <a:cs typeface="Arial Black"/>
              </a:rPr>
              <a:t>an </a:t>
            </a:r>
            <a:r>
              <a:rPr sz="1800" spc="-160" dirty="0">
                <a:latin typeface="Arial Black"/>
                <a:cs typeface="Arial Black"/>
              </a:rPr>
              <a:t>average </a:t>
            </a:r>
            <a:r>
              <a:rPr sz="1800" spc="-114" dirty="0">
                <a:latin typeface="Arial Black"/>
                <a:cs typeface="Arial Black"/>
              </a:rPr>
              <a:t>output </a:t>
            </a:r>
            <a:r>
              <a:rPr sz="1800" spc="-180" dirty="0">
                <a:latin typeface="Arial Black"/>
                <a:cs typeface="Arial Black"/>
              </a:rPr>
              <a:t>closer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75" dirty="0">
                <a:latin typeface="Arial Black"/>
                <a:cs typeface="Arial Black"/>
              </a:rPr>
              <a:t>0 </a:t>
            </a:r>
            <a:r>
              <a:rPr sz="1800" spc="-135" dirty="0">
                <a:latin typeface="Arial Black"/>
                <a:cs typeface="Arial Black"/>
              </a:rPr>
              <a:t>than</a:t>
            </a:r>
            <a:r>
              <a:rPr sz="1800" spc="-75" dirty="0">
                <a:latin typeface="Arial Black"/>
                <a:cs typeface="Arial Black"/>
              </a:rPr>
              <a:t> </a:t>
            </a:r>
            <a:r>
              <a:rPr sz="1800" spc="-210" dirty="0">
                <a:latin typeface="Arial Black"/>
                <a:cs typeface="Arial Black"/>
              </a:rPr>
              <a:t>ReLUs.</a:t>
            </a:r>
            <a:endParaRPr sz="1800">
              <a:latin typeface="Arial Black"/>
              <a:cs typeface="Arial Black"/>
            </a:endParaRPr>
          </a:p>
          <a:p>
            <a:pPr marL="241300" marR="5080" indent="-228600">
              <a:lnSpc>
                <a:spcPts val="2160"/>
              </a:lnSpc>
              <a:spcBef>
                <a:spcPts val="5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main </a:t>
            </a:r>
            <a:r>
              <a:rPr sz="2000" spc="-210" dirty="0">
                <a:latin typeface="Arial Black"/>
                <a:cs typeface="Arial Black"/>
              </a:rPr>
              <a:t>drawback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70" dirty="0">
                <a:latin typeface="Arial Black"/>
                <a:cs typeface="Arial Black"/>
              </a:rPr>
              <a:t>ELU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90" dirty="0">
                <a:latin typeface="Arial Black"/>
                <a:cs typeface="Arial Black"/>
              </a:rPr>
              <a:t>slower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75" dirty="0">
                <a:latin typeface="Arial Black"/>
                <a:cs typeface="Arial Black"/>
              </a:rPr>
              <a:t>compute </a:t>
            </a:r>
            <a:r>
              <a:rPr sz="2000" spc="-145" dirty="0">
                <a:latin typeface="Arial Black"/>
                <a:cs typeface="Arial Black"/>
              </a:rPr>
              <a:t>than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50" dirty="0">
                <a:latin typeface="Arial Black"/>
                <a:cs typeface="Arial Black"/>
              </a:rPr>
              <a:t>ReLU </a:t>
            </a:r>
            <a:r>
              <a:rPr sz="2000" spc="-155" dirty="0">
                <a:latin typeface="Arial Black"/>
                <a:cs typeface="Arial Black"/>
              </a:rPr>
              <a:t>function 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95" dirty="0">
                <a:latin typeface="Arial Black"/>
                <a:cs typeface="Arial Black"/>
              </a:rPr>
              <a:t>its </a:t>
            </a:r>
            <a:r>
              <a:rPr sz="2000" spc="-175" dirty="0">
                <a:latin typeface="Arial Black"/>
                <a:cs typeface="Arial Black"/>
              </a:rPr>
              <a:t>variants </a:t>
            </a:r>
            <a:r>
              <a:rPr sz="2000" spc="-150" dirty="0">
                <a:latin typeface="Arial Black"/>
                <a:cs typeface="Arial Black"/>
              </a:rPr>
              <a:t>(due to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0" dirty="0">
                <a:latin typeface="Arial Black"/>
                <a:cs typeface="Arial Black"/>
              </a:rPr>
              <a:t>use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75" dirty="0">
                <a:latin typeface="Arial"/>
                <a:cs typeface="Arial"/>
              </a:rPr>
              <a:t>exponential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function).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0399" y="2525694"/>
            <a:ext cx="3180981" cy="543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28916" y="1590308"/>
            <a:ext cx="4324717" cy="2762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101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Solution? </a:t>
            </a:r>
            <a:r>
              <a:rPr b="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Scaled </a:t>
            </a:r>
            <a:r>
              <a:rPr b="0" spc="-605" dirty="0">
                <a:solidFill>
                  <a:srgbClr val="000000"/>
                </a:solidFill>
                <a:latin typeface="Arial Black"/>
                <a:cs typeface="Arial Black"/>
              </a:rPr>
              <a:t>ELU</a:t>
            </a:r>
            <a:r>
              <a:rPr b="0" spc="-36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(SELU)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44170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85" dirty="0">
                <a:latin typeface="Arial Black"/>
                <a:cs typeface="Arial Black"/>
              </a:rPr>
              <a:t>SELU*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35" dirty="0">
                <a:latin typeface="Arial Black"/>
                <a:cs typeface="Arial Black"/>
              </a:rPr>
              <a:t>2017</a:t>
            </a:r>
            <a:r>
              <a:rPr sz="2400" spc="-5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paper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Self-normalization: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9871" y="1823485"/>
            <a:ext cx="4905019" cy="3153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39930" y="6115978"/>
            <a:ext cx="693229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latin typeface="Calibri"/>
                <a:cs typeface="Calibri"/>
              </a:rPr>
              <a:t>*Gunter </a:t>
            </a:r>
            <a:r>
              <a:rPr sz="1200" dirty="0">
                <a:latin typeface="Calibri"/>
                <a:cs typeface="Calibri"/>
              </a:rPr>
              <a:t>Klambauer </a:t>
            </a:r>
            <a:r>
              <a:rPr sz="1200" spc="-5" dirty="0">
                <a:latin typeface="Calibri"/>
                <a:cs typeface="Calibri"/>
              </a:rPr>
              <a:t>et al., </a:t>
            </a:r>
            <a:r>
              <a:rPr sz="1200" dirty="0">
                <a:latin typeface="Calibri"/>
                <a:cs typeface="Calibri"/>
              </a:rPr>
              <a:t>“Self-Normalizing </a:t>
            </a:r>
            <a:r>
              <a:rPr sz="1200" spc="-5" dirty="0">
                <a:latin typeface="Calibri"/>
                <a:cs typeface="Calibri"/>
              </a:rPr>
              <a:t>Neural </a:t>
            </a:r>
            <a:r>
              <a:rPr sz="1200" spc="-15" dirty="0">
                <a:latin typeface="Calibri"/>
                <a:cs typeface="Calibri"/>
              </a:rPr>
              <a:t>Networks,” </a:t>
            </a:r>
            <a:r>
              <a:rPr sz="1200" i="1" spc="-5" dirty="0">
                <a:latin typeface="Calibri"/>
                <a:cs typeface="Calibri"/>
              </a:rPr>
              <a:t>Proceedings of </a:t>
            </a:r>
            <a:r>
              <a:rPr sz="1200" i="1" dirty="0">
                <a:latin typeface="Calibri"/>
                <a:cs typeface="Calibri"/>
              </a:rPr>
              <a:t>the </a:t>
            </a:r>
            <a:r>
              <a:rPr sz="1200" i="1" spc="-5" dirty="0">
                <a:latin typeface="Calibri"/>
                <a:cs typeface="Calibri"/>
              </a:rPr>
              <a:t>31st International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Conference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i="1" spc="-5" dirty="0">
                <a:latin typeface="Calibri"/>
                <a:cs typeface="Calibri"/>
              </a:rPr>
              <a:t>on Neural Information Processing </a:t>
            </a:r>
            <a:r>
              <a:rPr sz="1200" i="1" spc="-10" dirty="0">
                <a:latin typeface="Calibri"/>
                <a:cs typeface="Calibri"/>
              </a:rPr>
              <a:t>Systems </a:t>
            </a:r>
            <a:r>
              <a:rPr sz="1200" spc="-5" dirty="0">
                <a:latin typeface="Calibri"/>
                <a:cs typeface="Calibri"/>
              </a:rPr>
              <a:t>(2017):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972–981.</a:t>
            </a:r>
            <a:endParaRPr sz="12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1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101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Solution? </a:t>
            </a:r>
            <a:r>
              <a:rPr b="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00"/>
                </a:solidFill>
                <a:latin typeface="Arial"/>
                <a:cs typeface="Arial"/>
              </a:rPr>
              <a:t>Scaled </a:t>
            </a:r>
            <a:r>
              <a:rPr b="0" spc="-605" dirty="0">
                <a:solidFill>
                  <a:srgbClr val="000000"/>
                </a:solidFill>
                <a:latin typeface="Arial Black"/>
                <a:cs typeface="Arial Black"/>
              </a:rPr>
              <a:t>ELU</a:t>
            </a:r>
            <a:r>
              <a:rPr b="0" spc="-36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-165" dirty="0">
                <a:solidFill>
                  <a:srgbClr val="000000"/>
                </a:solidFill>
                <a:latin typeface="Arial"/>
                <a:cs typeface="Arial"/>
              </a:rPr>
              <a:t>(SELU)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9930" y="6115978"/>
            <a:ext cx="6932295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latin typeface="Calibri"/>
                <a:cs typeface="Calibri"/>
              </a:rPr>
              <a:t>*Gunter </a:t>
            </a:r>
            <a:r>
              <a:rPr sz="1200" dirty="0">
                <a:latin typeface="Calibri"/>
                <a:cs typeface="Calibri"/>
              </a:rPr>
              <a:t>Klambauer </a:t>
            </a:r>
            <a:r>
              <a:rPr sz="1200" spc="-5" dirty="0">
                <a:latin typeface="Calibri"/>
                <a:cs typeface="Calibri"/>
              </a:rPr>
              <a:t>et al., </a:t>
            </a:r>
            <a:r>
              <a:rPr sz="1200" dirty="0">
                <a:latin typeface="Calibri"/>
                <a:cs typeface="Calibri"/>
              </a:rPr>
              <a:t>“Self-Normalizing </a:t>
            </a:r>
            <a:r>
              <a:rPr sz="1200" spc="-5" dirty="0">
                <a:latin typeface="Calibri"/>
                <a:cs typeface="Calibri"/>
              </a:rPr>
              <a:t>Neural </a:t>
            </a:r>
            <a:r>
              <a:rPr sz="1200" spc="-15" dirty="0">
                <a:latin typeface="Calibri"/>
                <a:cs typeface="Calibri"/>
              </a:rPr>
              <a:t>Networks,” </a:t>
            </a:r>
            <a:r>
              <a:rPr sz="1200" i="1" spc="-5" dirty="0">
                <a:latin typeface="Calibri"/>
                <a:cs typeface="Calibri"/>
              </a:rPr>
              <a:t>Proceedings of </a:t>
            </a:r>
            <a:r>
              <a:rPr sz="1200" i="1" dirty="0">
                <a:latin typeface="Calibri"/>
                <a:cs typeface="Calibri"/>
              </a:rPr>
              <a:t>the </a:t>
            </a:r>
            <a:r>
              <a:rPr sz="1200" i="1" spc="-5" dirty="0">
                <a:latin typeface="Calibri"/>
                <a:cs typeface="Calibri"/>
              </a:rPr>
              <a:t>31st International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Conference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i="1" spc="-5" dirty="0">
                <a:latin typeface="Calibri"/>
                <a:cs typeface="Calibri"/>
              </a:rPr>
              <a:t>on Neural Information Processing </a:t>
            </a:r>
            <a:r>
              <a:rPr sz="1200" i="1" spc="-10" dirty="0">
                <a:latin typeface="Calibri"/>
                <a:cs typeface="Calibri"/>
              </a:rPr>
              <a:t>Systems </a:t>
            </a:r>
            <a:r>
              <a:rPr sz="1200" spc="-5" dirty="0">
                <a:latin typeface="Calibri"/>
                <a:cs typeface="Calibri"/>
              </a:rPr>
              <a:t>(2017):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972–981.</a:t>
            </a:r>
            <a:endParaRPr sz="12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  <a:spcBef>
                <a:spcPts val="88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1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172065" cy="41205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85" dirty="0">
                <a:latin typeface="Arial Black"/>
                <a:cs typeface="Arial Black"/>
              </a:rPr>
              <a:t>SELU* </a:t>
            </a:r>
            <a:r>
              <a:rPr sz="2400" spc="-150" dirty="0">
                <a:latin typeface="Arial Black"/>
                <a:cs typeface="Arial Black"/>
              </a:rPr>
              <a:t>in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35" dirty="0">
                <a:latin typeface="Arial Black"/>
                <a:cs typeface="Arial Black"/>
              </a:rPr>
              <a:t>2017</a:t>
            </a:r>
            <a:r>
              <a:rPr sz="2400" spc="1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paper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Self-normalization:</a:t>
            </a:r>
            <a:endParaRPr sz="20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5" dirty="0">
                <a:latin typeface="Arial Black"/>
                <a:cs typeface="Arial Black"/>
              </a:rPr>
              <a:t>The </a:t>
            </a:r>
            <a:r>
              <a:rPr sz="1800" spc="-114" dirty="0">
                <a:latin typeface="Arial Black"/>
                <a:cs typeface="Arial Black"/>
              </a:rPr>
              <a:t>output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204" dirty="0">
                <a:latin typeface="Arial Black"/>
                <a:cs typeface="Arial Black"/>
              </a:rPr>
              <a:t>each </a:t>
            </a:r>
            <a:r>
              <a:rPr sz="1800" spc="-150" dirty="0">
                <a:latin typeface="Arial Black"/>
                <a:cs typeface="Arial Black"/>
              </a:rPr>
              <a:t>layer </a:t>
            </a:r>
            <a:r>
              <a:rPr sz="1800" spc="-175" dirty="0">
                <a:latin typeface="Arial Black"/>
                <a:cs typeface="Arial Black"/>
              </a:rPr>
              <a:t>will </a:t>
            </a:r>
            <a:r>
              <a:rPr sz="1800" spc="-135" dirty="0">
                <a:latin typeface="Arial Black"/>
                <a:cs typeface="Arial Black"/>
              </a:rPr>
              <a:t>tend to </a:t>
            </a:r>
            <a:r>
              <a:rPr sz="1800" spc="-150" dirty="0">
                <a:latin typeface="Arial Black"/>
                <a:cs typeface="Arial Black"/>
              </a:rPr>
              <a:t>preserve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50" dirty="0">
                <a:latin typeface="Arial Black"/>
                <a:cs typeface="Arial Black"/>
              </a:rPr>
              <a:t>mean </a:t>
            </a:r>
            <a:r>
              <a:rPr sz="1800" spc="-100" dirty="0">
                <a:latin typeface="Arial Black"/>
                <a:cs typeface="Arial Black"/>
              </a:rPr>
              <a:t>of </a:t>
            </a:r>
            <a:r>
              <a:rPr sz="1800" spc="-175" dirty="0">
                <a:latin typeface="Arial Black"/>
                <a:cs typeface="Arial Black"/>
              </a:rPr>
              <a:t>0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40" dirty="0">
                <a:latin typeface="Arial Black"/>
                <a:cs typeface="Arial Black"/>
              </a:rPr>
              <a:t>standard </a:t>
            </a:r>
            <a:r>
              <a:rPr sz="1800" spc="-145" dirty="0">
                <a:latin typeface="Arial Black"/>
                <a:cs typeface="Arial Black"/>
              </a:rPr>
              <a:t>deviation </a:t>
            </a:r>
            <a:r>
              <a:rPr sz="1800" spc="-100" dirty="0">
                <a:latin typeface="Arial Black"/>
                <a:cs typeface="Arial Black"/>
              </a:rPr>
              <a:t>of  </a:t>
            </a:r>
            <a:r>
              <a:rPr sz="1800" spc="-175" dirty="0">
                <a:latin typeface="Arial Black"/>
                <a:cs typeface="Arial Black"/>
              </a:rPr>
              <a:t>1 </a:t>
            </a:r>
            <a:r>
              <a:rPr sz="1800" spc="-95" dirty="0">
                <a:latin typeface="Arial Black"/>
                <a:cs typeface="Arial Black"/>
              </a:rPr>
              <a:t>during</a:t>
            </a:r>
            <a:r>
              <a:rPr sz="1800" spc="-125" dirty="0">
                <a:latin typeface="Arial Black"/>
                <a:cs typeface="Arial Black"/>
              </a:rPr>
              <a:t> </a:t>
            </a:r>
            <a:r>
              <a:rPr sz="1800" spc="-120" dirty="0">
                <a:latin typeface="Arial Black"/>
                <a:cs typeface="Arial Black"/>
              </a:rPr>
              <a:t>training,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0" dirty="0">
                <a:latin typeface="Arial Black"/>
                <a:cs typeface="Arial Black"/>
              </a:rPr>
              <a:t>which </a:t>
            </a:r>
            <a:r>
              <a:rPr sz="1800" spc="-185" dirty="0">
                <a:latin typeface="Arial Black"/>
                <a:cs typeface="Arial Black"/>
              </a:rPr>
              <a:t>solves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5" dirty="0">
                <a:latin typeface="Arial Black"/>
                <a:cs typeface="Arial Black"/>
              </a:rPr>
              <a:t>vanishing/exploding </a:t>
            </a:r>
            <a:r>
              <a:rPr sz="1800" spc="-140" dirty="0">
                <a:latin typeface="Arial Black"/>
                <a:cs typeface="Arial Black"/>
              </a:rPr>
              <a:t>gradients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120" dirty="0">
                <a:latin typeface="Arial Black"/>
                <a:cs typeface="Arial Black"/>
              </a:rPr>
              <a:t>problem.</a:t>
            </a:r>
            <a:endParaRPr sz="1800">
              <a:latin typeface="Arial Black"/>
              <a:cs typeface="Arial Black"/>
            </a:endParaRPr>
          </a:p>
          <a:p>
            <a:pPr marL="698500" marR="248285" lvl="1" indent="-228600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70" dirty="0">
                <a:latin typeface="Arial Black"/>
                <a:cs typeface="Arial Black"/>
              </a:rPr>
              <a:t>As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55" dirty="0">
                <a:latin typeface="Arial Black"/>
                <a:cs typeface="Arial Black"/>
              </a:rPr>
              <a:t>result,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90" dirty="0">
                <a:latin typeface="Arial Black"/>
                <a:cs typeface="Arial Black"/>
              </a:rPr>
              <a:t>SELU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55" dirty="0">
                <a:latin typeface="Arial Black"/>
                <a:cs typeface="Arial Black"/>
              </a:rPr>
              <a:t>function </a:t>
            </a:r>
            <a:r>
              <a:rPr sz="2000" spc="-140" dirty="0">
                <a:latin typeface="Arial Black"/>
                <a:cs typeface="Arial Black"/>
              </a:rPr>
              <a:t>often </a:t>
            </a:r>
            <a:r>
              <a:rPr sz="2000" spc="-175" dirty="0">
                <a:latin typeface="Arial Black"/>
                <a:cs typeface="Arial Black"/>
              </a:rPr>
              <a:t>significantly </a:t>
            </a:r>
            <a:r>
              <a:rPr sz="2000" spc="-135" dirty="0">
                <a:latin typeface="Arial Black"/>
                <a:cs typeface="Arial Black"/>
              </a:rPr>
              <a:t>outperforms other 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70" dirty="0">
                <a:latin typeface="Arial Black"/>
                <a:cs typeface="Arial Black"/>
              </a:rPr>
              <a:t>functions </a:t>
            </a:r>
            <a:r>
              <a:rPr sz="2000" spc="-100" dirty="0">
                <a:latin typeface="Arial Black"/>
                <a:cs typeface="Arial Black"/>
              </a:rPr>
              <a:t>for </a:t>
            </a:r>
            <a:r>
              <a:rPr sz="2000" spc="-210" dirty="0">
                <a:latin typeface="Arial Black"/>
                <a:cs typeface="Arial Black"/>
              </a:rPr>
              <a:t>such </a:t>
            </a:r>
            <a:r>
              <a:rPr sz="2000" spc="-140" dirty="0">
                <a:latin typeface="Arial Black"/>
                <a:cs typeface="Arial Black"/>
              </a:rPr>
              <a:t>neural </a:t>
            </a:r>
            <a:r>
              <a:rPr sz="2000" spc="-190" dirty="0">
                <a:latin typeface="Arial Black"/>
                <a:cs typeface="Arial Black"/>
              </a:rPr>
              <a:t>nets </a:t>
            </a:r>
            <a:r>
              <a:rPr sz="2000" spc="-204" dirty="0">
                <a:latin typeface="Arial Black"/>
                <a:cs typeface="Arial Black"/>
              </a:rPr>
              <a:t>(especially </a:t>
            </a:r>
            <a:r>
              <a:rPr sz="2000" spc="-160" dirty="0">
                <a:latin typeface="Arial Black"/>
                <a:cs typeface="Arial Black"/>
              </a:rPr>
              <a:t>deep</a:t>
            </a:r>
            <a:r>
              <a:rPr sz="2000" spc="3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ones).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There </a:t>
            </a:r>
            <a:r>
              <a:rPr sz="2000" spc="-155" dirty="0">
                <a:latin typeface="Arial Black"/>
                <a:cs typeface="Arial Black"/>
              </a:rPr>
              <a:t>are, </a:t>
            </a:r>
            <a:r>
              <a:rPr sz="2000" spc="-170" dirty="0">
                <a:latin typeface="Arial Black"/>
                <a:cs typeface="Arial Black"/>
              </a:rPr>
              <a:t>however, </a:t>
            </a:r>
            <a:r>
              <a:rPr sz="2000" spc="-210" dirty="0">
                <a:latin typeface="Arial Black"/>
                <a:cs typeface="Arial Black"/>
              </a:rPr>
              <a:t>a few </a:t>
            </a:r>
            <a:r>
              <a:rPr sz="2000" b="1" spc="35" dirty="0">
                <a:latin typeface="Arial"/>
                <a:cs typeface="Arial"/>
              </a:rPr>
              <a:t>conditions </a:t>
            </a:r>
            <a:r>
              <a:rPr sz="2000" spc="-95" dirty="0">
                <a:latin typeface="Arial Black"/>
                <a:cs typeface="Arial Black"/>
              </a:rPr>
              <a:t>for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self-normalization: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5" dirty="0">
                <a:latin typeface="Arial Black"/>
                <a:cs typeface="Arial Black"/>
              </a:rPr>
              <a:t>The </a:t>
            </a:r>
            <a:r>
              <a:rPr sz="1800" spc="-114" dirty="0">
                <a:latin typeface="Arial Black"/>
                <a:cs typeface="Arial Black"/>
              </a:rPr>
              <a:t>input </a:t>
            </a:r>
            <a:r>
              <a:rPr sz="1800" spc="-150" dirty="0">
                <a:latin typeface="Arial Black"/>
                <a:cs typeface="Arial Black"/>
              </a:rPr>
              <a:t>features must </a:t>
            </a:r>
            <a:r>
              <a:rPr sz="1800" spc="-145" dirty="0">
                <a:latin typeface="Arial Black"/>
                <a:cs typeface="Arial Black"/>
              </a:rPr>
              <a:t>be</a:t>
            </a:r>
            <a:r>
              <a:rPr sz="1800" spc="-105" dirty="0">
                <a:latin typeface="Arial Black"/>
                <a:cs typeface="Arial Black"/>
              </a:rPr>
              <a:t> </a:t>
            </a:r>
            <a:r>
              <a:rPr sz="1800" b="1" spc="40" dirty="0">
                <a:latin typeface="Arial"/>
                <a:cs typeface="Arial"/>
              </a:rPr>
              <a:t>standardized</a:t>
            </a:r>
            <a:r>
              <a:rPr sz="1800" spc="40" dirty="0"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Every </a:t>
            </a:r>
            <a:r>
              <a:rPr sz="1800" spc="-120" dirty="0">
                <a:latin typeface="Arial Black"/>
                <a:cs typeface="Arial Black"/>
              </a:rPr>
              <a:t>hidden </a:t>
            </a:r>
            <a:r>
              <a:rPr sz="1800" spc="-170" dirty="0">
                <a:latin typeface="Arial Black"/>
                <a:cs typeface="Arial Black"/>
              </a:rPr>
              <a:t>layer’s weights </a:t>
            </a:r>
            <a:r>
              <a:rPr sz="1800" spc="-150" dirty="0">
                <a:latin typeface="Arial Black"/>
                <a:cs typeface="Arial Black"/>
              </a:rPr>
              <a:t>must </a:t>
            </a:r>
            <a:r>
              <a:rPr sz="1800" spc="-145" dirty="0">
                <a:latin typeface="Arial Black"/>
                <a:cs typeface="Arial Black"/>
              </a:rPr>
              <a:t>be initialized </a:t>
            </a:r>
            <a:r>
              <a:rPr sz="1800" spc="-170" dirty="0">
                <a:latin typeface="Arial Black"/>
                <a:cs typeface="Arial Black"/>
              </a:rPr>
              <a:t>with </a:t>
            </a:r>
            <a:r>
              <a:rPr sz="18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LeCun </a:t>
            </a:r>
            <a:r>
              <a:rPr sz="1800" u="sng" spc="-12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normal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800" u="sng" spc="-14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initialization</a:t>
            </a:r>
            <a:r>
              <a:rPr sz="1800" spc="-140" dirty="0"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85" dirty="0">
                <a:latin typeface="Arial Black"/>
                <a:cs typeface="Arial Black"/>
              </a:rPr>
              <a:t>To </a:t>
            </a:r>
            <a:r>
              <a:rPr sz="1600" spc="-130" dirty="0">
                <a:latin typeface="Arial Black"/>
                <a:cs typeface="Arial Black"/>
              </a:rPr>
              <a:t>be </a:t>
            </a:r>
            <a:r>
              <a:rPr sz="1600" spc="-150" dirty="0">
                <a:latin typeface="Arial Black"/>
                <a:cs typeface="Arial Black"/>
              </a:rPr>
              <a:t>covered </a:t>
            </a:r>
            <a:r>
              <a:rPr sz="1600" spc="-105" dirty="0">
                <a:latin typeface="Arial Black"/>
                <a:cs typeface="Arial Black"/>
              </a:rPr>
              <a:t>in </a:t>
            </a:r>
            <a:r>
              <a:rPr sz="1600" spc="-204" dirty="0">
                <a:latin typeface="Arial Black"/>
                <a:cs typeface="Arial Black"/>
              </a:rPr>
              <a:t>Lec.</a:t>
            </a:r>
            <a:r>
              <a:rPr sz="1600" spc="-55" dirty="0">
                <a:latin typeface="Arial Black"/>
                <a:cs typeface="Arial Black"/>
              </a:rPr>
              <a:t> </a:t>
            </a:r>
            <a:r>
              <a:rPr sz="1600" spc="-130" dirty="0">
                <a:latin typeface="Arial Black"/>
                <a:cs typeface="Arial Black"/>
              </a:rPr>
              <a:t>19-20.</a:t>
            </a:r>
            <a:endParaRPr sz="16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5" dirty="0">
                <a:latin typeface="Arial Black"/>
                <a:cs typeface="Arial Black"/>
              </a:rPr>
              <a:t>The </a:t>
            </a:r>
            <a:r>
              <a:rPr sz="1800" spc="-175" dirty="0">
                <a:latin typeface="Arial Black"/>
                <a:cs typeface="Arial Black"/>
              </a:rPr>
              <a:t>network’s </a:t>
            </a:r>
            <a:r>
              <a:rPr sz="1800" spc="-165" dirty="0">
                <a:latin typeface="Arial Black"/>
                <a:cs typeface="Arial Black"/>
              </a:rPr>
              <a:t>architecture </a:t>
            </a:r>
            <a:r>
              <a:rPr sz="1800" spc="-150" dirty="0">
                <a:latin typeface="Arial Black"/>
                <a:cs typeface="Arial Black"/>
              </a:rPr>
              <a:t>must </a:t>
            </a:r>
            <a:r>
              <a:rPr sz="1800" spc="-145" dirty="0">
                <a:latin typeface="Arial Black"/>
                <a:cs typeface="Arial Black"/>
              </a:rPr>
              <a:t>be</a:t>
            </a:r>
            <a:r>
              <a:rPr sz="1800" spc="-55" dirty="0">
                <a:latin typeface="Arial Black"/>
                <a:cs typeface="Arial Black"/>
              </a:rPr>
              <a:t> </a:t>
            </a:r>
            <a:r>
              <a:rPr sz="1800" b="1" spc="40" dirty="0">
                <a:latin typeface="Arial"/>
                <a:cs typeface="Arial"/>
              </a:rPr>
              <a:t>sequential</a:t>
            </a:r>
            <a:r>
              <a:rPr sz="1800" spc="40" dirty="0"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95" dirty="0">
                <a:latin typeface="Arial Black"/>
                <a:cs typeface="Arial Black"/>
              </a:rPr>
              <a:t>The </a:t>
            </a:r>
            <a:r>
              <a:rPr sz="1800" spc="-130" dirty="0">
                <a:latin typeface="Arial Black"/>
                <a:cs typeface="Arial Black"/>
              </a:rPr>
              <a:t>paper only </a:t>
            </a:r>
            <a:r>
              <a:rPr sz="1800" spc="-150" dirty="0">
                <a:latin typeface="Arial Black"/>
                <a:cs typeface="Arial Black"/>
              </a:rPr>
              <a:t>guarantees </a:t>
            </a:r>
            <a:r>
              <a:rPr sz="1800" spc="-135" dirty="0">
                <a:latin typeface="Arial Black"/>
                <a:cs typeface="Arial Black"/>
              </a:rPr>
              <a:t>self-normalization </a:t>
            </a:r>
            <a:r>
              <a:rPr sz="1800" spc="-110" dirty="0">
                <a:latin typeface="Arial Black"/>
                <a:cs typeface="Arial Black"/>
              </a:rPr>
              <a:t>if </a:t>
            </a:r>
            <a:r>
              <a:rPr sz="1800" spc="-160" dirty="0">
                <a:latin typeface="Arial Black"/>
                <a:cs typeface="Arial Black"/>
              </a:rPr>
              <a:t>all </a:t>
            </a:r>
            <a:r>
              <a:rPr sz="1800" spc="-165" dirty="0">
                <a:latin typeface="Arial Black"/>
                <a:cs typeface="Arial Black"/>
              </a:rPr>
              <a:t>layers </a:t>
            </a:r>
            <a:r>
              <a:rPr sz="1800" spc="-150" dirty="0">
                <a:latin typeface="Arial Black"/>
                <a:cs typeface="Arial Black"/>
              </a:rPr>
              <a:t>are</a:t>
            </a:r>
            <a:r>
              <a:rPr sz="1800" spc="-155" dirty="0">
                <a:latin typeface="Arial Black"/>
                <a:cs typeface="Arial Black"/>
              </a:rPr>
              <a:t> dense.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657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490" dirty="0">
                <a:solidFill>
                  <a:srgbClr val="000000"/>
                </a:solidFill>
                <a:latin typeface="Arial Black"/>
                <a:cs typeface="Arial Black"/>
              </a:rPr>
              <a:t>Batch </a:t>
            </a:r>
            <a:r>
              <a:rPr b="0" spc="-325" dirty="0">
                <a:solidFill>
                  <a:srgbClr val="000000"/>
                </a:solidFill>
                <a:latin typeface="Arial Black"/>
                <a:cs typeface="Arial Black"/>
              </a:rPr>
              <a:t>Normalization</a:t>
            </a:r>
            <a:r>
              <a:rPr b="0" spc="-204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415" dirty="0">
                <a:solidFill>
                  <a:srgbClr val="000000"/>
                </a:solidFill>
                <a:latin typeface="Arial Black"/>
                <a:cs typeface="Arial Black"/>
              </a:rPr>
              <a:t>(BN)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7" y="1759977"/>
            <a:ext cx="10179050" cy="24295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What </a:t>
            </a:r>
            <a:r>
              <a:rPr sz="2400" spc="-180" dirty="0">
                <a:latin typeface="Arial Black"/>
                <a:cs typeface="Arial Black"/>
              </a:rPr>
              <a:t>to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145" dirty="0">
                <a:latin typeface="Arial Black"/>
                <a:cs typeface="Arial Black"/>
              </a:rPr>
              <a:t>do:</a:t>
            </a:r>
            <a:endParaRPr sz="2400">
              <a:latin typeface="Arial Black"/>
              <a:cs typeface="Arial Black"/>
            </a:endParaRPr>
          </a:p>
          <a:p>
            <a:pPr marL="697865" marR="136525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140" dirty="0">
                <a:latin typeface="Arial Black"/>
                <a:cs typeface="Arial Black"/>
              </a:rPr>
              <a:t>operation </a:t>
            </a:r>
            <a:r>
              <a:rPr sz="2000" spc="-170" dirty="0">
                <a:latin typeface="Arial Black"/>
                <a:cs typeface="Arial Black"/>
              </a:rPr>
              <a:t>simply </a:t>
            </a:r>
            <a:r>
              <a:rPr sz="2000" spc="-165" dirty="0">
                <a:latin typeface="Arial Black"/>
                <a:cs typeface="Arial Black"/>
              </a:rPr>
              <a:t>zero-centers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60" dirty="0">
                <a:latin typeface="Arial Black"/>
                <a:cs typeface="Arial Black"/>
              </a:rPr>
              <a:t>normalizes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30" dirty="0">
                <a:latin typeface="Arial Black"/>
                <a:cs typeface="Arial Black"/>
              </a:rPr>
              <a:t>input, </a:t>
            </a:r>
            <a:r>
              <a:rPr sz="2000" spc="-145" dirty="0">
                <a:latin typeface="Arial Black"/>
                <a:cs typeface="Arial Black"/>
              </a:rPr>
              <a:t>then </a:t>
            </a:r>
            <a:r>
              <a:rPr sz="2000" spc="-250" dirty="0">
                <a:latin typeface="Arial Black"/>
                <a:cs typeface="Arial Black"/>
              </a:rPr>
              <a:t>scales </a:t>
            </a:r>
            <a:r>
              <a:rPr sz="2000" spc="-140" dirty="0">
                <a:latin typeface="Arial Black"/>
                <a:cs typeface="Arial Black"/>
              </a:rPr>
              <a:t>and  </a:t>
            </a:r>
            <a:r>
              <a:rPr sz="2000" spc="-175" dirty="0">
                <a:latin typeface="Arial Black"/>
                <a:cs typeface="Arial Black"/>
              </a:rPr>
              <a:t>shifts </a:t>
            </a:r>
            <a:r>
              <a:rPr sz="2000" spc="-160" dirty="0">
                <a:latin typeface="Arial Black"/>
                <a:cs typeface="Arial Black"/>
              </a:rPr>
              <a:t>the result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04" dirty="0">
                <a:latin typeface="Arial Black"/>
                <a:cs typeface="Arial Black"/>
              </a:rPr>
              <a:t>two </a:t>
            </a:r>
            <a:r>
              <a:rPr sz="2000" spc="-210" dirty="0">
                <a:latin typeface="Arial Black"/>
                <a:cs typeface="Arial Black"/>
              </a:rPr>
              <a:t>new </a:t>
            </a:r>
            <a:r>
              <a:rPr sz="2000" spc="-155" dirty="0">
                <a:latin typeface="Arial Black"/>
                <a:cs typeface="Arial Black"/>
              </a:rPr>
              <a:t>parameter </a:t>
            </a:r>
            <a:r>
              <a:rPr sz="2000" spc="-204" dirty="0">
                <a:latin typeface="Arial Black"/>
                <a:cs typeface="Arial Black"/>
              </a:rPr>
              <a:t>vectors </a:t>
            </a:r>
            <a:r>
              <a:rPr sz="2000" spc="-125" dirty="0">
                <a:latin typeface="Arial Black"/>
                <a:cs typeface="Arial Black"/>
              </a:rPr>
              <a:t>per</a:t>
            </a:r>
            <a:r>
              <a:rPr sz="2000" spc="9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layer:</a:t>
            </a:r>
            <a:endParaRPr sz="2000">
              <a:latin typeface="Arial Black"/>
              <a:cs typeface="Arial Black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one </a:t>
            </a:r>
            <a:r>
              <a:rPr sz="1800" spc="-85" dirty="0">
                <a:latin typeface="Arial Black"/>
                <a:cs typeface="Arial Black"/>
              </a:rPr>
              <a:t>for </a:t>
            </a:r>
            <a:r>
              <a:rPr sz="1800" spc="-170" dirty="0">
                <a:latin typeface="Arial Black"/>
                <a:cs typeface="Arial Black"/>
              </a:rPr>
              <a:t>scaling,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0" dirty="0">
                <a:latin typeface="Arial Black"/>
                <a:cs typeface="Arial Black"/>
              </a:rPr>
              <a:t>other </a:t>
            </a:r>
            <a:r>
              <a:rPr sz="1800" spc="-85" dirty="0">
                <a:latin typeface="Arial Black"/>
                <a:cs typeface="Arial Black"/>
              </a:rPr>
              <a:t>for</a:t>
            </a:r>
            <a:r>
              <a:rPr sz="1800" spc="-245" dirty="0">
                <a:latin typeface="Arial Black"/>
                <a:cs typeface="Arial Black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shifting.</a:t>
            </a:r>
            <a:endParaRPr sz="18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Usage: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170" dirty="0">
                <a:latin typeface="Arial Black"/>
                <a:cs typeface="Arial Black"/>
              </a:rPr>
              <a:t>technique </a:t>
            </a:r>
            <a:r>
              <a:rPr sz="2000" spc="-215" dirty="0">
                <a:latin typeface="Arial Black"/>
                <a:cs typeface="Arial Black"/>
              </a:rPr>
              <a:t>consists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30" dirty="0">
                <a:latin typeface="Arial Black"/>
                <a:cs typeface="Arial Black"/>
              </a:rPr>
              <a:t>adding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40" dirty="0">
                <a:latin typeface="Arial Black"/>
                <a:cs typeface="Arial Black"/>
              </a:rPr>
              <a:t>operation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75" dirty="0">
                <a:latin typeface="Arial Black"/>
                <a:cs typeface="Arial Black"/>
              </a:rPr>
              <a:t>just </a:t>
            </a:r>
            <a:r>
              <a:rPr sz="2000" spc="-135" dirty="0">
                <a:latin typeface="Arial Black"/>
                <a:cs typeface="Arial Black"/>
              </a:rPr>
              <a:t>before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-150" dirty="0">
                <a:latin typeface="Arial Black"/>
                <a:cs typeface="Arial Black"/>
              </a:rPr>
              <a:t>after 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0" dirty="0">
                <a:latin typeface="Arial Black"/>
                <a:cs typeface="Arial Black"/>
              </a:rPr>
              <a:t>activation </a:t>
            </a:r>
            <a:r>
              <a:rPr sz="2000" spc="-155" dirty="0">
                <a:latin typeface="Arial Black"/>
                <a:cs typeface="Arial Black"/>
              </a:rPr>
              <a:t>function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30" dirty="0">
                <a:latin typeface="Arial Black"/>
                <a:cs typeface="Arial Black"/>
              </a:rPr>
              <a:t>hidden</a:t>
            </a:r>
            <a:r>
              <a:rPr sz="2000" spc="-6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layer.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905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0" dirty="0">
                <a:solidFill>
                  <a:srgbClr val="000000"/>
                </a:solidFill>
                <a:latin typeface="Arial Black"/>
                <a:cs typeface="Arial Black"/>
              </a:rPr>
              <a:t>BN:</a:t>
            </a: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170" dirty="0">
                <a:solidFill>
                  <a:srgbClr val="000000"/>
                </a:solidFill>
                <a:latin typeface="Arial"/>
                <a:cs typeface="Arial"/>
              </a:rPr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39540" y="1889239"/>
            <a:ext cx="7973695" cy="42037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42900" marR="410209" indent="-228600">
              <a:lnSpc>
                <a:spcPct val="80000"/>
              </a:lnSpc>
              <a:spcBef>
                <a:spcPts val="509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b="1" spc="5" dirty="0">
                <a:latin typeface="Calibri"/>
                <a:cs typeface="Calibri"/>
              </a:rPr>
              <a:t>μ</a:t>
            </a:r>
            <a:r>
              <a:rPr sz="1650" i="1" spc="7" baseline="-20202" dirty="0">
                <a:latin typeface="Calibri"/>
                <a:cs typeface="Calibri"/>
              </a:rPr>
              <a:t>B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vector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means</a:t>
            </a:r>
            <a:r>
              <a:rPr sz="1700" dirty="0">
                <a:latin typeface="Calibri"/>
                <a:cs typeface="Calibri"/>
              </a:rPr>
              <a:t>, </a:t>
            </a:r>
            <a:r>
              <a:rPr sz="1700" spc="-10" dirty="0">
                <a:latin typeface="Calibri"/>
                <a:cs typeface="Calibri"/>
              </a:rPr>
              <a:t>evaluated over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whole </a:t>
            </a:r>
            <a:r>
              <a:rPr sz="1700" spc="-5" dirty="0">
                <a:latin typeface="Calibri"/>
                <a:cs typeface="Calibri"/>
              </a:rPr>
              <a:t>mini-batch </a:t>
            </a:r>
            <a:r>
              <a:rPr sz="1700" i="1" dirty="0">
                <a:latin typeface="Calibri"/>
                <a:cs typeface="Calibri"/>
              </a:rPr>
              <a:t>B </a:t>
            </a:r>
            <a:r>
              <a:rPr sz="1700" spc="-5" dirty="0">
                <a:latin typeface="Calibri"/>
                <a:cs typeface="Calibri"/>
              </a:rPr>
              <a:t>(it contains  </a:t>
            </a:r>
            <a:r>
              <a:rPr sz="1700" dirty="0">
                <a:latin typeface="Calibri"/>
                <a:cs typeface="Calibri"/>
              </a:rPr>
              <a:t>one </a:t>
            </a:r>
            <a:r>
              <a:rPr sz="1700" spc="-5" dirty="0">
                <a:latin typeface="Calibri"/>
                <a:cs typeface="Calibri"/>
              </a:rPr>
              <a:t>mean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input).</a:t>
            </a:r>
            <a:endParaRPr sz="1700">
              <a:latin typeface="Calibri"/>
              <a:cs typeface="Calibri"/>
            </a:endParaRPr>
          </a:p>
          <a:p>
            <a:pPr marL="342900" marR="133985" indent="-229235">
              <a:lnSpc>
                <a:spcPts val="1630"/>
              </a:lnSpc>
              <a:spcBef>
                <a:spcPts val="98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b="1" spc="5" dirty="0">
                <a:latin typeface="Calibri"/>
                <a:cs typeface="Calibri"/>
              </a:rPr>
              <a:t>σ</a:t>
            </a:r>
            <a:r>
              <a:rPr sz="1650" i="1" spc="7" baseline="-20202" dirty="0">
                <a:latin typeface="Calibri"/>
                <a:cs typeface="Calibri"/>
              </a:rPr>
              <a:t>B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vector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 </a:t>
            </a:r>
            <a:r>
              <a:rPr sz="17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standard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deviations</a:t>
            </a:r>
            <a:r>
              <a:rPr sz="1700" spc="-5" dirty="0">
                <a:latin typeface="Calibri"/>
                <a:cs typeface="Calibri"/>
              </a:rPr>
              <a:t>, </a:t>
            </a:r>
            <a:r>
              <a:rPr sz="1700" dirty="0">
                <a:latin typeface="Calibri"/>
                <a:cs typeface="Calibri"/>
              </a:rPr>
              <a:t>also </a:t>
            </a:r>
            <a:r>
              <a:rPr sz="1700" spc="-10" dirty="0">
                <a:latin typeface="Calibri"/>
                <a:cs typeface="Calibri"/>
              </a:rPr>
              <a:t>evaluated over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whole </a:t>
            </a:r>
            <a:r>
              <a:rPr sz="1700" spc="-5" dirty="0">
                <a:latin typeface="Calibri"/>
                <a:cs typeface="Calibri"/>
              </a:rPr>
              <a:t>minibatch  (it contains </a:t>
            </a:r>
            <a:r>
              <a:rPr sz="1700" dirty="0">
                <a:latin typeface="Calibri"/>
                <a:cs typeface="Calibri"/>
              </a:rPr>
              <a:t>one </a:t>
            </a:r>
            <a:r>
              <a:rPr sz="1700" spc="-15" dirty="0">
                <a:latin typeface="Calibri"/>
                <a:cs typeface="Calibri"/>
              </a:rPr>
              <a:t>standard </a:t>
            </a:r>
            <a:r>
              <a:rPr sz="1700" spc="-5" dirty="0">
                <a:latin typeface="Calibri"/>
                <a:cs typeface="Calibri"/>
              </a:rPr>
              <a:t>deviation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1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input).</a:t>
            </a:r>
            <a:endParaRPr sz="1700">
              <a:latin typeface="Calibri"/>
              <a:cs typeface="Calibri"/>
            </a:endParaRPr>
          </a:p>
          <a:p>
            <a:pPr marL="3429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i="1" spc="5" dirty="0">
                <a:latin typeface="Calibri"/>
                <a:cs typeface="Calibri"/>
              </a:rPr>
              <a:t>m</a:t>
            </a:r>
            <a:r>
              <a:rPr sz="1650" i="1" spc="7" baseline="-20202" dirty="0">
                <a:latin typeface="Calibri"/>
                <a:cs typeface="Calibri"/>
              </a:rPr>
              <a:t>B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number of </a:t>
            </a:r>
            <a:r>
              <a:rPr sz="1700" spc="-5" dirty="0">
                <a:latin typeface="Calibri"/>
                <a:cs typeface="Calibri"/>
              </a:rPr>
              <a:t>instances </a:t>
            </a:r>
            <a:r>
              <a:rPr sz="1700" dirty="0">
                <a:latin typeface="Calibri"/>
                <a:cs typeface="Calibri"/>
              </a:rPr>
              <a:t>in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2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mini-batch.</a:t>
            </a:r>
            <a:endParaRPr sz="1700">
              <a:latin typeface="Calibri"/>
              <a:cs typeface="Calibri"/>
            </a:endParaRPr>
          </a:p>
          <a:p>
            <a:pPr marL="3429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b="1" spc="-5" dirty="0">
                <a:latin typeface="Calibri"/>
                <a:cs typeface="Calibri"/>
              </a:rPr>
              <a:t>^x</a:t>
            </a:r>
            <a:r>
              <a:rPr sz="1700" spc="-5" dirty="0">
                <a:latin typeface="Calibri"/>
                <a:cs typeface="Calibri"/>
              </a:rPr>
              <a:t>(</a:t>
            </a:r>
            <a:r>
              <a:rPr sz="1700" i="1" spc="-5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)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5" dirty="0">
                <a:latin typeface="Calibri"/>
                <a:cs typeface="Calibri"/>
              </a:rPr>
              <a:t>vector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zero-centered </a:t>
            </a:r>
            <a:r>
              <a:rPr sz="17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 </a:t>
            </a:r>
            <a:r>
              <a:rPr sz="17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normalized </a:t>
            </a:r>
            <a:r>
              <a:rPr sz="17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inputs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instance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i</a:t>
            </a:r>
            <a:r>
              <a:rPr sz="1700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42900" marR="308610" indent="-228600">
              <a:lnSpc>
                <a:spcPts val="1630"/>
              </a:lnSpc>
              <a:spcBef>
                <a:spcPts val="98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b="1" dirty="0">
                <a:latin typeface="Calibri"/>
                <a:cs typeface="Calibri"/>
              </a:rPr>
              <a:t>γ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output </a:t>
            </a:r>
            <a:r>
              <a:rPr sz="1700" spc="-5" dirty="0">
                <a:latin typeface="Calibri"/>
                <a:cs typeface="Calibri"/>
              </a:rPr>
              <a:t>scale </a:t>
            </a:r>
            <a:r>
              <a:rPr sz="1700" spc="-10" dirty="0">
                <a:latin typeface="Calibri"/>
                <a:cs typeface="Calibri"/>
              </a:rPr>
              <a:t>parameter </a:t>
            </a:r>
            <a:r>
              <a:rPr sz="1700" spc="-5" dirty="0">
                <a:latin typeface="Calibri"/>
                <a:cs typeface="Calibri"/>
              </a:rPr>
              <a:t>vector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5" dirty="0">
                <a:latin typeface="Calibri"/>
                <a:cs typeface="Calibri"/>
              </a:rPr>
              <a:t>layer </a:t>
            </a:r>
            <a:r>
              <a:rPr sz="1700" spc="-5" dirty="0">
                <a:latin typeface="Calibri"/>
                <a:cs typeface="Calibri"/>
              </a:rPr>
              <a:t>(it contains </a:t>
            </a:r>
            <a:r>
              <a:rPr sz="1700" dirty="0">
                <a:latin typeface="Calibri"/>
                <a:cs typeface="Calibri"/>
              </a:rPr>
              <a:t>one </a:t>
            </a:r>
            <a:r>
              <a:rPr sz="1700" spc="-5" dirty="0">
                <a:latin typeface="Calibri"/>
                <a:cs typeface="Calibri"/>
              </a:rPr>
              <a:t>scale </a:t>
            </a:r>
            <a:r>
              <a:rPr sz="1700" spc="-10" dirty="0">
                <a:latin typeface="Calibri"/>
                <a:cs typeface="Calibri"/>
              </a:rPr>
              <a:t>parameter 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input).</a:t>
            </a:r>
            <a:endParaRPr sz="1700">
              <a:latin typeface="Calibri"/>
              <a:cs typeface="Calibri"/>
            </a:endParaRPr>
          </a:p>
          <a:p>
            <a:pPr marL="342265" marR="1250950" indent="-228600">
              <a:lnSpc>
                <a:spcPts val="1630"/>
              </a:lnSpc>
              <a:spcBef>
                <a:spcPts val="101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dirty="0">
                <a:latin typeface="Cambria Math"/>
                <a:cs typeface="Cambria Math"/>
              </a:rPr>
              <a:t>⊗ </a:t>
            </a:r>
            <a:r>
              <a:rPr sz="1700" spc="-10" dirty="0">
                <a:latin typeface="Calibri"/>
                <a:cs typeface="Calibri"/>
              </a:rPr>
              <a:t>represents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element-wise multiplication</a:t>
            </a:r>
            <a:r>
              <a:rPr sz="1700" spc="-5" dirty="0">
                <a:latin typeface="Calibri"/>
                <a:cs typeface="Calibri"/>
              </a:rPr>
              <a:t> (each input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5" dirty="0">
                <a:latin typeface="Calibri"/>
                <a:cs typeface="Calibri"/>
              </a:rPr>
              <a:t>multiplied by </a:t>
            </a:r>
            <a:r>
              <a:rPr sz="1700" dirty="0">
                <a:latin typeface="Calibri"/>
                <a:cs typeface="Calibri"/>
              </a:rPr>
              <a:t>its  </a:t>
            </a:r>
            <a:r>
              <a:rPr sz="1700" spc="-5" dirty="0">
                <a:latin typeface="Calibri"/>
                <a:cs typeface="Calibri"/>
              </a:rPr>
              <a:t>corresponding </a:t>
            </a:r>
            <a:r>
              <a:rPr sz="1700" dirty="0">
                <a:latin typeface="Calibri"/>
                <a:cs typeface="Calibri"/>
              </a:rPr>
              <a:t>output </a:t>
            </a:r>
            <a:r>
              <a:rPr sz="1700" spc="-5" dirty="0">
                <a:latin typeface="Calibri"/>
                <a:cs typeface="Calibri"/>
              </a:rPr>
              <a:t>scale</a:t>
            </a:r>
            <a:r>
              <a:rPr sz="1700" spc="-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parameter).</a:t>
            </a:r>
            <a:endParaRPr sz="1700">
              <a:latin typeface="Calibri"/>
              <a:cs typeface="Calibri"/>
            </a:endParaRPr>
          </a:p>
          <a:p>
            <a:pPr marL="342900" marR="559435" indent="-228600">
              <a:lnSpc>
                <a:spcPts val="1630"/>
              </a:lnSpc>
              <a:spcBef>
                <a:spcPts val="100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b="1" dirty="0">
                <a:latin typeface="Calibri"/>
                <a:cs typeface="Calibri"/>
              </a:rPr>
              <a:t>β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dirty="0">
                <a:latin typeface="Calibri"/>
                <a:cs typeface="Calibri"/>
              </a:rPr>
              <a:t>output shift </a:t>
            </a:r>
            <a:r>
              <a:rPr sz="1700" spc="-10" dirty="0">
                <a:latin typeface="Calibri"/>
                <a:cs typeface="Calibri"/>
              </a:rPr>
              <a:t>(offset) parameter </a:t>
            </a:r>
            <a:r>
              <a:rPr sz="1700" spc="-5" dirty="0">
                <a:latin typeface="Calibri"/>
                <a:cs typeface="Calibri"/>
              </a:rPr>
              <a:t>vector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spc="-15" dirty="0">
                <a:latin typeface="Calibri"/>
                <a:cs typeface="Calibri"/>
              </a:rPr>
              <a:t>layer </a:t>
            </a:r>
            <a:r>
              <a:rPr sz="1700" spc="-5" dirty="0">
                <a:latin typeface="Calibri"/>
                <a:cs typeface="Calibri"/>
              </a:rPr>
              <a:t>(it contains one </a:t>
            </a:r>
            <a:r>
              <a:rPr sz="1700" spc="-10" dirty="0">
                <a:latin typeface="Calibri"/>
                <a:cs typeface="Calibri"/>
              </a:rPr>
              <a:t>offset  parameter </a:t>
            </a:r>
            <a:r>
              <a:rPr sz="1700" dirty="0">
                <a:latin typeface="Calibri"/>
                <a:cs typeface="Calibri"/>
              </a:rPr>
              <a:t>per </a:t>
            </a:r>
            <a:r>
              <a:rPr sz="1700" spc="-5" dirty="0">
                <a:latin typeface="Calibri"/>
                <a:cs typeface="Calibri"/>
              </a:rPr>
              <a:t>input). </a:t>
            </a:r>
            <a:r>
              <a:rPr sz="1700" spc="-10" dirty="0">
                <a:latin typeface="Calibri"/>
                <a:cs typeface="Calibri"/>
              </a:rPr>
              <a:t>Each </a:t>
            </a:r>
            <a:r>
              <a:rPr sz="1700" spc="-5" dirty="0">
                <a:latin typeface="Calibri"/>
                <a:cs typeface="Calibri"/>
              </a:rPr>
              <a:t>input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-10" dirty="0">
                <a:latin typeface="Calibri"/>
                <a:cs typeface="Calibri"/>
              </a:rPr>
              <a:t>offset </a:t>
            </a:r>
            <a:r>
              <a:rPr sz="1700" spc="-5" dirty="0">
                <a:latin typeface="Calibri"/>
                <a:cs typeface="Calibri"/>
              </a:rPr>
              <a:t>by </a:t>
            </a:r>
            <a:r>
              <a:rPr sz="1700" dirty="0">
                <a:latin typeface="Calibri"/>
                <a:cs typeface="Calibri"/>
              </a:rPr>
              <a:t>its </a:t>
            </a:r>
            <a:r>
              <a:rPr sz="1700" spc="-5" dirty="0">
                <a:latin typeface="Calibri"/>
                <a:cs typeface="Calibri"/>
              </a:rPr>
              <a:t>corresponding </a:t>
            </a:r>
            <a:r>
              <a:rPr sz="1700" dirty="0">
                <a:latin typeface="Calibri"/>
                <a:cs typeface="Calibri"/>
              </a:rPr>
              <a:t>shift</a:t>
            </a:r>
            <a:r>
              <a:rPr sz="1700" spc="-1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parameter.</a:t>
            </a:r>
            <a:endParaRPr sz="1700">
              <a:latin typeface="Calibri"/>
              <a:cs typeface="Calibri"/>
            </a:endParaRPr>
          </a:p>
          <a:p>
            <a:pPr marL="342900" indent="-228600">
              <a:lnSpc>
                <a:spcPts val="1835"/>
              </a:lnSpc>
              <a:spcBef>
                <a:spcPts val="6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i="1" dirty="0">
                <a:latin typeface="Calibri"/>
                <a:cs typeface="Calibri"/>
              </a:rPr>
              <a:t>ε </a:t>
            </a:r>
            <a:r>
              <a:rPr sz="1700" dirty="0">
                <a:latin typeface="Calibri"/>
                <a:cs typeface="Calibri"/>
              </a:rPr>
              <a:t>is a </a:t>
            </a:r>
            <a:r>
              <a:rPr sz="1700" spc="-5" dirty="0">
                <a:latin typeface="Calibri"/>
                <a:cs typeface="Calibri"/>
              </a:rPr>
              <a:t>tiny </a:t>
            </a:r>
            <a:r>
              <a:rPr sz="1700" dirty="0">
                <a:latin typeface="Calibri"/>
                <a:cs typeface="Calibri"/>
              </a:rPr>
              <a:t>number </a:t>
            </a:r>
            <a:r>
              <a:rPr sz="1700" spc="-5" dirty="0">
                <a:latin typeface="Calibri"/>
                <a:cs typeface="Calibri"/>
              </a:rPr>
              <a:t>that avoids division by </a:t>
            </a:r>
            <a:r>
              <a:rPr sz="1700" spc="-15" dirty="0">
                <a:latin typeface="Calibri"/>
                <a:cs typeface="Calibri"/>
              </a:rPr>
              <a:t>zero </a:t>
            </a:r>
            <a:r>
              <a:rPr sz="1700" spc="-5" dirty="0">
                <a:latin typeface="Calibri"/>
                <a:cs typeface="Calibri"/>
              </a:rPr>
              <a:t>(typically </a:t>
            </a:r>
            <a:r>
              <a:rPr sz="1700" dirty="0">
                <a:latin typeface="Calibri"/>
                <a:cs typeface="Calibri"/>
              </a:rPr>
              <a:t>10–5). This is </a:t>
            </a:r>
            <a:r>
              <a:rPr sz="1700" spc="-5" dirty="0">
                <a:latin typeface="Calibri"/>
                <a:cs typeface="Calibri"/>
              </a:rPr>
              <a:t>called</a:t>
            </a:r>
            <a:r>
              <a:rPr sz="1700" spc="-2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endParaRPr sz="1700">
              <a:latin typeface="Calibri"/>
              <a:cs typeface="Calibri"/>
            </a:endParaRPr>
          </a:p>
          <a:p>
            <a:pPr marL="342265">
              <a:lnSpc>
                <a:spcPts val="1835"/>
              </a:lnSpc>
            </a:pPr>
            <a:r>
              <a:rPr sz="1700" i="1" dirty="0">
                <a:latin typeface="Calibri"/>
                <a:cs typeface="Calibri"/>
              </a:rPr>
              <a:t>smoothing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term</a:t>
            </a:r>
            <a:r>
              <a:rPr sz="1700" spc="-5" dirty="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  <a:p>
            <a:pPr marL="3429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1700" b="1" spc="-5" dirty="0">
                <a:latin typeface="Calibri"/>
                <a:cs typeface="Calibri"/>
              </a:rPr>
              <a:t>z</a:t>
            </a:r>
            <a:r>
              <a:rPr sz="1700" spc="-5" dirty="0">
                <a:latin typeface="Calibri"/>
                <a:cs typeface="Calibri"/>
              </a:rPr>
              <a:t>(</a:t>
            </a:r>
            <a:r>
              <a:rPr sz="1700" i="1" spc="-5" dirty="0">
                <a:latin typeface="Calibri"/>
                <a:cs typeface="Calibri"/>
              </a:rPr>
              <a:t>i</a:t>
            </a:r>
            <a:r>
              <a:rPr sz="1700" spc="-5" dirty="0">
                <a:latin typeface="Calibri"/>
                <a:cs typeface="Calibri"/>
              </a:rPr>
              <a:t>) </a:t>
            </a:r>
            <a:r>
              <a:rPr sz="1700" dirty="0">
                <a:latin typeface="Calibri"/>
                <a:cs typeface="Calibri"/>
              </a:rPr>
              <a:t>is </a:t>
            </a:r>
            <a:r>
              <a:rPr sz="1700" spc="5" dirty="0">
                <a:latin typeface="Calibri"/>
                <a:cs typeface="Calibri"/>
              </a:rPr>
              <a:t>the </a:t>
            </a:r>
            <a:r>
              <a:rPr sz="17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 of </a:t>
            </a:r>
            <a:r>
              <a:rPr sz="17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17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BN operation</a:t>
            </a:r>
            <a:r>
              <a:rPr sz="1700" spc="-5" dirty="0">
                <a:latin typeface="Calibri"/>
                <a:cs typeface="Calibri"/>
              </a:rPr>
              <a:t>. </a:t>
            </a:r>
            <a:r>
              <a:rPr sz="1700" dirty="0">
                <a:latin typeface="Calibri"/>
                <a:cs typeface="Calibri"/>
              </a:rPr>
              <a:t>It is a </a:t>
            </a:r>
            <a:r>
              <a:rPr sz="1700" spc="-5" dirty="0">
                <a:latin typeface="Calibri"/>
                <a:cs typeface="Calibri"/>
              </a:rPr>
              <a:t>rescaled </a:t>
            </a:r>
            <a:r>
              <a:rPr sz="1700" dirty="0">
                <a:latin typeface="Calibri"/>
                <a:cs typeface="Calibri"/>
              </a:rPr>
              <a:t>and </a:t>
            </a:r>
            <a:r>
              <a:rPr sz="1700" spc="-5" dirty="0">
                <a:latin typeface="Calibri"/>
                <a:cs typeface="Calibri"/>
              </a:rPr>
              <a:t>shifted version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20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inputs.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191" y="1930499"/>
            <a:ext cx="2733674" cy="26662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494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0" dirty="0">
                <a:solidFill>
                  <a:srgbClr val="000000"/>
                </a:solidFill>
                <a:latin typeface="Arial Black"/>
                <a:cs typeface="Arial Black"/>
              </a:rPr>
              <a:t>BN:</a:t>
            </a:r>
            <a:r>
              <a:rPr b="0" spc="-409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34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BN </a:t>
            </a:r>
            <a:r>
              <a:rPr sz="2400" spc="-220" dirty="0">
                <a:latin typeface="Arial Black"/>
                <a:cs typeface="Arial Black"/>
              </a:rPr>
              <a:t>layers </a:t>
            </a:r>
            <a:r>
              <a:rPr sz="2400" spc="-200" dirty="0">
                <a:latin typeface="Arial Black"/>
                <a:cs typeface="Arial Black"/>
              </a:rPr>
              <a:t>within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DNN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72333"/>
            <a:ext cx="470852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BN </a:t>
            </a:r>
            <a:r>
              <a:rPr sz="2400" spc="-204" dirty="0">
                <a:latin typeface="Arial Black"/>
                <a:cs typeface="Arial Black"/>
              </a:rPr>
              <a:t>layer </a:t>
            </a:r>
            <a:r>
              <a:rPr sz="2400" spc="-210" dirty="0">
                <a:latin typeface="Arial Black"/>
                <a:cs typeface="Arial Black"/>
              </a:rPr>
              <a:t>adds </a:t>
            </a:r>
            <a:r>
              <a:rPr sz="2400" b="1" spc="100" dirty="0">
                <a:latin typeface="Arial"/>
                <a:cs typeface="Arial"/>
              </a:rPr>
              <a:t>four</a:t>
            </a:r>
            <a:r>
              <a:rPr sz="2400" b="1" spc="70" dirty="0">
                <a:latin typeface="Arial"/>
                <a:cs typeface="Arial"/>
              </a:rPr>
              <a:t> </a:t>
            </a:r>
            <a:r>
              <a:rPr sz="2400" spc="-200" dirty="0">
                <a:latin typeface="Arial Black"/>
                <a:cs typeface="Arial Black"/>
              </a:rPr>
              <a:t>parameters</a:t>
            </a:r>
            <a:endParaRPr sz="2400">
              <a:latin typeface="Arial Black"/>
              <a:cs typeface="Arial Black"/>
            </a:endParaRPr>
          </a:p>
          <a:p>
            <a:pPr marL="241300">
              <a:lnSpc>
                <a:spcPts val="2735"/>
              </a:lnSpc>
            </a:pPr>
            <a:r>
              <a:rPr sz="2400" spc="-150" dirty="0">
                <a:latin typeface="Arial Black"/>
                <a:cs typeface="Arial Black"/>
              </a:rPr>
              <a:t>per input: </a:t>
            </a:r>
            <a:r>
              <a:rPr sz="2400" spc="-190" dirty="0">
                <a:latin typeface="Arial Black"/>
                <a:cs typeface="Arial Black"/>
              </a:rPr>
              <a:t>γ, </a:t>
            </a:r>
            <a:r>
              <a:rPr sz="2400" spc="-100" dirty="0">
                <a:latin typeface="Arial Black"/>
                <a:cs typeface="Arial Black"/>
              </a:rPr>
              <a:t>β, </a:t>
            </a:r>
            <a:r>
              <a:rPr sz="2400" spc="-135" dirty="0">
                <a:latin typeface="Arial Black"/>
                <a:cs typeface="Arial Black"/>
              </a:rPr>
              <a:t>μ, </a:t>
            </a:r>
            <a:r>
              <a:rPr sz="2400" spc="-170" dirty="0">
                <a:latin typeface="Arial Black"/>
                <a:cs typeface="Arial Black"/>
              </a:rPr>
              <a:t>and</a:t>
            </a:r>
            <a:r>
              <a:rPr sz="2400" spc="-405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σ.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3136 </a:t>
            </a:r>
            <a:r>
              <a:rPr sz="2000" spc="-175" dirty="0">
                <a:latin typeface="Arial Black"/>
                <a:cs typeface="Arial Black"/>
              </a:rPr>
              <a:t>= </a:t>
            </a:r>
            <a:r>
              <a:rPr sz="2000" spc="-190" dirty="0">
                <a:latin typeface="Arial Black"/>
                <a:cs typeface="Arial Black"/>
              </a:rPr>
              <a:t>4 </a:t>
            </a:r>
            <a:r>
              <a:rPr sz="2000" spc="-275" dirty="0">
                <a:latin typeface="Arial Black"/>
                <a:cs typeface="Arial Black"/>
              </a:rPr>
              <a:t>x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784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72529" y="192023"/>
            <a:ext cx="5639435" cy="6471285"/>
            <a:chOff x="6272529" y="192023"/>
            <a:chExt cx="5639435" cy="6471285"/>
          </a:xfrm>
        </p:grpSpPr>
        <p:sp>
          <p:nvSpPr>
            <p:cNvPr id="6" name="object 6"/>
            <p:cNvSpPr/>
            <p:nvPr/>
          </p:nvSpPr>
          <p:spPr>
            <a:xfrm>
              <a:off x="6463283" y="192023"/>
              <a:ext cx="5448287" cy="2438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3283" y="2642616"/>
              <a:ext cx="5401055" cy="40203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78879" y="734568"/>
              <a:ext cx="556260" cy="245745"/>
            </a:xfrm>
            <a:custGeom>
              <a:avLst/>
              <a:gdLst/>
              <a:ahLst/>
              <a:cxnLst/>
              <a:rect l="l" t="t" r="r" b="b"/>
              <a:pathLst>
                <a:path w="556259" h="245744">
                  <a:moveTo>
                    <a:pt x="433578" y="0"/>
                  </a:moveTo>
                  <a:lnTo>
                    <a:pt x="433578" y="61340"/>
                  </a:lnTo>
                  <a:lnTo>
                    <a:pt x="0" y="61340"/>
                  </a:lnTo>
                  <a:lnTo>
                    <a:pt x="0" y="184022"/>
                  </a:lnTo>
                  <a:lnTo>
                    <a:pt x="433578" y="184022"/>
                  </a:lnTo>
                  <a:lnTo>
                    <a:pt x="433578" y="245363"/>
                  </a:lnTo>
                  <a:lnTo>
                    <a:pt x="556260" y="122681"/>
                  </a:lnTo>
                  <a:lnTo>
                    <a:pt x="43357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78879" y="734568"/>
              <a:ext cx="556260" cy="245745"/>
            </a:xfrm>
            <a:custGeom>
              <a:avLst/>
              <a:gdLst/>
              <a:ahLst/>
              <a:cxnLst/>
              <a:rect l="l" t="t" r="r" b="b"/>
              <a:pathLst>
                <a:path w="556259" h="245744">
                  <a:moveTo>
                    <a:pt x="0" y="61340"/>
                  </a:moveTo>
                  <a:lnTo>
                    <a:pt x="433578" y="61340"/>
                  </a:lnTo>
                  <a:lnTo>
                    <a:pt x="433578" y="0"/>
                  </a:lnTo>
                  <a:lnTo>
                    <a:pt x="556260" y="122681"/>
                  </a:lnTo>
                  <a:lnTo>
                    <a:pt x="433578" y="245363"/>
                  </a:lnTo>
                  <a:lnTo>
                    <a:pt x="433578" y="184022"/>
                  </a:lnTo>
                  <a:lnTo>
                    <a:pt x="0" y="184022"/>
                  </a:lnTo>
                  <a:lnTo>
                    <a:pt x="0" y="6134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8879" y="1271015"/>
              <a:ext cx="556260" cy="245745"/>
            </a:xfrm>
            <a:custGeom>
              <a:avLst/>
              <a:gdLst/>
              <a:ahLst/>
              <a:cxnLst/>
              <a:rect l="l" t="t" r="r" b="b"/>
              <a:pathLst>
                <a:path w="556259" h="245744">
                  <a:moveTo>
                    <a:pt x="433578" y="0"/>
                  </a:moveTo>
                  <a:lnTo>
                    <a:pt x="433578" y="61340"/>
                  </a:lnTo>
                  <a:lnTo>
                    <a:pt x="0" y="61340"/>
                  </a:lnTo>
                  <a:lnTo>
                    <a:pt x="0" y="184022"/>
                  </a:lnTo>
                  <a:lnTo>
                    <a:pt x="433578" y="184022"/>
                  </a:lnTo>
                  <a:lnTo>
                    <a:pt x="433578" y="245363"/>
                  </a:lnTo>
                  <a:lnTo>
                    <a:pt x="556260" y="122681"/>
                  </a:lnTo>
                  <a:lnTo>
                    <a:pt x="43357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8879" y="1271015"/>
              <a:ext cx="556260" cy="245745"/>
            </a:xfrm>
            <a:custGeom>
              <a:avLst/>
              <a:gdLst/>
              <a:ahLst/>
              <a:cxnLst/>
              <a:rect l="l" t="t" r="r" b="b"/>
              <a:pathLst>
                <a:path w="556259" h="245744">
                  <a:moveTo>
                    <a:pt x="0" y="61340"/>
                  </a:moveTo>
                  <a:lnTo>
                    <a:pt x="433578" y="61340"/>
                  </a:lnTo>
                  <a:lnTo>
                    <a:pt x="433578" y="0"/>
                  </a:lnTo>
                  <a:lnTo>
                    <a:pt x="556260" y="122681"/>
                  </a:lnTo>
                  <a:lnTo>
                    <a:pt x="433578" y="245363"/>
                  </a:lnTo>
                  <a:lnTo>
                    <a:pt x="433578" y="184022"/>
                  </a:lnTo>
                  <a:lnTo>
                    <a:pt x="0" y="184022"/>
                  </a:lnTo>
                  <a:lnTo>
                    <a:pt x="0" y="6134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78879" y="1827275"/>
              <a:ext cx="556260" cy="245745"/>
            </a:xfrm>
            <a:custGeom>
              <a:avLst/>
              <a:gdLst/>
              <a:ahLst/>
              <a:cxnLst/>
              <a:rect l="l" t="t" r="r" b="b"/>
              <a:pathLst>
                <a:path w="556259" h="245744">
                  <a:moveTo>
                    <a:pt x="433578" y="0"/>
                  </a:moveTo>
                  <a:lnTo>
                    <a:pt x="433578" y="61340"/>
                  </a:lnTo>
                  <a:lnTo>
                    <a:pt x="0" y="61340"/>
                  </a:lnTo>
                  <a:lnTo>
                    <a:pt x="0" y="184022"/>
                  </a:lnTo>
                  <a:lnTo>
                    <a:pt x="433578" y="184022"/>
                  </a:lnTo>
                  <a:lnTo>
                    <a:pt x="433578" y="245363"/>
                  </a:lnTo>
                  <a:lnTo>
                    <a:pt x="556260" y="122681"/>
                  </a:lnTo>
                  <a:lnTo>
                    <a:pt x="43357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78879" y="1827275"/>
              <a:ext cx="556260" cy="245745"/>
            </a:xfrm>
            <a:custGeom>
              <a:avLst/>
              <a:gdLst/>
              <a:ahLst/>
              <a:cxnLst/>
              <a:rect l="l" t="t" r="r" b="b"/>
              <a:pathLst>
                <a:path w="556259" h="245744">
                  <a:moveTo>
                    <a:pt x="0" y="61340"/>
                  </a:moveTo>
                  <a:lnTo>
                    <a:pt x="433578" y="61340"/>
                  </a:lnTo>
                  <a:lnTo>
                    <a:pt x="433578" y="0"/>
                  </a:lnTo>
                  <a:lnTo>
                    <a:pt x="556260" y="122681"/>
                  </a:lnTo>
                  <a:lnTo>
                    <a:pt x="433578" y="245363"/>
                  </a:lnTo>
                  <a:lnTo>
                    <a:pt x="433578" y="184022"/>
                  </a:lnTo>
                  <a:lnTo>
                    <a:pt x="0" y="184022"/>
                  </a:lnTo>
                  <a:lnTo>
                    <a:pt x="0" y="6134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68436"/>
            <a:ext cx="7267575" cy="169354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spc="-330" dirty="0">
                <a:latin typeface="Arial Black"/>
                <a:cs typeface="Arial Black"/>
              </a:rPr>
              <a:t>II: </a:t>
            </a:r>
            <a:r>
              <a:rPr sz="6000" spc="-600" dirty="0">
                <a:latin typeface="Arial Black"/>
                <a:cs typeface="Arial Black"/>
              </a:rPr>
              <a:t>Faster</a:t>
            </a:r>
            <a:r>
              <a:rPr sz="6000" spc="-675" dirty="0">
                <a:latin typeface="Arial Black"/>
                <a:cs typeface="Arial Black"/>
              </a:rPr>
              <a:t> </a:t>
            </a:r>
            <a:r>
              <a:rPr sz="6000" spc="-450" dirty="0">
                <a:latin typeface="Arial Black"/>
                <a:cs typeface="Arial Black"/>
              </a:rPr>
              <a:t>Optimizers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-160" dirty="0">
                <a:solidFill>
                  <a:srgbClr val="8A8A8A"/>
                </a:solidFill>
                <a:latin typeface="맑은 고딕"/>
                <a:cs typeface="맑은 고딕"/>
              </a:rPr>
              <a:t>핸</a:t>
            </a:r>
            <a:r>
              <a:rPr sz="2400" spc="-160" dirty="0">
                <a:solidFill>
                  <a:srgbClr val="8A8A8A"/>
                </a:solidFill>
                <a:latin typeface="Arial Black"/>
                <a:cs typeface="Arial Black"/>
              </a:rPr>
              <a:t>11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7998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25" dirty="0">
                <a:solidFill>
                  <a:srgbClr val="000000"/>
                </a:solidFill>
                <a:latin typeface="Arial Black"/>
                <a:cs typeface="Arial Black"/>
              </a:rPr>
              <a:t>Another </a:t>
            </a:r>
            <a:r>
              <a:rPr b="0" spc="-275" dirty="0">
                <a:solidFill>
                  <a:srgbClr val="000000"/>
                </a:solidFill>
                <a:latin typeface="Arial Black"/>
                <a:cs typeface="Arial Black"/>
              </a:rPr>
              <a:t>problem in </a:t>
            </a:r>
            <a:r>
              <a:rPr b="0" spc="-290" dirty="0">
                <a:solidFill>
                  <a:srgbClr val="000000"/>
                </a:solidFill>
                <a:latin typeface="Arial Black"/>
                <a:cs typeface="Arial Black"/>
              </a:rPr>
              <a:t>training</a:t>
            </a:r>
            <a:r>
              <a:rPr b="0" spc="-5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285" dirty="0">
                <a:solidFill>
                  <a:srgbClr val="000000"/>
                </a:solidFill>
                <a:latin typeface="Arial Black"/>
                <a:cs typeface="Arial Black"/>
              </a:rPr>
              <a:t>DNN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281920" cy="2797432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Training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04" dirty="0">
                <a:latin typeface="Arial Black"/>
                <a:cs typeface="Arial Black"/>
              </a:rPr>
              <a:t>very </a:t>
            </a:r>
            <a:r>
              <a:rPr sz="2400" spc="-180" dirty="0">
                <a:latin typeface="Arial Black"/>
                <a:cs typeface="Arial Black"/>
              </a:rPr>
              <a:t>large </a:t>
            </a:r>
            <a:r>
              <a:rPr sz="2400" spc="-190" dirty="0">
                <a:latin typeface="Arial Black"/>
                <a:cs typeface="Arial Black"/>
              </a:rPr>
              <a:t>deep </a:t>
            </a:r>
            <a:r>
              <a:rPr sz="2400" spc="-170" dirty="0">
                <a:latin typeface="Arial Black"/>
                <a:cs typeface="Arial Black"/>
              </a:rPr>
              <a:t>neural </a:t>
            </a:r>
            <a:r>
              <a:rPr sz="2400" spc="-215" dirty="0">
                <a:latin typeface="Arial Black"/>
                <a:cs typeface="Arial Black"/>
              </a:rPr>
              <a:t>network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170" dirty="0">
                <a:latin typeface="Arial Black"/>
                <a:cs typeface="Arial Black"/>
              </a:rPr>
              <a:t>painfully</a:t>
            </a:r>
            <a:r>
              <a:rPr sz="2400" spc="80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slow.</a:t>
            </a:r>
            <a:endParaRPr sz="2400" dirty="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even </a:t>
            </a:r>
            <a:r>
              <a:rPr sz="2000" spc="-120" dirty="0">
                <a:latin typeface="Arial Black"/>
                <a:cs typeface="Arial Black"/>
              </a:rPr>
              <a:t>though </a:t>
            </a:r>
            <a:r>
              <a:rPr sz="2000" spc="-265" dirty="0">
                <a:latin typeface="Arial Black"/>
                <a:cs typeface="Arial Black"/>
              </a:rPr>
              <a:t>we </a:t>
            </a:r>
            <a:r>
              <a:rPr sz="2000" spc="-190" dirty="0">
                <a:latin typeface="Arial Black"/>
                <a:cs typeface="Arial Black"/>
              </a:rPr>
              <a:t>use</a:t>
            </a:r>
            <a:r>
              <a:rPr sz="2000" spc="-40" dirty="0">
                <a:latin typeface="Arial Black"/>
                <a:cs typeface="Arial Black"/>
              </a:rPr>
              <a:t> </a:t>
            </a:r>
            <a:r>
              <a:rPr sz="2000" spc="-229" dirty="0">
                <a:latin typeface="Arial Black"/>
                <a:cs typeface="Arial Black"/>
              </a:rPr>
              <a:t>ReLU.</a:t>
            </a:r>
            <a:endParaRPr sz="2000" dirty="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35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Solution?</a:t>
            </a:r>
            <a:endParaRPr sz="2400" dirty="0">
              <a:latin typeface="Arial Black"/>
              <a:cs typeface="Arial Black"/>
            </a:endParaRPr>
          </a:p>
          <a:p>
            <a:pPr marL="698500" marR="989965" lvl="1" indent="-228600">
              <a:lnSpc>
                <a:spcPts val="2160"/>
              </a:lnSpc>
              <a:spcBef>
                <a:spcPts val="5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Huge </a:t>
            </a:r>
            <a:r>
              <a:rPr sz="2000" spc="-180" dirty="0">
                <a:latin typeface="Arial Black"/>
                <a:cs typeface="Arial Black"/>
              </a:rPr>
              <a:t>speed </a:t>
            </a:r>
            <a:r>
              <a:rPr sz="2000" spc="-160" dirty="0">
                <a:latin typeface="Arial Black"/>
                <a:cs typeface="Arial Black"/>
              </a:rPr>
              <a:t>boost </a:t>
            </a:r>
            <a:r>
              <a:rPr sz="2000" spc="-225" dirty="0">
                <a:latin typeface="Arial Black"/>
                <a:cs typeface="Arial Black"/>
              </a:rPr>
              <a:t>comes </a:t>
            </a:r>
            <a:r>
              <a:rPr sz="2000" spc="-105" dirty="0">
                <a:latin typeface="Arial Black"/>
                <a:cs typeface="Arial Black"/>
              </a:rPr>
              <a:t>from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faster </a:t>
            </a:r>
            <a:r>
              <a:rPr sz="2000" spc="-145" dirty="0">
                <a:latin typeface="Arial Black"/>
                <a:cs typeface="Arial Black"/>
              </a:rPr>
              <a:t>optimizer than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0" dirty="0">
                <a:latin typeface="Arial Black"/>
                <a:cs typeface="Arial Black"/>
              </a:rPr>
              <a:t>regular  </a:t>
            </a:r>
            <a:r>
              <a:rPr sz="2000" spc="-155" dirty="0">
                <a:latin typeface="Arial Black"/>
                <a:cs typeface="Arial Black"/>
              </a:rPr>
              <a:t>Gradient </a:t>
            </a:r>
            <a:r>
              <a:rPr sz="2000" spc="-204" dirty="0">
                <a:latin typeface="Arial Black"/>
                <a:cs typeface="Arial Black"/>
              </a:rPr>
              <a:t>Descent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optimizer.</a:t>
            </a:r>
            <a:endParaRPr sz="2000" dirty="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800" b="1" dirty="0">
                <a:latin typeface="+mj-lt"/>
                <a:cs typeface="Arial"/>
              </a:rPr>
              <a:t>momentum optimization</a:t>
            </a:r>
            <a:r>
              <a:rPr sz="2800" dirty="0">
                <a:latin typeface="+mj-lt"/>
                <a:cs typeface="Arial Black"/>
              </a:rPr>
              <a:t>, Nesterov, Accelerated Gradient, AdaGrad, </a:t>
            </a:r>
            <a:r>
              <a:rPr sz="2800" b="1" dirty="0">
                <a:latin typeface="+mj-lt"/>
                <a:cs typeface="Arial"/>
              </a:rPr>
              <a:t>RMSProp</a:t>
            </a:r>
            <a:r>
              <a:rPr sz="2800" b="1" dirty="0">
                <a:latin typeface="+mj-lt"/>
                <a:cs typeface="Arial Black"/>
              </a:rPr>
              <a:t>,  </a:t>
            </a:r>
            <a:r>
              <a:rPr sz="2800" b="1" dirty="0">
                <a:latin typeface="+mj-lt"/>
                <a:cs typeface="Arial"/>
              </a:rPr>
              <a:t>Adam</a:t>
            </a:r>
            <a:r>
              <a:rPr sz="2800" dirty="0">
                <a:latin typeface="+mj-lt"/>
                <a:cs typeface="Arial Black"/>
              </a:rPr>
              <a:t>, and Nadam.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6713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85" dirty="0">
                <a:solidFill>
                  <a:srgbClr val="000000"/>
                </a:solidFill>
                <a:latin typeface="Arial Black"/>
                <a:cs typeface="Arial Black"/>
              </a:rPr>
              <a:t>Momentum</a:t>
            </a:r>
            <a:r>
              <a:rPr b="0" spc="-36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320" dirty="0">
                <a:solidFill>
                  <a:srgbClr val="000000"/>
                </a:solidFill>
                <a:latin typeface="Arial Black"/>
                <a:cs typeface="Arial Black"/>
              </a:rPr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017125" cy="24568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Key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concept:</a:t>
            </a:r>
            <a:endParaRPr sz="2400">
              <a:latin typeface="Arial Black"/>
              <a:cs typeface="Arial Black"/>
            </a:endParaRPr>
          </a:p>
          <a:p>
            <a:pPr marL="697865" marR="16002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Momentum </a:t>
            </a:r>
            <a:r>
              <a:rPr sz="2000" spc="-150" dirty="0">
                <a:latin typeface="Arial Black"/>
                <a:cs typeface="Arial Black"/>
              </a:rPr>
              <a:t>optimization </a:t>
            </a:r>
            <a:r>
              <a:rPr sz="2000" b="1" spc="20" dirty="0">
                <a:latin typeface="Arial"/>
                <a:cs typeface="Arial"/>
              </a:rPr>
              <a:t>cares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50" dirty="0">
                <a:latin typeface="Arial Black"/>
                <a:cs typeface="Arial Black"/>
              </a:rPr>
              <a:t>great </a:t>
            </a:r>
            <a:r>
              <a:rPr sz="2000" spc="-170" dirty="0">
                <a:latin typeface="Arial Black"/>
                <a:cs typeface="Arial Black"/>
              </a:rPr>
              <a:t>deal </a:t>
            </a:r>
            <a:r>
              <a:rPr sz="2000" spc="-145" dirty="0">
                <a:latin typeface="Arial Black"/>
                <a:cs typeface="Arial Black"/>
              </a:rPr>
              <a:t>about </a:t>
            </a:r>
            <a:r>
              <a:rPr sz="2000" b="1" spc="135" dirty="0">
                <a:latin typeface="Arial"/>
                <a:cs typeface="Arial"/>
              </a:rPr>
              <a:t>what </a:t>
            </a:r>
            <a:r>
              <a:rPr sz="2000" b="1" spc="40" dirty="0">
                <a:latin typeface="Arial"/>
                <a:cs typeface="Arial"/>
              </a:rPr>
              <a:t>previous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gradients  </a:t>
            </a:r>
            <a:r>
              <a:rPr sz="2000" b="1" spc="60" dirty="0">
                <a:latin typeface="Arial"/>
                <a:cs typeface="Arial"/>
              </a:rPr>
              <a:t>were</a:t>
            </a:r>
            <a:r>
              <a:rPr sz="2000" spc="6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Def.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0" dirty="0">
                <a:latin typeface="Arial Black"/>
                <a:cs typeface="Arial Black"/>
              </a:rPr>
              <a:t>At </a:t>
            </a:r>
            <a:r>
              <a:rPr sz="2000" spc="-225" dirty="0">
                <a:latin typeface="Arial Black"/>
                <a:cs typeface="Arial Black"/>
              </a:rPr>
              <a:t>each </a:t>
            </a:r>
            <a:r>
              <a:rPr sz="2000" spc="-150" dirty="0">
                <a:latin typeface="Arial Black"/>
                <a:cs typeface="Arial Black"/>
              </a:rPr>
              <a:t>iteration,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95" dirty="0">
                <a:latin typeface="Arial Black"/>
                <a:cs typeface="Arial Black"/>
              </a:rPr>
              <a:t>subtracts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204" dirty="0">
                <a:latin typeface="Arial Black"/>
                <a:cs typeface="Arial Black"/>
              </a:rPr>
              <a:t>local </a:t>
            </a:r>
            <a:r>
              <a:rPr sz="2000" spc="-140" dirty="0">
                <a:latin typeface="Arial Black"/>
                <a:cs typeface="Arial Black"/>
              </a:rPr>
              <a:t>gradient </a:t>
            </a:r>
            <a:r>
              <a:rPr sz="2000" spc="-105" dirty="0">
                <a:latin typeface="Arial Black"/>
                <a:cs typeface="Arial Black"/>
              </a:rPr>
              <a:t>from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momentum </a:t>
            </a:r>
            <a:r>
              <a:rPr sz="2000" spc="-195" dirty="0">
                <a:latin typeface="Arial Black"/>
                <a:cs typeface="Arial Black"/>
              </a:rPr>
              <a:t>vector</a:t>
            </a:r>
            <a:r>
              <a:rPr sz="2000" spc="150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m</a:t>
            </a:r>
            <a:endParaRPr sz="2000">
              <a:latin typeface="Arial Black"/>
              <a:cs typeface="Arial Black"/>
            </a:endParaRPr>
          </a:p>
          <a:p>
            <a:pPr marL="698500">
              <a:lnSpc>
                <a:spcPts val="2280"/>
              </a:lnSpc>
            </a:pPr>
            <a:r>
              <a:rPr sz="2000" spc="-150" dirty="0">
                <a:latin typeface="Arial Black"/>
                <a:cs typeface="Arial Black"/>
              </a:rPr>
              <a:t>(multiplied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0" dirty="0">
                <a:latin typeface="Arial Black"/>
                <a:cs typeface="Arial Black"/>
              </a:rPr>
              <a:t>learning </a:t>
            </a:r>
            <a:r>
              <a:rPr sz="2000" spc="-165" dirty="0">
                <a:latin typeface="Arial Black"/>
                <a:cs typeface="Arial Black"/>
              </a:rPr>
              <a:t>rate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η),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65" dirty="0">
                <a:latin typeface="Arial Black"/>
                <a:cs typeface="Arial Black"/>
              </a:rPr>
              <a:t>updates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0" dirty="0">
                <a:latin typeface="Arial Black"/>
                <a:cs typeface="Arial Black"/>
              </a:rPr>
              <a:t>weights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30" dirty="0">
                <a:latin typeface="Arial Black"/>
                <a:cs typeface="Arial Black"/>
              </a:rPr>
              <a:t>adding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40" dirty="0">
                <a:latin typeface="Arial Black"/>
                <a:cs typeface="Arial Black"/>
              </a:rPr>
              <a:t>momentum</a:t>
            </a:r>
            <a:r>
              <a:rPr sz="2000" spc="-8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vector.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1242" y="4719828"/>
            <a:ext cx="3938607" cy="1101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84778" y="5153204"/>
            <a:ext cx="305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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Hyperparameter </a:t>
            </a:r>
            <a:r>
              <a:rPr sz="1800" i="1" spc="-5" dirty="0">
                <a:latin typeface="Calibri"/>
                <a:cs typeface="Calibri"/>
              </a:rPr>
              <a:t>β</a:t>
            </a:r>
            <a:r>
              <a:rPr sz="1800" spc="-5" dirty="0">
                <a:latin typeface="Calibri"/>
                <a:cs typeface="Calibri"/>
              </a:rPr>
              <a:t>,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momentum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77637" y="580591"/>
            <a:ext cx="1505319" cy="218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84224" y="483306"/>
            <a:ext cx="40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G</a:t>
            </a:r>
            <a:r>
              <a:rPr sz="1800" spc="5" dirty="0">
                <a:latin typeface="맑은 고딕"/>
                <a:cs typeface="맑은 고딕"/>
              </a:rPr>
              <a:t>D</a:t>
            </a:r>
            <a:r>
              <a:rPr sz="1800" dirty="0">
                <a:latin typeface="맑은 고딕"/>
                <a:cs typeface="맑은 고딕"/>
              </a:rPr>
              <a:t>: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학습목표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610100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6002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DNN </a:t>
            </a:r>
            <a:r>
              <a:rPr sz="2400" dirty="0">
                <a:latin typeface="맑은 고딕"/>
                <a:cs typeface="맑은 고딕"/>
              </a:rPr>
              <a:t>학습 과정에서 일어날 수  있는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대표적인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문제점들을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  할 수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1300" marR="8382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Arial Black"/>
                <a:cs typeface="Arial Black"/>
              </a:rPr>
              <a:t>DNN</a:t>
            </a:r>
            <a:r>
              <a:rPr sz="2400" spc="-120" dirty="0">
                <a:latin typeface="맑은 고딕"/>
                <a:cs typeface="맑은 고딕"/>
              </a:rPr>
              <a:t>의 </a:t>
            </a:r>
            <a:r>
              <a:rPr sz="2400" dirty="0">
                <a:latin typeface="맑은 고딕"/>
                <a:cs typeface="맑은 고딕"/>
              </a:rPr>
              <a:t>최적화 기법들을</a:t>
            </a:r>
            <a:r>
              <a:rPr sz="2400" spc="-6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  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과제를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통해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120" dirty="0">
                <a:latin typeface="Arial Black"/>
                <a:cs typeface="Arial Black"/>
              </a:rPr>
              <a:t>DNN</a:t>
            </a:r>
            <a:r>
              <a:rPr sz="2400" spc="-120" dirty="0">
                <a:latin typeface="맑은 고딕"/>
                <a:cs typeface="맑은 고딕"/>
              </a:rPr>
              <a:t>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구현하고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  습하여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결과를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도출할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4494530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  <a:tab pos="3258820" algn="l"/>
              </a:tabLst>
            </a:pPr>
            <a:r>
              <a:rPr sz="2400" spc="-204" dirty="0">
                <a:latin typeface="Arial Black"/>
                <a:cs typeface="Arial Black"/>
              </a:rPr>
              <a:t>Vanishing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gradients	</a:t>
            </a:r>
            <a:r>
              <a:rPr sz="2400" spc="-155" dirty="0"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80" dirty="0">
                <a:latin typeface="Arial Black"/>
                <a:cs typeface="Arial Black"/>
              </a:rPr>
              <a:t>Normalization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4453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0" dirty="0">
                <a:solidFill>
                  <a:srgbClr val="000000"/>
                </a:solidFill>
                <a:latin typeface="Arial Black"/>
                <a:cs typeface="Arial Black"/>
              </a:rPr>
              <a:t>R</a:t>
            </a:r>
            <a:r>
              <a:rPr b="0" spc="-465" dirty="0">
                <a:solidFill>
                  <a:srgbClr val="000000"/>
                </a:solidFill>
                <a:latin typeface="Arial Black"/>
                <a:cs typeface="Arial Black"/>
              </a:rPr>
              <a:t>M</a:t>
            </a:r>
            <a:r>
              <a:rPr b="0" spc="-520" dirty="0">
                <a:solidFill>
                  <a:srgbClr val="000000"/>
                </a:solidFill>
                <a:latin typeface="Arial Black"/>
                <a:cs typeface="Arial Black"/>
              </a:rPr>
              <a:t>S</a:t>
            </a:r>
            <a:r>
              <a:rPr b="0" spc="-475" dirty="0">
                <a:solidFill>
                  <a:srgbClr val="000000"/>
                </a:solidFill>
                <a:latin typeface="Arial Black"/>
                <a:cs typeface="Arial Black"/>
              </a:rPr>
              <a:t>p</a:t>
            </a:r>
            <a:r>
              <a:rPr b="0" spc="-130" dirty="0">
                <a:solidFill>
                  <a:srgbClr val="000000"/>
                </a:solidFill>
                <a:latin typeface="Arial Black"/>
                <a:cs typeface="Arial Black"/>
              </a:rPr>
              <a:t>r</a:t>
            </a:r>
            <a:r>
              <a:rPr b="0" spc="-280" dirty="0">
                <a:solidFill>
                  <a:srgbClr val="000000"/>
                </a:solidFill>
                <a:latin typeface="Arial Black"/>
                <a:cs typeface="Arial Black"/>
              </a:rPr>
              <a:t>o</a:t>
            </a:r>
            <a:r>
              <a:rPr b="0" spc="-229" dirty="0">
                <a:solidFill>
                  <a:srgbClr val="000000"/>
                </a:solidFill>
                <a:latin typeface="Arial Black"/>
                <a:cs typeface="Arial Black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565005" cy="1062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20" dirty="0">
                <a:latin typeface="Arial Black"/>
                <a:cs typeface="Arial Black"/>
              </a:rPr>
              <a:t>RMSProp </a:t>
            </a:r>
            <a:r>
              <a:rPr sz="2400" spc="-165" dirty="0">
                <a:latin typeface="Arial Black"/>
                <a:cs typeface="Arial Black"/>
              </a:rPr>
              <a:t>algorithm </a:t>
            </a:r>
            <a:r>
              <a:rPr sz="2400" spc="-254" dirty="0">
                <a:latin typeface="Arial Black"/>
                <a:cs typeface="Arial Black"/>
              </a:rPr>
              <a:t>accumulates </a:t>
            </a:r>
            <a:r>
              <a:rPr sz="2400" spc="-175" dirty="0">
                <a:latin typeface="Arial Black"/>
                <a:cs typeface="Arial Black"/>
              </a:rPr>
              <a:t>only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85" dirty="0">
                <a:latin typeface="Arial Black"/>
                <a:cs typeface="Arial Black"/>
              </a:rPr>
              <a:t>gradients </a:t>
            </a:r>
            <a:r>
              <a:rPr sz="2400" spc="-125" dirty="0">
                <a:latin typeface="Arial Black"/>
                <a:cs typeface="Arial Black"/>
              </a:rPr>
              <a:t>from </a:t>
            </a:r>
            <a:r>
              <a:rPr sz="2400" spc="-190" dirty="0">
                <a:latin typeface="Arial Black"/>
                <a:cs typeface="Arial Black"/>
              </a:rPr>
              <a:t>the  </a:t>
            </a:r>
            <a:r>
              <a:rPr sz="2400" spc="-204" dirty="0">
                <a:latin typeface="Arial Black"/>
                <a:cs typeface="Arial Black"/>
              </a:rPr>
              <a:t>most </a:t>
            </a:r>
            <a:r>
              <a:rPr sz="2400" spc="-225" dirty="0">
                <a:latin typeface="Arial Black"/>
                <a:cs typeface="Arial Black"/>
              </a:rPr>
              <a:t>recent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iterations.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75" dirty="0">
                <a:latin typeface="Arial Black"/>
                <a:cs typeface="Arial Black"/>
              </a:rPr>
              <a:t>does </a:t>
            </a:r>
            <a:r>
              <a:rPr sz="2000" spc="-195" dirty="0">
                <a:latin typeface="Arial Black"/>
                <a:cs typeface="Arial Black"/>
              </a:rPr>
              <a:t>so </a:t>
            </a:r>
            <a:r>
              <a:rPr sz="2000" spc="-155" dirty="0">
                <a:latin typeface="Arial Black"/>
                <a:cs typeface="Arial Black"/>
              </a:rPr>
              <a:t>by </a:t>
            </a:r>
            <a:r>
              <a:rPr sz="2000" spc="-145" dirty="0">
                <a:latin typeface="Arial Black"/>
                <a:cs typeface="Arial Black"/>
              </a:rPr>
              <a:t>using </a:t>
            </a:r>
            <a:r>
              <a:rPr sz="2000" spc="-165" dirty="0">
                <a:latin typeface="Arial Black"/>
                <a:cs typeface="Arial Black"/>
              </a:rPr>
              <a:t>exponential </a:t>
            </a:r>
            <a:r>
              <a:rPr sz="2000" spc="-220" dirty="0">
                <a:latin typeface="Arial Black"/>
                <a:cs typeface="Arial Black"/>
              </a:rPr>
              <a:t>decay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first</a:t>
            </a:r>
            <a:r>
              <a:rPr sz="2000" spc="-3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step.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62221"/>
            <a:ext cx="641413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220" dirty="0">
                <a:latin typeface="Arial Black"/>
                <a:cs typeface="Arial Black"/>
              </a:rPr>
              <a:t>decay </a:t>
            </a:r>
            <a:r>
              <a:rPr sz="2000" spc="-165" dirty="0">
                <a:latin typeface="Arial Black"/>
                <a:cs typeface="Arial Black"/>
              </a:rPr>
              <a:t>rate </a:t>
            </a:r>
            <a:r>
              <a:rPr sz="2000" spc="-25" dirty="0">
                <a:latin typeface="Arial Black"/>
                <a:cs typeface="Arial Black"/>
              </a:rPr>
              <a:t>β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95" dirty="0">
                <a:latin typeface="Arial Black"/>
                <a:cs typeface="Arial Black"/>
              </a:rPr>
              <a:t>typically </a:t>
            </a:r>
            <a:r>
              <a:rPr sz="2000" spc="-215" dirty="0">
                <a:latin typeface="Arial Black"/>
                <a:cs typeface="Arial Black"/>
              </a:rPr>
              <a:t>set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r>
              <a:rPr sz="2000" spc="6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0.9.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See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75" dirty="0">
                <a:latin typeface="Arial Black"/>
                <a:cs typeface="Arial Black"/>
              </a:rPr>
              <a:t>tutorial </a:t>
            </a:r>
            <a:r>
              <a:rPr sz="2400" spc="-190" dirty="0">
                <a:latin typeface="Arial Black"/>
                <a:cs typeface="Arial Black"/>
              </a:rPr>
              <a:t>video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spc="-160" dirty="0">
                <a:latin typeface="Arial Black"/>
                <a:cs typeface="Arial Black"/>
              </a:rPr>
              <a:t>more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detail: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3"/>
              </a:rPr>
              <a:t>https://www.youtube.com/watch?v=_e-LFe_igno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1223" y="3171524"/>
            <a:ext cx="4063146" cy="1187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73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605" dirty="0">
                <a:solidFill>
                  <a:srgbClr val="000000"/>
                </a:solidFill>
                <a:latin typeface="Arial Black"/>
                <a:cs typeface="Arial Black"/>
              </a:rPr>
              <a:t>A</a:t>
            </a:r>
            <a:r>
              <a:rPr b="0" spc="-229" dirty="0">
                <a:solidFill>
                  <a:srgbClr val="000000"/>
                </a:solidFill>
                <a:latin typeface="Arial Black"/>
                <a:cs typeface="Arial Black"/>
              </a:rPr>
              <a:t>d</a:t>
            </a:r>
            <a:r>
              <a:rPr b="0" spc="-260" dirty="0">
                <a:solidFill>
                  <a:srgbClr val="000000"/>
                </a:solidFill>
                <a:latin typeface="Arial Black"/>
                <a:cs typeface="Arial Black"/>
              </a:rPr>
              <a:t>am*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9735" y="6043073"/>
            <a:ext cx="6403340" cy="4127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맑은 고딕"/>
                <a:cs typeface="맑은 고딕"/>
              </a:rPr>
              <a:t>* </a:t>
            </a:r>
            <a:r>
              <a:rPr sz="1200" dirty="0">
                <a:latin typeface="Calibri"/>
                <a:cs typeface="Calibri"/>
              </a:rPr>
              <a:t>Diederik </a:t>
            </a:r>
            <a:r>
              <a:rPr sz="1200" spc="-80" dirty="0">
                <a:latin typeface="Calibri"/>
                <a:cs typeface="Calibri"/>
              </a:rPr>
              <a:t>P. </a:t>
            </a:r>
            <a:r>
              <a:rPr sz="1200" dirty="0">
                <a:latin typeface="Calibri"/>
                <a:cs typeface="Calibri"/>
              </a:rPr>
              <a:t>Kingma and </a:t>
            </a:r>
            <a:r>
              <a:rPr sz="1200" spc="-5" dirty="0">
                <a:latin typeface="Calibri"/>
                <a:cs typeface="Calibri"/>
              </a:rPr>
              <a:t>Jimmy Ba, </a:t>
            </a:r>
            <a:r>
              <a:rPr sz="1200" spc="-15" dirty="0">
                <a:latin typeface="Calibri"/>
                <a:cs typeface="Calibri"/>
              </a:rPr>
              <a:t>“Adam: </a:t>
            </a:r>
            <a:r>
              <a:rPr sz="1200" dirty="0">
                <a:latin typeface="Calibri"/>
                <a:cs typeface="Calibri"/>
              </a:rPr>
              <a:t>A Method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Stochastic </a:t>
            </a:r>
            <a:r>
              <a:rPr sz="1200" spc="-10" dirty="0">
                <a:latin typeface="Calibri"/>
                <a:cs typeface="Calibri"/>
              </a:rPr>
              <a:t>Optimization,” </a:t>
            </a:r>
            <a:r>
              <a:rPr sz="1200" dirty="0">
                <a:latin typeface="Calibri"/>
                <a:cs typeface="Calibri"/>
              </a:rPr>
              <a:t>arXiv </a:t>
            </a:r>
            <a:r>
              <a:rPr sz="1200" spc="-5" dirty="0">
                <a:latin typeface="Calibri"/>
                <a:cs typeface="Calibri"/>
              </a:rPr>
              <a:t>preprint arXiv:  1412.6980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(2014).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9881870" cy="26231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5" dirty="0">
                <a:latin typeface="Arial Black"/>
                <a:cs typeface="Arial Black"/>
              </a:rPr>
              <a:t>Adaptive </a:t>
            </a:r>
            <a:r>
              <a:rPr sz="2400" spc="-175" dirty="0">
                <a:latin typeface="Arial Black"/>
                <a:cs typeface="Arial Black"/>
              </a:rPr>
              <a:t>moment </a:t>
            </a:r>
            <a:r>
              <a:rPr sz="2400" spc="-204" dirty="0">
                <a:latin typeface="Arial Black"/>
                <a:cs typeface="Arial Black"/>
              </a:rPr>
              <a:t>estimation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(Adam)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It </a:t>
            </a:r>
            <a:r>
              <a:rPr sz="2400" spc="-220" dirty="0">
                <a:latin typeface="Arial Black"/>
                <a:cs typeface="Arial Black"/>
              </a:rPr>
              <a:t>combines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29" dirty="0">
                <a:latin typeface="Arial Black"/>
                <a:cs typeface="Arial Black"/>
              </a:rPr>
              <a:t>ideas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165" dirty="0">
                <a:latin typeface="Arial Black"/>
                <a:cs typeface="Arial Black"/>
              </a:rPr>
              <a:t>momentum </a:t>
            </a:r>
            <a:r>
              <a:rPr sz="2400" spc="-180" dirty="0">
                <a:latin typeface="Arial Black"/>
                <a:cs typeface="Arial Black"/>
              </a:rPr>
              <a:t>optimization </a:t>
            </a:r>
            <a:r>
              <a:rPr sz="2400" spc="-170" dirty="0">
                <a:latin typeface="Arial Black"/>
                <a:cs typeface="Arial Black"/>
              </a:rPr>
              <a:t>and</a:t>
            </a:r>
            <a:r>
              <a:rPr sz="2400" spc="-12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RMSProp.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So,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just </a:t>
            </a:r>
            <a:r>
              <a:rPr sz="2000" spc="-200" dirty="0">
                <a:latin typeface="Arial Black"/>
                <a:cs typeface="Arial Black"/>
              </a:rPr>
              <a:t>like </a:t>
            </a:r>
            <a:r>
              <a:rPr sz="2000" spc="-140" dirty="0">
                <a:latin typeface="Arial Black"/>
                <a:cs typeface="Arial Black"/>
              </a:rPr>
              <a:t>momentum </a:t>
            </a:r>
            <a:r>
              <a:rPr sz="2000" spc="-150" dirty="0">
                <a:latin typeface="Arial Black"/>
                <a:cs typeface="Arial Black"/>
              </a:rPr>
              <a:t>optimization,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10" dirty="0">
                <a:latin typeface="Arial Black"/>
                <a:cs typeface="Arial Black"/>
              </a:rPr>
              <a:t>keeps </a:t>
            </a:r>
            <a:r>
              <a:rPr sz="2000" spc="-220" dirty="0">
                <a:latin typeface="Arial Black"/>
                <a:cs typeface="Arial Black"/>
              </a:rPr>
              <a:t>track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70" dirty="0">
                <a:latin typeface="Arial Black"/>
                <a:cs typeface="Arial Black"/>
              </a:rPr>
              <a:t>exponentially </a:t>
            </a:r>
            <a:r>
              <a:rPr sz="2000" spc="-185" dirty="0">
                <a:latin typeface="Arial Black"/>
                <a:cs typeface="Arial Black"/>
              </a:rPr>
              <a:t>decaying  </a:t>
            </a:r>
            <a:r>
              <a:rPr sz="2000" spc="-175" dirty="0">
                <a:latin typeface="Arial Black"/>
                <a:cs typeface="Arial Black"/>
              </a:rPr>
              <a:t>average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past</a:t>
            </a:r>
            <a:r>
              <a:rPr sz="2000" u="sng" spc="-20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gradients</a:t>
            </a:r>
            <a:r>
              <a:rPr sz="2000" spc="-15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7865" marR="36195" lvl="1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75" dirty="0">
                <a:latin typeface="Arial Black"/>
                <a:cs typeface="Arial Black"/>
              </a:rPr>
              <a:t>just </a:t>
            </a:r>
            <a:r>
              <a:rPr sz="2000" spc="-200" dirty="0">
                <a:latin typeface="Arial Black"/>
                <a:cs typeface="Arial Black"/>
              </a:rPr>
              <a:t>like </a:t>
            </a:r>
            <a:r>
              <a:rPr sz="2000" spc="-175" dirty="0">
                <a:latin typeface="Arial Black"/>
                <a:cs typeface="Arial Black"/>
              </a:rPr>
              <a:t>RMSProp,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210" dirty="0">
                <a:latin typeface="Arial Black"/>
                <a:cs typeface="Arial Black"/>
              </a:rPr>
              <a:t>keeps </a:t>
            </a:r>
            <a:r>
              <a:rPr sz="2000" spc="-220" dirty="0">
                <a:latin typeface="Arial Black"/>
                <a:cs typeface="Arial Black"/>
              </a:rPr>
              <a:t>track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70" dirty="0">
                <a:latin typeface="Arial Black"/>
                <a:cs typeface="Arial Black"/>
              </a:rPr>
              <a:t>exponentially </a:t>
            </a:r>
            <a:r>
              <a:rPr sz="2000" spc="-185" dirty="0">
                <a:latin typeface="Arial Black"/>
                <a:cs typeface="Arial Black"/>
              </a:rPr>
              <a:t>decaying </a:t>
            </a:r>
            <a:r>
              <a:rPr sz="2000" spc="-175" dirty="0">
                <a:latin typeface="Arial Black"/>
                <a:cs typeface="Arial Black"/>
              </a:rPr>
              <a:t>average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past </a:t>
            </a:r>
            <a:r>
              <a:rPr sz="2000" u="sng" spc="-1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squared</a:t>
            </a:r>
            <a:r>
              <a:rPr sz="2000" u="sng" spc="-13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gradients</a:t>
            </a:r>
            <a:r>
              <a:rPr sz="2000" spc="-15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73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605" dirty="0">
                <a:solidFill>
                  <a:srgbClr val="000000"/>
                </a:solidFill>
                <a:latin typeface="Arial Black"/>
                <a:cs typeface="Arial Black"/>
              </a:rPr>
              <a:t>A</a:t>
            </a:r>
            <a:r>
              <a:rPr b="0" spc="-229" dirty="0">
                <a:solidFill>
                  <a:srgbClr val="000000"/>
                </a:solidFill>
                <a:latin typeface="Arial Black"/>
                <a:cs typeface="Arial Black"/>
              </a:rPr>
              <a:t>d</a:t>
            </a:r>
            <a:r>
              <a:rPr b="0" spc="-260" dirty="0">
                <a:solidFill>
                  <a:srgbClr val="000000"/>
                </a:solidFill>
                <a:latin typeface="Arial Black"/>
                <a:cs typeface="Arial Black"/>
              </a:rPr>
              <a:t>am*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45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It </a:t>
            </a:r>
            <a:r>
              <a:rPr sz="2400" spc="-220" dirty="0">
                <a:latin typeface="Arial Black"/>
                <a:cs typeface="Arial Black"/>
              </a:rPr>
              <a:t>combines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29" dirty="0">
                <a:latin typeface="Arial Black"/>
                <a:cs typeface="Arial Black"/>
              </a:rPr>
              <a:t>ideas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165" dirty="0">
                <a:latin typeface="Arial Black"/>
                <a:cs typeface="Arial Black"/>
              </a:rPr>
              <a:t>momentum </a:t>
            </a:r>
            <a:r>
              <a:rPr sz="2400" spc="-180" dirty="0">
                <a:latin typeface="Arial Black"/>
                <a:cs typeface="Arial Black"/>
              </a:rPr>
              <a:t>optimization </a:t>
            </a:r>
            <a:r>
              <a:rPr sz="2400" spc="-170" dirty="0">
                <a:latin typeface="Arial Black"/>
                <a:cs typeface="Arial Black"/>
              </a:rPr>
              <a:t>and</a:t>
            </a:r>
            <a:r>
              <a:rPr sz="2400" spc="-114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RMSProp.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92582" y="2625935"/>
            <a:ext cx="3954615" cy="30931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0485" y="2685288"/>
            <a:ext cx="3938595" cy="11013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7019" y="4351059"/>
            <a:ext cx="4063146" cy="11860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867146" y="3215385"/>
            <a:ext cx="1085850" cy="1821814"/>
            <a:chOff x="5867146" y="3215385"/>
            <a:chExt cx="1085850" cy="1821814"/>
          </a:xfrm>
        </p:grpSpPr>
        <p:sp>
          <p:nvSpPr>
            <p:cNvPr id="8" name="object 8"/>
            <p:cNvSpPr/>
            <p:nvPr/>
          </p:nvSpPr>
          <p:spPr>
            <a:xfrm>
              <a:off x="5873496" y="3221735"/>
              <a:ext cx="1073150" cy="1809114"/>
            </a:xfrm>
            <a:custGeom>
              <a:avLst/>
              <a:gdLst/>
              <a:ahLst/>
              <a:cxnLst/>
              <a:rect l="l" t="t" r="r" b="b"/>
              <a:pathLst>
                <a:path w="1073150" h="1809114">
                  <a:moveTo>
                    <a:pt x="536448" y="0"/>
                  </a:moveTo>
                  <a:lnTo>
                    <a:pt x="536448" y="452246"/>
                  </a:lnTo>
                  <a:lnTo>
                    <a:pt x="0" y="452246"/>
                  </a:lnTo>
                  <a:lnTo>
                    <a:pt x="0" y="1356740"/>
                  </a:lnTo>
                  <a:lnTo>
                    <a:pt x="536448" y="1356740"/>
                  </a:lnTo>
                  <a:lnTo>
                    <a:pt x="536448" y="1808988"/>
                  </a:lnTo>
                  <a:lnTo>
                    <a:pt x="1072896" y="904493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3496" y="3221735"/>
              <a:ext cx="1073150" cy="1809114"/>
            </a:xfrm>
            <a:custGeom>
              <a:avLst/>
              <a:gdLst/>
              <a:ahLst/>
              <a:cxnLst/>
              <a:rect l="l" t="t" r="r" b="b"/>
              <a:pathLst>
                <a:path w="1073150" h="1809114">
                  <a:moveTo>
                    <a:pt x="0" y="452246"/>
                  </a:moveTo>
                  <a:lnTo>
                    <a:pt x="536448" y="452246"/>
                  </a:lnTo>
                  <a:lnTo>
                    <a:pt x="536448" y="0"/>
                  </a:lnTo>
                  <a:lnTo>
                    <a:pt x="1072896" y="904493"/>
                  </a:lnTo>
                  <a:lnTo>
                    <a:pt x="536448" y="1808988"/>
                  </a:lnTo>
                  <a:lnTo>
                    <a:pt x="536448" y="1356740"/>
                  </a:lnTo>
                  <a:lnTo>
                    <a:pt x="0" y="1356740"/>
                  </a:lnTo>
                  <a:lnTo>
                    <a:pt x="0" y="45224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19735" y="6043073"/>
            <a:ext cx="6403340" cy="4127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맑은 고딕"/>
                <a:cs typeface="맑은 고딕"/>
              </a:rPr>
              <a:t>* </a:t>
            </a:r>
            <a:r>
              <a:rPr sz="1200" dirty="0">
                <a:latin typeface="Calibri"/>
                <a:cs typeface="Calibri"/>
              </a:rPr>
              <a:t>Diederik </a:t>
            </a:r>
            <a:r>
              <a:rPr sz="1200" spc="-80" dirty="0">
                <a:latin typeface="Calibri"/>
                <a:cs typeface="Calibri"/>
              </a:rPr>
              <a:t>P. </a:t>
            </a:r>
            <a:r>
              <a:rPr sz="1200" dirty="0">
                <a:latin typeface="Calibri"/>
                <a:cs typeface="Calibri"/>
              </a:rPr>
              <a:t>Kingma and </a:t>
            </a:r>
            <a:r>
              <a:rPr sz="1200" spc="-5" dirty="0">
                <a:latin typeface="Calibri"/>
                <a:cs typeface="Calibri"/>
              </a:rPr>
              <a:t>Jimmy Ba, </a:t>
            </a:r>
            <a:r>
              <a:rPr sz="1200" spc="-15" dirty="0">
                <a:latin typeface="Calibri"/>
                <a:cs typeface="Calibri"/>
              </a:rPr>
              <a:t>“Adam: </a:t>
            </a:r>
            <a:r>
              <a:rPr sz="1200" dirty="0">
                <a:latin typeface="Calibri"/>
                <a:cs typeface="Calibri"/>
              </a:rPr>
              <a:t>A Method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Stochastic </a:t>
            </a:r>
            <a:r>
              <a:rPr sz="1200" spc="-10" dirty="0">
                <a:latin typeface="Calibri"/>
                <a:cs typeface="Calibri"/>
              </a:rPr>
              <a:t>Optimization,” </a:t>
            </a:r>
            <a:r>
              <a:rPr sz="1200" dirty="0">
                <a:latin typeface="Calibri"/>
                <a:cs typeface="Calibri"/>
              </a:rPr>
              <a:t>arXiv </a:t>
            </a:r>
            <a:r>
              <a:rPr sz="1200" spc="-5" dirty="0">
                <a:latin typeface="Calibri"/>
                <a:cs typeface="Calibri"/>
              </a:rPr>
              <a:t>preprint arXiv:  1412.6980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(2014).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73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605" dirty="0">
                <a:solidFill>
                  <a:srgbClr val="000000"/>
                </a:solidFill>
                <a:latin typeface="Arial Black"/>
                <a:cs typeface="Arial Black"/>
              </a:rPr>
              <a:t>A</a:t>
            </a:r>
            <a:r>
              <a:rPr b="0" spc="-229" dirty="0">
                <a:solidFill>
                  <a:srgbClr val="000000"/>
                </a:solidFill>
                <a:latin typeface="Arial Black"/>
                <a:cs typeface="Arial Black"/>
              </a:rPr>
              <a:t>d</a:t>
            </a:r>
            <a:r>
              <a:rPr b="0" spc="-260" dirty="0">
                <a:solidFill>
                  <a:srgbClr val="000000"/>
                </a:solidFill>
                <a:latin typeface="Arial Black"/>
                <a:cs typeface="Arial Black"/>
              </a:rPr>
              <a:t>am*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9735" y="6043073"/>
            <a:ext cx="6403340" cy="4127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맑은 고딕"/>
                <a:cs typeface="맑은 고딕"/>
              </a:rPr>
              <a:t>* </a:t>
            </a:r>
            <a:r>
              <a:rPr sz="1200" dirty="0">
                <a:latin typeface="Calibri"/>
                <a:cs typeface="Calibri"/>
              </a:rPr>
              <a:t>Diederik </a:t>
            </a:r>
            <a:r>
              <a:rPr sz="1200" spc="-80" dirty="0">
                <a:latin typeface="Calibri"/>
                <a:cs typeface="Calibri"/>
              </a:rPr>
              <a:t>P. </a:t>
            </a:r>
            <a:r>
              <a:rPr sz="1200" dirty="0">
                <a:latin typeface="Calibri"/>
                <a:cs typeface="Calibri"/>
              </a:rPr>
              <a:t>Kingma and </a:t>
            </a:r>
            <a:r>
              <a:rPr sz="1200" spc="-5" dirty="0">
                <a:latin typeface="Calibri"/>
                <a:cs typeface="Calibri"/>
              </a:rPr>
              <a:t>Jimmy Ba, </a:t>
            </a:r>
            <a:r>
              <a:rPr sz="1200" spc="-15" dirty="0">
                <a:latin typeface="Calibri"/>
                <a:cs typeface="Calibri"/>
              </a:rPr>
              <a:t>“Adam: </a:t>
            </a:r>
            <a:r>
              <a:rPr sz="1200" dirty="0">
                <a:latin typeface="Calibri"/>
                <a:cs typeface="Calibri"/>
              </a:rPr>
              <a:t>A Method </a:t>
            </a:r>
            <a:r>
              <a:rPr sz="1200" spc="-1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Stochastic </a:t>
            </a:r>
            <a:r>
              <a:rPr sz="1200" spc="-10" dirty="0">
                <a:latin typeface="Calibri"/>
                <a:cs typeface="Calibri"/>
              </a:rPr>
              <a:t>Optimization,” </a:t>
            </a:r>
            <a:r>
              <a:rPr sz="1200" dirty="0">
                <a:latin typeface="Calibri"/>
                <a:cs typeface="Calibri"/>
              </a:rPr>
              <a:t>arXiv </a:t>
            </a:r>
            <a:r>
              <a:rPr sz="1200" spc="-5" dirty="0">
                <a:latin typeface="Calibri"/>
                <a:cs typeface="Calibri"/>
              </a:rPr>
              <a:t>preprint arXiv:  1412.6980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(2014).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52081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See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75" dirty="0">
                <a:latin typeface="Arial Black"/>
                <a:cs typeface="Arial Black"/>
              </a:rPr>
              <a:t>tutorial </a:t>
            </a:r>
            <a:r>
              <a:rPr sz="2400" spc="-190" dirty="0">
                <a:latin typeface="Arial Black"/>
                <a:cs typeface="Arial Black"/>
              </a:rPr>
              <a:t>video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spc="-160" dirty="0">
                <a:latin typeface="Arial Black"/>
                <a:cs typeface="Arial Black"/>
              </a:rPr>
              <a:t>more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detail:</a:t>
            </a:r>
            <a:endParaRPr sz="2400">
              <a:latin typeface="Arial Black"/>
              <a:cs typeface="Arial Black"/>
            </a:endParaRPr>
          </a:p>
          <a:p>
            <a:pPr marL="697865" lvl="1" indent="-2286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https://www.youtube.com/watch?v=JXQT_vxqwIs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22498"/>
            <a:ext cx="9469120" cy="22396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b="0" spc="-320" dirty="0">
                <a:solidFill>
                  <a:srgbClr val="000000"/>
                </a:solidFill>
                <a:latin typeface="Arial Black"/>
                <a:cs typeface="Arial Black"/>
              </a:rPr>
              <a:t>III: </a:t>
            </a:r>
            <a:r>
              <a:rPr sz="6000" b="0" spc="-455" dirty="0">
                <a:solidFill>
                  <a:srgbClr val="000000"/>
                </a:solidFill>
                <a:latin typeface="Arial Black"/>
                <a:cs typeface="Arial Black"/>
              </a:rPr>
              <a:t>Avoiding </a:t>
            </a:r>
            <a:r>
              <a:rPr sz="6000" b="0" spc="-409" dirty="0">
                <a:solidFill>
                  <a:srgbClr val="000000"/>
                </a:solidFill>
                <a:latin typeface="Arial Black"/>
                <a:cs typeface="Arial Black"/>
              </a:rPr>
              <a:t>Overfitting</a:t>
            </a:r>
            <a:r>
              <a:rPr sz="6000" b="0" spc="-66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6000" b="0" spc="-455" dirty="0">
                <a:solidFill>
                  <a:srgbClr val="000000"/>
                </a:solidFill>
                <a:latin typeface="Arial Black"/>
                <a:cs typeface="Arial Black"/>
              </a:rPr>
              <a:t>by  </a:t>
            </a:r>
            <a:r>
              <a:rPr sz="6000" b="0" spc="-475" dirty="0">
                <a:solidFill>
                  <a:srgbClr val="000000"/>
                </a:solidFill>
                <a:latin typeface="Arial Black"/>
                <a:cs typeface="Arial Black"/>
              </a:rPr>
              <a:t>Regularization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400" b="0" spc="-160" dirty="0">
                <a:solidFill>
                  <a:srgbClr val="8A8A8A"/>
                </a:solidFill>
                <a:latin typeface="맑은 고딕"/>
                <a:cs typeface="맑은 고딕"/>
              </a:rPr>
              <a:t>핸</a:t>
            </a:r>
            <a:r>
              <a:rPr sz="2400" b="0" spc="-160" dirty="0">
                <a:solidFill>
                  <a:srgbClr val="8A8A8A"/>
                </a:solidFill>
                <a:latin typeface="Arial Black"/>
                <a:cs typeface="Arial Black"/>
              </a:rPr>
              <a:t>11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97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15" dirty="0">
                <a:solidFill>
                  <a:srgbClr val="000000"/>
                </a:solidFill>
                <a:latin typeface="Arial Black"/>
                <a:cs typeface="Arial Black"/>
              </a:rPr>
              <a:t>Recall</a:t>
            </a:r>
            <a:r>
              <a:rPr b="0" spc="-35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130" dirty="0">
                <a:solidFill>
                  <a:srgbClr val="000000"/>
                </a:solidFill>
                <a:latin typeface="Arial"/>
                <a:cs typeface="Arial"/>
              </a:rPr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470027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245" dirty="0">
                <a:latin typeface="Arial Black"/>
                <a:cs typeface="Arial Black"/>
              </a:rPr>
              <a:t>Lecture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6: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75" dirty="0">
                <a:latin typeface="Arial Black"/>
                <a:cs typeface="Arial Black"/>
              </a:rPr>
              <a:t>We </a:t>
            </a:r>
            <a:r>
              <a:rPr sz="2000" spc="-160" dirty="0">
                <a:latin typeface="Arial Black"/>
                <a:cs typeface="Arial Black"/>
              </a:rPr>
              <a:t>studied </a:t>
            </a:r>
            <a:r>
              <a:rPr sz="2000" b="1" spc="-60" dirty="0">
                <a:latin typeface="Courier New"/>
                <a:cs typeface="Courier New"/>
              </a:rPr>
              <a:t>ℓ</a:t>
            </a:r>
            <a:r>
              <a:rPr sz="1950" b="1" spc="-89" baseline="-21367" dirty="0">
                <a:latin typeface="Arial"/>
                <a:cs typeface="Arial"/>
              </a:rPr>
              <a:t>1 </a:t>
            </a:r>
            <a:r>
              <a:rPr sz="2000" b="1" spc="105" dirty="0">
                <a:latin typeface="Arial"/>
                <a:cs typeface="Arial"/>
              </a:rPr>
              <a:t>norm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385" dirty="0">
                <a:latin typeface="Arial Black"/>
                <a:cs typeface="Arial Black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ℓ</a:t>
            </a:r>
            <a:r>
              <a:rPr sz="1950" b="1" spc="30" baseline="-21367" dirty="0">
                <a:latin typeface="Arial"/>
                <a:cs typeface="Arial"/>
              </a:rPr>
              <a:t>2</a:t>
            </a:r>
            <a:r>
              <a:rPr sz="2000" b="1" spc="20" dirty="0">
                <a:latin typeface="Arial"/>
                <a:cs typeface="Arial"/>
              </a:rPr>
              <a:t>norm</a:t>
            </a:r>
            <a:r>
              <a:rPr sz="2000" spc="2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63033"/>
            <a:ext cx="7379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70" dirty="0">
                <a:latin typeface="Arial Black"/>
                <a:cs typeface="Arial Black"/>
              </a:rPr>
              <a:t>These </a:t>
            </a:r>
            <a:r>
              <a:rPr sz="2400" spc="-180" dirty="0">
                <a:latin typeface="Arial Black"/>
                <a:cs typeface="Arial Black"/>
              </a:rPr>
              <a:t>regularizations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229" dirty="0">
                <a:latin typeface="Arial Black"/>
                <a:cs typeface="Arial Black"/>
              </a:rPr>
              <a:t>also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180" dirty="0">
                <a:latin typeface="Arial Black"/>
                <a:cs typeface="Arial Black"/>
              </a:rPr>
              <a:t>applied to</a:t>
            </a:r>
            <a:r>
              <a:rPr sz="2400" spc="50" dirty="0">
                <a:latin typeface="Arial Black"/>
                <a:cs typeface="Arial Black"/>
              </a:rPr>
              <a:t> </a:t>
            </a:r>
            <a:r>
              <a:rPr sz="2400" spc="-155" dirty="0">
                <a:latin typeface="Arial Black"/>
                <a:cs typeface="Arial Black"/>
              </a:rPr>
              <a:t>DNN!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30680" y="3122676"/>
            <a:ext cx="8930639" cy="1859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64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50" dirty="0">
                <a:solidFill>
                  <a:srgbClr val="000000"/>
                </a:solidFill>
                <a:latin typeface="Arial Black"/>
                <a:cs typeface="Arial Black"/>
              </a:rPr>
              <a:t>Regularization </a:t>
            </a:r>
            <a:r>
              <a:rPr b="0" spc="-275" dirty="0">
                <a:solidFill>
                  <a:srgbClr val="000000"/>
                </a:solidFill>
                <a:latin typeface="Arial Black"/>
                <a:cs typeface="Arial Black"/>
              </a:rPr>
              <a:t>in</a:t>
            </a:r>
            <a:r>
              <a:rPr b="0" spc="-40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445" dirty="0">
                <a:solidFill>
                  <a:srgbClr val="000000"/>
                </a:solidFill>
                <a:latin typeface="Arial Black"/>
                <a:cs typeface="Arial Black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532620" cy="10610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30" dirty="0">
                <a:latin typeface="Arial"/>
                <a:cs typeface="Arial"/>
              </a:rPr>
              <a:t>l2() </a:t>
            </a:r>
            <a:r>
              <a:rPr sz="2400" spc="-185" dirty="0">
                <a:latin typeface="Arial Black"/>
                <a:cs typeface="Arial Black"/>
              </a:rPr>
              <a:t>function </a:t>
            </a:r>
            <a:r>
              <a:rPr sz="2400" spc="-165" dirty="0">
                <a:latin typeface="Arial Black"/>
                <a:cs typeface="Arial Black"/>
              </a:rPr>
              <a:t>returns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90" dirty="0">
                <a:latin typeface="Arial"/>
                <a:cs typeface="Arial"/>
              </a:rPr>
              <a:t>regularizer </a:t>
            </a:r>
            <a:r>
              <a:rPr sz="2400" spc="-195" dirty="0">
                <a:latin typeface="Arial Black"/>
                <a:cs typeface="Arial Black"/>
              </a:rPr>
              <a:t>that </a:t>
            </a:r>
            <a:r>
              <a:rPr sz="2400" spc="-235" dirty="0">
                <a:latin typeface="Arial Black"/>
                <a:cs typeface="Arial Black"/>
              </a:rPr>
              <a:t>will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240" dirty="0">
                <a:latin typeface="Arial Black"/>
                <a:cs typeface="Arial Black"/>
              </a:rPr>
              <a:t>called </a:t>
            </a:r>
            <a:r>
              <a:rPr sz="2400" spc="-229" dirty="0">
                <a:latin typeface="Arial Black"/>
                <a:cs typeface="Arial Black"/>
              </a:rPr>
              <a:t>at </a:t>
            </a:r>
            <a:r>
              <a:rPr sz="2400" spc="-270" dirty="0">
                <a:latin typeface="Arial Black"/>
                <a:cs typeface="Arial Black"/>
              </a:rPr>
              <a:t>each </a:t>
            </a:r>
            <a:r>
              <a:rPr sz="2400" spc="-225" dirty="0">
                <a:latin typeface="Arial Black"/>
                <a:cs typeface="Arial Black"/>
              </a:rPr>
              <a:t>step  </a:t>
            </a:r>
            <a:r>
              <a:rPr sz="2400" spc="-125" dirty="0">
                <a:latin typeface="Arial Black"/>
                <a:cs typeface="Arial Black"/>
              </a:rPr>
              <a:t>during </a:t>
            </a:r>
            <a:r>
              <a:rPr sz="2400" spc="-160" dirty="0">
                <a:latin typeface="Arial Black"/>
                <a:cs typeface="Arial Black"/>
              </a:rPr>
              <a:t>training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10" dirty="0">
                <a:latin typeface="Arial Black"/>
                <a:cs typeface="Arial Black"/>
              </a:rPr>
              <a:t>compute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70" dirty="0">
                <a:latin typeface="Arial Black"/>
                <a:cs typeface="Arial Black"/>
              </a:rPr>
              <a:t>regularization</a:t>
            </a:r>
            <a:r>
              <a:rPr sz="2400" spc="-254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loss.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Calibri"/>
                <a:cs typeface="Calibri"/>
              </a:rPr>
              <a:t>keras.regularizers.l1()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want </a:t>
            </a:r>
            <a:r>
              <a:rPr sz="2000" dirty="0">
                <a:latin typeface="Calibri"/>
                <a:cs typeface="Calibri"/>
              </a:rPr>
              <a:t>ℓ1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regularization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60348" y="3429000"/>
            <a:ext cx="8719185" cy="1714500"/>
            <a:chOff x="1260348" y="3429000"/>
            <a:chExt cx="8719185" cy="1714500"/>
          </a:xfrm>
        </p:grpSpPr>
        <p:sp>
          <p:nvSpPr>
            <p:cNvPr id="5" name="object 5"/>
            <p:cNvSpPr/>
            <p:nvPr/>
          </p:nvSpPr>
          <p:spPr>
            <a:xfrm>
              <a:off x="1260348" y="3429000"/>
              <a:ext cx="8106155" cy="1714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17152" y="3832859"/>
              <a:ext cx="756285" cy="551815"/>
            </a:xfrm>
            <a:custGeom>
              <a:avLst/>
              <a:gdLst/>
              <a:ahLst/>
              <a:cxnLst/>
              <a:rect l="l" t="t" r="r" b="b"/>
              <a:pathLst>
                <a:path w="756284" h="551814">
                  <a:moveTo>
                    <a:pt x="275844" y="0"/>
                  </a:moveTo>
                  <a:lnTo>
                    <a:pt x="0" y="275844"/>
                  </a:lnTo>
                  <a:lnTo>
                    <a:pt x="275844" y="551688"/>
                  </a:lnTo>
                  <a:lnTo>
                    <a:pt x="275844" y="413766"/>
                  </a:lnTo>
                  <a:lnTo>
                    <a:pt x="755904" y="413766"/>
                  </a:lnTo>
                  <a:lnTo>
                    <a:pt x="755904" y="137922"/>
                  </a:lnTo>
                  <a:lnTo>
                    <a:pt x="275844" y="137922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7152" y="3832859"/>
              <a:ext cx="756285" cy="551815"/>
            </a:xfrm>
            <a:custGeom>
              <a:avLst/>
              <a:gdLst/>
              <a:ahLst/>
              <a:cxnLst/>
              <a:rect l="l" t="t" r="r" b="b"/>
              <a:pathLst>
                <a:path w="756284" h="551814">
                  <a:moveTo>
                    <a:pt x="0" y="275844"/>
                  </a:moveTo>
                  <a:lnTo>
                    <a:pt x="275844" y="0"/>
                  </a:lnTo>
                  <a:lnTo>
                    <a:pt x="275844" y="137922"/>
                  </a:lnTo>
                  <a:lnTo>
                    <a:pt x="755904" y="137922"/>
                  </a:lnTo>
                  <a:lnTo>
                    <a:pt x="755904" y="413766"/>
                  </a:lnTo>
                  <a:lnTo>
                    <a:pt x="275844" y="413766"/>
                  </a:lnTo>
                  <a:lnTo>
                    <a:pt x="275844" y="551688"/>
                  </a:lnTo>
                  <a:lnTo>
                    <a:pt x="0" y="275844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34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20" dirty="0">
                <a:solidFill>
                  <a:srgbClr val="000000"/>
                </a:solidFill>
                <a:latin typeface="Arial Black"/>
                <a:cs typeface="Arial Black"/>
              </a:rPr>
              <a:t>D</a:t>
            </a:r>
            <a:r>
              <a:rPr b="0" spc="-120" dirty="0">
                <a:solidFill>
                  <a:srgbClr val="000000"/>
                </a:solidFill>
                <a:latin typeface="Arial Black"/>
                <a:cs typeface="Arial Black"/>
              </a:rPr>
              <a:t>r</a:t>
            </a:r>
            <a:r>
              <a:rPr b="0" spc="-250" dirty="0">
                <a:solidFill>
                  <a:srgbClr val="000000"/>
                </a:solidFill>
                <a:latin typeface="Arial Black"/>
                <a:cs typeface="Arial Black"/>
              </a:rPr>
              <a:t>op</a:t>
            </a:r>
            <a:r>
              <a:rPr b="0" spc="-245" dirty="0">
                <a:solidFill>
                  <a:srgbClr val="000000"/>
                </a:solidFill>
                <a:latin typeface="Arial Black"/>
                <a:cs typeface="Arial Black"/>
              </a:rPr>
              <a:t>ou</a:t>
            </a:r>
            <a:r>
              <a:rPr b="0" spc="-365" dirty="0">
                <a:solidFill>
                  <a:srgbClr val="000000"/>
                </a:solidFill>
                <a:latin typeface="Arial Black"/>
                <a:cs typeface="Arial Black"/>
              </a:rPr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876290" cy="368172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Regularization </a:t>
            </a:r>
            <a:r>
              <a:rPr sz="2400" spc="-204" dirty="0">
                <a:latin typeface="Arial Black"/>
                <a:cs typeface="Arial Black"/>
              </a:rPr>
              <a:t>technique </a:t>
            </a:r>
            <a:r>
              <a:rPr sz="2400" spc="-150" dirty="0">
                <a:latin typeface="Arial Black"/>
                <a:cs typeface="Arial Black"/>
              </a:rPr>
              <a:t>in</a:t>
            </a:r>
            <a:r>
              <a:rPr sz="2400" spc="-145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training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9235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0" dirty="0">
                <a:latin typeface="Arial Black"/>
                <a:cs typeface="Arial Black"/>
              </a:rPr>
              <a:t>At </a:t>
            </a:r>
            <a:r>
              <a:rPr sz="2000" u="sng" spc="-2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each </a:t>
            </a:r>
            <a:r>
              <a:rPr sz="2000" u="sng" spc="-13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training </a:t>
            </a:r>
            <a:r>
              <a:rPr sz="2000" u="sng" spc="-1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iteration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95" dirty="0">
                <a:latin typeface="Arial"/>
                <a:cs typeface="Arial"/>
              </a:rPr>
              <a:t>random </a:t>
            </a:r>
            <a:r>
              <a:rPr sz="2000" b="1" spc="30" dirty="0">
                <a:latin typeface="Arial"/>
                <a:cs typeface="Arial"/>
              </a:rPr>
              <a:t>subset 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75" dirty="0">
                <a:latin typeface="Arial Black"/>
                <a:cs typeface="Arial Black"/>
              </a:rPr>
              <a:t>all </a:t>
            </a:r>
            <a:r>
              <a:rPr sz="2000" spc="-140" dirty="0">
                <a:latin typeface="Arial Black"/>
                <a:cs typeface="Arial Black"/>
              </a:rPr>
              <a:t>neurons </a:t>
            </a:r>
            <a:r>
              <a:rPr sz="2000" spc="-125" dirty="0">
                <a:latin typeface="Arial Black"/>
                <a:cs typeface="Arial Black"/>
              </a:rPr>
              <a:t>in </a:t>
            </a:r>
            <a:r>
              <a:rPr sz="2000" spc="-145" dirty="0">
                <a:latin typeface="Arial Black"/>
                <a:cs typeface="Arial Black"/>
              </a:rPr>
              <a:t>one </a:t>
            </a:r>
            <a:r>
              <a:rPr sz="2000" spc="-95" dirty="0">
                <a:latin typeface="Arial Black"/>
                <a:cs typeface="Arial Black"/>
              </a:rPr>
              <a:t>or </a:t>
            </a:r>
            <a:r>
              <a:rPr sz="2000" spc="-130" dirty="0">
                <a:latin typeface="Arial Black"/>
                <a:cs typeface="Arial Black"/>
              </a:rPr>
              <a:t>more </a:t>
            </a:r>
            <a:r>
              <a:rPr sz="2000" spc="-185" dirty="0">
                <a:latin typeface="Arial Black"/>
                <a:cs typeface="Arial Black"/>
              </a:rPr>
              <a:t>layers </a:t>
            </a:r>
            <a:r>
              <a:rPr sz="2000" spc="-160" dirty="0">
                <a:latin typeface="Arial Black"/>
                <a:cs typeface="Arial Black"/>
              </a:rPr>
              <a:t>are  </a:t>
            </a:r>
            <a:r>
              <a:rPr sz="2000" spc="15" dirty="0">
                <a:latin typeface="Arial Black"/>
                <a:cs typeface="Arial Black"/>
              </a:rPr>
              <a:t>“</a:t>
            </a:r>
            <a:r>
              <a:rPr sz="2000" b="1" spc="15" dirty="0">
                <a:latin typeface="Arial"/>
                <a:cs typeface="Arial"/>
              </a:rPr>
              <a:t>dropped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out</a:t>
            </a:r>
            <a:r>
              <a:rPr sz="2000" spc="5" dirty="0">
                <a:latin typeface="Arial Black"/>
                <a:cs typeface="Arial Black"/>
              </a:rPr>
              <a:t>”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204" dirty="0">
                <a:latin typeface="Arial Black"/>
                <a:cs typeface="Arial Black"/>
              </a:rPr>
              <a:t>except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14" dirty="0">
                <a:latin typeface="Arial Black"/>
                <a:cs typeface="Arial Black"/>
              </a:rPr>
              <a:t>output</a:t>
            </a:r>
            <a:r>
              <a:rPr sz="1800" spc="-80" dirty="0">
                <a:latin typeface="Arial Black"/>
                <a:cs typeface="Arial Black"/>
              </a:rPr>
              <a:t> </a:t>
            </a:r>
            <a:r>
              <a:rPr sz="1800" spc="-145" dirty="0">
                <a:latin typeface="Arial Black"/>
                <a:cs typeface="Arial Black"/>
              </a:rPr>
              <a:t>layer.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These </a:t>
            </a:r>
            <a:r>
              <a:rPr sz="2000" spc="-140" dirty="0">
                <a:latin typeface="Arial Black"/>
                <a:cs typeface="Arial Black"/>
              </a:rPr>
              <a:t>neurons </a:t>
            </a:r>
            <a:r>
              <a:rPr sz="2000" spc="-130" dirty="0">
                <a:latin typeface="Arial Black"/>
                <a:cs typeface="Arial Black"/>
              </a:rPr>
              <a:t>output </a:t>
            </a:r>
            <a:r>
              <a:rPr sz="2000" spc="-190" dirty="0">
                <a:latin typeface="Arial Black"/>
                <a:cs typeface="Arial Black"/>
              </a:rPr>
              <a:t>0 at </a:t>
            </a:r>
            <a:r>
              <a:rPr sz="2000" spc="-175" dirty="0">
                <a:latin typeface="Arial Black"/>
                <a:cs typeface="Arial Black"/>
              </a:rPr>
              <a:t>this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iteration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40" dirty="0">
                <a:latin typeface="Arial Black"/>
                <a:cs typeface="Arial Black"/>
              </a:rPr>
              <a:t>represented by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50" dirty="0">
                <a:latin typeface="Arial Black"/>
                <a:cs typeface="Arial Black"/>
              </a:rPr>
              <a:t>dashed </a:t>
            </a:r>
            <a:r>
              <a:rPr sz="1800" spc="-160" dirty="0">
                <a:latin typeface="Arial Black"/>
                <a:cs typeface="Arial Black"/>
              </a:rPr>
              <a:t>arrows</a:t>
            </a:r>
            <a:r>
              <a:rPr sz="1800" spc="-175" dirty="0">
                <a:latin typeface="Arial Black"/>
                <a:cs typeface="Arial Black"/>
              </a:rPr>
              <a:t> </a:t>
            </a:r>
            <a:r>
              <a:rPr sz="1800" dirty="0">
                <a:latin typeface="Wingdings"/>
                <a:cs typeface="Wingdings"/>
              </a:rPr>
              <a:t></a:t>
            </a:r>
            <a:endParaRPr sz="1800">
              <a:latin typeface="Wingdings"/>
              <a:cs typeface="Wingdings"/>
            </a:endParaRPr>
          </a:p>
          <a:p>
            <a:pPr marL="241300" marR="527685" indent="-228600">
              <a:lnSpc>
                <a:spcPts val="2590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 </a:t>
            </a:r>
            <a:r>
              <a:rPr sz="2400" spc="-170" dirty="0">
                <a:latin typeface="Arial Black"/>
                <a:cs typeface="Arial Black"/>
              </a:rPr>
              <a:t>probability </a:t>
            </a:r>
            <a:r>
              <a:rPr sz="2400" b="1" i="1" spc="35" dirty="0">
                <a:latin typeface="Noto Sans"/>
                <a:cs typeface="Noto Sans"/>
              </a:rPr>
              <a:t>p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spc="-160" dirty="0">
                <a:latin typeface="Arial Black"/>
                <a:cs typeface="Arial Black"/>
              </a:rPr>
              <a:t>being </a:t>
            </a:r>
            <a:r>
              <a:rPr sz="2400" spc="-175" dirty="0">
                <a:latin typeface="Arial Black"/>
                <a:cs typeface="Arial Black"/>
              </a:rPr>
              <a:t>temporarily  </a:t>
            </a:r>
            <a:r>
              <a:rPr sz="2400" spc="-165" dirty="0">
                <a:latin typeface="Arial Black"/>
                <a:cs typeface="Arial Black"/>
              </a:rPr>
              <a:t>“dropped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out,”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  <a:tab pos="2941320" algn="l"/>
              </a:tabLst>
            </a:pPr>
            <a:r>
              <a:rPr sz="2000" spc="-145" dirty="0">
                <a:latin typeface="Arial Black"/>
                <a:cs typeface="Arial Black"/>
              </a:rPr>
              <a:t>meaning </a:t>
            </a:r>
            <a:r>
              <a:rPr sz="2000" spc="-160" dirty="0">
                <a:latin typeface="Arial Black"/>
                <a:cs typeface="Arial Black"/>
              </a:rPr>
              <a:t>it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will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be	</a:t>
            </a:r>
            <a:r>
              <a:rPr sz="2000" spc="-160" dirty="0">
                <a:latin typeface="Arial Black"/>
                <a:cs typeface="Arial Black"/>
              </a:rPr>
              <a:t>entirely </a:t>
            </a:r>
            <a:r>
              <a:rPr sz="2000" spc="-125" dirty="0">
                <a:latin typeface="Arial Black"/>
                <a:cs typeface="Arial Black"/>
              </a:rPr>
              <a:t>ignored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105" dirty="0">
                <a:latin typeface="Arial Black"/>
                <a:cs typeface="Arial Black"/>
              </a:rPr>
              <a:t>during</a:t>
            </a:r>
            <a:endParaRPr sz="2000">
              <a:latin typeface="Arial Black"/>
              <a:cs typeface="Arial Black"/>
            </a:endParaRPr>
          </a:p>
          <a:p>
            <a:pPr marL="698500">
              <a:lnSpc>
                <a:spcPts val="2280"/>
              </a:lnSpc>
            </a:pPr>
            <a:r>
              <a:rPr sz="2000" b="1" spc="55" dirty="0">
                <a:latin typeface="Arial"/>
                <a:cs typeface="Arial"/>
              </a:rPr>
              <a:t>this </a:t>
            </a:r>
            <a:r>
              <a:rPr sz="2000" b="1" spc="95" dirty="0">
                <a:latin typeface="Arial"/>
                <a:cs typeface="Arial"/>
              </a:rPr>
              <a:t>training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step</a:t>
            </a:r>
            <a:r>
              <a:rPr sz="2000" spc="1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48143" y="2073774"/>
            <a:ext cx="4324337" cy="3104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912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0" dirty="0">
                <a:solidFill>
                  <a:srgbClr val="000000"/>
                </a:solidFill>
                <a:latin typeface="Arial Black"/>
                <a:cs typeface="Arial Black"/>
              </a:rPr>
              <a:t>Dropout:</a:t>
            </a:r>
            <a:r>
              <a:rPr b="0" spc="-4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-25" dirty="0">
                <a:solidFill>
                  <a:srgbClr val="000000"/>
                </a:solidFill>
                <a:latin typeface="Arial"/>
                <a:cs typeface="Arial"/>
              </a:rPr>
              <a:t>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8990" y="4110228"/>
            <a:ext cx="7477125" cy="2141220"/>
            <a:chOff x="808990" y="4110228"/>
            <a:chExt cx="7477125" cy="2141220"/>
          </a:xfrm>
        </p:grpSpPr>
        <p:sp>
          <p:nvSpPr>
            <p:cNvPr id="4" name="object 4"/>
            <p:cNvSpPr/>
            <p:nvPr/>
          </p:nvSpPr>
          <p:spPr>
            <a:xfrm>
              <a:off x="949464" y="4110228"/>
              <a:ext cx="7336522" cy="2141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5340" y="4573524"/>
              <a:ext cx="405765" cy="216535"/>
            </a:xfrm>
            <a:custGeom>
              <a:avLst/>
              <a:gdLst/>
              <a:ahLst/>
              <a:cxnLst/>
              <a:rect l="l" t="t" r="r" b="b"/>
              <a:pathLst>
                <a:path w="405765" h="216535">
                  <a:moveTo>
                    <a:pt x="297180" y="0"/>
                  </a:moveTo>
                  <a:lnTo>
                    <a:pt x="297180" y="54101"/>
                  </a:lnTo>
                  <a:lnTo>
                    <a:pt x="0" y="54101"/>
                  </a:lnTo>
                  <a:lnTo>
                    <a:pt x="0" y="162305"/>
                  </a:lnTo>
                  <a:lnTo>
                    <a:pt x="297180" y="162305"/>
                  </a:lnTo>
                  <a:lnTo>
                    <a:pt x="297180" y="216407"/>
                  </a:lnTo>
                  <a:lnTo>
                    <a:pt x="405384" y="108203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340" y="4573524"/>
              <a:ext cx="405765" cy="216535"/>
            </a:xfrm>
            <a:custGeom>
              <a:avLst/>
              <a:gdLst/>
              <a:ahLst/>
              <a:cxnLst/>
              <a:rect l="l" t="t" r="r" b="b"/>
              <a:pathLst>
                <a:path w="405765" h="216535">
                  <a:moveTo>
                    <a:pt x="0" y="54101"/>
                  </a:moveTo>
                  <a:lnTo>
                    <a:pt x="297180" y="54101"/>
                  </a:lnTo>
                  <a:lnTo>
                    <a:pt x="297180" y="0"/>
                  </a:lnTo>
                  <a:lnTo>
                    <a:pt x="405384" y="108203"/>
                  </a:lnTo>
                  <a:lnTo>
                    <a:pt x="297180" y="216407"/>
                  </a:lnTo>
                  <a:lnTo>
                    <a:pt x="297180" y="162305"/>
                  </a:lnTo>
                  <a:lnTo>
                    <a:pt x="0" y="162305"/>
                  </a:lnTo>
                  <a:lnTo>
                    <a:pt x="0" y="5410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5340" y="5036820"/>
              <a:ext cx="405765" cy="216535"/>
            </a:xfrm>
            <a:custGeom>
              <a:avLst/>
              <a:gdLst/>
              <a:ahLst/>
              <a:cxnLst/>
              <a:rect l="l" t="t" r="r" b="b"/>
              <a:pathLst>
                <a:path w="405765" h="216535">
                  <a:moveTo>
                    <a:pt x="297180" y="0"/>
                  </a:moveTo>
                  <a:lnTo>
                    <a:pt x="297180" y="54101"/>
                  </a:lnTo>
                  <a:lnTo>
                    <a:pt x="0" y="54101"/>
                  </a:lnTo>
                  <a:lnTo>
                    <a:pt x="0" y="162305"/>
                  </a:lnTo>
                  <a:lnTo>
                    <a:pt x="297180" y="162305"/>
                  </a:lnTo>
                  <a:lnTo>
                    <a:pt x="297180" y="216407"/>
                  </a:lnTo>
                  <a:lnTo>
                    <a:pt x="405384" y="108203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5340" y="5036820"/>
              <a:ext cx="405765" cy="216535"/>
            </a:xfrm>
            <a:custGeom>
              <a:avLst/>
              <a:gdLst/>
              <a:ahLst/>
              <a:cxnLst/>
              <a:rect l="l" t="t" r="r" b="b"/>
              <a:pathLst>
                <a:path w="405765" h="216535">
                  <a:moveTo>
                    <a:pt x="0" y="54101"/>
                  </a:moveTo>
                  <a:lnTo>
                    <a:pt x="297180" y="54101"/>
                  </a:lnTo>
                  <a:lnTo>
                    <a:pt x="297180" y="0"/>
                  </a:lnTo>
                  <a:lnTo>
                    <a:pt x="405384" y="108203"/>
                  </a:lnTo>
                  <a:lnTo>
                    <a:pt x="297180" y="216407"/>
                  </a:lnTo>
                  <a:lnTo>
                    <a:pt x="297180" y="162305"/>
                  </a:lnTo>
                  <a:lnTo>
                    <a:pt x="0" y="162305"/>
                  </a:lnTo>
                  <a:lnTo>
                    <a:pt x="0" y="5410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5340" y="5579364"/>
              <a:ext cx="405765" cy="216535"/>
            </a:xfrm>
            <a:custGeom>
              <a:avLst/>
              <a:gdLst/>
              <a:ahLst/>
              <a:cxnLst/>
              <a:rect l="l" t="t" r="r" b="b"/>
              <a:pathLst>
                <a:path w="405765" h="216535">
                  <a:moveTo>
                    <a:pt x="297180" y="0"/>
                  </a:moveTo>
                  <a:lnTo>
                    <a:pt x="297180" y="54102"/>
                  </a:lnTo>
                  <a:lnTo>
                    <a:pt x="0" y="54102"/>
                  </a:lnTo>
                  <a:lnTo>
                    <a:pt x="0" y="162306"/>
                  </a:lnTo>
                  <a:lnTo>
                    <a:pt x="297180" y="162306"/>
                  </a:lnTo>
                  <a:lnTo>
                    <a:pt x="297180" y="216408"/>
                  </a:lnTo>
                  <a:lnTo>
                    <a:pt x="405384" y="108204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5340" y="5579364"/>
              <a:ext cx="405765" cy="216535"/>
            </a:xfrm>
            <a:custGeom>
              <a:avLst/>
              <a:gdLst/>
              <a:ahLst/>
              <a:cxnLst/>
              <a:rect l="l" t="t" r="r" b="b"/>
              <a:pathLst>
                <a:path w="405765" h="216535">
                  <a:moveTo>
                    <a:pt x="0" y="54102"/>
                  </a:moveTo>
                  <a:lnTo>
                    <a:pt x="297180" y="54102"/>
                  </a:lnTo>
                  <a:lnTo>
                    <a:pt x="297180" y="0"/>
                  </a:lnTo>
                  <a:lnTo>
                    <a:pt x="405384" y="108204"/>
                  </a:lnTo>
                  <a:lnTo>
                    <a:pt x="297180" y="216408"/>
                  </a:lnTo>
                  <a:lnTo>
                    <a:pt x="297180" y="162306"/>
                  </a:lnTo>
                  <a:lnTo>
                    <a:pt x="0" y="162306"/>
                  </a:lnTo>
                  <a:lnTo>
                    <a:pt x="0" y="5410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980791" y="247719"/>
            <a:ext cx="3019048" cy="2167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4632" y="3187695"/>
            <a:ext cx="5493385" cy="638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code applies </a:t>
            </a:r>
            <a:r>
              <a:rPr sz="2000" spc="-10" dirty="0">
                <a:latin typeface="Calibri"/>
                <a:cs typeface="Calibri"/>
              </a:rPr>
              <a:t>dropout regularization  </a:t>
            </a: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spc="-10" dirty="0">
                <a:latin typeface="Calibri"/>
                <a:cs typeface="Calibri"/>
              </a:rPr>
              <a:t>every </a:t>
            </a:r>
            <a:r>
              <a:rPr sz="2000" dirty="0">
                <a:latin typeface="Calibri"/>
                <a:cs typeface="Calibri"/>
              </a:rPr>
              <a:t>Dense </a:t>
            </a:r>
            <a:r>
              <a:rPr sz="2000" spc="-40" dirty="0">
                <a:latin typeface="Calibri"/>
                <a:cs typeface="Calibri"/>
              </a:rPr>
              <a:t>layer,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dropout </a:t>
            </a:r>
            <a:r>
              <a:rPr sz="2000" spc="-25" dirty="0">
                <a:latin typeface="Calibri"/>
                <a:cs typeface="Calibri"/>
              </a:rPr>
              <a:t>rate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0.2: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68436"/>
            <a:ext cx="6888480" cy="169354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spc="-585" dirty="0">
                <a:latin typeface="Arial Black"/>
                <a:cs typeface="Arial Black"/>
              </a:rPr>
              <a:t>IV: </a:t>
            </a:r>
            <a:r>
              <a:rPr sz="6000" spc="-484" dirty="0">
                <a:latin typeface="Arial Black"/>
                <a:cs typeface="Arial Black"/>
              </a:rPr>
              <a:t>Find </a:t>
            </a:r>
            <a:r>
              <a:rPr sz="6000" spc="-670" dirty="0">
                <a:latin typeface="Arial Black"/>
                <a:cs typeface="Arial Black"/>
              </a:rPr>
              <a:t>Best</a:t>
            </a:r>
            <a:r>
              <a:rPr sz="6000" spc="-335" dirty="0">
                <a:latin typeface="Arial Black"/>
                <a:cs typeface="Arial Black"/>
              </a:rPr>
              <a:t> </a:t>
            </a:r>
            <a:r>
              <a:rPr sz="6000" spc="-395" dirty="0">
                <a:latin typeface="Arial Black"/>
                <a:cs typeface="Arial Black"/>
              </a:rPr>
              <a:t>Model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모</a:t>
            </a:r>
            <a:r>
              <a:rPr sz="2400" spc="-22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2400" spc="-235" dirty="0">
                <a:solidFill>
                  <a:srgbClr val="8A8A8A"/>
                </a:solidFill>
                <a:latin typeface="Arial Black"/>
                <a:cs typeface="Arial Black"/>
              </a:rPr>
              <a:t>14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22498"/>
            <a:ext cx="7917815" cy="22396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b="0" spc="-345" dirty="0">
                <a:solidFill>
                  <a:srgbClr val="000000"/>
                </a:solidFill>
                <a:latin typeface="Arial Black"/>
                <a:cs typeface="Arial Black"/>
              </a:rPr>
              <a:t>I: </a:t>
            </a:r>
            <a:r>
              <a:rPr sz="6000" b="0" spc="-509" dirty="0">
                <a:solidFill>
                  <a:srgbClr val="000000"/>
                </a:solidFill>
                <a:latin typeface="Arial Black"/>
                <a:cs typeface="Arial Black"/>
              </a:rPr>
              <a:t>Vanishing</a:t>
            </a:r>
            <a:r>
              <a:rPr sz="6000" b="0" spc="-60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6000" b="0" spc="-490" dirty="0">
                <a:solidFill>
                  <a:srgbClr val="000000"/>
                </a:solidFill>
                <a:latin typeface="Arial Black"/>
                <a:cs typeface="Arial Black"/>
              </a:rPr>
              <a:t>Gradients  </a:t>
            </a:r>
            <a:r>
              <a:rPr sz="6000" b="0" spc="-430" dirty="0">
                <a:solidFill>
                  <a:srgbClr val="000000"/>
                </a:solidFill>
                <a:latin typeface="Arial Black"/>
                <a:cs typeface="Arial Black"/>
              </a:rPr>
              <a:t>Problem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400" b="0" spc="-160" dirty="0">
                <a:solidFill>
                  <a:srgbClr val="8A8A8A"/>
                </a:solidFill>
                <a:latin typeface="맑은 고딕"/>
                <a:cs typeface="맑은 고딕"/>
              </a:rPr>
              <a:t>핸</a:t>
            </a:r>
            <a:r>
              <a:rPr sz="2400" b="0" spc="-160" dirty="0">
                <a:solidFill>
                  <a:srgbClr val="8A8A8A"/>
                </a:solidFill>
                <a:latin typeface="Arial Black"/>
                <a:cs typeface="Arial Black"/>
              </a:rPr>
              <a:t>11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789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베스트 모델</a:t>
            </a:r>
            <a:r>
              <a:rPr b="0" spc="-885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4584700" cy="20980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실습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와인의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종류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예측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데이터셋 </a:t>
            </a:r>
            <a:r>
              <a:rPr sz="2000" spc="-130" dirty="0">
                <a:latin typeface="Arial Black"/>
                <a:cs typeface="Arial Black"/>
              </a:rPr>
              <a:t>:</a:t>
            </a:r>
            <a:r>
              <a:rPr sz="2000" spc="-35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dataset/wine.csv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코드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: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0" dirty="0">
                <a:latin typeface="Arial Black"/>
                <a:cs typeface="Arial Black"/>
              </a:rPr>
              <a:t>12_Wine_Check_and_Stop.ipynb</a:t>
            </a:r>
            <a:endParaRPr sz="1800">
              <a:latin typeface="Arial Black"/>
              <a:cs typeface="Arial Black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총</a:t>
            </a:r>
            <a:r>
              <a:rPr sz="2000" spc="-495" dirty="0">
                <a:latin typeface="맑은 고딕"/>
                <a:cs typeface="맑은 고딕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6497</a:t>
            </a:r>
            <a:r>
              <a:rPr sz="2000" spc="-125" dirty="0">
                <a:latin typeface="맑은 고딕"/>
                <a:cs typeface="맑은 고딕"/>
              </a:rPr>
              <a:t>개의 </a:t>
            </a:r>
            <a:r>
              <a:rPr sz="2000" spc="-45" dirty="0">
                <a:latin typeface="맑은 고딕"/>
                <a:cs typeface="맑은 고딕"/>
              </a:rPr>
              <a:t>샘플</a:t>
            </a:r>
            <a:r>
              <a:rPr sz="2000" spc="-45" dirty="0">
                <a:latin typeface="Arial Black"/>
                <a:cs typeface="Arial Black"/>
              </a:rPr>
              <a:t>, </a:t>
            </a:r>
            <a:r>
              <a:rPr sz="2000" spc="-90" dirty="0">
                <a:latin typeface="Arial Black"/>
                <a:cs typeface="Arial Black"/>
              </a:rPr>
              <a:t>13</a:t>
            </a:r>
            <a:r>
              <a:rPr sz="2000" spc="-90" dirty="0">
                <a:latin typeface="맑은 고딕"/>
                <a:cs typeface="맑은 고딕"/>
              </a:rPr>
              <a:t>개의 </a:t>
            </a:r>
            <a:r>
              <a:rPr sz="2000" dirty="0">
                <a:latin typeface="맑은 고딕"/>
                <a:cs typeface="맑은 고딕"/>
              </a:rPr>
              <a:t>속성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7783" y="3648601"/>
            <a:ext cx="6230014" cy="2465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9467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코드 </a:t>
            </a:r>
            <a:r>
              <a:rPr b="0" spc="-285" dirty="0">
                <a:solidFill>
                  <a:srgbClr val="000000"/>
                </a:solidFill>
                <a:latin typeface="Arial Black"/>
                <a:cs typeface="Arial Black"/>
              </a:rPr>
              <a:t>: </a:t>
            </a:r>
            <a:r>
              <a:rPr dirty="0">
                <a:solidFill>
                  <a:srgbClr val="000000"/>
                </a:solidFill>
              </a:rPr>
              <a:t>학습</a:t>
            </a:r>
            <a:r>
              <a:rPr spc="-1025" dirty="0">
                <a:solidFill>
                  <a:srgbClr val="000000"/>
                </a:solidFill>
              </a:rPr>
              <a:t> </a:t>
            </a:r>
            <a:r>
              <a:rPr spc="25" dirty="0">
                <a:solidFill>
                  <a:srgbClr val="000000"/>
                </a:solidFill>
              </a:rPr>
              <a:t>조기중단</a:t>
            </a:r>
            <a:r>
              <a:rPr spc="25" dirty="0">
                <a:solidFill>
                  <a:srgbClr val="000000"/>
                </a:solidFill>
                <a:latin typeface="Arial"/>
                <a:cs typeface="Arial"/>
              </a:rPr>
              <a:t>(Early </a:t>
            </a:r>
            <a:r>
              <a:rPr spc="90" dirty="0">
                <a:solidFill>
                  <a:srgbClr val="000000"/>
                </a:solidFill>
                <a:latin typeface="Arial"/>
                <a:cs typeface="Arial"/>
              </a:rPr>
              <a:t>stopping)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60677" y="2334767"/>
            <a:ext cx="9888220" cy="3019425"/>
            <a:chOff x="1360677" y="2334767"/>
            <a:chExt cx="9888220" cy="3019425"/>
          </a:xfrm>
        </p:grpSpPr>
        <p:sp>
          <p:nvSpPr>
            <p:cNvPr id="4" name="object 4"/>
            <p:cNvSpPr/>
            <p:nvPr/>
          </p:nvSpPr>
          <p:spPr>
            <a:xfrm>
              <a:off x="1848611" y="2334767"/>
              <a:ext cx="9400019" cy="30190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7027" y="4402835"/>
              <a:ext cx="509270" cy="358140"/>
            </a:xfrm>
            <a:custGeom>
              <a:avLst/>
              <a:gdLst/>
              <a:ahLst/>
              <a:cxnLst/>
              <a:rect l="l" t="t" r="r" b="b"/>
              <a:pathLst>
                <a:path w="509269" h="358139">
                  <a:moveTo>
                    <a:pt x="329946" y="0"/>
                  </a:moveTo>
                  <a:lnTo>
                    <a:pt x="329946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329946" y="268605"/>
                  </a:lnTo>
                  <a:lnTo>
                    <a:pt x="329946" y="358140"/>
                  </a:lnTo>
                  <a:lnTo>
                    <a:pt x="509016" y="179070"/>
                  </a:lnTo>
                  <a:lnTo>
                    <a:pt x="32994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7027" y="4402835"/>
              <a:ext cx="509270" cy="358140"/>
            </a:xfrm>
            <a:custGeom>
              <a:avLst/>
              <a:gdLst/>
              <a:ahLst/>
              <a:cxnLst/>
              <a:rect l="l" t="t" r="r" b="b"/>
              <a:pathLst>
                <a:path w="509269" h="358139">
                  <a:moveTo>
                    <a:pt x="0" y="89535"/>
                  </a:moveTo>
                  <a:lnTo>
                    <a:pt x="329946" y="89535"/>
                  </a:lnTo>
                  <a:lnTo>
                    <a:pt x="329946" y="0"/>
                  </a:lnTo>
                  <a:lnTo>
                    <a:pt x="509016" y="179070"/>
                  </a:lnTo>
                  <a:lnTo>
                    <a:pt x="329946" y="358140"/>
                  </a:lnTo>
                  <a:lnTo>
                    <a:pt x="329946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83396" y="4581144"/>
              <a:ext cx="358140" cy="509270"/>
            </a:xfrm>
            <a:custGeom>
              <a:avLst/>
              <a:gdLst/>
              <a:ahLst/>
              <a:cxnLst/>
              <a:rect l="l" t="t" r="r" b="b"/>
              <a:pathLst>
                <a:path w="358140" h="509270">
                  <a:moveTo>
                    <a:pt x="268604" y="0"/>
                  </a:moveTo>
                  <a:lnTo>
                    <a:pt x="89534" y="0"/>
                  </a:lnTo>
                  <a:lnTo>
                    <a:pt x="89534" y="329945"/>
                  </a:lnTo>
                  <a:lnTo>
                    <a:pt x="0" y="329945"/>
                  </a:lnTo>
                  <a:lnTo>
                    <a:pt x="179069" y="509015"/>
                  </a:lnTo>
                  <a:lnTo>
                    <a:pt x="358139" y="329945"/>
                  </a:lnTo>
                  <a:lnTo>
                    <a:pt x="268604" y="329945"/>
                  </a:lnTo>
                  <a:lnTo>
                    <a:pt x="26860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83396" y="4581144"/>
              <a:ext cx="358140" cy="509270"/>
            </a:xfrm>
            <a:custGeom>
              <a:avLst/>
              <a:gdLst/>
              <a:ahLst/>
              <a:cxnLst/>
              <a:rect l="l" t="t" r="r" b="b"/>
              <a:pathLst>
                <a:path w="358140" h="509270">
                  <a:moveTo>
                    <a:pt x="268604" y="0"/>
                  </a:moveTo>
                  <a:lnTo>
                    <a:pt x="268604" y="329945"/>
                  </a:lnTo>
                  <a:lnTo>
                    <a:pt x="358139" y="329945"/>
                  </a:lnTo>
                  <a:lnTo>
                    <a:pt x="179069" y="509015"/>
                  </a:lnTo>
                  <a:lnTo>
                    <a:pt x="0" y="329945"/>
                  </a:lnTo>
                  <a:lnTo>
                    <a:pt x="89534" y="329945"/>
                  </a:lnTo>
                  <a:lnTo>
                    <a:pt x="89534" y="0"/>
                  </a:lnTo>
                  <a:lnTo>
                    <a:pt x="26860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932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코드</a:t>
            </a:r>
            <a:r>
              <a:rPr b="0" spc="-42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spc="-285" dirty="0">
                <a:solidFill>
                  <a:srgbClr val="000000"/>
                </a:solidFill>
                <a:latin typeface="Arial Black"/>
                <a:cs typeface="Arial Black"/>
              </a:rPr>
              <a:t>:</a:t>
            </a:r>
            <a:r>
              <a:rPr b="0" spc="-33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학습</a:t>
            </a:r>
            <a:r>
              <a:rPr b="0" spc="-42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조기중단</a:t>
            </a:r>
            <a:r>
              <a:rPr b="0" spc="-42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spc="-55" dirty="0">
                <a:solidFill>
                  <a:srgbClr val="000000"/>
                </a:solidFill>
                <a:latin typeface="Arial"/>
                <a:cs typeface="Arial"/>
              </a:rPr>
              <a:t>+</a:t>
            </a:r>
            <a:r>
              <a:rPr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모델저장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330" y="1891296"/>
            <a:ext cx="11729085" cy="4285615"/>
            <a:chOff x="100330" y="1891296"/>
            <a:chExt cx="11729085" cy="4285615"/>
          </a:xfrm>
        </p:grpSpPr>
        <p:sp>
          <p:nvSpPr>
            <p:cNvPr id="4" name="object 4"/>
            <p:cNvSpPr/>
            <p:nvPr/>
          </p:nvSpPr>
          <p:spPr>
            <a:xfrm>
              <a:off x="361188" y="1891296"/>
              <a:ext cx="11468099" cy="42854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680" y="4029455"/>
              <a:ext cx="510540" cy="358140"/>
            </a:xfrm>
            <a:custGeom>
              <a:avLst/>
              <a:gdLst/>
              <a:ahLst/>
              <a:cxnLst/>
              <a:rect l="l" t="t" r="r" b="b"/>
              <a:pathLst>
                <a:path w="510540" h="358139">
                  <a:moveTo>
                    <a:pt x="331470" y="0"/>
                  </a:moveTo>
                  <a:lnTo>
                    <a:pt x="331470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331470" y="268605"/>
                  </a:lnTo>
                  <a:lnTo>
                    <a:pt x="331470" y="358140"/>
                  </a:lnTo>
                  <a:lnTo>
                    <a:pt x="510540" y="179070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680" y="4029455"/>
              <a:ext cx="510540" cy="358140"/>
            </a:xfrm>
            <a:custGeom>
              <a:avLst/>
              <a:gdLst/>
              <a:ahLst/>
              <a:cxnLst/>
              <a:rect l="l" t="t" r="r" b="b"/>
              <a:pathLst>
                <a:path w="510540" h="358139">
                  <a:moveTo>
                    <a:pt x="0" y="89535"/>
                  </a:moveTo>
                  <a:lnTo>
                    <a:pt x="331470" y="89535"/>
                  </a:lnTo>
                  <a:lnTo>
                    <a:pt x="331470" y="0"/>
                  </a:lnTo>
                  <a:lnTo>
                    <a:pt x="510540" y="179070"/>
                  </a:lnTo>
                  <a:lnTo>
                    <a:pt x="331470" y="358140"/>
                  </a:lnTo>
                  <a:lnTo>
                    <a:pt x="331470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80" y="4820412"/>
              <a:ext cx="510540" cy="358140"/>
            </a:xfrm>
            <a:custGeom>
              <a:avLst/>
              <a:gdLst/>
              <a:ahLst/>
              <a:cxnLst/>
              <a:rect l="l" t="t" r="r" b="b"/>
              <a:pathLst>
                <a:path w="510540" h="358139">
                  <a:moveTo>
                    <a:pt x="331470" y="0"/>
                  </a:moveTo>
                  <a:lnTo>
                    <a:pt x="331470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331470" y="268605"/>
                  </a:lnTo>
                  <a:lnTo>
                    <a:pt x="331470" y="358140"/>
                  </a:lnTo>
                  <a:lnTo>
                    <a:pt x="510540" y="179070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" y="4820412"/>
              <a:ext cx="510540" cy="358140"/>
            </a:xfrm>
            <a:custGeom>
              <a:avLst/>
              <a:gdLst/>
              <a:ahLst/>
              <a:cxnLst/>
              <a:rect l="l" t="t" r="r" b="b"/>
              <a:pathLst>
                <a:path w="510540" h="358139">
                  <a:moveTo>
                    <a:pt x="0" y="89535"/>
                  </a:moveTo>
                  <a:lnTo>
                    <a:pt x="331470" y="89535"/>
                  </a:lnTo>
                  <a:lnTo>
                    <a:pt x="331470" y="0"/>
                  </a:lnTo>
                  <a:lnTo>
                    <a:pt x="510540" y="179070"/>
                  </a:lnTo>
                  <a:lnTo>
                    <a:pt x="331470" y="358140"/>
                  </a:lnTo>
                  <a:lnTo>
                    <a:pt x="331470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11256" y="5344668"/>
              <a:ext cx="358140" cy="509270"/>
            </a:xfrm>
            <a:custGeom>
              <a:avLst/>
              <a:gdLst/>
              <a:ahLst/>
              <a:cxnLst/>
              <a:rect l="l" t="t" r="r" b="b"/>
              <a:pathLst>
                <a:path w="358140" h="509270">
                  <a:moveTo>
                    <a:pt x="268604" y="0"/>
                  </a:moveTo>
                  <a:lnTo>
                    <a:pt x="89534" y="0"/>
                  </a:lnTo>
                  <a:lnTo>
                    <a:pt x="89534" y="329945"/>
                  </a:lnTo>
                  <a:lnTo>
                    <a:pt x="0" y="329945"/>
                  </a:lnTo>
                  <a:lnTo>
                    <a:pt x="179069" y="509015"/>
                  </a:lnTo>
                  <a:lnTo>
                    <a:pt x="358139" y="329945"/>
                  </a:lnTo>
                  <a:lnTo>
                    <a:pt x="268604" y="329945"/>
                  </a:lnTo>
                  <a:lnTo>
                    <a:pt x="26860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11254" y="5344668"/>
              <a:ext cx="358140" cy="509270"/>
            </a:xfrm>
            <a:custGeom>
              <a:avLst/>
              <a:gdLst/>
              <a:ahLst/>
              <a:cxnLst/>
              <a:rect l="l" t="t" r="r" b="b"/>
              <a:pathLst>
                <a:path w="358140" h="509270">
                  <a:moveTo>
                    <a:pt x="268604" y="0"/>
                  </a:moveTo>
                  <a:lnTo>
                    <a:pt x="268604" y="329945"/>
                  </a:lnTo>
                  <a:lnTo>
                    <a:pt x="358139" y="329945"/>
                  </a:lnTo>
                  <a:lnTo>
                    <a:pt x="179069" y="509015"/>
                  </a:lnTo>
                  <a:lnTo>
                    <a:pt x="0" y="329945"/>
                  </a:lnTo>
                  <a:lnTo>
                    <a:pt x="89534" y="329945"/>
                  </a:lnTo>
                  <a:lnTo>
                    <a:pt x="89534" y="0"/>
                  </a:lnTo>
                  <a:lnTo>
                    <a:pt x="26860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276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코드 </a:t>
            </a:r>
            <a:r>
              <a:rPr b="0" spc="-285" dirty="0">
                <a:solidFill>
                  <a:srgbClr val="000000"/>
                </a:solidFill>
                <a:latin typeface="Arial Black"/>
                <a:cs typeface="Arial Black"/>
              </a:rPr>
              <a:t>:</a:t>
            </a:r>
            <a:r>
              <a:rPr b="0" spc="-819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95" dirty="0">
                <a:solidFill>
                  <a:srgbClr val="000000"/>
                </a:solidFill>
                <a:latin typeface="맑은 고딕"/>
                <a:cs typeface="맑은 고딕"/>
              </a:rPr>
              <a:t>결과</a:t>
            </a:r>
            <a:r>
              <a:rPr b="0" spc="-95" dirty="0">
                <a:solidFill>
                  <a:srgbClr val="000000"/>
                </a:solidFill>
                <a:latin typeface="Arial Black"/>
                <a:cs typeface="Arial Black"/>
              </a:rPr>
              <a:t>(</a:t>
            </a:r>
            <a:r>
              <a:rPr spc="-95" dirty="0">
                <a:solidFill>
                  <a:srgbClr val="000000"/>
                </a:solidFill>
              </a:rPr>
              <a:t>모델저장</a:t>
            </a:r>
            <a:r>
              <a:rPr b="0" spc="-95" dirty="0">
                <a:solidFill>
                  <a:srgbClr val="000000"/>
                </a:solidFill>
                <a:latin typeface="Arial Black"/>
                <a:cs typeface="Arial Black"/>
              </a:rPr>
              <a:t>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658" y="1429511"/>
            <a:ext cx="11906250" cy="5428615"/>
            <a:chOff x="124658" y="1429511"/>
            <a:chExt cx="11906250" cy="5428615"/>
          </a:xfrm>
        </p:grpSpPr>
        <p:sp>
          <p:nvSpPr>
            <p:cNvPr id="4" name="object 4"/>
            <p:cNvSpPr/>
            <p:nvPr/>
          </p:nvSpPr>
          <p:spPr>
            <a:xfrm>
              <a:off x="161543" y="1429511"/>
              <a:ext cx="11868911" cy="5428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08" y="3014366"/>
              <a:ext cx="7782559" cy="556260"/>
            </a:xfrm>
            <a:custGeom>
              <a:avLst/>
              <a:gdLst/>
              <a:ahLst/>
              <a:cxnLst/>
              <a:rect l="l" t="t" r="r" b="b"/>
              <a:pathLst>
                <a:path w="7782559" h="556260">
                  <a:moveTo>
                    <a:pt x="21391" y="27537"/>
                  </a:moveTo>
                  <a:lnTo>
                    <a:pt x="68047" y="15369"/>
                  </a:lnTo>
                  <a:lnTo>
                    <a:pt x="113515" y="8965"/>
                  </a:lnTo>
                  <a:lnTo>
                    <a:pt x="158081" y="7305"/>
                  </a:lnTo>
                  <a:lnTo>
                    <a:pt x="202033" y="9371"/>
                  </a:lnTo>
                  <a:lnTo>
                    <a:pt x="245659" y="14144"/>
                  </a:lnTo>
                  <a:lnTo>
                    <a:pt x="289245" y="20606"/>
                  </a:lnTo>
                  <a:lnTo>
                    <a:pt x="333079" y="27737"/>
                  </a:lnTo>
                  <a:lnTo>
                    <a:pt x="377449" y="34519"/>
                  </a:lnTo>
                  <a:lnTo>
                    <a:pt x="422642" y="39934"/>
                  </a:lnTo>
                  <a:lnTo>
                    <a:pt x="468945" y="42961"/>
                  </a:lnTo>
                  <a:lnTo>
                    <a:pt x="516645" y="42584"/>
                  </a:lnTo>
                  <a:lnTo>
                    <a:pt x="566031" y="37782"/>
                  </a:lnTo>
                  <a:lnTo>
                    <a:pt x="617389" y="27537"/>
                  </a:lnTo>
                  <a:lnTo>
                    <a:pt x="665457" y="17973"/>
                  </a:lnTo>
                  <a:lnTo>
                    <a:pt x="712448" y="13405"/>
                  </a:lnTo>
                  <a:lnTo>
                    <a:pt x="758631" y="12951"/>
                  </a:lnTo>
                  <a:lnTo>
                    <a:pt x="804278" y="15730"/>
                  </a:lnTo>
                  <a:lnTo>
                    <a:pt x="849661" y="20861"/>
                  </a:lnTo>
                  <a:lnTo>
                    <a:pt x="895049" y="27464"/>
                  </a:lnTo>
                  <a:lnTo>
                    <a:pt x="940714" y="34657"/>
                  </a:lnTo>
                  <a:lnTo>
                    <a:pt x="986926" y="41560"/>
                  </a:lnTo>
                  <a:lnTo>
                    <a:pt x="1033957" y="47291"/>
                  </a:lnTo>
                  <a:lnTo>
                    <a:pt x="1082077" y="50969"/>
                  </a:lnTo>
                  <a:lnTo>
                    <a:pt x="1131558" y="51714"/>
                  </a:lnTo>
                  <a:lnTo>
                    <a:pt x="1182670" y="48645"/>
                  </a:lnTo>
                  <a:lnTo>
                    <a:pt x="1235684" y="40879"/>
                  </a:lnTo>
                  <a:lnTo>
                    <a:pt x="1290870" y="27537"/>
                  </a:lnTo>
                  <a:lnTo>
                    <a:pt x="1361222" y="9807"/>
                  </a:lnTo>
                  <a:lnTo>
                    <a:pt x="1416371" y="1287"/>
                  </a:lnTo>
                  <a:lnTo>
                    <a:pt x="1459185" y="0"/>
                  </a:lnTo>
                  <a:lnTo>
                    <a:pt x="1492532" y="3970"/>
                  </a:lnTo>
                  <a:lnTo>
                    <a:pt x="1519281" y="11221"/>
                  </a:lnTo>
                  <a:lnTo>
                    <a:pt x="1542300" y="19778"/>
                  </a:lnTo>
                  <a:lnTo>
                    <a:pt x="1564457" y="27664"/>
                  </a:lnTo>
                  <a:lnTo>
                    <a:pt x="1588619" y="32903"/>
                  </a:lnTo>
                  <a:lnTo>
                    <a:pt x="1617655" y="33520"/>
                  </a:lnTo>
                  <a:lnTo>
                    <a:pt x="1654433" y="27537"/>
                  </a:lnTo>
                  <a:lnTo>
                    <a:pt x="1683711" y="22409"/>
                  </a:lnTo>
                  <a:lnTo>
                    <a:pt x="1716057" y="19975"/>
                  </a:lnTo>
                  <a:lnTo>
                    <a:pt x="1789861" y="21381"/>
                  </a:lnTo>
                  <a:lnTo>
                    <a:pt x="1831274" y="24314"/>
                  </a:lnTo>
                  <a:lnTo>
                    <a:pt x="1875664" y="28132"/>
                  </a:lnTo>
                  <a:lnTo>
                    <a:pt x="1923008" y="32380"/>
                  </a:lnTo>
                  <a:lnTo>
                    <a:pt x="1973284" y="36606"/>
                  </a:lnTo>
                  <a:lnTo>
                    <a:pt x="2026469" y="40357"/>
                  </a:lnTo>
                  <a:lnTo>
                    <a:pt x="2082540" y="43181"/>
                  </a:lnTo>
                  <a:lnTo>
                    <a:pt x="2141475" y="44624"/>
                  </a:lnTo>
                  <a:lnTo>
                    <a:pt x="2203250" y="44234"/>
                  </a:lnTo>
                  <a:lnTo>
                    <a:pt x="2267844" y="41558"/>
                  </a:lnTo>
                  <a:lnTo>
                    <a:pt x="2335234" y="36144"/>
                  </a:lnTo>
                  <a:lnTo>
                    <a:pt x="2405397" y="27537"/>
                  </a:lnTo>
                  <a:lnTo>
                    <a:pt x="2474997" y="19117"/>
                  </a:lnTo>
                  <a:lnTo>
                    <a:pt x="2540861" y="14208"/>
                  </a:lnTo>
                  <a:lnTo>
                    <a:pt x="2603207" y="12277"/>
                  </a:lnTo>
                  <a:lnTo>
                    <a:pt x="2662252" y="12791"/>
                  </a:lnTo>
                  <a:lnTo>
                    <a:pt x="2718215" y="15218"/>
                  </a:lnTo>
                  <a:lnTo>
                    <a:pt x="2771315" y="19026"/>
                  </a:lnTo>
                  <a:lnTo>
                    <a:pt x="2821769" y="23682"/>
                  </a:lnTo>
                  <a:lnTo>
                    <a:pt x="2869796" y="28653"/>
                  </a:lnTo>
                  <a:lnTo>
                    <a:pt x="2915615" y="33406"/>
                  </a:lnTo>
                  <a:lnTo>
                    <a:pt x="2959442" y="37409"/>
                  </a:lnTo>
                  <a:lnTo>
                    <a:pt x="3001498" y="40130"/>
                  </a:lnTo>
                  <a:lnTo>
                    <a:pt x="3041999" y="41036"/>
                  </a:lnTo>
                  <a:lnTo>
                    <a:pt x="3081164" y="39594"/>
                  </a:lnTo>
                  <a:lnTo>
                    <a:pt x="3119212" y="35272"/>
                  </a:lnTo>
                  <a:lnTo>
                    <a:pt x="3156361" y="27537"/>
                  </a:lnTo>
                  <a:lnTo>
                    <a:pt x="3204594" y="18095"/>
                  </a:lnTo>
                  <a:lnTo>
                    <a:pt x="3249669" y="15010"/>
                  </a:lnTo>
                  <a:lnTo>
                    <a:pt x="3292565" y="16792"/>
                  </a:lnTo>
                  <a:lnTo>
                    <a:pt x="3334261" y="21952"/>
                  </a:lnTo>
                  <a:lnTo>
                    <a:pt x="3375739" y="29000"/>
                  </a:lnTo>
                  <a:lnTo>
                    <a:pt x="3417977" y="36447"/>
                  </a:lnTo>
                  <a:lnTo>
                    <a:pt x="3461956" y="42804"/>
                  </a:lnTo>
                  <a:lnTo>
                    <a:pt x="3508656" y="46580"/>
                  </a:lnTo>
                  <a:lnTo>
                    <a:pt x="3559056" y="46288"/>
                  </a:lnTo>
                  <a:lnTo>
                    <a:pt x="3614136" y="40437"/>
                  </a:lnTo>
                  <a:lnTo>
                    <a:pt x="3674876" y="27537"/>
                  </a:lnTo>
                  <a:lnTo>
                    <a:pt x="3744715" y="11204"/>
                  </a:lnTo>
                  <a:lnTo>
                    <a:pt x="3800065" y="2538"/>
                  </a:lnTo>
                  <a:lnTo>
                    <a:pt x="3843981" y="4"/>
                  </a:lnTo>
                  <a:lnTo>
                    <a:pt x="3879519" y="2065"/>
                  </a:lnTo>
                  <a:lnTo>
                    <a:pt x="3909733" y="7186"/>
                  </a:lnTo>
                  <a:lnTo>
                    <a:pt x="3937677" y="13830"/>
                  </a:lnTo>
                  <a:lnTo>
                    <a:pt x="3966406" y="20460"/>
                  </a:lnTo>
                  <a:lnTo>
                    <a:pt x="3998975" y="25542"/>
                  </a:lnTo>
                  <a:lnTo>
                    <a:pt x="4038439" y="27537"/>
                  </a:lnTo>
                  <a:lnTo>
                    <a:pt x="4072749" y="27524"/>
                  </a:lnTo>
                  <a:lnTo>
                    <a:pt x="4114098" y="27556"/>
                  </a:lnTo>
                  <a:lnTo>
                    <a:pt x="4161361" y="27624"/>
                  </a:lnTo>
                  <a:lnTo>
                    <a:pt x="4213414" y="27713"/>
                  </a:lnTo>
                  <a:lnTo>
                    <a:pt x="4269133" y="27813"/>
                  </a:lnTo>
                  <a:lnTo>
                    <a:pt x="4327393" y="27912"/>
                  </a:lnTo>
                  <a:lnTo>
                    <a:pt x="4387070" y="27996"/>
                  </a:lnTo>
                  <a:lnTo>
                    <a:pt x="4447040" y="28055"/>
                  </a:lnTo>
                  <a:lnTo>
                    <a:pt x="4506177" y="28075"/>
                  </a:lnTo>
                  <a:lnTo>
                    <a:pt x="4563359" y="28046"/>
                  </a:lnTo>
                  <a:lnTo>
                    <a:pt x="4617459" y="27955"/>
                  </a:lnTo>
                  <a:lnTo>
                    <a:pt x="4667354" y="27789"/>
                  </a:lnTo>
                  <a:lnTo>
                    <a:pt x="4711920" y="27537"/>
                  </a:lnTo>
                  <a:lnTo>
                    <a:pt x="4766584" y="27791"/>
                  </a:lnTo>
                  <a:lnTo>
                    <a:pt x="4822211" y="29061"/>
                  </a:lnTo>
                  <a:lnTo>
                    <a:pt x="4878205" y="30946"/>
                  </a:lnTo>
                  <a:lnTo>
                    <a:pt x="4933971" y="33042"/>
                  </a:lnTo>
                  <a:lnTo>
                    <a:pt x="4988913" y="34948"/>
                  </a:lnTo>
                  <a:lnTo>
                    <a:pt x="5042437" y="36261"/>
                  </a:lnTo>
                  <a:lnTo>
                    <a:pt x="5093947" y="36578"/>
                  </a:lnTo>
                  <a:lnTo>
                    <a:pt x="5142847" y="35499"/>
                  </a:lnTo>
                  <a:lnTo>
                    <a:pt x="5188541" y="32619"/>
                  </a:lnTo>
                  <a:lnTo>
                    <a:pt x="5230436" y="27537"/>
                  </a:lnTo>
                  <a:lnTo>
                    <a:pt x="5276699" y="22513"/>
                  </a:lnTo>
                  <a:lnTo>
                    <a:pt x="5326290" y="20872"/>
                  </a:lnTo>
                  <a:lnTo>
                    <a:pt x="5378077" y="21701"/>
                  </a:lnTo>
                  <a:lnTo>
                    <a:pt x="5430928" y="24090"/>
                  </a:lnTo>
                  <a:lnTo>
                    <a:pt x="5483708" y="27128"/>
                  </a:lnTo>
                  <a:lnTo>
                    <a:pt x="5535286" y="29902"/>
                  </a:lnTo>
                  <a:lnTo>
                    <a:pt x="5584530" y="31503"/>
                  </a:lnTo>
                  <a:lnTo>
                    <a:pt x="5630306" y="31019"/>
                  </a:lnTo>
                  <a:lnTo>
                    <a:pt x="5671481" y="27537"/>
                  </a:lnTo>
                  <a:lnTo>
                    <a:pt x="5712417" y="23538"/>
                  </a:lnTo>
                  <a:lnTo>
                    <a:pt x="5757594" y="21757"/>
                  </a:lnTo>
                  <a:lnTo>
                    <a:pt x="5806059" y="21673"/>
                  </a:lnTo>
                  <a:lnTo>
                    <a:pt x="5856859" y="22763"/>
                  </a:lnTo>
                  <a:lnTo>
                    <a:pt x="5909040" y="24504"/>
                  </a:lnTo>
                  <a:lnTo>
                    <a:pt x="5961651" y="26375"/>
                  </a:lnTo>
                  <a:lnTo>
                    <a:pt x="6013737" y="27852"/>
                  </a:lnTo>
                  <a:lnTo>
                    <a:pt x="6064347" y="28414"/>
                  </a:lnTo>
                  <a:lnTo>
                    <a:pt x="6112527" y="27537"/>
                  </a:lnTo>
                  <a:lnTo>
                    <a:pt x="6149709" y="27053"/>
                  </a:lnTo>
                  <a:lnTo>
                    <a:pt x="6190937" y="27990"/>
                  </a:lnTo>
                  <a:lnTo>
                    <a:pt x="6235677" y="29947"/>
                  </a:lnTo>
                  <a:lnTo>
                    <a:pt x="6283397" y="32524"/>
                  </a:lnTo>
                  <a:lnTo>
                    <a:pt x="6333564" y="35323"/>
                  </a:lnTo>
                  <a:lnTo>
                    <a:pt x="6385647" y="37943"/>
                  </a:lnTo>
                  <a:lnTo>
                    <a:pt x="6439111" y="39986"/>
                  </a:lnTo>
                  <a:lnTo>
                    <a:pt x="6493425" y="41050"/>
                  </a:lnTo>
                  <a:lnTo>
                    <a:pt x="6548056" y="40737"/>
                  </a:lnTo>
                  <a:lnTo>
                    <a:pt x="6602472" y="38647"/>
                  </a:lnTo>
                  <a:lnTo>
                    <a:pt x="6656139" y="34380"/>
                  </a:lnTo>
                  <a:lnTo>
                    <a:pt x="6708525" y="27537"/>
                  </a:lnTo>
                  <a:lnTo>
                    <a:pt x="6739442" y="23438"/>
                  </a:lnTo>
                  <a:lnTo>
                    <a:pt x="6773167" y="20507"/>
                  </a:lnTo>
                  <a:lnTo>
                    <a:pt x="6809567" y="18623"/>
                  </a:lnTo>
                  <a:lnTo>
                    <a:pt x="6848507" y="17667"/>
                  </a:lnTo>
                  <a:lnTo>
                    <a:pt x="6889855" y="17520"/>
                  </a:lnTo>
                  <a:lnTo>
                    <a:pt x="6933475" y="18061"/>
                  </a:lnTo>
                  <a:lnTo>
                    <a:pt x="6979234" y="19172"/>
                  </a:lnTo>
                  <a:lnTo>
                    <a:pt x="7026997" y="20733"/>
                  </a:lnTo>
                  <a:lnTo>
                    <a:pt x="7076632" y="22624"/>
                  </a:lnTo>
                  <a:lnTo>
                    <a:pt x="7128003" y="24726"/>
                  </a:lnTo>
                  <a:lnTo>
                    <a:pt x="7180977" y="26918"/>
                  </a:lnTo>
                  <a:lnTo>
                    <a:pt x="7235421" y="29082"/>
                  </a:lnTo>
                  <a:lnTo>
                    <a:pt x="7291199" y="31098"/>
                  </a:lnTo>
                  <a:lnTo>
                    <a:pt x="7348178" y="32846"/>
                  </a:lnTo>
                  <a:lnTo>
                    <a:pt x="7406224" y="34207"/>
                  </a:lnTo>
                  <a:lnTo>
                    <a:pt x="7465204" y="35060"/>
                  </a:lnTo>
                  <a:lnTo>
                    <a:pt x="7524982" y="35287"/>
                  </a:lnTo>
                  <a:lnTo>
                    <a:pt x="7585425" y="34768"/>
                  </a:lnTo>
                  <a:lnTo>
                    <a:pt x="7646400" y="33383"/>
                  </a:lnTo>
                  <a:lnTo>
                    <a:pt x="7707772" y="31013"/>
                  </a:lnTo>
                  <a:lnTo>
                    <a:pt x="7769407" y="27537"/>
                  </a:lnTo>
                  <a:lnTo>
                    <a:pt x="7777315" y="97876"/>
                  </a:lnTo>
                  <a:lnTo>
                    <a:pt x="7781333" y="161505"/>
                  </a:lnTo>
                  <a:lnTo>
                    <a:pt x="7782261" y="219271"/>
                  </a:lnTo>
                  <a:lnTo>
                    <a:pt x="7780899" y="272019"/>
                  </a:lnTo>
                  <a:lnTo>
                    <a:pt x="7778046" y="320593"/>
                  </a:lnTo>
                  <a:lnTo>
                    <a:pt x="7774502" y="365840"/>
                  </a:lnTo>
                  <a:lnTo>
                    <a:pt x="7771066" y="408604"/>
                  </a:lnTo>
                  <a:lnTo>
                    <a:pt x="7768539" y="449732"/>
                  </a:lnTo>
                  <a:lnTo>
                    <a:pt x="7767719" y="490068"/>
                  </a:lnTo>
                  <a:lnTo>
                    <a:pt x="7769407" y="530457"/>
                  </a:lnTo>
                  <a:lnTo>
                    <a:pt x="7730223" y="536766"/>
                  </a:lnTo>
                  <a:lnTo>
                    <a:pt x="7689756" y="540708"/>
                  </a:lnTo>
                  <a:lnTo>
                    <a:pt x="7647780" y="542643"/>
                  </a:lnTo>
                  <a:lnTo>
                    <a:pt x="7604073" y="542929"/>
                  </a:lnTo>
                  <a:lnTo>
                    <a:pt x="7558411" y="541924"/>
                  </a:lnTo>
                  <a:lnTo>
                    <a:pt x="7510570" y="539988"/>
                  </a:lnTo>
                  <a:lnTo>
                    <a:pt x="7460328" y="537478"/>
                  </a:lnTo>
                  <a:lnTo>
                    <a:pt x="7407461" y="534753"/>
                  </a:lnTo>
                  <a:lnTo>
                    <a:pt x="7351745" y="532172"/>
                  </a:lnTo>
                  <a:lnTo>
                    <a:pt x="7292957" y="530094"/>
                  </a:lnTo>
                  <a:lnTo>
                    <a:pt x="7230874" y="528876"/>
                  </a:lnTo>
                  <a:lnTo>
                    <a:pt x="7165271" y="528878"/>
                  </a:lnTo>
                  <a:lnTo>
                    <a:pt x="7095926" y="530457"/>
                  </a:lnTo>
                  <a:lnTo>
                    <a:pt x="7025456" y="532197"/>
                  </a:lnTo>
                  <a:lnTo>
                    <a:pt x="6967080" y="532291"/>
                  </a:lnTo>
                  <a:lnTo>
                    <a:pt x="6918658" y="531138"/>
                  </a:lnTo>
                  <a:lnTo>
                    <a:pt x="6878048" y="529137"/>
                  </a:lnTo>
                  <a:lnTo>
                    <a:pt x="6843108" y="526686"/>
                  </a:lnTo>
                  <a:lnTo>
                    <a:pt x="6811697" y="524185"/>
                  </a:lnTo>
                  <a:lnTo>
                    <a:pt x="6781672" y="522033"/>
                  </a:lnTo>
                  <a:lnTo>
                    <a:pt x="6750893" y="520628"/>
                  </a:lnTo>
                  <a:lnTo>
                    <a:pt x="6717218" y="520369"/>
                  </a:lnTo>
                  <a:lnTo>
                    <a:pt x="6678505" y="521655"/>
                  </a:lnTo>
                  <a:lnTo>
                    <a:pt x="6632612" y="524885"/>
                  </a:lnTo>
                  <a:lnTo>
                    <a:pt x="6577398" y="530457"/>
                  </a:lnTo>
                  <a:lnTo>
                    <a:pt x="6512794" y="536220"/>
                  </a:lnTo>
                  <a:lnTo>
                    <a:pt x="6462403" y="537743"/>
                  </a:lnTo>
                  <a:lnTo>
                    <a:pt x="6423250" y="536136"/>
                  </a:lnTo>
                  <a:lnTo>
                    <a:pt x="6366752" y="527971"/>
                  </a:lnTo>
                  <a:lnTo>
                    <a:pt x="6343456" y="523632"/>
                  </a:lnTo>
                  <a:lnTo>
                    <a:pt x="6319493" y="520602"/>
                  </a:lnTo>
                  <a:lnTo>
                    <a:pt x="6291888" y="519989"/>
                  </a:lnTo>
                  <a:lnTo>
                    <a:pt x="6257665" y="522905"/>
                  </a:lnTo>
                  <a:lnTo>
                    <a:pt x="6213847" y="530457"/>
                  </a:lnTo>
                  <a:lnTo>
                    <a:pt x="6168847" y="537125"/>
                  </a:lnTo>
                  <a:lnTo>
                    <a:pt x="6123933" y="539226"/>
                  </a:lnTo>
                  <a:lnTo>
                    <a:pt x="6078933" y="537838"/>
                  </a:lnTo>
                  <a:lnTo>
                    <a:pt x="6033677" y="534038"/>
                  </a:lnTo>
                  <a:lnTo>
                    <a:pt x="5987993" y="528906"/>
                  </a:lnTo>
                  <a:lnTo>
                    <a:pt x="5941710" y="523517"/>
                  </a:lnTo>
                  <a:lnTo>
                    <a:pt x="5894657" y="518950"/>
                  </a:lnTo>
                  <a:lnTo>
                    <a:pt x="5846662" y="516283"/>
                  </a:lnTo>
                  <a:lnTo>
                    <a:pt x="5797555" y="516593"/>
                  </a:lnTo>
                  <a:lnTo>
                    <a:pt x="5747165" y="520959"/>
                  </a:lnTo>
                  <a:lnTo>
                    <a:pt x="5695319" y="530457"/>
                  </a:lnTo>
                  <a:lnTo>
                    <a:pt x="5646927" y="539726"/>
                  </a:lnTo>
                  <a:lnTo>
                    <a:pt x="5598244" y="545181"/>
                  </a:lnTo>
                  <a:lnTo>
                    <a:pt x="5549288" y="547459"/>
                  </a:lnTo>
                  <a:lnTo>
                    <a:pt x="5500076" y="547202"/>
                  </a:lnTo>
                  <a:lnTo>
                    <a:pt x="5450627" y="545046"/>
                  </a:lnTo>
                  <a:lnTo>
                    <a:pt x="5400959" y="541630"/>
                  </a:lnTo>
                  <a:lnTo>
                    <a:pt x="5351088" y="537594"/>
                  </a:lnTo>
                  <a:lnTo>
                    <a:pt x="5301032" y="533576"/>
                  </a:lnTo>
                  <a:lnTo>
                    <a:pt x="5250810" y="530214"/>
                  </a:lnTo>
                  <a:lnTo>
                    <a:pt x="5200439" y="528148"/>
                  </a:lnTo>
                  <a:lnTo>
                    <a:pt x="5149937" y="528016"/>
                  </a:lnTo>
                  <a:lnTo>
                    <a:pt x="5099321" y="530457"/>
                  </a:lnTo>
                  <a:lnTo>
                    <a:pt x="5035367" y="533297"/>
                  </a:lnTo>
                  <a:lnTo>
                    <a:pt x="4977846" y="532224"/>
                  </a:lnTo>
                  <a:lnTo>
                    <a:pt x="4925602" y="528612"/>
                  </a:lnTo>
                  <a:lnTo>
                    <a:pt x="4877480" y="523831"/>
                  </a:lnTo>
                  <a:lnTo>
                    <a:pt x="4832326" y="519256"/>
                  </a:lnTo>
                  <a:lnTo>
                    <a:pt x="4788984" y="516259"/>
                  </a:lnTo>
                  <a:lnTo>
                    <a:pt x="4746298" y="516211"/>
                  </a:lnTo>
                  <a:lnTo>
                    <a:pt x="4703113" y="520487"/>
                  </a:lnTo>
                  <a:lnTo>
                    <a:pt x="4658275" y="530457"/>
                  </a:lnTo>
                  <a:lnTo>
                    <a:pt x="4621909" y="537614"/>
                  </a:lnTo>
                  <a:lnTo>
                    <a:pt x="4582085" y="539888"/>
                  </a:lnTo>
                  <a:lnTo>
                    <a:pt x="4539117" y="538353"/>
                  </a:lnTo>
                  <a:lnTo>
                    <a:pt x="4493315" y="534084"/>
                  </a:lnTo>
                  <a:lnTo>
                    <a:pt x="4444991" y="528155"/>
                  </a:lnTo>
                  <a:lnTo>
                    <a:pt x="4394457" y="521642"/>
                  </a:lnTo>
                  <a:lnTo>
                    <a:pt x="4342023" y="515618"/>
                  </a:lnTo>
                  <a:lnTo>
                    <a:pt x="4288003" y="511159"/>
                  </a:lnTo>
                  <a:lnTo>
                    <a:pt x="4232706" y="509339"/>
                  </a:lnTo>
                  <a:lnTo>
                    <a:pt x="4176445" y="511232"/>
                  </a:lnTo>
                  <a:lnTo>
                    <a:pt x="4119532" y="517913"/>
                  </a:lnTo>
                  <a:lnTo>
                    <a:pt x="4062277" y="530457"/>
                  </a:lnTo>
                  <a:lnTo>
                    <a:pt x="3990360" y="546755"/>
                  </a:lnTo>
                  <a:lnTo>
                    <a:pt x="3926726" y="554658"/>
                  </a:lnTo>
                  <a:lnTo>
                    <a:pt x="3870282" y="556018"/>
                  </a:lnTo>
                  <a:lnTo>
                    <a:pt x="3819931" y="552687"/>
                  </a:lnTo>
                  <a:lnTo>
                    <a:pt x="3774578" y="546516"/>
                  </a:lnTo>
                  <a:lnTo>
                    <a:pt x="3733128" y="539356"/>
                  </a:lnTo>
                  <a:lnTo>
                    <a:pt x="3694486" y="533058"/>
                  </a:lnTo>
                  <a:lnTo>
                    <a:pt x="3657556" y="529475"/>
                  </a:lnTo>
                  <a:lnTo>
                    <a:pt x="3621244" y="530457"/>
                  </a:lnTo>
                  <a:lnTo>
                    <a:pt x="3583984" y="532604"/>
                  </a:lnTo>
                  <a:lnTo>
                    <a:pt x="3544691" y="531933"/>
                  </a:lnTo>
                  <a:lnTo>
                    <a:pt x="3502979" y="529422"/>
                  </a:lnTo>
                  <a:lnTo>
                    <a:pt x="3458459" y="526047"/>
                  </a:lnTo>
                  <a:lnTo>
                    <a:pt x="3410745" y="522788"/>
                  </a:lnTo>
                  <a:lnTo>
                    <a:pt x="3359449" y="520622"/>
                  </a:lnTo>
                  <a:lnTo>
                    <a:pt x="3304184" y="520526"/>
                  </a:lnTo>
                  <a:lnTo>
                    <a:pt x="3244563" y="523479"/>
                  </a:lnTo>
                  <a:lnTo>
                    <a:pt x="3180198" y="530457"/>
                  </a:lnTo>
                  <a:lnTo>
                    <a:pt x="3129658" y="535208"/>
                  </a:lnTo>
                  <a:lnTo>
                    <a:pt x="3078493" y="536087"/>
                  </a:lnTo>
                  <a:lnTo>
                    <a:pt x="3026938" y="533995"/>
                  </a:lnTo>
                  <a:lnTo>
                    <a:pt x="2975228" y="529836"/>
                  </a:lnTo>
                  <a:lnTo>
                    <a:pt x="2923598" y="524513"/>
                  </a:lnTo>
                  <a:lnTo>
                    <a:pt x="2872284" y="518927"/>
                  </a:lnTo>
                  <a:lnTo>
                    <a:pt x="2821521" y="513982"/>
                  </a:lnTo>
                  <a:lnTo>
                    <a:pt x="2771544" y="510580"/>
                  </a:lnTo>
                  <a:lnTo>
                    <a:pt x="2722588" y="509624"/>
                  </a:lnTo>
                  <a:lnTo>
                    <a:pt x="2674888" y="512017"/>
                  </a:lnTo>
                  <a:lnTo>
                    <a:pt x="2628681" y="518660"/>
                  </a:lnTo>
                  <a:lnTo>
                    <a:pt x="2584200" y="530457"/>
                  </a:lnTo>
                  <a:lnTo>
                    <a:pt x="2546554" y="540302"/>
                  </a:lnTo>
                  <a:lnTo>
                    <a:pt x="2503793" y="546675"/>
                  </a:lnTo>
                  <a:lnTo>
                    <a:pt x="2456687" y="550052"/>
                  </a:lnTo>
                  <a:lnTo>
                    <a:pt x="2406008" y="550911"/>
                  </a:lnTo>
                  <a:lnTo>
                    <a:pt x="2352526" y="549727"/>
                  </a:lnTo>
                  <a:lnTo>
                    <a:pt x="2297014" y="546979"/>
                  </a:lnTo>
                  <a:lnTo>
                    <a:pt x="2240241" y="543141"/>
                  </a:lnTo>
                  <a:lnTo>
                    <a:pt x="2182980" y="538692"/>
                  </a:lnTo>
                  <a:lnTo>
                    <a:pt x="2126001" y="534108"/>
                  </a:lnTo>
                  <a:lnTo>
                    <a:pt x="2070075" y="529865"/>
                  </a:lnTo>
                  <a:lnTo>
                    <a:pt x="2015974" y="526440"/>
                  </a:lnTo>
                  <a:lnTo>
                    <a:pt x="1964468" y="524310"/>
                  </a:lnTo>
                  <a:lnTo>
                    <a:pt x="1916329" y="523952"/>
                  </a:lnTo>
                  <a:lnTo>
                    <a:pt x="1872328" y="525842"/>
                  </a:lnTo>
                  <a:lnTo>
                    <a:pt x="1833236" y="530457"/>
                  </a:lnTo>
                  <a:lnTo>
                    <a:pt x="1786079" y="536199"/>
                  </a:lnTo>
                  <a:lnTo>
                    <a:pt x="1736041" y="538550"/>
                  </a:lnTo>
                  <a:lnTo>
                    <a:pt x="1683851" y="538215"/>
                  </a:lnTo>
                  <a:lnTo>
                    <a:pt x="1630235" y="535899"/>
                  </a:lnTo>
                  <a:lnTo>
                    <a:pt x="1575921" y="532303"/>
                  </a:lnTo>
                  <a:lnTo>
                    <a:pt x="1521636" y="528133"/>
                  </a:lnTo>
                  <a:lnTo>
                    <a:pt x="1468106" y="524092"/>
                  </a:lnTo>
                  <a:lnTo>
                    <a:pt x="1416058" y="520884"/>
                  </a:lnTo>
                  <a:lnTo>
                    <a:pt x="1366221" y="519213"/>
                  </a:lnTo>
                  <a:lnTo>
                    <a:pt x="1319320" y="519782"/>
                  </a:lnTo>
                  <a:lnTo>
                    <a:pt x="1276084" y="523296"/>
                  </a:lnTo>
                  <a:lnTo>
                    <a:pt x="1237238" y="530457"/>
                  </a:lnTo>
                  <a:lnTo>
                    <a:pt x="1203246" y="536681"/>
                  </a:lnTo>
                  <a:lnTo>
                    <a:pt x="1164170" y="539889"/>
                  </a:lnTo>
                  <a:lnTo>
                    <a:pt x="1120737" y="540596"/>
                  </a:lnTo>
                  <a:lnTo>
                    <a:pt x="1073677" y="539317"/>
                  </a:lnTo>
                  <a:lnTo>
                    <a:pt x="1023716" y="536566"/>
                  </a:lnTo>
                  <a:lnTo>
                    <a:pt x="971584" y="532857"/>
                  </a:lnTo>
                  <a:lnTo>
                    <a:pt x="918009" y="528705"/>
                  </a:lnTo>
                  <a:lnTo>
                    <a:pt x="863720" y="524624"/>
                  </a:lnTo>
                  <a:lnTo>
                    <a:pt x="809444" y="521130"/>
                  </a:lnTo>
                  <a:lnTo>
                    <a:pt x="755909" y="518736"/>
                  </a:lnTo>
                  <a:lnTo>
                    <a:pt x="703845" y="517958"/>
                  </a:lnTo>
                  <a:lnTo>
                    <a:pt x="653980" y="519309"/>
                  </a:lnTo>
                  <a:lnTo>
                    <a:pt x="607041" y="523304"/>
                  </a:lnTo>
                  <a:lnTo>
                    <a:pt x="563757" y="530457"/>
                  </a:lnTo>
                  <a:lnTo>
                    <a:pt x="511460" y="539648"/>
                  </a:lnTo>
                  <a:lnTo>
                    <a:pt x="459532" y="544999"/>
                  </a:lnTo>
                  <a:lnTo>
                    <a:pt x="408050" y="547177"/>
                  </a:lnTo>
                  <a:lnTo>
                    <a:pt x="357091" y="546850"/>
                  </a:lnTo>
                  <a:lnTo>
                    <a:pt x="306729" y="544684"/>
                  </a:lnTo>
                  <a:lnTo>
                    <a:pt x="257042" y="541348"/>
                  </a:lnTo>
                  <a:lnTo>
                    <a:pt x="208106" y="537508"/>
                  </a:lnTo>
                  <a:lnTo>
                    <a:pt x="159996" y="533832"/>
                  </a:lnTo>
                  <a:lnTo>
                    <a:pt x="112790" y="530987"/>
                  </a:lnTo>
                  <a:lnTo>
                    <a:pt x="66563" y="529639"/>
                  </a:lnTo>
                  <a:lnTo>
                    <a:pt x="21391" y="530457"/>
                  </a:lnTo>
                  <a:lnTo>
                    <a:pt x="8384" y="467230"/>
                  </a:lnTo>
                  <a:lnTo>
                    <a:pt x="1680" y="409221"/>
                  </a:lnTo>
                  <a:lnTo>
                    <a:pt x="0" y="355553"/>
                  </a:lnTo>
                  <a:lnTo>
                    <a:pt x="2062" y="305345"/>
                  </a:lnTo>
                  <a:lnTo>
                    <a:pt x="6589" y="257718"/>
                  </a:lnTo>
                  <a:lnTo>
                    <a:pt x="12300" y="211794"/>
                  </a:lnTo>
                  <a:lnTo>
                    <a:pt x="17915" y="166693"/>
                  </a:lnTo>
                  <a:lnTo>
                    <a:pt x="22155" y="121536"/>
                  </a:lnTo>
                  <a:lnTo>
                    <a:pt x="23741" y="75444"/>
                  </a:lnTo>
                  <a:lnTo>
                    <a:pt x="21391" y="2753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25770" y="6543554"/>
            <a:ext cx="34861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335280" algn="l"/>
              </a:tabLst>
            </a:pPr>
            <a:r>
              <a:rPr sz="1200" u="heavy" dirty="0">
                <a:solidFill>
                  <a:srgbClr val="8A8A8A"/>
                </a:solidFill>
                <a:uFill>
                  <a:solidFill>
                    <a:srgbClr val="FF0000"/>
                  </a:solidFill>
                </a:uFill>
                <a:latin typeface="맑은 고딕"/>
                <a:cs typeface="맑은 고딕"/>
              </a:rPr>
              <a:t> 	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1447800"/>
            <a:ext cx="12089130" cy="5382895"/>
            <a:chOff x="-6350" y="1447800"/>
            <a:chExt cx="12089130" cy="5382895"/>
          </a:xfrm>
        </p:grpSpPr>
        <p:sp>
          <p:nvSpPr>
            <p:cNvPr id="3" name="object 3"/>
            <p:cNvSpPr/>
            <p:nvPr/>
          </p:nvSpPr>
          <p:spPr>
            <a:xfrm>
              <a:off x="109728" y="1447800"/>
              <a:ext cx="11972542" cy="5382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887570"/>
              <a:ext cx="8161655" cy="824865"/>
            </a:xfrm>
            <a:custGeom>
              <a:avLst/>
              <a:gdLst/>
              <a:ahLst/>
              <a:cxnLst/>
              <a:rect l="l" t="t" r="r" b="b"/>
              <a:pathLst>
                <a:path w="8161655" h="824865">
                  <a:moveTo>
                    <a:pt x="0" y="22501"/>
                  </a:moveTo>
                  <a:lnTo>
                    <a:pt x="35125" y="10653"/>
                  </a:lnTo>
                  <a:lnTo>
                    <a:pt x="71506" y="4680"/>
                  </a:lnTo>
                  <a:lnTo>
                    <a:pt x="109496" y="3465"/>
                  </a:lnTo>
                  <a:lnTo>
                    <a:pt x="149451" y="5892"/>
                  </a:lnTo>
                  <a:lnTo>
                    <a:pt x="191727" y="10846"/>
                  </a:lnTo>
                  <a:lnTo>
                    <a:pt x="236680" y="17210"/>
                  </a:lnTo>
                  <a:lnTo>
                    <a:pt x="284664" y="23868"/>
                  </a:lnTo>
                  <a:lnTo>
                    <a:pt x="336035" y="29703"/>
                  </a:lnTo>
                  <a:lnTo>
                    <a:pt x="391148" y="33601"/>
                  </a:lnTo>
                  <a:lnTo>
                    <a:pt x="450360" y="34443"/>
                  </a:lnTo>
                  <a:lnTo>
                    <a:pt x="514024" y="31116"/>
                  </a:lnTo>
                  <a:lnTo>
                    <a:pt x="582498" y="22501"/>
                  </a:lnTo>
                  <a:lnTo>
                    <a:pt x="640906" y="14776"/>
                  </a:lnTo>
                  <a:lnTo>
                    <a:pt x="694881" y="11065"/>
                  </a:lnTo>
                  <a:lnTo>
                    <a:pt x="745110" y="10663"/>
                  </a:lnTo>
                  <a:lnTo>
                    <a:pt x="792277" y="12863"/>
                  </a:lnTo>
                  <a:lnTo>
                    <a:pt x="837069" y="16958"/>
                  </a:lnTo>
                  <a:lnTo>
                    <a:pt x="880173" y="22241"/>
                  </a:lnTo>
                  <a:lnTo>
                    <a:pt x="922274" y="28007"/>
                  </a:lnTo>
                  <a:lnTo>
                    <a:pt x="964058" y="33547"/>
                  </a:lnTo>
                  <a:lnTo>
                    <a:pt x="1006212" y="38157"/>
                  </a:lnTo>
                  <a:lnTo>
                    <a:pt x="1049422" y="41128"/>
                  </a:lnTo>
                  <a:lnTo>
                    <a:pt x="1094374" y="41755"/>
                  </a:lnTo>
                  <a:lnTo>
                    <a:pt x="1141754" y="39330"/>
                  </a:lnTo>
                  <a:lnTo>
                    <a:pt x="1192248" y="33148"/>
                  </a:lnTo>
                  <a:lnTo>
                    <a:pt x="1246543" y="22501"/>
                  </a:lnTo>
                  <a:lnTo>
                    <a:pt x="1324698" y="7078"/>
                  </a:lnTo>
                  <a:lnTo>
                    <a:pt x="1385641" y="256"/>
                  </a:lnTo>
                  <a:lnTo>
                    <a:pt x="1432396" y="0"/>
                  </a:lnTo>
                  <a:lnTo>
                    <a:pt x="1467989" y="4277"/>
                  </a:lnTo>
                  <a:lnTo>
                    <a:pt x="1495445" y="11054"/>
                  </a:lnTo>
                  <a:lnTo>
                    <a:pt x="1517787" y="18299"/>
                  </a:lnTo>
                  <a:lnTo>
                    <a:pt x="1538042" y="23977"/>
                  </a:lnTo>
                  <a:lnTo>
                    <a:pt x="1559234" y="26055"/>
                  </a:lnTo>
                  <a:lnTo>
                    <a:pt x="1584388" y="22501"/>
                  </a:lnTo>
                  <a:lnTo>
                    <a:pt x="1604118" y="19198"/>
                  </a:lnTo>
                  <a:lnTo>
                    <a:pt x="1629352" y="17565"/>
                  </a:lnTo>
                  <a:lnTo>
                    <a:pt x="1695205" y="18198"/>
                  </a:lnTo>
                  <a:lnTo>
                    <a:pt x="1735260" y="19913"/>
                  </a:lnTo>
                  <a:lnTo>
                    <a:pt x="1779692" y="22192"/>
                  </a:lnTo>
                  <a:lnTo>
                    <a:pt x="1828218" y="24759"/>
                  </a:lnTo>
                  <a:lnTo>
                    <a:pt x="1880556" y="27337"/>
                  </a:lnTo>
                  <a:lnTo>
                    <a:pt x="1936425" y="29650"/>
                  </a:lnTo>
                  <a:lnTo>
                    <a:pt x="1995542" y="31422"/>
                  </a:lnTo>
                  <a:lnTo>
                    <a:pt x="2057625" y="32377"/>
                  </a:lnTo>
                  <a:lnTo>
                    <a:pt x="2122392" y="32239"/>
                  </a:lnTo>
                  <a:lnTo>
                    <a:pt x="2189562" y="30731"/>
                  </a:lnTo>
                  <a:lnTo>
                    <a:pt x="2258852" y="27577"/>
                  </a:lnTo>
                  <a:lnTo>
                    <a:pt x="2329980" y="22501"/>
                  </a:lnTo>
                  <a:lnTo>
                    <a:pt x="2397899" y="17465"/>
                  </a:lnTo>
                  <a:lnTo>
                    <a:pt x="2458484" y="14419"/>
                  </a:lnTo>
                  <a:lnTo>
                    <a:pt x="2512826" y="13071"/>
                  </a:lnTo>
                  <a:lnTo>
                    <a:pt x="2562018" y="13126"/>
                  </a:lnTo>
                  <a:lnTo>
                    <a:pt x="2607152" y="14291"/>
                  </a:lnTo>
                  <a:lnTo>
                    <a:pt x="2649320" y="16274"/>
                  </a:lnTo>
                  <a:lnTo>
                    <a:pt x="2689614" y="18781"/>
                  </a:lnTo>
                  <a:lnTo>
                    <a:pt x="2729127" y="21518"/>
                  </a:lnTo>
                  <a:lnTo>
                    <a:pt x="2768950" y="24193"/>
                  </a:lnTo>
                  <a:lnTo>
                    <a:pt x="2810176" y="26511"/>
                  </a:lnTo>
                  <a:lnTo>
                    <a:pt x="2853897" y="28181"/>
                  </a:lnTo>
                  <a:lnTo>
                    <a:pt x="2901204" y="28908"/>
                  </a:lnTo>
                  <a:lnTo>
                    <a:pt x="2953191" y="28399"/>
                  </a:lnTo>
                  <a:lnTo>
                    <a:pt x="3010950" y="26361"/>
                  </a:lnTo>
                  <a:lnTo>
                    <a:pt x="3075571" y="22501"/>
                  </a:lnTo>
                  <a:lnTo>
                    <a:pt x="3147549" y="18284"/>
                  </a:lnTo>
                  <a:lnTo>
                    <a:pt x="3206882" y="16547"/>
                  </a:lnTo>
                  <a:lnTo>
                    <a:pt x="3255498" y="16806"/>
                  </a:lnTo>
                  <a:lnTo>
                    <a:pt x="3295326" y="18575"/>
                  </a:lnTo>
                  <a:lnTo>
                    <a:pt x="3328295" y="21370"/>
                  </a:lnTo>
                  <a:lnTo>
                    <a:pt x="3356332" y="24706"/>
                  </a:lnTo>
                  <a:lnTo>
                    <a:pt x="3381367" y="28099"/>
                  </a:lnTo>
                  <a:lnTo>
                    <a:pt x="3405329" y="31063"/>
                  </a:lnTo>
                  <a:lnTo>
                    <a:pt x="3430144" y="33115"/>
                  </a:lnTo>
                  <a:lnTo>
                    <a:pt x="3457743" y="33769"/>
                  </a:lnTo>
                  <a:lnTo>
                    <a:pt x="3490053" y="32542"/>
                  </a:lnTo>
                  <a:lnTo>
                    <a:pt x="3529004" y="28947"/>
                  </a:lnTo>
                  <a:lnTo>
                    <a:pt x="3576523" y="22501"/>
                  </a:lnTo>
                  <a:lnTo>
                    <a:pt x="3652644" y="13433"/>
                  </a:lnTo>
                  <a:lnTo>
                    <a:pt x="3712696" y="10991"/>
                  </a:lnTo>
                  <a:lnTo>
                    <a:pt x="3759873" y="13157"/>
                  </a:lnTo>
                  <a:lnTo>
                    <a:pt x="3797366" y="17915"/>
                  </a:lnTo>
                  <a:lnTo>
                    <a:pt x="3828369" y="23246"/>
                  </a:lnTo>
                  <a:lnTo>
                    <a:pt x="3856075" y="27132"/>
                  </a:lnTo>
                  <a:lnTo>
                    <a:pt x="3883677" y="27556"/>
                  </a:lnTo>
                  <a:lnTo>
                    <a:pt x="3914368" y="22501"/>
                  </a:lnTo>
                  <a:lnTo>
                    <a:pt x="3938199" y="18806"/>
                  </a:lnTo>
                  <a:lnTo>
                    <a:pt x="4004431" y="18837"/>
                  </a:lnTo>
                  <a:lnTo>
                    <a:pt x="4045842" y="21448"/>
                  </a:lnTo>
                  <a:lnTo>
                    <a:pt x="4092124" y="25048"/>
                  </a:lnTo>
                  <a:lnTo>
                    <a:pt x="4142784" y="29077"/>
                  </a:lnTo>
                  <a:lnTo>
                    <a:pt x="4197325" y="32978"/>
                  </a:lnTo>
                  <a:lnTo>
                    <a:pt x="4255255" y="36196"/>
                  </a:lnTo>
                  <a:lnTo>
                    <a:pt x="4316077" y="38171"/>
                  </a:lnTo>
                  <a:lnTo>
                    <a:pt x="4379299" y="38346"/>
                  </a:lnTo>
                  <a:lnTo>
                    <a:pt x="4444425" y="36164"/>
                  </a:lnTo>
                  <a:lnTo>
                    <a:pt x="4510961" y="31069"/>
                  </a:lnTo>
                  <a:lnTo>
                    <a:pt x="4578413" y="22501"/>
                  </a:lnTo>
                  <a:lnTo>
                    <a:pt x="4653555" y="13185"/>
                  </a:lnTo>
                  <a:lnTo>
                    <a:pt x="4719574" y="9248"/>
                  </a:lnTo>
                  <a:lnTo>
                    <a:pt x="4777539" y="9519"/>
                  </a:lnTo>
                  <a:lnTo>
                    <a:pt x="4828516" y="12825"/>
                  </a:lnTo>
                  <a:lnTo>
                    <a:pt x="4873573" y="17993"/>
                  </a:lnTo>
                  <a:lnTo>
                    <a:pt x="4913776" y="23854"/>
                  </a:lnTo>
                  <a:lnTo>
                    <a:pt x="4950194" y="29233"/>
                  </a:lnTo>
                  <a:lnTo>
                    <a:pt x="4983893" y="32959"/>
                  </a:lnTo>
                  <a:lnTo>
                    <a:pt x="5015941" y="33861"/>
                  </a:lnTo>
                  <a:lnTo>
                    <a:pt x="5047405" y="30765"/>
                  </a:lnTo>
                  <a:lnTo>
                    <a:pt x="5079352" y="22501"/>
                  </a:lnTo>
                  <a:lnTo>
                    <a:pt x="5127827" y="10720"/>
                  </a:lnTo>
                  <a:lnTo>
                    <a:pt x="5182176" y="5290"/>
                  </a:lnTo>
                  <a:lnTo>
                    <a:pt x="5240025" y="4719"/>
                  </a:lnTo>
                  <a:lnTo>
                    <a:pt x="5299001" y="7513"/>
                  </a:lnTo>
                  <a:lnTo>
                    <a:pt x="5356734" y="12182"/>
                  </a:lnTo>
                  <a:lnTo>
                    <a:pt x="5410850" y="17231"/>
                  </a:lnTo>
                  <a:lnTo>
                    <a:pt x="5458978" y="21168"/>
                  </a:lnTo>
                  <a:lnTo>
                    <a:pt x="5498744" y="22501"/>
                  </a:lnTo>
                  <a:lnTo>
                    <a:pt x="5539232" y="23074"/>
                  </a:lnTo>
                  <a:lnTo>
                    <a:pt x="5589106" y="25166"/>
                  </a:lnTo>
                  <a:lnTo>
                    <a:pt x="5645378" y="27935"/>
                  </a:lnTo>
                  <a:lnTo>
                    <a:pt x="5705060" y="30540"/>
                  </a:lnTo>
                  <a:lnTo>
                    <a:pt x="5765166" y="32141"/>
                  </a:lnTo>
                  <a:lnTo>
                    <a:pt x="5822708" y="31895"/>
                  </a:lnTo>
                  <a:lnTo>
                    <a:pt x="5874698" y="28962"/>
                  </a:lnTo>
                  <a:lnTo>
                    <a:pt x="5918149" y="22501"/>
                  </a:lnTo>
                  <a:lnTo>
                    <a:pt x="5946718" y="18550"/>
                  </a:lnTo>
                  <a:lnTo>
                    <a:pt x="6020596" y="18922"/>
                  </a:lnTo>
                  <a:lnTo>
                    <a:pt x="6064606" y="21886"/>
                  </a:lnTo>
                  <a:lnTo>
                    <a:pt x="6112463" y="25795"/>
                  </a:lnTo>
                  <a:lnTo>
                    <a:pt x="6163519" y="29969"/>
                  </a:lnTo>
                  <a:lnTo>
                    <a:pt x="6217123" y="33728"/>
                  </a:lnTo>
                  <a:lnTo>
                    <a:pt x="6272626" y="36392"/>
                  </a:lnTo>
                  <a:lnTo>
                    <a:pt x="6329379" y="37281"/>
                  </a:lnTo>
                  <a:lnTo>
                    <a:pt x="6386730" y="35716"/>
                  </a:lnTo>
                  <a:lnTo>
                    <a:pt x="6444032" y="31016"/>
                  </a:lnTo>
                  <a:lnTo>
                    <a:pt x="6500634" y="22501"/>
                  </a:lnTo>
                  <a:lnTo>
                    <a:pt x="6553732" y="14429"/>
                  </a:lnTo>
                  <a:lnTo>
                    <a:pt x="6601791" y="10897"/>
                  </a:lnTo>
                  <a:lnTo>
                    <a:pt x="6646074" y="10984"/>
                  </a:lnTo>
                  <a:lnTo>
                    <a:pt x="6687844" y="13766"/>
                  </a:lnTo>
                  <a:lnTo>
                    <a:pt x="6728365" y="18324"/>
                  </a:lnTo>
                  <a:lnTo>
                    <a:pt x="6768899" y="23735"/>
                  </a:lnTo>
                  <a:lnTo>
                    <a:pt x="6810711" y="29077"/>
                  </a:lnTo>
                  <a:lnTo>
                    <a:pt x="6855062" y="33429"/>
                  </a:lnTo>
                  <a:lnTo>
                    <a:pt x="6903217" y="35869"/>
                  </a:lnTo>
                  <a:lnTo>
                    <a:pt x="6956438" y="35475"/>
                  </a:lnTo>
                  <a:lnTo>
                    <a:pt x="7015989" y="31327"/>
                  </a:lnTo>
                  <a:lnTo>
                    <a:pt x="7083132" y="22501"/>
                  </a:lnTo>
                  <a:lnTo>
                    <a:pt x="7156738" y="13071"/>
                  </a:lnTo>
                  <a:lnTo>
                    <a:pt x="7222379" y="9031"/>
                  </a:lnTo>
                  <a:lnTo>
                    <a:pt x="7280840" y="9212"/>
                  </a:lnTo>
                  <a:lnTo>
                    <a:pt x="7332904" y="12448"/>
                  </a:lnTo>
                  <a:lnTo>
                    <a:pt x="7379356" y="17569"/>
                  </a:lnTo>
                  <a:lnTo>
                    <a:pt x="7420978" y="23409"/>
                  </a:lnTo>
                  <a:lnTo>
                    <a:pt x="7458555" y="28798"/>
                  </a:lnTo>
                  <a:lnTo>
                    <a:pt x="7492870" y="32570"/>
                  </a:lnTo>
                  <a:lnTo>
                    <a:pt x="7524707" y="33557"/>
                  </a:lnTo>
                  <a:lnTo>
                    <a:pt x="7554851" y="30590"/>
                  </a:lnTo>
                  <a:lnTo>
                    <a:pt x="7584084" y="22501"/>
                  </a:lnTo>
                  <a:lnTo>
                    <a:pt x="7613140" y="14448"/>
                  </a:lnTo>
                  <a:lnTo>
                    <a:pt x="7646824" y="10083"/>
                  </a:lnTo>
                  <a:lnTo>
                    <a:pt x="7684758" y="8739"/>
                  </a:lnTo>
                  <a:lnTo>
                    <a:pt x="7726562" y="9747"/>
                  </a:lnTo>
                  <a:lnTo>
                    <a:pt x="7771859" y="12443"/>
                  </a:lnTo>
                  <a:lnTo>
                    <a:pt x="7820269" y="16157"/>
                  </a:lnTo>
                  <a:lnTo>
                    <a:pt x="7871415" y="20225"/>
                  </a:lnTo>
                  <a:lnTo>
                    <a:pt x="7924917" y="23977"/>
                  </a:lnTo>
                  <a:lnTo>
                    <a:pt x="7980398" y="26748"/>
                  </a:lnTo>
                  <a:lnTo>
                    <a:pt x="8037478" y="27870"/>
                  </a:lnTo>
                  <a:lnTo>
                    <a:pt x="8095779" y="26677"/>
                  </a:lnTo>
                  <a:lnTo>
                    <a:pt x="8154924" y="22501"/>
                  </a:lnTo>
                  <a:lnTo>
                    <a:pt x="8160193" y="77110"/>
                  </a:lnTo>
                  <a:lnTo>
                    <a:pt x="8161390" y="128214"/>
                  </a:lnTo>
                  <a:lnTo>
                    <a:pt x="8159798" y="176675"/>
                  </a:lnTo>
                  <a:lnTo>
                    <a:pt x="8156700" y="223360"/>
                  </a:lnTo>
                  <a:lnTo>
                    <a:pt x="8153380" y="269130"/>
                  </a:lnTo>
                  <a:lnTo>
                    <a:pt x="8151121" y="314850"/>
                  </a:lnTo>
                  <a:lnTo>
                    <a:pt x="8151208" y="361385"/>
                  </a:lnTo>
                  <a:lnTo>
                    <a:pt x="8154924" y="409597"/>
                  </a:lnTo>
                  <a:lnTo>
                    <a:pt x="8158981" y="460139"/>
                  </a:lnTo>
                  <a:lnTo>
                    <a:pt x="8159899" y="512329"/>
                  </a:lnTo>
                  <a:lnTo>
                    <a:pt x="8158667" y="565036"/>
                  </a:lnTo>
                  <a:lnTo>
                    <a:pt x="8156276" y="617128"/>
                  </a:lnTo>
                  <a:lnTo>
                    <a:pt x="8153716" y="667472"/>
                  </a:lnTo>
                  <a:lnTo>
                    <a:pt x="8151977" y="714935"/>
                  </a:lnTo>
                  <a:lnTo>
                    <a:pt x="8152049" y="758387"/>
                  </a:lnTo>
                  <a:lnTo>
                    <a:pt x="8154924" y="796693"/>
                  </a:lnTo>
                  <a:lnTo>
                    <a:pt x="8103976" y="805205"/>
                  </a:lnTo>
                  <a:lnTo>
                    <a:pt x="8058640" y="806017"/>
                  </a:lnTo>
                  <a:lnTo>
                    <a:pt x="8016083" y="802046"/>
                  </a:lnTo>
                  <a:lnTo>
                    <a:pt x="7973478" y="796211"/>
                  </a:lnTo>
                  <a:lnTo>
                    <a:pt x="7927996" y="791428"/>
                  </a:lnTo>
                  <a:lnTo>
                    <a:pt x="7876805" y="790616"/>
                  </a:lnTo>
                  <a:lnTo>
                    <a:pt x="7817078" y="796693"/>
                  </a:lnTo>
                  <a:lnTo>
                    <a:pt x="7779303" y="801272"/>
                  </a:lnTo>
                  <a:lnTo>
                    <a:pt x="7741378" y="803142"/>
                  </a:lnTo>
                  <a:lnTo>
                    <a:pt x="7702762" y="802865"/>
                  </a:lnTo>
                  <a:lnTo>
                    <a:pt x="7662910" y="801005"/>
                  </a:lnTo>
                  <a:lnTo>
                    <a:pt x="7621283" y="798125"/>
                  </a:lnTo>
                  <a:lnTo>
                    <a:pt x="7577335" y="794788"/>
                  </a:lnTo>
                  <a:lnTo>
                    <a:pt x="7530527" y="791557"/>
                  </a:lnTo>
                  <a:lnTo>
                    <a:pt x="7480315" y="788994"/>
                  </a:lnTo>
                  <a:lnTo>
                    <a:pt x="7426156" y="787663"/>
                  </a:lnTo>
                  <a:lnTo>
                    <a:pt x="7367509" y="788128"/>
                  </a:lnTo>
                  <a:lnTo>
                    <a:pt x="7303831" y="790950"/>
                  </a:lnTo>
                  <a:lnTo>
                    <a:pt x="7234580" y="796693"/>
                  </a:lnTo>
                  <a:lnTo>
                    <a:pt x="7163916" y="803199"/>
                  </a:lnTo>
                  <a:lnTo>
                    <a:pt x="7107717" y="806920"/>
                  </a:lnTo>
                  <a:lnTo>
                    <a:pt x="7063330" y="808350"/>
                  </a:lnTo>
                  <a:lnTo>
                    <a:pt x="7028104" y="807985"/>
                  </a:lnTo>
                  <a:lnTo>
                    <a:pt x="6999384" y="806318"/>
                  </a:lnTo>
                  <a:lnTo>
                    <a:pt x="6974520" y="803845"/>
                  </a:lnTo>
                  <a:lnTo>
                    <a:pt x="6950858" y="801060"/>
                  </a:lnTo>
                  <a:lnTo>
                    <a:pt x="6925747" y="798457"/>
                  </a:lnTo>
                  <a:lnTo>
                    <a:pt x="6896533" y="796532"/>
                  </a:lnTo>
                  <a:lnTo>
                    <a:pt x="6860564" y="795779"/>
                  </a:lnTo>
                  <a:lnTo>
                    <a:pt x="6815188" y="796693"/>
                  </a:lnTo>
                  <a:lnTo>
                    <a:pt x="6769961" y="797530"/>
                  </a:lnTo>
                  <a:lnTo>
                    <a:pt x="6727117" y="796816"/>
                  </a:lnTo>
                  <a:lnTo>
                    <a:pt x="6685761" y="794970"/>
                  </a:lnTo>
                  <a:lnTo>
                    <a:pt x="6644996" y="792412"/>
                  </a:lnTo>
                  <a:lnTo>
                    <a:pt x="6603927" y="789562"/>
                  </a:lnTo>
                  <a:lnTo>
                    <a:pt x="6561658" y="786839"/>
                  </a:lnTo>
                  <a:lnTo>
                    <a:pt x="6517293" y="784665"/>
                  </a:lnTo>
                  <a:lnTo>
                    <a:pt x="6469938" y="783457"/>
                  </a:lnTo>
                  <a:lnTo>
                    <a:pt x="6418695" y="783636"/>
                  </a:lnTo>
                  <a:lnTo>
                    <a:pt x="6362670" y="785622"/>
                  </a:lnTo>
                  <a:lnTo>
                    <a:pt x="6300967" y="789834"/>
                  </a:lnTo>
                  <a:lnTo>
                    <a:pt x="6232690" y="796693"/>
                  </a:lnTo>
                  <a:lnTo>
                    <a:pt x="6145688" y="805071"/>
                  </a:lnTo>
                  <a:lnTo>
                    <a:pt x="6074645" y="808755"/>
                  </a:lnTo>
                  <a:lnTo>
                    <a:pt x="6017050" y="808860"/>
                  </a:lnTo>
                  <a:lnTo>
                    <a:pt x="5970392" y="806499"/>
                  </a:lnTo>
                  <a:lnTo>
                    <a:pt x="5932161" y="802786"/>
                  </a:lnTo>
                  <a:lnTo>
                    <a:pt x="5899846" y="798835"/>
                  </a:lnTo>
                  <a:lnTo>
                    <a:pt x="5870938" y="795760"/>
                  </a:lnTo>
                  <a:lnTo>
                    <a:pt x="5842925" y="794675"/>
                  </a:lnTo>
                  <a:lnTo>
                    <a:pt x="5813298" y="796693"/>
                  </a:lnTo>
                  <a:lnTo>
                    <a:pt x="5777285" y="798504"/>
                  </a:lnTo>
                  <a:lnTo>
                    <a:pt x="5733310" y="796902"/>
                  </a:lnTo>
                  <a:lnTo>
                    <a:pt x="5683651" y="793154"/>
                  </a:lnTo>
                  <a:lnTo>
                    <a:pt x="5630585" y="788531"/>
                  </a:lnTo>
                  <a:lnTo>
                    <a:pt x="5576392" y="784300"/>
                  </a:lnTo>
                  <a:lnTo>
                    <a:pt x="5523349" y="781732"/>
                  </a:lnTo>
                  <a:lnTo>
                    <a:pt x="5473735" y="782096"/>
                  </a:lnTo>
                  <a:lnTo>
                    <a:pt x="5429827" y="786660"/>
                  </a:lnTo>
                  <a:lnTo>
                    <a:pt x="5393905" y="796693"/>
                  </a:lnTo>
                  <a:lnTo>
                    <a:pt x="5368036" y="803881"/>
                  </a:lnTo>
                  <a:lnTo>
                    <a:pt x="5337332" y="806341"/>
                  </a:lnTo>
                  <a:lnTo>
                    <a:pt x="5302008" y="805099"/>
                  </a:lnTo>
                  <a:lnTo>
                    <a:pt x="5262276" y="801183"/>
                  </a:lnTo>
                  <a:lnTo>
                    <a:pt x="5218351" y="795618"/>
                  </a:lnTo>
                  <a:lnTo>
                    <a:pt x="5170446" y="789430"/>
                  </a:lnTo>
                  <a:lnTo>
                    <a:pt x="5118775" y="783646"/>
                  </a:lnTo>
                  <a:lnTo>
                    <a:pt x="5063551" y="779291"/>
                  </a:lnTo>
                  <a:lnTo>
                    <a:pt x="5004989" y="777392"/>
                  </a:lnTo>
                  <a:lnTo>
                    <a:pt x="4943302" y="778976"/>
                  </a:lnTo>
                  <a:lnTo>
                    <a:pt x="4878703" y="785067"/>
                  </a:lnTo>
                  <a:lnTo>
                    <a:pt x="4811407" y="796693"/>
                  </a:lnTo>
                  <a:lnTo>
                    <a:pt x="4761063" y="805448"/>
                  </a:lnTo>
                  <a:lnTo>
                    <a:pt x="4712685" y="810037"/>
                  </a:lnTo>
                  <a:lnTo>
                    <a:pt x="4665960" y="811104"/>
                  </a:lnTo>
                  <a:lnTo>
                    <a:pt x="4620572" y="809291"/>
                  </a:lnTo>
                  <a:lnTo>
                    <a:pt x="4576208" y="805240"/>
                  </a:lnTo>
                  <a:lnTo>
                    <a:pt x="4532553" y="799593"/>
                  </a:lnTo>
                  <a:lnTo>
                    <a:pt x="4489293" y="792993"/>
                  </a:lnTo>
                  <a:lnTo>
                    <a:pt x="4446112" y="786082"/>
                  </a:lnTo>
                  <a:lnTo>
                    <a:pt x="4402697" y="779503"/>
                  </a:lnTo>
                  <a:lnTo>
                    <a:pt x="4358734" y="773898"/>
                  </a:lnTo>
                  <a:lnTo>
                    <a:pt x="4313907" y="769909"/>
                  </a:lnTo>
                  <a:lnTo>
                    <a:pt x="4267902" y="768179"/>
                  </a:lnTo>
                  <a:lnTo>
                    <a:pt x="4220405" y="769350"/>
                  </a:lnTo>
                  <a:lnTo>
                    <a:pt x="4171101" y="774064"/>
                  </a:lnTo>
                  <a:lnTo>
                    <a:pt x="4119676" y="782965"/>
                  </a:lnTo>
                  <a:lnTo>
                    <a:pt x="4065816" y="796693"/>
                  </a:lnTo>
                  <a:lnTo>
                    <a:pt x="4006653" y="811949"/>
                  </a:lnTo>
                  <a:lnTo>
                    <a:pt x="3954571" y="820977"/>
                  </a:lnTo>
                  <a:lnTo>
                    <a:pt x="3908477" y="824748"/>
                  </a:lnTo>
                  <a:lnTo>
                    <a:pt x="3867274" y="824231"/>
                  </a:lnTo>
                  <a:lnTo>
                    <a:pt x="3829867" y="820396"/>
                  </a:lnTo>
                  <a:lnTo>
                    <a:pt x="3795161" y="814215"/>
                  </a:lnTo>
                  <a:lnTo>
                    <a:pt x="3762060" y="806656"/>
                  </a:lnTo>
                  <a:lnTo>
                    <a:pt x="3729470" y="798691"/>
                  </a:lnTo>
                  <a:lnTo>
                    <a:pt x="3696296" y="791290"/>
                  </a:lnTo>
                  <a:lnTo>
                    <a:pt x="3661441" y="785422"/>
                  </a:lnTo>
                  <a:lnTo>
                    <a:pt x="3623811" y="782058"/>
                  </a:lnTo>
                  <a:lnTo>
                    <a:pt x="3582311" y="782169"/>
                  </a:lnTo>
                  <a:lnTo>
                    <a:pt x="3535844" y="786724"/>
                  </a:lnTo>
                  <a:lnTo>
                    <a:pt x="3483317" y="796693"/>
                  </a:lnTo>
                  <a:lnTo>
                    <a:pt x="3429347" y="807746"/>
                  </a:lnTo>
                  <a:lnTo>
                    <a:pt x="3378869" y="815216"/>
                  </a:lnTo>
                  <a:lnTo>
                    <a:pt x="3331260" y="819576"/>
                  </a:lnTo>
                  <a:lnTo>
                    <a:pt x="3285899" y="821294"/>
                  </a:lnTo>
                  <a:lnTo>
                    <a:pt x="3242166" y="820841"/>
                  </a:lnTo>
                  <a:lnTo>
                    <a:pt x="3199439" y="818688"/>
                  </a:lnTo>
                  <a:lnTo>
                    <a:pt x="3157096" y="815305"/>
                  </a:lnTo>
                  <a:lnTo>
                    <a:pt x="3114516" y="811162"/>
                  </a:lnTo>
                  <a:lnTo>
                    <a:pt x="3071078" y="806730"/>
                  </a:lnTo>
                  <a:lnTo>
                    <a:pt x="3026161" y="802479"/>
                  </a:lnTo>
                  <a:lnTo>
                    <a:pt x="2979143" y="798880"/>
                  </a:lnTo>
                  <a:lnTo>
                    <a:pt x="2929404" y="796402"/>
                  </a:lnTo>
                  <a:lnTo>
                    <a:pt x="2876320" y="795516"/>
                  </a:lnTo>
                  <a:lnTo>
                    <a:pt x="2819273" y="796693"/>
                  </a:lnTo>
                  <a:lnTo>
                    <a:pt x="2756407" y="798213"/>
                  </a:lnTo>
                  <a:lnTo>
                    <a:pt x="2695416" y="797956"/>
                  </a:lnTo>
                  <a:lnTo>
                    <a:pt x="2636324" y="796338"/>
                  </a:lnTo>
                  <a:lnTo>
                    <a:pt x="2579155" y="793774"/>
                  </a:lnTo>
                  <a:lnTo>
                    <a:pt x="2523933" y="790680"/>
                  </a:lnTo>
                  <a:lnTo>
                    <a:pt x="2470684" y="787471"/>
                  </a:lnTo>
                  <a:lnTo>
                    <a:pt x="2419432" y="784563"/>
                  </a:lnTo>
                  <a:lnTo>
                    <a:pt x="2370201" y="782371"/>
                  </a:lnTo>
                  <a:lnTo>
                    <a:pt x="2323016" y="781310"/>
                  </a:lnTo>
                  <a:lnTo>
                    <a:pt x="2277902" y="781797"/>
                  </a:lnTo>
                  <a:lnTo>
                    <a:pt x="2234882" y="784246"/>
                  </a:lnTo>
                  <a:lnTo>
                    <a:pt x="2193983" y="789073"/>
                  </a:lnTo>
                  <a:lnTo>
                    <a:pt x="2155228" y="796693"/>
                  </a:lnTo>
                  <a:lnTo>
                    <a:pt x="2115671" y="804360"/>
                  </a:lnTo>
                  <a:lnTo>
                    <a:pt x="2072637" y="809311"/>
                  </a:lnTo>
                  <a:lnTo>
                    <a:pt x="2026548" y="811938"/>
                  </a:lnTo>
                  <a:lnTo>
                    <a:pt x="1977830" y="812633"/>
                  </a:lnTo>
                  <a:lnTo>
                    <a:pt x="1926908" y="811789"/>
                  </a:lnTo>
                  <a:lnTo>
                    <a:pt x="1874207" y="809798"/>
                  </a:lnTo>
                  <a:lnTo>
                    <a:pt x="1820152" y="807052"/>
                  </a:lnTo>
                  <a:lnTo>
                    <a:pt x="1765168" y="803943"/>
                  </a:lnTo>
                  <a:lnTo>
                    <a:pt x="1709680" y="800865"/>
                  </a:lnTo>
                  <a:lnTo>
                    <a:pt x="1654112" y="798208"/>
                  </a:lnTo>
                  <a:lnTo>
                    <a:pt x="1598890" y="796366"/>
                  </a:lnTo>
                  <a:lnTo>
                    <a:pt x="1544439" y="795730"/>
                  </a:lnTo>
                  <a:lnTo>
                    <a:pt x="1491183" y="796693"/>
                  </a:lnTo>
                  <a:lnTo>
                    <a:pt x="1437116" y="797747"/>
                  </a:lnTo>
                  <a:lnTo>
                    <a:pt x="1387926" y="797107"/>
                  </a:lnTo>
                  <a:lnTo>
                    <a:pt x="1342451" y="795223"/>
                  </a:lnTo>
                  <a:lnTo>
                    <a:pt x="1299530" y="792547"/>
                  </a:lnTo>
                  <a:lnTo>
                    <a:pt x="1258001" y="789529"/>
                  </a:lnTo>
                  <a:lnTo>
                    <a:pt x="1216702" y="786620"/>
                  </a:lnTo>
                  <a:lnTo>
                    <a:pt x="1174472" y="784271"/>
                  </a:lnTo>
                  <a:lnTo>
                    <a:pt x="1130148" y="782932"/>
                  </a:lnTo>
                  <a:lnTo>
                    <a:pt x="1082569" y="783054"/>
                  </a:lnTo>
                  <a:lnTo>
                    <a:pt x="1030573" y="785088"/>
                  </a:lnTo>
                  <a:lnTo>
                    <a:pt x="972999" y="789484"/>
                  </a:lnTo>
                  <a:lnTo>
                    <a:pt x="908685" y="796693"/>
                  </a:lnTo>
                  <a:lnTo>
                    <a:pt x="862989" y="801845"/>
                  </a:lnTo>
                  <a:lnTo>
                    <a:pt x="816667" y="805699"/>
                  </a:lnTo>
                  <a:lnTo>
                    <a:pt x="769732" y="808384"/>
                  </a:lnTo>
                  <a:lnTo>
                    <a:pt x="722194" y="810031"/>
                  </a:lnTo>
                  <a:lnTo>
                    <a:pt x="674066" y="810769"/>
                  </a:lnTo>
                  <a:lnTo>
                    <a:pt x="625359" y="810728"/>
                  </a:lnTo>
                  <a:lnTo>
                    <a:pt x="576085" y="810038"/>
                  </a:lnTo>
                  <a:lnTo>
                    <a:pt x="526256" y="808828"/>
                  </a:lnTo>
                  <a:lnTo>
                    <a:pt x="475883" y="807228"/>
                  </a:lnTo>
                  <a:lnTo>
                    <a:pt x="424978" y="805368"/>
                  </a:lnTo>
                  <a:lnTo>
                    <a:pt x="373553" y="803377"/>
                  </a:lnTo>
                  <a:lnTo>
                    <a:pt x="321620" y="801386"/>
                  </a:lnTo>
                  <a:lnTo>
                    <a:pt x="269190" y="799525"/>
                  </a:lnTo>
                  <a:lnTo>
                    <a:pt x="216275" y="797922"/>
                  </a:lnTo>
                  <a:lnTo>
                    <a:pt x="162887" y="796707"/>
                  </a:lnTo>
                  <a:lnTo>
                    <a:pt x="109037" y="796011"/>
                  </a:lnTo>
                  <a:lnTo>
                    <a:pt x="54737" y="795963"/>
                  </a:lnTo>
                  <a:lnTo>
                    <a:pt x="0" y="796693"/>
                  </a:lnTo>
                </a:path>
                <a:path w="8161655" h="824865">
                  <a:moveTo>
                    <a:pt x="0" y="721066"/>
                  </a:moveTo>
                  <a:lnTo>
                    <a:pt x="898" y="699889"/>
                  </a:lnTo>
                  <a:lnTo>
                    <a:pt x="4974" y="645492"/>
                  </a:lnTo>
                  <a:lnTo>
                    <a:pt x="9415" y="590301"/>
                  </a:lnTo>
                  <a:lnTo>
                    <a:pt x="12679" y="536715"/>
                  </a:lnTo>
                  <a:lnTo>
                    <a:pt x="13224" y="487135"/>
                  </a:lnTo>
                  <a:lnTo>
                    <a:pt x="9512" y="443962"/>
                  </a:lnTo>
                  <a:lnTo>
                    <a:pt x="0" y="409597"/>
                  </a:lnTo>
                </a:path>
                <a:path w="8161655" h="824865">
                  <a:moveTo>
                    <a:pt x="0" y="250432"/>
                  </a:moveTo>
                  <a:lnTo>
                    <a:pt x="2900" y="227841"/>
                  </a:lnTo>
                  <a:lnTo>
                    <a:pt x="9457" y="172468"/>
                  </a:lnTo>
                  <a:lnTo>
                    <a:pt x="12956" y="118121"/>
                  </a:lnTo>
                  <a:lnTo>
                    <a:pt x="10702" y="67299"/>
                  </a:lnTo>
                  <a:lnTo>
                    <a:pt x="0" y="22501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2762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코드 </a:t>
            </a:r>
            <a:r>
              <a:rPr b="0" spc="-285" dirty="0">
                <a:solidFill>
                  <a:srgbClr val="000000"/>
                </a:solidFill>
                <a:latin typeface="Arial Black"/>
                <a:cs typeface="Arial Black"/>
              </a:rPr>
              <a:t>:</a:t>
            </a:r>
            <a:r>
              <a:rPr b="0" spc="-819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95" dirty="0">
                <a:solidFill>
                  <a:srgbClr val="000000"/>
                </a:solidFill>
                <a:latin typeface="맑은 고딕"/>
                <a:cs typeface="맑은 고딕"/>
              </a:rPr>
              <a:t>결과</a:t>
            </a:r>
            <a:r>
              <a:rPr b="0" spc="-95" dirty="0">
                <a:solidFill>
                  <a:srgbClr val="000000"/>
                </a:solidFill>
                <a:latin typeface="Arial Black"/>
                <a:cs typeface="Arial Black"/>
              </a:rPr>
              <a:t>(</a:t>
            </a:r>
            <a:r>
              <a:rPr spc="-95" dirty="0">
                <a:solidFill>
                  <a:srgbClr val="000000"/>
                </a:solidFill>
              </a:rPr>
              <a:t>조기중단</a:t>
            </a:r>
            <a:r>
              <a:rPr b="0" spc="-95" dirty="0">
                <a:solidFill>
                  <a:srgbClr val="000000"/>
                </a:solidFill>
                <a:latin typeface="Arial Black"/>
                <a:cs typeface="Arial Black"/>
              </a:rPr>
              <a:t>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770" dirty="0">
                <a:solidFill>
                  <a:srgbClr val="000000"/>
                </a:solidFill>
                <a:latin typeface="Arial Black"/>
                <a:cs typeface="Arial Black"/>
              </a:rPr>
              <a:t>S</a:t>
            </a:r>
            <a:r>
              <a:rPr b="0" spc="-305" dirty="0">
                <a:solidFill>
                  <a:srgbClr val="000000"/>
                </a:solidFill>
                <a:latin typeface="Arial Black"/>
                <a:cs typeface="Arial Black"/>
              </a:rPr>
              <a:t>umma</a:t>
            </a:r>
            <a:r>
              <a:rPr b="0" spc="-160" dirty="0">
                <a:solidFill>
                  <a:srgbClr val="000000"/>
                </a:solidFill>
                <a:latin typeface="Arial Black"/>
                <a:cs typeface="Arial Black"/>
              </a:rPr>
              <a:t>r</a:t>
            </a:r>
            <a:r>
              <a:rPr b="0" spc="-445" dirty="0">
                <a:solidFill>
                  <a:srgbClr val="000000"/>
                </a:solidFill>
                <a:latin typeface="Arial Black"/>
                <a:cs typeface="Arial Black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5153660" cy="20745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DNN </a:t>
            </a:r>
            <a:r>
              <a:rPr sz="2400" spc="-175" dirty="0">
                <a:latin typeface="Arial Black"/>
                <a:cs typeface="Arial Black"/>
              </a:rPr>
              <a:t>problems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165" dirty="0">
                <a:latin typeface="Arial Black"/>
                <a:cs typeface="Arial Black"/>
              </a:rPr>
              <a:t>their</a:t>
            </a:r>
            <a:r>
              <a:rPr sz="2400" spc="-25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solutions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Code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35" dirty="0">
                <a:latin typeface="Arial Black"/>
                <a:cs typeface="Arial Black"/>
              </a:rPr>
              <a:t>find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25" dirty="0">
                <a:latin typeface="Arial Black"/>
                <a:cs typeface="Arial Black"/>
              </a:rPr>
              <a:t>best </a:t>
            </a:r>
            <a:r>
              <a:rPr sz="2400" spc="-160" dirty="0">
                <a:latin typeface="Arial Black"/>
                <a:cs typeface="Arial Black"/>
              </a:rPr>
              <a:t>DNN</a:t>
            </a:r>
            <a:r>
              <a:rPr sz="2400" spc="-175" dirty="0">
                <a:latin typeface="Arial Black"/>
                <a:cs typeface="Arial Black"/>
              </a:rPr>
              <a:t> model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00" dirty="0">
                <a:latin typeface="Arial"/>
                <a:cs typeface="Arial"/>
              </a:rPr>
              <a:t>No </a:t>
            </a:r>
            <a:r>
              <a:rPr sz="2000" b="1" spc="40" dirty="0">
                <a:latin typeface="Arial"/>
                <a:cs typeface="Arial"/>
              </a:rPr>
              <a:t>quiz </a:t>
            </a:r>
            <a:r>
              <a:rPr sz="2000" b="1" spc="80" dirty="0">
                <a:latin typeface="Arial"/>
                <a:cs typeface="Arial"/>
              </a:rPr>
              <a:t>for</a:t>
            </a:r>
            <a:r>
              <a:rPr sz="2000" b="1" spc="-400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today lecture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핸</a:t>
            </a:r>
            <a:r>
              <a:rPr spc="-160" dirty="0"/>
              <a:t>11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모</a:t>
            </a:r>
            <a:r>
              <a:rPr spc="-160" dirty="0"/>
              <a:t>14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130" dirty="0">
                <a:latin typeface="맑은 고딕"/>
                <a:cs typeface="맑은 고딕"/>
              </a:rPr>
              <a:t>코드</a:t>
            </a:r>
            <a:r>
              <a:rPr spc="-130" dirty="0"/>
              <a:t>(</a:t>
            </a:r>
            <a:r>
              <a:rPr spc="-130" dirty="0">
                <a:latin typeface="맑은 고딕"/>
                <a:cs typeface="맑은 고딕"/>
              </a:rPr>
              <a:t>핸</a:t>
            </a:r>
            <a:r>
              <a:rPr spc="-130" dirty="0"/>
              <a:t>11)</a:t>
            </a:r>
          </a:p>
          <a:p>
            <a:pPr marL="698500" marR="990600" lvl="1" indent="-228600">
              <a:lnSpc>
                <a:spcPts val="2160"/>
              </a:lnSpc>
              <a:spcBef>
                <a:spcPts val="540"/>
              </a:spcBef>
              <a:buClr>
                <a:srgbClr val="000000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https://colab.research.google.com/github/ageron/handson-  </a:t>
            </a:r>
            <a:r>
              <a:rPr sz="2000" u="sng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ml2/blob/master/11_training_deep_neural_networks.ipynb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pc="-65" dirty="0">
                <a:latin typeface="맑은 고딕"/>
                <a:cs typeface="맑은 고딕"/>
              </a:rPr>
              <a:t>코드</a:t>
            </a:r>
            <a:r>
              <a:rPr spc="-65" dirty="0"/>
              <a:t>&amp;</a:t>
            </a:r>
            <a:r>
              <a:rPr spc="-65" dirty="0">
                <a:latin typeface="맑은 고딕"/>
                <a:cs typeface="맑은 고딕"/>
              </a:rPr>
              <a:t>데이터</a:t>
            </a: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  <a:tab pos="3566160" algn="l"/>
              </a:tabLst>
            </a:pPr>
            <a:r>
              <a:rPr sz="2000" spc="-90" dirty="0">
                <a:latin typeface="Arial Black"/>
                <a:cs typeface="Arial Black"/>
              </a:rPr>
              <a:t>4</a:t>
            </a:r>
            <a:r>
              <a:rPr sz="2000" spc="-90" dirty="0">
                <a:latin typeface="맑은 고딕"/>
                <a:cs typeface="맑은 고딕"/>
              </a:rPr>
              <a:t>강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40" dirty="0">
                <a:latin typeface="맑은 고딕"/>
                <a:cs typeface="맑은 고딕"/>
              </a:rPr>
              <a:t>참고자료</a:t>
            </a:r>
            <a:r>
              <a:rPr sz="2000" spc="-40" dirty="0">
                <a:latin typeface="Arial Black"/>
                <a:cs typeface="Arial Black"/>
              </a:rPr>
              <a:t>(</a:t>
            </a:r>
            <a:r>
              <a:rPr sz="2000" spc="-40" dirty="0">
                <a:latin typeface="맑은 고딕"/>
                <a:cs typeface="맑은 고딕"/>
              </a:rPr>
              <a:t>데이터</a:t>
            </a:r>
            <a:r>
              <a:rPr sz="2000" spc="-40" dirty="0">
                <a:latin typeface="Arial Black"/>
                <a:cs typeface="Arial Black"/>
              </a:rPr>
              <a:t>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40" dirty="0">
                <a:latin typeface="Arial Black"/>
                <a:cs typeface="Arial Black"/>
              </a:rPr>
              <a:t>deeplearning_mdf.7z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코드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18</a:t>
            </a:r>
            <a:r>
              <a:rPr sz="2000" spc="-125" dirty="0">
                <a:latin typeface="맑은 고딕"/>
                <a:cs typeface="맑은 고딕"/>
              </a:rPr>
              <a:t>강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강의자료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첨부파일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spc="-160" dirty="0">
                <a:latin typeface="맑은 고딕"/>
                <a:cs typeface="맑은 고딕"/>
              </a:rPr>
              <a:t>확인</a:t>
            </a:r>
            <a:r>
              <a:rPr sz="2000" spc="-160" dirty="0">
                <a:latin typeface="Arial Black"/>
                <a:cs typeface="Arial Black"/>
              </a:rPr>
              <a:t>(12_Wine_Check_and_Stop.ipynb)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20" dirty="0">
                <a:solidFill>
                  <a:srgbClr val="000000"/>
                </a:solidFill>
                <a:latin typeface="Arial Black"/>
                <a:cs typeface="Arial Black"/>
              </a:rPr>
              <a:t>In </a:t>
            </a:r>
            <a:r>
              <a:rPr b="0" spc="-350" dirty="0">
                <a:solidFill>
                  <a:srgbClr val="000000"/>
                </a:solidFill>
                <a:latin typeface="Arial Black"/>
                <a:cs typeface="Arial Black"/>
              </a:rPr>
              <a:t>the </a:t>
            </a:r>
            <a:r>
              <a:rPr b="0" spc="-409" dirty="0">
                <a:solidFill>
                  <a:srgbClr val="000000"/>
                </a:solidFill>
                <a:latin typeface="Arial Black"/>
                <a:cs typeface="Arial Black"/>
              </a:rPr>
              <a:t>next</a:t>
            </a:r>
            <a:r>
              <a:rPr b="0" spc="-45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b="0" spc="-475" dirty="0">
                <a:solidFill>
                  <a:srgbClr val="000000"/>
                </a:solidFill>
                <a:latin typeface="Arial Black"/>
                <a:cs typeface="Arial Black"/>
              </a:rPr>
              <a:t>lectures…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7189470" cy="17907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75" dirty="0">
                <a:latin typeface="Arial Black"/>
                <a:cs typeface="Arial Black"/>
              </a:rPr>
              <a:t>11</a:t>
            </a:r>
            <a:r>
              <a:rPr sz="2400" spc="-262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95" dirty="0">
                <a:latin typeface="Arial Black"/>
                <a:cs typeface="Arial Black"/>
              </a:rPr>
              <a:t>1</a:t>
            </a:r>
            <a:r>
              <a:rPr sz="2400" spc="-292" baseline="24305" dirty="0">
                <a:latin typeface="Arial Black"/>
                <a:cs typeface="Arial Black"/>
              </a:rPr>
              <a:t>st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19)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55" dirty="0">
                <a:latin typeface="Arial Black"/>
                <a:cs typeface="Arial Black"/>
              </a:rPr>
              <a:t>Convolutional </a:t>
            </a:r>
            <a:r>
              <a:rPr sz="2000" spc="-145" dirty="0">
                <a:latin typeface="Arial Black"/>
                <a:cs typeface="Arial Black"/>
              </a:rPr>
              <a:t>NN </a:t>
            </a:r>
            <a:r>
              <a:rPr sz="2000" spc="-180" dirty="0">
                <a:latin typeface="Arial Black"/>
                <a:cs typeface="Arial Black"/>
              </a:rPr>
              <a:t>(CNN): </a:t>
            </a:r>
            <a:r>
              <a:rPr sz="2000" spc="-210" dirty="0">
                <a:latin typeface="Arial Black"/>
                <a:cs typeface="Arial Black"/>
              </a:rPr>
              <a:t>concept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65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implementation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40" dirty="0">
                <a:latin typeface="Arial Black"/>
                <a:cs typeface="Arial Black"/>
              </a:rPr>
              <a:t>Case </a:t>
            </a:r>
            <a:r>
              <a:rPr sz="2000" spc="-165" dirty="0">
                <a:latin typeface="Arial Black"/>
                <a:cs typeface="Arial Black"/>
              </a:rPr>
              <a:t>study: </a:t>
            </a:r>
            <a:r>
              <a:rPr sz="2000" spc="-180" dirty="0">
                <a:latin typeface="Arial Black"/>
                <a:cs typeface="Arial Black"/>
              </a:rPr>
              <a:t>Fashion </a:t>
            </a:r>
            <a:r>
              <a:rPr sz="2000" spc="-200" dirty="0">
                <a:latin typeface="Arial Black"/>
                <a:cs typeface="Arial Black"/>
              </a:rPr>
              <a:t>MNIST</a:t>
            </a:r>
            <a:r>
              <a:rPr sz="2000" spc="-3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dataset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sz="2000" spc="-195" dirty="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sz="2000" spc="-110" dirty="0">
                <a:solidFill>
                  <a:srgbClr val="7030A0"/>
                </a:solidFill>
                <a:latin typeface="Arial Black"/>
                <a:cs typeface="Arial Black"/>
              </a:rPr>
              <a:t>#4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50" dirty="0">
                <a:latin typeface="Arial Black"/>
                <a:cs typeface="Arial Black"/>
              </a:rPr>
              <a:t>(No</a:t>
            </a:r>
            <a:r>
              <a:rPr sz="2000" spc="-145" dirty="0">
                <a:latin typeface="Arial Black"/>
                <a:cs typeface="Arial Black"/>
              </a:rPr>
              <a:t> quiz)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과제</a:t>
            </a:r>
            <a:r>
              <a:rPr spc="-495" dirty="0"/>
              <a:t> </a:t>
            </a:r>
            <a:r>
              <a:rPr spc="235" dirty="0">
                <a:latin typeface="Arial"/>
                <a:cs typeface="Arial"/>
              </a:rPr>
              <a:t>#3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599295" cy="22479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0" dirty="0">
                <a:latin typeface="Arial Black"/>
                <a:cs typeface="Arial Black"/>
              </a:rPr>
              <a:t>Building </a:t>
            </a:r>
            <a:r>
              <a:rPr sz="2400" spc="-190" dirty="0">
                <a:latin typeface="Arial Black"/>
                <a:cs typeface="Arial Black"/>
              </a:rPr>
              <a:t>an </a:t>
            </a:r>
            <a:r>
              <a:rPr sz="2400" b="1" spc="145" dirty="0">
                <a:latin typeface="Arial"/>
                <a:cs typeface="Arial"/>
              </a:rPr>
              <a:t>Image </a:t>
            </a:r>
            <a:r>
              <a:rPr sz="2400" b="1" spc="15" dirty="0">
                <a:latin typeface="Arial"/>
                <a:cs typeface="Arial"/>
              </a:rPr>
              <a:t>Classifier </a:t>
            </a:r>
            <a:r>
              <a:rPr sz="2400" spc="-200" dirty="0">
                <a:latin typeface="Arial Black"/>
                <a:cs typeface="Arial Black"/>
              </a:rPr>
              <a:t>Using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10" dirty="0">
                <a:latin typeface="Arial Black"/>
                <a:cs typeface="Arial Black"/>
              </a:rPr>
              <a:t>Sequential</a:t>
            </a:r>
            <a:r>
              <a:rPr sz="2400" spc="-395" dirty="0">
                <a:latin typeface="Arial Black"/>
                <a:cs typeface="Arial Black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API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4" dirty="0">
                <a:latin typeface="Arial Black"/>
                <a:cs typeface="Arial Black"/>
              </a:rPr>
              <a:t>That </a:t>
            </a:r>
            <a:r>
              <a:rPr sz="2000" spc="-240" dirty="0">
                <a:latin typeface="Arial Black"/>
                <a:cs typeface="Arial Black"/>
              </a:rPr>
              <a:t>tackles </a:t>
            </a:r>
            <a:r>
              <a:rPr sz="2000" b="1" spc="15" dirty="0">
                <a:latin typeface="Arial"/>
                <a:cs typeface="Arial"/>
              </a:rPr>
              <a:t>Fashion</a:t>
            </a:r>
            <a:r>
              <a:rPr sz="2000" b="1" spc="10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MNIST</a:t>
            </a:r>
            <a:r>
              <a:rPr sz="2000" spc="3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90" dirty="0">
                <a:latin typeface="Arial Black"/>
                <a:cs typeface="Arial Black"/>
              </a:rPr>
              <a:t>contains </a:t>
            </a:r>
            <a:r>
              <a:rPr sz="2000" spc="-175" dirty="0">
                <a:latin typeface="Arial Black"/>
                <a:cs typeface="Arial Black"/>
              </a:rPr>
              <a:t>70,000 </a:t>
            </a:r>
            <a:r>
              <a:rPr sz="2000" spc="-200" dirty="0">
                <a:latin typeface="Arial Black"/>
                <a:cs typeface="Arial Black"/>
              </a:rPr>
              <a:t>grayscale </a:t>
            </a:r>
            <a:r>
              <a:rPr sz="2000" spc="-180" dirty="0">
                <a:latin typeface="Arial Black"/>
                <a:cs typeface="Arial Black"/>
              </a:rPr>
              <a:t>images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90" dirty="0">
                <a:latin typeface="Arial Black"/>
                <a:cs typeface="Arial Black"/>
              </a:rPr>
              <a:t>28 </a:t>
            </a:r>
            <a:r>
              <a:rPr sz="2000" dirty="0">
                <a:latin typeface="맑은 고딕"/>
                <a:cs typeface="맑은 고딕"/>
              </a:rPr>
              <a:t>× </a:t>
            </a:r>
            <a:r>
              <a:rPr sz="2000" spc="-190" dirty="0">
                <a:latin typeface="Arial Black"/>
                <a:cs typeface="Arial Black"/>
              </a:rPr>
              <a:t>28 </a:t>
            </a:r>
            <a:r>
              <a:rPr sz="2000" spc="-195" dirty="0">
                <a:latin typeface="Arial Black"/>
                <a:cs typeface="Arial Black"/>
              </a:rPr>
              <a:t>pixels </a:t>
            </a:r>
            <a:r>
              <a:rPr sz="2000" spc="-204" dirty="0">
                <a:latin typeface="Arial Black"/>
                <a:cs typeface="Arial Black"/>
              </a:rPr>
              <a:t>each,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spc="-190" dirty="0">
                <a:latin typeface="Arial Black"/>
                <a:cs typeface="Arial Black"/>
              </a:rPr>
              <a:t>10</a:t>
            </a:r>
            <a:r>
              <a:rPr sz="2000" spc="20" dirty="0">
                <a:latin typeface="Arial Black"/>
                <a:cs typeface="Arial Black"/>
              </a:rPr>
              <a:t> </a:t>
            </a:r>
            <a:r>
              <a:rPr sz="2000" spc="-235" dirty="0">
                <a:latin typeface="Arial Black"/>
                <a:cs typeface="Arial Black"/>
              </a:rPr>
              <a:t>classes.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Python </a:t>
            </a:r>
            <a:r>
              <a:rPr sz="2400" spc="-245" dirty="0">
                <a:latin typeface="Arial Black"/>
                <a:cs typeface="Arial Black"/>
              </a:rPr>
              <a:t>code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185" dirty="0">
                <a:latin typeface="Arial Black"/>
                <a:cs typeface="Arial Black"/>
              </a:rPr>
              <a:t>given </a:t>
            </a:r>
            <a:r>
              <a:rPr sz="2400" spc="-229" dirty="0">
                <a:latin typeface="Arial Black"/>
                <a:cs typeface="Arial Black"/>
              </a:rPr>
              <a:t>via</a:t>
            </a:r>
            <a:r>
              <a:rPr sz="2400" spc="-30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LMS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54" dirty="0">
                <a:latin typeface="Arial Black"/>
                <a:cs typeface="Arial Black"/>
              </a:rPr>
              <a:t>“Lec. </a:t>
            </a:r>
            <a:r>
              <a:rPr sz="2000" spc="-190" dirty="0">
                <a:latin typeface="Arial Black"/>
                <a:cs typeface="Arial Black"/>
              </a:rPr>
              <a:t>17 </a:t>
            </a:r>
            <a:r>
              <a:rPr sz="2000" spc="-85" dirty="0">
                <a:latin typeface="맑은 고딕"/>
                <a:cs typeface="맑은 고딕"/>
              </a:rPr>
              <a:t>강의자료</a:t>
            </a:r>
            <a:r>
              <a:rPr sz="2000" spc="-85" dirty="0">
                <a:latin typeface="Arial Black"/>
                <a:cs typeface="Arial Black"/>
              </a:rPr>
              <a:t>(10</a:t>
            </a:r>
            <a:r>
              <a:rPr sz="2000" spc="-85" dirty="0">
                <a:latin typeface="맑은 고딕"/>
                <a:cs typeface="맑은 고딕"/>
              </a:rPr>
              <a:t>주</a:t>
            </a:r>
            <a:r>
              <a:rPr sz="2000" spc="-85" dirty="0">
                <a:latin typeface="Arial Black"/>
                <a:cs typeface="Arial Black"/>
              </a:rPr>
              <a:t>1</a:t>
            </a:r>
            <a:r>
              <a:rPr sz="2000" spc="-85" dirty="0">
                <a:latin typeface="맑은 고딕"/>
                <a:cs typeface="맑은 고딕"/>
              </a:rPr>
              <a:t>차</a:t>
            </a:r>
            <a:r>
              <a:rPr sz="2000" spc="-85" dirty="0">
                <a:latin typeface="Arial Black"/>
                <a:cs typeface="Arial Black"/>
              </a:rPr>
              <a:t>) </a:t>
            </a:r>
            <a:r>
              <a:rPr sz="2000" spc="-25" dirty="0">
                <a:latin typeface="Arial Black"/>
                <a:cs typeface="Arial Black"/>
              </a:rPr>
              <a:t>- </a:t>
            </a:r>
            <a:r>
              <a:rPr sz="2000" spc="-130" dirty="0">
                <a:latin typeface="Arial Black"/>
                <a:cs typeface="Arial Black"/>
              </a:rPr>
              <a:t>DNN </a:t>
            </a:r>
            <a:r>
              <a:rPr sz="2000" spc="-175" dirty="0">
                <a:latin typeface="Arial Black"/>
                <a:cs typeface="Arial Black"/>
              </a:rPr>
              <a:t>+</a:t>
            </a:r>
            <a:r>
              <a:rPr sz="2000" spc="-229" dirty="0">
                <a:latin typeface="Arial Black"/>
                <a:cs typeface="Arial Black"/>
              </a:rPr>
              <a:t> </a:t>
            </a:r>
            <a:r>
              <a:rPr sz="2000" spc="-95" dirty="0">
                <a:latin typeface="맑은 고딕"/>
                <a:cs typeface="맑은 고딕"/>
              </a:rPr>
              <a:t>코드</a:t>
            </a:r>
            <a:r>
              <a:rPr sz="2000" spc="-95" dirty="0">
                <a:latin typeface="Arial Black"/>
                <a:cs typeface="Arial Black"/>
              </a:rPr>
              <a:t>”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과제</a:t>
            </a:r>
            <a:r>
              <a:rPr spc="-495" dirty="0"/>
              <a:t> </a:t>
            </a:r>
            <a:r>
              <a:rPr spc="235" dirty="0">
                <a:latin typeface="Arial"/>
                <a:cs typeface="Arial"/>
              </a:rPr>
              <a:t>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8284209" cy="17386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Submit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45" dirty="0">
                <a:latin typeface="Arial Black"/>
                <a:cs typeface="Arial Black"/>
              </a:rPr>
              <a:t>report </a:t>
            </a:r>
            <a:r>
              <a:rPr sz="2400" spc="-195" dirty="0">
                <a:latin typeface="Arial Black"/>
                <a:cs typeface="Arial Black"/>
              </a:rPr>
              <a:t>that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contains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For </a:t>
            </a:r>
            <a:r>
              <a:rPr sz="2000" spc="-175" dirty="0">
                <a:latin typeface="Arial Black"/>
                <a:cs typeface="Arial Black"/>
              </a:rPr>
              <a:t>this </a:t>
            </a:r>
            <a:r>
              <a:rPr sz="2000" spc="-135" dirty="0">
                <a:latin typeface="Arial Black"/>
                <a:cs typeface="Arial Black"/>
              </a:rPr>
              <a:t>original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85" dirty="0">
                <a:latin typeface="Arial Black"/>
                <a:cs typeface="Arial Black"/>
              </a:rPr>
              <a:t>(784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b="1" spc="35" dirty="0">
                <a:latin typeface="Arial"/>
                <a:cs typeface="Arial"/>
              </a:rPr>
              <a:t>30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b="1" spc="35" dirty="0">
                <a:latin typeface="Arial"/>
                <a:cs typeface="Arial"/>
              </a:rPr>
              <a:t>10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spc="-185" dirty="0">
                <a:latin typeface="Arial Black"/>
                <a:cs typeface="Arial Black"/>
              </a:rPr>
              <a:t>10)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120" dirty="0">
                <a:latin typeface="Arial"/>
                <a:cs typeface="Arial"/>
              </a:rPr>
              <a:t>two </a:t>
            </a:r>
            <a:r>
              <a:rPr sz="2000" spc="-130" dirty="0">
                <a:latin typeface="Arial Black"/>
                <a:cs typeface="Arial Black"/>
              </a:rPr>
              <a:t>hidden</a:t>
            </a:r>
            <a:r>
              <a:rPr sz="2000" spc="-335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layers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60" dirty="0">
                <a:latin typeface="Arial Black"/>
                <a:cs typeface="Arial Black"/>
              </a:rPr>
              <a:t>result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5" dirty="0">
                <a:latin typeface="Arial Black"/>
                <a:cs typeface="Arial Black"/>
              </a:rPr>
              <a:t>evaluation: </a:t>
            </a:r>
            <a:r>
              <a:rPr sz="2000" spc="-175" dirty="0">
                <a:latin typeface="Arial Black"/>
                <a:cs typeface="Arial Black"/>
              </a:rPr>
              <a:t>capture </a:t>
            </a:r>
            <a:r>
              <a:rPr sz="2000" spc="-160" dirty="0">
                <a:latin typeface="Arial Black"/>
                <a:cs typeface="Arial Black"/>
              </a:rPr>
              <a:t>the result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using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“model.evaluate(X_test,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y_test)”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0" dirty="0">
                <a:latin typeface="Arial Black"/>
                <a:cs typeface="Arial Black"/>
              </a:rPr>
              <a:t>History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110" dirty="0">
                <a:latin typeface="Arial Black"/>
                <a:cs typeface="Arial Black"/>
              </a:rPr>
              <a:t>graph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3466" y="3623302"/>
            <a:ext cx="4319337" cy="2753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6465" y="4061518"/>
            <a:ext cx="4903064" cy="1234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607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95" dirty="0">
                <a:solidFill>
                  <a:srgbClr val="000000"/>
                </a:solidFill>
                <a:latin typeface="Arial Black"/>
                <a:cs typeface="Arial Black"/>
              </a:rPr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923780" cy="19761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Vanishing </a:t>
            </a:r>
            <a:r>
              <a:rPr sz="2400" spc="-185" dirty="0">
                <a:latin typeface="Arial Black"/>
                <a:cs typeface="Arial Black"/>
              </a:rPr>
              <a:t>gradients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155" dirty="0">
                <a:latin typeface="Arial Black"/>
                <a:cs typeface="Arial Black"/>
              </a:rPr>
              <a:t>problem</a:t>
            </a:r>
            <a:endParaRPr sz="24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sng" spc="-16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Gradients </a:t>
            </a:r>
            <a:r>
              <a:rPr sz="2000" u="sng" spc="-14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often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get </a:t>
            </a:r>
            <a:r>
              <a:rPr sz="2000" u="sng" spc="-1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smaller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70" dirty="0">
                <a:latin typeface="Arial Black"/>
                <a:cs typeface="Arial Black"/>
              </a:rPr>
              <a:t>smaller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5" dirty="0">
                <a:latin typeface="Arial Black"/>
                <a:cs typeface="Arial Black"/>
              </a:rPr>
              <a:t>algorithm </a:t>
            </a:r>
            <a:r>
              <a:rPr sz="2000" spc="-165" dirty="0">
                <a:latin typeface="Arial Black"/>
                <a:cs typeface="Arial Black"/>
              </a:rPr>
              <a:t>progresses </a:t>
            </a:r>
            <a:r>
              <a:rPr sz="2000" spc="-160" dirty="0">
                <a:latin typeface="Arial Black"/>
                <a:cs typeface="Arial Black"/>
              </a:rPr>
              <a:t>down </a:t>
            </a:r>
            <a:r>
              <a:rPr sz="2000" spc="-150" dirty="0">
                <a:latin typeface="Arial Black"/>
                <a:cs typeface="Arial Black"/>
              </a:rPr>
              <a:t>to 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lower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layers.</a:t>
            </a:r>
            <a:endParaRPr sz="2000">
              <a:latin typeface="Arial Black"/>
              <a:cs typeface="Arial Black"/>
            </a:endParaRPr>
          </a:p>
          <a:p>
            <a:pPr marL="697865" marR="176530" lvl="1" indent="-228600">
              <a:lnSpc>
                <a:spcPts val="216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70" dirty="0">
                <a:latin typeface="Arial Black"/>
                <a:cs typeface="Arial Black"/>
              </a:rPr>
              <a:t>As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55" dirty="0">
                <a:latin typeface="Arial Black"/>
                <a:cs typeface="Arial Black"/>
              </a:rPr>
              <a:t>result,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Gradient </a:t>
            </a:r>
            <a:r>
              <a:rPr sz="2000" u="sng" spc="-20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Descent </a:t>
            </a:r>
            <a:r>
              <a:rPr sz="2000" u="sng" spc="-15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update </a:t>
            </a:r>
            <a:r>
              <a:rPr sz="2000" u="sng" spc="-21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leaves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0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lower 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layers’ </a:t>
            </a:r>
            <a:r>
              <a:rPr sz="2000" u="sng" spc="-18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connection  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weights </a:t>
            </a:r>
            <a:r>
              <a:rPr sz="20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virtually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000" b="1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unchanged.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Training </a:t>
            </a:r>
            <a:r>
              <a:rPr sz="1800" spc="-145" dirty="0">
                <a:latin typeface="Arial Black"/>
                <a:cs typeface="Arial Black"/>
              </a:rPr>
              <a:t>never </a:t>
            </a:r>
            <a:r>
              <a:rPr sz="1800" spc="-170" dirty="0">
                <a:latin typeface="Arial Black"/>
                <a:cs typeface="Arial Black"/>
              </a:rPr>
              <a:t>converges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95" dirty="0">
                <a:latin typeface="Arial Black"/>
                <a:cs typeface="Arial Black"/>
              </a:rPr>
              <a:t>a </a:t>
            </a:r>
            <a:r>
              <a:rPr sz="1800" spc="-105" dirty="0">
                <a:latin typeface="Arial Black"/>
                <a:cs typeface="Arial Black"/>
              </a:rPr>
              <a:t>good</a:t>
            </a:r>
            <a:r>
              <a:rPr sz="1800" spc="-95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solution.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1123" y="3489258"/>
            <a:ext cx="4200876" cy="3329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과제</a:t>
            </a:r>
            <a:r>
              <a:rPr spc="-495" dirty="0"/>
              <a:t> </a:t>
            </a:r>
            <a:r>
              <a:rPr spc="235" dirty="0">
                <a:latin typeface="Arial"/>
                <a:cs typeface="Arial"/>
              </a:rPr>
              <a:t>#3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7301230" cy="238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Submit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45" dirty="0">
                <a:latin typeface="Arial Black"/>
                <a:cs typeface="Arial Black"/>
              </a:rPr>
              <a:t>report </a:t>
            </a:r>
            <a:r>
              <a:rPr sz="2400" spc="-195" dirty="0">
                <a:latin typeface="Arial Black"/>
                <a:cs typeface="Arial Black"/>
              </a:rPr>
              <a:t>that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contains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For </a:t>
            </a:r>
            <a:r>
              <a:rPr sz="2000" spc="-170" dirty="0">
                <a:latin typeface="Arial Black"/>
                <a:cs typeface="Arial Black"/>
              </a:rPr>
              <a:t>smaller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85" dirty="0">
                <a:latin typeface="Arial Black"/>
                <a:cs typeface="Arial Black"/>
              </a:rPr>
              <a:t>(784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b="1" spc="180" dirty="0">
                <a:latin typeface="Arial"/>
                <a:cs typeface="Arial"/>
              </a:rPr>
              <a:t>N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spc="-165" dirty="0">
                <a:latin typeface="Arial Black"/>
                <a:cs typeface="Arial Black"/>
              </a:rPr>
              <a:t>10: </a:t>
            </a:r>
            <a:r>
              <a:rPr sz="2000" spc="-150" dirty="0">
                <a:latin typeface="Arial Black"/>
                <a:cs typeface="Arial Black"/>
              </a:rPr>
              <a:t>only </a:t>
            </a:r>
            <a:r>
              <a:rPr sz="2000" b="1" spc="60" dirty="0">
                <a:latin typeface="Arial"/>
                <a:cs typeface="Arial"/>
              </a:rPr>
              <a:t>one </a:t>
            </a:r>
            <a:r>
              <a:rPr sz="2000" spc="-130" dirty="0">
                <a:latin typeface="Arial Black"/>
                <a:cs typeface="Arial Black"/>
              </a:rPr>
              <a:t>hidden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layer)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That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b="1" spc="85" dirty="0">
                <a:latin typeface="Arial"/>
                <a:cs typeface="Arial"/>
              </a:rPr>
              <a:t>outperform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0" dirty="0">
                <a:latin typeface="Arial Black"/>
                <a:cs typeface="Arial Black"/>
              </a:rPr>
              <a:t>original</a:t>
            </a:r>
            <a:r>
              <a:rPr sz="1800" spc="-180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model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60" dirty="0">
                <a:latin typeface="Arial Black"/>
                <a:cs typeface="Arial Black"/>
              </a:rPr>
              <a:t>result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5" dirty="0">
                <a:latin typeface="Arial Black"/>
                <a:cs typeface="Arial Black"/>
              </a:rPr>
              <a:t>evaluation: </a:t>
            </a:r>
            <a:r>
              <a:rPr sz="2000" spc="-175" dirty="0">
                <a:latin typeface="Arial Black"/>
                <a:cs typeface="Arial Black"/>
              </a:rPr>
              <a:t>capture </a:t>
            </a:r>
            <a:r>
              <a:rPr sz="2000" spc="-160" dirty="0">
                <a:latin typeface="Arial Black"/>
                <a:cs typeface="Arial Black"/>
              </a:rPr>
              <a:t>the result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using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“model.evaluate(X_test,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y_test)”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0" dirty="0">
                <a:latin typeface="Arial Black"/>
                <a:cs typeface="Arial Black"/>
              </a:rPr>
              <a:t>History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110" dirty="0">
                <a:latin typeface="Arial Black"/>
                <a:cs typeface="Arial Black"/>
              </a:rPr>
              <a:t>graph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Capture </a:t>
            </a:r>
            <a:r>
              <a:rPr sz="2000" spc="-145" dirty="0">
                <a:latin typeface="Arial Black"/>
                <a:cs typeface="Arial Black"/>
              </a:rPr>
              <a:t>model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summary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76902" y="3919475"/>
            <a:ext cx="3458845" cy="354330"/>
            <a:chOff x="4676902" y="3919475"/>
            <a:chExt cx="3458845" cy="354330"/>
          </a:xfrm>
        </p:grpSpPr>
        <p:sp>
          <p:nvSpPr>
            <p:cNvPr id="6" name="object 6"/>
            <p:cNvSpPr/>
            <p:nvPr/>
          </p:nvSpPr>
          <p:spPr>
            <a:xfrm>
              <a:off x="4683252" y="3925825"/>
              <a:ext cx="3446145" cy="341630"/>
            </a:xfrm>
            <a:custGeom>
              <a:avLst/>
              <a:gdLst/>
              <a:ahLst/>
              <a:cxnLst/>
              <a:rect l="l" t="t" r="r" b="b"/>
              <a:pathLst>
                <a:path w="3446145" h="341629">
                  <a:moveTo>
                    <a:pt x="3275076" y="0"/>
                  </a:moveTo>
                  <a:lnTo>
                    <a:pt x="3275076" y="85344"/>
                  </a:lnTo>
                  <a:lnTo>
                    <a:pt x="0" y="85344"/>
                  </a:lnTo>
                  <a:lnTo>
                    <a:pt x="0" y="256032"/>
                  </a:lnTo>
                  <a:lnTo>
                    <a:pt x="3275076" y="256032"/>
                  </a:lnTo>
                  <a:lnTo>
                    <a:pt x="3275076" y="341376"/>
                  </a:lnTo>
                  <a:lnTo>
                    <a:pt x="3445764" y="170688"/>
                  </a:lnTo>
                  <a:lnTo>
                    <a:pt x="32750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3252" y="3925825"/>
              <a:ext cx="3446145" cy="341630"/>
            </a:xfrm>
            <a:custGeom>
              <a:avLst/>
              <a:gdLst/>
              <a:ahLst/>
              <a:cxnLst/>
              <a:rect l="l" t="t" r="r" b="b"/>
              <a:pathLst>
                <a:path w="3446145" h="341629">
                  <a:moveTo>
                    <a:pt x="0" y="85344"/>
                  </a:moveTo>
                  <a:lnTo>
                    <a:pt x="3275076" y="85344"/>
                  </a:lnTo>
                  <a:lnTo>
                    <a:pt x="3275076" y="0"/>
                  </a:lnTo>
                  <a:lnTo>
                    <a:pt x="3445764" y="170688"/>
                  </a:lnTo>
                  <a:lnTo>
                    <a:pt x="3275076" y="341376"/>
                  </a:lnTo>
                  <a:lnTo>
                    <a:pt x="3275076" y="256032"/>
                  </a:lnTo>
                  <a:lnTo>
                    <a:pt x="0" y="256032"/>
                  </a:lnTo>
                  <a:lnTo>
                    <a:pt x="0" y="8534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3719" y="2668154"/>
            <a:ext cx="4148279" cy="4105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과제</a:t>
            </a:r>
            <a:r>
              <a:rPr spc="-495" dirty="0"/>
              <a:t> </a:t>
            </a:r>
            <a:r>
              <a:rPr spc="235" dirty="0">
                <a:latin typeface="Arial"/>
                <a:cs typeface="Arial"/>
              </a:rPr>
              <a:t>#3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7973695" cy="238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Arial Black"/>
                <a:cs typeface="Arial Black"/>
              </a:rPr>
              <a:t>Submit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45" dirty="0">
                <a:latin typeface="Arial Black"/>
                <a:cs typeface="Arial Black"/>
              </a:rPr>
              <a:t>report </a:t>
            </a:r>
            <a:r>
              <a:rPr sz="2400" spc="-195" dirty="0">
                <a:latin typeface="Arial Black"/>
                <a:cs typeface="Arial Black"/>
              </a:rPr>
              <a:t>that</a:t>
            </a:r>
            <a:r>
              <a:rPr sz="2400" spc="-15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contains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For </a:t>
            </a:r>
            <a:r>
              <a:rPr sz="2000" spc="-150" dirty="0">
                <a:latin typeface="Arial Black"/>
                <a:cs typeface="Arial Black"/>
              </a:rPr>
              <a:t>deeper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85" dirty="0">
                <a:latin typeface="Arial Black"/>
                <a:cs typeface="Arial Black"/>
              </a:rPr>
              <a:t>(784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b="1" spc="-90" dirty="0">
                <a:latin typeface="Arial"/>
                <a:cs typeface="Arial"/>
              </a:rPr>
              <a:t>L </a:t>
            </a:r>
            <a:r>
              <a:rPr sz="2000" b="1" spc="45" dirty="0">
                <a:latin typeface="Arial"/>
                <a:cs typeface="Arial"/>
              </a:rPr>
              <a:t>x </a:t>
            </a:r>
            <a:r>
              <a:rPr sz="2000" b="1" spc="220" dirty="0">
                <a:latin typeface="Arial"/>
                <a:cs typeface="Arial"/>
              </a:rPr>
              <a:t>M </a:t>
            </a:r>
            <a:r>
              <a:rPr sz="2000" b="1" spc="45" dirty="0">
                <a:latin typeface="Arial"/>
                <a:cs typeface="Arial"/>
              </a:rPr>
              <a:t>x </a:t>
            </a:r>
            <a:r>
              <a:rPr sz="2000" b="1" spc="180" dirty="0">
                <a:latin typeface="Arial"/>
                <a:cs typeface="Arial"/>
              </a:rPr>
              <a:t>N </a:t>
            </a:r>
            <a:r>
              <a:rPr sz="2000" spc="-275" dirty="0">
                <a:latin typeface="Arial Black"/>
                <a:cs typeface="Arial Black"/>
              </a:rPr>
              <a:t>x </a:t>
            </a:r>
            <a:r>
              <a:rPr sz="2000" spc="-165" dirty="0">
                <a:latin typeface="Arial Black"/>
                <a:cs typeface="Arial Black"/>
              </a:rPr>
              <a:t>10: </a:t>
            </a:r>
            <a:r>
              <a:rPr sz="2000" b="1" spc="110" dirty="0">
                <a:latin typeface="Arial"/>
                <a:cs typeface="Arial"/>
              </a:rPr>
              <a:t>three</a:t>
            </a:r>
            <a:r>
              <a:rPr sz="2000" b="1" spc="-380" dirty="0">
                <a:latin typeface="Arial"/>
                <a:cs typeface="Arial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hidden </a:t>
            </a:r>
            <a:r>
              <a:rPr sz="2000" spc="-185" dirty="0">
                <a:latin typeface="Arial Black"/>
                <a:cs typeface="Arial Black"/>
              </a:rPr>
              <a:t>layers)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That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b="1" spc="85" dirty="0">
                <a:latin typeface="Arial"/>
                <a:cs typeface="Arial"/>
              </a:rPr>
              <a:t>outperform </a:t>
            </a:r>
            <a:r>
              <a:rPr sz="1800" spc="-145" dirty="0">
                <a:latin typeface="Arial Black"/>
                <a:cs typeface="Arial Black"/>
              </a:rPr>
              <a:t>the </a:t>
            </a:r>
            <a:r>
              <a:rPr sz="1800" spc="-120" dirty="0">
                <a:latin typeface="Arial Black"/>
                <a:cs typeface="Arial Black"/>
              </a:rPr>
              <a:t>original</a:t>
            </a:r>
            <a:r>
              <a:rPr sz="1800" spc="-180" dirty="0">
                <a:latin typeface="Arial Black"/>
                <a:cs typeface="Arial Black"/>
              </a:rPr>
              <a:t> </a:t>
            </a:r>
            <a:r>
              <a:rPr sz="1800" spc="-135" dirty="0">
                <a:latin typeface="Arial Black"/>
                <a:cs typeface="Arial Black"/>
              </a:rPr>
              <a:t>model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60" dirty="0">
                <a:latin typeface="Arial Black"/>
                <a:cs typeface="Arial Black"/>
              </a:rPr>
              <a:t>result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5" dirty="0">
                <a:latin typeface="Arial Black"/>
                <a:cs typeface="Arial Black"/>
              </a:rPr>
              <a:t>evaluation: </a:t>
            </a:r>
            <a:r>
              <a:rPr sz="2000" spc="-175" dirty="0">
                <a:latin typeface="Arial Black"/>
                <a:cs typeface="Arial Black"/>
              </a:rPr>
              <a:t>capture </a:t>
            </a:r>
            <a:r>
              <a:rPr sz="2000" spc="-160" dirty="0">
                <a:latin typeface="Arial Black"/>
                <a:cs typeface="Arial Black"/>
              </a:rPr>
              <a:t>the result</a:t>
            </a:r>
            <a:r>
              <a:rPr sz="2000" spc="-7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using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70" dirty="0">
                <a:latin typeface="Arial Black"/>
                <a:cs typeface="Arial Black"/>
              </a:rPr>
              <a:t>“model.evaluate(X_test,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y_test)”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0" dirty="0">
                <a:latin typeface="Arial Black"/>
                <a:cs typeface="Arial Black"/>
              </a:rPr>
              <a:t>History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spc="-110" dirty="0">
                <a:latin typeface="Arial Black"/>
                <a:cs typeface="Arial Black"/>
              </a:rPr>
              <a:t>graph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Capture </a:t>
            </a:r>
            <a:r>
              <a:rPr sz="2000" spc="-145" dirty="0">
                <a:latin typeface="Arial Black"/>
                <a:cs typeface="Arial Black"/>
              </a:rPr>
              <a:t>model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summary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76902" y="3919475"/>
            <a:ext cx="3458845" cy="354330"/>
            <a:chOff x="4676902" y="3919475"/>
            <a:chExt cx="3458845" cy="354330"/>
          </a:xfrm>
        </p:grpSpPr>
        <p:sp>
          <p:nvSpPr>
            <p:cNvPr id="6" name="object 6"/>
            <p:cNvSpPr/>
            <p:nvPr/>
          </p:nvSpPr>
          <p:spPr>
            <a:xfrm>
              <a:off x="4683252" y="3925825"/>
              <a:ext cx="3446145" cy="341630"/>
            </a:xfrm>
            <a:custGeom>
              <a:avLst/>
              <a:gdLst/>
              <a:ahLst/>
              <a:cxnLst/>
              <a:rect l="l" t="t" r="r" b="b"/>
              <a:pathLst>
                <a:path w="3446145" h="341629">
                  <a:moveTo>
                    <a:pt x="3275076" y="0"/>
                  </a:moveTo>
                  <a:lnTo>
                    <a:pt x="3275076" y="85344"/>
                  </a:lnTo>
                  <a:lnTo>
                    <a:pt x="0" y="85344"/>
                  </a:lnTo>
                  <a:lnTo>
                    <a:pt x="0" y="256032"/>
                  </a:lnTo>
                  <a:lnTo>
                    <a:pt x="3275076" y="256032"/>
                  </a:lnTo>
                  <a:lnTo>
                    <a:pt x="3275076" y="341376"/>
                  </a:lnTo>
                  <a:lnTo>
                    <a:pt x="3445764" y="170688"/>
                  </a:lnTo>
                  <a:lnTo>
                    <a:pt x="32750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3252" y="3925825"/>
              <a:ext cx="3446145" cy="341630"/>
            </a:xfrm>
            <a:custGeom>
              <a:avLst/>
              <a:gdLst/>
              <a:ahLst/>
              <a:cxnLst/>
              <a:rect l="l" t="t" r="r" b="b"/>
              <a:pathLst>
                <a:path w="3446145" h="341629">
                  <a:moveTo>
                    <a:pt x="0" y="85344"/>
                  </a:moveTo>
                  <a:lnTo>
                    <a:pt x="3275076" y="85344"/>
                  </a:lnTo>
                  <a:lnTo>
                    <a:pt x="3275076" y="0"/>
                  </a:lnTo>
                  <a:lnTo>
                    <a:pt x="3445764" y="170688"/>
                  </a:lnTo>
                  <a:lnTo>
                    <a:pt x="3275076" y="341376"/>
                  </a:lnTo>
                  <a:lnTo>
                    <a:pt x="3275076" y="256032"/>
                  </a:lnTo>
                  <a:lnTo>
                    <a:pt x="0" y="256032"/>
                  </a:lnTo>
                  <a:lnTo>
                    <a:pt x="0" y="8534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과제</a:t>
            </a:r>
            <a:r>
              <a:rPr spc="-495" dirty="0"/>
              <a:t> </a:t>
            </a:r>
            <a:r>
              <a:rPr spc="235" dirty="0">
                <a:latin typeface="Arial"/>
                <a:cs typeface="Arial"/>
              </a:rPr>
              <a:t>#3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721090" cy="2921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5" dirty="0">
                <a:latin typeface="Arial Black"/>
                <a:cs typeface="Arial Black"/>
              </a:rPr>
              <a:t>Totally </a:t>
            </a:r>
            <a:r>
              <a:rPr sz="2000" b="1" spc="110" dirty="0">
                <a:latin typeface="Arial"/>
                <a:cs typeface="Arial"/>
              </a:rPr>
              <a:t>three </a:t>
            </a:r>
            <a:r>
              <a:rPr sz="2000" spc="-165" dirty="0">
                <a:latin typeface="Arial Black"/>
                <a:cs typeface="Arial Black"/>
              </a:rPr>
              <a:t>models </a:t>
            </a:r>
            <a:r>
              <a:rPr sz="2000" spc="-140" dirty="0">
                <a:latin typeface="Arial Black"/>
                <a:cs typeface="Arial Black"/>
              </a:rPr>
              <a:t>should </a:t>
            </a:r>
            <a:r>
              <a:rPr sz="2000" spc="-155" dirty="0">
                <a:latin typeface="Arial Black"/>
                <a:cs typeface="Arial Black"/>
              </a:rPr>
              <a:t>be</a:t>
            </a:r>
            <a:r>
              <a:rPr sz="2000" spc="-270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reported.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Submit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5" dirty="0">
                <a:latin typeface="Arial Black"/>
                <a:cs typeface="Arial Black"/>
              </a:rPr>
              <a:t>report in </a:t>
            </a:r>
            <a:r>
              <a:rPr sz="2000" b="1" spc="-55" dirty="0">
                <a:latin typeface="Arial"/>
                <a:cs typeface="Arial"/>
              </a:rPr>
              <a:t>PDF </a:t>
            </a:r>
            <a:r>
              <a:rPr sz="2000" spc="-125" dirty="0">
                <a:latin typeface="Arial Black"/>
                <a:cs typeface="Arial Black"/>
              </a:rPr>
              <a:t>(or </a:t>
            </a:r>
            <a:r>
              <a:rPr sz="2000" spc="-215" dirty="0">
                <a:latin typeface="Arial Black"/>
                <a:cs typeface="Arial Black"/>
              </a:rPr>
              <a:t>MS </a:t>
            </a:r>
            <a:r>
              <a:rPr sz="2000" spc="-160" dirty="0">
                <a:latin typeface="Arial Black"/>
                <a:cs typeface="Arial Black"/>
              </a:rPr>
              <a:t>word) </a:t>
            </a:r>
            <a:r>
              <a:rPr sz="2000" spc="-135" dirty="0">
                <a:latin typeface="Arial Black"/>
                <a:cs typeface="Arial Black"/>
              </a:rPr>
              <a:t>format </a:t>
            </a:r>
            <a:r>
              <a:rPr sz="2000" spc="-190" dirty="0">
                <a:latin typeface="Arial Black"/>
                <a:cs typeface="Arial Black"/>
              </a:rPr>
              <a:t>via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b="1" spc="-60" dirty="0">
                <a:latin typeface="Arial"/>
                <a:cs typeface="Arial"/>
              </a:rPr>
              <a:t>LMS</a:t>
            </a:r>
            <a:r>
              <a:rPr sz="2000" spc="-6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Also, </a:t>
            </a:r>
            <a:r>
              <a:rPr sz="2000" spc="-155" dirty="0">
                <a:latin typeface="Arial Black"/>
                <a:cs typeface="Arial Black"/>
              </a:rPr>
              <a:t>submit either </a:t>
            </a:r>
            <a:r>
              <a:rPr sz="2000" b="1" spc="15" dirty="0">
                <a:latin typeface="Arial"/>
                <a:cs typeface="Arial"/>
              </a:rPr>
              <a:t>source </a:t>
            </a:r>
            <a:r>
              <a:rPr sz="2000" b="1" spc="10" dirty="0">
                <a:latin typeface="Arial"/>
                <a:cs typeface="Arial"/>
              </a:rPr>
              <a:t>code </a:t>
            </a:r>
            <a:r>
              <a:rPr sz="2000" b="1" spc="60" dirty="0">
                <a:latin typeface="Arial"/>
                <a:cs typeface="Arial"/>
              </a:rPr>
              <a:t>(python) </a:t>
            </a:r>
            <a:r>
              <a:rPr sz="2000" b="1" spc="70" dirty="0">
                <a:latin typeface="Arial"/>
                <a:cs typeface="Arial"/>
              </a:rPr>
              <a:t>or notebook file</a:t>
            </a:r>
            <a:r>
              <a:rPr sz="2000" b="1" spc="-395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(ipynb)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Deadline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204" dirty="0">
                <a:latin typeface="Arial Black"/>
                <a:cs typeface="Arial Black"/>
              </a:rPr>
              <a:t>two </a:t>
            </a:r>
            <a:r>
              <a:rPr sz="2000" spc="-254" dirty="0">
                <a:latin typeface="Arial Black"/>
                <a:cs typeface="Arial Black"/>
              </a:rPr>
              <a:t>weeks </a:t>
            </a:r>
            <a:r>
              <a:rPr sz="2000" spc="-160" dirty="0">
                <a:latin typeface="Arial Black"/>
                <a:cs typeface="Arial Black"/>
              </a:rPr>
              <a:t>later: </a:t>
            </a:r>
            <a:r>
              <a:rPr sz="2000" spc="-130" dirty="0">
                <a:latin typeface="Arial Black"/>
                <a:cs typeface="Arial Black"/>
              </a:rPr>
              <a:t>midnight </a:t>
            </a:r>
            <a:r>
              <a:rPr sz="2000" spc="-114" dirty="0">
                <a:latin typeface="Arial Black"/>
                <a:cs typeface="Arial Black"/>
              </a:rPr>
              <a:t>on </a:t>
            </a:r>
            <a:r>
              <a:rPr sz="2000" b="1" spc="55" dirty="0">
                <a:latin typeface="Arial"/>
                <a:cs typeface="Arial"/>
              </a:rPr>
              <a:t>Nov.</a:t>
            </a:r>
            <a:r>
              <a:rPr sz="2000" b="1" spc="13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19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Arial Black"/>
                <a:cs typeface="Arial Black"/>
              </a:rPr>
              <a:t>If </a:t>
            </a:r>
            <a:r>
              <a:rPr sz="2400" spc="-170" dirty="0">
                <a:latin typeface="Arial Black"/>
                <a:cs typeface="Arial Black"/>
              </a:rPr>
              <a:t>you </a:t>
            </a:r>
            <a:r>
              <a:rPr sz="2400" spc="-220" dirty="0">
                <a:latin typeface="Arial Black"/>
                <a:cs typeface="Arial Black"/>
              </a:rPr>
              <a:t>have </a:t>
            </a:r>
            <a:r>
              <a:rPr sz="2400" spc="-135" dirty="0">
                <a:latin typeface="Arial Black"/>
                <a:cs typeface="Arial Black"/>
              </a:rPr>
              <a:t>no </a:t>
            </a:r>
            <a:r>
              <a:rPr sz="2400" spc="-225" dirty="0">
                <a:latin typeface="Arial Black"/>
                <a:cs typeface="Arial Black"/>
              </a:rPr>
              <a:t>resources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29" dirty="0">
                <a:latin typeface="Arial Black"/>
                <a:cs typeface="Arial Black"/>
              </a:rPr>
              <a:t>conduct </a:t>
            </a:r>
            <a:r>
              <a:rPr sz="2400" spc="-190" dirty="0">
                <a:latin typeface="Arial Black"/>
                <a:cs typeface="Arial Black"/>
              </a:rPr>
              <a:t>the</a:t>
            </a:r>
            <a:r>
              <a:rPr sz="2400" spc="-220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experiment,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25" dirty="0">
                <a:latin typeface="Arial Black"/>
                <a:cs typeface="Arial Black"/>
              </a:rPr>
              <a:t>Use </a:t>
            </a:r>
            <a:r>
              <a:rPr sz="2000" spc="-135" dirty="0">
                <a:latin typeface="Arial Black"/>
                <a:cs typeface="Arial Black"/>
              </a:rPr>
              <a:t>open platform </a:t>
            </a:r>
            <a:r>
              <a:rPr sz="2000" spc="-200" dirty="0">
                <a:latin typeface="Arial Black"/>
                <a:cs typeface="Arial Black"/>
              </a:rPr>
              <a:t>like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b="1" dirty="0">
                <a:latin typeface="Arial"/>
                <a:cs typeface="Arial"/>
              </a:rPr>
              <a:t>colab</a:t>
            </a:r>
            <a:r>
              <a:rPr sz="200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970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과제</a:t>
            </a:r>
            <a:r>
              <a:rPr spc="-495" dirty="0"/>
              <a:t> </a:t>
            </a:r>
            <a:r>
              <a:rPr spc="235" dirty="0">
                <a:latin typeface="Arial"/>
                <a:cs typeface="Arial"/>
              </a:rPr>
              <a:t>#3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354945" cy="197421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Arial Black"/>
                <a:cs typeface="Arial Black"/>
              </a:rPr>
              <a:t>In </a:t>
            </a:r>
            <a:r>
              <a:rPr sz="2400" spc="-150" dirty="0">
                <a:latin typeface="Arial Black"/>
                <a:cs typeface="Arial Black"/>
              </a:rPr>
              <a:t>your</a:t>
            </a:r>
            <a:r>
              <a:rPr sz="2400" spc="-245" dirty="0">
                <a:latin typeface="Arial Black"/>
                <a:cs typeface="Arial Black"/>
              </a:rPr>
              <a:t> </a:t>
            </a:r>
            <a:r>
              <a:rPr sz="2400" spc="-150" dirty="0">
                <a:latin typeface="Arial Black"/>
                <a:cs typeface="Arial Black"/>
              </a:rPr>
              <a:t>report,</a:t>
            </a:r>
            <a:endParaRPr sz="2400">
              <a:latin typeface="Arial Black"/>
              <a:cs typeface="Arial Black"/>
            </a:endParaRPr>
          </a:p>
          <a:p>
            <a:pPr marL="698500" marR="664845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You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190" dirty="0">
                <a:latin typeface="Arial Black"/>
                <a:cs typeface="Arial Black"/>
              </a:rPr>
              <a:t>also </a:t>
            </a:r>
            <a:r>
              <a:rPr sz="2000" spc="-175" dirty="0">
                <a:latin typeface="Arial Black"/>
                <a:cs typeface="Arial Black"/>
              </a:rPr>
              <a:t>include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85" dirty="0">
                <a:latin typeface="Arial"/>
                <a:cs typeface="Arial"/>
              </a:rPr>
              <a:t>paragraph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195" dirty="0">
                <a:latin typeface="Arial Black"/>
                <a:cs typeface="Arial Black"/>
              </a:rPr>
              <a:t>describes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65" dirty="0">
                <a:latin typeface="Arial Black"/>
                <a:cs typeface="Arial Black"/>
              </a:rPr>
              <a:t>comparison </a:t>
            </a:r>
            <a:r>
              <a:rPr sz="2000" spc="-160" dirty="0">
                <a:latin typeface="Arial Black"/>
                <a:cs typeface="Arial Black"/>
              </a:rPr>
              <a:t>result </a:t>
            </a:r>
            <a:r>
              <a:rPr sz="2000" spc="-110" dirty="0">
                <a:latin typeface="Arial Black"/>
                <a:cs typeface="Arial Black"/>
              </a:rPr>
              <a:t>of  </a:t>
            </a:r>
            <a:r>
              <a:rPr sz="2000" spc="-135" dirty="0">
                <a:latin typeface="Arial Black"/>
                <a:cs typeface="Arial Black"/>
              </a:rPr>
              <a:t>original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25" dirty="0">
                <a:latin typeface="Arial Black"/>
                <a:cs typeface="Arial Black"/>
              </a:rPr>
              <a:t>your</a:t>
            </a:r>
            <a:r>
              <a:rPr sz="2000" spc="-204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models.</a:t>
            </a:r>
            <a:endParaRPr sz="2000">
              <a:latin typeface="Arial Black"/>
              <a:cs typeface="Arial Black"/>
            </a:endParaRPr>
          </a:p>
          <a:p>
            <a:pPr marL="698500" marR="509270" lvl="1" indent="-228600">
              <a:lnSpc>
                <a:spcPts val="216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0" dirty="0">
                <a:latin typeface="Arial Black"/>
                <a:cs typeface="Arial Black"/>
              </a:rPr>
              <a:t>In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30" dirty="0">
                <a:latin typeface="Arial Black"/>
                <a:cs typeface="Arial Black"/>
              </a:rPr>
              <a:t>paragraph, </a:t>
            </a:r>
            <a:r>
              <a:rPr sz="2000" spc="-145" dirty="0">
                <a:latin typeface="Arial Black"/>
                <a:cs typeface="Arial Black"/>
              </a:rPr>
              <a:t>you </a:t>
            </a:r>
            <a:r>
              <a:rPr sz="2000" spc="-165" dirty="0">
                <a:latin typeface="Arial Black"/>
                <a:cs typeface="Arial Black"/>
              </a:rPr>
              <a:t>must </a:t>
            </a:r>
            <a:r>
              <a:rPr sz="2000" spc="-175" dirty="0">
                <a:latin typeface="Arial Black"/>
                <a:cs typeface="Arial Black"/>
              </a:rPr>
              <a:t>include </a:t>
            </a:r>
            <a:r>
              <a:rPr sz="2000" spc="-125" dirty="0">
                <a:latin typeface="Arial Black"/>
                <a:cs typeface="Arial Black"/>
              </a:rPr>
              <a:t>your thought </a:t>
            </a:r>
            <a:r>
              <a:rPr sz="2000" spc="-114" dirty="0">
                <a:latin typeface="Arial Black"/>
                <a:cs typeface="Arial Black"/>
              </a:rPr>
              <a:t>on </a:t>
            </a:r>
            <a:r>
              <a:rPr sz="2000" spc="-210" dirty="0">
                <a:latin typeface="Arial Black"/>
                <a:cs typeface="Arial Black"/>
              </a:rPr>
              <a:t>why </a:t>
            </a:r>
            <a:r>
              <a:rPr sz="2000" spc="-145" dirty="0">
                <a:latin typeface="Arial Black"/>
                <a:cs typeface="Arial Black"/>
              </a:rPr>
              <a:t>one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55" dirty="0">
                <a:latin typeface="Arial Black"/>
                <a:cs typeface="Arial Black"/>
              </a:rPr>
              <a:t>them </a:t>
            </a:r>
            <a:r>
              <a:rPr sz="2000" spc="-215" dirty="0">
                <a:latin typeface="Arial Black"/>
                <a:cs typeface="Arial Black"/>
              </a:rPr>
              <a:t>shows  </a:t>
            </a:r>
            <a:r>
              <a:rPr sz="2000" spc="-155" dirty="0">
                <a:latin typeface="Arial Black"/>
                <a:cs typeface="Arial Black"/>
              </a:rPr>
              <a:t>better </a:t>
            </a:r>
            <a:r>
              <a:rPr sz="2000" spc="-145" dirty="0">
                <a:latin typeface="Arial Black"/>
                <a:cs typeface="Arial Black"/>
              </a:rPr>
              <a:t>than </a:t>
            </a:r>
            <a:r>
              <a:rPr sz="2000" spc="-160" dirty="0">
                <a:latin typeface="Arial Black"/>
                <a:cs typeface="Arial Black"/>
              </a:rPr>
              <a:t>the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other.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That sentence(s) </a:t>
            </a:r>
            <a:r>
              <a:rPr sz="1800" spc="-130" dirty="0">
                <a:latin typeface="Arial Black"/>
                <a:cs typeface="Arial Black"/>
              </a:rPr>
              <a:t>should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65" dirty="0">
                <a:latin typeface="Arial Black"/>
                <a:cs typeface="Arial Black"/>
              </a:rPr>
              <a:t>logical </a:t>
            </a:r>
            <a:r>
              <a:rPr sz="1800" spc="-130" dirty="0">
                <a:latin typeface="Arial Black"/>
                <a:cs typeface="Arial Black"/>
              </a:rPr>
              <a:t>and </a:t>
            </a:r>
            <a:r>
              <a:rPr sz="1800" spc="-150" dirty="0">
                <a:latin typeface="Arial Black"/>
                <a:cs typeface="Arial Black"/>
              </a:rPr>
              <a:t>reasonable </a:t>
            </a:r>
            <a:r>
              <a:rPr sz="1800" spc="-155" dirty="0">
                <a:latin typeface="Arial Black"/>
                <a:cs typeface="Arial Black"/>
              </a:rPr>
              <a:t>(whether </a:t>
            </a:r>
            <a:r>
              <a:rPr sz="1800" spc="-145" dirty="0">
                <a:latin typeface="Arial Black"/>
                <a:cs typeface="Arial Black"/>
              </a:rPr>
              <a:t>it </a:t>
            </a:r>
            <a:r>
              <a:rPr sz="1800" spc="-210" dirty="0">
                <a:latin typeface="Arial Black"/>
                <a:cs typeface="Arial Black"/>
              </a:rPr>
              <a:t>can </a:t>
            </a:r>
            <a:r>
              <a:rPr sz="1800" spc="-145" dirty="0">
                <a:latin typeface="Arial Black"/>
                <a:cs typeface="Arial Black"/>
              </a:rPr>
              <a:t>be </a:t>
            </a:r>
            <a:r>
              <a:rPr sz="1800" spc="-135" dirty="0">
                <a:latin typeface="Arial Black"/>
                <a:cs typeface="Arial Black"/>
              </a:rPr>
              <a:t>provable </a:t>
            </a:r>
            <a:r>
              <a:rPr sz="1800" spc="-85" dirty="0">
                <a:latin typeface="Arial Black"/>
                <a:cs typeface="Arial Black"/>
              </a:rPr>
              <a:t>or</a:t>
            </a:r>
            <a:r>
              <a:rPr sz="1800" spc="25" dirty="0">
                <a:latin typeface="Arial Black"/>
                <a:cs typeface="Arial Black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not).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445" dirty="0">
                <a:solidFill>
                  <a:srgbClr val="000000"/>
                </a:solidFill>
                <a:latin typeface="Arial Black"/>
                <a:cs typeface="Arial Black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757548"/>
            <a:ext cx="10266045" cy="213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25" dirty="0">
                <a:latin typeface="Arial Black"/>
                <a:cs typeface="Arial Black"/>
              </a:rPr>
              <a:t>Logistic </a:t>
            </a:r>
            <a:r>
              <a:rPr sz="2200" spc="-210" dirty="0">
                <a:latin typeface="Arial Black"/>
                <a:cs typeface="Arial Black"/>
              </a:rPr>
              <a:t>activation </a:t>
            </a:r>
            <a:r>
              <a:rPr sz="2200" spc="-170" dirty="0">
                <a:latin typeface="Arial Black"/>
                <a:cs typeface="Arial Black"/>
              </a:rPr>
              <a:t>function</a:t>
            </a:r>
            <a:r>
              <a:rPr sz="2200" spc="-55" dirty="0">
                <a:latin typeface="Arial Black"/>
                <a:cs typeface="Arial Black"/>
              </a:rPr>
              <a:t> </a:t>
            </a:r>
            <a:r>
              <a:rPr sz="2200" b="1" spc="90" dirty="0">
                <a:latin typeface="Arial"/>
                <a:cs typeface="Arial"/>
              </a:rPr>
              <a:t>saturation</a:t>
            </a:r>
            <a:endParaRPr sz="2200">
              <a:latin typeface="Arial"/>
              <a:cs typeface="Arial"/>
            </a:endParaRPr>
          </a:p>
          <a:p>
            <a:pPr marL="698500" marR="377825" lvl="1" indent="-22860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135" dirty="0">
                <a:latin typeface="Arial Black"/>
                <a:cs typeface="Arial Black"/>
              </a:rPr>
              <a:t>When </a:t>
            </a:r>
            <a:r>
              <a:rPr sz="1900" spc="-145" dirty="0">
                <a:latin typeface="Arial Black"/>
                <a:cs typeface="Arial Black"/>
              </a:rPr>
              <a:t>inputs </a:t>
            </a:r>
            <a:r>
              <a:rPr sz="1900" spc="-190" dirty="0">
                <a:latin typeface="Arial Black"/>
                <a:cs typeface="Arial Black"/>
              </a:rPr>
              <a:t>become </a:t>
            </a:r>
            <a:r>
              <a:rPr sz="1900" spc="-145" dirty="0">
                <a:latin typeface="Arial Black"/>
                <a:cs typeface="Arial Black"/>
              </a:rPr>
              <a:t>large </a:t>
            </a:r>
            <a:r>
              <a:rPr sz="1900" spc="-170" dirty="0">
                <a:latin typeface="Arial Black"/>
                <a:cs typeface="Arial Black"/>
              </a:rPr>
              <a:t>(negative </a:t>
            </a:r>
            <a:r>
              <a:rPr sz="1900" spc="-95" dirty="0">
                <a:latin typeface="Arial Black"/>
                <a:cs typeface="Arial Black"/>
              </a:rPr>
              <a:t>or </a:t>
            </a:r>
            <a:r>
              <a:rPr sz="1900" spc="-165" dirty="0">
                <a:latin typeface="Arial Black"/>
                <a:cs typeface="Arial Black"/>
              </a:rPr>
              <a:t>positive), </a:t>
            </a:r>
            <a:r>
              <a:rPr sz="1900" spc="-155" dirty="0">
                <a:latin typeface="Arial Black"/>
                <a:cs typeface="Arial Black"/>
              </a:rPr>
              <a:t>the </a:t>
            </a:r>
            <a:r>
              <a:rPr sz="1900" spc="-150" dirty="0">
                <a:latin typeface="Arial Black"/>
                <a:cs typeface="Arial Black"/>
              </a:rPr>
              <a:t>function </a:t>
            </a:r>
            <a:r>
              <a:rPr sz="1900" spc="-180" dirty="0">
                <a:latin typeface="Arial Black"/>
                <a:cs typeface="Arial Black"/>
              </a:rPr>
              <a:t>saturates </a:t>
            </a:r>
            <a:r>
              <a:rPr sz="1900" spc="-185" dirty="0">
                <a:latin typeface="Arial Black"/>
                <a:cs typeface="Arial Black"/>
              </a:rPr>
              <a:t>at 0 </a:t>
            </a:r>
            <a:r>
              <a:rPr sz="1900" spc="-95" dirty="0">
                <a:latin typeface="Arial Black"/>
                <a:cs typeface="Arial Black"/>
              </a:rPr>
              <a:t>or </a:t>
            </a:r>
            <a:r>
              <a:rPr sz="1900" spc="-160" dirty="0">
                <a:latin typeface="Arial Black"/>
                <a:cs typeface="Arial Black"/>
              </a:rPr>
              <a:t>1, </a:t>
            </a:r>
            <a:r>
              <a:rPr sz="19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900" u="sng" spc="-18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with </a:t>
            </a:r>
            <a:r>
              <a:rPr sz="1900" u="sng" spc="-20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 </a:t>
            </a:r>
            <a:r>
              <a:rPr sz="1900" u="sng" spc="-16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derivative </a:t>
            </a:r>
            <a:r>
              <a:rPr sz="1900" u="sng" spc="-1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extremely </a:t>
            </a:r>
            <a:r>
              <a:rPr sz="1900" u="sng" spc="-21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close </a:t>
            </a:r>
            <a:r>
              <a:rPr sz="1900" u="sng" spc="-14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to</a:t>
            </a:r>
            <a:r>
              <a:rPr sz="1900" u="sng" spc="1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900" u="sng" spc="-16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0</a:t>
            </a:r>
            <a:r>
              <a:rPr sz="1900" spc="-160" dirty="0">
                <a:latin typeface="Arial Black"/>
                <a:cs typeface="Arial Black"/>
              </a:rPr>
              <a:t>.</a:t>
            </a:r>
            <a:endParaRPr sz="1900">
              <a:latin typeface="Arial Black"/>
              <a:cs typeface="Arial Black"/>
            </a:endParaRPr>
          </a:p>
          <a:p>
            <a:pPr marL="1155065" marR="616585" lvl="2" indent="-228600">
              <a:lnSpc>
                <a:spcPts val="1630"/>
              </a:lnSpc>
              <a:spcBef>
                <a:spcPts val="5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700" spc="-160" dirty="0">
                <a:latin typeface="Arial Black"/>
                <a:cs typeface="Arial Black"/>
              </a:rPr>
              <a:t>Thus, </a:t>
            </a:r>
            <a:r>
              <a:rPr sz="1700" spc="-155" dirty="0">
                <a:latin typeface="Arial Black"/>
                <a:cs typeface="Arial Black"/>
              </a:rPr>
              <a:t>when </a:t>
            </a:r>
            <a:r>
              <a:rPr sz="1700" spc="-140" dirty="0">
                <a:latin typeface="Arial Black"/>
                <a:cs typeface="Arial Black"/>
              </a:rPr>
              <a:t>backpropagation </a:t>
            </a:r>
            <a:r>
              <a:rPr sz="1700" spc="-225" dirty="0">
                <a:latin typeface="Arial Black"/>
                <a:cs typeface="Arial Black"/>
              </a:rPr>
              <a:t>kicks </a:t>
            </a:r>
            <a:r>
              <a:rPr sz="1700" spc="-110" dirty="0">
                <a:latin typeface="Arial Black"/>
                <a:cs typeface="Arial Black"/>
              </a:rPr>
              <a:t>in, </a:t>
            </a:r>
            <a:r>
              <a:rPr sz="1700" spc="-135" dirty="0">
                <a:latin typeface="Arial Black"/>
                <a:cs typeface="Arial Black"/>
              </a:rPr>
              <a:t>it </a:t>
            </a:r>
            <a:r>
              <a:rPr sz="1700" spc="-165" dirty="0">
                <a:latin typeface="Arial Black"/>
                <a:cs typeface="Arial Black"/>
              </a:rPr>
              <a:t>has </a:t>
            </a:r>
            <a:r>
              <a:rPr sz="1700" u="sng" spc="-13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virtually </a:t>
            </a:r>
            <a:r>
              <a:rPr sz="1700" b="1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 </a:t>
            </a:r>
            <a:r>
              <a:rPr sz="1700" b="1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gradient </a:t>
            </a:r>
            <a:r>
              <a:rPr sz="1700" u="sng" spc="-1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to propagate</a:t>
            </a:r>
            <a:r>
              <a:rPr sz="1700" spc="-125" dirty="0">
                <a:latin typeface="Arial Black"/>
                <a:cs typeface="Arial Black"/>
              </a:rPr>
              <a:t> </a:t>
            </a:r>
            <a:r>
              <a:rPr sz="1700" spc="-204" dirty="0">
                <a:latin typeface="Arial Black"/>
                <a:cs typeface="Arial Black"/>
              </a:rPr>
              <a:t>back  </a:t>
            </a:r>
            <a:r>
              <a:rPr sz="1700" spc="-95" dirty="0">
                <a:latin typeface="Arial Black"/>
                <a:cs typeface="Arial Black"/>
              </a:rPr>
              <a:t>through </a:t>
            </a:r>
            <a:r>
              <a:rPr sz="1700" spc="-135" dirty="0">
                <a:latin typeface="Arial Black"/>
                <a:cs typeface="Arial Black"/>
              </a:rPr>
              <a:t>the</a:t>
            </a:r>
            <a:r>
              <a:rPr sz="1700" spc="-210" dirty="0">
                <a:latin typeface="Arial Black"/>
                <a:cs typeface="Arial Black"/>
              </a:rPr>
              <a:t> </a:t>
            </a:r>
            <a:r>
              <a:rPr sz="1700" spc="-145" dirty="0">
                <a:latin typeface="Arial Black"/>
                <a:cs typeface="Arial Black"/>
              </a:rPr>
              <a:t>network.</a:t>
            </a:r>
            <a:endParaRPr sz="17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63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700" spc="-135" dirty="0">
                <a:latin typeface="Arial Black"/>
                <a:cs typeface="Arial Black"/>
              </a:rPr>
              <a:t>And </a:t>
            </a:r>
            <a:r>
              <a:rPr sz="1700" spc="-170" dirty="0">
                <a:latin typeface="Arial Black"/>
                <a:cs typeface="Arial Black"/>
              </a:rPr>
              <a:t>what </a:t>
            </a:r>
            <a:r>
              <a:rPr sz="1700" spc="-145" dirty="0">
                <a:latin typeface="Arial Black"/>
                <a:cs typeface="Arial Black"/>
              </a:rPr>
              <a:t>little </a:t>
            </a:r>
            <a:r>
              <a:rPr sz="1700" spc="-120" dirty="0">
                <a:latin typeface="Arial Black"/>
                <a:cs typeface="Arial Black"/>
              </a:rPr>
              <a:t>gradient </a:t>
            </a:r>
            <a:r>
              <a:rPr sz="1700" spc="-190" dirty="0">
                <a:latin typeface="Arial Black"/>
                <a:cs typeface="Arial Black"/>
              </a:rPr>
              <a:t>exists </a:t>
            </a:r>
            <a:r>
              <a:rPr sz="1700" spc="-180" dirty="0">
                <a:latin typeface="Arial Black"/>
                <a:cs typeface="Arial Black"/>
              </a:rPr>
              <a:t>keeps </a:t>
            </a:r>
            <a:r>
              <a:rPr sz="1700" spc="-125" dirty="0">
                <a:latin typeface="Arial Black"/>
                <a:cs typeface="Arial Black"/>
              </a:rPr>
              <a:t>getting </a:t>
            </a:r>
            <a:r>
              <a:rPr sz="1700" spc="-120" dirty="0">
                <a:latin typeface="Arial Black"/>
                <a:cs typeface="Arial Black"/>
              </a:rPr>
              <a:t>diluted </a:t>
            </a:r>
            <a:r>
              <a:rPr sz="1700" spc="-204" dirty="0">
                <a:latin typeface="Arial Black"/>
                <a:cs typeface="Arial Black"/>
              </a:rPr>
              <a:t>as </a:t>
            </a:r>
            <a:r>
              <a:rPr sz="1700" spc="-140" dirty="0">
                <a:latin typeface="Arial Black"/>
                <a:cs typeface="Arial Black"/>
              </a:rPr>
              <a:t>backpropagation </a:t>
            </a:r>
            <a:r>
              <a:rPr sz="1700" spc="-145" dirty="0">
                <a:latin typeface="Arial Black"/>
                <a:cs typeface="Arial Black"/>
              </a:rPr>
              <a:t>progresses </a:t>
            </a:r>
            <a:r>
              <a:rPr sz="1700" spc="-135" dirty="0">
                <a:latin typeface="Arial Black"/>
                <a:cs typeface="Arial Black"/>
              </a:rPr>
              <a:t>down  </a:t>
            </a:r>
            <a:r>
              <a:rPr sz="1700" spc="-95" dirty="0">
                <a:latin typeface="Arial Black"/>
                <a:cs typeface="Arial Black"/>
              </a:rPr>
              <a:t>through </a:t>
            </a:r>
            <a:r>
              <a:rPr sz="1700" spc="-135" dirty="0">
                <a:latin typeface="Arial Black"/>
                <a:cs typeface="Arial Black"/>
              </a:rPr>
              <a:t>the </a:t>
            </a:r>
            <a:r>
              <a:rPr sz="1700" spc="-114" dirty="0">
                <a:latin typeface="Arial Black"/>
                <a:cs typeface="Arial Black"/>
              </a:rPr>
              <a:t>top</a:t>
            </a:r>
            <a:r>
              <a:rPr sz="1700" spc="-204" dirty="0">
                <a:latin typeface="Arial Black"/>
                <a:cs typeface="Arial Black"/>
              </a:rPr>
              <a:t> </a:t>
            </a:r>
            <a:r>
              <a:rPr sz="1700" spc="-150" dirty="0">
                <a:latin typeface="Arial Black"/>
                <a:cs typeface="Arial Black"/>
              </a:rPr>
              <a:t>layers.</a:t>
            </a:r>
            <a:endParaRPr sz="17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229" dirty="0">
                <a:latin typeface="Arial Black"/>
                <a:cs typeface="Arial Black"/>
              </a:rPr>
              <a:t>So </a:t>
            </a:r>
            <a:r>
              <a:rPr sz="1900" spc="-150" dirty="0">
                <a:latin typeface="Arial Black"/>
                <a:cs typeface="Arial Black"/>
              </a:rPr>
              <a:t>there </a:t>
            </a:r>
            <a:r>
              <a:rPr sz="1900" spc="-200" dirty="0">
                <a:latin typeface="Arial Black"/>
                <a:cs typeface="Arial Black"/>
              </a:rPr>
              <a:t>is </a:t>
            </a:r>
            <a:r>
              <a:rPr sz="1900" spc="-160" dirty="0">
                <a:latin typeface="Arial Black"/>
                <a:cs typeface="Arial Black"/>
              </a:rPr>
              <a:t>really </a:t>
            </a:r>
            <a:r>
              <a:rPr sz="1900" spc="-120" dirty="0">
                <a:latin typeface="Arial Black"/>
                <a:cs typeface="Arial Black"/>
              </a:rPr>
              <a:t>nothing </a:t>
            </a:r>
            <a:r>
              <a:rPr sz="1900" spc="-150" dirty="0">
                <a:latin typeface="Arial Black"/>
                <a:cs typeface="Arial Black"/>
              </a:rPr>
              <a:t>left </a:t>
            </a:r>
            <a:r>
              <a:rPr sz="1900" u="sng" spc="-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for </a:t>
            </a:r>
            <a:r>
              <a:rPr sz="1900" u="sng" spc="-1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1900" u="sng" spc="-1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lower</a:t>
            </a:r>
            <a:r>
              <a:rPr sz="1900" u="sng" spc="7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900" u="sng" spc="-17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layers</a:t>
            </a:r>
            <a:r>
              <a:rPr sz="1900" spc="-170" dirty="0">
                <a:latin typeface="Arial Black"/>
                <a:cs typeface="Arial Black"/>
              </a:rPr>
              <a:t>.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90132" y="160396"/>
            <a:ext cx="5468444" cy="3552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433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770" dirty="0">
                <a:solidFill>
                  <a:srgbClr val="000000"/>
                </a:solidFill>
                <a:latin typeface="Arial Black"/>
                <a:cs typeface="Arial Black"/>
              </a:rPr>
              <a:t>S</a:t>
            </a:r>
            <a:r>
              <a:rPr b="0" spc="-280" dirty="0">
                <a:solidFill>
                  <a:srgbClr val="000000"/>
                </a:solidFill>
                <a:latin typeface="Arial Black"/>
                <a:cs typeface="Arial Black"/>
              </a:rPr>
              <a:t>o</a:t>
            </a:r>
            <a:r>
              <a:rPr b="0" spc="-275" dirty="0">
                <a:solidFill>
                  <a:srgbClr val="000000"/>
                </a:solidFill>
                <a:latin typeface="Arial Black"/>
                <a:cs typeface="Arial Black"/>
              </a:rPr>
              <a:t>lu</a:t>
            </a:r>
            <a:r>
              <a:rPr b="0" spc="-375" dirty="0">
                <a:solidFill>
                  <a:srgbClr val="000000"/>
                </a:solidFill>
                <a:latin typeface="Arial Black"/>
                <a:cs typeface="Arial Black"/>
              </a:rPr>
              <a:t>t</a:t>
            </a:r>
            <a:r>
              <a:rPr b="0" spc="-200" dirty="0">
                <a:solidFill>
                  <a:srgbClr val="000000"/>
                </a:solidFill>
                <a:latin typeface="Arial Black"/>
                <a:cs typeface="Arial Black"/>
              </a:rPr>
              <a:t>i</a:t>
            </a:r>
            <a:r>
              <a:rPr b="0" spc="-405" dirty="0">
                <a:solidFill>
                  <a:srgbClr val="000000"/>
                </a:solidFill>
                <a:latin typeface="Arial Black"/>
                <a:cs typeface="Arial Black"/>
              </a:rPr>
              <a:t>o</a:t>
            </a:r>
            <a:r>
              <a:rPr b="0" spc="-215" dirty="0">
                <a:solidFill>
                  <a:srgbClr val="000000"/>
                </a:solidFill>
                <a:latin typeface="Arial Black"/>
                <a:cs typeface="Arial Black"/>
              </a:rPr>
              <a:t>n</a:t>
            </a:r>
            <a:r>
              <a:rPr b="0" spc="-780" dirty="0">
                <a:solidFill>
                  <a:srgbClr val="000000"/>
                </a:solidFill>
                <a:latin typeface="Arial Black"/>
                <a:cs typeface="Arial Black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67702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10" dirty="0">
                <a:latin typeface="Arial Black"/>
                <a:cs typeface="Arial Black"/>
              </a:rPr>
              <a:t>Take </a:t>
            </a:r>
            <a:r>
              <a:rPr sz="2400" b="1" spc="105" dirty="0">
                <a:latin typeface="Arial"/>
                <a:cs typeface="Arial"/>
              </a:rPr>
              <a:t>Nonsaturating </a:t>
            </a:r>
            <a:r>
              <a:rPr sz="2400" spc="-235" dirty="0">
                <a:latin typeface="Arial Black"/>
                <a:cs typeface="Arial Black"/>
              </a:rPr>
              <a:t>Activation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Functions!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10" dirty="0">
                <a:latin typeface="Arial Black"/>
                <a:cs typeface="Arial Black"/>
              </a:rPr>
              <a:t>Which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04" dirty="0">
                <a:latin typeface="Arial Black"/>
                <a:cs typeface="Arial Black"/>
              </a:rPr>
              <a:t>suitable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spc="-175" dirty="0">
                <a:latin typeface="Arial Black"/>
                <a:cs typeface="Arial Black"/>
              </a:rPr>
              <a:t>nonsaturating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function?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672" y="3276885"/>
            <a:ext cx="8628601" cy="2338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Solution? </a:t>
            </a:r>
            <a:r>
              <a:rPr b="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60" dirty="0">
                <a:solidFill>
                  <a:srgbClr val="000000"/>
                </a:solidFill>
                <a:latin typeface="Arial Black"/>
                <a:cs typeface="Arial Black"/>
              </a:rPr>
              <a:t>ReLU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363845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ReLU </a:t>
            </a:r>
            <a:r>
              <a:rPr sz="2400" spc="-235" dirty="0">
                <a:latin typeface="Arial Black"/>
                <a:cs typeface="Arial Black"/>
              </a:rPr>
              <a:t>(Rectified </a:t>
            </a:r>
            <a:r>
              <a:rPr sz="2400" spc="-204" dirty="0">
                <a:latin typeface="Arial Black"/>
                <a:cs typeface="Arial Black"/>
              </a:rPr>
              <a:t>Linear</a:t>
            </a:r>
            <a:r>
              <a:rPr sz="2400" spc="-25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Unit)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75" dirty="0">
                <a:latin typeface="Arial Black"/>
                <a:cs typeface="Arial Black"/>
              </a:rPr>
              <a:t>does </a:t>
            </a:r>
            <a:r>
              <a:rPr sz="2000" spc="-130" dirty="0">
                <a:latin typeface="Arial Black"/>
                <a:cs typeface="Arial Black"/>
              </a:rPr>
              <a:t>not </a:t>
            </a:r>
            <a:r>
              <a:rPr sz="2000" spc="-175" dirty="0">
                <a:latin typeface="Arial Black"/>
                <a:cs typeface="Arial Black"/>
              </a:rPr>
              <a:t>saturate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75" dirty="0">
                <a:latin typeface="Arial Black"/>
                <a:cs typeface="Arial Black"/>
              </a:rPr>
              <a:t>positive</a:t>
            </a:r>
            <a:r>
              <a:rPr sz="2000" spc="-21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values.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And it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85" dirty="0">
                <a:latin typeface="Arial Black"/>
                <a:cs typeface="Arial Black"/>
              </a:rPr>
              <a:t>fast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r>
              <a:rPr sz="2000" spc="-2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compute!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68902" y="3663934"/>
            <a:ext cx="7390863" cy="2535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93120" y="1844929"/>
            <a:ext cx="198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ReLU(</a:t>
            </a:r>
            <a:r>
              <a:rPr sz="2000" i="1" spc="-15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max(0,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6374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Solution? </a:t>
            </a:r>
            <a:r>
              <a:rPr b="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b="0" spc="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60" dirty="0">
                <a:solidFill>
                  <a:srgbClr val="000000"/>
                </a:solidFill>
                <a:latin typeface="Arial Black"/>
                <a:cs typeface="Arial Black"/>
              </a:rPr>
              <a:t>ReLU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7075170" cy="13982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ReLU </a:t>
            </a:r>
            <a:r>
              <a:rPr sz="2400" spc="-235" dirty="0">
                <a:latin typeface="Arial Black"/>
                <a:cs typeface="Arial Black"/>
              </a:rPr>
              <a:t>(Rectified </a:t>
            </a:r>
            <a:r>
              <a:rPr sz="2400" spc="-204" dirty="0">
                <a:latin typeface="Arial Black"/>
                <a:cs typeface="Arial Black"/>
              </a:rPr>
              <a:t>Linear </a:t>
            </a:r>
            <a:r>
              <a:rPr sz="2400" spc="-190" dirty="0">
                <a:latin typeface="Arial Black"/>
                <a:cs typeface="Arial Black"/>
              </a:rPr>
              <a:t>Unit):</a:t>
            </a:r>
            <a:r>
              <a:rPr sz="2400" dirty="0"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FF0000"/>
                </a:solidFill>
                <a:latin typeface="Arial Black"/>
                <a:cs typeface="Arial Black"/>
              </a:rPr>
              <a:t>Disadvantage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160" dirty="0">
                <a:latin typeface="Arial Black"/>
                <a:cs typeface="Arial Black"/>
              </a:rPr>
              <a:t>suffers </a:t>
            </a:r>
            <a:r>
              <a:rPr sz="2000" spc="-105" dirty="0">
                <a:latin typeface="Arial Black"/>
                <a:cs typeface="Arial Black"/>
              </a:rPr>
              <a:t>from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30" dirty="0">
                <a:latin typeface="Arial Black"/>
                <a:cs typeface="Arial Black"/>
              </a:rPr>
              <a:t>problem </a:t>
            </a:r>
            <a:r>
              <a:rPr sz="2000" spc="-185" dirty="0">
                <a:latin typeface="Arial Black"/>
                <a:cs typeface="Arial Black"/>
              </a:rPr>
              <a:t>known </a:t>
            </a:r>
            <a:r>
              <a:rPr sz="2000" spc="-240" dirty="0">
                <a:latin typeface="Arial Black"/>
                <a:cs typeface="Arial Black"/>
              </a:rPr>
              <a:t>as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b="1" spc="50" dirty="0">
                <a:latin typeface="Arial"/>
                <a:cs typeface="Arial"/>
              </a:rPr>
              <a:t>dying</a:t>
            </a:r>
            <a:r>
              <a:rPr sz="2000" b="1" spc="130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ReLUs</a:t>
            </a:r>
            <a:r>
              <a:rPr sz="2000" spc="-6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95" dirty="0">
                <a:latin typeface="Arial Black"/>
                <a:cs typeface="Arial Black"/>
              </a:rPr>
              <a:t>during </a:t>
            </a:r>
            <a:r>
              <a:rPr sz="1800" spc="-120" dirty="0">
                <a:latin typeface="Arial Black"/>
                <a:cs typeface="Arial Black"/>
              </a:rPr>
              <a:t>training, </a:t>
            </a:r>
            <a:r>
              <a:rPr sz="1800" spc="-165" dirty="0">
                <a:latin typeface="Arial Black"/>
                <a:cs typeface="Arial Black"/>
              </a:rPr>
              <a:t>some </a:t>
            </a:r>
            <a:r>
              <a:rPr sz="1800" spc="-125" dirty="0">
                <a:latin typeface="Arial Black"/>
                <a:cs typeface="Arial Black"/>
              </a:rPr>
              <a:t>neurons </a:t>
            </a:r>
            <a:r>
              <a:rPr sz="1800" spc="-170" dirty="0">
                <a:latin typeface="Arial Black"/>
                <a:cs typeface="Arial Black"/>
              </a:rPr>
              <a:t>effectively</a:t>
            </a:r>
            <a:r>
              <a:rPr sz="1800" spc="-275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“die,”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meaning </a:t>
            </a:r>
            <a:r>
              <a:rPr sz="1800" spc="-155" dirty="0">
                <a:latin typeface="Arial Black"/>
                <a:cs typeface="Arial Black"/>
              </a:rPr>
              <a:t>they </a:t>
            </a:r>
            <a:r>
              <a:rPr sz="1800" spc="-150" dirty="0">
                <a:latin typeface="Arial Black"/>
                <a:cs typeface="Arial Black"/>
              </a:rPr>
              <a:t>stop </a:t>
            </a:r>
            <a:r>
              <a:rPr sz="1800" spc="-120" dirty="0">
                <a:latin typeface="Arial Black"/>
                <a:cs typeface="Arial Black"/>
              </a:rPr>
              <a:t>outputting </a:t>
            </a:r>
            <a:r>
              <a:rPr sz="1800" spc="-130" dirty="0">
                <a:latin typeface="Arial Black"/>
                <a:cs typeface="Arial Black"/>
              </a:rPr>
              <a:t>anything </a:t>
            </a:r>
            <a:r>
              <a:rPr sz="1800" spc="-120" dirty="0">
                <a:latin typeface="Arial Black"/>
                <a:cs typeface="Arial Black"/>
              </a:rPr>
              <a:t>other </a:t>
            </a:r>
            <a:r>
              <a:rPr sz="1800" spc="-135" dirty="0">
                <a:latin typeface="Arial Black"/>
                <a:cs typeface="Arial Black"/>
              </a:rPr>
              <a:t>than</a:t>
            </a:r>
            <a:r>
              <a:rPr sz="1800" spc="-240" dirty="0">
                <a:latin typeface="Arial Black"/>
                <a:cs typeface="Arial Black"/>
              </a:rPr>
              <a:t> </a:t>
            </a:r>
            <a:r>
              <a:rPr sz="1800" b="1" spc="-45" dirty="0">
                <a:latin typeface="Arial"/>
                <a:cs typeface="Arial"/>
              </a:rPr>
              <a:t>0</a:t>
            </a:r>
            <a:r>
              <a:rPr sz="1800" spc="-45" dirty="0">
                <a:latin typeface="Arial Black"/>
                <a:cs typeface="Arial Black"/>
              </a:rPr>
              <a:t>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93120" y="1844929"/>
            <a:ext cx="1985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ReLU(</a:t>
            </a:r>
            <a:r>
              <a:rPr sz="2000" i="1" spc="-15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max(0,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430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395" dirty="0">
                <a:solidFill>
                  <a:srgbClr val="000000"/>
                </a:solidFill>
                <a:latin typeface="Arial Black"/>
                <a:cs typeface="Arial Black"/>
              </a:rPr>
              <a:t>Solution? </a:t>
            </a:r>
            <a:r>
              <a:rPr b="0" dirty="0">
                <a:solidFill>
                  <a:srgbClr val="000000"/>
                </a:solidFill>
                <a:latin typeface="Wingdings"/>
                <a:cs typeface="Wingdings"/>
              </a:rPr>
              <a:t>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100" dirty="0">
                <a:solidFill>
                  <a:srgbClr val="000000"/>
                </a:solidFill>
                <a:latin typeface="Arial"/>
                <a:cs typeface="Arial"/>
              </a:rPr>
              <a:t>Leaky</a:t>
            </a:r>
            <a:r>
              <a:rPr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spc="-560" dirty="0">
                <a:solidFill>
                  <a:srgbClr val="000000"/>
                </a:solidFill>
                <a:latin typeface="Arial Black"/>
                <a:cs typeface="Arial Black"/>
              </a:rPr>
              <a:t>ReLU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90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85" dirty="0">
                <a:latin typeface="Arial Black"/>
                <a:cs typeface="Arial Black"/>
              </a:rPr>
              <a:t>Leaky</a:t>
            </a:r>
            <a:r>
              <a:rPr sz="2400" spc="-235" dirty="0">
                <a:latin typeface="Arial Black"/>
                <a:cs typeface="Arial Black"/>
              </a:rPr>
              <a:t> </a:t>
            </a:r>
            <a:r>
              <a:rPr sz="2400" spc="-305" dirty="0">
                <a:latin typeface="Arial Black"/>
                <a:cs typeface="Arial Black"/>
              </a:rPr>
              <a:t>ReLU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174722"/>
            <a:ext cx="9245600" cy="1311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spc="-150" dirty="0">
                <a:latin typeface="Arial Black"/>
                <a:cs typeface="Arial Black"/>
              </a:rPr>
              <a:t>hyperparameter </a:t>
            </a:r>
            <a:r>
              <a:rPr sz="2000" i="1" dirty="0">
                <a:latin typeface="Noto Sans"/>
                <a:cs typeface="Noto Sans"/>
              </a:rPr>
              <a:t>α </a:t>
            </a:r>
            <a:r>
              <a:rPr sz="2000" spc="-165" dirty="0">
                <a:latin typeface="Arial Black"/>
                <a:cs typeface="Arial Black"/>
              </a:rPr>
              <a:t>defines </a:t>
            </a:r>
            <a:r>
              <a:rPr sz="2000" spc="-180" dirty="0">
                <a:latin typeface="Arial Black"/>
                <a:cs typeface="Arial Black"/>
              </a:rPr>
              <a:t>how much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5" dirty="0">
                <a:latin typeface="Arial Black"/>
                <a:cs typeface="Arial Black"/>
              </a:rPr>
              <a:t>function</a:t>
            </a:r>
            <a:r>
              <a:rPr sz="2000" spc="15" dirty="0">
                <a:latin typeface="Arial Black"/>
                <a:cs typeface="Arial Black"/>
              </a:rPr>
              <a:t> </a:t>
            </a:r>
            <a:r>
              <a:rPr sz="2000" spc="-225" dirty="0">
                <a:latin typeface="Arial Black"/>
                <a:cs typeface="Arial Black"/>
              </a:rPr>
              <a:t>“leaks.”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35" dirty="0">
                <a:latin typeface="Arial Black"/>
                <a:cs typeface="Arial Black"/>
              </a:rPr>
              <a:t>It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0" dirty="0">
                <a:latin typeface="Arial Black"/>
                <a:cs typeface="Arial Black"/>
              </a:rPr>
              <a:t>slope </a:t>
            </a:r>
            <a:r>
              <a:rPr sz="2000" spc="-110" dirty="0">
                <a:latin typeface="Arial Black"/>
                <a:cs typeface="Arial Black"/>
              </a:rPr>
              <a:t>of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55" dirty="0">
                <a:latin typeface="Arial Black"/>
                <a:cs typeface="Arial Black"/>
              </a:rPr>
              <a:t>function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i="1" dirty="0">
                <a:latin typeface="Noto Sans"/>
                <a:cs typeface="Noto Sans"/>
              </a:rPr>
              <a:t>z </a:t>
            </a:r>
            <a:r>
              <a:rPr sz="2000" spc="-175" dirty="0">
                <a:latin typeface="Arial Black"/>
                <a:cs typeface="Arial Black"/>
              </a:rPr>
              <a:t>&lt; </a:t>
            </a:r>
            <a:r>
              <a:rPr sz="2000" spc="-190" dirty="0">
                <a:latin typeface="Arial Black"/>
                <a:cs typeface="Arial Black"/>
              </a:rPr>
              <a:t>0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95" dirty="0">
                <a:latin typeface="Arial Black"/>
                <a:cs typeface="Arial Black"/>
              </a:rPr>
              <a:t>typically </a:t>
            </a:r>
            <a:r>
              <a:rPr sz="2000" spc="-215" dirty="0">
                <a:latin typeface="Arial Black"/>
                <a:cs typeface="Arial Black"/>
              </a:rPr>
              <a:t>set </a:t>
            </a:r>
            <a:r>
              <a:rPr sz="2000" spc="-150" dirty="0">
                <a:latin typeface="Arial Black"/>
                <a:cs typeface="Arial Black"/>
              </a:rPr>
              <a:t>to</a:t>
            </a:r>
            <a:r>
              <a:rPr sz="2000" spc="160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0.01.</a:t>
            </a:r>
            <a:endParaRPr sz="2000">
              <a:latin typeface="Arial Black"/>
              <a:cs typeface="Arial Black"/>
            </a:endParaRPr>
          </a:p>
          <a:p>
            <a:pPr marL="240665" marR="5080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185" dirty="0">
                <a:latin typeface="Arial Black"/>
                <a:cs typeface="Arial Black"/>
              </a:rPr>
              <a:t>small </a:t>
            </a:r>
            <a:r>
              <a:rPr sz="2000" spc="-170" dirty="0">
                <a:latin typeface="Arial Black"/>
                <a:cs typeface="Arial Black"/>
              </a:rPr>
              <a:t>slope </a:t>
            </a:r>
            <a:r>
              <a:rPr sz="2000" spc="-175" dirty="0">
                <a:latin typeface="Arial Black"/>
                <a:cs typeface="Arial Black"/>
              </a:rPr>
              <a:t>ensures </a:t>
            </a: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210" dirty="0">
                <a:latin typeface="Arial Black"/>
                <a:cs typeface="Arial Black"/>
              </a:rPr>
              <a:t>leaky </a:t>
            </a:r>
            <a:r>
              <a:rPr sz="2000" spc="-254" dirty="0">
                <a:latin typeface="Arial Black"/>
                <a:cs typeface="Arial Black"/>
              </a:rPr>
              <a:t>ReLUs </a:t>
            </a:r>
            <a:r>
              <a:rPr sz="2000" spc="-160" dirty="0">
                <a:latin typeface="Arial Black"/>
                <a:cs typeface="Arial Black"/>
              </a:rPr>
              <a:t>never </a:t>
            </a:r>
            <a:r>
              <a:rPr sz="2000" spc="-150" dirty="0">
                <a:latin typeface="Arial Black"/>
                <a:cs typeface="Arial Black"/>
              </a:rPr>
              <a:t>die; </a:t>
            </a:r>
            <a:r>
              <a:rPr sz="2000" spc="-170" dirty="0">
                <a:latin typeface="Arial Black"/>
                <a:cs typeface="Arial Black"/>
              </a:rPr>
              <a:t>they </a:t>
            </a:r>
            <a:r>
              <a:rPr sz="2000" spc="-229" dirty="0">
                <a:latin typeface="Arial Black"/>
                <a:cs typeface="Arial Black"/>
              </a:rPr>
              <a:t>can </a:t>
            </a:r>
            <a:r>
              <a:rPr sz="2000" spc="-114" dirty="0">
                <a:latin typeface="Arial Black"/>
                <a:cs typeface="Arial Black"/>
              </a:rPr>
              <a:t>go </a:t>
            </a:r>
            <a:r>
              <a:rPr sz="2000" spc="-140" dirty="0">
                <a:latin typeface="Arial Black"/>
                <a:cs typeface="Arial Black"/>
              </a:rPr>
              <a:t>into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25" dirty="0">
                <a:latin typeface="Arial Black"/>
                <a:cs typeface="Arial Black"/>
              </a:rPr>
              <a:t>long  </a:t>
            </a:r>
            <a:r>
              <a:rPr sz="2000" spc="-195" dirty="0">
                <a:latin typeface="Arial Black"/>
                <a:cs typeface="Arial Black"/>
              </a:rPr>
              <a:t>coma.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085" y="1552736"/>
            <a:ext cx="2750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"/>
                <a:cs typeface="Calibri"/>
              </a:rPr>
              <a:t>ReLU(</a:t>
            </a:r>
            <a:r>
              <a:rPr sz="2000" i="1" spc="-15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max(0, </a:t>
            </a:r>
            <a:r>
              <a:rPr sz="2000" i="1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)  </a:t>
            </a:r>
            <a:r>
              <a:rPr sz="2000" spc="-5" dirty="0">
                <a:latin typeface="Calibri"/>
                <a:cs typeface="Calibri"/>
              </a:rPr>
              <a:t>Lea</a:t>
            </a:r>
            <a:r>
              <a:rPr sz="2000" dirty="0">
                <a:latin typeface="Calibri"/>
                <a:cs typeface="Calibri"/>
              </a:rPr>
              <a:t>ky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5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900" i="1" spc="-5" dirty="0">
                <a:latin typeface="Calibri"/>
                <a:cs typeface="Calibri"/>
              </a:rPr>
              <a:t>α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α</a:t>
            </a:r>
            <a:r>
              <a:rPr sz="2000" i="1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5913" y="3573779"/>
            <a:ext cx="4324349" cy="2781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3873</Words>
  <Application>Microsoft Office PowerPoint</Application>
  <PresentationFormat>와이드스크린</PresentationFormat>
  <Paragraphs>556</Paragraphs>
  <Slides>43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Nanum Gothic</vt:lpstr>
      <vt:lpstr>Noto Sans</vt:lpstr>
      <vt:lpstr>맑은 고딕</vt:lpstr>
      <vt:lpstr>Arial</vt:lpstr>
      <vt:lpstr>Arial Black</vt:lpstr>
      <vt:lpstr>Calibri</vt:lpstr>
      <vt:lpstr>Cambria Math</vt:lpstr>
      <vt:lpstr>Courier New</vt:lpstr>
      <vt:lpstr>Times New Roman</vt:lpstr>
      <vt:lpstr>Wingdings</vt:lpstr>
      <vt:lpstr>Office Theme</vt:lpstr>
      <vt:lpstr>PowerPoint 프레젠테이션</vt:lpstr>
      <vt:lpstr>학습목표</vt:lpstr>
      <vt:lpstr>I: Vanishing Gradients  Problem 핸11</vt:lpstr>
      <vt:lpstr>Definition</vt:lpstr>
      <vt:lpstr>Example</vt:lpstr>
      <vt:lpstr>Solution?</vt:lpstr>
      <vt:lpstr>Solution?  ReLU</vt:lpstr>
      <vt:lpstr>Solution?  ReLU</vt:lpstr>
      <vt:lpstr>Solution?  Leaky ReLU</vt:lpstr>
      <vt:lpstr>Solution?  Parametric Leaky ReLU</vt:lpstr>
      <vt:lpstr>Solution?  Exponential linear unit</vt:lpstr>
      <vt:lpstr>Solution?  Scaled ELU (SELU)</vt:lpstr>
      <vt:lpstr>Solution?  Scaled ELU (SELU)</vt:lpstr>
      <vt:lpstr>Batch Normalization (BN)</vt:lpstr>
      <vt:lpstr>BN: Definition</vt:lpstr>
      <vt:lpstr>BN: Code</vt:lpstr>
      <vt:lpstr>PowerPoint 프레젠테이션</vt:lpstr>
      <vt:lpstr>Another problem in training DNN</vt:lpstr>
      <vt:lpstr>Momentum Optimization</vt:lpstr>
      <vt:lpstr>RMSprop</vt:lpstr>
      <vt:lpstr>Adam*</vt:lpstr>
      <vt:lpstr>Adam*</vt:lpstr>
      <vt:lpstr>Adam*</vt:lpstr>
      <vt:lpstr>III: Avoiding Overfitting by  Regularization 핸11</vt:lpstr>
      <vt:lpstr>Recall Regularization</vt:lpstr>
      <vt:lpstr>Regularization in code</vt:lpstr>
      <vt:lpstr>Dropout</vt:lpstr>
      <vt:lpstr>Dropout: Code</vt:lpstr>
      <vt:lpstr>PowerPoint 프레젠테이션</vt:lpstr>
      <vt:lpstr>베스트 모델 만들기</vt:lpstr>
      <vt:lpstr>코드 : 학습 조기중단(Early stopping)</vt:lpstr>
      <vt:lpstr>코드 : 학습 조기중단 + 모델저장</vt:lpstr>
      <vt:lpstr>코드 : 결과(모델저장)</vt:lpstr>
      <vt:lpstr>코드 : 결과(조기중단)</vt:lpstr>
      <vt:lpstr>Summary</vt:lpstr>
      <vt:lpstr>참고자료</vt:lpstr>
      <vt:lpstr>In the next lectures…</vt:lpstr>
      <vt:lpstr>과제 #3</vt:lpstr>
      <vt:lpstr>과제 #3</vt:lpstr>
      <vt:lpstr>과제 #3</vt:lpstr>
      <vt:lpstr>과제 #3</vt:lpstr>
      <vt:lpstr>과제 #3</vt:lpstr>
      <vt:lpstr>과제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kim JISU</cp:lastModifiedBy>
  <cp:revision>36</cp:revision>
  <dcterms:created xsi:type="dcterms:W3CDTF">2020-11-23T11:08:29Z</dcterms:created>
  <dcterms:modified xsi:type="dcterms:W3CDTF">2020-12-08T14:45:23Z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2020-11-05T00:00:00Z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