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665" autoAdjust="0"/>
  </p:normalViewPr>
  <p:slideViewPr>
    <p:cSldViewPr>
      <p:cViewPr varScale="1">
        <p:scale>
          <a:sx n="60" d="100"/>
          <a:sy n="60" d="100"/>
        </p:scale>
        <p:origin x="78" y="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9B344-CF8E-4072-989F-EE944788183B}" type="datetimeFigureOut">
              <a:rPr lang="ko-KR" altLang="en-US" smtClean="0"/>
              <a:t>2020-11-29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4A4BA-9B82-45B5-990F-FC96024EAF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2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Convolutional Neural Network(CNN)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840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Convolution operation</a:t>
            </a:r>
            <a:r>
              <a:rPr lang="ko-KR" altLang="en-US" b="1" dirty="0"/>
              <a:t>의 예시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498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저차원의 각 데이터를 큰 흐름으로 보여주는 역할을 함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-&gt;4</a:t>
            </a:r>
            <a:r>
              <a:rPr lang="ko-KR" altLang="en-US" dirty="0"/>
              <a:t>가 있는 </a:t>
            </a:r>
            <a:r>
              <a:rPr lang="ko-KR" altLang="en-US" dirty="0" err="1"/>
              <a:t>좌상단</a:t>
            </a:r>
            <a:r>
              <a:rPr lang="en-US" altLang="ko-KR" dirty="0"/>
              <a:t>, </a:t>
            </a:r>
            <a:r>
              <a:rPr lang="ko-KR" altLang="en-US" dirty="0"/>
              <a:t>가운데</a:t>
            </a:r>
            <a:r>
              <a:rPr lang="en-US" altLang="ko-KR" dirty="0"/>
              <a:t>, </a:t>
            </a:r>
            <a:r>
              <a:rPr lang="ko-KR" altLang="en-US" dirty="0" err="1"/>
              <a:t>우상단</a:t>
            </a:r>
            <a:r>
              <a:rPr lang="en-US" altLang="ko-KR" dirty="0"/>
              <a:t>, </a:t>
            </a:r>
            <a:r>
              <a:rPr lang="ko-KR" altLang="en-US" dirty="0" err="1"/>
              <a:t>우하단의</a:t>
            </a:r>
            <a:r>
              <a:rPr lang="ko-KR" altLang="en-US" dirty="0"/>
              <a:t> 경우 </a:t>
            </a:r>
            <a:r>
              <a:rPr lang="en-US" altLang="ko-KR" dirty="0"/>
              <a:t>1</a:t>
            </a:r>
            <a:r>
              <a:rPr lang="ko-KR" altLang="en-US" dirty="0"/>
              <a:t>이 많이 </a:t>
            </a:r>
            <a:r>
              <a:rPr lang="ko-KR" altLang="en-US" dirty="0" err="1"/>
              <a:t>뭉쳐있는</a:t>
            </a:r>
            <a:r>
              <a:rPr lang="ko-KR" altLang="en-US" dirty="0"/>
              <a:t> 것을 볼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371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Filter</a:t>
            </a:r>
            <a:r>
              <a:rPr lang="ko-KR" altLang="en-US" b="1" dirty="0"/>
              <a:t>의 예시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Sharpening filter, edge detect, strong edge detection </a:t>
            </a:r>
            <a:r>
              <a:rPr lang="ko-KR" altLang="en-US" dirty="0"/>
              <a:t>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다양한 </a:t>
            </a:r>
            <a:r>
              <a:rPr lang="en-US" altLang="ko-KR" dirty="0"/>
              <a:t>feature</a:t>
            </a:r>
            <a:r>
              <a:rPr lang="ko-KR" altLang="en-US" dirty="0"/>
              <a:t>을 랜덤하게 학습하면서 주요 특징 영역을 추출함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849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Vertical filter, horizontal filter</a:t>
            </a:r>
            <a:r>
              <a:rPr lang="ko-KR" altLang="en-US" dirty="0"/>
              <a:t>을 적용한 예시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Filter</a:t>
            </a:r>
            <a:r>
              <a:rPr lang="ko-KR" altLang="en-US" dirty="0"/>
              <a:t>의 모양에 따라 생성되는 결과를 </a:t>
            </a:r>
            <a:r>
              <a:rPr lang="en-US" altLang="ko-KR" dirty="0"/>
              <a:t>feature</a:t>
            </a:r>
            <a:r>
              <a:rPr lang="ko-KR" altLang="en-US" dirty="0"/>
              <a:t>로 볼 수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48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Filters</a:t>
            </a:r>
          </a:p>
          <a:p>
            <a:endParaRPr lang="en-US" altLang="ko-KR" dirty="0"/>
          </a:p>
          <a:p>
            <a:r>
              <a:rPr lang="en-US" altLang="ko-KR" dirty="0"/>
              <a:t>Feature map : </a:t>
            </a:r>
            <a:r>
              <a:rPr lang="ko-KR" altLang="en-US" dirty="0"/>
              <a:t>각 뉴런들이 해당 </a:t>
            </a:r>
            <a:r>
              <a:rPr lang="en-US" altLang="ko-KR" dirty="0"/>
              <a:t>filter</a:t>
            </a:r>
            <a:r>
              <a:rPr lang="ko-KR" altLang="en-US" dirty="0"/>
              <a:t>에 대한 </a:t>
            </a:r>
            <a:r>
              <a:rPr lang="en-US" altLang="ko-KR" dirty="0"/>
              <a:t>feature</a:t>
            </a:r>
            <a:r>
              <a:rPr lang="ko-KR" altLang="en-US" dirty="0"/>
              <a:t>을 추출하여 </a:t>
            </a:r>
            <a:r>
              <a:rPr lang="en-US" altLang="ko-KR" dirty="0"/>
              <a:t>mapping</a:t>
            </a:r>
            <a:r>
              <a:rPr lang="ko-KR" altLang="en-US" dirty="0"/>
              <a:t>시킨 것이므로</a:t>
            </a:r>
            <a:r>
              <a:rPr lang="en-US" altLang="ko-KR" dirty="0"/>
              <a:t>, </a:t>
            </a:r>
            <a:r>
              <a:rPr lang="ko-KR" altLang="en-US" dirty="0"/>
              <a:t>한 종류의</a:t>
            </a:r>
            <a:r>
              <a:rPr lang="ko-KR" altLang="en-US" b="1" dirty="0"/>
              <a:t> </a:t>
            </a:r>
            <a:r>
              <a:rPr lang="en-US" altLang="ko-KR" b="1" dirty="0"/>
              <a:t>filter</a:t>
            </a:r>
            <a:r>
              <a:rPr lang="ko-KR" altLang="en-US" b="1" dirty="0"/>
              <a:t>에 대해 수행한 결과를 </a:t>
            </a:r>
            <a:r>
              <a:rPr lang="en-US" altLang="ko-KR" b="1" dirty="0"/>
              <a:t>feature map</a:t>
            </a:r>
            <a:r>
              <a:rPr lang="ko-KR" altLang="en-US" b="1" dirty="0"/>
              <a:t>이라고 함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73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Stacking Multiple Feature Maps</a:t>
            </a:r>
          </a:p>
          <a:p>
            <a:endParaRPr lang="en-US" altLang="ko-KR" dirty="0"/>
          </a:p>
          <a:p>
            <a:r>
              <a:rPr lang="en-US" altLang="ko-KR" dirty="0"/>
              <a:t>Layer</a:t>
            </a:r>
            <a:r>
              <a:rPr lang="ko-KR" altLang="en-US" dirty="0"/>
              <a:t>이 여러 개가 될 수록</a:t>
            </a:r>
            <a:r>
              <a:rPr lang="en-US" altLang="ko-KR" dirty="0"/>
              <a:t>, </a:t>
            </a:r>
            <a:r>
              <a:rPr lang="ko-KR" altLang="en-US" dirty="0"/>
              <a:t>다양한 </a:t>
            </a:r>
            <a:r>
              <a:rPr lang="en-US" altLang="ko-KR" dirty="0"/>
              <a:t>feature map</a:t>
            </a:r>
            <a:r>
              <a:rPr lang="ko-KR" altLang="en-US" dirty="0"/>
              <a:t>을 얻을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Convolutional layer</a:t>
            </a:r>
            <a:r>
              <a:rPr lang="ko-KR" altLang="en-US" dirty="0"/>
              <a:t>은 동시에 다수의 </a:t>
            </a:r>
            <a:r>
              <a:rPr lang="en-US" altLang="ko-KR" dirty="0"/>
              <a:t>training </a:t>
            </a:r>
            <a:r>
              <a:rPr lang="ko-KR" altLang="en-US" dirty="0"/>
              <a:t>가능한 </a:t>
            </a:r>
            <a:r>
              <a:rPr lang="en-US" altLang="ko-KR" dirty="0"/>
              <a:t>filter</a:t>
            </a:r>
            <a:r>
              <a:rPr lang="ko-KR" altLang="en-US" dirty="0"/>
              <a:t>을 적용시켜본다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 오차함수를 이용해 최적의 </a:t>
            </a:r>
            <a:r>
              <a:rPr lang="en-US" altLang="ko-KR" dirty="0"/>
              <a:t>feature map</a:t>
            </a:r>
            <a:r>
              <a:rPr lang="ko-KR" altLang="en-US" dirty="0"/>
              <a:t>을 찾아낼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462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Example</a:t>
            </a:r>
          </a:p>
          <a:p>
            <a:endParaRPr lang="en-US" altLang="ko-KR" dirty="0"/>
          </a:p>
          <a:p>
            <a:r>
              <a:rPr lang="en-US" altLang="ko-KR" b="1" dirty="0"/>
              <a:t>Multiple feature map</a:t>
            </a:r>
            <a:r>
              <a:rPr lang="en-US" altLang="ko-KR" dirty="0"/>
              <a:t>(layer</a:t>
            </a:r>
            <a:r>
              <a:rPr lang="ko-KR" altLang="en-US" dirty="0"/>
              <a:t>당 여러 </a:t>
            </a:r>
            <a:r>
              <a:rPr lang="en-US" altLang="ko-KR" dirty="0"/>
              <a:t>filter</a:t>
            </a:r>
            <a:r>
              <a:rPr lang="ko-KR" altLang="en-US" dirty="0"/>
              <a:t>을 가지고</a:t>
            </a:r>
            <a:r>
              <a:rPr lang="en-US" altLang="ko-KR" dirty="0"/>
              <a:t>, filter</a:t>
            </a:r>
            <a:r>
              <a:rPr lang="ko-KR" altLang="en-US" dirty="0"/>
              <a:t>에 대응하는 </a:t>
            </a:r>
            <a:r>
              <a:rPr lang="en-US" altLang="ko-KR" dirty="0"/>
              <a:t>feature map</a:t>
            </a:r>
            <a:r>
              <a:rPr lang="ko-KR" altLang="en-US" dirty="0"/>
              <a:t>이 각각 나올 수 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/>
              <a:t>Convolutional layer</a:t>
            </a:r>
            <a:r>
              <a:rPr lang="ko-KR" altLang="en-US" dirty="0"/>
              <a:t>은 </a:t>
            </a:r>
            <a:r>
              <a:rPr lang="en-US" altLang="ko-KR" dirty="0"/>
              <a:t>Convolution</a:t>
            </a:r>
            <a:r>
              <a:rPr lang="ko-KR" altLang="en-US" dirty="0"/>
              <a:t>을 통해 결과를 얻을 수 있으므로</a:t>
            </a:r>
            <a:r>
              <a:rPr lang="en-US" altLang="ko-KR" dirty="0"/>
              <a:t>, </a:t>
            </a:r>
            <a:r>
              <a:rPr lang="ko-KR" altLang="en-US" dirty="0"/>
              <a:t>복잡하게 모든 </a:t>
            </a:r>
            <a:r>
              <a:rPr lang="en-US" altLang="ko-KR" dirty="0"/>
              <a:t>feature map</a:t>
            </a:r>
            <a:r>
              <a:rPr lang="ko-KR" altLang="en-US" dirty="0"/>
              <a:t>을 저장할 필요 없이 각 </a:t>
            </a:r>
            <a:r>
              <a:rPr lang="en-US" altLang="ko-KR" dirty="0"/>
              <a:t>filter</a:t>
            </a:r>
            <a:r>
              <a:rPr lang="ko-KR" altLang="en-US" dirty="0"/>
              <a:t>을 저장하고 있으면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영상은 보통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(RGB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Channel</a:t>
            </a:r>
            <a:r>
              <a:rPr lang="ko-KR" altLang="en-US" dirty="0"/>
              <a:t>을 가지고 있는데</a:t>
            </a:r>
            <a:r>
              <a:rPr lang="en-US" altLang="ko-KR" dirty="0"/>
              <a:t>, Convolutional layer</a:t>
            </a:r>
            <a:r>
              <a:rPr lang="ko-KR" altLang="en-US" dirty="0"/>
              <a:t>에서의 </a:t>
            </a:r>
            <a:r>
              <a:rPr lang="en-US" altLang="ko-KR" dirty="0"/>
              <a:t>feature map</a:t>
            </a:r>
            <a:r>
              <a:rPr lang="ko-KR" altLang="en-US" dirty="0"/>
              <a:t>에서의 하나의 노드는 </a:t>
            </a:r>
            <a:r>
              <a:rPr lang="en-US" altLang="ko-KR" dirty="0"/>
              <a:t>3</a:t>
            </a:r>
            <a:r>
              <a:rPr lang="ko-KR" altLang="en-US" dirty="0"/>
              <a:t>채널에 모두 </a:t>
            </a:r>
            <a:r>
              <a:rPr lang="en-US" altLang="ko-KR" dirty="0"/>
              <a:t>filter</a:t>
            </a:r>
            <a:r>
              <a:rPr lang="ko-KR" altLang="en-US" dirty="0"/>
              <a:t>을 적용한</a:t>
            </a:r>
            <a:r>
              <a:rPr lang="en-US" altLang="ko-KR" dirty="0"/>
              <a:t>, </a:t>
            </a:r>
            <a:r>
              <a:rPr lang="ko-KR" altLang="en-US" dirty="0"/>
              <a:t>사실상 </a:t>
            </a:r>
            <a:r>
              <a:rPr lang="en-US" altLang="ko-KR" dirty="0"/>
              <a:t>receptive field</a:t>
            </a:r>
            <a:r>
              <a:rPr lang="ko-KR" altLang="en-US" dirty="0"/>
              <a:t> 너비의 </a:t>
            </a:r>
            <a:r>
              <a:rPr lang="en-US" altLang="ko-KR" dirty="0"/>
              <a:t>6</a:t>
            </a:r>
            <a:r>
              <a:rPr lang="ko-KR" altLang="en-US" dirty="0" err="1"/>
              <a:t>면체에</a:t>
            </a:r>
            <a:r>
              <a:rPr lang="ko-KR" altLang="en-US" dirty="0"/>
              <a:t> 대한 </a:t>
            </a:r>
            <a:r>
              <a:rPr lang="en-US" altLang="ko-KR" dirty="0"/>
              <a:t>convolution </a:t>
            </a:r>
            <a:r>
              <a:rPr lang="ko-KR" altLang="en-US" dirty="0"/>
              <a:t>결과를 더하여 저장하는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80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In one equation</a:t>
            </a:r>
          </a:p>
          <a:p>
            <a:endParaRPr lang="en-US" altLang="ko-KR" dirty="0"/>
          </a:p>
          <a:p>
            <a:r>
              <a:rPr lang="ko-KR" altLang="en-US" dirty="0"/>
              <a:t>수식으로 표현한 </a:t>
            </a:r>
            <a:r>
              <a:rPr lang="en-US" altLang="ko-KR" dirty="0"/>
              <a:t>Convolutional layer</a:t>
            </a:r>
          </a:p>
          <a:p>
            <a:endParaRPr lang="en-US" altLang="ko-KR" dirty="0"/>
          </a:p>
          <a:p>
            <a:r>
              <a:rPr lang="en-US" altLang="ko-KR" dirty="0"/>
              <a:t>Z</a:t>
            </a:r>
            <a:r>
              <a:rPr lang="ko-KR" altLang="en-US" dirty="0"/>
              <a:t>가 </a:t>
            </a:r>
            <a:r>
              <a:rPr lang="en-US" altLang="ko-KR" dirty="0"/>
              <a:t>output(row, column, index of feature map)</a:t>
            </a:r>
            <a:r>
              <a:rPr lang="ko-KR" altLang="en-US" dirty="0"/>
              <a:t>이라고 할 때</a:t>
            </a:r>
            <a:r>
              <a:rPr lang="en-US" altLang="ko-KR" dirty="0"/>
              <a:t>, x</a:t>
            </a:r>
            <a:r>
              <a:rPr lang="ko-KR" altLang="en-US" dirty="0"/>
              <a:t>는 이전 </a:t>
            </a:r>
            <a:r>
              <a:rPr lang="en-US" altLang="ko-KR" dirty="0"/>
              <a:t>layer</a:t>
            </a:r>
            <a:r>
              <a:rPr lang="ko-KR" altLang="en-US" dirty="0"/>
              <a:t>에서의 값 </a:t>
            </a:r>
            <a:r>
              <a:rPr lang="en-US" altLang="ko-KR" dirty="0"/>
              <a:t>* W(convolutional filter)</a:t>
            </a:r>
            <a:r>
              <a:rPr lang="ko-KR" altLang="en-US" dirty="0"/>
              <a:t>의 합성 곱으로 표현 가능함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참고 </a:t>
            </a:r>
            <a:r>
              <a:rPr lang="en-US" altLang="ko-KR" dirty="0"/>
              <a:t>: loop</a:t>
            </a:r>
            <a:r>
              <a:rPr lang="ko-KR" altLang="en-US" dirty="0"/>
              <a:t>가 여러 개 있고</a:t>
            </a:r>
            <a:r>
              <a:rPr lang="en-US" altLang="ko-KR" dirty="0"/>
              <a:t>, </a:t>
            </a:r>
            <a:r>
              <a:rPr lang="ko-KR" altLang="en-US" dirty="0"/>
              <a:t>곱셈이 많으므로 영상의 크기가 커질수록 크게 복잡해짐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145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코드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32</a:t>
            </a:r>
            <a:r>
              <a:rPr lang="ko-KR" altLang="en-US" dirty="0"/>
              <a:t>개의 필터</a:t>
            </a:r>
            <a:r>
              <a:rPr lang="en-US" altLang="ko-KR" dirty="0"/>
              <a:t> -&gt; </a:t>
            </a:r>
            <a:r>
              <a:rPr lang="ko-KR" altLang="en-US" dirty="0"/>
              <a:t>결과가 </a:t>
            </a:r>
            <a:r>
              <a:rPr lang="en-US" altLang="ko-KR" dirty="0"/>
              <a:t>32</a:t>
            </a:r>
            <a:r>
              <a:rPr lang="ko-KR" altLang="en-US" dirty="0"/>
              <a:t>개의 </a:t>
            </a:r>
            <a:r>
              <a:rPr lang="en-US" altLang="ko-KR" dirty="0"/>
              <a:t>feature map</a:t>
            </a:r>
            <a:r>
              <a:rPr lang="ko-KR" altLang="en-US" dirty="0"/>
              <a:t>이 될 것</a:t>
            </a:r>
            <a:endParaRPr lang="en-US" altLang="ko-KR" dirty="0"/>
          </a:p>
          <a:p>
            <a:r>
              <a:rPr lang="en-US" altLang="ko-KR" dirty="0"/>
              <a:t>Kernel </a:t>
            </a:r>
            <a:r>
              <a:rPr lang="ko-KR" altLang="en-US" dirty="0"/>
              <a:t>크기는 </a:t>
            </a:r>
            <a:r>
              <a:rPr lang="en-US" altLang="ko-KR" dirty="0"/>
              <a:t>3, </a:t>
            </a:r>
          </a:p>
          <a:p>
            <a:r>
              <a:rPr lang="en-US" altLang="ko-KR" dirty="0"/>
              <a:t>stride(</a:t>
            </a:r>
            <a:r>
              <a:rPr lang="ko-KR" altLang="en-US" dirty="0"/>
              <a:t>적용하는 칸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1, </a:t>
            </a:r>
          </a:p>
          <a:p>
            <a:r>
              <a:rPr lang="en-US" altLang="ko-KR" dirty="0"/>
              <a:t>padding=same(output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를 </a:t>
            </a:r>
            <a:r>
              <a:rPr lang="en-US" altLang="ko-KR" dirty="0"/>
              <a:t>input size</a:t>
            </a:r>
            <a:r>
              <a:rPr lang="ko-KR" altLang="en-US" dirty="0"/>
              <a:t>와 같게 맞추겠다</a:t>
            </a:r>
            <a:r>
              <a:rPr lang="en-US" altLang="ko-KR" dirty="0"/>
              <a:t>, zero-</a:t>
            </a:r>
            <a:r>
              <a:rPr lang="en-US" altLang="ko-KR" dirty="0" err="1"/>
              <a:t>paddin</a:t>
            </a:r>
            <a:r>
              <a:rPr lang="ko-KR" altLang="en-US" dirty="0"/>
              <a:t>을 하겠다</a:t>
            </a:r>
            <a:r>
              <a:rPr lang="en-US" altLang="ko-KR" dirty="0"/>
              <a:t>). </a:t>
            </a:r>
          </a:p>
          <a:p>
            <a:r>
              <a:rPr lang="en-US" altLang="ko-KR" dirty="0"/>
              <a:t>Activation = “</a:t>
            </a:r>
            <a:r>
              <a:rPr lang="en-US" altLang="ko-KR" dirty="0" err="1"/>
              <a:t>relu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r>
              <a:rPr lang="ko-KR" altLang="en-US" dirty="0"/>
              <a:t>꽤 많은 </a:t>
            </a:r>
            <a:r>
              <a:rPr lang="en-US" altLang="ko-KR" dirty="0"/>
              <a:t>hyperparameter</a:t>
            </a:r>
            <a:r>
              <a:rPr lang="ko-KR" altLang="en-US" dirty="0"/>
              <a:t>을 설정해 주어야 한다</a:t>
            </a:r>
            <a:r>
              <a:rPr lang="en-US" altLang="ko-KR" dirty="0"/>
              <a:t>(</a:t>
            </a:r>
            <a:r>
              <a:rPr lang="ko-KR" altLang="en-US" dirty="0"/>
              <a:t>단점이자 장점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Cross-validation</a:t>
            </a:r>
            <a:r>
              <a:rPr lang="ko-KR" altLang="en-US" dirty="0"/>
              <a:t>을 통해 찾을 수 있지만</a:t>
            </a:r>
            <a:r>
              <a:rPr lang="en-US" altLang="ko-KR" dirty="0"/>
              <a:t>, </a:t>
            </a:r>
            <a:r>
              <a:rPr lang="ko-KR" altLang="en-US" dirty="0"/>
              <a:t>시간이 오래 걸림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*same padding : </a:t>
            </a:r>
            <a:r>
              <a:rPr lang="ko-KR" altLang="en-US" dirty="0"/>
              <a:t>전후의 결과가 같도록 </a:t>
            </a:r>
            <a:r>
              <a:rPr lang="en-US" altLang="ko-KR" dirty="0"/>
              <a:t>zero-padding</a:t>
            </a:r>
            <a:r>
              <a:rPr lang="ko-KR" altLang="en-US" dirty="0"/>
              <a:t>을 수행하겠다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Valid padding : padding</a:t>
            </a:r>
            <a:r>
              <a:rPr lang="ko-KR" altLang="en-US" dirty="0"/>
              <a:t>을 전혀 하지 않겠다</a:t>
            </a:r>
            <a:r>
              <a:rPr lang="en-US" altLang="ko-KR" dirty="0"/>
              <a:t>.-&gt; output size</a:t>
            </a:r>
            <a:r>
              <a:rPr lang="ko-KR" altLang="en-US" dirty="0"/>
              <a:t>가 </a:t>
            </a:r>
            <a:r>
              <a:rPr lang="ko-KR" altLang="en-US" dirty="0" err="1"/>
              <a:t>줄어듬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974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9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1. Convolutional Layer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093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Pooling layer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658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Pooling layer</a:t>
            </a:r>
            <a:endParaRPr lang="ko-KR" altLang="en-US" b="1" dirty="0"/>
          </a:p>
          <a:p>
            <a:endParaRPr lang="en-US" altLang="ko-KR" b="1" dirty="0"/>
          </a:p>
          <a:p>
            <a:r>
              <a:rPr lang="ko-KR" altLang="en-US" b="0" dirty="0"/>
              <a:t>핵심목표 </a:t>
            </a:r>
            <a:r>
              <a:rPr lang="en-US" altLang="ko-KR" b="0" dirty="0"/>
              <a:t>: subsampling(</a:t>
            </a:r>
            <a:r>
              <a:rPr lang="ko-KR" altLang="en-US" b="0" dirty="0"/>
              <a:t>일부를 </a:t>
            </a:r>
            <a:r>
              <a:rPr lang="en-US" altLang="ko-KR" b="0" dirty="0"/>
              <a:t>sampling</a:t>
            </a:r>
            <a:r>
              <a:rPr lang="ko-KR" altLang="en-US" b="0" dirty="0"/>
              <a:t>하여 </a:t>
            </a:r>
            <a:r>
              <a:rPr lang="en-US" altLang="ko-KR" b="0" dirty="0"/>
              <a:t>size</a:t>
            </a:r>
            <a:r>
              <a:rPr lang="ko-KR" altLang="en-US" b="0" dirty="0"/>
              <a:t>를 줄이겠다</a:t>
            </a:r>
            <a:r>
              <a:rPr lang="en-US" altLang="ko-KR" b="0" dirty="0"/>
              <a:t>)</a:t>
            </a:r>
          </a:p>
          <a:p>
            <a:r>
              <a:rPr lang="en-US" altLang="ko-KR" b="0" dirty="0"/>
              <a:t>-&gt; </a:t>
            </a:r>
            <a:r>
              <a:rPr lang="ko-KR" altLang="en-US" b="0" dirty="0"/>
              <a:t>여러 값들 중 일부만 취하는 방법</a:t>
            </a:r>
            <a:endParaRPr lang="en-US" altLang="ko-KR" b="0" dirty="0"/>
          </a:p>
          <a:p>
            <a:endParaRPr lang="en-US" altLang="ko-KR" b="0" dirty="0"/>
          </a:p>
          <a:p>
            <a:r>
              <a:rPr lang="ko-KR" altLang="en-US" b="0" dirty="0"/>
              <a:t>장점 </a:t>
            </a:r>
            <a:r>
              <a:rPr lang="en-US" altLang="ko-KR" b="0" dirty="0"/>
              <a:t>: </a:t>
            </a:r>
            <a:r>
              <a:rPr lang="ko-KR" altLang="en-US" b="0" dirty="0" err="1"/>
              <a:t>계산랑을</a:t>
            </a:r>
            <a:r>
              <a:rPr lang="ko-KR" altLang="en-US" b="0" dirty="0"/>
              <a:t> 저하시키고</a:t>
            </a:r>
            <a:r>
              <a:rPr lang="en-US" altLang="ko-KR" b="0" dirty="0"/>
              <a:t>, overfitting</a:t>
            </a:r>
            <a:r>
              <a:rPr lang="ko-KR" altLang="en-US" b="0" dirty="0"/>
              <a:t>에 대해서도 어느정도 제한이 가능함</a:t>
            </a:r>
            <a:r>
              <a:rPr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786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Pooling layer vs. Convolutional Layer</a:t>
            </a:r>
          </a:p>
          <a:p>
            <a:endParaRPr lang="en-US" altLang="ko-KR" dirty="0"/>
          </a:p>
          <a:p>
            <a:r>
              <a:rPr lang="ko-KR" altLang="en-US" dirty="0"/>
              <a:t>같은 점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각 뉴런이 </a:t>
            </a:r>
            <a:r>
              <a:rPr lang="en-US" altLang="ko-KR" dirty="0"/>
              <a:t>receptive field</a:t>
            </a:r>
            <a:r>
              <a:rPr lang="ko-KR" altLang="en-US" dirty="0"/>
              <a:t>와 같이 제한된 수의 </a:t>
            </a:r>
            <a:r>
              <a:rPr lang="en-US" altLang="ko-KR" dirty="0"/>
              <a:t>output</a:t>
            </a:r>
            <a:r>
              <a:rPr lang="ko-KR" altLang="en-US" dirty="0"/>
              <a:t>에 연결되어 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Size, stride, padding type</a:t>
            </a:r>
            <a:r>
              <a:rPr lang="ko-KR" altLang="en-US" dirty="0"/>
              <a:t>을 모두 설정해 주어야 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다른 점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Pooling</a:t>
            </a:r>
            <a:r>
              <a:rPr lang="ko-KR" altLang="en-US" dirty="0"/>
              <a:t>은 </a:t>
            </a:r>
            <a:r>
              <a:rPr lang="en-US" altLang="ko-KR" dirty="0"/>
              <a:t>weight</a:t>
            </a:r>
            <a:r>
              <a:rPr lang="ko-KR" altLang="en-US" dirty="0"/>
              <a:t>가 없음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Max, mean</a:t>
            </a:r>
            <a:r>
              <a:rPr lang="ko-KR" altLang="en-US" dirty="0"/>
              <a:t>을 통해 단순히 </a:t>
            </a:r>
            <a:r>
              <a:rPr lang="en-US" altLang="ko-KR" dirty="0"/>
              <a:t>input</a:t>
            </a:r>
            <a:r>
              <a:rPr lang="ko-KR" altLang="en-US" dirty="0"/>
              <a:t>값을 조합하고 모으는 역할을 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05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Max pooling layer</a:t>
            </a:r>
          </a:p>
          <a:p>
            <a:endParaRPr lang="en-US" altLang="ko-KR" dirty="0"/>
          </a:p>
          <a:p>
            <a:r>
              <a:rPr lang="en-US" altLang="ko-KR" dirty="0"/>
              <a:t>Stride : 2</a:t>
            </a:r>
          </a:p>
          <a:p>
            <a:r>
              <a:rPr lang="en-US" altLang="ko-KR" dirty="0"/>
              <a:t>4x4</a:t>
            </a:r>
            <a:r>
              <a:rPr lang="ko-KR" altLang="en-US" dirty="0"/>
              <a:t>를 </a:t>
            </a:r>
            <a:r>
              <a:rPr lang="en-US" altLang="ko-KR" dirty="0"/>
              <a:t>2x2</a:t>
            </a:r>
            <a:r>
              <a:rPr lang="ko-KR" altLang="en-US" dirty="0"/>
              <a:t>로 줄임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247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2x2 kernel, 2 stride, no padding</a:t>
            </a:r>
            <a:r>
              <a:rPr lang="ko-KR" altLang="en-US" dirty="0"/>
              <a:t>으로 </a:t>
            </a:r>
            <a:r>
              <a:rPr lang="en-US" altLang="ko-KR" dirty="0"/>
              <a:t>max pooling</a:t>
            </a:r>
            <a:r>
              <a:rPr lang="ko-KR" altLang="en-US" dirty="0"/>
              <a:t>을 수행하는 예시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Stride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이미지의 크기가 절반 </a:t>
            </a:r>
            <a:r>
              <a:rPr lang="en-US" altLang="ko-KR" dirty="0"/>
              <a:t>x </a:t>
            </a:r>
            <a:r>
              <a:rPr lang="ko-KR" altLang="en-US" dirty="0"/>
              <a:t>절반 이하로 </a:t>
            </a:r>
            <a:r>
              <a:rPr lang="ko-KR" altLang="en-US" dirty="0" err="1"/>
              <a:t>줄어듬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08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Max</a:t>
            </a:r>
            <a:r>
              <a:rPr lang="ko-KR" altLang="en-US" b="1" dirty="0"/>
              <a:t> </a:t>
            </a:r>
            <a:r>
              <a:rPr lang="en-US" altLang="ko-KR" b="1" dirty="0"/>
              <a:t>pooling</a:t>
            </a:r>
            <a:r>
              <a:rPr lang="ko-KR" altLang="en-US" b="1" dirty="0"/>
              <a:t>의 장단점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Invariance</a:t>
            </a:r>
            <a:r>
              <a:rPr lang="ko-KR" altLang="en-US" dirty="0"/>
              <a:t> </a:t>
            </a:r>
            <a:r>
              <a:rPr lang="en-US" altLang="ko-KR" dirty="0"/>
              <a:t>to small translation : </a:t>
            </a:r>
            <a:r>
              <a:rPr lang="ko-KR" altLang="en-US" dirty="0"/>
              <a:t>작은 평행이동에 대해 불변성을 가지고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서로 다른 원본 이미지 </a:t>
            </a:r>
            <a:r>
              <a:rPr lang="en-US" altLang="ko-KR" dirty="0"/>
              <a:t>A,B,C</a:t>
            </a:r>
            <a:r>
              <a:rPr lang="ko-KR" altLang="en-US" dirty="0"/>
              <a:t>가 있을 때</a:t>
            </a:r>
            <a:r>
              <a:rPr lang="en-US" altLang="ko-KR" dirty="0"/>
              <a:t>, MaxPool2D</a:t>
            </a:r>
            <a:r>
              <a:rPr lang="ko-KR" altLang="en-US" dirty="0"/>
              <a:t>를 수행하면 살짝 이동한 </a:t>
            </a:r>
            <a:r>
              <a:rPr lang="en-US" altLang="ko-KR" dirty="0"/>
              <a:t>A,B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이 변하지 않음을 확인할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굉장히 큰 데이터에 대해서는 </a:t>
            </a:r>
            <a:r>
              <a:rPr lang="en-US" altLang="ko-KR" dirty="0"/>
              <a:t>invariance</a:t>
            </a:r>
            <a:r>
              <a:rPr lang="ko-KR" altLang="en-US" dirty="0"/>
              <a:t>가 장점이 될 수 있음</a:t>
            </a:r>
            <a:r>
              <a:rPr lang="en-US" altLang="ko-KR" dirty="0"/>
              <a:t>(</a:t>
            </a:r>
            <a:r>
              <a:rPr lang="ko-KR" altLang="en-US" dirty="0"/>
              <a:t>고양이 판별 시</a:t>
            </a:r>
            <a:r>
              <a:rPr lang="en-US" altLang="ko-KR" dirty="0"/>
              <a:t>, </a:t>
            </a:r>
            <a:r>
              <a:rPr lang="ko-KR" altLang="en-US" dirty="0"/>
              <a:t>약간의 움직임에 대해 변하지 않는 성질이 판별에 도움을 줄 수 있음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63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Detail</a:t>
            </a:r>
            <a:r>
              <a:rPr lang="ko-KR" altLang="en-US" dirty="0"/>
              <a:t>을 너무 많이 고려하지 않아도 되는 경우 유용함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7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단점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Very destructive : 2x2, stride 2</a:t>
            </a:r>
            <a:r>
              <a:rPr lang="ko-KR" altLang="en-US" dirty="0"/>
              <a:t>의 경우 나머지 </a:t>
            </a:r>
            <a:r>
              <a:rPr lang="en-US" altLang="ko-KR" dirty="0"/>
              <a:t>75%</a:t>
            </a:r>
            <a:r>
              <a:rPr lang="ko-KR" altLang="en-US" dirty="0"/>
              <a:t>의 정보가 파괴됨</a:t>
            </a:r>
            <a:r>
              <a:rPr lang="en-US" altLang="ko-KR" dirty="0"/>
              <a:t>(</a:t>
            </a:r>
            <a:r>
              <a:rPr lang="ko-KR" altLang="en-US" dirty="0"/>
              <a:t>정보 손실이 크다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 Detail</a:t>
            </a:r>
            <a:r>
              <a:rPr lang="ko-KR" altLang="en-US" dirty="0"/>
              <a:t>이 중요한 경우 </a:t>
            </a:r>
            <a:r>
              <a:rPr lang="en-US" altLang="ko-KR" dirty="0"/>
              <a:t>invariance</a:t>
            </a:r>
            <a:r>
              <a:rPr lang="ko-KR" altLang="en-US" dirty="0"/>
              <a:t>가 단점이 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Ex. Semantic segmentation(</a:t>
            </a:r>
            <a:r>
              <a:rPr lang="ko-KR" altLang="en-US" dirty="0"/>
              <a:t>각 픽셀 별 비교를 수행하는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81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코드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간단함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0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MaxPool2D</a:t>
            </a:r>
            <a:r>
              <a:rPr lang="ko-KR" altLang="en-US" dirty="0"/>
              <a:t>를 </a:t>
            </a:r>
            <a:r>
              <a:rPr lang="en-US" altLang="ko-KR" dirty="0"/>
              <a:t>Average2D</a:t>
            </a:r>
            <a:r>
              <a:rPr lang="ko-KR" altLang="en-US" dirty="0"/>
              <a:t>로 바꾸면</a:t>
            </a:r>
            <a:r>
              <a:rPr lang="en-US" altLang="ko-KR" dirty="0"/>
              <a:t>, </a:t>
            </a:r>
            <a:r>
              <a:rPr lang="ko-KR" altLang="en-US" dirty="0"/>
              <a:t>최대값이 아닌 평균값으로 </a:t>
            </a:r>
            <a:r>
              <a:rPr lang="en-US" altLang="ko-KR" dirty="0"/>
              <a:t>pooling</a:t>
            </a:r>
            <a:r>
              <a:rPr lang="ko-KR" altLang="en-US" dirty="0"/>
              <a:t>을 수행할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206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Convolutional Layer(</a:t>
            </a:r>
            <a:r>
              <a:rPr lang="ko-KR" altLang="en-US" b="1" dirty="0" err="1"/>
              <a:t>합성곱</a:t>
            </a:r>
            <a:r>
              <a:rPr lang="ko-KR" altLang="en-US" b="1" dirty="0"/>
              <a:t> 신경망</a:t>
            </a:r>
            <a:r>
              <a:rPr lang="en-US" altLang="ko-KR" b="1" dirty="0"/>
              <a:t>)</a:t>
            </a:r>
          </a:p>
          <a:p>
            <a:r>
              <a:rPr lang="ko-KR" altLang="en-US" b="0" dirty="0"/>
              <a:t>여러 </a:t>
            </a:r>
            <a:r>
              <a:rPr lang="en-US" altLang="ko-KR" b="0" dirty="0"/>
              <a:t>Layer </a:t>
            </a:r>
            <a:r>
              <a:rPr lang="ko-KR" altLang="en-US" b="0" dirty="0"/>
              <a:t>중</a:t>
            </a:r>
            <a:r>
              <a:rPr lang="en-US" altLang="ko-KR" b="0" dirty="0"/>
              <a:t>, Convolutional layer</a:t>
            </a:r>
            <a:r>
              <a:rPr lang="ko-KR" altLang="en-US" b="0" dirty="0"/>
              <a:t>이 가장 중요한 부분임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en-US" altLang="ko-KR" b="1" dirty="0"/>
              <a:t>Convolutional layer</a:t>
            </a:r>
          </a:p>
          <a:p>
            <a:pPr marL="171450" indent="-171450">
              <a:buFontTx/>
              <a:buChar char="-"/>
            </a:pPr>
            <a:r>
              <a:rPr lang="ko-KR" altLang="en-US" b="0" dirty="0"/>
              <a:t>기존 </a:t>
            </a:r>
            <a:r>
              <a:rPr lang="en-US" altLang="ko-KR" b="0" dirty="0"/>
              <a:t>fully-connected </a:t>
            </a:r>
            <a:r>
              <a:rPr lang="ko-KR" altLang="en-US" b="0" dirty="0"/>
              <a:t>또는 </a:t>
            </a:r>
            <a:r>
              <a:rPr lang="en-US" altLang="ko-KR" b="0" dirty="0"/>
              <a:t>dense layer</a:t>
            </a:r>
            <a:r>
              <a:rPr lang="ko-KR" altLang="en-US" b="0" dirty="0"/>
              <a:t>의 경우</a:t>
            </a:r>
            <a:r>
              <a:rPr lang="en-US" altLang="ko-KR" b="0" dirty="0"/>
              <a:t>, </a:t>
            </a:r>
            <a:r>
              <a:rPr lang="ko-KR" altLang="en-US" b="0" dirty="0"/>
              <a:t>각 층의 노드가 모두 </a:t>
            </a:r>
            <a:r>
              <a:rPr lang="en-US" altLang="ko-KR" b="0" dirty="0"/>
              <a:t>fully-connected</a:t>
            </a:r>
            <a:r>
              <a:rPr lang="ko-KR" altLang="en-US" b="0" dirty="0"/>
              <a:t>된 상태였음</a:t>
            </a:r>
            <a:r>
              <a:rPr lang="en-US" altLang="ko-KR" b="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="0" dirty="0"/>
              <a:t>Convolutional layer</a:t>
            </a:r>
            <a:r>
              <a:rPr lang="ko-KR" altLang="en-US" b="0" dirty="0"/>
              <a:t>의 경우</a:t>
            </a:r>
            <a:r>
              <a:rPr lang="en-US" altLang="ko-KR" b="0" dirty="0"/>
              <a:t>, </a:t>
            </a:r>
            <a:r>
              <a:rPr lang="ko-KR" altLang="en-US" b="0" dirty="0"/>
              <a:t>각 노드가 이전 </a:t>
            </a:r>
            <a:r>
              <a:rPr lang="en-US" altLang="ko-KR" b="0" dirty="0"/>
              <a:t>layer</a:t>
            </a:r>
            <a:r>
              <a:rPr lang="ko-KR" altLang="en-US" b="0" dirty="0"/>
              <a:t>에서 </a:t>
            </a:r>
            <a:r>
              <a:rPr lang="en-US" altLang="ko-KR" b="0" dirty="0"/>
              <a:t>receptive fields</a:t>
            </a:r>
            <a:r>
              <a:rPr lang="ko-KR" altLang="en-US" b="0" dirty="0"/>
              <a:t>라고 불리는 특정 영역만을 바라보고 있음</a:t>
            </a:r>
            <a:r>
              <a:rPr lang="en-US" altLang="ko-KR" b="0" dirty="0"/>
              <a:t>.</a:t>
            </a:r>
          </a:p>
          <a:p>
            <a:pPr marL="0" indent="0">
              <a:buFontTx/>
              <a:buNone/>
            </a:pPr>
            <a:endParaRPr lang="en-US" altLang="ko-KR" b="0" dirty="0"/>
          </a:p>
          <a:p>
            <a:pPr marL="0" indent="0">
              <a:buFontTx/>
              <a:buNone/>
            </a:pPr>
            <a:r>
              <a:rPr lang="ko-KR" altLang="en-US" b="0" dirty="0"/>
              <a:t>각 노드에 해당하는 </a:t>
            </a:r>
            <a:r>
              <a:rPr lang="en-US" altLang="ko-KR" b="0" dirty="0"/>
              <a:t>receptive field </a:t>
            </a:r>
            <a:r>
              <a:rPr lang="ko-KR" altLang="en-US" b="0" dirty="0"/>
              <a:t>내의 데이터에 대해서만 연산을 수행</a:t>
            </a:r>
            <a:endParaRPr lang="en-US" altLang="ko-KR" b="0" dirty="0"/>
          </a:p>
          <a:p>
            <a:pPr marL="0" indent="0">
              <a:buFontTx/>
              <a:buNone/>
            </a:pPr>
            <a:endParaRPr lang="en-US" altLang="ko-KR" b="0" dirty="0"/>
          </a:p>
          <a:p>
            <a:pPr marL="0" indent="0">
              <a:buFontTx/>
              <a:buNone/>
            </a:pPr>
            <a:r>
              <a:rPr lang="ko-KR" altLang="en-US" b="0" dirty="0"/>
              <a:t>해당 구조의 개념적 역할</a:t>
            </a:r>
            <a:endParaRPr lang="en-US" altLang="ko-KR" b="0" dirty="0"/>
          </a:p>
          <a:p>
            <a:pPr marL="0" indent="0">
              <a:buFontTx/>
              <a:buNone/>
            </a:pPr>
            <a:endParaRPr lang="en-US" altLang="ko-KR" b="0" dirty="0"/>
          </a:p>
          <a:p>
            <a:pPr marL="0" indent="0">
              <a:buFontTx/>
              <a:buNone/>
            </a:pPr>
            <a:r>
              <a:rPr lang="ko-KR" altLang="en-US" b="0" dirty="0"/>
              <a:t>해당 구조가 네트워크로 하여금</a:t>
            </a:r>
            <a:r>
              <a:rPr lang="en-US" altLang="ko-KR" b="0" dirty="0"/>
              <a:t>, </a:t>
            </a:r>
            <a:r>
              <a:rPr lang="ko-KR" altLang="en-US" b="0" dirty="0"/>
              <a:t>특정 한정된 영역에서 집중해서 </a:t>
            </a:r>
            <a:r>
              <a:rPr lang="en-US" altLang="ko-KR" b="0" dirty="0"/>
              <a:t>feature</a:t>
            </a:r>
            <a:r>
              <a:rPr lang="ko-KR" altLang="en-US" b="0" dirty="0"/>
              <a:t>을 발견하고</a:t>
            </a:r>
            <a:r>
              <a:rPr lang="en-US" altLang="ko-KR" b="0" dirty="0"/>
              <a:t>, </a:t>
            </a:r>
            <a:r>
              <a:rPr lang="ko-KR" altLang="en-US" b="0" dirty="0"/>
              <a:t>해당 </a:t>
            </a:r>
            <a:r>
              <a:rPr lang="en-US" altLang="ko-KR" b="0" dirty="0"/>
              <a:t>feature</a:t>
            </a:r>
            <a:r>
              <a:rPr lang="ko-KR" altLang="en-US" b="0" dirty="0"/>
              <a:t>을 조합하도록 하는 역할을 함</a:t>
            </a:r>
            <a:r>
              <a:rPr lang="en-US" altLang="ko-KR" b="0" dirty="0"/>
              <a:t>. -&gt; </a:t>
            </a:r>
            <a:r>
              <a:rPr lang="en-US" altLang="ko-KR" b="1" dirty="0"/>
              <a:t>feature extraction</a:t>
            </a:r>
            <a:r>
              <a:rPr lang="ko-KR" altLang="en-US" b="1" dirty="0"/>
              <a:t>의 역할을 하고</a:t>
            </a:r>
            <a:r>
              <a:rPr lang="en-US" altLang="ko-KR" b="1" dirty="0"/>
              <a:t>, </a:t>
            </a:r>
            <a:r>
              <a:rPr lang="ko-KR" altLang="en-US" b="1" dirty="0"/>
              <a:t>해당 </a:t>
            </a:r>
            <a:r>
              <a:rPr lang="en-US" altLang="ko-KR" b="1" dirty="0"/>
              <a:t>feature</a:t>
            </a:r>
            <a:r>
              <a:rPr lang="ko-KR" altLang="en-US" b="1" dirty="0"/>
              <a:t>들을 조합하고 분석함으로써 또다른 </a:t>
            </a:r>
            <a:r>
              <a:rPr lang="en-US" altLang="ko-KR" b="1" dirty="0"/>
              <a:t>high-level feature</a:t>
            </a:r>
            <a:r>
              <a:rPr lang="ko-KR" altLang="en-US" b="1" dirty="0"/>
              <a:t>로 변환해주는 역할을 함</a:t>
            </a:r>
            <a:r>
              <a:rPr lang="en-US" altLang="ko-KR" b="0" dirty="0"/>
              <a:t>.</a:t>
            </a:r>
          </a:p>
          <a:p>
            <a:pPr marL="0" indent="0">
              <a:buFontTx/>
              <a:buNone/>
            </a:pPr>
            <a:endParaRPr lang="en-US" altLang="ko-KR" b="0" dirty="0"/>
          </a:p>
          <a:p>
            <a:pPr marL="0" indent="0">
              <a:buFontTx/>
              <a:buNone/>
            </a:pPr>
            <a:r>
              <a:rPr lang="ko-KR" altLang="en-US" b="0" dirty="0"/>
              <a:t>올라갈수록 고차원</a:t>
            </a:r>
            <a:r>
              <a:rPr lang="en-US" altLang="ko-KR" b="0" dirty="0"/>
              <a:t>(</a:t>
            </a:r>
            <a:r>
              <a:rPr lang="ko-KR" altLang="en-US" b="0" dirty="0"/>
              <a:t>좀더 인간이 이해하기 쉬운 레벨</a:t>
            </a:r>
            <a:r>
              <a:rPr lang="en-US" altLang="ko-KR" b="0" dirty="0"/>
              <a:t>)</a:t>
            </a:r>
            <a:r>
              <a:rPr lang="ko-KR" altLang="en-US" b="0" dirty="0"/>
              <a:t>의 </a:t>
            </a:r>
            <a:r>
              <a:rPr lang="en-US" altLang="ko-KR" b="0" dirty="0"/>
              <a:t>feature</a:t>
            </a:r>
            <a:r>
              <a:rPr lang="ko-KR" altLang="en-US" b="0" dirty="0"/>
              <a:t>을 찾아냄</a:t>
            </a:r>
            <a:r>
              <a:rPr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58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Implementing a simple CNN Architecture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7538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전형적인 </a:t>
            </a:r>
            <a:r>
              <a:rPr lang="en-US" altLang="ko-KR" dirty="0"/>
              <a:t>CNN</a:t>
            </a:r>
            <a:r>
              <a:rPr lang="ko-KR" altLang="en-US" dirty="0"/>
              <a:t>의 구조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Pooling layer – convolutional layer</a:t>
            </a:r>
            <a:r>
              <a:rPr lang="ko-KR" altLang="en-US" dirty="0"/>
              <a:t>의 반복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Pooling layer</a:t>
            </a:r>
            <a:r>
              <a:rPr lang="ko-KR" altLang="en-US" dirty="0"/>
              <a:t>이 반복되므로</a:t>
            </a:r>
            <a:r>
              <a:rPr lang="en-US" altLang="ko-KR" dirty="0"/>
              <a:t>, </a:t>
            </a:r>
            <a:r>
              <a:rPr lang="ko-KR" altLang="en-US" dirty="0"/>
              <a:t>이미지의 크기가 작아질 수 밖에 없다는 것도 특징임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1386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그림을 코드로 옮긴 예시</a:t>
            </a:r>
            <a:r>
              <a:rPr lang="en-US" altLang="ko-KR" dirty="0"/>
              <a:t>(</a:t>
            </a:r>
            <a:r>
              <a:rPr lang="ko-KR" altLang="en-US" dirty="0"/>
              <a:t>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5929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보고 이해하세요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Conv2D</a:t>
            </a:r>
            <a:r>
              <a:rPr lang="ko-KR" altLang="en-US" dirty="0"/>
              <a:t>를 연달아 추가할 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14 -&gt; 7 -&gt; 3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이후 또 </a:t>
            </a:r>
            <a:r>
              <a:rPr lang="en-US" altLang="ko-KR" dirty="0"/>
              <a:t>conv</a:t>
            </a:r>
            <a:r>
              <a:rPr lang="ko-KR" altLang="en-US" dirty="0"/>
              <a:t>를 추가하지 않고 </a:t>
            </a:r>
            <a:r>
              <a:rPr lang="en-US" altLang="ko-KR" dirty="0"/>
              <a:t>dense layer</a:t>
            </a:r>
            <a:r>
              <a:rPr lang="ko-KR" altLang="en-US" dirty="0"/>
              <a:t>을 추가함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클래스가 </a:t>
            </a:r>
            <a:r>
              <a:rPr lang="en-US" altLang="ko-KR" dirty="0"/>
              <a:t>10</a:t>
            </a:r>
            <a:r>
              <a:rPr lang="ko-KR" altLang="en-US" dirty="0"/>
              <a:t>개이므로 마지막에 </a:t>
            </a:r>
            <a:r>
              <a:rPr lang="en-US" altLang="ko-KR" dirty="0"/>
              <a:t>10, </a:t>
            </a:r>
            <a:r>
              <a:rPr lang="ko-KR" altLang="en-US" dirty="0" err="1"/>
              <a:t>다중분류이므로</a:t>
            </a:r>
            <a:r>
              <a:rPr lang="ko-KR" altLang="en-US" dirty="0"/>
              <a:t> </a:t>
            </a:r>
            <a:r>
              <a:rPr lang="en-US" altLang="ko-KR" dirty="0" err="1"/>
              <a:t>softmax</a:t>
            </a:r>
            <a:r>
              <a:rPr lang="ko-KR" altLang="en-US" dirty="0"/>
              <a:t>를 사용하였음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0415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 of</a:t>
            </a:r>
            <a:r>
              <a:rPr lang="ko-KR" altLang="en-US" dirty="0"/>
              <a:t> </a:t>
            </a:r>
            <a:r>
              <a:rPr lang="en-US" altLang="ko-KR" dirty="0"/>
              <a:t>filter</a:t>
            </a:r>
            <a:r>
              <a:rPr lang="ko-KR" altLang="en-US" dirty="0"/>
              <a:t>이 계속 증가하였음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왜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Low-level feature -&gt; high-level feature</a:t>
            </a:r>
            <a:r>
              <a:rPr lang="ko-KR" altLang="en-US" dirty="0"/>
              <a:t>로 발전하므로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저층에서의 </a:t>
            </a:r>
            <a:r>
              <a:rPr lang="en-US" altLang="ko-KR" dirty="0"/>
              <a:t>low-level feature</a:t>
            </a:r>
            <a:r>
              <a:rPr lang="ko-KR" altLang="en-US" dirty="0"/>
              <a:t>은 많이 필요하지 않을 수 있음</a:t>
            </a:r>
            <a:r>
              <a:rPr lang="en-US" altLang="ko-KR" dirty="0"/>
              <a:t>(</a:t>
            </a:r>
            <a:r>
              <a:rPr lang="ko-KR" altLang="en-US" dirty="0"/>
              <a:t>가로선</a:t>
            </a:r>
            <a:r>
              <a:rPr lang="en-US" altLang="ko-KR" dirty="0"/>
              <a:t>,</a:t>
            </a:r>
            <a:r>
              <a:rPr lang="ko-KR" altLang="en-US" dirty="0"/>
              <a:t>세로선</a:t>
            </a:r>
            <a:r>
              <a:rPr lang="en-US" altLang="ko-KR" dirty="0"/>
              <a:t>,</a:t>
            </a:r>
            <a:r>
              <a:rPr lang="ko-KR" altLang="en-US" dirty="0"/>
              <a:t>대각선</a:t>
            </a:r>
            <a:r>
              <a:rPr lang="en-US" altLang="ko-KR" dirty="0"/>
              <a:t>,</a:t>
            </a:r>
            <a:r>
              <a:rPr lang="ko-KR" altLang="en-US" dirty="0"/>
              <a:t>점 등등</a:t>
            </a:r>
            <a:r>
              <a:rPr lang="en-US" altLang="ko-KR" dirty="0"/>
              <a:t>..)</a:t>
            </a:r>
          </a:p>
          <a:p>
            <a:r>
              <a:rPr lang="ko-KR" altLang="en-US" dirty="0"/>
              <a:t>고층에서의 </a:t>
            </a:r>
            <a:r>
              <a:rPr lang="en-US" altLang="ko-KR" dirty="0"/>
              <a:t>high-level feature</a:t>
            </a:r>
            <a:r>
              <a:rPr lang="ko-KR" altLang="en-US" dirty="0"/>
              <a:t>은 디테일한 분류가 필요할 수 있음</a:t>
            </a:r>
            <a:r>
              <a:rPr lang="en-US" altLang="ko-KR" dirty="0"/>
              <a:t>(</a:t>
            </a:r>
            <a:r>
              <a:rPr lang="ko-KR" altLang="en-US" dirty="0"/>
              <a:t>종류가 많아지므로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일반적으로 높은 레벨에서 많은 </a:t>
            </a:r>
            <a:r>
              <a:rPr lang="en-US" altLang="ko-KR" dirty="0"/>
              <a:t>filter</a:t>
            </a:r>
            <a:r>
              <a:rPr lang="ko-KR" altLang="en-US" dirty="0"/>
              <a:t>수를 사용함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2891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내용을 설명하는 예시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고층</a:t>
            </a:r>
            <a:r>
              <a:rPr lang="en-US" altLang="ko-KR" dirty="0"/>
              <a:t>(</a:t>
            </a:r>
            <a:r>
              <a:rPr lang="ko-KR" altLang="en-US" dirty="0"/>
              <a:t>얼굴</a:t>
            </a:r>
            <a:r>
              <a:rPr lang="en-US" altLang="ko-KR" dirty="0"/>
              <a:t>)</a:t>
            </a:r>
            <a:r>
              <a:rPr lang="ko-KR" altLang="en-US" dirty="0"/>
              <a:t>에서는 각 부분의 조합이므로 얼굴의 종류가 훨씬 많아질 수 있기 때문에</a:t>
            </a:r>
            <a:r>
              <a:rPr lang="en-US" altLang="ko-KR" dirty="0"/>
              <a:t>, </a:t>
            </a:r>
            <a:r>
              <a:rPr lang="ko-KR" altLang="en-US" dirty="0"/>
              <a:t>더 많은 수의 필터가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7248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Pooling layer : complexity</a:t>
            </a:r>
            <a:r>
              <a:rPr lang="ko-KR" altLang="en-US" dirty="0"/>
              <a:t>를 감소시켰다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상대적으로 </a:t>
            </a:r>
            <a:r>
              <a:rPr lang="en-US" altLang="ko-KR" dirty="0"/>
              <a:t>convolutional layer</a:t>
            </a:r>
            <a:r>
              <a:rPr lang="ko-KR" altLang="en-US" dirty="0"/>
              <a:t>를 더 추가시킬 수 있었다고 볼 수도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Flatten</a:t>
            </a:r>
            <a:r>
              <a:rPr lang="ko-KR" altLang="en-US" dirty="0"/>
              <a:t>을 왜 사용하였는가</a:t>
            </a:r>
            <a:r>
              <a:rPr lang="en-US" altLang="ko-KR" dirty="0"/>
              <a:t>? Dense layer</a:t>
            </a:r>
            <a:r>
              <a:rPr lang="ko-KR" altLang="en-US" dirty="0"/>
              <a:t>에 넣기 위해 </a:t>
            </a:r>
            <a:r>
              <a:rPr lang="en-US" altLang="ko-KR" dirty="0"/>
              <a:t>1D</a:t>
            </a:r>
            <a:r>
              <a:rPr lang="ko-KR" altLang="en-US" dirty="0"/>
              <a:t>로 변환하기 위함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962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Smaller version</a:t>
            </a:r>
          </a:p>
          <a:p>
            <a:endParaRPr lang="en-US" altLang="ko-KR" dirty="0"/>
          </a:p>
          <a:p>
            <a:r>
              <a:rPr lang="ko-KR" altLang="en-US" dirty="0"/>
              <a:t>동일한 내용을 적기 귀찮아서 </a:t>
            </a:r>
            <a:r>
              <a:rPr lang="en-US" altLang="ko-KR" dirty="0"/>
              <a:t>DefaultConv2D</a:t>
            </a:r>
            <a:r>
              <a:rPr lang="ko-KR" altLang="en-US" dirty="0"/>
              <a:t>를 정의해서 필터 개수만 적어도 되도록 </a:t>
            </a:r>
            <a:r>
              <a:rPr lang="ko-KR" altLang="en-US" dirty="0" err="1"/>
              <a:t>해놈</a:t>
            </a:r>
            <a:r>
              <a:rPr lang="en-US" altLang="ko-KR" dirty="0"/>
              <a:t>. </a:t>
            </a:r>
            <a:r>
              <a:rPr lang="ko-KR" altLang="en-US" dirty="0"/>
              <a:t>편의상임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437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Model Summary </a:t>
            </a:r>
            <a:r>
              <a:rPr lang="ko-KR" altLang="en-US" b="1" dirty="0"/>
              <a:t>내용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Shape</a:t>
            </a:r>
            <a:r>
              <a:rPr lang="ko-KR" altLang="en-US" dirty="0"/>
              <a:t>가 </a:t>
            </a:r>
            <a:r>
              <a:rPr lang="en-US" altLang="ko-KR" dirty="0"/>
              <a:t>max pooling</a:t>
            </a:r>
            <a:r>
              <a:rPr lang="ko-KR" altLang="en-US" dirty="0"/>
              <a:t>마다 줄어든 것을 볼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491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Result</a:t>
            </a:r>
          </a:p>
          <a:p>
            <a:endParaRPr lang="en-US" altLang="ko-KR" dirty="0"/>
          </a:p>
          <a:p>
            <a:r>
              <a:rPr lang="en-US" altLang="ko-KR" dirty="0"/>
              <a:t>Epoch </a:t>
            </a:r>
            <a:r>
              <a:rPr lang="ko-KR" altLang="en-US" dirty="0"/>
              <a:t>한번에 </a:t>
            </a:r>
            <a:r>
              <a:rPr lang="en-US" altLang="ko-KR" dirty="0"/>
              <a:t>45</a:t>
            </a:r>
            <a:r>
              <a:rPr lang="ko-KR" altLang="en-US" dirty="0"/>
              <a:t>초 </a:t>
            </a:r>
            <a:r>
              <a:rPr lang="en-US" altLang="ko-KR" dirty="0"/>
              <a:t>– </a:t>
            </a:r>
            <a:r>
              <a:rPr lang="ko-KR" altLang="en-US" dirty="0" err="1"/>
              <a:t>넘무</a:t>
            </a:r>
            <a:r>
              <a:rPr lang="ko-KR" altLang="en-US" dirty="0"/>
              <a:t> </a:t>
            </a:r>
            <a:r>
              <a:rPr lang="ko-KR" altLang="en-US" dirty="0" err="1"/>
              <a:t>오래걸리는것을</a:t>
            </a:r>
            <a:r>
              <a:rPr lang="ko-KR" altLang="en-US" dirty="0"/>
              <a:t> </a:t>
            </a:r>
            <a:r>
              <a:rPr lang="ko-KR" altLang="en-US" dirty="0" err="1"/>
              <a:t>볼수있음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55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Dense layer vs. Convolutional Layer</a:t>
            </a:r>
          </a:p>
          <a:p>
            <a:endParaRPr lang="en-US" altLang="ko-KR" b="1" dirty="0"/>
          </a:p>
          <a:p>
            <a:r>
              <a:rPr lang="ko-KR" altLang="en-US" b="0" dirty="0"/>
              <a:t>모든 점들이 하나의 노드마다 연결됨</a:t>
            </a:r>
            <a:r>
              <a:rPr lang="en-US" altLang="ko-KR" b="0" dirty="0"/>
              <a:t>.(Dense layer, fully-connected layer)</a:t>
            </a:r>
          </a:p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304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17</a:t>
            </a:r>
            <a:r>
              <a:rPr lang="ko-KR" altLang="en-US" dirty="0" err="1"/>
              <a:t>강에서에</a:t>
            </a:r>
            <a:r>
              <a:rPr lang="ko-KR" altLang="en-US" dirty="0"/>
              <a:t> </a:t>
            </a:r>
            <a:r>
              <a:rPr lang="en-US" altLang="ko-KR" dirty="0"/>
              <a:t>dense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에 비해</a:t>
            </a:r>
            <a:r>
              <a:rPr lang="en-US" altLang="ko-KR" dirty="0"/>
              <a:t>, </a:t>
            </a:r>
            <a:r>
              <a:rPr lang="ko-KR" altLang="en-US" dirty="0"/>
              <a:t>시작부터 빠른 정확도를 보이며</a:t>
            </a:r>
            <a:r>
              <a:rPr lang="en-US" altLang="ko-KR" dirty="0"/>
              <a:t>, </a:t>
            </a:r>
            <a:r>
              <a:rPr lang="ko-KR" altLang="en-US" dirty="0"/>
              <a:t>더 빠르게 정확도가 올라가는 것을 볼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081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정확도도 더 좋음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9071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</a:t>
            </a:r>
            <a:r>
              <a:rPr lang="en-US" altLang="ko-KR" dirty="0"/>
              <a:t>(dense), </a:t>
            </a:r>
            <a:r>
              <a:rPr lang="ko-KR" altLang="en-US" dirty="0"/>
              <a:t>오른쪽</a:t>
            </a:r>
            <a:r>
              <a:rPr lang="en-US" altLang="ko-KR" dirty="0"/>
              <a:t>(convolutional)</a:t>
            </a:r>
          </a:p>
          <a:p>
            <a:endParaRPr lang="en-US" altLang="ko-KR" dirty="0"/>
          </a:p>
          <a:p>
            <a:r>
              <a:rPr lang="en-US" altLang="ko-KR" dirty="0"/>
              <a:t>CNN</a:t>
            </a:r>
            <a:r>
              <a:rPr lang="ko-KR" altLang="en-US" dirty="0"/>
              <a:t>의 경우</a:t>
            </a:r>
            <a:r>
              <a:rPr lang="en-US" altLang="ko-KR" dirty="0"/>
              <a:t>, Overfitting</a:t>
            </a:r>
            <a:r>
              <a:rPr lang="ko-KR" altLang="en-US" dirty="0"/>
              <a:t>되는 순간이 빠르게 등장함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training accuracy</a:t>
            </a:r>
            <a:r>
              <a:rPr lang="ko-KR" altLang="en-US" dirty="0"/>
              <a:t>는 </a:t>
            </a:r>
            <a:r>
              <a:rPr lang="en-US" altLang="ko-KR" dirty="0"/>
              <a:t>100%</a:t>
            </a:r>
            <a:r>
              <a:rPr lang="ko-KR" altLang="en-US" dirty="0"/>
              <a:t>에 가깝게 </a:t>
            </a:r>
            <a:r>
              <a:rPr lang="en-US" altLang="ko-KR" dirty="0"/>
              <a:t>overfitting</a:t>
            </a:r>
            <a:r>
              <a:rPr lang="ko-KR" altLang="en-US" dirty="0"/>
              <a:t>되고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88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Convolultional</a:t>
            </a:r>
            <a:r>
              <a:rPr lang="en-US" altLang="ko-KR" dirty="0"/>
              <a:t> layer</a:t>
            </a:r>
          </a:p>
          <a:p>
            <a:endParaRPr lang="en-US" altLang="ko-KR" dirty="0"/>
          </a:p>
          <a:p>
            <a:r>
              <a:rPr lang="en-US" altLang="ko-KR" dirty="0"/>
              <a:t>: receptive field</a:t>
            </a:r>
            <a:r>
              <a:rPr lang="ko-KR" altLang="en-US" dirty="0"/>
              <a:t>와 같이</a:t>
            </a:r>
            <a:r>
              <a:rPr lang="en-US" altLang="ko-KR" dirty="0"/>
              <a:t>, 5x5(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receptive field</a:t>
            </a:r>
            <a:r>
              <a:rPr lang="ko-KR" altLang="en-US" dirty="0"/>
              <a:t>로 하여 해당 </a:t>
            </a:r>
            <a:r>
              <a:rPr lang="en-US" altLang="ko-KR" dirty="0"/>
              <a:t>field </a:t>
            </a:r>
            <a:r>
              <a:rPr lang="ko-KR" altLang="en-US" dirty="0"/>
              <a:t>내의 영역만 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721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Padding</a:t>
            </a:r>
          </a:p>
          <a:p>
            <a:endParaRPr lang="en-US" altLang="ko-KR" dirty="0"/>
          </a:p>
          <a:p>
            <a:r>
              <a:rPr lang="ko-KR" altLang="en-US" dirty="0"/>
              <a:t>이전 장에서 봤듯이</a:t>
            </a:r>
            <a:r>
              <a:rPr lang="en-US" altLang="ko-KR" dirty="0"/>
              <a:t>, convolution</a:t>
            </a:r>
            <a:r>
              <a:rPr lang="ko-KR" altLang="en-US" dirty="0"/>
              <a:t>의 특성 상 </a:t>
            </a:r>
            <a:r>
              <a:rPr lang="en-US" altLang="ko-KR" dirty="0"/>
              <a:t>5x5</a:t>
            </a:r>
            <a:r>
              <a:rPr lang="ko-KR" altLang="en-US" dirty="0"/>
              <a:t>에서는 </a:t>
            </a:r>
            <a:r>
              <a:rPr lang="en-US" altLang="ko-KR" dirty="0"/>
              <a:t>4</a:t>
            </a:r>
            <a:r>
              <a:rPr lang="ko-KR" altLang="en-US" dirty="0"/>
              <a:t>개의 픽셀이 소실됨</a:t>
            </a:r>
            <a:r>
              <a:rPr lang="en-US" altLang="ko-KR" dirty="0"/>
              <a:t>.(tile size-1/2)*2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b="1" dirty="0"/>
              <a:t>해당 손실을 피하고 싶다면 </a:t>
            </a:r>
            <a:r>
              <a:rPr lang="en-US" altLang="ko-KR" b="1" dirty="0"/>
              <a:t>Padding</a:t>
            </a:r>
            <a:r>
              <a:rPr lang="ko-KR" altLang="en-US" b="1" dirty="0"/>
              <a:t>이 필요함</a:t>
            </a:r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87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Stride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몇 칸 기준으로 </a:t>
            </a:r>
            <a:r>
              <a:rPr lang="en-US" altLang="ko-KR" dirty="0"/>
              <a:t>filter</a:t>
            </a:r>
            <a:r>
              <a:rPr lang="ko-KR" altLang="en-US" dirty="0"/>
              <a:t>을 적용시킬 것인가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Stride</a:t>
            </a:r>
            <a:r>
              <a:rPr lang="ko-KR" altLang="en-US" dirty="0"/>
              <a:t>가 </a:t>
            </a:r>
            <a:r>
              <a:rPr lang="en-US" altLang="ko-KR" dirty="0"/>
              <a:t>2 : 2</a:t>
            </a:r>
            <a:r>
              <a:rPr lang="ko-KR" altLang="en-US" dirty="0"/>
              <a:t>칸마다 </a:t>
            </a:r>
            <a:r>
              <a:rPr lang="en-US" altLang="ko-KR" dirty="0"/>
              <a:t>receptive field</a:t>
            </a:r>
            <a:r>
              <a:rPr lang="ko-KR" altLang="en-US" dirty="0"/>
              <a:t>를 반영하는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67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Filters</a:t>
            </a:r>
          </a:p>
          <a:p>
            <a:endParaRPr lang="en-US" altLang="ko-KR" dirty="0"/>
          </a:p>
          <a:p>
            <a:r>
              <a:rPr lang="en-US" altLang="ko-KR" dirty="0"/>
              <a:t>Receptive field</a:t>
            </a:r>
            <a:r>
              <a:rPr lang="ko-KR" altLang="en-US" dirty="0"/>
              <a:t>를 통해 고차원의 </a:t>
            </a:r>
            <a:r>
              <a:rPr lang="en-US" altLang="ko-KR" dirty="0"/>
              <a:t>feature</a:t>
            </a:r>
            <a:r>
              <a:rPr lang="ko-KR" altLang="en-US" dirty="0"/>
              <a:t>로 변환시키는 과정을 </a:t>
            </a:r>
            <a:r>
              <a:rPr lang="en-US" altLang="ko-KR" dirty="0"/>
              <a:t>filtering</a:t>
            </a:r>
            <a:r>
              <a:rPr lang="ko-KR" altLang="en-US" dirty="0"/>
              <a:t>으로 볼 수도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receptive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가 </a:t>
            </a:r>
            <a:r>
              <a:rPr lang="en-US" altLang="ko-KR" dirty="0"/>
              <a:t>5x5</a:t>
            </a:r>
            <a:r>
              <a:rPr lang="ko-KR" altLang="en-US" dirty="0"/>
              <a:t>일 때</a:t>
            </a:r>
            <a:r>
              <a:rPr lang="en-US" altLang="ko-KR" dirty="0"/>
              <a:t>, 5x5</a:t>
            </a:r>
            <a:r>
              <a:rPr lang="ko-KR" altLang="en-US" dirty="0"/>
              <a:t>의 </a:t>
            </a:r>
            <a:r>
              <a:rPr lang="en-US" altLang="ko-KR" dirty="0"/>
              <a:t>small image</a:t>
            </a:r>
            <a:r>
              <a:rPr lang="ko-KR" altLang="en-US" dirty="0"/>
              <a:t>를 어떻게 변환할 것인가</a:t>
            </a:r>
            <a:r>
              <a:rPr lang="en-US" altLang="ko-KR" dirty="0"/>
              <a:t>?</a:t>
            </a:r>
            <a:r>
              <a:rPr lang="ko-KR" altLang="en-US" dirty="0"/>
              <a:t>에 대한 </a:t>
            </a:r>
            <a:r>
              <a:rPr lang="en-US" altLang="ko-KR" dirty="0"/>
              <a:t>weigh</a:t>
            </a:r>
            <a:r>
              <a:rPr lang="ko-KR" altLang="en-US" dirty="0"/>
              <a:t>를 학습시키는 과정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Input</a:t>
            </a:r>
            <a:r>
              <a:rPr lang="ko-KR" altLang="en-US" b="1" dirty="0"/>
              <a:t>에 대한 새로운 표현법을 만들어내는 기법이라는 측면에서</a:t>
            </a:r>
            <a:r>
              <a:rPr lang="en-US" altLang="ko-KR" b="1" dirty="0"/>
              <a:t>, filter </a:t>
            </a:r>
            <a:r>
              <a:rPr lang="ko-KR" altLang="en-US" b="1" dirty="0"/>
              <a:t>또는 </a:t>
            </a:r>
            <a:r>
              <a:rPr lang="en-US" altLang="ko-KR" b="1" dirty="0"/>
              <a:t>kernel</a:t>
            </a:r>
            <a:r>
              <a:rPr lang="ko-KR" altLang="en-US" b="1" dirty="0"/>
              <a:t>이라고 부름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12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5x5 image, 3x3 filter(kernel)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4A4BA-9B82-45B5-990F-FC96024EAF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19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57088" y="2140904"/>
            <a:ext cx="7477823" cy="130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5404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135" y="6505650"/>
            <a:ext cx="1898422" cy="290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0589" y="2722498"/>
            <a:ext cx="10370820" cy="1762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16912"/>
            <a:ext cx="8495030" cy="324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introtodeeplearning.com/slides/6S191_MIT_DeepLearning_L3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introtodeeplearning.com/slides/6S191_MIT_DeepLearning_L3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ntrotodeeplearning.com/slides/6S191_MIT_DeepLearning_L3.pdf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ntrotodeeplearning.com/slides/6S191_MIT_DeepLearning_L3.pdf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introtodeeplearning.com/slides/6S191_MIT_DeepLearning_L3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introtodeeplearning.com/slides/6S191_MIT_DeepLearning_L3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introtodeeplearning.com/slides/6S191_MIT_DeepLearning_L3.pdf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jpg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ageron/handson-ml2/blob/master/14_deep_computer_vision_with_cnns.ipynb" TargetMode="External"/><Relationship Id="rId2" Type="http://schemas.openxmlformats.org/officeDocument/2006/relationships/hyperlink" Target="http://introtodeeplearning.com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euralnetworksanddeeplearning.com/chap6.html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7XzLHpqW24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6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756535" marR="5080" indent="-2743835">
              <a:lnSpc>
                <a:spcPts val="4770"/>
              </a:lnSpc>
              <a:spcBef>
                <a:spcPts val="685"/>
              </a:spcBef>
            </a:pPr>
            <a:r>
              <a:rPr spc="-10" dirty="0"/>
              <a:t>Lecture </a:t>
            </a:r>
            <a:r>
              <a:rPr dirty="0"/>
              <a:t>19: </a:t>
            </a:r>
            <a:r>
              <a:rPr spc="-10" dirty="0"/>
              <a:t>Convolutional </a:t>
            </a:r>
            <a:r>
              <a:rPr spc="-15" dirty="0"/>
              <a:t>Neural  </a:t>
            </a:r>
            <a:r>
              <a:rPr spc="-10" dirty="0"/>
              <a:t>Network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7376" y="3889772"/>
            <a:ext cx="1854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solidFill>
                  <a:srgbClr val="35404F"/>
                </a:solidFill>
                <a:latin typeface="맑은 고딕"/>
                <a:cs typeface="맑은 고딕"/>
              </a:rPr>
              <a:t>기계학습개론  박상효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0638" y="6543757"/>
            <a:ext cx="6718934" cy="2152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4"/>
              </a:spcBef>
              <a:tabLst>
                <a:tab pos="6550659" algn="l"/>
              </a:tabLst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 2020-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	</a:t>
            </a:r>
            <a:r>
              <a:rPr sz="1800" spc="-7" baseline="4629" dirty="0">
                <a:solidFill>
                  <a:srgbClr val="8A8A8A"/>
                </a:solidFill>
                <a:latin typeface="맑은 고딕"/>
                <a:cs typeface="맑은 고딕"/>
              </a:rPr>
              <a:t>10</a:t>
            </a:r>
            <a:endParaRPr sz="1800" baseline="4629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97203" y="64267"/>
            <a:ext cx="6452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맑은 고딕"/>
                <a:cs typeface="맑은 고딕"/>
              </a:rPr>
              <a:t>*source:</a:t>
            </a:r>
            <a:r>
              <a:rPr sz="1400" spc="70" dirty="0">
                <a:latin typeface="맑은 고딕"/>
                <a:cs typeface="맑은 고딕"/>
              </a:rPr>
              <a:t> </a:t>
            </a:r>
            <a:r>
              <a:rPr sz="1400" spc="-5" dirty="0">
                <a:latin typeface="맑은 고딕"/>
                <a:cs typeface="맑은 고딕"/>
                <a:hlinkClick r:id="rId4"/>
              </a:rPr>
              <a:t>http://introtodeeplearning.com/slides/6S191_MIT_DeepLearning_L3.pdf</a:t>
            </a:r>
            <a:endParaRPr sz="1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0638" y="6543757"/>
            <a:ext cx="6718934" cy="2152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4"/>
              </a:spcBef>
              <a:tabLst>
                <a:tab pos="6550659" algn="l"/>
              </a:tabLst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 2020-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	</a:t>
            </a:r>
            <a:r>
              <a:rPr sz="1800" spc="-7" baseline="4629" dirty="0">
                <a:solidFill>
                  <a:srgbClr val="8A8A8A"/>
                </a:solidFill>
                <a:latin typeface="맑은 고딕"/>
                <a:cs typeface="맑은 고딕"/>
              </a:rPr>
              <a:t>11</a:t>
            </a:r>
            <a:endParaRPr sz="1800" baseline="4629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97203" y="64267"/>
            <a:ext cx="6452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맑은 고딕"/>
                <a:cs typeface="맑은 고딕"/>
              </a:rPr>
              <a:t>*source:</a:t>
            </a:r>
            <a:r>
              <a:rPr sz="1400" spc="70" dirty="0">
                <a:latin typeface="맑은 고딕"/>
                <a:cs typeface="맑은 고딕"/>
              </a:rPr>
              <a:t> </a:t>
            </a:r>
            <a:r>
              <a:rPr sz="1400" spc="-5" dirty="0">
                <a:latin typeface="맑은 고딕"/>
                <a:cs typeface="맑은 고딕"/>
                <a:hlinkClick r:id="rId4"/>
              </a:rPr>
              <a:t>http://introtodeeplearning.com/slides/6S191_MIT_DeepLearning_L3.pdf</a:t>
            </a:r>
            <a:endParaRPr sz="1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0638" y="6543757"/>
            <a:ext cx="6718934" cy="2152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4"/>
              </a:spcBef>
              <a:tabLst>
                <a:tab pos="6550659" algn="l"/>
              </a:tabLst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 2020-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	</a:t>
            </a:r>
            <a:r>
              <a:rPr sz="1800" spc="-7" baseline="4629" dirty="0">
                <a:solidFill>
                  <a:srgbClr val="8A8A8A"/>
                </a:solidFill>
                <a:latin typeface="맑은 고딕"/>
                <a:cs typeface="맑은 고딕"/>
              </a:rPr>
              <a:t>12</a:t>
            </a:r>
            <a:endParaRPr sz="1800" baseline="4629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97203" y="64267"/>
            <a:ext cx="6452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맑은 고딕"/>
                <a:cs typeface="맑은 고딕"/>
              </a:rPr>
              <a:t>*source:</a:t>
            </a:r>
            <a:r>
              <a:rPr sz="1400" spc="70" dirty="0">
                <a:latin typeface="맑은 고딕"/>
                <a:cs typeface="맑은 고딕"/>
              </a:rPr>
              <a:t> </a:t>
            </a:r>
            <a:r>
              <a:rPr sz="1400" spc="-5" dirty="0">
                <a:latin typeface="맑은 고딕"/>
                <a:cs typeface="맑은 고딕"/>
                <a:hlinkClick r:id="rId3"/>
              </a:rPr>
              <a:t>http://introtodeeplearning.com/slides/6S191_MIT_DeepLearning_L3.pdf</a:t>
            </a:r>
            <a:endParaRPr sz="1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0638" y="6543757"/>
            <a:ext cx="6718934" cy="2152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4"/>
              </a:spcBef>
              <a:tabLst>
                <a:tab pos="6550659" algn="l"/>
              </a:tabLst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 2020-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	</a:t>
            </a:r>
            <a:r>
              <a:rPr sz="1800" spc="-7" baseline="4629" dirty="0">
                <a:solidFill>
                  <a:srgbClr val="8A8A8A"/>
                </a:solidFill>
                <a:latin typeface="맑은 고딕"/>
                <a:cs typeface="맑은 고딕"/>
              </a:rPr>
              <a:t>13</a:t>
            </a:r>
            <a:endParaRPr sz="1800" baseline="4629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97203" y="64267"/>
            <a:ext cx="6452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맑은 고딕"/>
                <a:cs typeface="맑은 고딕"/>
              </a:rPr>
              <a:t>*source:</a:t>
            </a:r>
            <a:r>
              <a:rPr sz="1400" spc="70" dirty="0">
                <a:latin typeface="맑은 고딕"/>
                <a:cs typeface="맑은 고딕"/>
              </a:rPr>
              <a:t> </a:t>
            </a:r>
            <a:r>
              <a:rPr sz="1400" spc="-5" dirty="0">
                <a:latin typeface="맑은 고딕"/>
                <a:cs typeface="맑은 고딕"/>
                <a:hlinkClick r:id="rId3"/>
              </a:rPr>
              <a:t>http://introtodeeplearning.com/slides/6S191_MIT_DeepLearning_L3.pdf</a:t>
            </a:r>
            <a:endParaRPr sz="1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0638" y="6543757"/>
            <a:ext cx="6718934" cy="2152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4"/>
              </a:spcBef>
              <a:tabLst>
                <a:tab pos="6550659" algn="l"/>
              </a:tabLst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 2020-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	</a:t>
            </a:r>
            <a:r>
              <a:rPr sz="1800" spc="-7" baseline="4629" dirty="0">
                <a:solidFill>
                  <a:srgbClr val="8A8A8A"/>
                </a:solidFill>
                <a:latin typeface="맑은 고딕"/>
                <a:cs typeface="맑은 고딕"/>
              </a:rPr>
              <a:t>14</a:t>
            </a:r>
            <a:endParaRPr sz="1800" baseline="4629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97203" y="64267"/>
            <a:ext cx="6452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맑은 고딕"/>
                <a:cs typeface="맑은 고딕"/>
              </a:rPr>
              <a:t>*source:</a:t>
            </a:r>
            <a:r>
              <a:rPr sz="1400" spc="70" dirty="0">
                <a:latin typeface="맑은 고딕"/>
                <a:cs typeface="맑은 고딕"/>
              </a:rPr>
              <a:t> </a:t>
            </a:r>
            <a:r>
              <a:rPr sz="1400" spc="-5" dirty="0">
                <a:latin typeface="맑은 고딕"/>
                <a:cs typeface="맑은 고딕"/>
                <a:hlinkClick r:id="rId4"/>
              </a:rPr>
              <a:t>http://introtodeeplearning.com/slides/6S191_MIT_DeepLearning_L3.pdf</a:t>
            </a:r>
            <a:endParaRPr sz="1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0638" y="6543757"/>
            <a:ext cx="6718934" cy="2152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4"/>
              </a:spcBef>
              <a:tabLst>
                <a:tab pos="6550659" algn="l"/>
              </a:tabLst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 2020-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	</a:t>
            </a:r>
            <a:r>
              <a:rPr sz="1800" spc="-7" baseline="4629" dirty="0">
                <a:solidFill>
                  <a:srgbClr val="8A8A8A"/>
                </a:solidFill>
                <a:latin typeface="맑은 고딕"/>
                <a:cs typeface="맑은 고딕"/>
              </a:rPr>
              <a:t>15</a:t>
            </a:r>
            <a:endParaRPr sz="1800" baseline="4629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97203" y="64267"/>
            <a:ext cx="6452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맑은 고딕"/>
                <a:cs typeface="맑은 고딕"/>
              </a:rPr>
              <a:t>*source:</a:t>
            </a:r>
            <a:r>
              <a:rPr sz="1400" spc="70" dirty="0">
                <a:latin typeface="맑은 고딕"/>
                <a:cs typeface="맑은 고딕"/>
              </a:rPr>
              <a:t> </a:t>
            </a:r>
            <a:r>
              <a:rPr sz="1400" spc="-5" dirty="0">
                <a:latin typeface="맑은 고딕"/>
                <a:cs typeface="맑은 고딕"/>
                <a:hlinkClick r:id="rId4"/>
              </a:rPr>
              <a:t>http://introtodeeplearning.com/slides/6S191_MIT_DeepLearning_L3.pdf</a:t>
            </a:r>
            <a:endParaRPr sz="1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621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9" dirty="0"/>
              <a:t>Filters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8528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0" dirty="0">
                <a:latin typeface="Arial Black"/>
                <a:cs typeface="Arial Black"/>
              </a:rPr>
              <a:t>two </a:t>
            </a:r>
            <a:r>
              <a:rPr sz="2400" spc="-204" dirty="0">
                <a:latin typeface="Arial Black"/>
                <a:cs typeface="Arial Black"/>
              </a:rPr>
              <a:t>possible </a:t>
            </a:r>
            <a:r>
              <a:rPr sz="2400" spc="-275" dirty="0">
                <a:latin typeface="Arial Black"/>
                <a:cs typeface="Arial Black"/>
              </a:rPr>
              <a:t>sets </a:t>
            </a:r>
            <a:r>
              <a:rPr sz="2400" spc="-130" dirty="0">
                <a:latin typeface="Arial Black"/>
                <a:cs typeface="Arial Black"/>
              </a:rPr>
              <a:t>of </a:t>
            </a:r>
            <a:r>
              <a:rPr sz="2400" spc="-220" dirty="0">
                <a:latin typeface="Arial Black"/>
                <a:cs typeface="Arial Black"/>
              </a:rPr>
              <a:t>weights: </a:t>
            </a:r>
            <a:r>
              <a:rPr sz="2400" spc="-229" dirty="0">
                <a:latin typeface="Arial Black"/>
                <a:cs typeface="Arial Black"/>
              </a:rPr>
              <a:t>vertical </a:t>
            </a:r>
            <a:r>
              <a:rPr sz="2400" spc="-170" dirty="0">
                <a:latin typeface="Arial Black"/>
                <a:cs typeface="Arial Black"/>
              </a:rPr>
              <a:t>and </a:t>
            </a:r>
            <a:r>
              <a:rPr sz="2400" spc="-165" dirty="0">
                <a:latin typeface="Arial Black"/>
                <a:cs typeface="Arial Black"/>
              </a:rPr>
              <a:t>horizontal</a:t>
            </a:r>
            <a:r>
              <a:rPr sz="2400" spc="25" dirty="0">
                <a:latin typeface="Arial Black"/>
                <a:cs typeface="Arial Black"/>
              </a:rPr>
              <a:t> </a:t>
            </a:r>
            <a:r>
              <a:rPr sz="2400" spc="-190" dirty="0">
                <a:latin typeface="Arial Black"/>
                <a:cs typeface="Arial Black"/>
              </a:rPr>
              <a:t>filters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0625" y="2404289"/>
            <a:ext cx="6433523" cy="4040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621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9" dirty="0"/>
              <a:t>Filters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4085208"/>
            <a:ext cx="10205720" cy="184403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37845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60" dirty="0">
                <a:latin typeface="Arial Black"/>
                <a:cs typeface="Arial Black"/>
              </a:rPr>
              <a:t>The </a:t>
            </a:r>
            <a:r>
              <a:rPr sz="2400" spc="-130" dirty="0">
                <a:latin typeface="Arial Black"/>
                <a:cs typeface="Arial Black"/>
              </a:rPr>
              <a:t>upper-right </a:t>
            </a:r>
            <a:r>
              <a:rPr sz="2400" spc="-195" dirty="0">
                <a:latin typeface="Arial Black"/>
                <a:cs typeface="Arial Black"/>
              </a:rPr>
              <a:t>image </a:t>
            </a:r>
            <a:r>
              <a:rPr sz="2400" spc="-250" dirty="0">
                <a:latin typeface="Arial Black"/>
                <a:cs typeface="Arial Black"/>
              </a:rPr>
              <a:t>is </a:t>
            </a:r>
            <a:r>
              <a:rPr sz="2400" spc="-240" dirty="0">
                <a:latin typeface="Arial Black"/>
                <a:cs typeface="Arial Black"/>
              </a:rPr>
              <a:t>what </a:t>
            </a:r>
            <a:r>
              <a:rPr sz="2400" spc="-170" dirty="0">
                <a:latin typeface="Arial Black"/>
                <a:cs typeface="Arial Black"/>
              </a:rPr>
              <a:t>you </a:t>
            </a:r>
            <a:r>
              <a:rPr sz="2400" spc="-195" dirty="0">
                <a:latin typeface="Arial Black"/>
                <a:cs typeface="Arial Black"/>
              </a:rPr>
              <a:t>get </a:t>
            </a:r>
            <a:r>
              <a:rPr sz="2400" spc="-145" dirty="0">
                <a:latin typeface="Arial Black"/>
                <a:cs typeface="Arial Black"/>
              </a:rPr>
              <a:t>if </a:t>
            </a:r>
            <a:r>
              <a:rPr sz="2400" spc="-210" dirty="0">
                <a:latin typeface="Arial Black"/>
                <a:cs typeface="Arial Black"/>
              </a:rPr>
              <a:t>all </a:t>
            </a:r>
            <a:r>
              <a:rPr sz="2400" spc="-165" dirty="0">
                <a:latin typeface="Arial Black"/>
                <a:cs typeface="Arial Black"/>
              </a:rPr>
              <a:t>neurons </a:t>
            </a:r>
            <a:r>
              <a:rPr sz="2400" spc="-229" dirty="0">
                <a:latin typeface="Arial Black"/>
                <a:cs typeface="Arial Black"/>
              </a:rPr>
              <a:t>use </a:t>
            </a:r>
            <a:r>
              <a:rPr sz="2400" spc="-190" dirty="0">
                <a:latin typeface="Arial Black"/>
                <a:cs typeface="Arial Black"/>
              </a:rPr>
              <a:t>the </a:t>
            </a:r>
            <a:r>
              <a:rPr sz="2400" spc="-245" dirty="0">
                <a:latin typeface="Arial Black"/>
                <a:cs typeface="Arial Black"/>
              </a:rPr>
              <a:t>same  </a:t>
            </a:r>
            <a:r>
              <a:rPr sz="2400" spc="-165" dirty="0">
                <a:latin typeface="Arial Black"/>
                <a:cs typeface="Arial Black"/>
              </a:rPr>
              <a:t>horizontal </a:t>
            </a:r>
            <a:r>
              <a:rPr sz="2400" spc="-185" dirty="0">
                <a:latin typeface="Arial Black"/>
                <a:cs typeface="Arial Black"/>
              </a:rPr>
              <a:t>line</a:t>
            </a:r>
            <a:r>
              <a:rPr sz="2400" spc="-200" dirty="0">
                <a:latin typeface="Arial Black"/>
                <a:cs typeface="Arial Black"/>
              </a:rPr>
              <a:t> </a:t>
            </a:r>
            <a:r>
              <a:rPr sz="2400" spc="-165" dirty="0">
                <a:latin typeface="Arial Black"/>
                <a:cs typeface="Arial Black"/>
              </a:rPr>
              <a:t>filter;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90" dirty="0">
                <a:latin typeface="Arial Black"/>
                <a:cs typeface="Arial Black"/>
              </a:rPr>
              <a:t>notice </a:t>
            </a:r>
            <a:r>
              <a:rPr sz="2000" spc="-165" dirty="0">
                <a:latin typeface="Arial Black"/>
                <a:cs typeface="Arial Black"/>
              </a:rPr>
              <a:t>that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40" dirty="0">
                <a:latin typeface="Arial Black"/>
                <a:cs typeface="Arial Black"/>
              </a:rPr>
              <a:t>horizontal </a:t>
            </a:r>
            <a:r>
              <a:rPr sz="2000" spc="-190" dirty="0">
                <a:latin typeface="Arial Black"/>
                <a:cs typeface="Arial Black"/>
              </a:rPr>
              <a:t>white </a:t>
            </a:r>
            <a:r>
              <a:rPr sz="2000" spc="-180" dirty="0">
                <a:latin typeface="Arial Black"/>
                <a:cs typeface="Arial Black"/>
              </a:rPr>
              <a:t>lines </a:t>
            </a:r>
            <a:r>
              <a:rPr sz="2000" spc="-160" dirty="0">
                <a:latin typeface="Arial Black"/>
                <a:cs typeface="Arial Black"/>
              </a:rPr>
              <a:t>get </a:t>
            </a:r>
            <a:r>
              <a:rPr sz="2000" spc="-180" dirty="0">
                <a:latin typeface="Arial Black"/>
                <a:cs typeface="Arial Black"/>
              </a:rPr>
              <a:t>enhanced </a:t>
            </a:r>
            <a:r>
              <a:rPr sz="2000" spc="-190" dirty="0">
                <a:latin typeface="Arial Black"/>
                <a:cs typeface="Arial Black"/>
              </a:rPr>
              <a:t>while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75" dirty="0">
                <a:latin typeface="Arial Black"/>
                <a:cs typeface="Arial Black"/>
              </a:rPr>
              <a:t>rest </a:t>
            </a:r>
            <a:r>
              <a:rPr sz="2000" spc="-210" dirty="0">
                <a:latin typeface="Arial Black"/>
                <a:cs typeface="Arial Black"/>
              </a:rPr>
              <a:t>is </a:t>
            </a:r>
            <a:r>
              <a:rPr sz="2000" spc="-114" dirty="0">
                <a:latin typeface="Arial Black"/>
                <a:cs typeface="Arial Black"/>
              </a:rPr>
              <a:t>blurred</a:t>
            </a:r>
            <a:r>
              <a:rPr sz="2000" spc="245" dirty="0">
                <a:latin typeface="Arial Black"/>
                <a:cs typeface="Arial Black"/>
              </a:rPr>
              <a:t> </a:t>
            </a:r>
            <a:r>
              <a:rPr sz="2000" spc="-135" dirty="0">
                <a:latin typeface="Arial Black"/>
                <a:cs typeface="Arial Black"/>
              </a:rPr>
              <a:t>out.</a:t>
            </a:r>
            <a:endParaRPr sz="2000">
              <a:latin typeface="Arial Black"/>
              <a:cs typeface="Arial Black"/>
            </a:endParaRPr>
          </a:p>
          <a:p>
            <a:pPr marL="241300" marR="370205" indent="-228600">
              <a:lnSpc>
                <a:spcPts val="259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35" dirty="0">
                <a:latin typeface="Arial Black"/>
                <a:cs typeface="Arial Black"/>
              </a:rPr>
              <a:t>A </a:t>
            </a:r>
            <a:r>
              <a:rPr sz="2400" spc="-204" dirty="0">
                <a:latin typeface="Arial Black"/>
                <a:cs typeface="Arial Black"/>
              </a:rPr>
              <a:t>layer </a:t>
            </a:r>
            <a:r>
              <a:rPr sz="2400" spc="-175" dirty="0">
                <a:latin typeface="Arial Black"/>
                <a:cs typeface="Arial Black"/>
              </a:rPr>
              <a:t>using </a:t>
            </a:r>
            <a:r>
              <a:rPr sz="2400" spc="-190" dirty="0">
                <a:latin typeface="Arial Black"/>
                <a:cs typeface="Arial Black"/>
              </a:rPr>
              <a:t>the </a:t>
            </a:r>
            <a:r>
              <a:rPr sz="2400" spc="-245" dirty="0">
                <a:latin typeface="Arial Black"/>
                <a:cs typeface="Arial Black"/>
              </a:rPr>
              <a:t>same </a:t>
            </a:r>
            <a:r>
              <a:rPr sz="2400" spc="-170" dirty="0">
                <a:latin typeface="Arial Black"/>
                <a:cs typeface="Arial Black"/>
              </a:rPr>
              <a:t>filter </a:t>
            </a:r>
            <a:r>
              <a:rPr sz="2400" spc="-180" dirty="0">
                <a:latin typeface="Arial Black"/>
                <a:cs typeface="Arial Black"/>
              </a:rPr>
              <a:t>outputs </a:t>
            </a:r>
            <a:r>
              <a:rPr sz="2400" spc="-254" dirty="0">
                <a:latin typeface="Arial Black"/>
                <a:cs typeface="Arial Black"/>
              </a:rPr>
              <a:t>a </a:t>
            </a:r>
            <a:r>
              <a:rPr sz="2400" b="1" spc="125" dirty="0">
                <a:latin typeface="Arial"/>
                <a:cs typeface="Arial"/>
              </a:rPr>
              <a:t>feature map </a:t>
            </a:r>
            <a:r>
              <a:rPr sz="2400" spc="-195" dirty="0">
                <a:latin typeface="Arial Black"/>
                <a:cs typeface="Arial Black"/>
              </a:rPr>
              <a:t>that </a:t>
            </a:r>
            <a:r>
              <a:rPr sz="2400" spc="-170" dirty="0">
                <a:latin typeface="Arial Black"/>
                <a:cs typeface="Arial Black"/>
              </a:rPr>
              <a:t>highlights  </a:t>
            </a:r>
            <a:r>
              <a:rPr sz="2400" spc="-190" dirty="0">
                <a:latin typeface="Arial Black"/>
                <a:cs typeface="Arial Black"/>
              </a:rPr>
              <a:t>the </a:t>
            </a:r>
            <a:r>
              <a:rPr sz="2400" spc="-245" dirty="0">
                <a:latin typeface="Arial Black"/>
                <a:cs typeface="Arial Black"/>
              </a:rPr>
              <a:t>activated </a:t>
            </a:r>
            <a:r>
              <a:rPr sz="2400" spc="-210" dirty="0">
                <a:latin typeface="Arial Black"/>
                <a:cs typeface="Arial Black"/>
              </a:rPr>
              <a:t>area </a:t>
            </a:r>
            <a:r>
              <a:rPr sz="2400" spc="-185" dirty="0">
                <a:latin typeface="Arial Black"/>
                <a:cs typeface="Arial Black"/>
              </a:rPr>
              <a:t>by</a:t>
            </a:r>
            <a:r>
              <a:rPr sz="2400" spc="-75" dirty="0">
                <a:latin typeface="Arial Black"/>
                <a:cs typeface="Arial Black"/>
              </a:rPr>
              <a:t> </a:t>
            </a:r>
            <a:r>
              <a:rPr sz="2400" spc="-165" dirty="0">
                <a:latin typeface="Arial Black"/>
                <a:cs typeface="Arial Black"/>
              </a:rPr>
              <a:t>filter.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05632" y="191964"/>
            <a:ext cx="5549961" cy="34852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278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75" dirty="0"/>
              <a:t>Stacking </a:t>
            </a:r>
            <a:r>
              <a:rPr sz="4400" spc="-305" dirty="0"/>
              <a:t>Multiple </a:t>
            </a:r>
            <a:r>
              <a:rPr sz="4400" spc="-395" dirty="0"/>
              <a:t>Feature</a:t>
            </a:r>
            <a:r>
              <a:rPr sz="4400" spc="-240" dirty="0"/>
              <a:t> </a:t>
            </a:r>
            <a:r>
              <a:rPr sz="4400" spc="-360" dirty="0"/>
              <a:t>Maps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0271760" cy="10623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85" dirty="0">
                <a:latin typeface="Arial Black"/>
                <a:cs typeface="Arial Black"/>
              </a:rPr>
              <a:t>Convolutional </a:t>
            </a:r>
            <a:r>
              <a:rPr sz="2400" spc="-204" dirty="0">
                <a:latin typeface="Arial Black"/>
                <a:cs typeface="Arial Black"/>
              </a:rPr>
              <a:t>layer </a:t>
            </a:r>
            <a:r>
              <a:rPr sz="2400" spc="-200" dirty="0">
                <a:latin typeface="Arial Black"/>
                <a:cs typeface="Arial Black"/>
              </a:rPr>
              <a:t>simultaneously </a:t>
            </a:r>
            <a:r>
              <a:rPr sz="2400" spc="-204" dirty="0">
                <a:latin typeface="Arial Black"/>
                <a:cs typeface="Arial Black"/>
              </a:rPr>
              <a:t>applies </a:t>
            </a:r>
            <a:r>
              <a:rPr sz="2400" spc="-175" dirty="0">
                <a:latin typeface="Arial Black"/>
                <a:cs typeface="Arial Black"/>
              </a:rPr>
              <a:t>multiple </a:t>
            </a:r>
            <a:r>
              <a:rPr sz="2400" spc="-185" dirty="0">
                <a:latin typeface="Arial Black"/>
                <a:cs typeface="Arial Black"/>
              </a:rPr>
              <a:t>trainable </a:t>
            </a:r>
            <a:r>
              <a:rPr sz="2400" spc="-190" dirty="0">
                <a:latin typeface="Arial Black"/>
                <a:cs typeface="Arial Black"/>
              </a:rPr>
              <a:t>filters </a:t>
            </a:r>
            <a:r>
              <a:rPr sz="2400" spc="-180" dirty="0">
                <a:latin typeface="Arial Black"/>
                <a:cs typeface="Arial Black"/>
              </a:rPr>
              <a:t>to  </a:t>
            </a:r>
            <a:r>
              <a:rPr sz="2400" spc="-235" dirty="0">
                <a:latin typeface="Arial Black"/>
                <a:cs typeface="Arial Black"/>
              </a:rPr>
              <a:t>its</a:t>
            </a:r>
            <a:r>
              <a:rPr sz="2400" spc="-180" dirty="0">
                <a:latin typeface="Arial Black"/>
                <a:cs typeface="Arial Black"/>
              </a:rPr>
              <a:t> inputs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5" dirty="0">
                <a:latin typeface="Arial Black"/>
                <a:cs typeface="Arial Black"/>
              </a:rPr>
              <a:t>making </a:t>
            </a:r>
            <a:r>
              <a:rPr sz="2000" spc="-160" dirty="0">
                <a:latin typeface="Arial Black"/>
                <a:cs typeface="Arial Black"/>
              </a:rPr>
              <a:t>it </a:t>
            </a:r>
            <a:r>
              <a:rPr sz="2000" spc="-195" dirty="0">
                <a:latin typeface="Arial Black"/>
                <a:cs typeface="Arial Black"/>
              </a:rPr>
              <a:t>capable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180" dirty="0">
                <a:latin typeface="Arial Black"/>
                <a:cs typeface="Arial Black"/>
              </a:rPr>
              <a:t>detecting </a:t>
            </a:r>
            <a:r>
              <a:rPr sz="2000" spc="-150" dirty="0">
                <a:latin typeface="Arial Black"/>
                <a:cs typeface="Arial Black"/>
              </a:rPr>
              <a:t>multiple </a:t>
            </a:r>
            <a:r>
              <a:rPr sz="2000" spc="-165" dirty="0">
                <a:latin typeface="Arial Black"/>
                <a:cs typeface="Arial Black"/>
              </a:rPr>
              <a:t>features </a:t>
            </a:r>
            <a:r>
              <a:rPr sz="2000" spc="-180" dirty="0">
                <a:latin typeface="Arial Black"/>
                <a:cs typeface="Arial Black"/>
              </a:rPr>
              <a:t>anywhere </a:t>
            </a:r>
            <a:r>
              <a:rPr sz="2000" spc="-125" dirty="0">
                <a:latin typeface="Arial Black"/>
                <a:cs typeface="Arial Black"/>
              </a:rPr>
              <a:t>in </a:t>
            </a:r>
            <a:r>
              <a:rPr sz="2000" spc="-195" dirty="0">
                <a:latin typeface="Arial Black"/>
                <a:cs typeface="Arial Black"/>
              </a:rPr>
              <a:t>its</a:t>
            </a:r>
            <a:r>
              <a:rPr sz="2000" spc="-70" dirty="0">
                <a:latin typeface="Arial Black"/>
                <a:cs typeface="Arial Black"/>
              </a:rPr>
              <a:t> </a:t>
            </a:r>
            <a:r>
              <a:rPr sz="2000" spc="-150" dirty="0">
                <a:latin typeface="Arial Black"/>
                <a:cs typeface="Arial Black"/>
              </a:rPr>
              <a:t>inputs.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2739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45" dirty="0"/>
              <a:t>Example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3256915" cy="21221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 algn="just">
              <a:lnSpc>
                <a:spcPct val="904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85" dirty="0">
                <a:latin typeface="Arial Black"/>
                <a:cs typeface="Arial Black"/>
              </a:rPr>
              <a:t>Convolutional </a:t>
            </a:r>
            <a:r>
              <a:rPr sz="2400" spc="-220" dirty="0">
                <a:latin typeface="Arial Black"/>
                <a:cs typeface="Arial Black"/>
              </a:rPr>
              <a:t>layers  </a:t>
            </a:r>
            <a:r>
              <a:rPr sz="2400" spc="-225" dirty="0">
                <a:latin typeface="Arial Black"/>
                <a:cs typeface="Arial Black"/>
              </a:rPr>
              <a:t>with </a:t>
            </a:r>
            <a:r>
              <a:rPr sz="2400" spc="-175" dirty="0">
                <a:latin typeface="Arial Black"/>
                <a:cs typeface="Arial Black"/>
              </a:rPr>
              <a:t>multiple </a:t>
            </a:r>
            <a:r>
              <a:rPr sz="2400" spc="-180" dirty="0">
                <a:latin typeface="Arial Black"/>
                <a:cs typeface="Arial Black"/>
              </a:rPr>
              <a:t>feature  </a:t>
            </a:r>
            <a:r>
              <a:rPr sz="2400" spc="-215" dirty="0">
                <a:latin typeface="Arial Black"/>
                <a:cs typeface="Arial Black"/>
              </a:rPr>
              <a:t>maps</a:t>
            </a:r>
            <a:r>
              <a:rPr sz="2400" spc="-170" dirty="0">
                <a:latin typeface="Arial Black"/>
                <a:cs typeface="Arial Black"/>
              </a:rPr>
              <a:t> </a:t>
            </a:r>
            <a:r>
              <a:rPr sz="2400" dirty="0">
                <a:latin typeface="Wingdings"/>
                <a:cs typeface="Wingdings"/>
              </a:rPr>
              <a:t></a:t>
            </a:r>
            <a:endParaRPr sz="24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700">
              <a:latin typeface="Wingdings"/>
              <a:cs typeface="Wingdings"/>
            </a:endParaRPr>
          </a:p>
          <a:p>
            <a:pPr marL="698500" marR="87630" lvl="1" indent="-228600">
              <a:lnSpc>
                <a:spcPts val="216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70" dirty="0">
                <a:latin typeface="Arial Black"/>
                <a:cs typeface="Arial Black"/>
              </a:rPr>
              <a:t>Images </a:t>
            </a:r>
            <a:r>
              <a:rPr sz="2000" spc="-185" dirty="0">
                <a:latin typeface="Arial Black"/>
                <a:cs typeface="Arial Black"/>
              </a:rPr>
              <a:t>with </a:t>
            </a:r>
            <a:r>
              <a:rPr sz="2000" spc="-150" dirty="0">
                <a:latin typeface="Arial Black"/>
                <a:cs typeface="Arial Black"/>
              </a:rPr>
              <a:t>three  </a:t>
            </a:r>
            <a:r>
              <a:rPr sz="2000" spc="-170" dirty="0">
                <a:latin typeface="Arial Black"/>
                <a:cs typeface="Arial Black"/>
              </a:rPr>
              <a:t>color </a:t>
            </a:r>
            <a:r>
              <a:rPr sz="2000" spc="-190" dirty="0">
                <a:latin typeface="Arial Black"/>
                <a:cs typeface="Arial Black"/>
              </a:rPr>
              <a:t>channels</a:t>
            </a:r>
            <a:r>
              <a:rPr sz="2000" spc="-204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(RGB)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15479" y="71343"/>
            <a:ext cx="7078321" cy="6313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8" y="2065654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학습목표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528" y="2749341"/>
            <a:ext cx="4580890" cy="15055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85725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80" dirty="0">
                <a:latin typeface="Arial Black"/>
                <a:cs typeface="Arial Black"/>
              </a:rPr>
              <a:t>CNN</a:t>
            </a:r>
            <a:r>
              <a:rPr sz="2400" spc="-180" dirty="0">
                <a:latin typeface="맑은 고딕"/>
                <a:cs typeface="맑은 고딕"/>
              </a:rPr>
              <a:t>의 </a:t>
            </a:r>
            <a:r>
              <a:rPr sz="2400" dirty="0">
                <a:latin typeface="맑은 고딕"/>
                <a:cs typeface="맑은 고딕"/>
              </a:rPr>
              <a:t>대표적인 두가지</a:t>
            </a:r>
            <a:r>
              <a:rPr sz="2400" spc="-56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레이어  를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이해하고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설명할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spc="-55" dirty="0">
                <a:latin typeface="맑은 고딕"/>
                <a:cs typeface="맑은 고딕"/>
              </a:rPr>
              <a:t>있다</a:t>
            </a:r>
            <a:r>
              <a:rPr sz="2400" spc="-55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  <a:p>
            <a:pPr marL="240665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과제를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통해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spc="-180" dirty="0">
                <a:latin typeface="Arial Black"/>
                <a:cs typeface="Arial Black"/>
              </a:rPr>
              <a:t>CNN</a:t>
            </a:r>
            <a:r>
              <a:rPr sz="2400" spc="-180" dirty="0">
                <a:latin typeface="맑은 고딕"/>
                <a:cs typeface="맑은 고딕"/>
              </a:rPr>
              <a:t>을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구현하고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학  습하여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결과를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도출할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spc="-55" dirty="0">
                <a:latin typeface="맑은 고딕"/>
                <a:cs typeface="맑은 고딕"/>
              </a:rPr>
              <a:t>있다</a:t>
            </a:r>
            <a:r>
              <a:rPr sz="2400" spc="-55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6953" y="2065673"/>
            <a:ext cx="3023235" cy="152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핵심용어</a:t>
            </a:r>
            <a:endParaRPr sz="2400">
              <a:latin typeface="맑은 고딕"/>
              <a:cs typeface="맑은 고딕"/>
            </a:endParaRPr>
          </a:p>
          <a:p>
            <a:pPr marL="241300" indent="-229235">
              <a:lnSpc>
                <a:spcPct val="100000"/>
              </a:lnSpc>
              <a:spcBef>
                <a:spcPts val="248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85" dirty="0">
                <a:latin typeface="Arial Black"/>
                <a:cs typeface="Arial Black"/>
              </a:rPr>
              <a:t>Convolutional</a:t>
            </a:r>
            <a:r>
              <a:rPr sz="2400" spc="-240" dirty="0">
                <a:latin typeface="Arial Black"/>
                <a:cs typeface="Arial Black"/>
              </a:rPr>
              <a:t> </a:t>
            </a:r>
            <a:r>
              <a:rPr sz="2400" spc="-204" dirty="0">
                <a:latin typeface="Arial Black"/>
                <a:cs typeface="Arial Black"/>
              </a:rPr>
              <a:t>layer</a:t>
            </a:r>
            <a:endParaRPr sz="24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70" dirty="0">
                <a:latin typeface="Arial Black"/>
                <a:cs typeface="Arial Black"/>
              </a:rPr>
              <a:t>Pooling</a:t>
            </a:r>
            <a:r>
              <a:rPr sz="2400" spc="-190" dirty="0">
                <a:latin typeface="Arial Black"/>
                <a:cs typeface="Arial Black"/>
              </a:rPr>
              <a:t> </a:t>
            </a:r>
            <a:r>
              <a:rPr sz="2400" spc="-204" dirty="0">
                <a:latin typeface="Arial Black"/>
                <a:cs typeface="Arial Black"/>
              </a:rPr>
              <a:t>layer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4100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0" dirty="0"/>
              <a:t>In </a:t>
            </a:r>
            <a:r>
              <a:rPr sz="4400" b="1" dirty="0">
                <a:latin typeface="Arial"/>
                <a:cs typeface="Arial"/>
              </a:rPr>
              <a:t>ONE</a:t>
            </a:r>
            <a:r>
              <a:rPr sz="4400" b="1" spc="-240" dirty="0">
                <a:latin typeface="Arial"/>
                <a:cs typeface="Arial"/>
              </a:rPr>
              <a:t> </a:t>
            </a:r>
            <a:r>
              <a:rPr sz="4400" spc="-355" dirty="0"/>
              <a:t>Equation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847090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10" dirty="0">
                <a:latin typeface="Arial Black"/>
                <a:cs typeface="Arial Black"/>
              </a:rPr>
              <a:t>We </a:t>
            </a:r>
            <a:r>
              <a:rPr sz="2400" spc="-280" dirty="0">
                <a:latin typeface="Arial Black"/>
                <a:cs typeface="Arial Black"/>
              </a:rPr>
              <a:t>can </a:t>
            </a:r>
            <a:r>
              <a:rPr sz="2400" spc="-195" dirty="0">
                <a:latin typeface="Arial Black"/>
                <a:cs typeface="Arial Black"/>
              </a:rPr>
              <a:t>summarize </a:t>
            </a:r>
            <a:r>
              <a:rPr sz="2400" spc="-190" dirty="0">
                <a:latin typeface="Arial Black"/>
                <a:cs typeface="Arial Black"/>
              </a:rPr>
              <a:t>the preceding </a:t>
            </a:r>
            <a:r>
              <a:rPr sz="2400" spc="-210" dirty="0">
                <a:latin typeface="Arial Black"/>
                <a:cs typeface="Arial Black"/>
              </a:rPr>
              <a:t>explanations </a:t>
            </a:r>
            <a:r>
              <a:rPr sz="2400" spc="-150" dirty="0">
                <a:latin typeface="Arial Black"/>
                <a:cs typeface="Arial Black"/>
              </a:rPr>
              <a:t>in </a:t>
            </a:r>
            <a:r>
              <a:rPr sz="2400" spc="-175" dirty="0">
                <a:latin typeface="Arial Black"/>
                <a:cs typeface="Arial Black"/>
              </a:rPr>
              <a:t>one </a:t>
            </a:r>
            <a:r>
              <a:rPr sz="2400" spc="-145" dirty="0">
                <a:latin typeface="Arial Black"/>
                <a:cs typeface="Arial Black"/>
              </a:rPr>
              <a:t>big  </a:t>
            </a:r>
            <a:r>
              <a:rPr sz="2400" spc="-225" dirty="0">
                <a:latin typeface="Arial Black"/>
                <a:cs typeface="Arial Black"/>
              </a:rPr>
              <a:t>mathematical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-175" dirty="0">
                <a:latin typeface="Arial Black"/>
                <a:cs typeface="Arial Black"/>
              </a:rPr>
              <a:t>equation: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9518" y="2641854"/>
            <a:ext cx="6344318" cy="752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76444" y="3429000"/>
            <a:ext cx="7106411" cy="3342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3773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80" dirty="0"/>
              <a:t>Cod</a:t>
            </a:r>
            <a:r>
              <a:rPr sz="4400" spc="-455" dirty="0"/>
              <a:t>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3135227"/>
            <a:ext cx="10179685" cy="217551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4" dirty="0">
                <a:latin typeface="Arial Black"/>
                <a:cs typeface="Arial Black"/>
              </a:rPr>
              <a:t>This </a:t>
            </a:r>
            <a:r>
              <a:rPr sz="2400" spc="-245" dirty="0">
                <a:latin typeface="Arial Black"/>
                <a:cs typeface="Arial Black"/>
              </a:rPr>
              <a:t>code </a:t>
            </a:r>
            <a:r>
              <a:rPr sz="2400" spc="-260" dirty="0">
                <a:latin typeface="Arial Black"/>
                <a:cs typeface="Arial Black"/>
              </a:rPr>
              <a:t>creates </a:t>
            </a:r>
            <a:r>
              <a:rPr sz="2400" spc="-254" dirty="0">
                <a:latin typeface="Arial Black"/>
                <a:cs typeface="Arial Black"/>
              </a:rPr>
              <a:t>a </a:t>
            </a:r>
            <a:r>
              <a:rPr sz="2400" spc="-204" dirty="0">
                <a:latin typeface="Arial Black"/>
                <a:cs typeface="Arial Black"/>
              </a:rPr>
              <a:t>Conv2D layer </a:t>
            </a:r>
            <a:r>
              <a:rPr sz="2400" spc="-225" dirty="0">
                <a:latin typeface="Arial Black"/>
                <a:cs typeface="Arial Black"/>
              </a:rPr>
              <a:t>with </a:t>
            </a:r>
            <a:r>
              <a:rPr sz="2400" b="1" spc="35" dirty="0">
                <a:latin typeface="Arial"/>
                <a:cs typeface="Arial"/>
              </a:rPr>
              <a:t>32 </a:t>
            </a:r>
            <a:r>
              <a:rPr sz="2400" b="1" spc="50" dirty="0">
                <a:latin typeface="Arial"/>
                <a:cs typeface="Arial"/>
              </a:rPr>
              <a:t>filters</a:t>
            </a:r>
            <a:r>
              <a:rPr sz="2400" spc="50" dirty="0">
                <a:latin typeface="Arial Black"/>
                <a:cs typeface="Arial Black"/>
              </a:rPr>
              <a:t>, </a:t>
            </a:r>
            <a:r>
              <a:rPr sz="2400" spc="-270" dirty="0">
                <a:latin typeface="Arial Black"/>
                <a:cs typeface="Arial Black"/>
              </a:rPr>
              <a:t>each </a:t>
            </a:r>
            <a:r>
              <a:rPr sz="2400" b="1" spc="35" dirty="0">
                <a:latin typeface="Arial"/>
                <a:cs typeface="Arial"/>
              </a:rPr>
              <a:t>3 </a:t>
            </a:r>
            <a:r>
              <a:rPr sz="2400" b="1" dirty="0">
                <a:latin typeface="맑은 고딕"/>
                <a:cs typeface="맑은 고딕"/>
              </a:rPr>
              <a:t>× </a:t>
            </a:r>
            <a:r>
              <a:rPr sz="2400" b="1" spc="35" dirty="0">
                <a:latin typeface="Arial"/>
                <a:cs typeface="Arial"/>
              </a:rPr>
              <a:t>3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65" dirty="0">
                <a:latin typeface="Arial"/>
                <a:cs typeface="Arial"/>
              </a:rPr>
              <a:t>kernel</a:t>
            </a:r>
            <a:r>
              <a:rPr sz="2400" spc="65" dirty="0">
                <a:latin typeface="Arial Black"/>
                <a:cs typeface="Arial Black"/>
              </a:rPr>
              <a:t>,</a:t>
            </a:r>
            <a:endParaRPr sz="2400" dirty="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45" dirty="0">
                <a:latin typeface="Arial Black"/>
                <a:cs typeface="Arial Black"/>
              </a:rPr>
              <a:t>using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b="1" spc="60" dirty="0">
                <a:latin typeface="Arial"/>
                <a:cs typeface="Arial"/>
              </a:rPr>
              <a:t>stride of </a:t>
            </a:r>
            <a:r>
              <a:rPr sz="2000" b="1" spc="30" dirty="0">
                <a:latin typeface="Arial"/>
                <a:cs typeface="Arial"/>
              </a:rPr>
              <a:t>1 </a:t>
            </a:r>
            <a:r>
              <a:rPr sz="2000" spc="-135" dirty="0">
                <a:latin typeface="Arial Black"/>
                <a:cs typeface="Arial Black"/>
              </a:rPr>
              <a:t>(both </a:t>
            </a:r>
            <a:r>
              <a:rPr sz="2000" spc="-145" dirty="0">
                <a:latin typeface="Arial Black"/>
                <a:cs typeface="Arial Black"/>
              </a:rPr>
              <a:t>horizontally </a:t>
            </a:r>
            <a:r>
              <a:rPr sz="2000" spc="-140" dirty="0">
                <a:latin typeface="Arial Black"/>
                <a:cs typeface="Arial Black"/>
              </a:rPr>
              <a:t>and </a:t>
            </a:r>
            <a:r>
              <a:rPr sz="2000" spc="-190" dirty="0">
                <a:latin typeface="Arial Black"/>
                <a:cs typeface="Arial Black"/>
              </a:rPr>
              <a:t>vertically) </a:t>
            </a:r>
            <a:r>
              <a:rPr sz="2000" spc="-140" dirty="0">
                <a:latin typeface="Arial Black"/>
                <a:cs typeface="Arial Black"/>
              </a:rPr>
              <a:t>and </a:t>
            </a:r>
            <a:r>
              <a:rPr sz="2000" spc="-25" dirty="0">
                <a:latin typeface="Arial Black"/>
                <a:cs typeface="Arial Black"/>
              </a:rPr>
              <a:t>"</a:t>
            </a:r>
            <a:r>
              <a:rPr sz="2000" b="1" spc="-25" dirty="0">
                <a:latin typeface="Arial"/>
                <a:cs typeface="Arial"/>
              </a:rPr>
              <a:t>same</a:t>
            </a:r>
            <a:r>
              <a:rPr sz="2000" spc="-25" dirty="0">
                <a:latin typeface="Arial Black"/>
                <a:cs typeface="Arial Black"/>
              </a:rPr>
              <a:t>"</a:t>
            </a:r>
            <a:r>
              <a:rPr sz="2000" spc="-350" dirty="0">
                <a:latin typeface="Arial Black"/>
                <a:cs typeface="Arial Black"/>
              </a:rPr>
              <a:t> </a:t>
            </a:r>
            <a:r>
              <a:rPr sz="2000" b="1" spc="35" dirty="0">
                <a:latin typeface="Arial"/>
                <a:cs typeface="Arial"/>
              </a:rPr>
              <a:t>padding</a:t>
            </a:r>
            <a:r>
              <a:rPr sz="2000" spc="35" dirty="0">
                <a:latin typeface="Arial Black"/>
                <a:cs typeface="Arial Black"/>
              </a:rPr>
              <a:t>.</a:t>
            </a:r>
            <a:endParaRPr sz="2000" dirty="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85" dirty="0">
                <a:latin typeface="Arial Black"/>
                <a:cs typeface="Arial Black"/>
              </a:rPr>
              <a:t>Convolutional </a:t>
            </a:r>
            <a:r>
              <a:rPr sz="2400" spc="-220" dirty="0">
                <a:latin typeface="Arial Black"/>
                <a:cs typeface="Arial Black"/>
              </a:rPr>
              <a:t>layers have </a:t>
            </a:r>
            <a:r>
              <a:rPr sz="2400" spc="-175" dirty="0">
                <a:latin typeface="Arial Black"/>
                <a:cs typeface="Arial Black"/>
              </a:rPr>
              <a:t>quite </a:t>
            </a:r>
            <a:r>
              <a:rPr sz="2400" spc="-254" dirty="0">
                <a:latin typeface="Arial Black"/>
                <a:cs typeface="Arial Black"/>
              </a:rPr>
              <a:t>a </a:t>
            </a:r>
            <a:r>
              <a:rPr sz="2400" b="1" spc="130" dirty="0">
                <a:latin typeface="Arial"/>
                <a:cs typeface="Arial"/>
              </a:rPr>
              <a:t>few</a:t>
            </a:r>
            <a:r>
              <a:rPr sz="2400" b="1" spc="100" dirty="0">
                <a:latin typeface="Arial"/>
                <a:cs typeface="Arial"/>
              </a:rPr>
              <a:t> </a:t>
            </a:r>
            <a:r>
              <a:rPr sz="2400" b="1" spc="80" dirty="0">
                <a:latin typeface="Arial"/>
                <a:cs typeface="Arial"/>
              </a:rPr>
              <a:t>hyperparameters</a:t>
            </a:r>
            <a:r>
              <a:rPr sz="2400" spc="80" dirty="0">
                <a:latin typeface="Arial Black"/>
                <a:cs typeface="Arial Black"/>
              </a:rPr>
              <a:t>.</a:t>
            </a:r>
            <a:endParaRPr sz="2400" dirty="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35" dirty="0">
                <a:latin typeface="Arial Black"/>
                <a:cs typeface="Arial Black"/>
              </a:rPr>
              <a:t>So </a:t>
            </a:r>
            <a:r>
              <a:rPr sz="2000" spc="-145" dirty="0">
                <a:latin typeface="Arial Black"/>
                <a:cs typeface="Arial Black"/>
              </a:rPr>
              <a:t>you </a:t>
            </a:r>
            <a:r>
              <a:rPr sz="2000" spc="-165" dirty="0">
                <a:latin typeface="Arial Black"/>
                <a:cs typeface="Arial Black"/>
              </a:rPr>
              <a:t>must </a:t>
            </a:r>
            <a:r>
              <a:rPr sz="2000" spc="-200" dirty="0">
                <a:latin typeface="Arial Black"/>
                <a:cs typeface="Arial Black"/>
              </a:rPr>
              <a:t>choose</a:t>
            </a:r>
            <a:r>
              <a:rPr sz="2000" spc="-25" dirty="0">
                <a:latin typeface="Arial Black"/>
                <a:cs typeface="Arial Black"/>
              </a:rPr>
              <a:t> </a:t>
            </a:r>
            <a:r>
              <a:rPr sz="2000" spc="-150" dirty="0">
                <a:latin typeface="Arial Black"/>
                <a:cs typeface="Arial Black"/>
              </a:rPr>
              <a:t>them.</a:t>
            </a:r>
            <a:endParaRPr sz="2000" dirty="0">
              <a:latin typeface="Arial Black"/>
              <a:cs typeface="Arial Black"/>
            </a:endParaRPr>
          </a:p>
          <a:p>
            <a:pPr marL="697865" marR="5080" lvl="1" indent="-228600">
              <a:lnSpc>
                <a:spcPts val="2160"/>
              </a:lnSpc>
              <a:spcBef>
                <a:spcPts val="5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15" dirty="0">
                <a:latin typeface="Arial Black"/>
                <a:cs typeface="Arial Black"/>
              </a:rPr>
              <a:t>You </a:t>
            </a:r>
            <a:r>
              <a:rPr sz="2000" spc="-229" dirty="0">
                <a:latin typeface="Arial Black"/>
                <a:cs typeface="Arial Black"/>
              </a:rPr>
              <a:t>can </a:t>
            </a:r>
            <a:r>
              <a:rPr sz="2000" spc="-190" dirty="0">
                <a:latin typeface="Arial Black"/>
                <a:cs typeface="Arial Black"/>
              </a:rPr>
              <a:t>use </a:t>
            </a:r>
            <a:r>
              <a:rPr sz="2000" spc="-170" dirty="0">
                <a:latin typeface="Arial Black"/>
                <a:cs typeface="Arial Black"/>
              </a:rPr>
              <a:t>cross-validation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14" dirty="0">
                <a:latin typeface="Arial Black"/>
                <a:cs typeface="Arial Black"/>
              </a:rPr>
              <a:t>find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20" dirty="0">
                <a:latin typeface="Arial Black"/>
                <a:cs typeface="Arial Black"/>
              </a:rPr>
              <a:t>right </a:t>
            </a:r>
            <a:r>
              <a:rPr sz="2000" spc="-150" dirty="0">
                <a:latin typeface="Arial Black"/>
                <a:cs typeface="Arial Black"/>
              </a:rPr>
              <a:t>hyperparameter </a:t>
            </a:r>
            <a:r>
              <a:rPr sz="2000" spc="-185" dirty="0">
                <a:latin typeface="Arial Black"/>
                <a:cs typeface="Arial Black"/>
              </a:rPr>
              <a:t>values, </a:t>
            </a:r>
            <a:r>
              <a:rPr sz="2000" spc="-125" dirty="0">
                <a:latin typeface="Arial Black"/>
                <a:cs typeface="Arial Black"/>
              </a:rPr>
              <a:t>but </a:t>
            </a:r>
            <a:r>
              <a:rPr sz="2000" spc="-175" dirty="0">
                <a:latin typeface="Arial Black"/>
                <a:cs typeface="Arial Black"/>
              </a:rPr>
              <a:t>this </a:t>
            </a:r>
            <a:r>
              <a:rPr sz="2000" spc="-210" dirty="0">
                <a:latin typeface="Arial Black"/>
                <a:cs typeface="Arial Black"/>
              </a:rPr>
              <a:t>is  </a:t>
            </a:r>
            <a:r>
              <a:rPr sz="2000" spc="-170" dirty="0">
                <a:latin typeface="Arial Black"/>
                <a:cs typeface="Arial Black"/>
              </a:rPr>
              <a:t>very</a:t>
            </a:r>
            <a:r>
              <a:rPr sz="2000" spc="-160" dirty="0">
                <a:latin typeface="Arial Black"/>
                <a:cs typeface="Arial Black"/>
              </a:rPr>
              <a:t> </a:t>
            </a:r>
            <a:r>
              <a:rPr sz="2000" spc="-155" dirty="0">
                <a:latin typeface="Arial Black"/>
                <a:cs typeface="Arial Black"/>
              </a:rPr>
              <a:t>time-consuming.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0741" y="2234184"/>
            <a:ext cx="7462537" cy="480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3773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80" dirty="0"/>
              <a:t>Cod</a:t>
            </a:r>
            <a:r>
              <a:rPr sz="4400" spc="-455" dirty="0"/>
              <a:t>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948499" y="2754955"/>
            <a:ext cx="5995670" cy="36828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85516" y="637032"/>
            <a:ext cx="9197339" cy="1325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45458"/>
            <a:ext cx="58204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II: </a:t>
            </a:r>
            <a:r>
              <a:rPr spc="-420" dirty="0"/>
              <a:t>Pooling</a:t>
            </a:r>
            <a:r>
              <a:rPr spc="-660" dirty="0"/>
              <a:t> </a:t>
            </a:r>
            <a:r>
              <a:rPr spc="-580" dirty="0"/>
              <a:t>Layer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8703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10" dirty="0"/>
              <a:t>Pooling</a:t>
            </a:r>
            <a:r>
              <a:rPr sz="4400" spc="-390" dirty="0"/>
              <a:t> </a:t>
            </a:r>
            <a:r>
              <a:rPr sz="4400" spc="-455" dirty="0"/>
              <a:t>Layers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9466580" cy="139001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20" dirty="0">
                <a:latin typeface="Arial"/>
                <a:cs typeface="Arial"/>
              </a:rPr>
              <a:t>Goal</a:t>
            </a:r>
            <a:r>
              <a:rPr sz="2400" spc="-20" dirty="0">
                <a:latin typeface="Arial Black"/>
                <a:cs typeface="Arial Black"/>
              </a:rPr>
              <a:t>: </a:t>
            </a:r>
            <a:r>
              <a:rPr sz="2400" spc="-180" dirty="0">
                <a:latin typeface="Arial Black"/>
                <a:cs typeface="Arial Black"/>
              </a:rPr>
              <a:t>to </a:t>
            </a:r>
            <a:r>
              <a:rPr sz="2400" b="1" spc="40" dirty="0">
                <a:latin typeface="Arial"/>
                <a:cs typeface="Arial"/>
              </a:rPr>
              <a:t>subsample </a:t>
            </a:r>
            <a:r>
              <a:rPr sz="2400" spc="-185" dirty="0">
                <a:latin typeface="Arial Black"/>
                <a:cs typeface="Arial Black"/>
              </a:rPr>
              <a:t>(i.e., </a:t>
            </a:r>
            <a:r>
              <a:rPr sz="2400" spc="-195" dirty="0">
                <a:latin typeface="Arial Black"/>
                <a:cs typeface="Arial Black"/>
              </a:rPr>
              <a:t>shrink) </a:t>
            </a:r>
            <a:r>
              <a:rPr sz="2400" spc="-190" dirty="0">
                <a:latin typeface="Arial Black"/>
                <a:cs typeface="Arial Black"/>
              </a:rPr>
              <a:t>the </a:t>
            </a:r>
            <a:r>
              <a:rPr sz="2400" spc="-150" dirty="0">
                <a:latin typeface="Arial Black"/>
                <a:cs typeface="Arial Black"/>
              </a:rPr>
              <a:t>input</a:t>
            </a:r>
            <a:r>
              <a:rPr sz="2400" spc="-420" dirty="0">
                <a:latin typeface="Arial Black"/>
                <a:cs typeface="Arial Black"/>
              </a:rPr>
              <a:t> </a:t>
            </a:r>
            <a:r>
              <a:rPr sz="2400" spc="-195" dirty="0">
                <a:latin typeface="Arial Black"/>
                <a:cs typeface="Arial Black"/>
              </a:rPr>
              <a:t>image</a:t>
            </a:r>
            <a:endParaRPr sz="2400">
              <a:latin typeface="Arial Black"/>
              <a:cs typeface="Arial Black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80" dirty="0">
                <a:latin typeface="Arial Black"/>
                <a:cs typeface="Arial Black"/>
              </a:rPr>
              <a:t>reduce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65" dirty="0">
                <a:latin typeface="Arial Black"/>
                <a:cs typeface="Arial Black"/>
              </a:rPr>
              <a:t>computational </a:t>
            </a:r>
            <a:r>
              <a:rPr sz="2000" spc="-145" dirty="0">
                <a:latin typeface="Arial Black"/>
                <a:cs typeface="Arial Black"/>
              </a:rPr>
              <a:t>load,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45" dirty="0">
                <a:latin typeface="Arial Black"/>
                <a:cs typeface="Arial Black"/>
              </a:rPr>
              <a:t>memory </a:t>
            </a:r>
            <a:r>
              <a:rPr sz="2000" spc="-170" dirty="0">
                <a:latin typeface="Arial Black"/>
                <a:cs typeface="Arial Black"/>
              </a:rPr>
              <a:t>usage, </a:t>
            </a:r>
            <a:r>
              <a:rPr sz="2000" spc="-140" dirty="0">
                <a:latin typeface="Arial Black"/>
                <a:cs typeface="Arial Black"/>
              </a:rPr>
              <a:t>and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20" dirty="0">
                <a:latin typeface="Arial Black"/>
                <a:cs typeface="Arial Black"/>
              </a:rPr>
              <a:t>number </a:t>
            </a:r>
            <a:r>
              <a:rPr sz="2000" spc="-110" dirty="0">
                <a:latin typeface="Arial Black"/>
                <a:cs typeface="Arial Black"/>
              </a:rPr>
              <a:t>of  </a:t>
            </a:r>
            <a:r>
              <a:rPr sz="2000" spc="-165" dirty="0">
                <a:latin typeface="Arial Black"/>
                <a:cs typeface="Arial Black"/>
              </a:rPr>
              <a:t>parameters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Arial Black"/>
                <a:cs typeface="Arial Black"/>
              </a:rPr>
              <a:t>it </a:t>
            </a:r>
            <a:r>
              <a:rPr sz="2000" spc="-229" dirty="0">
                <a:latin typeface="Arial Black"/>
                <a:cs typeface="Arial Black"/>
              </a:rPr>
              <a:t>can </a:t>
            </a:r>
            <a:r>
              <a:rPr sz="2000" spc="-155" dirty="0">
                <a:latin typeface="Arial Black"/>
                <a:cs typeface="Arial Black"/>
              </a:rPr>
              <a:t>limit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85" dirty="0">
                <a:latin typeface="Arial Black"/>
                <a:cs typeface="Arial Black"/>
              </a:rPr>
              <a:t>risk </a:t>
            </a:r>
            <a:r>
              <a:rPr sz="2000" spc="-110" dirty="0">
                <a:latin typeface="Arial Black"/>
                <a:cs typeface="Arial Black"/>
              </a:rPr>
              <a:t>of</a:t>
            </a:r>
            <a:r>
              <a:rPr sz="2000" spc="25" dirty="0">
                <a:latin typeface="Arial Black"/>
                <a:cs typeface="Arial Black"/>
              </a:rPr>
              <a:t> </a:t>
            </a:r>
            <a:r>
              <a:rPr sz="2000" spc="-140" dirty="0">
                <a:latin typeface="Arial Black"/>
                <a:cs typeface="Arial Black"/>
              </a:rPr>
              <a:t>overfitting.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427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10" dirty="0"/>
              <a:t>Pooling </a:t>
            </a:r>
            <a:r>
              <a:rPr sz="4400" spc="-455" dirty="0"/>
              <a:t>Layers </a:t>
            </a:r>
            <a:r>
              <a:rPr sz="4400" spc="-445" dirty="0"/>
              <a:t>vs. </a:t>
            </a:r>
            <a:r>
              <a:rPr sz="4400" spc="-375" dirty="0"/>
              <a:t>Conv.</a:t>
            </a:r>
            <a:r>
              <a:rPr sz="4400" spc="-125" dirty="0"/>
              <a:t> </a:t>
            </a:r>
            <a:r>
              <a:rPr sz="4400" spc="-500" dirty="0"/>
              <a:t>Layers?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10197465" cy="279527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0" dirty="0">
                <a:latin typeface="Arial Black"/>
                <a:cs typeface="Arial Black"/>
              </a:rPr>
              <a:t>Same:</a:t>
            </a:r>
            <a:endParaRPr sz="2400">
              <a:latin typeface="Arial Black"/>
              <a:cs typeface="Arial Black"/>
            </a:endParaRPr>
          </a:p>
          <a:p>
            <a:pPr marL="697865" marR="5080" lvl="1" indent="-228600">
              <a:lnSpc>
                <a:spcPts val="2160"/>
              </a:lnSpc>
              <a:spcBef>
                <a:spcPts val="5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54" dirty="0">
                <a:latin typeface="Arial Black"/>
                <a:cs typeface="Arial Black"/>
              </a:rPr>
              <a:t>Each </a:t>
            </a:r>
            <a:r>
              <a:rPr sz="2000" b="1" spc="80" dirty="0">
                <a:latin typeface="Arial"/>
                <a:cs typeface="Arial"/>
              </a:rPr>
              <a:t>neuron </a:t>
            </a:r>
            <a:r>
              <a:rPr sz="2000" spc="-125" dirty="0">
                <a:latin typeface="Arial Black"/>
                <a:cs typeface="Arial Black"/>
              </a:rPr>
              <a:t>in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70" dirty="0">
                <a:latin typeface="Arial Black"/>
                <a:cs typeface="Arial Black"/>
              </a:rPr>
              <a:t>layer </a:t>
            </a:r>
            <a:r>
              <a:rPr sz="2000" u="sng" spc="-21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is </a:t>
            </a:r>
            <a:r>
              <a:rPr sz="2000" u="sng" spc="-20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connected </a:t>
            </a:r>
            <a:r>
              <a:rPr sz="2000" u="sng" spc="-15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to </a:t>
            </a:r>
            <a:r>
              <a:rPr sz="2000" u="sng" spc="-16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the </a:t>
            </a:r>
            <a:r>
              <a:rPr sz="2000" u="sng" spc="-15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outputs </a:t>
            </a:r>
            <a:r>
              <a:rPr sz="2000" u="sng" spc="-11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of</a:t>
            </a:r>
            <a:r>
              <a:rPr sz="2000" spc="-110" dirty="0">
                <a:latin typeface="Arial Black"/>
                <a:cs typeface="Arial Black"/>
              </a:rPr>
              <a:t>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55" dirty="0">
                <a:latin typeface="Arial Black"/>
                <a:cs typeface="Arial Black"/>
              </a:rPr>
              <a:t>limited </a:t>
            </a:r>
            <a:r>
              <a:rPr sz="2000" spc="-120" dirty="0">
                <a:latin typeface="Arial Black"/>
                <a:cs typeface="Arial Black"/>
              </a:rPr>
              <a:t>number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u="sng" spc="-11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2000" u="sng" spc="-14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neurons </a:t>
            </a:r>
            <a:r>
              <a:rPr sz="2000" u="sng" spc="-12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in </a:t>
            </a:r>
            <a:r>
              <a:rPr sz="2000" u="sng" spc="-16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the </a:t>
            </a:r>
            <a:r>
              <a:rPr sz="2000" u="sng" spc="-15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previous </a:t>
            </a:r>
            <a:r>
              <a:rPr sz="2000" u="sng" spc="-16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layer</a:t>
            </a:r>
            <a:r>
              <a:rPr sz="2000" spc="-165" dirty="0">
                <a:latin typeface="Arial Black"/>
                <a:cs typeface="Arial Black"/>
              </a:rPr>
              <a:t>, </a:t>
            </a:r>
            <a:r>
              <a:rPr sz="2000" spc="-195" dirty="0">
                <a:latin typeface="Arial Black"/>
                <a:cs typeface="Arial Black"/>
              </a:rPr>
              <a:t>located </a:t>
            </a:r>
            <a:r>
              <a:rPr sz="2000" spc="-170" dirty="0">
                <a:latin typeface="Arial Black"/>
                <a:cs typeface="Arial Black"/>
              </a:rPr>
              <a:t>within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85" dirty="0">
                <a:latin typeface="Arial Black"/>
                <a:cs typeface="Arial Black"/>
              </a:rPr>
              <a:t>small </a:t>
            </a:r>
            <a:r>
              <a:rPr sz="2000" spc="-160" dirty="0">
                <a:latin typeface="Arial Black"/>
                <a:cs typeface="Arial Black"/>
              </a:rPr>
              <a:t>rectangular </a:t>
            </a:r>
            <a:r>
              <a:rPr sz="2000" spc="-190" dirty="0">
                <a:latin typeface="Arial Black"/>
                <a:cs typeface="Arial Black"/>
              </a:rPr>
              <a:t>receptive</a:t>
            </a:r>
            <a:r>
              <a:rPr sz="2000" spc="90" dirty="0">
                <a:latin typeface="Arial Black"/>
                <a:cs typeface="Arial Black"/>
              </a:rPr>
              <a:t> </a:t>
            </a:r>
            <a:r>
              <a:rPr sz="2000" spc="-145" dirty="0">
                <a:latin typeface="Arial Black"/>
                <a:cs typeface="Arial Black"/>
              </a:rPr>
              <a:t>field.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15" dirty="0">
                <a:latin typeface="Arial Black"/>
                <a:cs typeface="Arial Black"/>
              </a:rPr>
              <a:t>You </a:t>
            </a:r>
            <a:r>
              <a:rPr sz="2000" spc="-165" dirty="0">
                <a:latin typeface="Arial Black"/>
                <a:cs typeface="Arial Black"/>
              </a:rPr>
              <a:t>must </a:t>
            </a:r>
            <a:r>
              <a:rPr sz="2000" spc="-145" dirty="0">
                <a:latin typeface="Arial Black"/>
                <a:cs typeface="Arial Black"/>
              </a:rPr>
              <a:t>define </a:t>
            </a:r>
            <a:r>
              <a:rPr sz="2000" spc="-195" dirty="0">
                <a:latin typeface="Arial Black"/>
                <a:cs typeface="Arial Black"/>
              </a:rPr>
              <a:t>its </a:t>
            </a:r>
            <a:r>
              <a:rPr sz="2000" spc="-190" dirty="0">
                <a:latin typeface="Arial Black"/>
                <a:cs typeface="Arial Black"/>
              </a:rPr>
              <a:t>size,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55" dirty="0">
                <a:latin typeface="Arial Black"/>
                <a:cs typeface="Arial Black"/>
              </a:rPr>
              <a:t>stride, </a:t>
            </a:r>
            <a:r>
              <a:rPr sz="2000" spc="-140" dirty="0">
                <a:latin typeface="Arial Black"/>
                <a:cs typeface="Arial Black"/>
              </a:rPr>
              <a:t>and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30" dirty="0">
                <a:latin typeface="Arial Black"/>
                <a:cs typeface="Arial Black"/>
              </a:rPr>
              <a:t>padding</a:t>
            </a:r>
            <a:r>
              <a:rPr sz="2000" spc="10" dirty="0">
                <a:latin typeface="Arial Black"/>
                <a:cs typeface="Arial Black"/>
              </a:rPr>
              <a:t> </a:t>
            </a:r>
            <a:r>
              <a:rPr sz="2000" spc="-165" dirty="0">
                <a:latin typeface="Arial Black"/>
                <a:cs typeface="Arial Black"/>
              </a:rPr>
              <a:t>type.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60" dirty="0">
                <a:latin typeface="Arial Black"/>
                <a:cs typeface="Arial Black"/>
              </a:rPr>
              <a:t>Different: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45" dirty="0">
                <a:latin typeface="Arial Black"/>
                <a:cs typeface="Arial Black"/>
              </a:rPr>
              <a:t>Pooling </a:t>
            </a:r>
            <a:r>
              <a:rPr sz="2000" spc="-114" dirty="0">
                <a:latin typeface="Arial Black"/>
                <a:cs typeface="Arial Black"/>
              </a:rPr>
              <a:t>neuron </a:t>
            </a:r>
            <a:r>
              <a:rPr sz="2000" spc="-195" dirty="0">
                <a:latin typeface="Arial Black"/>
                <a:cs typeface="Arial Black"/>
              </a:rPr>
              <a:t>has </a:t>
            </a:r>
            <a:r>
              <a:rPr sz="2000" spc="-114" dirty="0">
                <a:latin typeface="Arial Black"/>
                <a:cs typeface="Arial Black"/>
              </a:rPr>
              <a:t>no</a:t>
            </a:r>
            <a:r>
              <a:rPr sz="2000" spc="-135" dirty="0">
                <a:latin typeface="Arial Black"/>
                <a:cs typeface="Arial Black"/>
              </a:rPr>
              <a:t> </a:t>
            </a:r>
            <a:r>
              <a:rPr sz="2000" spc="-190" dirty="0">
                <a:latin typeface="Arial Black"/>
                <a:cs typeface="Arial Black"/>
              </a:rPr>
              <a:t>weights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ts val="228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95" dirty="0">
                <a:latin typeface="Arial Black"/>
                <a:cs typeface="Arial Black"/>
              </a:rPr>
              <a:t>All </a:t>
            </a:r>
            <a:r>
              <a:rPr sz="2000" spc="-160" dirty="0">
                <a:latin typeface="Arial Black"/>
                <a:cs typeface="Arial Black"/>
              </a:rPr>
              <a:t>it </a:t>
            </a:r>
            <a:r>
              <a:rPr sz="2000" spc="-175" dirty="0">
                <a:latin typeface="Arial Black"/>
                <a:cs typeface="Arial Black"/>
              </a:rPr>
              <a:t>does </a:t>
            </a:r>
            <a:r>
              <a:rPr sz="2000" spc="-210" dirty="0">
                <a:latin typeface="Arial Black"/>
                <a:cs typeface="Arial Black"/>
              </a:rPr>
              <a:t>is </a:t>
            </a:r>
            <a:r>
              <a:rPr sz="2000" b="1" spc="85" dirty="0">
                <a:latin typeface="Arial"/>
                <a:cs typeface="Arial"/>
              </a:rPr>
              <a:t>aggregate </a:t>
            </a:r>
            <a:r>
              <a:rPr sz="2000" b="1" spc="120" dirty="0">
                <a:latin typeface="Arial"/>
                <a:cs typeface="Arial"/>
              </a:rPr>
              <a:t>the </a:t>
            </a:r>
            <a:r>
              <a:rPr sz="2000" b="1" spc="60" dirty="0">
                <a:latin typeface="Arial"/>
                <a:cs typeface="Arial"/>
              </a:rPr>
              <a:t>inputs </a:t>
            </a:r>
            <a:r>
              <a:rPr sz="2000" spc="-145" dirty="0">
                <a:latin typeface="Arial Black"/>
                <a:cs typeface="Arial Black"/>
              </a:rPr>
              <a:t>using </a:t>
            </a:r>
            <a:r>
              <a:rPr sz="2000" spc="-155" dirty="0">
                <a:latin typeface="Arial Black"/>
                <a:cs typeface="Arial Black"/>
              </a:rPr>
              <a:t>an </a:t>
            </a:r>
            <a:r>
              <a:rPr sz="2000" spc="-145" dirty="0">
                <a:latin typeface="Arial Black"/>
                <a:cs typeface="Arial Black"/>
              </a:rPr>
              <a:t>aggregation </a:t>
            </a:r>
            <a:r>
              <a:rPr sz="2000" spc="-155" dirty="0">
                <a:latin typeface="Arial Black"/>
                <a:cs typeface="Arial Black"/>
              </a:rPr>
              <a:t>function </a:t>
            </a:r>
            <a:r>
              <a:rPr sz="2000" spc="-210" dirty="0">
                <a:latin typeface="Arial Black"/>
                <a:cs typeface="Arial Black"/>
              </a:rPr>
              <a:t>such </a:t>
            </a:r>
            <a:r>
              <a:rPr sz="2000" spc="-240" dirty="0">
                <a:latin typeface="Arial Black"/>
                <a:cs typeface="Arial Black"/>
              </a:rPr>
              <a:t>as</a:t>
            </a:r>
            <a:r>
              <a:rPr sz="2000" spc="-330" dirty="0">
                <a:latin typeface="Arial Black"/>
                <a:cs typeface="Arial Black"/>
              </a:rPr>
              <a:t> </a:t>
            </a:r>
            <a:r>
              <a:rPr sz="2000" spc="-160" dirty="0">
                <a:latin typeface="Arial Black"/>
                <a:cs typeface="Arial Black"/>
              </a:rPr>
              <a:t>the</a:t>
            </a:r>
            <a:endParaRPr sz="2000">
              <a:latin typeface="Arial Black"/>
              <a:cs typeface="Arial Black"/>
            </a:endParaRPr>
          </a:p>
          <a:p>
            <a:pPr marL="697865">
              <a:lnSpc>
                <a:spcPts val="2280"/>
              </a:lnSpc>
            </a:pPr>
            <a:r>
              <a:rPr sz="2000" b="1" spc="110" dirty="0">
                <a:latin typeface="Arial"/>
                <a:cs typeface="Arial"/>
              </a:rPr>
              <a:t>max </a:t>
            </a:r>
            <a:r>
              <a:rPr sz="2000" spc="-95" dirty="0">
                <a:latin typeface="Arial Black"/>
                <a:cs typeface="Arial Black"/>
              </a:rPr>
              <a:t>or</a:t>
            </a:r>
            <a:r>
              <a:rPr sz="2000" spc="-305" dirty="0">
                <a:latin typeface="Arial Black"/>
                <a:cs typeface="Arial Black"/>
              </a:rPr>
              <a:t> </a:t>
            </a:r>
            <a:r>
              <a:rPr sz="2000" b="1" spc="65" dirty="0">
                <a:latin typeface="Arial"/>
                <a:cs typeface="Arial"/>
              </a:rPr>
              <a:t>mean</a:t>
            </a:r>
            <a:r>
              <a:rPr sz="2000" spc="65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74021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25" dirty="0"/>
              <a:t>Example: </a:t>
            </a:r>
            <a:r>
              <a:rPr sz="4400" spc="-409" dirty="0"/>
              <a:t>Max </a:t>
            </a:r>
            <a:r>
              <a:rPr sz="4400" spc="-310" dirty="0"/>
              <a:t>Pooling</a:t>
            </a:r>
            <a:r>
              <a:rPr sz="4400" spc="-220" dirty="0"/>
              <a:t> </a:t>
            </a:r>
            <a:r>
              <a:rPr sz="4400" spc="-430" dirty="0"/>
              <a:t>Layer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57505" y="2666375"/>
            <a:ext cx="2657244" cy="2809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65739" y="2715711"/>
            <a:ext cx="2610684" cy="27600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07397" y="2738596"/>
            <a:ext cx="1348662" cy="14145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515614" y="3434841"/>
            <a:ext cx="998855" cy="1143635"/>
            <a:chOff x="3515614" y="3434841"/>
            <a:chExt cx="998855" cy="1143635"/>
          </a:xfrm>
        </p:grpSpPr>
        <p:sp>
          <p:nvSpPr>
            <p:cNvPr id="7" name="object 7"/>
            <p:cNvSpPr/>
            <p:nvPr/>
          </p:nvSpPr>
          <p:spPr>
            <a:xfrm>
              <a:off x="3521964" y="3441191"/>
              <a:ext cx="986155" cy="1130935"/>
            </a:xfrm>
            <a:custGeom>
              <a:avLst/>
              <a:gdLst/>
              <a:ahLst/>
              <a:cxnLst/>
              <a:rect l="l" t="t" r="r" b="b"/>
              <a:pathLst>
                <a:path w="986154" h="1130935">
                  <a:moveTo>
                    <a:pt x="493014" y="0"/>
                  </a:moveTo>
                  <a:lnTo>
                    <a:pt x="493014" y="282702"/>
                  </a:lnTo>
                  <a:lnTo>
                    <a:pt x="0" y="282702"/>
                  </a:lnTo>
                  <a:lnTo>
                    <a:pt x="0" y="848106"/>
                  </a:lnTo>
                  <a:lnTo>
                    <a:pt x="493014" y="848106"/>
                  </a:lnTo>
                  <a:lnTo>
                    <a:pt x="493014" y="1130808"/>
                  </a:lnTo>
                  <a:lnTo>
                    <a:pt x="986028" y="565404"/>
                  </a:lnTo>
                  <a:lnTo>
                    <a:pt x="49301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21964" y="3441191"/>
              <a:ext cx="986155" cy="1130935"/>
            </a:xfrm>
            <a:custGeom>
              <a:avLst/>
              <a:gdLst/>
              <a:ahLst/>
              <a:cxnLst/>
              <a:rect l="l" t="t" r="r" b="b"/>
              <a:pathLst>
                <a:path w="986154" h="1130935">
                  <a:moveTo>
                    <a:pt x="0" y="282702"/>
                  </a:moveTo>
                  <a:lnTo>
                    <a:pt x="493014" y="282702"/>
                  </a:lnTo>
                  <a:lnTo>
                    <a:pt x="493014" y="0"/>
                  </a:lnTo>
                  <a:lnTo>
                    <a:pt x="986028" y="565404"/>
                  </a:lnTo>
                  <a:lnTo>
                    <a:pt x="493014" y="1130808"/>
                  </a:lnTo>
                  <a:lnTo>
                    <a:pt x="493014" y="848106"/>
                  </a:lnTo>
                  <a:lnTo>
                    <a:pt x="0" y="848106"/>
                  </a:lnTo>
                  <a:lnTo>
                    <a:pt x="0" y="282702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229345" y="3507994"/>
            <a:ext cx="997585" cy="1143635"/>
            <a:chOff x="8229345" y="3507994"/>
            <a:chExt cx="997585" cy="1143635"/>
          </a:xfrm>
        </p:grpSpPr>
        <p:sp>
          <p:nvSpPr>
            <p:cNvPr id="10" name="object 10"/>
            <p:cNvSpPr/>
            <p:nvPr/>
          </p:nvSpPr>
          <p:spPr>
            <a:xfrm>
              <a:off x="8235695" y="3514344"/>
              <a:ext cx="984885" cy="1130935"/>
            </a:xfrm>
            <a:custGeom>
              <a:avLst/>
              <a:gdLst/>
              <a:ahLst/>
              <a:cxnLst/>
              <a:rect l="l" t="t" r="r" b="b"/>
              <a:pathLst>
                <a:path w="984884" h="1130935">
                  <a:moveTo>
                    <a:pt x="492252" y="0"/>
                  </a:moveTo>
                  <a:lnTo>
                    <a:pt x="492252" y="282702"/>
                  </a:lnTo>
                  <a:lnTo>
                    <a:pt x="0" y="282702"/>
                  </a:lnTo>
                  <a:lnTo>
                    <a:pt x="0" y="848106"/>
                  </a:lnTo>
                  <a:lnTo>
                    <a:pt x="492252" y="848106"/>
                  </a:lnTo>
                  <a:lnTo>
                    <a:pt x="492252" y="1130808"/>
                  </a:lnTo>
                  <a:lnTo>
                    <a:pt x="984504" y="565404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35695" y="3514344"/>
              <a:ext cx="984885" cy="1130935"/>
            </a:xfrm>
            <a:custGeom>
              <a:avLst/>
              <a:gdLst/>
              <a:ahLst/>
              <a:cxnLst/>
              <a:rect l="l" t="t" r="r" b="b"/>
              <a:pathLst>
                <a:path w="984884" h="1130935">
                  <a:moveTo>
                    <a:pt x="0" y="282702"/>
                  </a:moveTo>
                  <a:lnTo>
                    <a:pt x="492252" y="282702"/>
                  </a:lnTo>
                  <a:lnTo>
                    <a:pt x="492252" y="0"/>
                  </a:lnTo>
                  <a:lnTo>
                    <a:pt x="984504" y="565404"/>
                  </a:lnTo>
                  <a:lnTo>
                    <a:pt x="492252" y="1130808"/>
                  </a:lnTo>
                  <a:lnTo>
                    <a:pt x="492252" y="848106"/>
                  </a:lnTo>
                  <a:lnTo>
                    <a:pt x="0" y="848106"/>
                  </a:lnTo>
                  <a:lnTo>
                    <a:pt x="0" y="282702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74021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25" dirty="0"/>
              <a:t>Example: </a:t>
            </a:r>
            <a:r>
              <a:rPr sz="4400" spc="-409" dirty="0"/>
              <a:t>Max </a:t>
            </a:r>
            <a:r>
              <a:rPr sz="4400" spc="-310" dirty="0"/>
              <a:t>Pooling</a:t>
            </a:r>
            <a:r>
              <a:rPr sz="4400" spc="-220" dirty="0"/>
              <a:t> </a:t>
            </a:r>
            <a:r>
              <a:rPr sz="4400" spc="-430" dirty="0"/>
              <a:t>Layer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8986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9" dirty="0">
                <a:latin typeface="Arial Black"/>
                <a:cs typeface="Arial Black"/>
              </a:rPr>
              <a:t>Max </a:t>
            </a:r>
            <a:r>
              <a:rPr sz="2400" spc="-150" dirty="0">
                <a:latin typeface="Arial Black"/>
                <a:cs typeface="Arial Black"/>
              </a:rPr>
              <a:t>pooling </a:t>
            </a:r>
            <a:r>
              <a:rPr sz="2400" spc="-204" dirty="0">
                <a:latin typeface="Arial Black"/>
                <a:cs typeface="Arial Black"/>
              </a:rPr>
              <a:t>layer </a:t>
            </a:r>
            <a:r>
              <a:rPr sz="2400" spc="-225" dirty="0">
                <a:latin typeface="Arial Black"/>
                <a:cs typeface="Arial Black"/>
              </a:rPr>
              <a:t>(2 </a:t>
            </a:r>
            <a:r>
              <a:rPr sz="2400" dirty="0">
                <a:latin typeface="맑은 고딕"/>
                <a:cs typeface="맑은 고딕"/>
              </a:rPr>
              <a:t>× </a:t>
            </a:r>
            <a:r>
              <a:rPr sz="2400" spc="-229" dirty="0">
                <a:latin typeface="Arial Black"/>
                <a:cs typeface="Arial Black"/>
              </a:rPr>
              <a:t>2 </a:t>
            </a:r>
            <a:r>
              <a:rPr sz="2400" spc="-150" dirty="0">
                <a:latin typeface="Arial Black"/>
                <a:cs typeface="Arial Black"/>
              </a:rPr>
              <a:t>pooling </a:t>
            </a:r>
            <a:r>
              <a:rPr sz="2400" spc="-195" dirty="0">
                <a:latin typeface="Arial Black"/>
                <a:cs typeface="Arial Black"/>
              </a:rPr>
              <a:t>kernel, stride 2, </a:t>
            </a:r>
            <a:r>
              <a:rPr sz="2400" spc="-135" dirty="0">
                <a:latin typeface="Arial Black"/>
                <a:cs typeface="Arial Black"/>
              </a:rPr>
              <a:t>no</a:t>
            </a:r>
            <a:r>
              <a:rPr sz="2400" spc="-195" dirty="0">
                <a:latin typeface="Arial Black"/>
                <a:cs typeface="Arial Black"/>
              </a:rPr>
              <a:t> </a:t>
            </a:r>
            <a:r>
              <a:rPr sz="2400" spc="-160" dirty="0">
                <a:latin typeface="Arial Black"/>
                <a:cs typeface="Arial Black"/>
              </a:rPr>
              <a:t>padding)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4908169"/>
            <a:ext cx="9302750" cy="12179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marR="19685" indent="-2286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50" dirty="0">
                <a:latin typeface="Arial"/>
                <a:cs typeface="Arial"/>
              </a:rPr>
              <a:t>Only </a:t>
            </a:r>
            <a:r>
              <a:rPr sz="2000" b="1" spc="120" dirty="0">
                <a:latin typeface="Arial"/>
                <a:cs typeface="Arial"/>
              </a:rPr>
              <a:t>the </a:t>
            </a:r>
            <a:r>
              <a:rPr sz="2000" b="1" spc="110" dirty="0">
                <a:latin typeface="Arial"/>
                <a:cs typeface="Arial"/>
              </a:rPr>
              <a:t>max </a:t>
            </a:r>
            <a:r>
              <a:rPr sz="2000" b="1" spc="95" dirty="0">
                <a:latin typeface="Arial"/>
                <a:cs typeface="Arial"/>
              </a:rPr>
              <a:t>input </a:t>
            </a:r>
            <a:r>
              <a:rPr sz="2000" b="1" spc="65" dirty="0">
                <a:latin typeface="Arial"/>
                <a:cs typeface="Arial"/>
              </a:rPr>
              <a:t>value</a:t>
            </a:r>
            <a:r>
              <a:rPr sz="2000" b="1" spc="-325" dirty="0">
                <a:latin typeface="Arial"/>
                <a:cs typeface="Arial"/>
              </a:rPr>
              <a:t> </a:t>
            </a:r>
            <a:r>
              <a:rPr sz="2000" spc="-125" dirty="0">
                <a:latin typeface="Arial Black"/>
                <a:cs typeface="Arial Black"/>
              </a:rPr>
              <a:t>in </a:t>
            </a:r>
            <a:r>
              <a:rPr sz="2000" spc="-225" dirty="0">
                <a:latin typeface="Arial Black"/>
                <a:cs typeface="Arial Black"/>
              </a:rPr>
              <a:t>each </a:t>
            </a:r>
            <a:r>
              <a:rPr sz="2000" spc="-190" dirty="0">
                <a:latin typeface="Arial Black"/>
                <a:cs typeface="Arial Black"/>
              </a:rPr>
              <a:t>receptive </a:t>
            </a:r>
            <a:r>
              <a:rPr sz="2000" spc="-145" dirty="0">
                <a:latin typeface="Arial Black"/>
                <a:cs typeface="Arial Black"/>
              </a:rPr>
              <a:t>field </a:t>
            </a:r>
            <a:r>
              <a:rPr sz="2000" spc="-220" dirty="0">
                <a:latin typeface="Arial Black"/>
                <a:cs typeface="Arial Black"/>
              </a:rPr>
              <a:t>makes </a:t>
            </a:r>
            <a:r>
              <a:rPr sz="2000" spc="-160" dirty="0">
                <a:latin typeface="Arial Black"/>
                <a:cs typeface="Arial Black"/>
              </a:rPr>
              <a:t>it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90" dirty="0">
                <a:latin typeface="Arial Black"/>
                <a:cs typeface="Arial Black"/>
              </a:rPr>
              <a:t>next </a:t>
            </a:r>
            <a:r>
              <a:rPr sz="2000" spc="-165" dirty="0">
                <a:latin typeface="Arial Black"/>
                <a:cs typeface="Arial Black"/>
              </a:rPr>
              <a:t>layer,  </a:t>
            </a:r>
            <a:r>
              <a:rPr sz="2000" spc="-190" dirty="0">
                <a:latin typeface="Arial Black"/>
                <a:cs typeface="Arial Black"/>
              </a:rPr>
              <a:t>while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35" dirty="0">
                <a:latin typeface="Arial Black"/>
                <a:cs typeface="Arial Black"/>
              </a:rPr>
              <a:t>other </a:t>
            </a:r>
            <a:r>
              <a:rPr sz="2000" spc="-150" dirty="0">
                <a:latin typeface="Arial Black"/>
                <a:cs typeface="Arial Black"/>
              </a:rPr>
              <a:t>inputs </a:t>
            </a:r>
            <a:r>
              <a:rPr sz="2000" spc="-160" dirty="0">
                <a:latin typeface="Arial Black"/>
                <a:cs typeface="Arial Black"/>
              </a:rPr>
              <a:t>are</a:t>
            </a:r>
            <a:r>
              <a:rPr sz="2000" spc="-105" dirty="0">
                <a:latin typeface="Arial Black"/>
                <a:cs typeface="Arial Black"/>
              </a:rPr>
              <a:t> </a:t>
            </a:r>
            <a:r>
              <a:rPr sz="2000" spc="-120" dirty="0">
                <a:latin typeface="Arial Black"/>
                <a:cs typeface="Arial Black"/>
              </a:rPr>
              <a:t>dropped.</a:t>
            </a:r>
            <a:endParaRPr sz="2000">
              <a:latin typeface="Arial Black"/>
              <a:cs typeface="Arial Black"/>
            </a:endParaRPr>
          </a:p>
          <a:p>
            <a:pPr marL="241300" marR="5080" indent="-228600">
              <a:lnSpc>
                <a:spcPts val="2160"/>
              </a:lnSpc>
              <a:spcBef>
                <a:spcPts val="5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Arial Black"/>
                <a:cs typeface="Arial Black"/>
              </a:rPr>
              <a:t>Because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160" dirty="0">
                <a:latin typeface="Arial Black"/>
                <a:cs typeface="Arial Black"/>
              </a:rPr>
              <a:t>the stride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160" dirty="0">
                <a:latin typeface="Arial Black"/>
                <a:cs typeface="Arial Black"/>
              </a:rPr>
              <a:t>2, the </a:t>
            </a:r>
            <a:r>
              <a:rPr sz="2000" spc="-130" dirty="0">
                <a:latin typeface="Arial Black"/>
                <a:cs typeface="Arial Black"/>
              </a:rPr>
              <a:t>output </a:t>
            </a:r>
            <a:r>
              <a:rPr sz="2000" spc="-165" dirty="0">
                <a:latin typeface="Arial Black"/>
                <a:cs typeface="Arial Black"/>
              </a:rPr>
              <a:t>image </a:t>
            </a:r>
            <a:r>
              <a:rPr sz="2000" spc="-195" dirty="0">
                <a:latin typeface="Arial Black"/>
                <a:cs typeface="Arial Black"/>
              </a:rPr>
              <a:t>has </a:t>
            </a:r>
            <a:r>
              <a:rPr sz="2000" spc="-140" dirty="0">
                <a:latin typeface="Arial Black"/>
                <a:cs typeface="Arial Black"/>
              </a:rPr>
              <a:t>half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40" dirty="0">
                <a:latin typeface="Arial Black"/>
                <a:cs typeface="Arial Black"/>
              </a:rPr>
              <a:t>height and half </a:t>
            </a:r>
            <a:r>
              <a:rPr sz="2000" spc="-160" dirty="0">
                <a:latin typeface="Arial Black"/>
                <a:cs typeface="Arial Black"/>
              </a:rPr>
              <a:t>the  </a:t>
            </a:r>
            <a:r>
              <a:rPr sz="2000" spc="-170" dirty="0">
                <a:latin typeface="Arial Black"/>
                <a:cs typeface="Arial Black"/>
              </a:rPr>
              <a:t>width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25" dirty="0">
                <a:latin typeface="Arial Black"/>
                <a:cs typeface="Arial Black"/>
              </a:rPr>
              <a:t>input </a:t>
            </a:r>
            <a:r>
              <a:rPr sz="2000" spc="-165" dirty="0">
                <a:latin typeface="Arial Black"/>
                <a:cs typeface="Arial Black"/>
              </a:rPr>
              <a:t>image </a:t>
            </a:r>
            <a:r>
              <a:rPr sz="2000" spc="-125" dirty="0">
                <a:latin typeface="Arial Black"/>
                <a:cs typeface="Arial Black"/>
              </a:rPr>
              <a:t>(rounded </a:t>
            </a:r>
            <a:r>
              <a:rPr sz="2000" spc="-165" dirty="0">
                <a:latin typeface="Arial Black"/>
                <a:cs typeface="Arial Black"/>
              </a:rPr>
              <a:t>down </a:t>
            </a:r>
            <a:r>
              <a:rPr sz="2000" spc="-220" dirty="0">
                <a:latin typeface="Arial Black"/>
                <a:cs typeface="Arial Black"/>
              </a:rPr>
              <a:t>since </a:t>
            </a:r>
            <a:r>
              <a:rPr sz="2000" spc="-265" dirty="0">
                <a:latin typeface="Arial Black"/>
                <a:cs typeface="Arial Black"/>
              </a:rPr>
              <a:t>we </a:t>
            </a:r>
            <a:r>
              <a:rPr sz="2000" spc="-190" dirty="0">
                <a:latin typeface="Arial Black"/>
                <a:cs typeface="Arial Black"/>
              </a:rPr>
              <a:t>use </a:t>
            </a:r>
            <a:r>
              <a:rPr sz="2000" spc="-114" dirty="0">
                <a:latin typeface="Arial Black"/>
                <a:cs typeface="Arial Black"/>
              </a:rPr>
              <a:t>no</a:t>
            </a:r>
            <a:r>
              <a:rPr sz="2000" spc="50" dirty="0">
                <a:latin typeface="Arial Black"/>
                <a:cs typeface="Arial Black"/>
              </a:rPr>
              <a:t> </a:t>
            </a:r>
            <a:r>
              <a:rPr sz="2000" spc="-135" dirty="0">
                <a:latin typeface="Arial Black"/>
                <a:cs typeface="Arial Black"/>
              </a:rPr>
              <a:t>padding).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24911" y="2240280"/>
            <a:ext cx="6714743" cy="2714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026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9" dirty="0"/>
              <a:t>Max </a:t>
            </a:r>
            <a:r>
              <a:rPr sz="4400" spc="-310" dirty="0"/>
              <a:t>Pooling </a:t>
            </a:r>
            <a:r>
              <a:rPr sz="4400" dirty="0"/>
              <a:t>–</a:t>
            </a:r>
            <a:r>
              <a:rPr sz="4400" spc="-350" dirty="0"/>
              <a:t> </a:t>
            </a:r>
            <a:r>
              <a:rPr sz="4400" spc="-375" dirty="0"/>
              <a:t>Pros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10289540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9" dirty="0">
                <a:latin typeface="Arial Black"/>
                <a:cs typeface="Arial Black"/>
              </a:rPr>
              <a:t>Max </a:t>
            </a:r>
            <a:r>
              <a:rPr sz="2400" spc="-150" dirty="0">
                <a:latin typeface="Arial Black"/>
                <a:cs typeface="Arial Black"/>
              </a:rPr>
              <a:t>pooling </a:t>
            </a:r>
            <a:r>
              <a:rPr sz="2400" spc="-204" dirty="0">
                <a:latin typeface="Arial Black"/>
                <a:cs typeface="Arial Black"/>
              </a:rPr>
              <a:t>layer </a:t>
            </a:r>
            <a:r>
              <a:rPr sz="2400" spc="-229" dirty="0">
                <a:latin typeface="Arial Black"/>
                <a:cs typeface="Arial Black"/>
              </a:rPr>
              <a:t>also </a:t>
            </a:r>
            <a:r>
              <a:rPr sz="2400" spc="-200" dirty="0">
                <a:latin typeface="Arial Black"/>
                <a:cs typeface="Arial Black"/>
              </a:rPr>
              <a:t>introduces </a:t>
            </a:r>
            <a:r>
              <a:rPr sz="2400" spc="-220" dirty="0">
                <a:latin typeface="Arial Black"/>
                <a:cs typeface="Arial Black"/>
              </a:rPr>
              <a:t>some </a:t>
            </a:r>
            <a:r>
              <a:rPr sz="2400" spc="-225" dirty="0">
                <a:latin typeface="Arial Black"/>
                <a:cs typeface="Arial Black"/>
              </a:rPr>
              <a:t>level </a:t>
            </a:r>
            <a:r>
              <a:rPr sz="2400" spc="-130" dirty="0">
                <a:latin typeface="Arial Black"/>
                <a:cs typeface="Arial Black"/>
              </a:rPr>
              <a:t>of </a:t>
            </a:r>
            <a:r>
              <a:rPr sz="2400" b="1" u="heavy" spc="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invariance </a:t>
            </a:r>
            <a:r>
              <a:rPr sz="2400" u="heavy" spc="-9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(</a:t>
            </a:r>
            <a:r>
              <a:rPr sz="2400" u="heavy" spc="-90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불변성</a:t>
            </a:r>
            <a:r>
              <a:rPr sz="2400" u="heavy" spc="-9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)</a:t>
            </a:r>
            <a:r>
              <a:rPr sz="2400" spc="-30" dirty="0">
                <a:latin typeface="Arial Black"/>
                <a:cs typeface="Arial Black"/>
              </a:rPr>
              <a:t> </a:t>
            </a:r>
            <a:r>
              <a:rPr sz="2400" spc="-180" dirty="0">
                <a:latin typeface="Arial Black"/>
                <a:cs typeface="Arial Black"/>
              </a:rPr>
              <a:t>to</a:t>
            </a:r>
            <a:endParaRPr sz="2400">
              <a:latin typeface="Arial Black"/>
              <a:cs typeface="Arial Black"/>
            </a:endParaRPr>
          </a:p>
          <a:p>
            <a:pPr marL="241300">
              <a:lnSpc>
                <a:spcPts val="2735"/>
              </a:lnSpc>
            </a:pPr>
            <a:r>
              <a:rPr sz="2400" b="1" spc="60" dirty="0">
                <a:latin typeface="Arial"/>
                <a:cs typeface="Arial"/>
              </a:rPr>
              <a:t>small </a:t>
            </a:r>
            <a:r>
              <a:rPr sz="2400" b="1" spc="75" dirty="0">
                <a:latin typeface="Arial"/>
                <a:cs typeface="Arial"/>
              </a:rPr>
              <a:t>translations</a:t>
            </a:r>
            <a:r>
              <a:rPr sz="2400" b="1" spc="-145" dirty="0">
                <a:latin typeface="Arial"/>
                <a:cs typeface="Arial"/>
              </a:rPr>
              <a:t> </a:t>
            </a:r>
            <a:r>
              <a:rPr sz="2400" spc="-40" dirty="0">
                <a:latin typeface="Arial Black"/>
                <a:cs typeface="Arial Black"/>
              </a:rPr>
              <a:t>(</a:t>
            </a:r>
            <a:r>
              <a:rPr sz="2400" spc="-40" dirty="0">
                <a:latin typeface="맑은 고딕"/>
                <a:cs typeface="맑은 고딕"/>
              </a:rPr>
              <a:t>평행이동</a:t>
            </a:r>
            <a:r>
              <a:rPr sz="2400" spc="-40" dirty="0">
                <a:latin typeface="Arial Black"/>
                <a:cs typeface="Arial Black"/>
              </a:rPr>
              <a:t>/</a:t>
            </a:r>
            <a:r>
              <a:rPr sz="2400" spc="-40" dirty="0">
                <a:latin typeface="맑은 고딕"/>
                <a:cs typeface="맑은 고딕"/>
              </a:rPr>
              <a:t>병진</a:t>
            </a:r>
            <a:r>
              <a:rPr sz="2400" spc="-40" dirty="0">
                <a:latin typeface="Arial Black"/>
                <a:cs typeface="Arial Black"/>
              </a:rPr>
              <a:t>).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68979" y="3102864"/>
            <a:ext cx="5654039" cy="37551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026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9" dirty="0"/>
              <a:t>Max </a:t>
            </a:r>
            <a:r>
              <a:rPr sz="4400" spc="-310" dirty="0"/>
              <a:t>Pooling </a:t>
            </a:r>
            <a:r>
              <a:rPr sz="4400" dirty="0"/>
              <a:t>–</a:t>
            </a:r>
            <a:r>
              <a:rPr sz="4400" spc="-350" dirty="0"/>
              <a:t> </a:t>
            </a:r>
            <a:r>
              <a:rPr sz="4400" spc="-375" dirty="0"/>
              <a:t>Pros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367597" y="2322322"/>
            <a:ext cx="8402955" cy="4486910"/>
            <a:chOff x="3367597" y="2322322"/>
            <a:chExt cx="8402955" cy="4486910"/>
          </a:xfrm>
        </p:grpSpPr>
        <p:sp>
          <p:nvSpPr>
            <p:cNvPr id="4" name="object 4"/>
            <p:cNvSpPr/>
            <p:nvPr/>
          </p:nvSpPr>
          <p:spPr>
            <a:xfrm>
              <a:off x="3367597" y="3160382"/>
              <a:ext cx="5432151" cy="36483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72389" y="2328672"/>
              <a:ext cx="5191760" cy="1277620"/>
            </a:xfrm>
            <a:custGeom>
              <a:avLst/>
              <a:gdLst/>
              <a:ahLst/>
              <a:cxnLst/>
              <a:rect l="l" t="t" r="r" b="b"/>
              <a:pathLst>
                <a:path w="5191759" h="1277620">
                  <a:moveTo>
                    <a:pt x="5191366" y="0"/>
                  </a:moveTo>
                  <a:lnTo>
                    <a:pt x="1050658" y="0"/>
                  </a:lnTo>
                  <a:lnTo>
                    <a:pt x="1050658" y="744982"/>
                  </a:lnTo>
                  <a:lnTo>
                    <a:pt x="0" y="1128293"/>
                  </a:lnTo>
                  <a:lnTo>
                    <a:pt x="1050658" y="1064260"/>
                  </a:lnTo>
                  <a:lnTo>
                    <a:pt x="1050658" y="1277112"/>
                  </a:lnTo>
                  <a:lnTo>
                    <a:pt x="5191366" y="1277112"/>
                  </a:lnTo>
                  <a:lnTo>
                    <a:pt x="519136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72389" y="2328672"/>
              <a:ext cx="5191760" cy="1277620"/>
            </a:xfrm>
            <a:custGeom>
              <a:avLst/>
              <a:gdLst/>
              <a:ahLst/>
              <a:cxnLst/>
              <a:rect l="l" t="t" r="r" b="b"/>
              <a:pathLst>
                <a:path w="5191759" h="1277620">
                  <a:moveTo>
                    <a:pt x="1050658" y="0"/>
                  </a:moveTo>
                  <a:lnTo>
                    <a:pt x="1740776" y="0"/>
                  </a:lnTo>
                  <a:lnTo>
                    <a:pt x="2775953" y="0"/>
                  </a:lnTo>
                  <a:lnTo>
                    <a:pt x="5191366" y="0"/>
                  </a:lnTo>
                  <a:lnTo>
                    <a:pt x="5191366" y="744982"/>
                  </a:lnTo>
                  <a:lnTo>
                    <a:pt x="5191366" y="1064260"/>
                  </a:lnTo>
                  <a:lnTo>
                    <a:pt x="5191366" y="1277112"/>
                  </a:lnTo>
                  <a:lnTo>
                    <a:pt x="2775953" y="1277112"/>
                  </a:lnTo>
                  <a:lnTo>
                    <a:pt x="1740776" y="1277112"/>
                  </a:lnTo>
                  <a:lnTo>
                    <a:pt x="1050658" y="1277112"/>
                  </a:lnTo>
                  <a:lnTo>
                    <a:pt x="1050658" y="1064260"/>
                  </a:lnTo>
                  <a:lnTo>
                    <a:pt x="0" y="1128293"/>
                  </a:lnTo>
                  <a:lnTo>
                    <a:pt x="1050658" y="744982"/>
                  </a:lnTo>
                  <a:lnTo>
                    <a:pt x="1050658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16939" y="1803780"/>
            <a:ext cx="10547350" cy="17087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102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9" dirty="0">
                <a:latin typeface="Arial Black"/>
                <a:cs typeface="Arial Black"/>
              </a:rPr>
              <a:t>Max </a:t>
            </a:r>
            <a:r>
              <a:rPr sz="2400" spc="-150" dirty="0">
                <a:latin typeface="Arial Black"/>
                <a:cs typeface="Arial Black"/>
              </a:rPr>
              <a:t>pooling </a:t>
            </a:r>
            <a:r>
              <a:rPr sz="2400" spc="-204" dirty="0">
                <a:latin typeface="Arial Black"/>
                <a:cs typeface="Arial Black"/>
              </a:rPr>
              <a:t>layer </a:t>
            </a:r>
            <a:r>
              <a:rPr sz="2400" spc="-229" dirty="0">
                <a:latin typeface="Arial Black"/>
                <a:cs typeface="Arial Black"/>
              </a:rPr>
              <a:t>also </a:t>
            </a:r>
            <a:r>
              <a:rPr sz="2400" spc="-200" dirty="0">
                <a:latin typeface="Arial Black"/>
                <a:cs typeface="Arial Black"/>
              </a:rPr>
              <a:t>introduces </a:t>
            </a:r>
            <a:r>
              <a:rPr sz="2400" spc="-220" dirty="0">
                <a:latin typeface="Arial Black"/>
                <a:cs typeface="Arial Black"/>
              </a:rPr>
              <a:t>some </a:t>
            </a:r>
            <a:r>
              <a:rPr sz="2400" spc="-225" dirty="0">
                <a:latin typeface="Arial Black"/>
                <a:cs typeface="Arial Black"/>
              </a:rPr>
              <a:t>level </a:t>
            </a:r>
            <a:r>
              <a:rPr sz="2400" spc="-130" dirty="0">
                <a:latin typeface="Arial Black"/>
                <a:cs typeface="Arial Black"/>
              </a:rPr>
              <a:t>of </a:t>
            </a:r>
            <a:r>
              <a:rPr sz="2400" b="1" u="heavy" spc="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invariance</a:t>
            </a:r>
            <a:r>
              <a:rPr sz="2400" b="1" spc="70" dirty="0">
                <a:latin typeface="Arial"/>
                <a:cs typeface="Arial"/>
              </a:rPr>
              <a:t> </a:t>
            </a:r>
            <a:r>
              <a:rPr sz="2400" spc="-180" dirty="0">
                <a:latin typeface="Arial Black"/>
                <a:cs typeface="Arial Black"/>
              </a:rPr>
              <a:t>to </a:t>
            </a:r>
            <a:r>
              <a:rPr sz="2400" b="1" spc="60" dirty="0">
                <a:latin typeface="Arial"/>
                <a:cs typeface="Arial"/>
              </a:rPr>
              <a:t>small  translations</a:t>
            </a:r>
            <a:r>
              <a:rPr sz="2400" spc="60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  <a:p>
            <a:pPr marL="6797675">
              <a:lnSpc>
                <a:spcPts val="1960"/>
              </a:lnSpc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Invariance can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useful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endParaRPr sz="2400">
              <a:latin typeface="Calibri"/>
              <a:cs typeface="Calibri"/>
            </a:endParaRPr>
          </a:p>
          <a:p>
            <a:pPr marL="6797675" marR="603885">
              <a:lnSpc>
                <a:spcPts val="2900"/>
              </a:lnSpc>
              <a:spcBef>
                <a:spcPts val="8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prediction should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not  depend on these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details.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45458"/>
            <a:ext cx="78035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I: </a:t>
            </a:r>
            <a:r>
              <a:rPr spc="-459" dirty="0"/>
              <a:t>Convolutional</a:t>
            </a:r>
            <a:r>
              <a:rPr spc="-625" dirty="0"/>
              <a:t> </a:t>
            </a:r>
            <a:r>
              <a:rPr spc="-580" dirty="0"/>
              <a:t>Layer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1549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9" dirty="0"/>
              <a:t>Max </a:t>
            </a:r>
            <a:r>
              <a:rPr sz="4400" spc="-310" dirty="0"/>
              <a:t>Pooling </a:t>
            </a:r>
            <a:r>
              <a:rPr sz="4400" dirty="0"/>
              <a:t>–</a:t>
            </a:r>
            <a:r>
              <a:rPr sz="4400" spc="-340" dirty="0"/>
              <a:t> </a:t>
            </a:r>
            <a:r>
              <a:rPr sz="4400" spc="-430" dirty="0"/>
              <a:t>Cons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8152"/>
            <a:ext cx="7908290" cy="15728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0" dirty="0">
                <a:latin typeface="Arial Black"/>
                <a:cs typeface="Arial Black"/>
              </a:rPr>
              <a:t>Very</a:t>
            </a:r>
            <a:r>
              <a:rPr sz="2400" spc="-195" dirty="0">
                <a:latin typeface="Arial Black"/>
                <a:cs typeface="Arial Black"/>
              </a:rPr>
              <a:t> </a:t>
            </a:r>
            <a:r>
              <a:rPr sz="2400" spc="-220" dirty="0">
                <a:latin typeface="Arial Black"/>
                <a:cs typeface="Arial Black"/>
              </a:rPr>
              <a:t>destructive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5" dirty="0">
                <a:latin typeface="Arial Black"/>
                <a:cs typeface="Arial Black"/>
              </a:rPr>
              <a:t>E.g., </a:t>
            </a:r>
            <a:r>
              <a:rPr sz="2000" spc="-130" dirty="0">
                <a:latin typeface="Arial Black"/>
                <a:cs typeface="Arial Black"/>
              </a:rPr>
              <a:t>2*2 </a:t>
            </a:r>
            <a:r>
              <a:rPr sz="2000" spc="-170" dirty="0">
                <a:latin typeface="Arial Black"/>
                <a:cs typeface="Arial Black"/>
              </a:rPr>
              <a:t>kernel </a:t>
            </a:r>
            <a:r>
              <a:rPr sz="2000" spc="-185" dirty="0">
                <a:latin typeface="Arial Black"/>
                <a:cs typeface="Arial Black"/>
              </a:rPr>
              <a:t>with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60" dirty="0">
                <a:latin typeface="Arial Black"/>
                <a:cs typeface="Arial Black"/>
              </a:rPr>
              <a:t>stride </a:t>
            </a:r>
            <a:r>
              <a:rPr sz="2000" spc="-190" dirty="0">
                <a:latin typeface="Arial Black"/>
                <a:cs typeface="Arial Black"/>
              </a:rPr>
              <a:t>2 </a:t>
            </a: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Arial Black"/>
                <a:cs typeface="Arial Black"/>
              </a:rPr>
              <a:t>it </a:t>
            </a:r>
            <a:r>
              <a:rPr sz="2000" b="1" spc="20" dirty="0">
                <a:latin typeface="Arial"/>
                <a:cs typeface="Arial"/>
              </a:rPr>
              <a:t>drops </a:t>
            </a:r>
            <a:r>
              <a:rPr sz="2000" b="1" spc="35" dirty="0">
                <a:latin typeface="Arial"/>
                <a:cs typeface="Arial"/>
              </a:rPr>
              <a:t>75% </a:t>
            </a:r>
            <a:r>
              <a:rPr sz="2000" b="1" spc="60" dirty="0">
                <a:latin typeface="Arial"/>
                <a:cs typeface="Arial"/>
              </a:rPr>
              <a:t>of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spc="-150" dirty="0">
                <a:latin typeface="Arial Black"/>
                <a:cs typeface="Arial Black"/>
              </a:rPr>
              <a:t>inputs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0" dirty="0">
                <a:latin typeface="Arial Black"/>
                <a:cs typeface="Arial Black"/>
              </a:rPr>
              <a:t>Applications may </a:t>
            </a:r>
            <a:r>
              <a:rPr sz="2400" spc="-160" dirty="0">
                <a:latin typeface="Arial Black"/>
                <a:cs typeface="Arial Black"/>
              </a:rPr>
              <a:t>not </a:t>
            </a:r>
            <a:r>
              <a:rPr sz="2400" spc="-240" dirty="0">
                <a:latin typeface="Arial Black"/>
                <a:cs typeface="Arial Black"/>
              </a:rPr>
              <a:t>want</a:t>
            </a:r>
            <a:r>
              <a:rPr sz="2400" spc="-95" dirty="0">
                <a:latin typeface="Arial Black"/>
                <a:cs typeface="Arial Black"/>
              </a:rPr>
              <a:t> </a:t>
            </a:r>
            <a:r>
              <a:rPr sz="2400" spc="-210" dirty="0">
                <a:latin typeface="Arial Black"/>
                <a:cs typeface="Arial Black"/>
              </a:rPr>
              <a:t>invariance.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5" dirty="0">
                <a:latin typeface="Arial Black"/>
                <a:cs typeface="Arial Black"/>
              </a:rPr>
              <a:t>E.g., </a:t>
            </a:r>
            <a:r>
              <a:rPr sz="2000" spc="-204" dirty="0">
                <a:latin typeface="Arial Black"/>
                <a:cs typeface="Arial Black"/>
              </a:rPr>
              <a:t>semantic </a:t>
            </a:r>
            <a:r>
              <a:rPr sz="2000" spc="-165" dirty="0">
                <a:latin typeface="Arial Black"/>
                <a:cs typeface="Arial Black"/>
              </a:rPr>
              <a:t>segmentation </a:t>
            </a:r>
            <a:r>
              <a:rPr sz="2000" spc="-190" dirty="0">
                <a:latin typeface="Arial Black"/>
                <a:cs typeface="Arial Black"/>
              </a:rPr>
              <a:t>(classifying </a:t>
            </a:r>
            <a:r>
              <a:rPr sz="2000" spc="-225" dirty="0">
                <a:latin typeface="Arial Black"/>
                <a:cs typeface="Arial Black"/>
              </a:rPr>
              <a:t>each </a:t>
            </a:r>
            <a:r>
              <a:rPr sz="2000" spc="-180" dirty="0">
                <a:latin typeface="Arial Black"/>
                <a:cs typeface="Arial Black"/>
              </a:rPr>
              <a:t>pixel </a:t>
            </a:r>
            <a:r>
              <a:rPr sz="2000" spc="-125" dirty="0">
                <a:latin typeface="Arial Black"/>
                <a:cs typeface="Arial Black"/>
              </a:rPr>
              <a:t>in</a:t>
            </a:r>
            <a:r>
              <a:rPr sz="2000" spc="85" dirty="0">
                <a:latin typeface="Arial Black"/>
                <a:cs typeface="Arial Black"/>
              </a:rPr>
              <a:t> </a:t>
            </a:r>
            <a:r>
              <a:rPr sz="2000" spc="-165" dirty="0">
                <a:latin typeface="Arial Black"/>
                <a:cs typeface="Arial Black"/>
              </a:rPr>
              <a:t>image)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3773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80" dirty="0"/>
              <a:t>Cod</a:t>
            </a:r>
            <a:r>
              <a:rPr sz="4400" spc="-455" dirty="0"/>
              <a:t>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3585729"/>
            <a:ext cx="10031095" cy="172529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20" dirty="0">
                <a:latin typeface="Arial Black"/>
                <a:cs typeface="Arial Black"/>
              </a:rPr>
              <a:t>In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-235" dirty="0">
                <a:latin typeface="Arial Black"/>
                <a:cs typeface="Arial Black"/>
              </a:rPr>
              <a:t>TensorFlow,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15" dirty="0">
                <a:latin typeface="Arial Black"/>
                <a:cs typeface="Arial Black"/>
              </a:rPr>
              <a:t>The </a:t>
            </a:r>
            <a:r>
              <a:rPr sz="2000" spc="-185" dirty="0">
                <a:latin typeface="Arial Black"/>
                <a:cs typeface="Arial Black"/>
              </a:rPr>
              <a:t>shown </a:t>
            </a:r>
            <a:r>
              <a:rPr sz="2000" spc="-204" dirty="0">
                <a:latin typeface="Arial Black"/>
                <a:cs typeface="Arial Black"/>
              </a:rPr>
              <a:t>code </a:t>
            </a:r>
            <a:r>
              <a:rPr sz="2000" spc="-215" dirty="0">
                <a:latin typeface="Arial Black"/>
                <a:cs typeface="Arial Black"/>
              </a:rPr>
              <a:t>creates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204" dirty="0">
                <a:latin typeface="Arial Black"/>
                <a:cs typeface="Arial Black"/>
              </a:rPr>
              <a:t>max </a:t>
            </a:r>
            <a:r>
              <a:rPr sz="2000" spc="-125" dirty="0">
                <a:latin typeface="Arial Black"/>
                <a:cs typeface="Arial Black"/>
              </a:rPr>
              <a:t>pooling </a:t>
            </a:r>
            <a:r>
              <a:rPr sz="2000" spc="-170" dirty="0">
                <a:latin typeface="Arial Black"/>
                <a:cs typeface="Arial Black"/>
              </a:rPr>
              <a:t>layer </a:t>
            </a:r>
            <a:r>
              <a:rPr sz="2000" spc="-145" dirty="0">
                <a:latin typeface="Arial Black"/>
                <a:cs typeface="Arial Black"/>
              </a:rPr>
              <a:t>using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b="1" spc="30" dirty="0">
                <a:latin typeface="Arial"/>
                <a:cs typeface="Arial"/>
              </a:rPr>
              <a:t>2 </a:t>
            </a:r>
            <a:r>
              <a:rPr sz="2000" b="1" dirty="0">
                <a:latin typeface="맑은 고딕"/>
                <a:cs typeface="맑은 고딕"/>
              </a:rPr>
              <a:t>× </a:t>
            </a:r>
            <a:r>
              <a:rPr sz="2000" b="1" spc="30" dirty="0">
                <a:latin typeface="Arial"/>
                <a:cs typeface="Arial"/>
              </a:rPr>
              <a:t>2</a:t>
            </a:r>
            <a:r>
              <a:rPr sz="2000" b="1" spc="120" dirty="0">
                <a:latin typeface="Arial"/>
                <a:cs typeface="Arial"/>
              </a:rPr>
              <a:t> </a:t>
            </a:r>
            <a:r>
              <a:rPr sz="2000" b="1" spc="60" dirty="0">
                <a:latin typeface="Arial"/>
                <a:cs typeface="Arial"/>
              </a:rPr>
              <a:t>kernel</a:t>
            </a:r>
            <a:r>
              <a:rPr sz="2000" spc="60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  <a:p>
            <a:pPr marL="697865" marR="5080" lvl="1" indent="-228600">
              <a:lnSpc>
                <a:spcPts val="2160"/>
              </a:lnSpc>
              <a:spcBef>
                <a:spcPts val="5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15" dirty="0">
                <a:latin typeface="Arial Black"/>
                <a:cs typeface="Arial Black"/>
              </a:rPr>
              <a:t>The </a:t>
            </a:r>
            <a:r>
              <a:rPr sz="2000" b="1" spc="35" dirty="0">
                <a:latin typeface="Arial"/>
                <a:cs typeface="Arial"/>
              </a:rPr>
              <a:t>strides </a:t>
            </a:r>
            <a:r>
              <a:rPr sz="2000" b="1" spc="95" dirty="0">
                <a:latin typeface="Arial"/>
                <a:cs typeface="Arial"/>
              </a:rPr>
              <a:t>default </a:t>
            </a:r>
            <a:r>
              <a:rPr sz="2000" b="1" spc="105" dirty="0">
                <a:latin typeface="Arial"/>
                <a:cs typeface="Arial"/>
              </a:rPr>
              <a:t>to </a:t>
            </a:r>
            <a:r>
              <a:rPr sz="2000" b="1" spc="120" dirty="0">
                <a:latin typeface="Arial"/>
                <a:cs typeface="Arial"/>
              </a:rPr>
              <a:t>the</a:t>
            </a:r>
            <a:r>
              <a:rPr sz="2000" b="1" spc="-395" dirty="0">
                <a:latin typeface="Arial"/>
                <a:cs typeface="Arial"/>
              </a:rPr>
              <a:t> </a:t>
            </a:r>
            <a:r>
              <a:rPr sz="2000" b="1" spc="90" dirty="0">
                <a:latin typeface="Arial"/>
                <a:cs typeface="Arial"/>
              </a:rPr>
              <a:t>kernel </a:t>
            </a:r>
            <a:r>
              <a:rPr sz="2000" b="1" spc="-30" dirty="0">
                <a:latin typeface="Arial"/>
                <a:cs typeface="Arial"/>
              </a:rPr>
              <a:t>size</a:t>
            </a:r>
            <a:r>
              <a:rPr sz="2000" spc="-30" dirty="0">
                <a:latin typeface="Arial Black"/>
                <a:cs typeface="Arial Black"/>
              </a:rPr>
              <a:t>, </a:t>
            </a:r>
            <a:r>
              <a:rPr sz="2000" spc="-195" dirty="0">
                <a:latin typeface="Arial Black"/>
                <a:cs typeface="Arial Black"/>
              </a:rPr>
              <a:t>so </a:t>
            </a:r>
            <a:r>
              <a:rPr sz="2000" spc="-175" dirty="0">
                <a:latin typeface="Arial Black"/>
                <a:cs typeface="Arial Black"/>
              </a:rPr>
              <a:t>this </a:t>
            </a:r>
            <a:r>
              <a:rPr sz="2000" spc="-170" dirty="0">
                <a:latin typeface="Arial Black"/>
                <a:cs typeface="Arial Black"/>
              </a:rPr>
              <a:t>layer </a:t>
            </a:r>
            <a:r>
              <a:rPr sz="2000" spc="-195" dirty="0">
                <a:latin typeface="Arial Black"/>
                <a:cs typeface="Arial Black"/>
              </a:rPr>
              <a:t>will </a:t>
            </a:r>
            <a:r>
              <a:rPr sz="2000" spc="-190" dirty="0">
                <a:latin typeface="Arial Black"/>
                <a:cs typeface="Arial Black"/>
              </a:rPr>
              <a:t>use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60" dirty="0">
                <a:latin typeface="Arial Black"/>
                <a:cs typeface="Arial Black"/>
              </a:rPr>
              <a:t>stride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b="1" spc="30" dirty="0">
                <a:latin typeface="Arial"/>
                <a:cs typeface="Arial"/>
              </a:rPr>
              <a:t>2 </a:t>
            </a:r>
            <a:r>
              <a:rPr sz="2000" spc="-135" dirty="0">
                <a:latin typeface="Arial Black"/>
                <a:cs typeface="Arial Black"/>
              </a:rPr>
              <a:t>(both  </a:t>
            </a:r>
            <a:r>
              <a:rPr sz="2000" spc="-145" dirty="0">
                <a:latin typeface="Arial Black"/>
                <a:cs typeface="Arial Black"/>
              </a:rPr>
              <a:t>horizontally </a:t>
            </a:r>
            <a:r>
              <a:rPr sz="2000" spc="-140" dirty="0">
                <a:latin typeface="Arial Black"/>
                <a:cs typeface="Arial Black"/>
              </a:rPr>
              <a:t>and</a:t>
            </a:r>
            <a:r>
              <a:rPr sz="2000" spc="-165" dirty="0">
                <a:latin typeface="Arial Black"/>
                <a:cs typeface="Arial Black"/>
              </a:rPr>
              <a:t> </a:t>
            </a:r>
            <a:r>
              <a:rPr sz="2000" spc="-185" dirty="0">
                <a:latin typeface="Arial Black"/>
                <a:cs typeface="Arial Black"/>
              </a:rPr>
              <a:t>vertically).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25" dirty="0">
                <a:latin typeface="Arial Black"/>
                <a:cs typeface="Arial Black"/>
              </a:rPr>
              <a:t>By </a:t>
            </a:r>
            <a:r>
              <a:rPr sz="2000" spc="-150" dirty="0">
                <a:latin typeface="Arial Black"/>
                <a:cs typeface="Arial Black"/>
              </a:rPr>
              <a:t>default, </a:t>
            </a:r>
            <a:r>
              <a:rPr sz="2000" spc="-160" dirty="0">
                <a:latin typeface="Arial Black"/>
                <a:cs typeface="Arial Black"/>
              </a:rPr>
              <a:t>it </a:t>
            </a:r>
            <a:r>
              <a:rPr sz="2000" spc="-210" dirty="0">
                <a:latin typeface="Arial Black"/>
                <a:cs typeface="Arial Black"/>
              </a:rPr>
              <a:t>uses </a:t>
            </a:r>
            <a:r>
              <a:rPr sz="2000" spc="-15" dirty="0">
                <a:latin typeface="Arial Black"/>
                <a:cs typeface="Arial Black"/>
              </a:rPr>
              <a:t>"</a:t>
            </a:r>
            <a:r>
              <a:rPr sz="2000" b="1" spc="-15" dirty="0">
                <a:latin typeface="Arial"/>
                <a:cs typeface="Arial"/>
              </a:rPr>
              <a:t>valid</a:t>
            </a:r>
            <a:r>
              <a:rPr sz="2000" spc="-15" dirty="0">
                <a:latin typeface="Arial Black"/>
                <a:cs typeface="Arial Black"/>
              </a:rPr>
              <a:t>" </a:t>
            </a:r>
            <a:r>
              <a:rPr sz="2000" spc="-125" dirty="0">
                <a:latin typeface="Arial Black"/>
                <a:cs typeface="Arial Black"/>
              </a:rPr>
              <a:t>padding </a:t>
            </a:r>
            <a:r>
              <a:rPr sz="2000" spc="-160" dirty="0">
                <a:latin typeface="Arial Black"/>
                <a:cs typeface="Arial Black"/>
              </a:rPr>
              <a:t>(i.e., </a:t>
            </a:r>
            <a:r>
              <a:rPr sz="2000" spc="-114" dirty="0">
                <a:latin typeface="Arial Black"/>
                <a:cs typeface="Arial Black"/>
              </a:rPr>
              <a:t>no </a:t>
            </a:r>
            <a:r>
              <a:rPr sz="2000" spc="-130" dirty="0">
                <a:latin typeface="Arial Black"/>
                <a:cs typeface="Arial Black"/>
              </a:rPr>
              <a:t>padding </a:t>
            </a:r>
            <a:r>
              <a:rPr sz="2000" spc="-190" dirty="0">
                <a:latin typeface="Arial Black"/>
                <a:cs typeface="Arial Black"/>
              </a:rPr>
              <a:t>at</a:t>
            </a:r>
            <a:r>
              <a:rPr sz="2000" spc="-260" dirty="0">
                <a:latin typeface="Arial Black"/>
                <a:cs typeface="Arial Black"/>
              </a:rPr>
              <a:t> </a:t>
            </a:r>
            <a:r>
              <a:rPr sz="2000" spc="-170" dirty="0">
                <a:latin typeface="Arial Black"/>
                <a:cs typeface="Arial Black"/>
              </a:rPr>
              <a:t>all).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48002" y="2848836"/>
            <a:ext cx="5399362" cy="205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3773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80" dirty="0"/>
              <a:t>Cod</a:t>
            </a:r>
            <a:r>
              <a:rPr sz="4400" spc="-455" dirty="0"/>
              <a:t>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139" y="3773994"/>
            <a:ext cx="9628505" cy="165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7610" algn="ctr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맑은 고딕"/>
                <a:cs typeface="맑은 고딕"/>
              </a:rPr>
              <a:t>AvgPool2D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19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Arial Black"/>
                <a:cs typeface="Arial Black"/>
              </a:rPr>
              <a:t>To </a:t>
            </a:r>
            <a:r>
              <a:rPr sz="2000" spc="-204" dirty="0">
                <a:latin typeface="Arial Black"/>
                <a:cs typeface="Arial Black"/>
              </a:rPr>
              <a:t>create </a:t>
            </a:r>
            <a:r>
              <a:rPr sz="2000" spc="-155" dirty="0">
                <a:latin typeface="Arial Black"/>
                <a:cs typeface="Arial Black"/>
              </a:rPr>
              <a:t>an </a:t>
            </a:r>
            <a:r>
              <a:rPr sz="2000" spc="-175" dirty="0">
                <a:latin typeface="Arial Black"/>
                <a:cs typeface="Arial Black"/>
              </a:rPr>
              <a:t>average </a:t>
            </a:r>
            <a:r>
              <a:rPr sz="2000" spc="-125" dirty="0">
                <a:latin typeface="Arial Black"/>
                <a:cs typeface="Arial Black"/>
              </a:rPr>
              <a:t>pooling </a:t>
            </a:r>
            <a:r>
              <a:rPr sz="2000" spc="-165" dirty="0">
                <a:latin typeface="Arial Black"/>
                <a:cs typeface="Arial Black"/>
              </a:rPr>
              <a:t>layer, </a:t>
            </a:r>
            <a:r>
              <a:rPr sz="2000" spc="-175" dirty="0">
                <a:latin typeface="Arial Black"/>
                <a:cs typeface="Arial Black"/>
              </a:rPr>
              <a:t>just </a:t>
            </a:r>
            <a:r>
              <a:rPr sz="2000" spc="-190" dirty="0">
                <a:latin typeface="Arial Black"/>
                <a:cs typeface="Arial Black"/>
              </a:rPr>
              <a:t>use </a:t>
            </a:r>
            <a:r>
              <a:rPr sz="2000" b="1" spc="5" dirty="0">
                <a:latin typeface="Arial"/>
                <a:cs typeface="Arial"/>
              </a:rPr>
              <a:t>AvgPool2D </a:t>
            </a:r>
            <a:r>
              <a:rPr sz="2000" spc="-175" dirty="0">
                <a:latin typeface="Arial Black"/>
                <a:cs typeface="Arial Black"/>
              </a:rPr>
              <a:t>instead </a:t>
            </a:r>
            <a:r>
              <a:rPr sz="2000" spc="-110" dirty="0">
                <a:latin typeface="Arial Black"/>
                <a:cs typeface="Arial Black"/>
              </a:rPr>
              <a:t>of</a:t>
            </a:r>
            <a:r>
              <a:rPr sz="2000" spc="105" dirty="0">
                <a:latin typeface="Arial Black"/>
                <a:cs typeface="Arial Black"/>
              </a:rPr>
              <a:t> </a:t>
            </a:r>
            <a:r>
              <a:rPr sz="2000" spc="-165" dirty="0">
                <a:latin typeface="Arial Black"/>
                <a:cs typeface="Arial Black"/>
              </a:rPr>
              <a:t>MaxPool2D.</a:t>
            </a:r>
            <a:endParaRPr sz="2000">
              <a:latin typeface="Arial Black"/>
              <a:cs typeface="Arial Black"/>
            </a:endParaRPr>
          </a:p>
          <a:p>
            <a:pPr marL="241300" marR="942340" indent="-228600">
              <a:lnSpc>
                <a:spcPts val="2160"/>
              </a:lnSpc>
              <a:spcBef>
                <a:spcPts val="5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270" dirty="0">
                <a:latin typeface="Arial Black"/>
                <a:cs typeface="Arial Black"/>
              </a:rPr>
              <a:t>As </a:t>
            </a:r>
            <a:r>
              <a:rPr sz="2000" spc="-145" dirty="0">
                <a:latin typeface="Arial Black"/>
                <a:cs typeface="Arial Black"/>
              </a:rPr>
              <a:t>you </a:t>
            </a:r>
            <a:r>
              <a:rPr sz="2000" spc="-135" dirty="0">
                <a:latin typeface="Arial Black"/>
                <a:cs typeface="Arial Black"/>
              </a:rPr>
              <a:t>might </a:t>
            </a:r>
            <a:r>
              <a:rPr sz="2000" spc="-215" dirty="0">
                <a:latin typeface="Arial Black"/>
                <a:cs typeface="Arial Black"/>
              </a:rPr>
              <a:t>expect, </a:t>
            </a:r>
            <a:r>
              <a:rPr sz="2000" spc="-160" dirty="0">
                <a:latin typeface="Arial Black"/>
                <a:cs typeface="Arial Black"/>
              </a:rPr>
              <a:t>it </a:t>
            </a:r>
            <a:r>
              <a:rPr sz="2000" spc="-210" dirty="0">
                <a:latin typeface="Arial Black"/>
                <a:cs typeface="Arial Black"/>
              </a:rPr>
              <a:t>works </a:t>
            </a:r>
            <a:r>
              <a:rPr sz="2000" spc="-229" dirty="0">
                <a:latin typeface="Arial Black"/>
                <a:cs typeface="Arial Black"/>
              </a:rPr>
              <a:t>exactly </a:t>
            </a:r>
            <a:r>
              <a:rPr sz="2000" spc="-200" dirty="0">
                <a:latin typeface="Arial Black"/>
                <a:cs typeface="Arial Black"/>
              </a:rPr>
              <a:t>like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204" dirty="0">
                <a:latin typeface="Arial Black"/>
                <a:cs typeface="Arial Black"/>
              </a:rPr>
              <a:t>max </a:t>
            </a:r>
            <a:r>
              <a:rPr sz="2000" spc="-125" dirty="0">
                <a:latin typeface="Arial Black"/>
                <a:cs typeface="Arial Black"/>
              </a:rPr>
              <a:t>pooling </a:t>
            </a:r>
            <a:r>
              <a:rPr sz="2000" spc="-165" dirty="0">
                <a:latin typeface="Arial Black"/>
                <a:cs typeface="Arial Black"/>
              </a:rPr>
              <a:t>layer, </a:t>
            </a:r>
            <a:r>
              <a:rPr sz="2000" spc="-225" dirty="0">
                <a:latin typeface="Arial Black"/>
                <a:cs typeface="Arial Black"/>
              </a:rPr>
              <a:t>except </a:t>
            </a:r>
            <a:r>
              <a:rPr sz="2000" spc="-165" dirty="0">
                <a:latin typeface="Arial Black"/>
                <a:cs typeface="Arial Black"/>
              </a:rPr>
              <a:t>it  </a:t>
            </a:r>
            <a:r>
              <a:rPr sz="2000" spc="-185" dirty="0">
                <a:latin typeface="Arial Black"/>
                <a:cs typeface="Arial Black"/>
              </a:rPr>
              <a:t>computes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b="1" spc="110" dirty="0">
                <a:latin typeface="Arial"/>
                <a:cs typeface="Arial"/>
              </a:rPr>
              <a:t>mean </a:t>
            </a:r>
            <a:r>
              <a:rPr sz="2000" spc="-135" dirty="0">
                <a:latin typeface="Arial Black"/>
                <a:cs typeface="Arial Black"/>
              </a:rPr>
              <a:t>rather </a:t>
            </a:r>
            <a:r>
              <a:rPr sz="2000" spc="-145" dirty="0">
                <a:latin typeface="Arial Black"/>
                <a:cs typeface="Arial Black"/>
              </a:rPr>
              <a:t>than </a:t>
            </a:r>
            <a:r>
              <a:rPr sz="2000" spc="-160" dirty="0">
                <a:latin typeface="Arial Black"/>
                <a:cs typeface="Arial Black"/>
              </a:rPr>
              <a:t>the</a:t>
            </a:r>
            <a:r>
              <a:rPr sz="2000" spc="-265" dirty="0">
                <a:latin typeface="Arial Black"/>
                <a:cs typeface="Arial Black"/>
              </a:rPr>
              <a:t> </a:t>
            </a:r>
            <a:r>
              <a:rPr sz="2000" b="1" spc="50" dirty="0">
                <a:latin typeface="Arial"/>
                <a:cs typeface="Arial"/>
              </a:rPr>
              <a:t>max</a:t>
            </a:r>
            <a:r>
              <a:rPr sz="2000" spc="50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48002" y="2775140"/>
            <a:ext cx="5399405" cy="977265"/>
            <a:chOff x="3348002" y="2775140"/>
            <a:chExt cx="5399405" cy="977265"/>
          </a:xfrm>
        </p:grpSpPr>
        <p:sp>
          <p:nvSpPr>
            <p:cNvPr id="5" name="object 5"/>
            <p:cNvSpPr/>
            <p:nvPr/>
          </p:nvSpPr>
          <p:spPr>
            <a:xfrm>
              <a:off x="3348002" y="2848836"/>
              <a:ext cx="5399362" cy="205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85396" y="2781490"/>
              <a:ext cx="1173480" cy="387350"/>
            </a:xfrm>
            <a:custGeom>
              <a:avLst/>
              <a:gdLst/>
              <a:ahLst/>
              <a:cxnLst/>
              <a:rect l="l" t="t" r="r" b="b"/>
              <a:pathLst>
                <a:path w="1173479" h="387350">
                  <a:moveTo>
                    <a:pt x="10603" y="1333"/>
                  </a:moveTo>
                  <a:lnTo>
                    <a:pt x="56614" y="448"/>
                  </a:lnTo>
                  <a:lnTo>
                    <a:pt x="105972" y="278"/>
                  </a:lnTo>
                  <a:lnTo>
                    <a:pt x="157875" y="643"/>
                  </a:lnTo>
                  <a:lnTo>
                    <a:pt x="211525" y="1365"/>
                  </a:lnTo>
                  <a:lnTo>
                    <a:pt x="266120" y="2264"/>
                  </a:lnTo>
                  <a:lnTo>
                    <a:pt x="320862" y="3160"/>
                  </a:lnTo>
                  <a:lnTo>
                    <a:pt x="374949" y="3875"/>
                  </a:lnTo>
                  <a:lnTo>
                    <a:pt x="427582" y="4229"/>
                  </a:lnTo>
                  <a:lnTo>
                    <a:pt x="477961" y="4043"/>
                  </a:lnTo>
                  <a:lnTo>
                    <a:pt x="525285" y="3137"/>
                  </a:lnTo>
                  <a:lnTo>
                    <a:pt x="568755" y="1333"/>
                  </a:lnTo>
                  <a:lnTo>
                    <a:pt x="607722" y="0"/>
                  </a:lnTo>
                  <a:lnTo>
                    <a:pt x="648922" y="19"/>
                  </a:lnTo>
                  <a:lnTo>
                    <a:pt x="692310" y="1058"/>
                  </a:lnTo>
                  <a:lnTo>
                    <a:pt x="737838" y="2784"/>
                  </a:lnTo>
                  <a:lnTo>
                    <a:pt x="785458" y="4863"/>
                  </a:lnTo>
                  <a:lnTo>
                    <a:pt x="835124" y="6962"/>
                  </a:lnTo>
                  <a:lnTo>
                    <a:pt x="886787" y="8749"/>
                  </a:lnTo>
                  <a:lnTo>
                    <a:pt x="940401" y="9890"/>
                  </a:lnTo>
                  <a:lnTo>
                    <a:pt x="995918" y="10052"/>
                  </a:lnTo>
                  <a:lnTo>
                    <a:pt x="1053291" y="8902"/>
                  </a:lnTo>
                  <a:lnTo>
                    <a:pt x="1112472" y="6107"/>
                  </a:lnTo>
                  <a:lnTo>
                    <a:pt x="1173415" y="1333"/>
                  </a:lnTo>
                  <a:lnTo>
                    <a:pt x="1172839" y="49632"/>
                  </a:lnTo>
                  <a:lnTo>
                    <a:pt x="1169798" y="94391"/>
                  </a:lnTo>
                  <a:lnTo>
                    <a:pt x="1165888" y="138612"/>
                  </a:lnTo>
                  <a:lnTo>
                    <a:pt x="1162701" y="185295"/>
                  </a:lnTo>
                  <a:lnTo>
                    <a:pt x="1161831" y="237443"/>
                  </a:lnTo>
                  <a:lnTo>
                    <a:pt x="1164871" y="298058"/>
                  </a:lnTo>
                  <a:lnTo>
                    <a:pt x="1173415" y="370141"/>
                  </a:lnTo>
                  <a:lnTo>
                    <a:pt x="1118769" y="378200"/>
                  </a:lnTo>
                  <a:lnTo>
                    <a:pt x="1063415" y="381884"/>
                  </a:lnTo>
                  <a:lnTo>
                    <a:pt x="1007798" y="382066"/>
                  </a:lnTo>
                  <a:lnTo>
                    <a:pt x="952361" y="379618"/>
                  </a:lnTo>
                  <a:lnTo>
                    <a:pt x="897551" y="375414"/>
                  </a:lnTo>
                  <a:lnTo>
                    <a:pt x="843810" y="370327"/>
                  </a:lnTo>
                  <a:lnTo>
                    <a:pt x="791586" y="365229"/>
                  </a:lnTo>
                  <a:lnTo>
                    <a:pt x="741321" y="360994"/>
                  </a:lnTo>
                  <a:lnTo>
                    <a:pt x="693460" y="358495"/>
                  </a:lnTo>
                  <a:lnTo>
                    <a:pt x="648450" y="358604"/>
                  </a:lnTo>
                  <a:lnTo>
                    <a:pt x="606733" y="362195"/>
                  </a:lnTo>
                  <a:lnTo>
                    <a:pt x="568755" y="370141"/>
                  </a:lnTo>
                  <a:lnTo>
                    <a:pt x="527143" y="379351"/>
                  </a:lnTo>
                  <a:lnTo>
                    <a:pt x="481298" y="384705"/>
                  </a:lnTo>
                  <a:lnTo>
                    <a:pt x="432023" y="386876"/>
                  </a:lnTo>
                  <a:lnTo>
                    <a:pt x="380121" y="386533"/>
                  </a:lnTo>
                  <a:lnTo>
                    <a:pt x="326393" y="384349"/>
                  </a:lnTo>
                  <a:lnTo>
                    <a:pt x="271641" y="380994"/>
                  </a:lnTo>
                  <a:lnTo>
                    <a:pt x="216668" y="377139"/>
                  </a:lnTo>
                  <a:lnTo>
                    <a:pt x="162275" y="373455"/>
                  </a:lnTo>
                  <a:lnTo>
                    <a:pt x="109266" y="370613"/>
                  </a:lnTo>
                  <a:lnTo>
                    <a:pt x="58441" y="369285"/>
                  </a:lnTo>
                  <a:lnTo>
                    <a:pt x="10603" y="370141"/>
                  </a:lnTo>
                  <a:lnTo>
                    <a:pt x="2388" y="311678"/>
                  </a:lnTo>
                  <a:lnTo>
                    <a:pt x="0" y="256891"/>
                  </a:lnTo>
                  <a:lnTo>
                    <a:pt x="1584" y="204728"/>
                  </a:lnTo>
                  <a:lnTo>
                    <a:pt x="5290" y="154140"/>
                  </a:lnTo>
                  <a:lnTo>
                    <a:pt x="9263" y="104079"/>
                  </a:lnTo>
                  <a:lnTo>
                    <a:pt x="11652" y="53493"/>
                  </a:lnTo>
                  <a:lnTo>
                    <a:pt x="10603" y="1333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05372" y="3189731"/>
              <a:ext cx="544195" cy="556260"/>
            </a:xfrm>
            <a:custGeom>
              <a:avLst/>
              <a:gdLst/>
              <a:ahLst/>
              <a:cxnLst/>
              <a:rect l="l" t="t" r="r" b="b"/>
              <a:pathLst>
                <a:path w="544195" h="556260">
                  <a:moveTo>
                    <a:pt x="408051" y="0"/>
                  </a:moveTo>
                  <a:lnTo>
                    <a:pt x="136017" y="0"/>
                  </a:lnTo>
                  <a:lnTo>
                    <a:pt x="136017" y="284225"/>
                  </a:lnTo>
                  <a:lnTo>
                    <a:pt x="0" y="284225"/>
                  </a:lnTo>
                  <a:lnTo>
                    <a:pt x="272034" y="556260"/>
                  </a:lnTo>
                  <a:lnTo>
                    <a:pt x="544068" y="284225"/>
                  </a:lnTo>
                  <a:lnTo>
                    <a:pt x="408051" y="284225"/>
                  </a:lnTo>
                  <a:lnTo>
                    <a:pt x="40805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05372" y="3189731"/>
              <a:ext cx="544195" cy="556260"/>
            </a:xfrm>
            <a:custGeom>
              <a:avLst/>
              <a:gdLst/>
              <a:ahLst/>
              <a:cxnLst/>
              <a:rect l="l" t="t" r="r" b="b"/>
              <a:pathLst>
                <a:path w="544195" h="556260">
                  <a:moveTo>
                    <a:pt x="0" y="284225"/>
                  </a:moveTo>
                  <a:lnTo>
                    <a:pt x="136017" y="284225"/>
                  </a:lnTo>
                  <a:lnTo>
                    <a:pt x="136017" y="0"/>
                  </a:lnTo>
                  <a:lnTo>
                    <a:pt x="408051" y="0"/>
                  </a:lnTo>
                  <a:lnTo>
                    <a:pt x="408051" y="284225"/>
                  </a:lnTo>
                  <a:lnTo>
                    <a:pt x="544068" y="284225"/>
                  </a:lnTo>
                  <a:lnTo>
                    <a:pt x="272034" y="556260"/>
                  </a:lnTo>
                  <a:lnTo>
                    <a:pt x="0" y="284225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pc="-320" dirty="0"/>
              <a:t>III: </a:t>
            </a:r>
            <a:r>
              <a:rPr spc="-409" dirty="0"/>
              <a:t>Implementing </a:t>
            </a:r>
            <a:r>
              <a:rPr spc="-835" dirty="0"/>
              <a:t>A </a:t>
            </a:r>
            <a:r>
              <a:rPr spc="-545" dirty="0"/>
              <a:t>Simple  </a:t>
            </a:r>
            <a:r>
              <a:rPr spc="-585" dirty="0"/>
              <a:t>CNN</a:t>
            </a:r>
            <a:r>
              <a:rPr spc="-450" dirty="0"/>
              <a:t> </a:t>
            </a:r>
            <a:r>
              <a:rPr spc="-560" dirty="0"/>
              <a:t>Architecture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452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80" dirty="0"/>
              <a:t>Typical</a:t>
            </a:r>
            <a:r>
              <a:rPr sz="4400" spc="-420" dirty="0"/>
              <a:t> </a:t>
            </a:r>
            <a:r>
              <a:rPr sz="4400" spc="-465" dirty="0"/>
              <a:t>CNNs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8152"/>
            <a:ext cx="8548370" cy="24695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65" dirty="0">
                <a:latin typeface="Arial Black"/>
                <a:cs typeface="Arial Black"/>
              </a:rPr>
              <a:t>Typical </a:t>
            </a:r>
            <a:r>
              <a:rPr sz="2400" spc="-240" dirty="0">
                <a:latin typeface="Arial Black"/>
                <a:cs typeface="Arial Black"/>
              </a:rPr>
              <a:t>CNN </a:t>
            </a:r>
            <a:r>
              <a:rPr sz="2400" spc="-229" dirty="0">
                <a:latin typeface="Arial Black"/>
                <a:cs typeface="Arial Black"/>
              </a:rPr>
              <a:t>architectures </a:t>
            </a:r>
            <a:r>
              <a:rPr sz="2400" spc="-310" dirty="0">
                <a:latin typeface="Arial Black"/>
                <a:cs typeface="Arial Black"/>
              </a:rPr>
              <a:t>stack </a:t>
            </a:r>
            <a:r>
              <a:rPr sz="2400" spc="-254" dirty="0">
                <a:latin typeface="Arial Black"/>
                <a:cs typeface="Arial Black"/>
              </a:rPr>
              <a:t>a </a:t>
            </a:r>
            <a:r>
              <a:rPr sz="2400" spc="-245" dirty="0">
                <a:latin typeface="Arial Black"/>
                <a:cs typeface="Arial Black"/>
              </a:rPr>
              <a:t>few </a:t>
            </a:r>
            <a:r>
              <a:rPr sz="2400" spc="-195" dirty="0">
                <a:latin typeface="Arial Black"/>
                <a:cs typeface="Arial Black"/>
              </a:rPr>
              <a:t>convolutional</a:t>
            </a:r>
            <a:r>
              <a:rPr sz="2400" spc="310" dirty="0">
                <a:latin typeface="Arial Black"/>
                <a:cs typeface="Arial Black"/>
              </a:rPr>
              <a:t> </a:t>
            </a:r>
            <a:r>
              <a:rPr sz="2400" spc="-220" dirty="0">
                <a:latin typeface="Arial Black"/>
                <a:cs typeface="Arial Black"/>
              </a:rPr>
              <a:t>layers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25" dirty="0">
                <a:latin typeface="Arial Black"/>
                <a:cs typeface="Arial Black"/>
              </a:rPr>
              <a:t>pooling</a:t>
            </a:r>
            <a:r>
              <a:rPr sz="2000" spc="-90" dirty="0">
                <a:latin typeface="Arial Black"/>
                <a:cs typeface="Arial Black"/>
              </a:rPr>
              <a:t> </a:t>
            </a:r>
            <a:r>
              <a:rPr sz="2000" spc="-170" dirty="0">
                <a:latin typeface="Arial Black"/>
                <a:cs typeface="Arial Black"/>
              </a:rPr>
              <a:t>layer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65" dirty="0">
                <a:latin typeface="Arial Black"/>
                <a:cs typeface="Arial Black"/>
              </a:rPr>
              <a:t>convolutional</a:t>
            </a:r>
            <a:r>
              <a:rPr sz="2000" spc="-140" dirty="0">
                <a:latin typeface="Arial Black"/>
                <a:cs typeface="Arial Black"/>
              </a:rPr>
              <a:t> </a:t>
            </a:r>
            <a:r>
              <a:rPr sz="2000" spc="-185" dirty="0">
                <a:latin typeface="Arial Black"/>
                <a:cs typeface="Arial Black"/>
              </a:rPr>
              <a:t>layers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Arial Black"/>
                <a:cs typeface="Arial Black"/>
              </a:rPr>
              <a:t>pooling</a:t>
            </a:r>
            <a:r>
              <a:rPr sz="2000" spc="-145" dirty="0">
                <a:latin typeface="Arial Black"/>
                <a:cs typeface="Arial Black"/>
              </a:rPr>
              <a:t> </a:t>
            </a:r>
            <a:r>
              <a:rPr sz="2000" spc="-170" dirty="0">
                <a:latin typeface="Arial Black"/>
                <a:cs typeface="Arial Black"/>
              </a:rPr>
              <a:t>layer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65" dirty="0">
                <a:latin typeface="Arial Black"/>
                <a:cs typeface="Arial Black"/>
              </a:rPr>
              <a:t>convolutional</a:t>
            </a:r>
            <a:r>
              <a:rPr sz="2000" spc="-140" dirty="0">
                <a:latin typeface="Arial Black"/>
                <a:cs typeface="Arial Black"/>
              </a:rPr>
              <a:t> </a:t>
            </a:r>
            <a:r>
              <a:rPr sz="2000" spc="-185" dirty="0">
                <a:latin typeface="Arial Black"/>
                <a:cs typeface="Arial Black"/>
              </a:rPr>
              <a:t>layers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Arial Black"/>
                <a:cs typeface="Arial Black"/>
              </a:rPr>
              <a:t>pooling</a:t>
            </a:r>
            <a:r>
              <a:rPr sz="2000" spc="-145" dirty="0">
                <a:latin typeface="Arial Black"/>
                <a:cs typeface="Arial Black"/>
              </a:rPr>
              <a:t> </a:t>
            </a:r>
            <a:r>
              <a:rPr sz="2000" spc="-170" dirty="0">
                <a:latin typeface="Arial Black"/>
                <a:cs typeface="Arial Black"/>
              </a:rPr>
              <a:t>layer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40" dirty="0">
                <a:latin typeface="Arial Black"/>
                <a:cs typeface="Arial Black"/>
              </a:rPr>
              <a:t>and </a:t>
            </a:r>
            <a:r>
              <a:rPr sz="2000" spc="-195" dirty="0">
                <a:latin typeface="Arial Black"/>
                <a:cs typeface="Arial Black"/>
              </a:rPr>
              <a:t>so</a:t>
            </a:r>
            <a:r>
              <a:rPr sz="2000" spc="-135" dirty="0">
                <a:latin typeface="Arial Black"/>
                <a:cs typeface="Arial Black"/>
              </a:rPr>
              <a:t> </a:t>
            </a:r>
            <a:r>
              <a:rPr sz="2000" spc="-120" dirty="0">
                <a:latin typeface="Arial Black"/>
                <a:cs typeface="Arial Black"/>
              </a:rPr>
              <a:t>on.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452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80" dirty="0"/>
              <a:t>Typical</a:t>
            </a:r>
            <a:r>
              <a:rPr sz="4400" spc="-420" dirty="0"/>
              <a:t> </a:t>
            </a:r>
            <a:r>
              <a:rPr sz="4400" spc="-465" dirty="0"/>
              <a:t>CNNs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3794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65" dirty="0">
                <a:latin typeface="Arial Black"/>
                <a:cs typeface="Arial Black"/>
              </a:rPr>
              <a:t>Typical </a:t>
            </a:r>
            <a:r>
              <a:rPr sz="2400" spc="-240" dirty="0">
                <a:latin typeface="Arial Black"/>
                <a:cs typeface="Arial Black"/>
              </a:rPr>
              <a:t>CNN</a:t>
            </a:r>
            <a:r>
              <a:rPr sz="2400" spc="-125" dirty="0">
                <a:latin typeface="Arial Black"/>
                <a:cs typeface="Arial Black"/>
              </a:rPr>
              <a:t> </a:t>
            </a:r>
            <a:r>
              <a:rPr sz="2400" spc="-220" dirty="0">
                <a:latin typeface="Arial Black"/>
                <a:cs typeface="Arial Black"/>
              </a:rPr>
              <a:t>architecture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3725" y="2567496"/>
            <a:ext cx="7554074" cy="1818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831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60" dirty="0">
                <a:latin typeface="Arial"/>
                <a:cs typeface="Arial"/>
              </a:rPr>
              <a:t>Simple </a:t>
            </a:r>
            <a:r>
              <a:rPr sz="4400" b="1" spc="140" dirty="0">
                <a:latin typeface="Arial"/>
                <a:cs typeface="Arial"/>
              </a:rPr>
              <a:t>CNN </a:t>
            </a:r>
            <a:r>
              <a:rPr sz="4400" b="1" spc="-25" dirty="0">
                <a:latin typeface="Arial"/>
                <a:cs typeface="Arial"/>
              </a:rPr>
              <a:t>Code </a:t>
            </a:r>
            <a:r>
              <a:rPr sz="4400" spc="-204" dirty="0"/>
              <a:t>for </a:t>
            </a:r>
            <a:r>
              <a:rPr sz="4400" spc="-390" dirty="0"/>
              <a:t>Fashion</a:t>
            </a:r>
            <a:r>
              <a:rPr sz="4400" spc="-919" dirty="0"/>
              <a:t> </a:t>
            </a:r>
            <a:r>
              <a:rPr sz="4400" spc="-440" dirty="0"/>
              <a:t>MNIST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78049" y="1560575"/>
            <a:ext cx="8026782" cy="4820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22740" y="4926130"/>
            <a:ext cx="26650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맑은 고딕"/>
                <a:cs typeface="맑은 고딕"/>
              </a:rPr>
              <a:t>*</a:t>
            </a:r>
            <a:r>
              <a:rPr sz="1800" spc="-10" dirty="0">
                <a:latin typeface="Calibri"/>
                <a:cs typeface="Calibri"/>
              </a:rPr>
              <a:t>For larger </a:t>
            </a:r>
            <a:r>
              <a:rPr sz="1800" spc="-5" dirty="0">
                <a:latin typeface="Calibri"/>
                <a:cs typeface="Calibri"/>
              </a:rPr>
              <a:t>images, </a:t>
            </a:r>
            <a:r>
              <a:rPr sz="1800" spc="-10" dirty="0">
                <a:latin typeface="Calibri"/>
                <a:cs typeface="Calibri"/>
              </a:rPr>
              <a:t>we could  repeat </a:t>
            </a: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structure several  more </a:t>
            </a:r>
            <a:r>
              <a:rPr sz="1800" spc="-5" dirty="0">
                <a:latin typeface="Calibri"/>
                <a:cs typeface="Calibri"/>
              </a:rPr>
              <a:t>times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831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60" dirty="0">
                <a:latin typeface="Arial"/>
                <a:cs typeface="Arial"/>
              </a:rPr>
              <a:t>Simple </a:t>
            </a:r>
            <a:r>
              <a:rPr sz="4400" b="1" spc="140" dirty="0">
                <a:latin typeface="Arial"/>
                <a:cs typeface="Arial"/>
              </a:rPr>
              <a:t>CNN </a:t>
            </a:r>
            <a:r>
              <a:rPr sz="4400" b="1" spc="-25" dirty="0">
                <a:latin typeface="Arial"/>
                <a:cs typeface="Arial"/>
              </a:rPr>
              <a:t>Code </a:t>
            </a:r>
            <a:r>
              <a:rPr sz="4400" spc="-204" dirty="0"/>
              <a:t>for </a:t>
            </a:r>
            <a:r>
              <a:rPr sz="4400" spc="-390" dirty="0"/>
              <a:t>Fashion</a:t>
            </a:r>
            <a:r>
              <a:rPr sz="4400" spc="-919" dirty="0"/>
              <a:t> </a:t>
            </a:r>
            <a:r>
              <a:rPr sz="4400" spc="-440" dirty="0"/>
              <a:t>MNIST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3861435" cy="232219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5" dirty="0">
                <a:latin typeface="Arial Black"/>
                <a:cs typeface="Arial Black"/>
              </a:rPr>
              <a:t>Note </a:t>
            </a:r>
            <a:r>
              <a:rPr sz="2400" spc="-130" dirty="0">
                <a:latin typeface="Arial Black"/>
                <a:cs typeface="Arial Black"/>
              </a:rPr>
              <a:t>of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b="1" spc="-20" dirty="0">
                <a:latin typeface="Arial"/>
                <a:cs typeface="Arial"/>
              </a:rPr>
              <a:t>Conv2D</a:t>
            </a:r>
            <a:r>
              <a:rPr sz="2400" spc="-20" dirty="0">
                <a:latin typeface="Arial Black"/>
                <a:cs typeface="Arial Black"/>
              </a:rPr>
              <a:t>:</a:t>
            </a:r>
            <a:endParaRPr sz="2400">
              <a:latin typeface="Arial Black"/>
              <a:cs typeface="Arial Black"/>
            </a:endParaRPr>
          </a:p>
          <a:p>
            <a:pPr marL="698500" marR="216535" lvl="1" indent="-228600">
              <a:lnSpc>
                <a:spcPts val="2160"/>
              </a:lnSpc>
              <a:spcBef>
                <a:spcPts val="5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30" dirty="0">
                <a:latin typeface="Arial Black"/>
                <a:cs typeface="Arial Black"/>
              </a:rPr>
              <a:t>#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160" dirty="0">
                <a:latin typeface="Arial Black"/>
                <a:cs typeface="Arial Black"/>
              </a:rPr>
              <a:t>filters </a:t>
            </a:r>
            <a:r>
              <a:rPr sz="2000" spc="-175" dirty="0">
                <a:latin typeface="Arial Black"/>
                <a:cs typeface="Arial Black"/>
              </a:rPr>
              <a:t>grows</a:t>
            </a:r>
            <a:r>
              <a:rPr sz="2000" spc="-340" dirty="0">
                <a:latin typeface="Arial Black"/>
                <a:cs typeface="Arial Black"/>
              </a:rPr>
              <a:t> </a:t>
            </a:r>
            <a:r>
              <a:rPr sz="2000" spc="-165" dirty="0">
                <a:latin typeface="Arial Black"/>
                <a:cs typeface="Arial Black"/>
              </a:rPr>
              <a:t>toward  </a:t>
            </a:r>
            <a:r>
              <a:rPr sz="2000" spc="-130" dirty="0">
                <a:latin typeface="Arial Black"/>
                <a:cs typeface="Arial Black"/>
              </a:rPr>
              <a:t>output</a:t>
            </a:r>
            <a:r>
              <a:rPr sz="2000" spc="-150" dirty="0">
                <a:latin typeface="Arial Black"/>
                <a:cs typeface="Arial Black"/>
              </a:rPr>
              <a:t> </a:t>
            </a:r>
            <a:r>
              <a:rPr sz="2000" spc="-165" dirty="0">
                <a:latin typeface="Arial Black"/>
                <a:cs typeface="Arial Black"/>
              </a:rPr>
              <a:t>layer.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75" dirty="0">
                <a:latin typeface="Arial Black"/>
                <a:cs typeface="Arial Black"/>
              </a:rPr>
              <a:t>64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75" dirty="0">
                <a:latin typeface="Arial Black"/>
                <a:cs typeface="Arial Black"/>
              </a:rPr>
              <a:t>128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75" dirty="0">
                <a:latin typeface="Arial Black"/>
                <a:cs typeface="Arial Black"/>
              </a:rPr>
              <a:t>256</a:t>
            </a:r>
            <a:endParaRPr sz="18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-30" dirty="0">
                <a:latin typeface="Arial"/>
                <a:cs typeface="Arial"/>
              </a:rPr>
              <a:t>Why?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b="1" spc="30" dirty="0">
                <a:latin typeface="Arial"/>
                <a:cs typeface="Arial"/>
              </a:rPr>
              <a:t>Low-level </a:t>
            </a:r>
            <a:r>
              <a:rPr sz="1800" b="1" spc="50" dirty="0">
                <a:latin typeface="Arial"/>
                <a:cs typeface="Arial"/>
              </a:rPr>
              <a:t>features</a:t>
            </a:r>
            <a:r>
              <a:rPr sz="1800" spc="50" dirty="0">
                <a:latin typeface="Arial Black"/>
                <a:cs typeface="Arial Black"/>
              </a:rPr>
              <a:t>:</a:t>
            </a:r>
            <a:r>
              <a:rPr sz="1800" spc="-310" dirty="0">
                <a:latin typeface="Arial Black"/>
                <a:cs typeface="Arial Black"/>
              </a:rPr>
              <a:t> </a:t>
            </a:r>
            <a:r>
              <a:rPr sz="1800" spc="-150" dirty="0">
                <a:latin typeface="Arial Black"/>
                <a:cs typeface="Arial Black"/>
              </a:rPr>
              <a:t>little</a:t>
            </a:r>
            <a:endParaRPr sz="18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b="1" spc="30" dirty="0">
                <a:latin typeface="Arial"/>
                <a:cs typeface="Arial"/>
              </a:rPr>
              <a:t>High-level</a:t>
            </a:r>
            <a:r>
              <a:rPr sz="1800" spc="30" dirty="0">
                <a:latin typeface="Arial Black"/>
                <a:cs typeface="Arial Black"/>
              </a:rPr>
              <a:t>: </a:t>
            </a:r>
            <a:r>
              <a:rPr sz="1800" spc="-160" dirty="0">
                <a:latin typeface="Arial Black"/>
                <a:cs typeface="Arial Black"/>
              </a:rPr>
              <a:t>needs</a:t>
            </a:r>
            <a:r>
              <a:rPr sz="1800" spc="-365" dirty="0">
                <a:latin typeface="Arial Black"/>
                <a:cs typeface="Arial Black"/>
              </a:rPr>
              <a:t> </a:t>
            </a:r>
            <a:r>
              <a:rPr sz="1800" spc="-150" dirty="0">
                <a:latin typeface="Arial Black"/>
                <a:cs typeface="Arial Black"/>
              </a:rPr>
              <a:t>many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82634" y="1825752"/>
            <a:ext cx="6344281" cy="38106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0638" y="6543757"/>
            <a:ext cx="6718934" cy="2152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4"/>
              </a:spcBef>
              <a:tabLst>
                <a:tab pos="6550659" algn="l"/>
              </a:tabLst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 2020-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	</a:t>
            </a:r>
            <a:r>
              <a:rPr sz="1800" spc="-7" baseline="4629" dirty="0">
                <a:solidFill>
                  <a:srgbClr val="8A8A8A"/>
                </a:solidFill>
                <a:latin typeface="맑은 고딕"/>
                <a:cs typeface="맑은 고딕"/>
              </a:rPr>
              <a:t>38</a:t>
            </a:r>
            <a:endParaRPr sz="1800" baseline="4629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1998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97203" y="64267"/>
            <a:ext cx="6452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맑은 고딕"/>
                <a:cs typeface="맑은 고딕"/>
              </a:rPr>
              <a:t>*source:</a:t>
            </a:r>
            <a:r>
              <a:rPr sz="1400" spc="70" dirty="0">
                <a:latin typeface="맑은 고딕"/>
                <a:cs typeface="맑은 고딕"/>
              </a:rPr>
              <a:t> </a:t>
            </a:r>
            <a:r>
              <a:rPr sz="1400" spc="-5" dirty="0">
                <a:latin typeface="맑은 고딕"/>
                <a:cs typeface="맑은 고딕"/>
                <a:hlinkClick r:id="rId4"/>
              </a:rPr>
              <a:t>http://introtodeeplearning.com/slides/6S191_MIT_DeepLearning_L3.pdf</a:t>
            </a:r>
            <a:endParaRPr sz="1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831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60" dirty="0">
                <a:latin typeface="Arial"/>
                <a:cs typeface="Arial"/>
              </a:rPr>
              <a:t>Simple </a:t>
            </a:r>
            <a:r>
              <a:rPr sz="4400" b="1" spc="140" dirty="0">
                <a:latin typeface="Arial"/>
                <a:cs typeface="Arial"/>
              </a:rPr>
              <a:t>CNN </a:t>
            </a:r>
            <a:r>
              <a:rPr sz="4400" b="1" spc="-25" dirty="0">
                <a:latin typeface="Arial"/>
                <a:cs typeface="Arial"/>
              </a:rPr>
              <a:t>Code </a:t>
            </a:r>
            <a:r>
              <a:rPr sz="4400" spc="-204" dirty="0"/>
              <a:t>for </a:t>
            </a:r>
            <a:r>
              <a:rPr sz="4400" spc="-390" dirty="0"/>
              <a:t>Fashion</a:t>
            </a:r>
            <a:r>
              <a:rPr sz="4400" spc="-919" dirty="0"/>
              <a:t> </a:t>
            </a:r>
            <a:r>
              <a:rPr sz="4400" spc="-440" dirty="0"/>
              <a:t>MNIST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4284980" cy="366458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5" dirty="0">
                <a:latin typeface="Arial Black"/>
                <a:cs typeface="Arial Black"/>
              </a:rPr>
              <a:t>Note </a:t>
            </a:r>
            <a:r>
              <a:rPr sz="2400" spc="-130" dirty="0">
                <a:latin typeface="Arial Black"/>
                <a:cs typeface="Arial Black"/>
              </a:rPr>
              <a:t>of</a:t>
            </a:r>
            <a:r>
              <a:rPr sz="2400" spc="-175" dirty="0">
                <a:latin typeface="Arial Black"/>
                <a:cs typeface="Arial Black"/>
              </a:rPr>
              <a:t> </a:t>
            </a:r>
            <a:r>
              <a:rPr sz="2400" b="1" spc="5" dirty="0">
                <a:latin typeface="Arial"/>
                <a:cs typeface="Arial"/>
              </a:rPr>
              <a:t>Pooling</a:t>
            </a:r>
            <a:r>
              <a:rPr sz="2400" spc="5" dirty="0">
                <a:latin typeface="Arial Black"/>
                <a:cs typeface="Arial Black"/>
              </a:rPr>
              <a:t>:</a:t>
            </a:r>
            <a:endParaRPr sz="2400">
              <a:latin typeface="Arial Black"/>
              <a:cs typeface="Arial Black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15" dirty="0">
                <a:latin typeface="Arial Black"/>
                <a:cs typeface="Arial Black"/>
              </a:rPr>
              <a:t>Thanks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60" dirty="0">
                <a:latin typeface="Arial Black"/>
                <a:cs typeface="Arial Black"/>
              </a:rPr>
              <a:t>MaxPooling(2),  </a:t>
            </a:r>
            <a:r>
              <a:rPr sz="2000" spc="-195" dirty="0">
                <a:latin typeface="Arial Black"/>
                <a:cs typeface="Arial Black"/>
              </a:rPr>
              <a:t>complexity has </a:t>
            </a:r>
            <a:r>
              <a:rPr sz="2000" spc="-155" dirty="0">
                <a:latin typeface="Arial Black"/>
                <a:cs typeface="Arial Black"/>
              </a:rPr>
              <a:t>been</a:t>
            </a:r>
            <a:r>
              <a:rPr sz="2000" spc="-60" dirty="0">
                <a:latin typeface="Arial Black"/>
                <a:cs typeface="Arial Black"/>
              </a:rPr>
              <a:t> </a:t>
            </a:r>
            <a:r>
              <a:rPr sz="2000" spc="-165" dirty="0">
                <a:latin typeface="Arial Black"/>
                <a:cs typeface="Arial Black"/>
              </a:rPr>
              <a:t>reduced.</a:t>
            </a:r>
            <a:endParaRPr sz="2000">
              <a:latin typeface="Arial Black"/>
              <a:cs typeface="Arial Black"/>
            </a:endParaRPr>
          </a:p>
          <a:p>
            <a:pPr marL="1155065" marR="169545" lvl="2" indent="-228600">
              <a:lnSpc>
                <a:spcPts val="1930"/>
              </a:lnSpc>
              <a:spcBef>
                <a:spcPts val="53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Wingdings"/>
                <a:cs typeface="Wingdings"/>
              </a:rPr>
              <a:t>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Arial Black"/>
                <a:cs typeface="Arial Black"/>
              </a:rPr>
              <a:t>Doubling </a:t>
            </a:r>
            <a:r>
              <a:rPr sz="1800" spc="-155" dirty="0">
                <a:latin typeface="Arial Black"/>
                <a:cs typeface="Arial Black"/>
              </a:rPr>
              <a:t>Conv2D </a:t>
            </a:r>
            <a:r>
              <a:rPr sz="1800" spc="-210" dirty="0">
                <a:latin typeface="Arial Black"/>
                <a:cs typeface="Arial Black"/>
              </a:rPr>
              <a:t>can </a:t>
            </a:r>
            <a:r>
              <a:rPr sz="1800" spc="-145" dirty="0">
                <a:latin typeface="Arial Black"/>
                <a:cs typeface="Arial Black"/>
              </a:rPr>
              <a:t>be  </a:t>
            </a:r>
            <a:r>
              <a:rPr sz="1800" spc="-195" dirty="0">
                <a:latin typeface="Arial Black"/>
                <a:cs typeface="Arial Black"/>
              </a:rPr>
              <a:t>accepted.</a:t>
            </a:r>
            <a:endParaRPr sz="1800">
              <a:latin typeface="Arial Black"/>
              <a:cs typeface="Arial Black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195" dirty="0">
                <a:latin typeface="Arial Black"/>
                <a:cs typeface="Arial Black"/>
              </a:rPr>
              <a:t>Note </a:t>
            </a:r>
            <a:r>
              <a:rPr sz="2400" spc="-130" dirty="0">
                <a:latin typeface="Arial Black"/>
                <a:cs typeface="Arial Black"/>
              </a:rPr>
              <a:t>of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b="1" dirty="0">
                <a:latin typeface="Arial"/>
                <a:cs typeface="Arial"/>
              </a:rPr>
              <a:t>Dense</a:t>
            </a:r>
            <a:r>
              <a:rPr sz="2400" dirty="0">
                <a:latin typeface="Arial Black"/>
                <a:cs typeface="Arial Black"/>
              </a:rPr>
              <a:t>: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75" dirty="0">
                <a:latin typeface="Arial Black"/>
                <a:cs typeface="Arial Black"/>
              </a:rPr>
              <a:t>We </a:t>
            </a:r>
            <a:r>
              <a:rPr sz="2000" spc="-165" dirty="0">
                <a:latin typeface="Arial Black"/>
                <a:cs typeface="Arial Black"/>
              </a:rPr>
              <a:t>must </a:t>
            </a:r>
            <a:r>
              <a:rPr sz="2000" spc="-160" dirty="0">
                <a:latin typeface="Arial Black"/>
                <a:cs typeface="Arial Black"/>
              </a:rPr>
              <a:t>flatten </a:t>
            </a:r>
            <a:r>
              <a:rPr sz="2000" spc="-195" dirty="0">
                <a:latin typeface="Arial Black"/>
                <a:cs typeface="Arial Black"/>
              </a:rPr>
              <a:t>its</a:t>
            </a:r>
            <a:r>
              <a:rPr sz="2000" spc="-85" dirty="0">
                <a:latin typeface="Arial Black"/>
                <a:cs typeface="Arial Black"/>
              </a:rPr>
              <a:t> </a:t>
            </a:r>
            <a:r>
              <a:rPr sz="2000" spc="-150" dirty="0">
                <a:latin typeface="Arial Black"/>
                <a:cs typeface="Arial Black"/>
              </a:rPr>
              <a:t>inputs</a:t>
            </a:r>
            <a:endParaRPr sz="2000">
              <a:latin typeface="Arial Black"/>
              <a:cs typeface="Arial Black"/>
            </a:endParaRPr>
          </a:p>
          <a:p>
            <a:pPr marL="1155065" marR="269240" lvl="2" indent="-228600">
              <a:lnSpc>
                <a:spcPts val="1939"/>
              </a:lnSpc>
              <a:spcBef>
                <a:spcPts val="54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200" dirty="0">
                <a:latin typeface="Arial Black"/>
                <a:cs typeface="Arial Black"/>
              </a:rPr>
              <a:t>since </a:t>
            </a:r>
            <a:r>
              <a:rPr sz="1800" spc="-195" dirty="0">
                <a:latin typeface="Arial Black"/>
                <a:cs typeface="Arial Black"/>
              </a:rPr>
              <a:t>a </a:t>
            </a:r>
            <a:r>
              <a:rPr sz="1800" spc="-160" dirty="0">
                <a:latin typeface="Arial Black"/>
                <a:cs typeface="Arial Black"/>
              </a:rPr>
              <a:t>dense network  </a:t>
            </a:r>
            <a:r>
              <a:rPr sz="1800" spc="-210" dirty="0">
                <a:latin typeface="Arial Black"/>
                <a:cs typeface="Arial Black"/>
              </a:rPr>
              <a:t>expects </a:t>
            </a:r>
            <a:r>
              <a:rPr sz="1800" spc="-195" dirty="0">
                <a:latin typeface="Arial Black"/>
                <a:cs typeface="Arial Black"/>
              </a:rPr>
              <a:t>a </a:t>
            </a:r>
            <a:r>
              <a:rPr sz="1800" b="1" spc="30" dirty="0">
                <a:latin typeface="Arial"/>
                <a:cs typeface="Arial"/>
              </a:rPr>
              <a:t>1D </a:t>
            </a:r>
            <a:r>
              <a:rPr sz="1800" b="1" spc="80" dirty="0">
                <a:latin typeface="Arial"/>
                <a:cs typeface="Arial"/>
              </a:rPr>
              <a:t>array </a:t>
            </a:r>
            <a:r>
              <a:rPr sz="1800" spc="-100" dirty="0">
                <a:latin typeface="Arial Black"/>
                <a:cs typeface="Arial Black"/>
              </a:rPr>
              <a:t>of  </a:t>
            </a:r>
            <a:r>
              <a:rPr sz="1800" spc="-150" dirty="0">
                <a:latin typeface="Arial Black"/>
                <a:cs typeface="Arial Black"/>
              </a:rPr>
              <a:t>features </a:t>
            </a:r>
            <a:r>
              <a:rPr sz="1800" spc="-85" dirty="0">
                <a:latin typeface="Arial Black"/>
                <a:cs typeface="Arial Black"/>
              </a:rPr>
              <a:t>for </a:t>
            </a:r>
            <a:r>
              <a:rPr sz="1800" spc="-204" dirty="0">
                <a:latin typeface="Arial Black"/>
                <a:cs typeface="Arial Black"/>
              </a:rPr>
              <a:t>each</a:t>
            </a:r>
            <a:r>
              <a:rPr sz="1800" spc="-235" dirty="0">
                <a:latin typeface="Arial Black"/>
                <a:cs typeface="Arial Black"/>
              </a:rPr>
              <a:t> </a:t>
            </a:r>
            <a:r>
              <a:rPr sz="1800" spc="-175" dirty="0">
                <a:latin typeface="Arial Black"/>
                <a:cs typeface="Arial Black"/>
              </a:rPr>
              <a:t>instance.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82634" y="1825752"/>
            <a:ext cx="6344281" cy="38106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09156" y="6531057"/>
            <a:ext cx="1930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39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1932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40" dirty="0"/>
              <a:t>Concep</a:t>
            </a:r>
            <a:r>
              <a:rPr sz="4400" spc="-365" dirty="0"/>
              <a:t>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8152"/>
            <a:ext cx="7790815" cy="7804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60" dirty="0">
                <a:latin typeface="Arial Black"/>
                <a:cs typeface="Arial Black"/>
              </a:rPr>
              <a:t>The </a:t>
            </a:r>
            <a:r>
              <a:rPr sz="2400" spc="-204" dirty="0">
                <a:latin typeface="Arial Black"/>
                <a:cs typeface="Arial Black"/>
              </a:rPr>
              <a:t>most </a:t>
            </a:r>
            <a:r>
              <a:rPr sz="2400" spc="-165" dirty="0">
                <a:latin typeface="Arial Black"/>
                <a:cs typeface="Arial Black"/>
              </a:rPr>
              <a:t>important </a:t>
            </a:r>
            <a:r>
              <a:rPr sz="2400" spc="-145" dirty="0">
                <a:latin typeface="Arial Black"/>
                <a:cs typeface="Arial Black"/>
              </a:rPr>
              <a:t>building </a:t>
            </a:r>
            <a:r>
              <a:rPr sz="2400" spc="-245" dirty="0">
                <a:latin typeface="Arial Black"/>
                <a:cs typeface="Arial Black"/>
              </a:rPr>
              <a:t>block </a:t>
            </a:r>
            <a:r>
              <a:rPr sz="2400" spc="-130" dirty="0">
                <a:latin typeface="Arial Black"/>
                <a:cs typeface="Arial Black"/>
              </a:rPr>
              <a:t>of </a:t>
            </a:r>
            <a:r>
              <a:rPr sz="2400" spc="-254" dirty="0">
                <a:latin typeface="Arial Black"/>
                <a:cs typeface="Arial Black"/>
              </a:rPr>
              <a:t>a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spc="-240" dirty="0">
                <a:latin typeface="Arial Black"/>
                <a:cs typeface="Arial Black"/>
              </a:rPr>
              <a:t>CNN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90" dirty="0">
                <a:latin typeface="Arial Black"/>
                <a:cs typeface="Arial Black"/>
              </a:rPr>
              <a:t>CNN </a:t>
            </a:r>
            <a:r>
              <a:rPr sz="2000" spc="-185" dirty="0">
                <a:latin typeface="Arial Black"/>
                <a:cs typeface="Arial Black"/>
              </a:rPr>
              <a:t>layers with </a:t>
            </a:r>
            <a:r>
              <a:rPr sz="2000" spc="-160" dirty="0">
                <a:latin typeface="Arial Black"/>
                <a:cs typeface="Arial Black"/>
              </a:rPr>
              <a:t>rectangular </a:t>
            </a:r>
            <a:r>
              <a:rPr sz="2000" spc="-204" dirty="0">
                <a:latin typeface="Arial Black"/>
                <a:cs typeface="Arial Black"/>
              </a:rPr>
              <a:t>local </a:t>
            </a:r>
            <a:r>
              <a:rPr sz="2000" spc="-190" dirty="0">
                <a:latin typeface="Arial Black"/>
                <a:cs typeface="Arial Black"/>
              </a:rPr>
              <a:t>receptive </a:t>
            </a:r>
            <a:r>
              <a:rPr sz="2000" spc="-165" dirty="0">
                <a:latin typeface="Arial Black"/>
                <a:cs typeface="Arial Black"/>
              </a:rPr>
              <a:t>fields</a:t>
            </a:r>
            <a:r>
              <a:rPr sz="2000" spc="10" dirty="0">
                <a:latin typeface="Arial Black"/>
                <a:cs typeface="Arial Black"/>
              </a:rPr>
              <a:t> </a:t>
            </a:r>
            <a:r>
              <a:rPr sz="2000" spc="-60" dirty="0">
                <a:latin typeface="Arial Black"/>
                <a:cs typeface="Arial Black"/>
              </a:rPr>
              <a:t>(</a:t>
            </a:r>
            <a:r>
              <a:rPr sz="2000" spc="-60" dirty="0">
                <a:latin typeface="맑은 고딕"/>
                <a:cs typeface="맑은 고딕"/>
              </a:rPr>
              <a:t>수용영역</a:t>
            </a:r>
            <a:r>
              <a:rPr sz="2000" spc="-60" dirty="0">
                <a:latin typeface="Arial Black"/>
                <a:cs typeface="Arial Black"/>
              </a:rPr>
              <a:t>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17534" y="2828915"/>
            <a:ext cx="5504706" cy="3285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1323" y="4644980"/>
            <a:ext cx="326897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Not </a:t>
            </a:r>
            <a:r>
              <a:rPr sz="1800" spc="-5" dirty="0">
                <a:latin typeface="맑은 고딕"/>
                <a:cs typeface="맑은 고딕"/>
              </a:rPr>
              <a:t>connected to </a:t>
            </a:r>
            <a:r>
              <a:rPr sz="1800" b="1" spc="5" dirty="0">
                <a:latin typeface="맑은 고딕"/>
                <a:cs typeface="맑은 고딕"/>
              </a:rPr>
              <a:t>every </a:t>
            </a:r>
            <a:r>
              <a:rPr sz="1800" b="1" spc="-5" dirty="0">
                <a:latin typeface="맑은 고딕"/>
                <a:cs typeface="맑은 고딕"/>
              </a:rPr>
              <a:t>single  </a:t>
            </a:r>
            <a:r>
              <a:rPr sz="1800" b="1" spc="-10" dirty="0">
                <a:latin typeface="맑은 고딕"/>
                <a:cs typeface="맑은 고딕"/>
              </a:rPr>
              <a:t>pixel </a:t>
            </a:r>
            <a:r>
              <a:rPr sz="1800" dirty="0">
                <a:latin typeface="맑은 고딕"/>
                <a:cs typeface="맑은 고딕"/>
              </a:rPr>
              <a:t>in </a:t>
            </a:r>
            <a:r>
              <a:rPr sz="1800" spc="-5" dirty="0">
                <a:latin typeface="맑은 고딕"/>
                <a:cs typeface="맑은 고딕"/>
              </a:rPr>
              <a:t>input </a:t>
            </a:r>
            <a:r>
              <a:rPr sz="1800" spc="-35" dirty="0">
                <a:latin typeface="맑은 고딕"/>
                <a:cs typeface="맑은 고딕"/>
              </a:rPr>
              <a:t>layer, </a:t>
            </a:r>
            <a:r>
              <a:rPr sz="1800" spc="-5" dirty="0">
                <a:latin typeface="맑은 고딕"/>
                <a:cs typeface="맑은 고딕"/>
              </a:rPr>
              <a:t>but </a:t>
            </a:r>
            <a:r>
              <a:rPr sz="1800" dirty="0">
                <a:latin typeface="맑은 고딕"/>
                <a:cs typeface="맑은 고딕"/>
              </a:rPr>
              <a:t>only </a:t>
            </a:r>
            <a:r>
              <a:rPr sz="1800" spc="-5" dirty="0">
                <a:latin typeface="맑은 고딕"/>
                <a:cs typeface="맑은 고딕"/>
              </a:rPr>
              <a:t>to  pixels </a:t>
            </a:r>
            <a:r>
              <a:rPr sz="1800" dirty="0">
                <a:latin typeface="맑은 고딕"/>
                <a:cs typeface="맑은 고딕"/>
              </a:rPr>
              <a:t>in </a:t>
            </a:r>
            <a:r>
              <a:rPr sz="1800" spc="-5" dirty="0">
                <a:latin typeface="맑은 고딕"/>
                <a:cs typeface="맑은 고딕"/>
              </a:rPr>
              <a:t>their </a:t>
            </a:r>
            <a:r>
              <a:rPr sz="1800" b="1" spc="-10" dirty="0">
                <a:latin typeface="맑은 고딕"/>
                <a:cs typeface="맑은 고딕"/>
              </a:rPr>
              <a:t>receptive</a:t>
            </a:r>
            <a:r>
              <a:rPr sz="1800" b="1" spc="-40" dirty="0">
                <a:latin typeface="맑은 고딕"/>
                <a:cs typeface="맑은 고딕"/>
              </a:rPr>
              <a:t> </a:t>
            </a:r>
            <a:r>
              <a:rPr sz="1800" b="1" spc="-5" dirty="0">
                <a:latin typeface="맑은 고딕"/>
                <a:cs typeface="맑은 고딕"/>
              </a:rPr>
              <a:t>field.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2697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10" dirty="0">
                <a:latin typeface="Arial"/>
                <a:cs typeface="Arial"/>
              </a:rPr>
              <a:t>Smaller</a:t>
            </a:r>
            <a:r>
              <a:rPr sz="4400" b="1" spc="-160" dirty="0">
                <a:latin typeface="Arial"/>
                <a:cs typeface="Arial"/>
              </a:rPr>
              <a:t> </a:t>
            </a:r>
            <a:r>
              <a:rPr sz="4400" spc="-395" dirty="0"/>
              <a:t>Version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21870" y="6543761"/>
            <a:ext cx="167640" cy="203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40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6239" y="1434877"/>
            <a:ext cx="9127827" cy="5331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67576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0" dirty="0"/>
              <a:t>Mod</a:t>
            </a:r>
            <a:r>
              <a:rPr sz="4400" spc="-390" dirty="0"/>
              <a:t>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3380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00" dirty="0">
                <a:latin typeface="Arial Black"/>
                <a:cs typeface="Arial Black"/>
              </a:rPr>
              <a:t>Check </a:t>
            </a:r>
            <a:r>
              <a:rPr sz="2400" b="1" spc="125" dirty="0">
                <a:latin typeface="Arial"/>
                <a:cs typeface="Arial"/>
              </a:rPr>
              <a:t>output</a:t>
            </a:r>
            <a:r>
              <a:rPr sz="2400" b="1" spc="10" dirty="0">
                <a:latin typeface="Arial"/>
                <a:cs typeface="Arial"/>
              </a:rPr>
              <a:t> shapes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91632" y="105674"/>
            <a:ext cx="6870065" cy="6598920"/>
            <a:chOff x="4791632" y="105674"/>
            <a:chExt cx="6870065" cy="6598920"/>
          </a:xfrm>
        </p:grpSpPr>
        <p:sp>
          <p:nvSpPr>
            <p:cNvPr id="5" name="object 5"/>
            <p:cNvSpPr/>
            <p:nvPr/>
          </p:nvSpPr>
          <p:spPr>
            <a:xfrm>
              <a:off x="4791632" y="105674"/>
              <a:ext cx="6869580" cy="65987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90294" y="1445891"/>
              <a:ext cx="1556385" cy="398145"/>
            </a:xfrm>
            <a:custGeom>
              <a:avLst/>
              <a:gdLst/>
              <a:ahLst/>
              <a:cxnLst/>
              <a:rect l="l" t="t" r="r" b="b"/>
              <a:pathLst>
                <a:path w="1556384" h="398144">
                  <a:moveTo>
                    <a:pt x="12585" y="11052"/>
                  </a:moveTo>
                  <a:lnTo>
                    <a:pt x="48956" y="4709"/>
                  </a:lnTo>
                  <a:lnTo>
                    <a:pt x="86079" y="1203"/>
                  </a:lnTo>
                  <a:lnTo>
                    <a:pt x="124638" y="0"/>
                  </a:lnTo>
                  <a:lnTo>
                    <a:pt x="165313" y="562"/>
                  </a:lnTo>
                  <a:lnTo>
                    <a:pt x="208787" y="2356"/>
                  </a:lnTo>
                  <a:lnTo>
                    <a:pt x="255742" y="4845"/>
                  </a:lnTo>
                  <a:lnTo>
                    <a:pt x="306860" y="7495"/>
                  </a:lnTo>
                  <a:lnTo>
                    <a:pt x="362823" y="9769"/>
                  </a:lnTo>
                  <a:lnTo>
                    <a:pt x="424312" y="11134"/>
                  </a:lnTo>
                  <a:lnTo>
                    <a:pt x="492010" y="11052"/>
                  </a:lnTo>
                  <a:lnTo>
                    <a:pt x="554787" y="10904"/>
                  </a:lnTo>
                  <a:lnTo>
                    <a:pt x="614123" y="11982"/>
                  </a:lnTo>
                  <a:lnTo>
                    <a:pt x="670257" y="13886"/>
                  </a:lnTo>
                  <a:lnTo>
                    <a:pt x="723428" y="16219"/>
                  </a:lnTo>
                  <a:lnTo>
                    <a:pt x="773873" y="18581"/>
                  </a:lnTo>
                  <a:lnTo>
                    <a:pt x="821831" y="20574"/>
                  </a:lnTo>
                  <a:lnTo>
                    <a:pt x="867540" y="21799"/>
                  </a:lnTo>
                  <a:lnTo>
                    <a:pt x="911238" y="21859"/>
                  </a:lnTo>
                  <a:lnTo>
                    <a:pt x="953163" y="20353"/>
                  </a:lnTo>
                  <a:lnTo>
                    <a:pt x="993554" y="16884"/>
                  </a:lnTo>
                  <a:lnTo>
                    <a:pt x="1032649" y="11052"/>
                  </a:lnTo>
                  <a:lnTo>
                    <a:pt x="1077671" y="4982"/>
                  </a:lnTo>
                  <a:lnTo>
                    <a:pt x="1127188" y="2045"/>
                  </a:lnTo>
                  <a:lnTo>
                    <a:pt x="1180013" y="1572"/>
                  </a:lnTo>
                  <a:lnTo>
                    <a:pt x="1234958" y="2894"/>
                  </a:lnTo>
                  <a:lnTo>
                    <a:pt x="1290837" y="5342"/>
                  </a:lnTo>
                  <a:lnTo>
                    <a:pt x="1346462" y="8247"/>
                  </a:lnTo>
                  <a:lnTo>
                    <a:pt x="1400646" y="10939"/>
                  </a:lnTo>
                  <a:lnTo>
                    <a:pt x="1452202" y="12750"/>
                  </a:lnTo>
                  <a:lnTo>
                    <a:pt x="1499943" y="13011"/>
                  </a:lnTo>
                  <a:lnTo>
                    <a:pt x="1542681" y="11052"/>
                  </a:lnTo>
                  <a:lnTo>
                    <a:pt x="1553675" y="73462"/>
                  </a:lnTo>
                  <a:lnTo>
                    <a:pt x="1556043" y="128554"/>
                  </a:lnTo>
                  <a:lnTo>
                    <a:pt x="1552528" y="177655"/>
                  </a:lnTo>
                  <a:lnTo>
                    <a:pt x="1545872" y="222098"/>
                  </a:lnTo>
                  <a:lnTo>
                    <a:pt x="1538817" y="263209"/>
                  </a:lnTo>
                  <a:lnTo>
                    <a:pt x="1534105" y="302321"/>
                  </a:lnTo>
                  <a:lnTo>
                    <a:pt x="1534479" y="340761"/>
                  </a:lnTo>
                  <a:lnTo>
                    <a:pt x="1542681" y="379860"/>
                  </a:lnTo>
                  <a:lnTo>
                    <a:pt x="1505012" y="389346"/>
                  </a:lnTo>
                  <a:lnTo>
                    <a:pt x="1463086" y="393238"/>
                  </a:lnTo>
                  <a:lnTo>
                    <a:pt x="1417741" y="392767"/>
                  </a:lnTo>
                  <a:lnTo>
                    <a:pt x="1369818" y="389166"/>
                  </a:lnTo>
                  <a:lnTo>
                    <a:pt x="1320154" y="383669"/>
                  </a:lnTo>
                  <a:lnTo>
                    <a:pt x="1269591" y="377506"/>
                  </a:lnTo>
                  <a:lnTo>
                    <a:pt x="1218966" y="371912"/>
                  </a:lnTo>
                  <a:lnTo>
                    <a:pt x="1169121" y="368117"/>
                  </a:lnTo>
                  <a:lnTo>
                    <a:pt x="1120893" y="367355"/>
                  </a:lnTo>
                  <a:lnTo>
                    <a:pt x="1075123" y="370859"/>
                  </a:lnTo>
                  <a:lnTo>
                    <a:pt x="1032649" y="379860"/>
                  </a:lnTo>
                  <a:lnTo>
                    <a:pt x="989938" y="388557"/>
                  </a:lnTo>
                  <a:lnTo>
                    <a:pt x="943449" y="391269"/>
                  </a:lnTo>
                  <a:lnTo>
                    <a:pt x="894013" y="389412"/>
                  </a:lnTo>
                  <a:lnTo>
                    <a:pt x="842459" y="384401"/>
                  </a:lnTo>
                  <a:lnTo>
                    <a:pt x="789617" y="377650"/>
                  </a:lnTo>
                  <a:lnTo>
                    <a:pt x="736317" y="370574"/>
                  </a:lnTo>
                  <a:lnTo>
                    <a:pt x="683391" y="364590"/>
                  </a:lnTo>
                  <a:lnTo>
                    <a:pt x="631666" y="361111"/>
                  </a:lnTo>
                  <a:lnTo>
                    <a:pt x="581975" y="361553"/>
                  </a:lnTo>
                  <a:lnTo>
                    <a:pt x="535146" y="367331"/>
                  </a:lnTo>
                  <a:lnTo>
                    <a:pt x="492010" y="379860"/>
                  </a:lnTo>
                  <a:lnTo>
                    <a:pt x="445220" y="393091"/>
                  </a:lnTo>
                  <a:lnTo>
                    <a:pt x="395697" y="398081"/>
                  </a:lnTo>
                  <a:lnTo>
                    <a:pt x="344370" y="396818"/>
                  </a:lnTo>
                  <a:lnTo>
                    <a:pt x="292168" y="391290"/>
                  </a:lnTo>
                  <a:lnTo>
                    <a:pt x="240020" y="383484"/>
                  </a:lnTo>
                  <a:lnTo>
                    <a:pt x="188853" y="375389"/>
                  </a:lnTo>
                  <a:lnTo>
                    <a:pt x="139598" y="368991"/>
                  </a:lnTo>
                  <a:lnTo>
                    <a:pt x="93182" y="366278"/>
                  </a:lnTo>
                  <a:lnTo>
                    <a:pt x="50535" y="369239"/>
                  </a:lnTo>
                  <a:lnTo>
                    <a:pt x="12585" y="379860"/>
                  </a:lnTo>
                  <a:lnTo>
                    <a:pt x="3224" y="323516"/>
                  </a:lnTo>
                  <a:lnTo>
                    <a:pt x="0" y="270568"/>
                  </a:lnTo>
                  <a:lnTo>
                    <a:pt x="1181" y="220783"/>
                  </a:lnTo>
                  <a:lnTo>
                    <a:pt x="5036" y="173925"/>
                  </a:lnTo>
                  <a:lnTo>
                    <a:pt x="9836" y="129758"/>
                  </a:lnTo>
                  <a:lnTo>
                    <a:pt x="13848" y="88047"/>
                  </a:lnTo>
                  <a:lnTo>
                    <a:pt x="15341" y="48557"/>
                  </a:lnTo>
                  <a:lnTo>
                    <a:pt x="12585" y="11052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90299" y="2423214"/>
              <a:ext cx="1377950" cy="394335"/>
            </a:xfrm>
            <a:custGeom>
              <a:avLst/>
              <a:gdLst/>
              <a:ahLst/>
              <a:cxnLst/>
              <a:rect l="l" t="t" r="r" b="b"/>
              <a:pathLst>
                <a:path w="1377950" h="394335">
                  <a:moveTo>
                    <a:pt x="12580" y="9089"/>
                  </a:moveTo>
                  <a:lnTo>
                    <a:pt x="80028" y="7924"/>
                  </a:lnTo>
                  <a:lnTo>
                    <a:pt x="140149" y="7644"/>
                  </a:lnTo>
                  <a:lnTo>
                    <a:pt x="194534" y="7974"/>
                  </a:lnTo>
                  <a:lnTo>
                    <a:pt x="244775" y="8637"/>
                  </a:lnTo>
                  <a:lnTo>
                    <a:pt x="292465" y="9356"/>
                  </a:lnTo>
                  <a:lnTo>
                    <a:pt x="339194" y="9855"/>
                  </a:lnTo>
                  <a:lnTo>
                    <a:pt x="386554" y="9859"/>
                  </a:lnTo>
                  <a:lnTo>
                    <a:pt x="436137" y="9089"/>
                  </a:lnTo>
                  <a:lnTo>
                    <a:pt x="484285" y="9075"/>
                  </a:lnTo>
                  <a:lnTo>
                    <a:pt x="536767" y="10766"/>
                  </a:lnTo>
                  <a:lnTo>
                    <a:pt x="592252" y="13433"/>
                  </a:lnTo>
                  <a:lnTo>
                    <a:pt x="649411" y="16345"/>
                  </a:lnTo>
                  <a:lnTo>
                    <a:pt x="706914" y="18776"/>
                  </a:lnTo>
                  <a:lnTo>
                    <a:pt x="763431" y="19994"/>
                  </a:lnTo>
                  <a:lnTo>
                    <a:pt x="817633" y="19272"/>
                  </a:lnTo>
                  <a:lnTo>
                    <a:pt x="868190" y="15880"/>
                  </a:lnTo>
                  <a:lnTo>
                    <a:pt x="913772" y="9089"/>
                  </a:lnTo>
                  <a:lnTo>
                    <a:pt x="957862" y="2611"/>
                  </a:lnTo>
                  <a:lnTo>
                    <a:pt x="1004522" y="0"/>
                  </a:lnTo>
                  <a:lnTo>
                    <a:pt x="1053292" y="292"/>
                  </a:lnTo>
                  <a:lnTo>
                    <a:pt x="1103710" y="2526"/>
                  </a:lnTo>
                  <a:lnTo>
                    <a:pt x="1155314" y="5737"/>
                  </a:lnTo>
                  <a:lnTo>
                    <a:pt x="1207643" y="8962"/>
                  </a:lnTo>
                  <a:lnTo>
                    <a:pt x="1260236" y="11238"/>
                  </a:lnTo>
                  <a:lnTo>
                    <a:pt x="1312631" y="11602"/>
                  </a:lnTo>
                  <a:lnTo>
                    <a:pt x="1364368" y="9089"/>
                  </a:lnTo>
                  <a:lnTo>
                    <a:pt x="1375362" y="71244"/>
                  </a:lnTo>
                  <a:lnTo>
                    <a:pt x="1377730" y="126110"/>
                  </a:lnTo>
                  <a:lnTo>
                    <a:pt x="1374215" y="175010"/>
                  </a:lnTo>
                  <a:lnTo>
                    <a:pt x="1367559" y="219268"/>
                  </a:lnTo>
                  <a:lnTo>
                    <a:pt x="1360503" y="260209"/>
                  </a:lnTo>
                  <a:lnTo>
                    <a:pt x="1355792" y="299158"/>
                  </a:lnTo>
                  <a:lnTo>
                    <a:pt x="1356166" y="337438"/>
                  </a:lnTo>
                  <a:lnTo>
                    <a:pt x="1364368" y="376373"/>
                  </a:lnTo>
                  <a:lnTo>
                    <a:pt x="1318937" y="378474"/>
                  </a:lnTo>
                  <a:lnTo>
                    <a:pt x="1274273" y="376547"/>
                  </a:lnTo>
                  <a:lnTo>
                    <a:pt x="1229549" y="372095"/>
                  </a:lnTo>
                  <a:lnTo>
                    <a:pt x="1183942" y="366617"/>
                  </a:lnTo>
                  <a:lnTo>
                    <a:pt x="1136625" y="361614"/>
                  </a:lnTo>
                  <a:lnTo>
                    <a:pt x="1086775" y="358588"/>
                  </a:lnTo>
                  <a:lnTo>
                    <a:pt x="1033566" y="359038"/>
                  </a:lnTo>
                  <a:lnTo>
                    <a:pt x="976173" y="364466"/>
                  </a:lnTo>
                  <a:lnTo>
                    <a:pt x="913772" y="376373"/>
                  </a:lnTo>
                  <a:lnTo>
                    <a:pt x="857674" y="387383"/>
                  </a:lnTo>
                  <a:lnTo>
                    <a:pt x="806049" y="392987"/>
                  </a:lnTo>
                  <a:lnTo>
                    <a:pt x="757915" y="394296"/>
                  </a:lnTo>
                  <a:lnTo>
                    <a:pt x="712289" y="392419"/>
                  </a:lnTo>
                  <a:lnTo>
                    <a:pt x="668187" y="388465"/>
                  </a:lnTo>
                  <a:lnTo>
                    <a:pt x="624626" y="383544"/>
                  </a:lnTo>
                  <a:lnTo>
                    <a:pt x="580624" y="378765"/>
                  </a:lnTo>
                  <a:lnTo>
                    <a:pt x="535197" y="375237"/>
                  </a:lnTo>
                  <a:lnTo>
                    <a:pt x="487363" y="374070"/>
                  </a:lnTo>
                  <a:lnTo>
                    <a:pt x="436137" y="376373"/>
                  </a:lnTo>
                  <a:lnTo>
                    <a:pt x="380909" y="379113"/>
                  </a:lnTo>
                  <a:lnTo>
                    <a:pt x="332258" y="378342"/>
                  </a:lnTo>
                  <a:lnTo>
                    <a:pt x="288240" y="375273"/>
                  </a:lnTo>
                  <a:lnTo>
                    <a:pt x="246912" y="371115"/>
                  </a:lnTo>
                  <a:lnTo>
                    <a:pt x="206330" y="367079"/>
                  </a:lnTo>
                  <a:lnTo>
                    <a:pt x="164549" y="364376"/>
                  </a:lnTo>
                  <a:lnTo>
                    <a:pt x="119627" y="364217"/>
                  </a:lnTo>
                  <a:lnTo>
                    <a:pt x="69618" y="367813"/>
                  </a:lnTo>
                  <a:lnTo>
                    <a:pt x="12580" y="376373"/>
                  </a:lnTo>
                  <a:lnTo>
                    <a:pt x="3222" y="320260"/>
                  </a:lnTo>
                  <a:lnTo>
                    <a:pt x="0" y="267532"/>
                  </a:lnTo>
                  <a:lnTo>
                    <a:pt x="1181" y="217954"/>
                  </a:lnTo>
                  <a:lnTo>
                    <a:pt x="5036" y="171290"/>
                  </a:lnTo>
                  <a:lnTo>
                    <a:pt x="9834" y="127307"/>
                  </a:lnTo>
                  <a:lnTo>
                    <a:pt x="13844" y="85769"/>
                  </a:lnTo>
                  <a:lnTo>
                    <a:pt x="15336" y="46441"/>
                  </a:lnTo>
                  <a:lnTo>
                    <a:pt x="12580" y="9089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90299" y="3419910"/>
              <a:ext cx="1377950" cy="394335"/>
            </a:xfrm>
            <a:custGeom>
              <a:avLst/>
              <a:gdLst/>
              <a:ahLst/>
              <a:cxnLst/>
              <a:rect l="l" t="t" r="r" b="b"/>
              <a:pathLst>
                <a:path w="1377950" h="394335">
                  <a:moveTo>
                    <a:pt x="12580" y="9089"/>
                  </a:moveTo>
                  <a:lnTo>
                    <a:pt x="80028" y="7924"/>
                  </a:lnTo>
                  <a:lnTo>
                    <a:pt x="140149" y="7644"/>
                  </a:lnTo>
                  <a:lnTo>
                    <a:pt x="194534" y="7974"/>
                  </a:lnTo>
                  <a:lnTo>
                    <a:pt x="244775" y="8637"/>
                  </a:lnTo>
                  <a:lnTo>
                    <a:pt x="292465" y="9356"/>
                  </a:lnTo>
                  <a:lnTo>
                    <a:pt x="339194" y="9855"/>
                  </a:lnTo>
                  <a:lnTo>
                    <a:pt x="386554" y="9859"/>
                  </a:lnTo>
                  <a:lnTo>
                    <a:pt x="436137" y="9089"/>
                  </a:lnTo>
                  <a:lnTo>
                    <a:pt x="484285" y="9075"/>
                  </a:lnTo>
                  <a:lnTo>
                    <a:pt x="536767" y="10766"/>
                  </a:lnTo>
                  <a:lnTo>
                    <a:pt x="592252" y="13433"/>
                  </a:lnTo>
                  <a:lnTo>
                    <a:pt x="649411" y="16345"/>
                  </a:lnTo>
                  <a:lnTo>
                    <a:pt x="706914" y="18776"/>
                  </a:lnTo>
                  <a:lnTo>
                    <a:pt x="763431" y="19994"/>
                  </a:lnTo>
                  <a:lnTo>
                    <a:pt x="817633" y="19272"/>
                  </a:lnTo>
                  <a:lnTo>
                    <a:pt x="868190" y="15880"/>
                  </a:lnTo>
                  <a:lnTo>
                    <a:pt x="913772" y="9089"/>
                  </a:lnTo>
                  <a:lnTo>
                    <a:pt x="957862" y="2611"/>
                  </a:lnTo>
                  <a:lnTo>
                    <a:pt x="1004522" y="0"/>
                  </a:lnTo>
                  <a:lnTo>
                    <a:pt x="1053292" y="292"/>
                  </a:lnTo>
                  <a:lnTo>
                    <a:pt x="1103710" y="2526"/>
                  </a:lnTo>
                  <a:lnTo>
                    <a:pt x="1155314" y="5737"/>
                  </a:lnTo>
                  <a:lnTo>
                    <a:pt x="1207643" y="8962"/>
                  </a:lnTo>
                  <a:lnTo>
                    <a:pt x="1260236" y="11238"/>
                  </a:lnTo>
                  <a:lnTo>
                    <a:pt x="1312631" y="11602"/>
                  </a:lnTo>
                  <a:lnTo>
                    <a:pt x="1364368" y="9089"/>
                  </a:lnTo>
                  <a:lnTo>
                    <a:pt x="1375362" y="71244"/>
                  </a:lnTo>
                  <a:lnTo>
                    <a:pt x="1377730" y="126110"/>
                  </a:lnTo>
                  <a:lnTo>
                    <a:pt x="1374215" y="175010"/>
                  </a:lnTo>
                  <a:lnTo>
                    <a:pt x="1367559" y="219268"/>
                  </a:lnTo>
                  <a:lnTo>
                    <a:pt x="1360503" y="260209"/>
                  </a:lnTo>
                  <a:lnTo>
                    <a:pt x="1355792" y="299158"/>
                  </a:lnTo>
                  <a:lnTo>
                    <a:pt x="1356166" y="337438"/>
                  </a:lnTo>
                  <a:lnTo>
                    <a:pt x="1364368" y="376373"/>
                  </a:lnTo>
                  <a:lnTo>
                    <a:pt x="1318937" y="378474"/>
                  </a:lnTo>
                  <a:lnTo>
                    <a:pt x="1274273" y="376547"/>
                  </a:lnTo>
                  <a:lnTo>
                    <a:pt x="1229549" y="372095"/>
                  </a:lnTo>
                  <a:lnTo>
                    <a:pt x="1183942" y="366617"/>
                  </a:lnTo>
                  <a:lnTo>
                    <a:pt x="1136625" y="361614"/>
                  </a:lnTo>
                  <a:lnTo>
                    <a:pt x="1086775" y="358588"/>
                  </a:lnTo>
                  <a:lnTo>
                    <a:pt x="1033566" y="359038"/>
                  </a:lnTo>
                  <a:lnTo>
                    <a:pt x="976173" y="364466"/>
                  </a:lnTo>
                  <a:lnTo>
                    <a:pt x="913772" y="376373"/>
                  </a:lnTo>
                  <a:lnTo>
                    <a:pt x="857674" y="387383"/>
                  </a:lnTo>
                  <a:lnTo>
                    <a:pt x="806049" y="392987"/>
                  </a:lnTo>
                  <a:lnTo>
                    <a:pt x="757915" y="394296"/>
                  </a:lnTo>
                  <a:lnTo>
                    <a:pt x="712289" y="392419"/>
                  </a:lnTo>
                  <a:lnTo>
                    <a:pt x="668187" y="388465"/>
                  </a:lnTo>
                  <a:lnTo>
                    <a:pt x="624626" y="383544"/>
                  </a:lnTo>
                  <a:lnTo>
                    <a:pt x="580624" y="378765"/>
                  </a:lnTo>
                  <a:lnTo>
                    <a:pt x="535197" y="375237"/>
                  </a:lnTo>
                  <a:lnTo>
                    <a:pt x="487363" y="374070"/>
                  </a:lnTo>
                  <a:lnTo>
                    <a:pt x="436137" y="376373"/>
                  </a:lnTo>
                  <a:lnTo>
                    <a:pt x="380909" y="379113"/>
                  </a:lnTo>
                  <a:lnTo>
                    <a:pt x="332258" y="378342"/>
                  </a:lnTo>
                  <a:lnTo>
                    <a:pt x="288240" y="375273"/>
                  </a:lnTo>
                  <a:lnTo>
                    <a:pt x="246912" y="371115"/>
                  </a:lnTo>
                  <a:lnTo>
                    <a:pt x="206330" y="367079"/>
                  </a:lnTo>
                  <a:lnTo>
                    <a:pt x="164549" y="364376"/>
                  </a:lnTo>
                  <a:lnTo>
                    <a:pt x="119627" y="364217"/>
                  </a:lnTo>
                  <a:lnTo>
                    <a:pt x="69618" y="367813"/>
                  </a:lnTo>
                  <a:lnTo>
                    <a:pt x="12580" y="376373"/>
                  </a:lnTo>
                  <a:lnTo>
                    <a:pt x="3222" y="320260"/>
                  </a:lnTo>
                  <a:lnTo>
                    <a:pt x="0" y="267532"/>
                  </a:lnTo>
                  <a:lnTo>
                    <a:pt x="1181" y="217954"/>
                  </a:lnTo>
                  <a:lnTo>
                    <a:pt x="5036" y="171290"/>
                  </a:lnTo>
                  <a:lnTo>
                    <a:pt x="9834" y="127307"/>
                  </a:lnTo>
                  <a:lnTo>
                    <a:pt x="13844" y="85769"/>
                  </a:lnTo>
                  <a:lnTo>
                    <a:pt x="15336" y="46441"/>
                  </a:lnTo>
                  <a:lnTo>
                    <a:pt x="12580" y="9089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90299" y="3928926"/>
              <a:ext cx="1377950" cy="394335"/>
            </a:xfrm>
            <a:custGeom>
              <a:avLst/>
              <a:gdLst/>
              <a:ahLst/>
              <a:cxnLst/>
              <a:rect l="l" t="t" r="r" b="b"/>
              <a:pathLst>
                <a:path w="1377950" h="394335">
                  <a:moveTo>
                    <a:pt x="12580" y="9089"/>
                  </a:moveTo>
                  <a:lnTo>
                    <a:pt x="80028" y="7923"/>
                  </a:lnTo>
                  <a:lnTo>
                    <a:pt x="140149" y="7643"/>
                  </a:lnTo>
                  <a:lnTo>
                    <a:pt x="194534" y="7971"/>
                  </a:lnTo>
                  <a:lnTo>
                    <a:pt x="244775" y="8632"/>
                  </a:lnTo>
                  <a:lnTo>
                    <a:pt x="292465" y="9350"/>
                  </a:lnTo>
                  <a:lnTo>
                    <a:pt x="339194" y="9850"/>
                  </a:lnTo>
                  <a:lnTo>
                    <a:pt x="386554" y="9855"/>
                  </a:lnTo>
                  <a:lnTo>
                    <a:pt x="436137" y="9089"/>
                  </a:lnTo>
                  <a:lnTo>
                    <a:pt x="484285" y="9079"/>
                  </a:lnTo>
                  <a:lnTo>
                    <a:pt x="536767" y="10771"/>
                  </a:lnTo>
                  <a:lnTo>
                    <a:pt x="592252" y="13438"/>
                  </a:lnTo>
                  <a:lnTo>
                    <a:pt x="649411" y="16351"/>
                  </a:lnTo>
                  <a:lnTo>
                    <a:pt x="706914" y="18780"/>
                  </a:lnTo>
                  <a:lnTo>
                    <a:pt x="763431" y="19997"/>
                  </a:lnTo>
                  <a:lnTo>
                    <a:pt x="817633" y="19274"/>
                  </a:lnTo>
                  <a:lnTo>
                    <a:pt x="868190" y="15881"/>
                  </a:lnTo>
                  <a:lnTo>
                    <a:pt x="913772" y="9089"/>
                  </a:lnTo>
                  <a:lnTo>
                    <a:pt x="957862" y="2611"/>
                  </a:lnTo>
                  <a:lnTo>
                    <a:pt x="1004522" y="0"/>
                  </a:lnTo>
                  <a:lnTo>
                    <a:pt x="1053292" y="292"/>
                  </a:lnTo>
                  <a:lnTo>
                    <a:pt x="1103710" y="2526"/>
                  </a:lnTo>
                  <a:lnTo>
                    <a:pt x="1155314" y="5737"/>
                  </a:lnTo>
                  <a:lnTo>
                    <a:pt x="1207643" y="8962"/>
                  </a:lnTo>
                  <a:lnTo>
                    <a:pt x="1260236" y="11238"/>
                  </a:lnTo>
                  <a:lnTo>
                    <a:pt x="1312631" y="11602"/>
                  </a:lnTo>
                  <a:lnTo>
                    <a:pt x="1364368" y="9089"/>
                  </a:lnTo>
                  <a:lnTo>
                    <a:pt x="1375362" y="71244"/>
                  </a:lnTo>
                  <a:lnTo>
                    <a:pt x="1377730" y="126110"/>
                  </a:lnTo>
                  <a:lnTo>
                    <a:pt x="1374215" y="175010"/>
                  </a:lnTo>
                  <a:lnTo>
                    <a:pt x="1367559" y="219268"/>
                  </a:lnTo>
                  <a:lnTo>
                    <a:pt x="1360503" y="260209"/>
                  </a:lnTo>
                  <a:lnTo>
                    <a:pt x="1355792" y="299158"/>
                  </a:lnTo>
                  <a:lnTo>
                    <a:pt x="1356166" y="337438"/>
                  </a:lnTo>
                  <a:lnTo>
                    <a:pt x="1364368" y="376373"/>
                  </a:lnTo>
                  <a:lnTo>
                    <a:pt x="1318937" y="378474"/>
                  </a:lnTo>
                  <a:lnTo>
                    <a:pt x="1274273" y="376547"/>
                  </a:lnTo>
                  <a:lnTo>
                    <a:pt x="1229549" y="372095"/>
                  </a:lnTo>
                  <a:lnTo>
                    <a:pt x="1183942" y="366617"/>
                  </a:lnTo>
                  <a:lnTo>
                    <a:pt x="1136625" y="361614"/>
                  </a:lnTo>
                  <a:lnTo>
                    <a:pt x="1086775" y="358588"/>
                  </a:lnTo>
                  <a:lnTo>
                    <a:pt x="1033566" y="359038"/>
                  </a:lnTo>
                  <a:lnTo>
                    <a:pt x="976173" y="364466"/>
                  </a:lnTo>
                  <a:lnTo>
                    <a:pt x="913772" y="376373"/>
                  </a:lnTo>
                  <a:lnTo>
                    <a:pt x="857674" y="387383"/>
                  </a:lnTo>
                  <a:lnTo>
                    <a:pt x="806049" y="392987"/>
                  </a:lnTo>
                  <a:lnTo>
                    <a:pt x="757915" y="394296"/>
                  </a:lnTo>
                  <a:lnTo>
                    <a:pt x="712289" y="392419"/>
                  </a:lnTo>
                  <a:lnTo>
                    <a:pt x="668187" y="388465"/>
                  </a:lnTo>
                  <a:lnTo>
                    <a:pt x="624626" y="383544"/>
                  </a:lnTo>
                  <a:lnTo>
                    <a:pt x="580624" y="378765"/>
                  </a:lnTo>
                  <a:lnTo>
                    <a:pt x="535197" y="375237"/>
                  </a:lnTo>
                  <a:lnTo>
                    <a:pt x="487363" y="374070"/>
                  </a:lnTo>
                  <a:lnTo>
                    <a:pt x="436137" y="376373"/>
                  </a:lnTo>
                  <a:lnTo>
                    <a:pt x="380909" y="379113"/>
                  </a:lnTo>
                  <a:lnTo>
                    <a:pt x="332258" y="378342"/>
                  </a:lnTo>
                  <a:lnTo>
                    <a:pt x="288240" y="375273"/>
                  </a:lnTo>
                  <a:lnTo>
                    <a:pt x="246912" y="371115"/>
                  </a:lnTo>
                  <a:lnTo>
                    <a:pt x="206330" y="367079"/>
                  </a:lnTo>
                  <a:lnTo>
                    <a:pt x="164549" y="364376"/>
                  </a:lnTo>
                  <a:lnTo>
                    <a:pt x="119627" y="364217"/>
                  </a:lnTo>
                  <a:lnTo>
                    <a:pt x="69618" y="367813"/>
                  </a:lnTo>
                  <a:lnTo>
                    <a:pt x="12580" y="376373"/>
                  </a:lnTo>
                  <a:lnTo>
                    <a:pt x="3222" y="320260"/>
                  </a:lnTo>
                  <a:lnTo>
                    <a:pt x="0" y="267532"/>
                  </a:lnTo>
                  <a:lnTo>
                    <a:pt x="1181" y="217954"/>
                  </a:lnTo>
                  <a:lnTo>
                    <a:pt x="5036" y="171290"/>
                  </a:lnTo>
                  <a:lnTo>
                    <a:pt x="9834" y="127307"/>
                  </a:lnTo>
                  <a:lnTo>
                    <a:pt x="13844" y="85769"/>
                  </a:lnTo>
                  <a:lnTo>
                    <a:pt x="15336" y="46441"/>
                  </a:lnTo>
                  <a:lnTo>
                    <a:pt x="12580" y="9089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2697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10" dirty="0">
                <a:latin typeface="Arial"/>
                <a:cs typeface="Arial"/>
              </a:rPr>
              <a:t>Smaller</a:t>
            </a:r>
            <a:r>
              <a:rPr sz="4400" b="1" spc="-160" dirty="0">
                <a:latin typeface="Arial"/>
                <a:cs typeface="Arial"/>
              </a:rPr>
              <a:t> </a:t>
            </a:r>
            <a:r>
              <a:rPr sz="4400" spc="-395" dirty="0"/>
              <a:t>Version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2315" y="1981200"/>
            <a:ext cx="11724005" cy="2961005"/>
            <a:chOff x="242315" y="1981200"/>
            <a:chExt cx="11724005" cy="2961005"/>
          </a:xfrm>
        </p:grpSpPr>
        <p:sp>
          <p:nvSpPr>
            <p:cNvPr id="4" name="object 4"/>
            <p:cNvSpPr/>
            <p:nvPr/>
          </p:nvSpPr>
          <p:spPr>
            <a:xfrm>
              <a:off x="242315" y="1981200"/>
              <a:ext cx="11707355" cy="29336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71427" y="2927712"/>
              <a:ext cx="1442085" cy="405765"/>
            </a:xfrm>
            <a:custGeom>
              <a:avLst/>
              <a:gdLst/>
              <a:ahLst/>
              <a:cxnLst/>
              <a:rect l="l" t="t" r="r" b="b"/>
              <a:pathLst>
                <a:path w="1442085" h="405764">
                  <a:moveTo>
                    <a:pt x="12308" y="15131"/>
                  </a:moveTo>
                  <a:lnTo>
                    <a:pt x="59738" y="4777"/>
                  </a:lnTo>
                  <a:lnTo>
                    <a:pt x="103687" y="947"/>
                  </a:lnTo>
                  <a:lnTo>
                    <a:pt x="145238" y="2056"/>
                  </a:lnTo>
                  <a:lnTo>
                    <a:pt x="185470" y="6521"/>
                  </a:lnTo>
                  <a:lnTo>
                    <a:pt x="225467" y="12759"/>
                  </a:lnTo>
                  <a:lnTo>
                    <a:pt x="266307" y="19187"/>
                  </a:lnTo>
                  <a:lnTo>
                    <a:pt x="309074" y="24222"/>
                  </a:lnTo>
                  <a:lnTo>
                    <a:pt x="354848" y="26279"/>
                  </a:lnTo>
                  <a:lnTo>
                    <a:pt x="404710" y="23777"/>
                  </a:lnTo>
                  <a:lnTo>
                    <a:pt x="459742" y="15131"/>
                  </a:lnTo>
                  <a:lnTo>
                    <a:pt x="510886" y="6836"/>
                  </a:lnTo>
                  <a:lnTo>
                    <a:pt x="559282" y="3485"/>
                  </a:lnTo>
                  <a:lnTo>
                    <a:pt x="605494" y="3984"/>
                  </a:lnTo>
                  <a:lnTo>
                    <a:pt x="650087" y="7236"/>
                  </a:lnTo>
                  <a:lnTo>
                    <a:pt x="693624" y="12148"/>
                  </a:lnTo>
                  <a:lnTo>
                    <a:pt x="736671" y="17623"/>
                  </a:lnTo>
                  <a:lnTo>
                    <a:pt x="779792" y="22567"/>
                  </a:lnTo>
                  <a:lnTo>
                    <a:pt x="823551" y="25885"/>
                  </a:lnTo>
                  <a:lnTo>
                    <a:pt x="868512" y="26482"/>
                  </a:lnTo>
                  <a:lnTo>
                    <a:pt x="915241" y="23262"/>
                  </a:lnTo>
                  <a:lnTo>
                    <a:pt x="964300" y="15131"/>
                  </a:lnTo>
                  <a:lnTo>
                    <a:pt x="1019940" y="5741"/>
                  </a:lnTo>
                  <a:lnTo>
                    <a:pt x="1075520" y="1020"/>
                  </a:lnTo>
                  <a:lnTo>
                    <a:pt x="1130391" y="0"/>
                  </a:lnTo>
                  <a:lnTo>
                    <a:pt x="1183908" y="1711"/>
                  </a:lnTo>
                  <a:lnTo>
                    <a:pt x="1235421" y="5187"/>
                  </a:lnTo>
                  <a:lnTo>
                    <a:pt x="1284285" y="9458"/>
                  </a:lnTo>
                  <a:lnTo>
                    <a:pt x="1329852" y="13556"/>
                  </a:lnTo>
                  <a:lnTo>
                    <a:pt x="1371474" y="16514"/>
                  </a:lnTo>
                  <a:lnTo>
                    <a:pt x="1408505" y="17361"/>
                  </a:lnTo>
                  <a:lnTo>
                    <a:pt x="1440296" y="15131"/>
                  </a:lnTo>
                  <a:lnTo>
                    <a:pt x="1441640" y="76069"/>
                  </a:lnTo>
                  <a:lnTo>
                    <a:pt x="1441074" y="129162"/>
                  </a:lnTo>
                  <a:lnTo>
                    <a:pt x="1439475" y="177466"/>
                  </a:lnTo>
                  <a:lnTo>
                    <a:pt x="1437721" y="224039"/>
                  </a:lnTo>
                  <a:lnTo>
                    <a:pt x="1436688" y="271937"/>
                  </a:lnTo>
                  <a:lnTo>
                    <a:pt x="1437254" y="324218"/>
                  </a:lnTo>
                  <a:lnTo>
                    <a:pt x="1440296" y="383939"/>
                  </a:lnTo>
                  <a:lnTo>
                    <a:pt x="1385507" y="393716"/>
                  </a:lnTo>
                  <a:lnTo>
                    <a:pt x="1337234" y="397349"/>
                  </a:lnTo>
                  <a:lnTo>
                    <a:pt x="1294073" y="396234"/>
                  </a:lnTo>
                  <a:lnTo>
                    <a:pt x="1254618" y="391768"/>
                  </a:lnTo>
                  <a:lnTo>
                    <a:pt x="1217467" y="385346"/>
                  </a:lnTo>
                  <a:lnTo>
                    <a:pt x="1181216" y="378366"/>
                  </a:lnTo>
                  <a:lnTo>
                    <a:pt x="1144459" y="372222"/>
                  </a:lnTo>
                  <a:lnTo>
                    <a:pt x="1105793" y="368311"/>
                  </a:lnTo>
                  <a:lnTo>
                    <a:pt x="1063814" y="368030"/>
                  </a:lnTo>
                  <a:lnTo>
                    <a:pt x="1017118" y="372773"/>
                  </a:lnTo>
                  <a:lnTo>
                    <a:pt x="964300" y="383939"/>
                  </a:lnTo>
                  <a:lnTo>
                    <a:pt x="904188" y="396767"/>
                  </a:lnTo>
                  <a:lnTo>
                    <a:pt x="847496" y="403429"/>
                  </a:lnTo>
                  <a:lnTo>
                    <a:pt x="793746" y="405168"/>
                  </a:lnTo>
                  <a:lnTo>
                    <a:pt x="742461" y="403227"/>
                  </a:lnTo>
                  <a:lnTo>
                    <a:pt x="693162" y="398850"/>
                  </a:lnTo>
                  <a:lnTo>
                    <a:pt x="645371" y="393281"/>
                  </a:lnTo>
                  <a:lnTo>
                    <a:pt x="598612" y="387761"/>
                  </a:lnTo>
                  <a:lnTo>
                    <a:pt x="552406" y="383535"/>
                  </a:lnTo>
                  <a:lnTo>
                    <a:pt x="506275" y="381847"/>
                  </a:lnTo>
                  <a:lnTo>
                    <a:pt x="459742" y="383939"/>
                  </a:lnTo>
                  <a:lnTo>
                    <a:pt x="410026" y="386771"/>
                  </a:lnTo>
                  <a:lnTo>
                    <a:pt x="364025" y="386251"/>
                  </a:lnTo>
                  <a:lnTo>
                    <a:pt x="320147" y="383513"/>
                  </a:lnTo>
                  <a:lnTo>
                    <a:pt x="276799" y="379689"/>
                  </a:lnTo>
                  <a:lnTo>
                    <a:pt x="232391" y="375912"/>
                  </a:lnTo>
                  <a:lnTo>
                    <a:pt x="185330" y="373316"/>
                  </a:lnTo>
                  <a:lnTo>
                    <a:pt x="134023" y="373033"/>
                  </a:lnTo>
                  <a:lnTo>
                    <a:pt x="76880" y="376196"/>
                  </a:lnTo>
                  <a:lnTo>
                    <a:pt x="12308" y="383939"/>
                  </a:lnTo>
                  <a:lnTo>
                    <a:pt x="1788" y="347311"/>
                  </a:lnTo>
                  <a:lnTo>
                    <a:pt x="0" y="309278"/>
                  </a:lnTo>
                  <a:lnTo>
                    <a:pt x="4079" y="269190"/>
                  </a:lnTo>
                  <a:lnTo>
                    <a:pt x="11165" y="226395"/>
                  </a:lnTo>
                  <a:lnTo>
                    <a:pt x="18394" y="180243"/>
                  </a:lnTo>
                  <a:lnTo>
                    <a:pt x="22902" y="130082"/>
                  </a:lnTo>
                  <a:lnTo>
                    <a:pt x="21828" y="75262"/>
                  </a:lnTo>
                  <a:lnTo>
                    <a:pt x="12308" y="15131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29594" y="2863053"/>
              <a:ext cx="1930400" cy="2072639"/>
            </a:xfrm>
            <a:custGeom>
              <a:avLst/>
              <a:gdLst/>
              <a:ahLst/>
              <a:cxnLst/>
              <a:rect l="l" t="t" r="r" b="b"/>
              <a:pathLst>
                <a:path w="1930400" h="2072639">
                  <a:moveTo>
                    <a:pt x="16613" y="14258"/>
                  </a:moveTo>
                  <a:lnTo>
                    <a:pt x="68941" y="12836"/>
                  </a:lnTo>
                  <a:lnTo>
                    <a:pt x="120898" y="14497"/>
                  </a:lnTo>
                  <a:lnTo>
                    <a:pt x="172248" y="18071"/>
                  </a:lnTo>
                  <a:lnTo>
                    <a:pt x="222757" y="22390"/>
                  </a:lnTo>
                  <a:lnTo>
                    <a:pt x="272187" y="26286"/>
                  </a:lnTo>
                  <a:lnTo>
                    <a:pt x="320303" y="28589"/>
                  </a:lnTo>
                  <a:lnTo>
                    <a:pt x="366869" y="28132"/>
                  </a:lnTo>
                  <a:lnTo>
                    <a:pt x="411649" y="23744"/>
                  </a:lnTo>
                  <a:lnTo>
                    <a:pt x="454408" y="14258"/>
                  </a:lnTo>
                  <a:lnTo>
                    <a:pt x="496060" y="5512"/>
                  </a:lnTo>
                  <a:lnTo>
                    <a:pt x="544781" y="1052"/>
                  </a:lnTo>
                  <a:lnTo>
                    <a:pt x="598732" y="0"/>
                  </a:lnTo>
                  <a:lnTo>
                    <a:pt x="656073" y="1477"/>
                  </a:lnTo>
                  <a:lnTo>
                    <a:pt x="714966" y="4604"/>
                  </a:lnTo>
                  <a:lnTo>
                    <a:pt x="773572" y="8505"/>
                  </a:lnTo>
                  <a:lnTo>
                    <a:pt x="830052" y="12299"/>
                  </a:lnTo>
                  <a:lnTo>
                    <a:pt x="882568" y="15108"/>
                  </a:lnTo>
                  <a:lnTo>
                    <a:pt x="929281" y="16054"/>
                  </a:lnTo>
                  <a:lnTo>
                    <a:pt x="968351" y="14258"/>
                  </a:lnTo>
                  <a:lnTo>
                    <a:pt x="1006901" y="12148"/>
                  </a:lnTo>
                  <a:lnTo>
                    <a:pt x="1046111" y="12852"/>
                  </a:lnTo>
                  <a:lnTo>
                    <a:pt x="1086781" y="15390"/>
                  </a:lnTo>
                  <a:lnTo>
                    <a:pt x="1129708" y="18782"/>
                  </a:lnTo>
                  <a:lnTo>
                    <a:pt x="1175691" y="22048"/>
                  </a:lnTo>
                  <a:lnTo>
                    <a:pt x="1225528" y="24209"/>
                  </a:lnTo>
                  <a:lnTo>
                    <a:pt x="1280017" y="24284"/>
                  </a:lnTo>
                  <a:lnTo>
                    <a:pt x="1339957" y="21294"/>
                  </a:lnTo>
                  <a:lnTo>
                    <a:pt x="1406146" y="14258"/>
                  </a:lnTo>
                  <a:lnTo>
                    <a:pt x="1465621" y="8089"/>
                  </a:lnTo>
                  <a:lnTo>
                    <a:pt x="1519699" y="5840"/>
                  </a:lnTo>
                  <a:lnTo>
                    <a:pt x="1569729" y="6553"/>
                  </a:lnTo>
                  <a:lnTo>
                    <a:pt x="1617063" y="9275"/>
                  </a:lnTo>
                  <a:lnTo>
                    <a:pt x="1663051" y="13048"/>
                  </a:lnTo>
                  <a:lnTo>
                    <a:pt x="1709044" y="16919"/>
                  </a:lnTo>
                  <a:lnTo>
                    <a:pt x="1756394" y="19931"/>
                  </a:lnTo>
                  <a:lnTo>
                    <a:pt x="1806451" y="21128"/>
                  </a:lnTo>
                  <a:lnTo>
                    <a:pt x="1860566" y="19556"/>
                  </a:lnTo>
                  <a:lnTo>
                    <a:pt x="1920089" y="14258"/>
                  </a:lnTo>
                  <a:lnTo>
                    <a:pt x="1927149" y="61530"/>
                  </a:lnTo>
                  <a:lnTo>
                    <a:pt x="1930153" y="111191"/>
                  </a:lnTo>
                  <a:lnTo>
                    <a:pt x="1930083" y="162489"/>
                  </a:lnTo>
                  <a:lnTo>
                    <a:pt x="1927920" y="214673"/>
                  </a:lnTo>
                  <a:lnTo>
                    <a:pt x="1924648" y="266989"/>
                  </a:lnTo>
                  <a:lnTo>
                    <a:pt x="1921246" y="318685"/>
                  </a:lnTo>
                  <a:lnTo>
                    <a:pt x="1918698" y="369008"/>
                  </a:lnTo>
                  <a:lnTo>
                    <a:pt x="1917985" y="417208"/>
                  </a:lnTo>
                  <a:lnTo>
                    <a:pt x="1920089" y="462530"/>
                  </a:lnTo>
                  <a:lnTo>
                    <a:pt x="1922979" y="506178"/>
                  </a:lnTo>
                  <a:lnTo>
                    <a:pt x="1924231" y="550319"/>
                  </a:lnTo>
                  <a:lnTo>
                    <a:pt x="1924238" y="595643"/>
                  </a:lnTo>
                  <a:lnTo>
                    <a:pt x="1923391" y="642843"/>
                  </a:lnTo>
                  <a:lnTo>
                    <a:pt x="1922084" y="692609"/>
                  </a:lnTo>
                  <a:lnTo>
                    <a:pt x="1920707" y="745634"/>
                  </a:lnTo>
                  <a:lnTo>
                    <a:pt x="1919655" y="802608"/>
                  </a:lnTo>
                  <a:lnTo>
                    <a:pt x="1919318" y="864224"/>
                  </a:lnTo>
                  <a:lnTo>
                    <a:pt x="1920089" y="931173"/>
                  </a:lnTo>
                  <a:lnTo>
                    <a:pt x="1920995" y="986321"/>
                  </a:lnTo>
                  <a:lnTo>
                    <a:pt x="1921401" y="1038013"/>
                  </a:lnTo>
                  <a:lnTo>
                    <a:pt x="1921413" y="1087057"/>
                  </a:lnTo>
                  <a:lnTo>
                    <a:pt x="1921138" y="1134265"/>
                  </a:lnTo>
                  <a:lnTo>
                    <a:pt x="1920681" y="1180447"/>
                  </a:lnTo>
                  <a:lnTo>
                    <a:pt x="1920149" y="1226411"/>
                  </a:lnTo>
                  <a:lnTo>
                    <a:pt x="1919649" y="1272968"/>
                  </a:lnTo>
                  <a:lnTo>
                    <a:pt x="1919287" y="1320928"/>
                  </a:lnTo>
                  <a:lnTo>
                    <a:pt x="1919169" y="1371101"/>
                  </a:lnTo>
                  <a:lnTo>
                    <a:pt x="1919401" y="1424296"/>
                  </a:lnTo>
                  <a:lnTo>
                    <a:pt x="1920089" y="1481324"/>
                  </a:lnTo>
                  <a:lnTo>
                    <a:pt x="1920754" y="1539794"/>
                  </a:lnTo>
                  <a:lnTo>
                    <a:pt x="1920923" y="1596812"/>
                  </a:lnTo>
                  <a:lnTo>
                    <a:pt x="1920719" y="1652421"/>
                  </a:lnTo>
                  <a:lnTo>
                    <a:pt x="1920260" y="1706665"/>
                  </a:lnTo>
                  <a:lnTo>
                    <a:pt x="1919668" y="1759588"/>
                  </a:lnTo>
                  <a:lnTo>
                    <a:pt x="1919065" y="1811235"/>
                  </a:lnTo>
                  <a:lnTo>
                    <a:pt x="1918570" y="1861648"/>
                  </a:lnTo>
                  <a:lnTo>
                    <a:pt x="1918304" y="1910872"/>
                  </a:lnTo>
                  <a:lnTo>
                    <a:pt x="1918388" y="1958950"/>
                  </a:lnTo>
                  <a:lnTo>
                    <a:pt x="1918943" y="2005927"/>
                  </a:lnTo>
                  <a:lnTo>
                    <a:pt x="1920089" y="2051846"/>
                  </a:lnTo>
                  <a:lnTo>
                    <a:pt x="1871100" y="2063968"/>
                  </a:lnTo>
                  <a:lnTo>
                    <a:pt x="1819795" y="2070533"/>
                  </a:lnTo>
                  <a:lnTo>
                    <a:pt x="1767001" y="2072613"/>
                  </a:lnTo>
                  <a:lnTo>
                    <a:pt x="1713545" y="2071284"/>
                  </a:lnTo>
                  <a:lnTo>
                    <a:pt x="1660254" y="2067619"/>
                  </a:lnTo>
                  <a:lnTo>
                    <a:pt x="1607952" y="2062693"/>
                  </a:lnTo>
                  <a:lnTo>
                    <a:pt x="1557468" y="2057578"/>
                  </a:lnTo>
                  <a:lnTo>
                    <a:pt x="1509628" y="2053349"/>
                  </a:lnTo>
                  <a:lnTo>
                    <a:pt x="1465257" y="2051081"/>
                  </a:lnTo>
                  <a:lnTo>
                    <a:pt x="1425183" y="2051846"/>
                  </a:lnTo>
                  <a:lnTo>
                    <a:pt x="1384968" y="2053022"/>
                  </a:lnTo>
                  <a:lnTo>
                    <a:pt x="1340237" y="2051802"/>
                  </a:lnTo>
                  <a:lnTo>
                    <a:pt x="1291911" y="2048987"/>
                  </a:lnTo>
                  <a:lnTo>
                    <a:pt x="1240910" y="2045378"/>
                  </a:lnTo>
                  <a:lnTo>
                    <a:pt x="1188155" y="2041773"/>
                  </a:lnTo>
                  <a:lnTo>
                    <a:pt x="1134566" y="2038975"/>
                  </a:lnTo>
                  <a:lnTo>
                    <a:pt x="1081063" y="2037783"/>
                  </a:lnTo>
                  <a:lnTo>
                    <a:pt x="1028567" y="2038997"/>
                  </a:lnTo>
                  <a:lnTo>
                    <a:pt x="977998" y="2043418"/>
                  </a:lnTo>
                  <a:lnTo>
                    <a:pt x="930277" y="2051846"/>
                  </a:lnTo>
                  <a:lnTo>
                    <a:pt x="883513" y="2059287"/>
                  </a:lnTo>
                  <a:lnTo>
                    <a:pt x="835470" y="2061186"/>
                  </a:lnTo>
                  <a:lnTo>
                    <a:pt x="786558" y="2059001"/>
                  </a:lnTo>
                  <a:lnTo>
                    <a:pt x="737190" y="2054191"/>
                  </a:lnTo>
                  <a:lnTo>
                    <a:pt x="687775" y="2048212"/>
                  </a:lnTo>
                  <a:lnTo>
                    <a:pt x="638726" y="2042525"/>
                  </a:lnTo>
                  <a:lnTo>
                    <a:pt x="590453" y="2038586"/>
                  </a:lnTo>
                  <a:lnTo>
                    <a:pt x="543368" y="2037855"/>
                  </a:lnTo>
                  <a:lnTo>
                    <a:pt x="497883" y="2041788"/>
                  </a:lnTo>
                  <a:lnTo>
                    <a:pt x="454408" y="2051846"/>
                  </a:lnTo>
                  <a:lnTo>
                    <a:pt x="407955" y="2062919"/>
                  </a:lnTo>
                  <a:lnTo>
                    <a:pt x="362281" y="2067086"/>
                  </a:lnTo>
                  <a:lnTo>
                    <a:pt x="316818" y="2066121"/>
                  </a:lnTo>
                  <a:lnTo>
                    <a:pt x="270997" y="2061796"/>
                  </a:lnTo>
                  <a:lnTo>
                    <a:pt x="224248" y="2055885"/>
                  </a:lnTo>
                  <a:lnTo>
                    <a:pt x="176005" y="2050161"/>
                  </a:lnTo>
                  <a:lnTo>
                    <a:pt x="125697" y="2046398"/>
                  </a:lnTo>
                  <a:lnTo>
                    <a:pt x="72756" y="2046368"/>
                  </a:lnTo>
                  <a:lnTo>
                    <a:pt x="16613" y="2051846"/>
                  </a:lnTo>
                  <a:lnTo>
                    <a:pt x="11283" y="1999787"/>
                  </a:lnTo>
                  <a:lnTo>
                    <a:pt x="10583" y="1950125"/>
                  </a:lnTo>
                  <a:lnTo>
                    <a:pt x="13222" y="1902224"/>
                  </a:lnTo>
                  <a:lnTo>
                    <a:pt x="17908" y="1855448"/>
                  </a:lnTo>
                  <a:lnTo>
                    <a:pt x="23347" y="1809162"/>
                  </a:lnTo>
                  <a:lnTo>
                    <a:pt x="28248" y="1762729"/>
                  </a:lnTo>
                  <a:lnTo>
                    <a:pt x="31318" y="1715515"/>
                  </a:lnTo>
                  <a:lnTo>
                    <a:pt x="31263" y="1666882"/>
                  </a:lnTo>
                  <a:lnTo>
                    <a:pt x="26793" y="1616196"/>
                  </a:lnTo>
                  <a:lnTo>
                    <a:pt x="16613" y="1562820"/>
                  </a:lnTo>
                  <a:lnTo>
                    <a:pt x="6887" y="1512426"/>
                  </a:lnTo>
                  <a:lnTo>
                    <a:pt x="1630" y="1461295"/>
                  </a:lnTo>
                  <a:lnTo>
                    <a:pt x="0" y="1409699"/>
                  </a:lnTo>
                  <a:lnTo>
                    <a:pt x="1155" y="1357908"/>
                  </a:lnTo>
                  <a:lnTo>
                    <a:pt x="4257" y="1306194"/>
                  </a:lnTo>
                  <a:lnTo>
                    <a:pt x="8462" y="1254826"/>
                  </a:lnTo>
                  <a:lnTo>
                    <a:pt x="12930" y="1204077"/>
                  </a:lnTo>
                  <a:lnTo>
                    <a:pt x="16821" y="1154217"/>
                  </a:lnTo>
                  <a:lnTo>
                    <a:pt x="19292" y="1105517"/>
                  </a:lnTo>
                  <a:lnTo>
                    <a:pt x="19503" y="1058248"/>
                  </a:lnTo>
                  <a:lnTo>
                    <a:pt x="16613" y="1012681"/>
                  </a:lnTo>
                  <a:lnTo>
                    <a:pt x="12901" y="967835"/>
                  </a:lnTo>
                  <a:lnTo>
                    <a:pt x="10973" y="922446"/>
                  </a:lnTo>
                  <a:lnTo>
                    <a:pt x="10482" y="876350"/>
                  </a:lnTo>
                  <a:lnTo>
                    <a:pt x="11082" y="829384"/>
                  </a:lnTo>
                  <a:lnTo>
                    <a:pt x="12424" y="781385"/>
                  </a:lnTo>
                  <a:lnTo>
                    <a:pt x="14162" y="732188"/>
                  </a:lnTo>
                  <a:lnTo>
                    <a:pt x="15946" y="681631"/>
                  </a:lnTo>
                  <a:lnTo>
                    <a:pt x="17431" y="629550"/>
                  </a:lnTo>
                  <a:lnTo>
                    <a:pt x="18269" y="575782"/>
                  </a:lnTo>
                  <a:lnTo>
                    <a:pt x="18112" y="520163"/>
                  </a:lnTo>
                  <a:lnTo>
                    <a:pt x="16613" y="462530"/>
                  </a:lnTo>
                  <a:lnTo>
                    <a:pt x="16002" y="402567"/>
                  </a:lnTo>
                  <a:lnTo>
                    <a:pt x="18463" y="350645"/>
                  </a:lnTo>
                  <a:lnTo>
                    <a:pt x="22895" y="305009"/>
                  </a:lnTo>
                  <a:lnTo>
                    <a:pt x="28197" y="263907"/>
                  </a:lnTo>
                  <a:lnTo>
                    <a:pt x="33268" y="225583"/>
                  </a:lnTo>
                  <a:lnTo>
                    <a:pt x="37006" y="188284"/>
                  </a:lnTo>
                  <a:lnTo>
                    <a:pt x="38311" y="150256"/>
                  </a:lnTo>
                  <a:lnTo>
                    <a:pt x="36081" y="109745"/>
                  </a:lnTo>
                  <a:lnTo>
                    <a:pt x="29216" y="64997"/>
                  </a:lnTo>
                  <a:lnTo>
                    <a:pt x="16613" y="14258"/>
                  </a:lnTo>
                  <a:close/>
                </a:path>
              </a:pathLst>
            </a:custGeom>
            <a:ln w="127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981200"/>
            <a:ext cx="11966575" cy="4876800"/>
            <a:chOff x="0" y="1981200"/>
            <a:chExt cx="11966575" cy="4876800"/>
          </a:xfrm>
        </p:grpSpPr>
        <p:sp>
          <p:nvSpPr>
            <p:cNvPr id="3" name="object 3"/>
            <p:cNvSpPr/>
            <p:nvPr/>
          </p:nvSpPr>
          <p:spPr>
            <a:xfrm>
              <a:off x="242315" y="1981200"/>
              <a:ext cx="11707355" cy="29336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71427" y="2927712"/>
              <a:ext cx="1442085" cy="405765"/>
            </a:xfrm>
            <a:custGeom>
              <a:avLst/>
              <a:gdLst/>
              <a:ahLst/>
              <a:cxnLst/>
              <a:rect l="l" t="t" r="r" b="b"/>
              <a:pathLst>
                <a:path w="1442085" h="405764">
                  <a:moveTo>
                    <a:pt x="12308" y="15131"/>
                  </a:moveTo>
                  <a:lnTo>
                    <a:pt x="59738" y="4777"/>
                  </a:lnTo>
                  <a:lnTo>
                    <a:pt x="103687" y="947"/>
                  </a:lnTo>
                  <a:lnTo>
                    <a:pt x="145238" y="2056"/>
                  </a:lnTo>
                  <a:lnTo>
                    <a:pt x="185470" y="6521"/>
                  </a:lnTo>
                  <a:lnTo>
                    <a:pt x="225467" y="12759"/>
                  </a:lnTo>
                  <a:lnTo>
                    <a:pt x="266307" y="19187"/>
                  </a:lnTo>
                  <a:lnTo>
                    <a:pt x="309074" y="24222"/>
                  </a:lnTo>
                  <a:lnTo>
                    <a:pt x="354848" y="26279"/>
                  </a:lnTo>
                  <a:lnTo>
                    <a:pt x="404710" y="23777"/>
                  </a:lnTo>
                  <a:lnTo>
                    <a:pt x="459742" y="15131"/>
                  </a:lnTo>
                  <a:lnTo>
                    <a:pt x="510886" y="6836"/>
                  </a:lnTo>
                  <a:lnTo>
                    <a:pt x="559282" y="3485"/>
                  </a:lnTo>
                  <a:lnTo>
                    <a:pt x="605494" y="3984"/>
                  </a:lnTo>
                  <a:lnTo>
                    <a:pt x="650087" y="7236"/>
                  </a:lnTo>
                  <a:lnTo>
                    <a:pt x="693624" y="12148"/>
                  </a:lnTo>
                  <a:lnTo>
                    <a:pt x="736671" y="17623"/>
                  </a:lnTo>
                  <a:lnTo>
                    <a:pt x="779792" y="22567"/>
                  </a:lnTo>
                  <a:lnTo>
                    <a:pt x="823551" y="25885"/>
                  </a:lnTo>
                  <a:lnTo>
                    <a:pt x="868512" y="26482"/>
                  </a:lnTo>
                  <a:lnTo>
                    <a:pt x="915241" y="23262"/>
                  </a:lnTo>
                  <a:lnTo>
                    <a:pt x="964300" y="15131"/>
                  </a:lnTo>
                  <a:lnTo>
                    <a:pt x="1019940" y="5741"/>
                  </a:lnTo>
                  <a:lnTo>
                    <a:pt x="1075520" y="1020"/>
                  </a:lnTo>
                  <a:lnTo>
                    <a:pt x="1130391" y="0"/>
                  </a:lnTo>
                  <a:lnTo>
                    <a:pt x="1183908" y="1711"/>
                  </a:lnTo>
                  <a:lnTo>
                    <a:pt x="1235421" y="5187"/>
                  </a:lnTo>
                  <a:lnTo>
                    <a:pt x="1284285" y="9458"/>
                  </a:lnTo>
                  <a:lnTo>
                    <a:pt x="1329852" y="13556"/>
                  </a:lnTo>
                  <a:lnTo>
                    <a:pt x="1371474" y="16514"/>
                  </a:lnTo>
                  <a:lnTo>
                    <a:pt x="1408505" y="17361"/>
                  </a:lnTo>
                  <a:lnTo>
                    <a:pt x="1440296" y="15131"/>
                  </a:lnTo>
                  <a:lnTo>
                    <a:pt x="1441640" y="76069"/>
                  </a:lnTo>
                  <a:lnTo>
                    <a:pt x="1441074" y="129162"/>
                  </a:lnTo>
                  <a:lnTo>
                    <a:pt x="1439475" y="177466"/>
                  </a:lnTo>
                  <a:lnTo>
                    <a:pt x="1437721" y="224039"/>
                  </a:lnTo>
                  <a:lnTo>
                    <a:pt x="1436688" y="271937"/>
                  </a:lnTo>
                  <a:lnTo>
                    <a:pt x="1437254" y="324218"/>
                  </a:lnTo>
                  <a:lnTo>
                    <a:pt x="1440296" y="383939"/>
                  </a:lnTo>
                  <a:lnTo>
                    <a:pt x="1385507" y="393716"/>
                  </a:lnTo>
                  <a:lnTo>
                    <a:pt x="1337234" y="397349"/>
                  </a:lnTo>
                  <a:lnTo>
                    <a:pt x="1294073" y="396234"/>
                  </a:lnTo>
                  <a:lnTo>
                    <a:pt x="1254618" y="391768"/>
                  </a:lnTo>
                  <a:lnTo>
                    <a:pt x="1217467" y="385346"/>
                  </a:lnTo>
                  <a:lnTo>
                    <a:pt x="1181216" y="378366"/>
                  </a:lnTo>
                  <a:lnTo>
                    <a:pt x="1144459" y="372222"/>
                  </a:lnTo>
                  <a:lnTo>
                    <a:pt x="1105793" y="368311"/>
                  </a:lnTo>
                  <a:lnTo>
                    <a:pt x="1063814" y="368030"/>
                  </a:lnTo>
                  <a:lnTo>
                    <a:pt x="1017118" y="372773"/>
                  </a:lnTo>
                  <a:lnTo>
                    <a:pt x="964300" y="383939"/>
                  </a:lnTo>
                  <a:lnTo>
                    <a:pt x="904188" y="396767"/>
                  </a:lnTo>
                  <a:lnTo>
                    <a:pt x="847496" y="403429"/>
                  </a:lnTo>
                  <a:lnTo>
                    <a:pt x="793746" y="405168"/>
                  </a:lnTo>
                  <a:lnTo>
                    <a:pt x="742461" y="403227"/>
                  </a:lnTo>
                  <a:lnTo>
                    <a:pt x="693162" y="398850"/>
                  </a:lnTo>
                  <a:lnTo>
                    <a:pt x="645371" y="393281"/>
                  </a:lnTo>
                  <a:lnTo>
                    <a:pt x="598612" y="387761"/>
                  </a:lnTo>
                  <a:lnTo>
                    <a:pt x="552406" y="383535"/>
                  </a:lnTo>
                  <a:lnTo>
                    <a:pt x="506275" y="381847"/>
                  </a:lnTo>
                  <a:lnTo>
                    <a:pt x="459742" y="383939"/>
                  </a:lnTo>
                  <a:lnTo>
                    <a:pt x="410026" y="386771"/>
                  </a:lnTo>
                  <a:lnTo>
                    <a:pt x="364025" y="386251"/>
                  </a:lnTo>
                  <a:lnTo>
                    <a:pt x="320147" y="383513"/>
                  </a:lnTo>
                  <a:lnTo>
                    <a:pt x="276799" y="379689"/>
                  </a:lnTo>
                  <a:lnTo>
                    <a:pt x="232391" y="375912"/>
                  </a:lnTo>
                  <a:lnTo>
                    <a:pt x="185330" y="373316"/>
                  </a:lnTo>
                  <a:lnTo>
                    <a:pt x="134023" y="373033"/>
                  </a:lnTo>
                  <a:lnTo>
                    <a:pt x="76880" y="376196"/>
                  </a:lnTo>
                  <a:lnTo>
                    <a:pt x="12308" y="383939"/>
                  </a:lnTo>
                  <a:lnTo>
                    <a:pt x="1788" y="347311"/>
                  </a:lnTo>
                  <a:lnTo>
                    <a:pt x="0" y="309278"/>
                  </a:lnTo>
                  <a:lnTo>
                    <a:pt x="4079" y="269190"/>
                  </a:lnTo>
                  <a:lnTo>
                    <a:pt x="11165" y="226395"/>
                  </a:lnTo>
                  <a:lnTo>
                    <a:pt x="18394" y="180243"/>
                  </a:lnTo>
                  <a:lnTo>
                    <a:pt x="22902" y="130082"/>
                  </a:lnTo>
                  <a:lnTo>
                    <a:pt x="21828" y="75262"/>
                  </a:lnTo>
                  <a:lnTo>
                    <a:pt x="12308" y="15131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29594" y="2863053"/>
              <a:ext cx="1930400" cy="2072639"/>
            </a:xfrm>
            <a:custGeom>
              <a:avLst/>
              <a:gdLst/>
              <a:ahLst/>
              <a:cxnLst/>
              <a:rect l="l" t="t" r="r" b="b"/>
              <a:pathLst>
                <a:path w="1930400" h="2072639">
                  <a:moveTo>
                    <a:pt x="16613" y="14258"/>
                  </a:moveTo>
                  <a:lnTo>
                    <a:pt x="68941" y="12836"/>
                  </a:lnTo>
                  <a:lnTo>
                    <a:pt x="120898" y="14497"/>
                  </a:lnTo>
                  <a:lnTo>
                    <a:pt x="172248" y="18071"/>
                  </a:lnTo>
                  <a:lnTo>
                    <a:pt x="222757" y="22390"/>
                  </a:lnTo>
                  <a:lnTo>
                    <a:pt x="272187" y="26286"/>
                  </a:lnTo>
                  <a:lnTo>
                    <a:pt x="320303" y="28589"/>
                  </a:lnTo>
                  <a:lnTo>
                    <a:pt x="366869" y="28132"/>
                  </a:lnTo>
                  <a:lnTo>
                    <a:pt x="411649" y="23744"/>
                  </a:lnTo>
                  <a:lnTo>
                    <a:pt x="454408" y="14258"/>
                  </a:lnTo>
                  <a:lnTo>
                    <a:pt x="496060" y="5512"/>
                  </a:lnTo>
                  <a:lnTo>
                    <a:pt x="544781" y="1052"/>
                  </a:lnTo>
                  <a:lnTo>
                    <a:pt x="598732" y="0"/>
                  </a:lnTo>
                  <a:lnTo>
                    <a:pt x="656073" y="1477"/>
                  </a:lnTo>
                  <a:lnTo>
                    <a:pt x="714966" y="4604"/>
                  </a:lnTo>
                  <a:lnTo>
                    <a:pt x="773572" y="8505"/>
                  </a:lnTo>
                  <a:lnTo>
                    <a:pt x="830052" y="12299"/>
                  </a:lnTo>
                  <a:lnTo>
                    <a:pt x="882568" y="15108"/>
                  </a:lnTo>
                  <a:lnTo>
                    <a:pt x="929281" y="16054"/>
                  </a:lnTo>
                  <a:lnTo>
                    <a:pt x="968351" y="14258"/>
                  </a:lnTo>
                  <a:lnTo>
                    <a:pt x="1006901" y="12148"/>
                  </a:lnTo>
                  <a:lnTo>
                    <a:pt x="1046111" y="12852"/>
                  </a:lnTo>
                  <a:lnTo>
                    <a:pt x="1086781" y="15390"/>
                  </a:lnTo>
                  <a:lnTo>
                    <a:pt x="1129708" y="18782"/>
                  </a:lnTo>
                  <a:lnTo>
                    <a:pt x="1175691" y="22048"/>
                  </a:lnTo>
                  <a:lnTo>
                    <a:pt x="1225528" y="24209"/>
                  </a:lnTo>
                  <a:lnTo>
                    <a:pt x="1280017" y="24284"/>
                  </a:lnTo>
                  <a:lnTo>
                    <a:pt x="1339957" y="21294"/>
                  </a:lnTo>
                  <a:lnTo>
                    <a:pt x="1406146" y="14258"/>
                  </a:lnTo>
                  <a:lnTo>
                    <a:pt x="1465621" y="8089"/>
                  </a:lnTo>
                  <a:lnTo>
                    <a:pt x="1519699" y="5840"/>
                  </a:lnTo>
                  <a:lnTo>
                    <a:pt x="1569729" y="6553"/>
                  </a:lnTo>
                  <a:lnTo>
                    <a:pt x="1617063" y="9275"/>
                  </a:lnTo>
                  <a:lnTo>
                    <a:pt x="1663051" y="13048"/>
                  </a:lnTo>
                  <a:lnTo>
                    <a:pt x="1709044" y="16919"/>
                  </a:lnTo>
                  <a:lnTo>
                    <a:pt x="1756394" y="19931"/>
                  </a:lnTo>
                  <a:lnTo>
                    <a:pt x="1806451" y="21128"/>
                  </a:lnTo>
                  <a:lnTo>
                    <a:pt x="1860566" y="19556"/>
                  </a:lnTo>
                  <a:lnTo>
                    <a:pt x="1920089" y="14258"/>
                  </a:lnTo>
                  <a:lnTo>
                    <a:pt x="1927149" y="61530"/>
                  </a:lnTo>
                  <a:lnTo>
                    <a:pt x="1930153" y="111191"/>
                  </a:lnTo>
                  <a:lnTo>
                    <a:pt x="1930083" y="162489"/>
                  </a:lnTo>
                  <a:lnTo>
                    <a:pt x="1927920" y="214673"/>
                  </a:lnTo>
                  <a:lnTo>
                    <a:pt x="1924648" y="266989"/>
                  </a:lnTo>
                  <a:lnTo>
                    <a:pt x="1921246" y="318685"/>
                  </a:lnTo>
                  <a:lnTo>
                    <a:pt x="1918698" y="369008"/>
                  </a:lnTo>
                  <a:lnTo>
                    <a:pt x="1917985" y="417208"/>
                  </a:lnTo>
                  <a:lnTo>
                    <a:pt x="1920089" y="462530"/>
                  </a:lnTo>
                  <a:lnTo>
                    <a:pt x="1922979" y="506178"/>
                  </a:lnTo>
                  <a:lnTo>
                    <a:pt x="1924231" y="550319"/>
                  </a:lnTo>
                  <a:lnTo>
                    <a:pt x="1924238" y="595643"/>
                  </a:lnTo>
                  <a:lnTo>
                    <a:pt x="1923391" y="642843"/>
                  </a:lnTo>
                  <a:lnTo>
                    <a:pt x="1922084" y="692609"/>
                  </a:lnTo>
                  <a:lnTo>
                    <a:pt x="1920707" y="745634"/>
                  </a:lnTo>
                  <a:lnTo>
                    <a:pt x="1919655" y="802608"/>
                  </a:lnTo>
                  <a:lnTo>
                    <a:pt x="1919318" y="864224"/>
                  </a:lnTo>
                  <a:lnTo>
                    <a:pt x="1920089" y="931173"/>
                  </a:lnTo>
                  <a:lnTo>
                    <a:pt x="1920995" y="986321"/>
                  </a:lnTo>
                  <a:lnTo>
                    <a:pt x="1921401" y="1038013"/>
                  </a:lnTo>
                  <a:lnTo>
                    <a:pt x="1921413" y="1087057"/>
                  </a:lnTo>
                  <a:lnTo>
                    <a:pt x="1921138" y="1134265"/>
                  </a:lnTo>
                  <a:lnTo>
                    <a:pt x="1920681" y="1180447"/>
                  </a:lnTo>
                  <a:lnTo>
                    <a:pt x="1920149" y="1226411"/>
                  </a:lnTo>
                  <a:lnTo>
                    <a:pt x="1919649" y="1272968"/>
                  </a:lnTo>
                  <a:lnTo>
                    <a:pt x="1919287" y="1320928"/>
                  </a:lnTo>
                  <a:lnTo>
                    <a:pt x="1919169" y="1371101"/>
                  </a:lnTo>
                  <a:lnTo>
                    <a:pt x="1919401" y="1424296"/>
                  </a:lnTo>
                  <a:lnTo>
                    <a:pt x="1920089" y="1481324"/>
                  </a:lnTo>
                  <a:lnTo>
                    <a:pt x="1920754" y="1539794"/>
                  </a:lnTo>
                  <a:lnTo>
                    <a:pt x="1920923" y="1596812"/>
                  </a:lnTo>
                  <a:lnTo>
                    <a:pt x="1920719" y="1652421"/>
                  </a:lnTo>
                  <a:lnTo>
                    <a:pt x="1920260" y="1706665"/>
                  </a:lnTo>
                  <a:lnTo>
                    <a:pt x="1919668" y="1759588"/>
                  </a:lnTo>
                  <a:lnTo>
                    <a:pt x="1919065" y="1811235"/>
                  </a:lnTo>
                  <a:lnTo>
                    <a:pt x="1918570" y="1861648"/>
                  </a:lnTo>
                  <a:lnTo>
                    <a:pt x="1918304" y="1910872"/>
                  </a:lnTo>
                  <a:lnTo>
                    <a:pt x="1918388" y="1958950"/>
                  </a:lnTo>
                  <a:lnTo>
                    <a:pt x="1918943" y="2005927"/>
                  </a:lnTo>
                  <a:lnTo>
                    <a:pt x="1920089" y="2051846"/>
                  </a:lnTo>
                  <a:lnTo>
                    <a:pt x="1871100" y="2063968"/>
                  </a:lnTo>
                  <a:lnTo>
                    <a:pt x="1819795" y="2070533"/>
                  </a:lnTo>
                  <a:lnTo>
                    <a:pt x="1767001" y="2072613"/>
                  </a:lnTo>
                  <a:lnTo>
                    <a:pt x="1713545" y="2071284"/>
                  </a:lnTo>
                  <a:lnTo>
                    <a:pt x="1660254" y="2067619"/>
                  </a:lnTo>
                  <a:lnTo>
                    <a:pt x="1607952" y="2062693"/>
                  </a:lnTo>
                  <a:lnTo>
                    <a:pt x="1557468" y="2057578"/>
                  </a:lnTo>
                  <a:lnTo>
                    <a:pt x="1509628" y="2053349"/>
                  </a:lnTo>
                  <a:lnTo>
                    <a:pt x="1465257" y="2051081"/>
                  </a:lnTo>
                  <a:lnTo>
                    <a:pt x="1425183" y="2051846"/>
                  </a:lnTo>
                  <a:lnTo>
                    <a:pt x="1384968" y="2053022"/>
                  </a:lnTo>
                  <a:lnTo>
                    <a:pt x="1340237" y="2051802"/>
                  </a:lnTo>
                  <a:lnTo>
                    <a:pt x="1291911" y="2048987"/>
                  </a:lnTo>
                  <a:lnTo>
                    <a:pt x="1240910" y="2045378"/>
                  </a:lnTo>
                  <a:lnTo>
                    <a:pt x="1188155" y="2041773"/>
                  </a:lnTo>
                  <a:lnTo>
                    <a:pt x="1134566" y="2038975"/>
                  </a:lnTo>
                  <a:lnTo>
                    <a:pt x="1081063" y="2037783"/>
                  </a:lnTo>
                  <a:lnTo>
                    <a:pt x="1028567" y="2038997"/>
                  </a:lnTo>
                  <a:lnTo>
                    <a:pt x="977998" y="2043418"/>
                  </a:lnTo>
                  <a:lnTo>
                    <a:pt x="930277" y="2051846"/>
                  </a:lnTo>
                  <a:lnTo>
                    <a:pt x="883513" y="2059287"/>
                  </a:lnTo>
                  <a:lnTo>
                    <a:pt x="835470" y="2061186"/>
                  </a:lnTo>
                  <a:lnTo>
                    <a:pt x="786558" y="2059001"/>
                  </a:lnTo>
                  <a:lnTo>
                    <a:pt x="737190" y="2054191"/>
                  </a:lnTo>
                  <a:lnTo>
                    <a:pt x="687775" y="2048212"/>
                  </a:lnTo>
                  <a:lnTo>
                    <a:pt x="638726" y="2042525"/>
                  </a:lnTo>
                  <a:lnTo>
                    <a:pt x="590453" y="2038586"/>
                  </a:lnTo>
                  <a:lnTo>
                    <a:pt x="543368" y="2037855"/>
                  </a:lnTo>
                  <a:lnTo>
                    <a:pt x="497883" y="2041788"/>
                  </a:lnTo>
                  <a:lnTo>
                    <a:pt x="454408" y="2051846"/>
                  </a:lnTo>
                  <a:lnTo>
                    <a:pt x="407955" y="2062919"/>
                  </a:lnTo>
                  <a:lnTo>
                    <a:pt x="362281" y="2067086"/>
                  </a:lnTo>
                  <a:lnTo>
                    <a:pt x="316818" y="2066121"/>
                  </a:lnTo>
                  <a:lnTo>
                    <a:pt x="270997" y="2061796"/>
                  </a:lnTo>
                  <a:lnTo>
                    <a:pt x="224248" y="2055885"/>
                  </a:lnTo>
                  <a:lnTo>
                    <a:pt x="176005" y="2050161"/>
                  </a:lnTo>
                  <a:lnTo>
                    <a:pt x="125697" y="2046398"/>
                  </a:lnTo>
                  <a:lnTo>
                    <a:pt x="72756" y="2046368"/>
                  </a:lnTo>
                  <a:lnTo>
                    <a:pt x="16613" y="2051846"/>
                  </a:lnTo>
                  <a:lnTo>
                    <a:pt x="11283" y="1999787"/>
                  </a:lnTo>
                  <a:lnTo>
                    <a:pt x="10583" y="1950125"/>
                  </a:lnTo>
                  <a:lnTo>
                    <a:pt x="13222" y="1902224"/>
                  </a:lnTo>
                  <a:lnTo>
                    <a:pt x="17908" y="1855448"/>
                  </a:lnTo>
                  <a:lnTo>
                    <a:pt x="23347" y="1809162"/>
                  </a:lnTo>
                  <a:lnTo>
                    <a:pt x="28248" y="1762729"/>
                  </a:lnTo>
                  <a:lnTo>
                    <a:pt x="31318" y="1715515"/>
                  </a:lnTo>
                  <a:lnTo>
                    <a:pt x="31263" y="1666882"/>
                  </a:lnTo>
                  <a:lnTo>
                    <a:pt x="26793" y="1616196"/>
                  </a:lnTo>
                  <a:lnTo>
                    <a:pt x="16613" y="1562820"/>
                  </a:lnTo>
                  <a:lnTo>
                    <a:pt x="6887" y="1512426"/>
                  </a:lnTo>
                  <a:lnTo>
                    <a:pt x="1630" y="1461295"/>
                  </a:lnTo>
                  <a:lnTo>
                    <a:pt x="0" y="1409699"/>
                  </a:lnTo>
                  <a:lnTo>
                    <a:pt x="1155" y="1357908"/>
                  </a:lnTo>
                  <a:lnTo>
                    <a:pt x="4257" y="1306194"/>
                  </a:lnTo>
                  <a:lnTo>
                    <a:pt x="8462" y="1254826"/>
                  </a:lnTo>
                  <a:lnTo>
                    <a:pt x="12930" y="1204077"/>
                  </a:lnTo>
                  <a:lnTo>
                    <a:pt x="16821" y="1154217"/>
                  </a:lnTo>
                  <a:lnTo>
                    <a:pt x="19292" y="1105517"/>
                  </a:lnTo>
                  <a:lnTo>
                    <a:pt x="19503" y="1058248"/>
                  </a:lnTo>
                  <a:lnTo>
                    <a:pt x="16613" y="1012681"/>
                  </a:lnTo>
                  <a:lnTo>
                    <a:pt x="12901" y="967835"/>
                  </a:lnTo>
                  <a:lnTo>
                    <a:pt x="10973" y="922446"/>
                  </a:lnTo>
                  <a:lnTo>
                    <a:pt x="10482" y="876350"/>
                  </a:lnTo>
                  <a:lnTo>
                    <a:pt x="11082" y="829384"/>
                  </a:lnTo>
                  <a:lnTo>
                    <a:pt x="12424" y="781385"/>
                  </a:lnTo>
                  <a:lnTo>
                    <a:pt x="14162" y="732188"/>
                  </a:lnTo>
                  <a:lnTo>
                    <a:pt x="15946" y="681631"/>
                  </a:lnTo>
                  <a:lnTo>
                    <a:pt x="17431" y="629550"/>
                  </a:lnTo>
                  <a:lnTo>
                    <a:pt x="18269" y="575782"/>
                  </a:lnTo>
                  <a:lnTo>
                    <a:pt x="18112" y="520163"/>
                  </a:lnTo>
                  <a:lnTo>
                    <a:pt x="16613" y="462530"/>
                  </a:lnTo>
                  <a:lnTo>
                    <a:pt x="16002" y="402567"/>
                  </a:lnTo>
                  <a:lnTo>
                    <a:pt x="18463" y="350645"/>
                  </a:lnTo>
                  <a:lnTo>
                    <a:pt x="22895" y="305009"/>
                  </a:lnTo>
                  <a:lnTo>
                    <a:pt x="28197" y="263907"/>
                  </a:lnTo>
                  <a:lnTo>
                    <a:pt x="33268" y="225583"/>
                  </a:lnTo>
                  <a:lnTo>
                    <a:pt x="37006" y="188284"/>
                  </a:lnTo>
                  <a:lnTo>
                    <a:pt x="38311" y="150256"/>
                  </a:lnTo>
                  <a:lnTo>
                    <a:pt x="36081" y="109745"/>
                  </a:lnTo>
                  <a:lnTo>
                    <a:pt x="29216" y="64997"/>
                  </a:lnTo>
                  <a:lnTo>
                    <a:pt x="16613" y="14258"/>
                  </a:lnTo>
                  <a:close/>
                </a:path>
              </a:pathLst>
            </a:custGeom>
            <a:ln w="127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188208"/>
              <a:ext cx="9654540" cy="36697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383280"/>
              <a:ext cx="9261347" cy="34244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2697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10" dirty="0">
                <a:latin typeface="Arial"/>
                <a:cs typeface="Arial"/>
              </a:rPr>
              <a:t>Smaller</a:t>
            </a:r>
            <a:r>
              <a:rPr sz="4400" b="1" spc="-160" dirty="0">
                <a:latin typeface="Arial"/>
                <a:cs typeface="Arial"/>
              </a:rPr>
              <a:t> </a:t>
            </a:r>
            <a:r>
              <a:rPr sz="4400" spc="-395" dirty="0"/>
              <a:t>Version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255" y="5530596"/>
            <a:ext cx="3767454" cy="763905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734695" marR="397510" indent="-330835">
              <a:lnSpc>
                <a:spcPct val="100000"/>
              </a:lnSpc>
              <a:spcBef>
                <a:spcPts val="810"/>
              </a:spcBef>
            </a:pPr>
            <a:r>
              <a:rPr sz="1800" b="1" spc="-5" dirty="0">
                <a:solidFill>
                  <a:srgbClr val="FFFFFF"/>
                </a:solidFill>
                <a:latin typeface="맑은 고딕"/>
                <a:cs typeface="맑은 고딕"/>
              </a:rPr>
              <a:t>Lecture 17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: Dense Layer </a:t>
            </a:r>
            <a:r>
              <a:rPr sz="1800" spc="-45" dirty="0">
                <a:solidFill>
                  <a:srgbClr val="FFFFFF"/>
                </a:solidFill>
                <a:latin typeface="맑은 고딕"/>
                <a:cs typeface="맑은 고딕"/>
              </a:rPr>
              <a:t>ver.  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(fully connected</a:t>
            </a:r>
            <a:r>
              <a:rPr sz="1800" spc="-4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layer)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91449" y="3988215"/>
            <a:ext cx="1565275" cy="2832735"/>
          </a:xfrm>
          <a:custGeom>
            <a:avLst/>
            <a:gdLst/>
            <a:ahLst/>
            <a:cxnLst/>
            <a:rect l="l" t="t" r="r" b="b"/>
            <a:pathLst>
              <a:path w="1565275" h="2832734">
                <a:moveTo>
                  <a:pt x="25501" y="13808"/>
                </a:moveTo>
                <a:lnTo>
                  <a:pt x="74989" y="7610"/>
                </a:lnTo>
                <a:lnTo>
                  <a:pt x="120093" y="4415"/>
                </a:lnTo>
                <a:lnTo>
                  <a:pt x="162327" y="3613"/>
                </a:lnTo>
                <a:lnTo>
                  <a:pt x="203207" y="4594"/>
                </a:lnTo>
                <a:lnTo>
                  <a:pt x="244249" y="6750"/>
                </a:lnTo>
                <a:lnTo>
                  <a:pt x="286969" y="9470"/>
                </a:lnTo>
                <a:lnTo>
                  <a:pt x="332880" y="12145"/>
                </a:lnTo>
                <a:lnTo>
                  <a:pt x="383500" y="14166"/>
                </a:lnTo>
                <a:lnTo>
                  <a:pt x="440344" y="14923"/>
                </a:lnTo>
                <a:lnTo>
                  <a:pt x="504926" y="13808"/>
                </a:lnTo>
                <a:lnTo>
                  <a:pt x="566325" y="12926"/>
                </a:lnTo>
                <a:lnTo>
                  <a:pt x="625163" y="13989"/>
                </a:lnTo>
                <a:lnTo>
                  <a:pt x="681476" y="16407"/>
                </a:lnTo>
                <a:lnTo>
                  <a:pt x="735302" y="19591"/>
                </a:lnTo>
                <a:lnTo>
                  <a:pt x="786679" y="22952"/>
                </a:lnTo>
                <a:lnTo>
                  <a:pt x="835642" y="25899"/>
                </a:lnTo>
                <a:lnTo>
                  <a:pt x="882230" y="27844"/>
                </a:lnTo>
                <a:lnTo>
                  <a:pt x="926479" y="28196"/>
                </a:lnTo>
                <a:lnTo>
                  <a:pt x="968427" y="26367"/>
                </a:lnTo>
                <a:lnTo>
                  <a:pt x="1008110" y="21768"/>
                </a:lnTo>
                <a:lnTo>
                  <a:pt x="1045565" y="13808"/>
                </a:lnTo>
                <a:lnTo>
                  <a:pt x="1086127" y="5343"/>
                </a:lnTo>
                <a:lnTo>
                  <a:pt x="1128067" y="1023"/>
                </a:lnTo>
                <a:lnTo>
                  <a:pt x="1171739" y="0"/>
                </a:lnTo>
                <a:lnTo>
                  <a:pt x="1217496" y="1423"/>
                </a:lnTo>
                <a:lnTo>
                  <a:pt x="1265691" y="4445"/>
                </a:lnTo>
                <a:lnTo>
                  <a:pt x="1316678" y="8215"/>
                </a:lnTo>
                <a:lnTo>
                  <a:pt x="1370808" y="11886"/>
                </a:lnTo>
                <a:lnTo>
                  <a:pt x="1428436" y="14607"/>
                </a:lnTo>
                <a:lnTo>
                  <a:pt x="1489915" y="15531"/>
                </a:lnTo>
                <a:lnTo>
                  <a:pt x="1555597" y="13808"/>
                </a:lnTo>
                <a:lnTo>
                  <a:pt x="1559570" y="68556"/>
                </a:lnTo>
                <a:lnTo>
                  <a:pt x="1561625" y="120550"/>
                </a:lnTo>
                <a:lnTo>
                  <a:pt x="1562120" y="170437"/>
                </a:lnTo>
                <a:lnTo>
                  <a:pt x="1561414" y="218860"/>
                </a:lnTo>
                <a:lnTo>
                  <a:pt x="1559866" y="266466"/>
                </a:lnTo>
                <a:lnTo>
                  <a:pt x="1557836" y="313901"/>
                </a:lnTo>
                <a:lnTo>
                  <a:pt x="1555681" y="361809"/>
                </a:lnTo>
                <a:lnTo>
                  <a:pt x="1553760" y="410837"/>
                </a:lnTo>
                <a:lnTo>
                  <a:pt x="1552433" y="461630"/>
                </a:lnTo>
                <a:lnTo>
                  <a:pt x="1552057" y="514833"/>
                </a:lnTo>
                <a:lnTo>
                  <a:pt x="1552993" y="571092"/>
                </a:lnTo>
                <a:lnTo>
                  <a:pt x="1555597" y="631053"/>
                </a:lnTo>
                <a:lnTo>
                  <a:pt x="1558233" y="694782"/>
                </a:lnTo>
                <a:lnTo>
                  <a:pt x="1558734" y="751601"/>
                </a:lnTo>
                <a:lnTo>
                  <a:pt x="1557634" y="802965"/>
                </a:lnTo>
                <a:lnTo>
                  <a:pt x="1555472" y="850331"/>
                </a:lnTo>
                <a:lnTo>
                  <a:pt x="1552782" y="895153"/>
                </a:lnTo>
                <a:lnTo>
                  <a:pt x="1550100" y="938887"/>
                </a:lnTo>
                <a:lnTo>
                  <a:pt x="1547965" y="982990"/>
                </a:lnTo>
                <a:lnTo>
                  <a:pt x="1546910" y="1028915"/>
                </a:lnTo>
                <a:lnTo>
                  <a:pt x="1547473" y="1078120"/>
                </a:lnTo>
                <a:lnTo>
                  <a:pt x="1550190" y="1132060"/>
                </a:lnTo>
                <a:lnTo>
                  <a:pt x="1555597" y="1192190"/>
                </a:lnTo>
                <a:lnTo>
                  <a:pt x="1561548" y="1259649"/>
                </a:lnTo>
                <a:lnTo>
                  <a:pt x="1564557" y="1322154"/>
                </a:lnTo>
                <a:lnTo>
                  <a:pt x="1565232" y="1380149"/>
                </a:lnTo>
                <a:lnTo>
                  <a:pt x="1564180" y="1434079"/>
                </a:lnTo>
                <a:lnTo>
                  <a:pt x="1562008" y="1484390"/>
                </a:lnTo>
                <a:lnTo>
                  <a:pt x="1559323" y="1531525"/>
                </a:lnTo>
                <a:lnTo>
                  <a:pt x="1556732" y="1575931"/>
                </a:lnTo>
                <a:lnTo>
                  <a:pt x="1554843" y="1618052"/>
                </a:lnTo>
                <a:lnTo>
                  <a:pt x="1554262" y="1658333"/>
                </a:lnTo>
                <a:lnTo>
                  <a:pt x="1555597" y="1697218"/>
                </a:lnTo>
                <a:lnTo>
                  <a:pt x="1557334" y="1731474"/>
                </a:lnTo>
                <a:lnTo>
                  <a:pt x="1558446" y="1770098"/>
                </a:lnTo>
                <a:lnTo>
                  <a:pt x="1559026" y="1812717"/>
                </a:lnTo>
                <a:lnTo>
                  <a:pt x="1559167" y="1858958"/>
                </a:lnTo>
                <a:lnTo>
                  <a:pt x="1558962" y="1908447"/>
                </a:lnTo>
                <a:lnTo>
                  <a:pt x="1558502" y="1960811"/>
                </a:lnTo>
                <a:lnTo>
                  <a:pt x="1557882" y="2015677"/>
                </a:lnTo>
                <a:lnTo>
                  <a:pt x="1557192" y="2072671"/>
                </a:lnTo>
                <a:lnTo>
                  <a:pt x="1556526" y="2131421"/>
                </a:lnTo>
                <a:lnTo>
                  <a:pt x="1555977" y="2191551"/>
                </a:lnTo>
                <a:lnTo>
                  <a:pt x="1555636" y="2252690"/>
                </a:lnTo>
                <a:lnTo>
                  <a:pt x="1555597" y="2314463"/>
                </a:lnTo>
                <a:lnTo>
                  <a:pt x="1554562" y="2377301"/>
                </a:lnTo>
                <a:lnTo>
                  <a:pt x="1551616" y="2431724"/>
                </a:lnTo>
                <a:lnTo>
                  <a:pt x="1547465" y="2479409"/>
                </a:lnTo>
                <a:lnTo>
                  <a:pt x="1542814" y="2522033"/>
                </a:lnTo>
                <a:lnTo>
                  <a:pt x="1538371" y="2561272"/>
                </a:lnTo>
                <a:lnTo>
                  <a:pt x="1534840" y="2598802"/>
                </a:lnTo>
                <a:lnTo>
                  <a:pt x="1532929" y="2636299"/>
                </a:lnTo>
                <a:lnTo>
                  <a:pt x="1533343" y="2675441"/>
                </a:lnTo>
                <a:lnTo>
                  <a:pt x="1536789" y="2717902"/>
                </a:lnTo>
                <a:lnTo>
                  <a:pt x="1543971" y="2765361"/>
                </a:lnTo>
                <a:lnTo>
                  <a:pt x="1555597" y="2819492"/>
                </a:lnTo>
                <a:lnTo>
                  <a:pt x="1503803" y="2828009"/>
                </a:lnTo>
                <a:lnTo>
                  <a:pt x="1453479" y="2831955"/>
                </a:lnTo>
                <a:lnTo>
                  <a:pt x="1404403" y="2832286"/>
                </a:lnTo>
                <a:lnTo>
                  <a:pt x="1356356" y="2829957"/>
                </a:lnTo>
                <a:lnTo>
                  <a:pt x="1309115" y="2825925"/>
                </a:lnTo>
                <a:lnTo>
                  <a:pt x="1262461" y="2821145"/>
                </a:lnTo>
                <a:lnTo>
                  <a:pt x="1216173" y="2816573"/>
                </a:lnTo>
                <a:lnTo>
                  <a:pt x="1170030" y="2813166"/>
                </a:lnTo>
                <a:lnTo>
                  <a:pt x="1123811" y="2811880"/>
                </a:lnTo>
                <a:lnTo>
                  <a:pt x="1077295" y="2813670"/>
                </a:lnTo>
                <a:lnTo>
                  <a:pt x="1030262" y="2819492"/>
                </a:lnTo>
                <a:lnTo>
                  <a:pt x="981819" y="2825755"/>
                </a:lnTo>
                <a:lnTo>
                  <a:pt x="931638" y="2828690"/>
                </a:lnTo>
                <a:lnTo>
                  <a:pt x="880344" y="2828991"/>
                </a:lnTo>
                <a:lnTo>
                  <a:pt x="828561" y="2827347"/>
                </a:lnTo>
                <a:lnTo>
                  <a:pt x="776916" y="2824451"/>
                </a:lnTo>
                <a:lnTo>
                  <a:pt x="726032" y="2820994"/>
                </a:lnTo>
                <a:lnTo>
                  <a:pt x="676536" y="2817667"/>
                </a:lnTo>
                <a:lnTo>
                  <a:pt x="629052" y="2815161"/>
                </a:lnTo>
                <a:lnTo>
                  <a:pt x="584206" y="2814170"/>
                </a:lnTo>
                <a:lnTo>
                  <a:pt x="542622" y="2815382"/>
                </a:lnTo>
                <a:lnTo>
                  <a:pt x="504926" y="2819492"/>
                </a:lnTo>
                <a:lnTo>
                  <a:pt x="465567" y="2824554"/>
                </a:lnTo>
                <a:lnTo>
                  <a:pt x="425402" y="2827303"/>
                </a:lnTo>
                <a:lnTo>
                  <a:pt x="384018" y="2828186"/>
                </a:lnTo>
                <a:lnTo>
                  <a:pt x="341002" y="2827646"/>
                </a:lnTo>
                <a:lnTo>
                  <a:pt x="295942" y="2826131"/>
                </a:lnTo>
                <a:lnTo>
                  <a:pt x="248423" y="2824084"/>
                </a:lnTo>
                <a:lnTo>
                  <a:pt x="198032" y="2821951"/>
                </a:lnTo>
                <a:lnTo>
                  <a:pt x="144357" y="2820178"/>
                </a:lnTo>
                <a:lnTo>
                  <a:pt x="86985" y="2819210"/>
                </a:lnTo>
                <a:lnTo>
                  <a:pt x="25501" y="2819492"/>
                </a:lnTo>
                <a:lnTo>
                  <a:pt x="11646" y="2768356"/>
                </a:lnTo>
                <a:lnTo>
                  <a:pt x="3450" y="2717658"/>
                </a:lnTo>
                <a:lnTo>
                  <a:pt x="0" y="2667445"/>
                </a:lnTo>
                <a:lnTo>
                  <a:pt x="381" y="2617762"/>
                </a:lnTo>
                <a:lnTo>
                  <a:pt x="3681" y="2568657"/>
                </a:lnTo>
                <a:lnTo>
                  <a:pt x="8986" y="2520177"/>
                </a:lnTo>
                <a:lnTo>
                  <a:pt x="15382" y="2472369"/>
                </a:lnTo>
                <a:lnTo>
                  <a:pt x="21955" y="2425279"/>
                </a:lnTo>
                <a:lnTo>
                  <a:pt x="27791" y="2378954"/>
                </a:lnTo>
                <a:lnTo>
                  <a:pt x="31978" y="2333442"/>
                </a:lnTo>
                <a:lnTo>
                  <a:pt x="33601" y="2288788"/>
                </a:lnTo>
                <a:lnTo>
                  <a:pt x="31747" y="2245041"/>
                </a:lnTo>
                <a:lnTo>
                  <a:pt x="25501" y="2202246"/>
                </a:lnTo>
                <a:lnTo>
                  <a:pt x="17272" y="2152320"/>
                </a:lnTo>
                <a:lnTo>
                  <a:pt x="12788" y="2102470"/>
                </a:lnTo>
                <a:lnTo>
                  <a:pt x="11350" y="2052600"/>
                </a:lnTo>
                <a:lnTo>
                  <a:pt x="12257" y="2002610"/>
                </a:lnTo>
                <a:lnTo>
                  <a:pt x="14811" y="1952404"/>
                </a:lnTo>
                <a:lnTo>
                  <a:pt x="18310" y="1901881"/>
                </a:lnTo>
                <a:lnTo>
                  <a:pt x="22056" y="1850946"/>
                </a:lnTo>
                <a:lnTo>
                  <a:pt x="25347" y="1799499"/>
                </a:lnTo>
                <a:lnTo>
                  <a:pt x="27486" y="1747443"/>
                </a:lnTo>
                <a:lnTo>
                  <a:pt x="27770" y="1694679"/>
                </a:lnTo>
                <a:lnTo>
                  <a:pt x="25501" y="1641109"/>
                </a:lnTo>
                <a:lnTo>
                  <a:pt x="23627" y="1596189"/>
                </a:lnTo>
                <a:lnTo>
                  <a:pt x="24040" y="1552517"/>
                </a:lnTo>
                <a:lnTo>
                  <a:pt x="26201" y="1509636"/>
                </a:lnTo>
                <a:lnTo>
                  <a:pt x="29572" y="1467089"/>
                </a:lnTo>
                <a:lnTo>
                  <a:pt x="33615" y="1424420"/>
                </a:lnTo>
                <a:lnTo>
                  <a:pt x="37791" y="1381172"/>
                </a:lnTo>
                <a:lnTo>
                  <a:pt x="41561" y="1336888"/>
                </a:lnTo>
                <a:lnTo>
                  <a:pt x="44387" y="1291112"/>
                </a:lnTo>
                <a:lnTo>
                  <a:pt x="45729" y="1243386"/>
                </a:lnTo>
                <a:lnTo>
                  <a:pt x="45051" y="1193254"/>
                </a:lnTo>
                <a:lnTo>
                  <a:pt x="41812" y="1140258"/>
                </a:lnTo>
                <a:lnTo>
                  <a:pt x="35475" y="1083943"/>
                </a:lnTo>
                <a:lnTo>
                  <a:pt x="25501" y="1023851"/>
                </a:lnTo>
                <a:lnTo>
                  <a:pt x="19351" y="985546"/>
                </a:lnTo>
                <a:lnTo>
                  <a:pt x="15542" y="947433"/>
                </a:lnTo>
                <a:lnTo>
                  <a:pt x="13800" y="909327"/>
                </a:lnTo>
                <a:lnTo>
                  <a:pt x="13854" y="871043"/>
                </a:lnTo>
                <a:lnTo>
                  <a:pt x="15432" y="832397"/>
                </a:lnTo>
                <a:lnTo>
                  <a:pt x="18260" y="793203"/>
                </a:lnTo>
                <a:lnTo>
                  <a:pt x="22067" y="753276"/>
                </a:lnTo>
                <a:lnTo>
                  <a:pt x="26579" y="712432"/>
                </a:lnTo>
                <a:lnTo>
                  <a:pt x="31525" y="670485"/>
                </a:lnTo>
                <a:lnTo>
                  <a:pt x="36632" y="627250"/>
                </a:lnTo>
                <a:lnTo>
                  <a:pt x="41627" y="582544"/>
                </a:lnTo>
                <a:lnTo>
                  <a:pt x="46238" y="536180"/>
                </a:lnTo>
                <a:lnTo>
                  <a:pt x="50193" y="487973"/>
                </a:lnTo>
                <a:lnTo>
                  <a:pt x="53218" y="437740"/>
                </a:lnTo>
                <a:lnTo>
                  <a:pt x="55043" y="385294"/>
                </a:lnTo>
                <a:lnTo>
                  <a:pt x="55393" y="330451"/>
                </a:lnTo>
                <a:lnTo>
                  <a:pt x="53997" y="273026"/>
                </a:lnTo>
                <a:lnTo>
                  <a:pt x="50583" y="212835"/>
                </a:lnTo>
                <a:lnTo>
                  <a:pt x="44877" y="149691"/>
                </a:lnTo>
                <a:lnTo>
                  <a:pt x="36607" y="83410"/>
                </a:lnTo>
                <a:lnTo>
                  <a:pt x="25501" y="13808"/>
                </a:lnTo>
                <a:close/>
              </a:path>
            </a:pathLst>
          </a:custGeom>
          <a:ln w="1270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2697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10" dirty="0">
                <a:latin typeface="Arial"/>
                <a:cs typeface="Arial"/>
              </a:rPr>
              <a:t>Smaller</a:t>
            </a:r>
            <a:r>
              <a:rPr sz="4400" b="1" spc="-160" dirty="0">
                <a:latin typeface="Arial"/>
                <a:cs typeface="Arial"/>
              </a:rPr>
              <a:t> </a:t>
            </a:r>
            <a:r>
              <a:rPr sz="4400" spc="-395" dirty="0"/>
              <a:t>Version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8015" y="1690116"/>
            <a:ext cx="11840845" cy="4029710"/>
            <a:chOff x="128015" y="1690116"/>
            <a:chExt cx="11840845" cy="4029710"/>
          </a:xfrm>
        </p:grpSpPr>
        <p:sp>
          <p:nvSpPr>
            <p:cNvPr id="4" name="object 4"/>
            <p:cNvSpPr/>
            <p:nvPr/>
          </p:nvSpPr>
          <p:spPr>
            <a:xfrm>
              <a:off x="128015" y="1690116"/>
              <a:ext cx="11840708" cy="402943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65186" y="4585716"/>
              <a:ext cx="2365780" cy="885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65186" y="4585716"/>
              <a:ext cx="2366010" cy="886460"/>
            </a:xfrm>
            <a:custGeom>
              <a:avLst/>
              <a:gdLst/>
              <a:ahLst/>
              <a:cxnLst/>
              <a:rect l="l" t="t" r="r" b="b"/>
              <a:pathLst>
                <a:path w="2366009" h="886460">
                  <a:moveTo>
                    <a:pt x="847877" y="0"/>
                  </a:moveTo>
                  <a:lnTo>
                    <a:pt x="1100861" y="0"/>
                  </a:lnTo>
                  <a:lnTo>
                    <a:pt x="1480337" y="0"/>
                  </a:lnTo>
                  <a:lnTo>
                    <a:pt x="2365781" y="0"/>
                  </a:lnTo>
                  <a:lnTo>
                    <a:pt x="2365781" y="440054"/>
                  </a:lnTo>
                  <a:lnTo>
                    <a:pt x="2365781" y="628649"/>
                  </a:lnTo>
                  <a:lnTo>
                    <a:pt x="2365781" y="754379"/>
                  </a:lnTo>
                  <a:lnTo>
                    <a:pt x="1480337" y="754379"/>
                  </a:lnTo>
                  <a:lnTo>
                    <a:pt x="1100861" y="754379"/>
                  </a:lnTo>
                  <a:lnTo>
                    <a:pt x="847877" y="754379"/>
                  </a:lnTo>
                  <a:lnTo>
                    <a:pt x="847877" y="628649"/>
                  </a:lnTo>
                  <a:lnTo>
                    <a:pt x="0" y="885901"/>
                  </a:lnTo>
                  <a:lnTo>
                    <a:pt x="847877" y="440054"/>
                  </a:lnTo>
                  <a:lnTo>
                    <a:pt x="847877" y="0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642091" y="4703212"/>
            <a:ext cx="12598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0" marR="5080" indent="-26733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맑은 고딕"/>
                <a:cs typeface="맑은 고딕"/>
              </a:rPr>
              <a:t>Dense</a:t>
            </a:r>
            <a:r>
              <a:rPr sz="1600" b="1" spc="-55" dirty="0">
                <a:latin typeface="맑은 고딕"/>
                <a:cs typeface="맑은 고딕"/>
              </a:rPr>
              <a:t> </a:t>
            </a:r>
            <a:r>
              <a:rPr sz="1600" b="1" dirty="0">
                <a:latin typeface="맑은 고딕"/>
                <a:cs typeface="맑은 고딕"/>
              </a:rPr>
              <a:t>Layer:  </a:t>
            </a:r>
            <a:r>
              <a:rPr sz="1600" b="1" spc="-10" dirty="0">
                <a:latin typeface="맑은 고딕"/>
                <a:cs typeface="맑은 고딕"/>
              </a:rPr>
              <a:t>86.62%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2697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10" dirty="0">
                <a:latin typeface="Arial"/>
                <a:cs typeface="Arial"/>
              </a:rPr>
              <a:t>Smaller</a:t>
            </a:r>
            <a:r>
              <a:rPr sz="4400" b="1" spc="-160" dirty="0">
                <a:latin typeface="Arial"/>
                <a:cs typeface="Arial"/>
              </a:rPr>
              <a:t> </a:t>
            </a:r>
            <a:r>
              <a:rPr sz="4400" spc="-395" dirty="0"/>
              <a:t>Version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39867" y="0"/>
            <a:ext cx="7152640" cy="6292850"/>
            <a:chOff x="5039867" y="0"/>
            <a:chExt cx="7152640" cy="6292850"/>
          </a:xfrm>
        </p:grpSpPr>
        <p:sp>
          <p:nvSpPr>
            <p:cNvPr id="4" name="object 4"/>
            <p:cNvSpPr/>
            <p:nvPr/>
          </p:nvSpPr>
          <p:spPr>
            <a:xfrm>
              <a:off x="5039867" y="0"/>
              <a:ext cx="7152132" cy="62925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34940" y="22859"/>
              <a:ext cx="6947903" cy="58765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40253" y="3535290"/>
            <a:ext cx="4258393" cy="26380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553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70" dirty="0"/>
              <a:t>S</a:t>
            </a:r>
            <a:r>
              <a:rPr sz="4400" spc="-305" dirty="0"/>
              <a:t>umma</a:t>
            </a:r>
            <a:r>
              <a:rPr sz="4400" spc="-160" dirty="0"/>
              <a:t>r</a:t>
            </a:r>
            <a:r>
              <a:rPr sz="4400" spc="-445" dirty="0"/>
              <a:t>y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4812030" cy="207454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40" dirty="0">
                <a:latin typeface="Arial Black"/>
                <a:cs typeface="Arial Black"/>
              </a:rPr>
              <a:t>CNN</a:t>
            </a:r>
            <a:r>
              <a:rPr sz="2400" spc="-185" dirty="0">
                <a:latin typeface="Arial Black"/>
                <a:cs typeface="Arial Black"/>
              </a:rPr>
              <a:t> </a:t>
            </a:r>
            <a:r>
              <a:rPr sz="2400" spc="-250" dirty="0">
                <a:latin typeface="Arial Black"/>
                <a:cs typeface="Arial Black"/>
              </a:rPr>
              <a:t>Layers</a:t>
            </a:r>
            <a:endParaRPr sz="2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40" dirty="0">
                <a:latin typeface="Arial Black"/>
                <a:cs typeface="Arial Black"/>
              </a:rPr>
              <a:t>CNN </a:t>
            </a:r>
            <a:r>
              <a:rPr sz="2400" spc="-185" dirty="0">
                <a:latin typeface="Arial Black"/>
                <a:cs typeface="Arial Black"/>
              </a:rPr>
              <a:t>implementation </a:t>
            </a:r>
            <a:r>
              <a:rPr sz="2400" spc="-170" dirty="0">
                <a:latin typeface="Arial Black"/>
                <a:cs typeface="Arial Black"/>
              </a:rPr>
              <a:t>and</a:t>
            </a:r>
            <a:r>
              <a:rPr sz="2400" spc="-100" dirty="0">
                <a:latin typeface="Arial Black"/>
                <a:cs typeface="Arial Black"/>
              </a:rPr>
              <a:t> </a:t>
            </a:r>
            <a:r>
              <a:rPr sz="2400" spc="-190" dirty="0">
                <a:latin typeface="Arial Black"/>
                <a:cs typeface="Arial Black"/>
              </a:rPr>
              <a:t>result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35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254" dirty="0">
                <a:latin typeface="Arial Black"/>
                <a:cs typeface="Arial Black"/>
              </a:rPr>
              <a:t>NOTE: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100" dirty="0">
                <a:latin typeface="Arial"/>
                <a:cs typeface="Arial"/>
              </a:rPr>
              <a:t>No </a:t>
            </a:r>
            <a:r>
              <a:rPr sz="2000" b="1" spc="40" dirty="0">
                <a:latin typeface="Arial"/>
                <a:cs typeface="Arial"/>
              </a:rPr>
              <a:t>quiz </a:t>
            </a:r>
            <a:r>
              <a:rPr sz="2000" b="1" spc="80" dirty="0">
                <a:latin typeface="Arial"/>
                <a:cs typeface="Arial"/>
              </a:rPr>
              <a:t>for</a:t>
            </a:r>
            <a:r>
              <a:rPr sz="2000" b="1" spc="-405" dirty="0">
                <a:latin typeface="Arial"/>
                <a:cs typeface="Arial"/>
              </a:rPr>
              <a:t> </a:t>
            </a:r>
            <a:r>
              <a:rPr sz="2000" b="1" spc="75" dirty="0">
                <a:latin typeface="Arial"/>
                <a:cs typeface="Arial"/>
              </a:rPr>
              <a:t>today lecture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맑은 고딕"/>
                <a:cs typeface="맑은 고딕"/>
              </a:rPr>
              <a:t>참고자료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pc="-160" dirty="0">
                <a:latin typeface="맑은 고딕"/>
                <a:cs typeface="맑은 고딕"/>
              </a:rPr>
              <a:t>핸</a:t>
            </a:r>
            <a:r>
              <a:rPr spc="-160" dirty="0"/>
              <a:t>14</a:t>
            </a: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pc="-160" dirty="0">
                <a:latin typeface="맑은 고딕"/>
                <a:cs typeface="맑은 고딕"/>
              </a:rPr>
              <a:t>모</a:t>
            </a:r>
            <a:r>
              <a:rPr spc="-160" dirty="0"/>
              <a:t>16</a:t>
            </a:r>
          </a:p>
          <a:p>
            <a:pPr marL="241300" marR="5080" indent="-228600">
              <a:lnSpc>
                <a:spcPts val="259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spc="-160" dirty="0"/>
              <a:t>[online] </a:t>
            </a:r>
            <a:r>
              <a:rPr spc="-185" dirty="0"/>
              <a:t>“Introduction </a:t>
            </a:r>
            <a:r>
              <a:rPr spc="-180" dirty="0"/>
              <a:t>to </a:t>
            </a:r>
            <a:r>
              <a:rPr spc="-185" dirty="0"/>
              <a:t>Deep </a:t>
            </a:r>
            <a:r>
              <a:rPr spc="-200" dirty="0"/>
              <a:t>Learning,” </a:t>
            </a:r>
            <a:r>
              <a:rPr spc="-195" dirty="0"/>
              <a:t>MIT, </a:t>
            </a:r>
            <a:r>
              <a:rPr spc="-220" dirty="0"/>
              <a:t>available </a:t>
            </a:r>
            <a:r>
              <a:rPr spc="-229" dirty="0"/>
              <a:t>at  </a:t>
            </a:r>
            <a:r>
              <a:rPr spc="-140" dirty="0">
                <a:hlinkClick r:id="rId2"/>
              </a:rPr>
              <a:t>http://introtodeeplearning.com/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000"/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pc="-130" dirty="0">
                <a:latin typeface="맑은 고딕"/>
                <a:cs typeface="맑은 고딕"/>
              </a:rPr>
              <a:t>코드</a:t>
            </a:r>
            <a:r>
              <a:rPr spc="-130" dirty="0"/>
              <a:t>(</a:t>
            </a:r>
            <a:r>
              <a:rPr spc="-130" dirty="0">
                <a:latin typeface="맑은 고딕"/>
                <a:cs typeface="맑은 고딕"/>
              </a:rPr>
              <a:t>핸</a:t>
            </a:r>
            <a:r>
              <a:rPr spc="-130" dirty="0"/>
              <a:t>14)</a:t>
            </a:r>
          </a:p>
          <a:p>
            <a:pPr marL="698500" marR="559435" lvl="1" indent="-228600">
              <a:lnSpc>
                <a:spcPts val="2160"/>
              </a:lnSpc>
              <a:spcBef>
                <a:spcPts val="540"/>
              </a:spcBef>
              <a:buClr>
                <a:srgbClr val="000000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u="sng" spc="-1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Black"/>
                <a:cs typeface="Arial Black"/>
                <a:hlinkClick r:id="rId3"/>
              </a:rPr>
              <a:t>https://colab.research.google.com/github/ageron/handson-  </a:t>
            </a:r>
            <a:r>
              <a:rPr sz="2000" u="sng" spc="-14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Black"/>
                <a:cs typeface="Arial Black"/>
                <a:hlinkClick r:id="rId3"/>
              </a:rPr>
              <a:t>ml2/blob/master/14_deep_computer_vision_with_cnns.ipynb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2605" y="149937"/>
            <a:ext cx="493014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맑은 고딕"/>
                <a:cs typeface="맑은 고딕"/>
              </a:rPr>
              <a:t>기 </a:t>
            </a:r>
            <a:r>
              <a:rPr sz="1600" spc="-5" dirty="0">
                <a:latin typeface="맑은 고딕"/>
                <a:cs typeface="맑은 고딕"/>
              </a:rPr>
              <a:t>: 기계학습, 오일석,</a:t>
            </a:r>
            <a:r>
              <a:rPr sz="1600" spc="3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2017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핸 </a:t>
            </a:r>
            <a:r>
              <a:rPr sz="1600" spc="-5" dirty="0">
                <a:latin typeface="맑은 고딕"/>
                <a:cs typeface="맑은 고딕"/>
              </a:rPr>
              <a:t>: 핸즈온머신러닝, 2/E,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모 </a:t>
            </a:r>
            <a:r>
              <a:rPr sz="1600" spc="-5" dirty="0">
                <a:latin typeface="맑은 고딕"/>
                <a:cs typeface="맑은 고딕"/>
              </a:rPr>
              <a:t>: 모두의 딥러닝, 2/E,</a:t>
            </a:r>
            <a:r>
              <a:rPr sz="1600" spc="3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케 </a:t>
            </a:r>
            <a:r>
              <a:rPr sz="1600" spc="-5" dirty="0">
                <a:latin typeface="맑은 고딕"/>
                <a:cs typeface="맑은 고딕"/>
              </a:rPr>
              <a:t>: 케라스 창시자에게 배우는…, </a:t>
            </a:r>
            <a:r>
              <a:rPr sz="1600" spc="-10" dirty="0">
                <a:latin typeface="맑은 고딕"/>
                <a:cs typeface="맑은 고딕"/>
              </a:rPr>
              <a:t>2018</a:t>
            </a:r>
            <a:r>
              <a:rPr sz="1600" spc="8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ts val="1914"/>
              </a:lnSpc>
            </a:pPr>
            <a:r>
              <a:rPr sz="1600" b="1" spc="-5" dirty="0">
                <a:latin typeface="맑은 고딕"/>
                <a:cs typeface="맑은 고딕"/>
              </a:rPr>
              <a:t>머 </a:t>
            </a:r>
            <a:r>
              <a:rPr sz="1600" spc="-5" dirty="0">
                <a:latin typeface="맑은 고딕"/>
                <a:cs typeface="맑은 고딕"/>
              </a:rPr>
              <a:t>: 머신러닝 도감 그림으로…,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 marR="5080">
              <a:lnSpc>
                <a:spcPts val="1930"/>
              </a:lnSpc>
              <a:spcBef>
                <a:spcPts val="50"/>
              </a:spcBef>
            </a:pPr>
            <a:r>
              <a:rPr sz="1600" b="1" spc="-5" dirty="0">
                <a:latin typeface="맑은 고딕"/>
                <a:cs typeface="맑은 고딕"/>
              </a:rPr>
              <a:t>파 </a:t>
            </a:r>
            <a:r>
              <a:rPr sz="1600" spc="-5" dirty="0">
                <a:latin typeface="맑은 고딕"/>
                <a:cs typeface="맑은 고딕"/>
              </a:rPr>
              <a:t>: Python machine learning, 2/E, </a:t>
            </a:r>
            <a:r>
              <a:rPr sz="1600" spc="-10" dirty="0">
                <a:latin typeface="맑은 고딕"/>
                <a:cs typeface="맑은 고딕"/>
              </a:rPr>
              <a:t>2019 </a:t>
            </a:r>
            <a:r>
              <a:rPr sz="1600" spc="-5" dirty="0">
                <a:latin typeface="맑은 고딕"/>
                <a:cs typeface="맑은 고딕"/>
              </a:rPr>
              <a:t>(번역)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“머  </a:t>
            </a:r>
            <a:r>
              <a:rPr sz="1600" spc="-5" dirty="0">
                <a:latin typeface="맑은 고딕"/>
                <a:cs typeface="맑은 고딕"/>
              </a:rPr>
              <a:t>신러닝 교과서 with 파이썬, </a:t>
            </a:r>
            <a:r>
              <a:rPr sz="1600" spc="-90" dirty="0">
                <a:latin typeface="맑은 고딕"/>
                <a:cs typeface="맑은 고딕"/>
              </a:rPr>
              <a:t>…”</a:t>
            </a:r>
            <a:r>
              <a:rPr sz="1600" spc="5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5568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0" dirty="0"/>
              <a:t>In </a:t>
            </a:r>
            <a:r>
              <a:rPr sz="4400" spc="-350" dirty="0"/>
              <a:t>the </a:t>
            </a:r>
            <a:r>
              <a:rPr sz="4400" spc="-409" dirty="0"/>
              <a:t>next</a:t>
            </a:r>
            <a:r>
              <a:rPr sz="4400" spc="-450" dirty="0"/>
              <a:t> </a:t>
            </a:r>
            <a:r>
              <a:rPr sz="4400" spc="-475" dirty="0"/>
              <a:t>lectures…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539" y="1759977"/>
            <a:ext cx="5087620" cy="179070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66700" algn="l"/>
              </a:tabLst>
            </a:pPr>
            <a:r>
              <a:rPr sz="2400" spc="-175" dirty="0">
                <a:latin typeface="Arial Black"/>
                <a:cs typeface="Arial Black"/>
              </a:rPr>
              <a:t>11</a:t>
            </a:r>
            <a:r>
              <a:rPr sz="2400" spc="-262" baseline="24305" dirty="0">
                <a:latin typeface="Arial Black"/>
                <a:cs typeface="Arial Black"/>
              </a:rPr>
              <a:t>th </a:t>
            </a:r>
            <a:r>
              <a:rPr sz="2400" spc="-300" dirty="0">
                <a:latin typeface="Arial Black"/>
                <a:cs typeface="Arial Black"/>
              </a:rPr>
              <a:t>week </a:t>
            </a:r>
            <a:r>
              <a:rPr sz="2400" spc="-135" dirty="0">
                <a:latin typeface="Arial Black"/>
                <a:cs typeface="Arial Black"/>
              </a:rPr>
              <a:t>2</a:t>
            </a:r>
            <a:r>
              <a:rPr sz="2400" spc="-202" baseline="24305" dirty="0">
                <a:latin typeface="Arial Black"/>
                <a:cs typeface="Arial Black"/>
              </a:rPr>
              <a:t>nd </a:t>
            </a:r>
            <a:r>
              <a:rPr sz="2400" spc="-235" dirty="0">
                <a:latin typeface="Arial Black"/>
                <a:cs typeface="Arial Black"/>
              </a:rPr>
              <a:t>session </a:t>
            </a:r>
            <a:r>
              <a:rPr sz="2400" spc="-240" dirty="0">
                <a:latin typeface="Arial Black"/>
                <a:cs typeface="Arial Black"/>
              </a:rPr>
              <a:t>(Lecture</a:t>
            </a:r>
            <a:r>
              <a:rPr sz="2400" spc="-305" dirty="0">
                <a:latin typeface="Arial Black"/>
                <a:cs typeface="Arial Black"/>
              </a:rPr>
              <a:t> </a:t>
            </a:r>
            <a:r>
              <a:rPr sz="2400" spc="-229" dirty="0">
                <a:latin typeface="Arial Black"/>
                <a:cs typeface="Arial Black"/>
              </a:rPr>
              <a:t>20)</a:t>
            </a:r>
            <a:endParaRPr sz="2400">
              <a:latin typeface="Arial Black"/>
              <a:cs typeface="Arial Black"/>
            </a:endParaRPr>
          </a:p>
          <a:p>
            <a:pPr marL="7239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723265" algn="l"/>
                <a:tab pos="723900" algn="l"/>
              </a:tabLst>
            </a:pPr>
            <a:r>
              <a:rPr sz="2000" spc="-190" dirty="0">
                <a:latin typeface="Arial Black"/>
                <a:cs typeface="Arial Black"/>
              </a:rPr>
              <a:t>Famous CNN</a:t>
            </a:r>
            <a:r>
              <a:rPr sz="2000" spc="-110" dirty="0">
                <a:latin typeface="Arial Black"/>
                <a:cs typeface="Arial Black"/>
              </a:rPr>
              <a:t> </a:t>
            </a:r>
            <a:r>
              <a:rPr sz="2000" spc="-190" dirty="0">
                <a:latin typeface="Arial Black"/>
                <a:cs typeface="Arial Black"/>
              </a:rPr>
              <a:t>architectures</a:t>
            </a:r>
            <a:endParaRPr sz="2000">
              <a:latin typeface="Arial Black"/>
              <a:cs typeface="Arial Black"/>
            </a:endParaRPr>
          </a:p>
          <a:p>
            <a:pPr marL="7239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723265" algn="l"/>
                <a:tab pos="723900" algn="l"/>
              </a:tabLst>
            </a:pPr>
            <a:r>
              <a:rPr sz="2000" spc="-150" dirty="0">
                <a:latin typeface="Arial Black"/>
                <a:cs typeface="Arial Black"/>
              </a:rPr>
              <a:t>Implementation </a:t>
            </a:r>
            <a:r>
              <a:rPr sz="2000" spc="-195" dirty="0">
                <a:latin typeface="Arial Black"/>
                <a:cs typeface="Arial Black"/>
              </a:rPr>
              <a:t>Example:</a:t>
            </a:r>
            <a:r>
              <a:rPr sz="2000" spc="-175" dirty="0">
                <a:latin typeface="Arial Black"/>
                <a:cs typeface="Arial Black"/>
              </a:rPr>
              <a:t> </a:t>
            </a:r>
            <a:r>
              <a:rPr sz="2000" spc="-220" dirty="0">
                <a:latin typeface="Arial Black"/>
                <a:cs typeface="Arial Black"/>
              </a:rPr>
              <a:t>ResNet</a:t>
            </a:r>
            <a:endParaRPr sz="200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har char="•"/>
            </a:pPr>
            <a:endParaRPr sz="2050">
              <a:latin typeface="Arial Black"/>
              <a:cs typeface="Arial Black"/>
            </a:endParaRPr>
          </a:p>
          <a:p>
            <a:pPr marL="723900" lvl="1" indent="-228600">
              <a:lnSpc>
                <a:spcPct val="100000"/>
              </a:lnSpc>
              <a:buFont typeface="Arial"/>
              <a:buChar char="•"/>
              <a:tabLst>
                <a:tab pos="723265" algn="l"/>
                <a:tab pos="723900" algn="l"/>
              </a:tabLst>
            </a:pPr>
            <a:r>
              <a:rPr sz="2000" spc="-135" dirty="0">
                <a:solidFill>
                  <a:srgbClr val="FF0000"/>
                </a:solidFill>
                <a:latin typeface="Arial Black"/>
                <a:cs typeface="Arial Black"/>
              </a:rPr>
              <a:t>Quiz </a:t>
            </a:r>
            <a:r>
              <a:rPr sz="2000" spc="-130" dirty="0">
                <a:solidFill>
                  <a:srgbClr val="FF0000"/>
                </a:solidFill>
                <a:latin typeface="Arial Black"/>
                <a:cs typeface="Arial Black"/>
              </a:rPr>
              <a:t>(high </a:t>
            </a:r>
            <a:r>
              <a:rPr sz="2000" spc="-204" dirty="0">
                <a:solidFill>
                  <a:srgbClr val="FF0000"/>
                </a:solidFill>
                <a:latin typeface="Arial Black"/>
                <a:cs typeface="Arial Black"/>
              </a:rPr>
              <a:t>scores): </a:t>
            </a:r>
            <a:r>
              <a:rPr sz="2000" spc="-200" dirty="0">
                <a:solidFill>
                  <a:srgbClr val="FF0000"/>
                </a:solidFill>
                <a:latin typeface="Arial Black"/>
                <a:cs typeface="Arial Black"/>
              </a:rPr>
              <a:t>Lecture </a:t>
            </a:r>
            <a:r>
              <a:rPr sz="2000" spc="-190" dirty="0">
                <a:solidFill>
                  <a:srgbClr val="FF0000"/>
                </a:solidFill>
                <a:latin typeface="Arial Black"/>
                <a:cs typeface="Arial Black"/>
              </a:rPr>
              <a:t>18 </a:t>
            </a:r>
            <a:r>
              <a:rPr sz="2000" spc="-150" dirty="0">
                <a:solidFill>
                  <a:srgbClr val="FF0000"/>
                </a:solidFill>
                <a:latin typeface="Arial Black"/>
                <a:cs typeface="Arial Black"/>
              </a:rPr>
              <a:t>to</a:t>
            </a:r>
            <a:r>
              <a:rPr sz="2000" spc="-3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000" spc="-190" dirty="0">
                <a:solidFill>
                  <a:srgbClr val="FF0000"/>
                </a:solidFill>
                <a:latin typeface="Arial Black"/>
                <a:cs typeface="Arial Black"/>
              </a:rPr>
              <a:t>20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297396"/>
            <a:ext cx="5666105" cy="2118995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dirty="0">
                <a:solidFill>
                  <a:srgbClr val="7030A0"/>
                </a:solidFill>
                <a:latin typeface="맑은 고딕"/>
                <a:cs typeface="맑은 고딕"/>
              </a:rPr>
              <a:t>과제</a:t>
            </a:r>
            <a:r>
              <a:rPr spc="-560" dirty="0">
                <a:solidFill>
                  <a:srgbClr val="7030A0"/>
                </a:solidFill>
                <a:latin typeface="맑은 고딕"/>
                <a:cs typeface="맑은 고딕"/>
              </a:rPr>
              <a:t> </a:t>
            </a:r>
            <a:r>
              <a:rPr spc="-330" dirty="0">
                <a:solidFill>
                  <a:srgbClr val="7030A0"/>
                </a:solidFill>
              </a:rPr>
              <a:t>#4</a:t>
            </a:r>
          </a:p>
          <a:p>
            <a:pPr marL="12700" marR="5080">
              <a:lnSpc>
                <a:spcPct val="125000"/>
              </a:lnSpc>
              <a:spcBef>
                <a:spcPts val="80"/>
              </a:spcBef>
            </a:pPr>
            <a:r>
              <a:rPr sz="2400" spc="-170" dirty="0">
                <a:solidFill>
                  <a:srgbClr val="8A8A8A"/>
                </a:solidFill>
              </a:rPr>
              <a:t>Building </a:t>
            </a:r>
            <a:r>
              <a:rPr sz="2400" spc="-190" dirty="0">
                <a:solidFill>
                  <a:srgbClr val="8A8A8A"/>
                </a:solidFill>
              </a:rPr>
              <a:t>an </a:t>
            </a:r>
            <a:r>
              <a:rPr sz="2400" spc="-185" dirty="0">
                <a:solidFill>
                  <a:srgbClr val="8A8A8A"/>
                </a:solidFill>
              </a:rPr>
              <a:t>Image </a:t>
            </a:r>
            <a:r>
              <a:rPr sz="2400" spc="-225" dirty="0">
                <a:solidFill>
                  <a:srgbClr val="8A8A8A"/>
                </a:solidFill>
              </a:rPr>
              <a:t>Classifier </a:t>
            </a:r>
            <a:r>
              <a:rPr sz="2400" spc="-200" dirty="0">
                <a:solidFill>
                  <a:srgbClr val="8A8A8A"/>
                </a:solidFill>
              </a:rPr>
              <a:t>Using </a:t>
            </a:r>
            <a:r>
              <a:rPr sz="2400" spc="-240" dirty="0">
                <a:solidFill>
                  <a:srgbClr val="8A8A8A"/>
                </a:solidFill>
              </a:rPr>
              <a:t>CNN  </a:t>
            </a:r>
            <a:r>
              <a:rPr sz="2400" spc="-305" dirty="0">
                <a:solidFill>
                  <a:srgbClr val="8A8A8A"/>
                </a:solidFill>
              </a:rPr>
              <a:t>Basic </a:t>
            </a:r>
            <a:r>
              <a:rPr sz="2400" spc="-260" dirty="0">
                <a:solidFill>
                  <a:srgbClr val="8A8A8A"/>
                </a:solidFill>
              </a:rPr>
              <a:t>codes </a:t>
            </a:r>
            <a:r>
              <a:rPr sz="2400" spc="-195" dirty="0">
                <a:solidFill>
                  <a:srgbClr val="8A8A8A"/>
                </a:solidFill>
              </a:rPr>
              <a:t>are </a:t>
            </a:r>
            <a:r>
              <a:rPr sz="2400" spc="-185" dirty="0">
                <a:solidFill>
                  <a:srgbClr val="8A8A8A"/>
                </a:solidFill>
              </a:rPr>
              <a:t>given </a:t>
            </a:r>
            <a:r>
              <a:rPr sz="2400" spc="-229" dirty="0">
                <a:solidFill>
                  <a:srgbClr val="8A8A8A"/>
                </a:solidFill>
              </a:rPr>
              <a:t>via</a:t>
            </a:r>
            <a:r>
              <a:rPr sz="2400" spc="30" dirty="0">
                <a:solidFill>
                  <a:srgbClr val="8A8A8A"/>
                </a:solidFill>
              </a:rPr>
              <a:t> </a:t>
            </a:r>
            <a:r>
              <a:rPr sz="2400" spc="-285" dirty="0">
                <a:solidFill>
                  <a:srgbClr val="8A8A8A"/>
                </a:solidFill>
              </a:rPr>
              <a:t>LMS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538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65" dirty="0">
                <a:latin typeface="Arial"/>
                <a:cs typeface="Arial"/>
              </a:rPr>
              <a:t>Dense </a:t>
            </a:r>
            <a:r>
              <a:rPr sz="4400" spc="-430" dirty="0"/>
              <a:t>Layer </a:t>
            </a:r>
            <a:r>
              <a:rPr sz="4400" spc="-440" dirty="0"/>
              <a:t>vs. </a:t>
            </a:r>
            <a:r>
              <a:rPr sz="4400" spc="-340" dirty="0"/>
              <a:t>Convolutional</a:t>
            </a:r>
            <a:r>
              <a:rPr sz="4400" spc="-295" dirty="0"/>
              <a:t> </a:t>
            </a:r>
            <a:r>
              <a:rPr sz="4400" spc="-425" dirty="0"/>
              <a:t>Layer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9651365" cy="10623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665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15" dirty="0">
                <a:latin typeface="Arial"/>
                <a:cs typeface="Arial"/>
              </a:rPr>
              <a:t>All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20" dirty="0">
                <a:latin typeface="Arial"/>
                <a:cs typeface="Arial"/>
              </a:rPr>
              <a:t>nodes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spc="-130" dirty="0">
                <a:latin typeface="Arial Black"/>
                <a:cs typeface="Arial Black"/>
              </a:rPr>
              <a:t>of</a:t>
            </a:r>
            <a:r>
              <a:rPr sz="2400" spc="-185" dirty="0">
                <a:latin typeface="Arial Black"/>
                <a:cs typeface="Arial Black"/>
              </a:rPr>
              <a:t> </a:t>
            </a:r>
            <a:r>
              <a:rPr sz="2400" spc="-150" dirty="0">
                <a:latin typeface="Arial Black"/>
                <a:cs typeface="Arial Black"/>
              </a:rPr>
              <a:t>input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-204" dirty="0">
                <a:latin typeface="Arial Black"/>
                <a:cs typeface="Arial Black"/>
              </a:rPr>
              <a:t>layer</a:t>
            </a:r>
            <a:r>
              <a:rPr sz="2400" spc="-170" dirty="0">
                <a:latin typeface="Arial Black"/>
                <a:cs typeface="Arial Black"/>
              </a:rPr>
              <a:t> </a:t>
            </a:r>
            <a:r>
              <a:rPr sz="2400" u="heavy" spc="-25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is</a:t>
            </a:r>
            <a:r>
              <a:rPr sz="2400" u="heavy" spc="-17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2400" b="1" u="heavy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connected</a:t>
            </a: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</a:t>
            </a:r>
            <a:r>
              <a:rPr sz="24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every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single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node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spc="-150" dirty="0">
                <a:latin typeface="Arial Black"/>
                <a:cs typeface="Arial Black"/>
              </a:rPr>
              <a:t>in</a:t>
            </a:r>
            <a:r>
              <a:rPr sz="2400" spc="-170" dirty="0">
                <a:latin typeface="Arial Black"/>
                <a:cs typeface="Arial Black"/>
              </a:rPr>
              <a:t> </a:t>
            </a:r>
            <a:r>
              <a:rPr sz="2400" spc="-190" dirty="0">
                <a:latin typeface="Arial Black"/>
                <a:cs typeface="Arial Black"/>
              </a:rPr>
              <a:t>the  </a:t>
            </a:r>
            <a:r>
              <a:rPr sz="2400" spc="-225" dirty="0">
                <a:latin typeface="Arial Black"/>
                <a:cs typeface="Arial Black"/>
              </a:rPr>
              <a:t>next </a:t>
            </a:r>
            <a:r>
              <a:rPr sz="2400" spc="-155" dirty="0">
                <a:latin typeface="Arial Black"/>
                <a:cs typeface="Arial Black"/>
              </a:rPr>
              <a:t>hidden</a:t>
            </a:r>
            <a:r>
              <a:rPr sz="2400" spc="-145" dirty="0">
                <a:latin typeface="Arial Black"/>
                <a:cs typeface="Arial Black"/>
              </a:rPr>
              <a:t> </a:t>
            </a:r>
            <a:r>
              <a:rPr sz="2400" spc="-195" dirty="0">
                <a:latin typeface="Arial Black"/>
                <a:cs typeface="Arial Black"/>
              </a:rPr>
              <a:t>layer.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35" dirty="0">
                <a:latin typeface="Arial Black"/>
                <a:cs typeface="Arial Black"/>
              </a:rPr>
              <a:t>So </a:t>
            </a:r>
            <a:r>
              <a:rPr sz="2000" spc="-265" dirty="0">
                <a:latin typeface="Arial Black"/>
                <a:cs typeface="Arial Black"/>
              </a:rPr>
              <a:t>we </a:t>
            </a:r>
            <a:r>
              <a:rPr sz="2000" spc="-225" dirty="0">
                <a:latin typeface="Arial Black"/>
                <a:cs typeface="Arial Black"/>
              </a:rPr>
              <a:t>call </a:t>
            </a:r>
            <a:r>
              <a:rPr sz="2000" spc="-160" dirty="0">
                <a:latin typeface="Arial Black"/>
                <a:cs typeface="Arial Black"/>
              </a:rPr>
              <a:t>it </a:t>
            </a:r>
            <a:r>
              <a:rPr sz="2000" spc="-240" dirty="0">
                <a:latin typeface="Arial Black"/>
                <a:cs typeface="Arial Black"/>
              </a:rPr>
              <a:t>as </a:t>
            </a:r>
            <a:r>
              <a:rPr sz="2000" spc="-10" dirty="0">
                <a:latin typeface="Arial Black"/>
                <a:cs typeface="Arial Black"/>
              </a:rPr>
              <a:t>‘</a:t>
            </a:r>
            <a:r>
              <a:rPr sz="2000" b="1" spc="-10" dirty="0">
                <a:latin typeface="Arial"/>
                <a:cs typeface="Arial"/>
              </a:rPr>
              <a:t>dense </a:t>
            </a:r>
            <a:r>
              <a:rPr sz="2000" spc="-175" dirty="0">
                <a:latin typeface="Arial Black"/>
                <a:cs typeface="Arial Black"/>
              </a:rPr>
              <a:t>layer’ </a:t>
            </a:r>
            <a:r>
              <a:rPr sz="2000" spc="-95" dirty="0">
                <a:latin typeface="Arial Black"/>
                <a:cs typeface="Arial Black"/>
              </a:rPr>
              <a:t>or </a:t>
            </a:r>
            <a:r>
              <a:rPr sz="2000" spc="20" dirty="0">
                <a:latin typeface="Arial Black"/>
                <a:cs typeface="Arial Black"/>
              </a:rPr>
              <a:t>‘</a:t>
            </a:r>
            <a:r>
              <a:rPr sz="2000" b="1" spc="20" dirty="0">
                <a:latin typeface="Arial"/>
                <a:cs typeface="Arial"/>
              </a:rPr>
              <a:t>fully </a:t>
            </a:r>
            <a:r>
              <a:rPr sz="2000" b="1" spc="45" dirty="0">
                <a:latin typeface="Arial"/>
                <a:cs typeface="Arial"/>
              </a:rPr>
              <a:t>connected</a:t>
            </a:r>
            <a:r>
              <a:rPr sz="2000" b="1" spc="190" dirty="0">
                <a:latin typeface="Arial"/>
                <a:cs typeface="Arial"/>
              </a:rPr>
              <a:t> </a:t>
            </a:r>
            <a:r>
              <a:rPr sz="2000" spc="-175" dirty="0">
                <a:latin typeface="Arial Black"/>
                <a:cs typeface="Arial Black"/>
              </a:rPr>
              <a:t>layer’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89801" y="3301390"/>
            <a:ext cx="5163615" cy="2610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28922" y="87319"/>
            <a:ext cx="51796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맑은 고딕"/>
                <a:cs typeface="맑은 고딕"/>
              </a:rPr>
              <a:t>*source:</a:t>
            </a:r>
            <a:r>
              <a:rPr sz="1400" spc="60" dirty="0">
                <a:latin typeface="맑은 고딕"/>
                <a:cs typeface="맑은 고딕"/>
              </a:rPr>
              <a:t> </a:t>
            </a:r>
            <a:r>
              <a:rPr sz="1400" spc="-5" dirty="0">
                <a:latin typeface="맑은 고딕"/>
                <a:cs typeface="맑은 고딕"/>
                <a:hlinkClick r:id="rId4"/>
              </a:rPr>
              <a:t>http://neuralnetworksanddeeplearning.com/chap6.html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7597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7030A0"/>
                </a:solidFill>
                <a:latin typeface="맑은 고딕"/>
                <a:cs typeface="맑은 고딕"/>
              </a:rPr>
              <a:t>과제 </a:t>
            </a:r>
            <a:r>
              <a:rPr sz="4400" spc="-240" dirty="0">
                <a:solidFill>
                  <a:srgbClr val="7030A0"/>
                </a:solidFill>
              </a:rPr>
              <a:t>#4 </a:t>
            </a:r>
            <a:r>
              <a:rPr sz="4400" b="1" spc="-50" dirty="0">
                <a:latin typeface="Arial"/>
                <a:cs typeface="Arial"/>
              </a:rPr>
              <a:t>-</a:t>
            </a:r>
            <a:r>
              <a:rPr sz="4400" b="1" spc="-670" dirty="0">
                <a:latin typeface="Arial"/>
                <a:cs typeface="Arial"/>
              </a:rPr>
              <a:t> </a:t>
            </a:r>
            <a:r>
              <a:rPr sz="4400" b="1" spc="70" dirty="0">
                <a:latin typeface="Arial"/>
                <a:cs typeface="Arial"/>
              </a:rPr>
              <a:t>1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6512559" cy="173672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0" dirty="0">
                <a:latin typeface="Arial Black"/>
                <a:cs typeface="Arial Black"/>
              </a:rPr>
              <a:t>Submit </a:t>
            </a:r>
            <a:r>
              <a:rPr sz="2400" spc="-254" dirty="0">
                <a:latin typeface="Arial Black"/>
                <a:cs typeface="Arial Black"/>
              </a:rPr>
              <a:t>a </a:t>
            </a:r>
            <a:r>
              <a:rPr sz="2400" spc="-145" dirty="0">
                <a:latin typeface="Arial Black"/>
                <a:cs typeface="Arial Black"/>
              </a:rPr>
              <a:t>report </a:t>
            </a:r>
            <a:r>
              <a:rPr sz="2400" spc="-195" dirty="0">
                <a:latin typeface="Arial Black"/>
                <a:cs typeface="Arial Black"/>
              </a:rPr>
              <a:t>that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-225" dirty="0">
                <a:latin typeface="Arial Black"/>
                <a:cs typeface="Arial Black"/>
              </a:rPr>
              <a:t>contains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0" dirty="0">
                <a:latin typeface="Arial Black"/>
                <a:cs typeface="Arial Black"/>
              </a:rPr>
              <a:t>For </a:t>
            </a:r>
            <a:r>
              <a:rPr sz="2000" spc="-175" dirty="0">
                <a:latin typeface="Arial Black"/>
                <a:cs typeface="Arial Black"/>
              </a:rPr>
              <a:t>this </a:t>
            </a:r>
            <a:r>
              <a:rPr sz="2000" spc="-135" dirty="0">
                <a:latin typeface="Arial Black"/>
                <a:cs typeface="Arial Black"/>
              </a:rPr>
              <a:t>original </a:t>
            </a:r>
            <a:r>
              <a:rPr sz="2000" spc="-145" dirty="0">
                <a:latin typeface="Arial Black"/>
                <a:cs typeface="Arial Black"/>
              </a:rPr>
              <a:t>model </a:t>
            </a:r>
            <a:r>
              <a:rPr sz="2000" spc="-185" dirty="0">
                <a:latin typeface="Arial Black"/>
                <a:cs typeface="Arial Black"/>
              </a:rPr>
              <a:t>(3 </a:t>
            </a:r>
            <a:r>
              <a:rPr sz="2000" spc="-170" dirty="0">
                <a:latin typeface="Arial Black"/>
                <a:cs typeface="Arial Black"/>
              </a:rPr>
              <a:t>Conv, </a:t>
            </a:r>
            <a:r>
              <a:rPr sz="2000" spc="-190" dirty="0">
                <a:latin typeface="Arial Black"/>
                <a:cs typeface="Arial Black"/>
              </a:rPr>
              <a:t>3 </a:t>
            </a:r>
            <a:r>
              <a:rPr sz="2000" spc="-150" dirty="0">
                <a:latin typeface="Arial Black"/>
                <a:cs typeface="Arial Black"/>
              </a:rPr>
              <a:t>MP, </a:t>
            </a:r>
            <a:r>
              <a:rPr sz="2000" spc="-190" dirty="0">
                <a:latin typeface="Arial Black"/>
                <a:cs typeface="Arial Black"/>
              </a:rPr>
              <a:t>2</a:t>
            </a:r>
            <a:r>
              <a:rPr sz="2000" spc="-40" dirty="0">
                <a:latin typeface="Arial Black"/>
                <a:cs typeface="Arial Black"/>
              </a:rPr>
              <a:t> </a:t>
            </a:r>
            <a:r>
              <a:rPr sz="2000" spc="-260" dirty="0">
                <a:latin typeface="Arial Black"/>
                <a:cs typeface="Arial Black"/>
              </a:rPr>
              <a:t>FCL)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15" dirty="0">
                <a:latin typeface="Arial Black"/>
                <a:cs typeface="Arial Black"/>
              </a:rPr>
              <a:t>The </a:t>
            </a:r>
            <a:r>
              <a:rPr sz="2000" spc="-160" dirty="0">
                <a:latin typeface="Arial Black"/>
                <a:cs typeface="Arial Black"/>
              </a:rPr>
              <a:t>result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165" dirty="0">
                <a:latin typeface="Arial Black"/>
                <a:cs typeface="Arial Black"/>
              </a:rPr>
              <a:t>evaluation: </a:t>
            </a:r>
            <a:r>
              <a:rPr sz="2000" spc="-175" dirty="0">
                <a:latin typeface="Arial Black"/>
                <a:cs typeface="Arial Black"/>
              </a:rPr>
              <a:t>capture </a:t>
            </a:r>
            <a:r>
              <a:rPr sz="2000" spc="-160" dirty="0">
                <a:latin typeface="Arial Black"/>
                <a:cs typeface="Arial Black"/>
              </a:rPr>
              <a:t>the result</a:t>
            </a:r>
            <a:r>
              <a:rPr sz="2000" spc="-70" dirty="0">
                <a:latin typeface="Arial Black"/>
                <a:cs typeface="Arial Black"/>
              </a:rPr>
              <a:t> </a:t>
            </a:r>
            <a:r>
              <a:rPr sz="2000" spc="-145" dirty="0">
                <a:latin typeface="Arial Black"/>
                <a:cs typeface="Arial Black"/>
              </a:rPr>
              <a:t>using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85" dirty="0">
                <a:latin typeface="Arial Black"/>
                <a:cs typeface="Arial Black"/>
              </a:rPr>
              <a:t>“model.</a:t>
            </a:r>
            <a:r>
              <a:rPr sz="1800" b="1" spc="-85" dirty="0">
                <a:latin typeface="Arial"/>
                <a:cs typeface="Arial"/>
              </a:rPr>
              <a:t>evaluate</a:t>
            </a:r>
            <a:r>
              <a:rPr sz="1800" spc="-85" dirty="0">
                <a:latin typeface="Arial Black"/>
                <a:cs typeface="Arial Black"/>
              </a:rPr>
              <a:t>(X_test,</a:t>
            </a:r>
            <a:r>
              <a:rPr sz="1800" spc="-160" dirty="0">
                <a:latin typeface="Arial Black"/>
                <a:cs typeface="Arial Black"/>
              </a:rPr>
              <a:t> </a:t>
            </a:r>
            <a:r>
              <a:rPr sz="1800" spc="-180" dirty="0">
                <a:latin typeface="Arial Black"/>
                <a:cs typeface="Arial Black"/>
              </a:rPr>
              <a:t>y_test)”</a:t>
            </a:r>
            <a:endParaRPr sz="18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80" dirty="0">
                <a:latin typeface="Arial Black"/>
                <a:cs typeface="Arial Black"/>
              </a:rPr>
              <a:t>Or </a:t>
            </a:r>
            <a:r>
              <a:rPr sz="1800" b="1" spc="60" dirty="0">
                <a:latin typeface="Arial"/>
                <a:cs typeface="Arial"/>
              </a:rPr>
              <a:t>all </a:t>
            </a:r>
            <a:r>
              <a:rPr sz="1800" b="1" spc="20" dirty="0">
                <a:latin typeface="Arial"/>
                <a:cs typeface="Arial"/>
              </a:rPr>
              <a:t>epoch </a:t>
            </a:r>
            <a:r>
              <a:rPr sz="1800" b="1" spc="40" dirty="0">
                <a:latin typeface="Arial"/>
                <a:cs typeface="Arial"/>
              </a:rPr>
              <a:t>results</a:t>
            </a:r>
            <a:r>
              <a:rPr sz="1800" b="1" spc="-290" dirty="0">
                <a:latin typeface="Arial"/>
                <a:cs typeface="Arial"/>
              </a:rPr>
              <a:t> </a:t>
            </a:r>
            <a:r>
              <a:rPr sz="1800" spc="-150" dirty="0">
                <a:latin typeface="Arial Black"/>
                <a:cs typeface="Arial Black"/>
              </a:rPr>
              <a:t>(by </a:t>
            </a:r>
            <a:r>
              <a:rPr sz="1800" spc="-155" dirty="0">
                <a:latin typeface="Arial Black"/>
                <a:cs typeface="Arial Black"/>
              </a:rPr>
              <a:t>“model.fit”)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1870" y="6543761"/>
            <a:ext cx="167640" cy="203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50</a:t>
            </a:r>
            <a:endParaRPr sz="1200">
              <a:latin typeface="맑은 고딕"/>
              <a:cs typeface="맑은 고딕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6011" y="3893820"/>
            <a:ext cx="12096115" cy="2964180"/>
            <a:chOff x="96011" y="3893820"/>
            <a:chExt cx="12096115" cy="2964180"/>
          </a:xfrm>
        </p:grpSpPr>
        <p:sp>
          <p:nvSpPr>
            <p:cNvPr id="6" name="object 6"/>
            <p:cNvSpPr/>
            <p:nvPr/>
          </p:nvSpPr>
          <p:spPr>
            <a:xfrm>
              <a:off x="96011" y="3893820"/>
              <a:ext cx="5632703" cy="19491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1083" y="4088892"/>
              <a:ext cx="5044439" cy="13609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0600" y="4709160"/>
              <a:ext cx="7391400" cy="21488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95672" y="4904232"/>
              <a:ext cx="7196327" cy="18348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7597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7030A0"/>
                </a:solidFill>
                <a:latin typeface="맑은 고딕"/>
                <a:cs typeface="맑은 고딕"/>
              </a:rPr>
              <a:t>과제 </a:t>
            </a:r>
            <a:r>
              <a:rPr sz="4400" spc="-240" dirty="0">
                <a:solidFill>
                  <a:srgbClr val="7030A0"/>
                </a:solidFill>
              </a:rPr>
              <a:t>#4 </a:t>
            </a:r>
            <a:r>
              <a:rPr sz="4400" b="1" spc="-50" dirty="0">
                <a:latin typeface="Arial"/>
                <a:cs typeface="Arial"/>
              </a:rPr>
              <a:t>-</a:t>
            </a:r>
            <a:r>
              <a:rPr sz="4400" b="1" spc="-670" dirty="0">
                <a:latin typeface="Arial"/>
                <a:cs typeface="Arial"/>
              </a:rPr>
              <a:t> </a:t>
            </a:r>
            <a:r>
              <a:rPr sz="4400" b="1" spc="70" dirty="0"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2674678"/>
            <a:ext cx="10312400" cy="272097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0" dirty="0">
                <a:latin typeface="Arial Black"/>
                <a:cs typeface="Arial Black"/>
              </a:rPr>
              <a:t>Submit </a:t>
            </a:r>
            <a:r>
              <a:rPr sz="2400" spc="-254" dirty="0">
                <a:latin typeface="Arial Black"/>
                <a:cs typeface="Arial Black"/>
              </a:rPr>
              <a:t>a </a:t>
            </a:r>
            <a:r>
              <a:rPr sz="2400" spc="-145" dirty="0">
                <a:latin typeface="Arial Black"/>
                <a:cs typeface="Arial Black"/>
              </a:rPr>
              <a:t>report </a:t>
            </a:r>
            <a:r>
              <a:rPr sz="2400" spc="-195" dirty="0">
                <a:latin typeface="Arial Black"/>
                <a:cs typeface="Arial Black"/>
              </a:rPr>
              <a:t>that</a:t>
            </a:r>
            <a:r>
              <a:rPr sz="2400" spc="-150" dirty="0">
                <a:latin typeface="Arial Black"/>
                <a:cs typeface="Arial Black"/>
              </a:rPr>
              <a:t> </a:t>
            </a:r>
            <a:r>
              <a:rPr sz="2400" spc="-225" dirty="0">
                <a:latin typeface="Arial Black"/>
                <a:cs typeface="Arial Black"/>
              </a:rPr>
              <a:t>contains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5" dirty="0">
                <a:latin typeface="Arial Black"/>
                <a:cs typeface="Arial Black"/>
              </a:rPr>
              <a:t>For </a:t>
            </a:r>
            <a:r>
              <a:rPr sz="2000" spc="-140" dirty="0">
                <a:latin typeface="Arial Black"/>
                <a:cs typeface="Arial Black"/>
              </a:rPr>
              <a:t>another </a:t>
            </a:r>
            <a:r>
              <a:rPr sz="2000" spc="-145" dirty="0">
                <a:latin typeface="Arial Black"/>
                <a:cs typeface="Arial Black"/>
              </a:rPr>
              <a:t>model </a:t>
            </a:r>
            <a:r>
              <a:rPr sz="2000" spc="-185" dirty="0">
                <a:latin typeface="Arial Black"/>
                <a:cs typeface="Arial Black"/>
              </a:rPr>
              <a:t>(3 </a:t>
            </a:r>
            <a:r>
              <a:rPr sz="2000" spc="-170" dirty="0">
                <a:latin typeface="Arial Black"/>
                <a:cs typeface="Arial Black"/>
              </a:rPr>
              <a:t>Conv, </a:t>
            </a:r>
            <a:r>
              <a:rPr sz="2000" spc="-190" dirty="0">
                <a:latin typeface="Arial Black"/>
                <a:cs typeface="Arial Black"/>
              </a:rPr>
              <a:t>3 </a:t>
            </a:r>
            <a:r>
              <a:rPr sz="2000" spc="-150" dirty="0">
                <a:latin typeface="Arial Black"/>
                <a:cs typeface="Arial Black"/>
              </a:rPr>
              <a:t>MP, </a:t>
            </a:r>
            <a:r>
              <a:rPr sz="2000" spc="-190" dirty="0">
                <a:latin typeface="Arial Black"/>
                <a:cs typeface="Arial Black"/>
              </a:rPr>
              <a:t>2 </a:t>
            </a:r>
            <a:r>
              <a:rPr sz="2000" spc="-260" dirty="0">
                <a:latin typeface="Arial Black"/>
                <a:cs typeface="Arial Black"/>
              </a:rPr>
              <a:t>FCL) </a:t>
            </a:r>
            <a:r>
              <a:rPr sz="2000" spc="-165" dirty="0">
                <a:latin typeface="Arial Black"/>
                <a:cs typeface="Arial Black"/>
              </a:rPr>
              <a:t>that </a:t>
            </a:r>
            <a:r>
              <a:rPr sz="2000" spc="-195" dirty="0">
                <a:latin typeface="Arial Black"/>
                <a:cs typeface="Arial Black"/>
              </a:rPr>
              <a:t>has </a:t>
            </a:r>
            <a:r>
              <a:rPr sz="2000" b="1" spc="40" dirty="0">
                <a:latin typeface="Arial"/>
                <a:cs typeface="Arial"/>
              </a:rPr>
              <a:t>decreasing </a:t>
            </a:r>
            <a:r>
              <a:rPr sz="2000" b="1" spc="180" dirty="0">
                <a:latin typeface="Arial"/>
                <a:cs typeface="Arial"/>
              </a:rPr>
              <a:t># </a:t>
            </a:r>
            <a:r>
              <a:rPr sz="2000" b="1" spc="60" dirty="0">
                <a:latin typeface="Arial"/>
                <a:cs typeface="Arial"/>
              </a:rPr>
              <a:t>of </a:t>
            </a:r>
            <a:r>
              <a:rPr sz="2000" b="1" spc="70" dirty="0">
                <a:latin typeface="Arial"/>
                <a:cs typeface="Arial"/>
              </a:rPr>
              <a:t>filters </a:t>
            </a:r>
            <a:r>
              <a:rPr sz="2000" spc="-125" dirty="0">
                <a:latin typeface="Arial Black"/>
                <a:cs typeface="Arial Black"/>
              </a:rPr>
              <a:t>in</a:t>
            </a:r>
            <a:r>
              <a:rPr sz="2000" spc="-330" dirty="0">
                <a:latin typeface="Arial Black"/>
                <a:cs typeface="Arial Black"/>
              </a:rPr>
              <a:t> </a:t>
            </a:r>
            <a:r>
              <a:rPr sz="2000" spc="-180" dirty="0">
                <a:latin typeface="Arial Black"/>
                <a:cs typeface="Arial Black"/>
              </a:rPr>
              <a:t>Conv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15" dirty="0">
                <a:latin typeface="Arial Black"/>
                <a:cs typeface="Arial Black"/>
              </a:rPr>
              <a:t>The </a:t>
            </a:r>
            <a:r>
              <a:rPr sz="2000" spc="-160" dirty="0">
                <a:latin typeface="Arial Black"/>
                <a:cs typeface="Arial Black"/>
              </a:rPr>
              <a:t>result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165" dirty="0">
                <a:latin typeface="Arial Black"/>
                <a:cs typeface="Arial Black"/>
              </a:rPr>
              <a:t>evaluation: </a:t>
            </a:r>
            <a:r>
              <a:rPr sz="2000" spc="-175" dirty="0">
                <a:latin typeface="Arial Black"/>
                <a:cs typeface="Arial Black"/>
              </a:rPr>
              <a:t>capture </a:t>
            </a:r>
            <a:r>
              <a:rPr sz="2000" spc="-160" dirty="0">
                <a:latin typeface="Arial Black"/>
                <a:cs typeface="Arial Black"/>
              </a:rPr>
              <a:t>the result</a:t>
            </a:r>
            <a:r>
              <a:rPr sz="2000" spc="-70" dirty="0">
                <a:latin typeface="Arial Black"/>
                <a:cs typeface="Arial Black"/>
              </a:rPr>
              <a:t> </a:t>
            </a:r>
            <a:r>
              <a:rPr sz="2000" spc="-145" dirty="0">
                <a:latin typeface="Arial Black"/>
                <a:cs typeface="Arial Black"/>
              </a:rPr>
              <a:t>using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85" dirty="0">
                <a:latin typeface="Arial Black"/>
                <a:cs typeface="Arial Black"/>
              </a:rPr>
              <a:t>“model.</a:t>
            </a:r>
            <a:r>
              <a:rPr sz="1800" b="1" spc="-85" dirty="0">
                <a:latin typeface="Arial"/>
                <a:cs typeface="Arial"/>
              </a:rPr>
              <a:t>evaluate</a:t>
            </a:r>
            <a:r>
              <a:rPr sz="1800" spc="-85" dirty="0">
                <a:latin typeface="Arial Black"/>
                <a:cs typeface="Arial Black"/>
              </a:rPr>
              <a:t>(X_test,</a:t>
            </a:r>
            <a:r>
              <a:rPr sz="1800" spc="-160" dirty="0">
                <a:latin typeface="Arial Black"/>
                <a:cs typeface="Arial Black"/>
              </a:rPr>
              <a:t> </a:t>
            </a:r>
            <a:r>
              <a:rPr sz="1800" spc="-180" dirty="0">
                <a:latin typeface="Arial Black"/>
                <a:cs typeface="Arial Black"/>
              </a:rPr>
              <a:t>y_test)”</a:t>
            </a:r>
            <a:endParaRPr sz="18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80" dirty="0">
                <a:latin typeface="Arial Black"/>
                <a:cs typeface="Arial Black"/>
              </a:rPr>
              <a:t>Or </a:t>
            </a:r>
            <a:r>
              <a:rPr sz="1800" b="1" spc="60" dirty="0">
                <a:latin typeface="Arial"/>
                <a:cs typeface="Arial"/>
              </a:rPr>
              <a:t>all </a:t>
            </a:r>
            <a:r>
              <a:rPr sz="1800" b="1" spc="20" dirty="0">
                <a:latin typeface="Arial"/>
                <a:cs typeface="Arial"/>
              </a:rPr>
              <a:t>epoch </a:t>
            </a:r>
            <a:r>
              <a:rPr sz="1800" b="1" spc="40" dirty="0">
                <a:latin typeface="Arial"/>
                <a:cs typeface="Arial"/>
              </a:rPr>
              <a:t>results</a:t>
            </a:r>
            <a:r>
              <a:rPr sz="1800" b="1" spc="-290" dirty="0">
                <a:latin typeface="Arial"/>
                <a:cs typeface="Arial"/>
              </a:rPr>
              <a:t> </a:t>
            </a:r>
            <a:r>
              <a:rPr sz="1800" spc="-150" dirty="0">
                <a:latin typeface="Arial Black"/>
                <a:cs typeface="Arial Black"/>
              </a:rPr>
              <a:t>(by </a:t>
            </a:r>
            <a:r>
              <a:rPr sz="1800" spc="-155" dirty="0">
                <a:latin typeface="Arial Black"/>
                <a:cs typeface="Arial Black"/>
              </a:rPr>
              <a:t>“model.fit”)</a:t>
            </a:r>
            <a:endParaRPr sz="18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5" dirty="0">
                <a:latin typeface="Arial Black"/>
                <a:cs typeface="Arial Black"/>
              </a:rPr>
              <a:t>Capture </a:t>
            </a:r>
            <a:r>
              <a:rPr sz="2000" b="1" spc="75" dirty="0">
                <a:latin typeface="Arial"/>
                <a:cs typeface="Arial"/>
              </a:rPr>
              <a:t>model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85" dirty="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5" dirty="0">
                <a:latin typeface="Arial Black"/>
                <a:cs typeface="Arial Black"/>
              </a:rPr>
              <a:t>Capture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b="1" spc="65" dirty="0">
                <a:latin typeface="Arial"/>
                <a:cs typeface="Arial"/>
              </a:rPr>
              <a:t>exact </a:t>
            </a:r>
            <a:r>
              <a:rPr sz="2000" b="1" spc="90" dirty="0">
                <a:latin typeface="Arial"/>
                <a:cs typeface="Arial"/>
              </a:rPr>
              <a:t>parameters </a:t>
            </a:r>
            <a:r>
              <a:rPr sz="2000" spc="-170" dirty="0">
                <a:latin typeface="Arial Black"/>
                <a:cs typeface="Arial Black"/>
              </a:rPr>
              <a:t>used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40" dirty="0">
                <a:latin typeface="Arial Black"/>
                <a:cs typeface="Arial Black"/>
              </a:rPr>
              <a:t>train </a:t>
            </a:r>
            <a:r>
              <a:rPr sz="2000" spc="-160" dirty="0">
                <a:latin typeface="Arial Black"/>
                <a:cs typeface="Arial Black"/>
              </a:rPr>
              <a:t>the</a:t>
            </a:r>
            <a:r>
              <a:rPr sz="2000" spc="-370" dirty="0">
                <a:latin typeface="Arial Black"/>
                <a:cs typeface="Arial Black"/>
              </a:rPr>
              <a:t> </a:t>
            </a:r>
            <a:r>
              <a:rPr sz="2000" spc="-145" dirty="0">
                <a:latin typeface="Arial Black"/>
                <a:cs typeface="Arial Black"/>
              </a:rPr>
              <a:t>model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200" dirty="0">
                <a:latin typeface="Arial Black"/>
                <a:cs typeface="Arial Black"/>
              </a:rPr>
              <a:t>Batch </a:t>
            </a:r>
            <a:r>
              <a:rPr sz="1800" spc="-180" dirty="0">
                <a:latin typeface="Arial Black"/>
                <a:cs typeface="Arial Black"/>
              </a:rPr>
              <a:t>size </a:t>
            </a:r>
            <a:r>
              <a:rPr sz="1800" spc="-130" dirty="0">
                <a:latin typeface="Arial Black"/>
                <a:cs typeface="Arial Black"/>
              </a:rPr>
              <a:t>and </a:t>
            </a:r>
            <a:r>
              <a:rPr sz="1800" spc="-165" dirty="0">
                <a:latin typeface="Arial Black"/>
                <a:cs typeface="Arial Black"/>
              </a:rPr>
              <a:t>epoch </a:t>
            </a:r>
            <a:r>
              <a:rPr sz="1800" spc="-110" dirty="0">
                <a:latin typeface="Arial Black"/>
                <a:cs typeface="Arial Black"/>
              </a:rPr>
              <a:t>number </a:t>
            </a:r>
            <a:r>
              <a:rPr sz="1800" spc="-150" dirty="0">
                <a:latin typeface="Arial Black"/>
                <a:cs typeface="Arial Black"/>
              </a:rPr>
              <a:t>are </a:t>
            </a:r>
            <a:r>
              <a:rPr sz="1800" spc="-135" dirty="0">
                <a:latin typeface="Arial Black"/>
                <a:cs typeface="Arial Black"/>
              </a:rPr>
              <a:t>mandatory </a:t>
            </a:r>
            <a:r>
              <a:rPr sz="1800" spc="-114" dirty="0">
                <a:latin typeface="Arial Black"/>
                <a:cs typeface="Arial Black"/>
              </a:rPr>
              <a:t>in </a:t>
            </a:r>
            <a:r>
              <a:rPr sz="1800" spc="-145" dirty="0">
                <a:latin typeface="Arial Black"/>
                <a:cs typeface="Arial Black"/>
              </a:rPr>
              <a:t>the</a:t>
            </a:r>
            <a:r>
              <a:rPr sz="1800" spc="-95" dirty="0">
                <a:latin typeface="Arial Black"/>
                <a:cs typeface="Arial Black"/>
              </a:rPr>
              <a:t> </a:t>
            </a:r>
            <a:r>
              <a:rPr sz="1800" spc="-155" dirty="0">
                <a:latin typeface="Arial Black"/>
                <a:cs typeface="Arial Black"/>
              </a:rPr>
              <a:t>capture.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2343" y="7660"/>
            <a:ext cx="5629655" cy="2872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83770" y="6531061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51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7597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7030A0"/>
                </a:solidFill>
                <a:latin typeface="맑은 고딕"/>
                <a:cs typeface="맑은 고딕"/>
              </a:rPr>
              <a:t>과제 </a:t>
            </a:r>
            <a:r>
              <a:rPr sz="4400" spc="-240" dirty="0">
                <a:solidFill>
                  <a:srgbClr val="7030A0"/>
                </a:solidFill>
              </a:rPr>
              <a:t>#4 </a:t>
            </a:r>
            <a:r>
              <a:rPr sz="4400" b="1" spc="-50" dirty="0">
                <a:latin typeface="Arial"/>
                <a:cs typeface="Arial"/>
              </a:rPr>
              <a:t>-</a:t>
            </a:r>
            <a:r>
              <a:rPr sz="4400" b="1" spc="-670" dirty="0">
                <a:latin typeface="Arial"/>
                <a:cs typeface="Arial"/>
              </a:rPr>
              <a:t> </a:t>
            </a:r>
            <a:r>
              <a:rPr sz="4400" b="1" spc="70" dirty="0"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83770" y="6531061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52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3535045" cy="7772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20" dirty="0">
                <a:latin typeface="Arial Black"/>
                <a:cs typeface="Arial Black"/>
              </a:rPr>
              <a:t>In </a:t>
            </a:r>
            <a:r>
              <a:rPr sz="2400" spc="-150" dirty="0">
                <a:latin typeface="Arial Black"/>
                <a:cs typeface="Arial Black"/>
              </a:rPr>
              <a:t>your</a:t>
            </a:r>
            <a:r>
              <a:rPr sz="2400" spc="-250" dirty="0">
                <a:latin typeface="Arial Black"/>
                <a:cs typeface="Arial Black"/>
              </a:rPr>
              <a:t> </a:t>
            </a:r>
            <a:r>
              <a:rPr sz="2400" spc="-150" dirty="0">
                <a:latin typeface="Arial Black"/>
                <a:cs typeface="Arial Black"/>
              </a:rPr>
              <a:t>report,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15" dirty="0">
                <a:latin typeface="Arial Black"/>
                <a:cs typeface="Arial Black"/>
              </a:rPr>
              <a:t>You </a:t>
            </a:r>
            <a:r>
              <a:rPr sz="2000" spc="-165" dirty="0">
                <a:latin typeface="Arial Black"/>
                <a:cs typeface="Arial Black"/>
              </a:rPr>
              <a:t>must </a:t>
            </a:r>
            <a:r>
              <a:rPr sz="2000" spc="-190" dirty="0">
                <a:latin typeface="Arial Black"/>
                <a:cs typeface="Arial Black"/>
              </a:rPr>
              <a:t>also </a:t>
            </a:r>
            <a:r>
              <a:rPr sz="2000" spc="-175" dirty="0">
                <a:latin typeface="Arial Black"/>
                <a:cs typeface="Arial Black"/>
              </a:rPr>
              <a:t>include</a:t>
            </a:r>
            <a:r>
              <a:rPr sz="2000" spc="-70" dirty="0">
                <a:latin typeface="Arial Black"/>
                <a:cs typeface="Arial Black"/>
              </a:rPr>
              <a:t> </a:t>
            </a:r>
            <a:r>
              <a:rPr sz="2000" spc="-210" dirty="0">
                <a:latin typeface="Arial Black"/>
                <a:cs typeface="Arial Black"/>
              </a:rPr>
              <a:t>a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6467" y="2191385"/>
            <a:ext cx="6104890" cy="3479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793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9"/>
              </a:spcBef>
            </a:pPr>
            <a:r>
              <a:rPr sz="2000" b="1" spc="85" dirty="0">
                <a:latin typeface="Arial"/>
                <a:cs typeface="Arial"/>
              </a:rPr>
              <a:t>paragraph </a:t>
            </a:r>
            <a:r>
              <a:rPr sz="2000" spc="-165" dirty="0">
                <a:latin typeface="Arial Black"/>
                <a:cs typeface="Arial Black"/>
              </a:rPr>
              <a:t>that </a:t>
            </a:r>
            <a:r>
              <a:rPr sz="2000" spc="-195" dirty="0">
                <a:latin typeface="Arial Black"/>
                <a:cs typeface="Arial Black"/>
              </a:rPr>
              <a:t>describes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65" dirty="0">
                <a:latin typeface="Arial Black"/>
                <a:cs typeface="Arial Black"/>
              </a:rPr>
              <a:t>comparison </a:t>
            </a:r>
            <a:r>
              <a:rPr sz="2000" spc="-160" dirty="0">
                <a:latin typeface="Arial Black"/>
                <a:cs typeface="Arial Black"/>
              </a:rPr>
              <a:t>result</a:t>
            </a:r>
            <a:r>
              <a:rPr sz="2000" spc="-225" dirty="0">
                <a:latin typeface="Arial Black"/>
                <a:cs typeface="Arial Black"/>
              </a:rPr>
              <a:t> </a:t>
            </a:r>
            <a:r>
              <a:rPr sz="2000" spc="-110" dirty="0">
                <a:latin typeface="Arial Black"/>
                <a:cs typeface="Arial Black"/>
              </a:rPr>
              <a:t>of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139" y="2449121"/>
            <a:ext cx="9897745" cy="128524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350"/>
              </a:spcBef>
            </a:pPr>
            <a:r>
              <a:rPr sz="2000" spc="-145" dirty="0">
                <a:latin typeface="Arial Black"/>
                <a:cs typeface="Arial Black"/>
              </a:rPr>
              <a:t>model </a:t>
            </a:r>
            <a:r>
              <a:rPr sz="2000" spc="-100" dirty="0">
                <a:latin typeface="Arial Black"/>
                <a:cs typeface="Arial Black"/>
              </a:rPr>
              <a:t>I </a:t>
            </a:r>
            <a:r>
              <a:rPr sz="2000" spc="-140" dirty="0">
                <a:latin typeface="Arial Black"/>
                <a:cs typeface="Arial Black"/>
              </a:rPr>
              <a:t>and</a:t>
            </a:r>
            <a:r>
              <a:rPr sz="2000" spc="-225" dirty="0">
                <a:latin typeface="Arial Black"/>
                <a:cs typeface="Arial Black"/>
              </a:rPr>
              <a:t> </a:t>
            </a:r>
            <a:r>
              <a:rPr sz="2000" spc="-110" dirty="0">
                <a:latin typeface="Arial Black"/>
                <a:cs typeface="Arial Black"/>
              </a:rPr>
              <a:t>II.</a:t>
            </a:r>
            <a:endParaRPr sz="2000">
              <a:latin typeface="Arial Black"/>
              <a:cs typeface="Arial Black"/>
            </a:endParaRPr>
          </a:p>
          <a:p>
            <a:pPr marL="241300" marR="438150" indent="-228600">
              <a:lnSpc>
                <a:spcPts val="2160"/>
              </a:lnSpc>
              <a:spcBef>
                <a:spcPts val="5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0" dirty="0">
                <a:latin typeface="Arial Black"/>
                <a:cs typeface="Arial Black"/>
              </a:rPr>
              <a:t>In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30" dirty="0">
                <a:latin typeface="Arial Black"/>
                <a:cs typeface="Arial Black"/>
              </a:rPr>
              <a:t>paragraph, </a:t>
            </a:r>
            <a:r>
              <a:rPr sz="2000" spc="-145" dirty="0">
                <a:latin typeface="Arial Black"/>
                <a:cs typeface="Arial Black"/>
              </a:rPr>
              <a:t>you </a:t>
            </a:r>
            <a:r>
              <a:rPr sz="2000" spc="-165" dirty="0">
                <a:latin typeface="Arial Black"/>
                <a:cs typeface="Arial Black"/>
              </a:rPr>
              <a:t>must </a:t>
            </a:r>
            <a:r>
              <a:rPr sz="2000" spc="-175" dirty="0">
                <a:latin typeface="Arial Black"/>
                <a:cs typeface="Arial Black"/>
              </a:rPr>
              <a:t>include </a:t>
            </a:r>
            <a:r>
              <a:rPr sz="2000" spc="-125" dirty="0">
                <a:latin typeface="Arial Black"/>
                <a:cs typeface="Arial Black"/>
              </a:rPr>
              <a:t>your </a:t>
            </a:r>
            <a:r>
              <a:rPr sz="2000" b="1" spc="105" dirty="0">
                <a:latin typeface="Arial"/>
                <a:cs typeface="Arial"/>
              </a:rPr>
              <a:t>thought </a:t>
            </a:r>
            <a:r>
              <a:rPr sz="2000" spc="-114" dirty="0">
                <a:latin typeface="Arial Black"/>
                <a:cs typeface="Arial Black"/>
              </a:rPr>
              <a:t>on </a:t>
            </a:r>
            <a:r>
              <a:rPr sz="2000" spc="-210" dirty="0">
                <a:latin typeface="Arial Black"/>
                <a:cs typeface="Arial Black"/>
              </a:rPr>
              <a:t>why </a:t>
            </a:r>
            <a:r>
              <a:rPr sz="2000" spc="-145" dirty="0">
                <a:latin typeface="Arial Black"/>
                <a:cs typeface="Arial Black"/>
              </a:rPr>
              <a:t>one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155" dirty="0">
                <a:latin typeface="Arial Black"/>
                <a:cs typeface="Arial Black"/>
              </a:rPr>
              <a:t>them</a:t>
            </a:r>
            <a:r>
              <a:rPr sz="2000" spc="-350" dirty="0">
                <a:latin typeface="Arial Black"/>
                <a:cs typeface="Arial Black"/>
              </a:rPr>
              <a:t> </a:t>
            </a:r>
            <a:r>
              <a:rPr sz="2000" spc="-215" dirty="0">
                <a:latin typeface="Arial Black"/>
                <a:cs typeface="Arial Black"/>
              </a:rPr>
              <a:t>shows  </a:t>
            </a:r>
            <a:r>
              <a:rPr sz="2000" spc="-155" dirty="0">
                <a:latin typeface="Arial Black"/>
                <a:cs typeface="Arial Black"/>
              </a:rPr>
              <a:t>better </a:t>
            </a:r>
            <a:r>
              <a:rPr sz="2000" spc="-145" dirty="0">
                <a:latin typeface="Arial Black"/>
                <a:cs typeface="Arial Black"/>
              </a:rPr>
              <a:t>than </a:t>
            </a:r>
            <a:r>
              <a:rPr sz="2000" spc="-160" dirty="0">
                <a:latin typeface="Arial Black"/>
                <a:cs typeface="Arial Black"/>
              </a:rPr>
              <a:t>the</a:t>
            </a:r>
            <a:r>
              <a:rPr sz="2000" spc="-150" dirty="0">
                <a:latin typeface="Arial Black"/>
                <a:cs typeface="Arial Black"/>
              </a:rPr>
              <a:t> </a:t>
            </a:r>
            <a:r>
              <a:rPr sz="2000" spc="-135" dirty="0">
                <a:latin typeface="Arial Black"/>
                <a:cs typeface="Arial Black"/>
              </a:rPr>
              <a:t>other.</a:t>
            </a:r>
            <a:endParaRPr sz="2000">
              <a:latin typeface="Arial Black"/>
              <a:cs typeface="Arial Black"/>
            </a:endParaRPr>
          </a:p>
          <a:p>
            <a:pPr marL="698500" lvl="1" indent="-22923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185" dirty="0">
                <a:latin typeface="Arial Black"/>
                <a:cs typeface="Arial Black"/>
              </a:rPr>
              <a:t>That sentence(s) </a:t>
            </a:r>
            <a:r>
              <a:rPr sz="1800" spc="-130" dirty="0">
                <a:latin typeface="Arial Black"/>
                <a:cs typeface="Arial Black"/>
              </a:rPr>
              <a:t>should </a:t>
            </a:r>
            <a:r>
              <a:rPr sz="1800" spc="-145" dirty="0">
                <a:latin typeface="Arial Black"/>
                <a:cs typeface="Arial Black"/>
              </a:rPr>
              <a:t>be </a:t>
            </a:r>
            <a:r>
              <a:rPr sz="1800" spc="-165" dirty="0">
                <a:latin typeface="Arial Black"/>
                <a:cs typeface="Arial Black"/>
              </a:rPr>
              <a:t>logical </a:t>
            </a:r>
            <a:r>
              <a:rPr sz="1800" spc="-130" dirty="0">
                <a:latin typeface="Arial Black"/>
                <a:cs typeface="Arial Black"/>
              </a:rPr>
              <a:t>and </a:t>
            </a:r>
            <a:r>
              <a:rPr sz="1800" spc="-150" dirty="0">
                <a:latin typeface="Arial Black"/>
                <a:cs typeface="Arial Black"/>
              </a:rPr>
              <a:t>reasonable </a:t>
            </a:r>
            <a:r>
              <a:rPr sz="1800" spc="-155" dirty="0">
                <a:latin typeface="Arial Black"/>
                <a:cs typeface="Arial Black"/>
              </a:rPr>
              <a:t>(whether </a:t>
            </a:r>
            <a:r>
              <a:rPr sz="1800" spc="-145" dirty="0">
                <a:latin typeface="Arial Black"/>
                <a:cs typeface="Arial Black"/>
              </a:rPr>
              <a:t>it </a:t>
            </a:r>
            <a:r>
              <a:rPr sz="1800" spc="-210" dirty="0">
                <a:latin typeface="Arial Black"/>
                <a:cs typeface="Arial Black"/>
              </a:rPr>
              <a:t>can </a:t>
            </a:r>
            <a:r>
              <a:rPr sz="1800" spc="-145" dirty="0">
                <a:latin typeface="Arial Black"/>
                <a:cs typeface="Arial Black"/>
              </a:rPr>
              <a:t>be </a:t>
            </a:r>
            <a:r>
              <a:rPr sz="1800" spc="-135" dirty="0">
                <a:latin typeface="Arial Black"/>
                <a:cs typeface="Arial Black"/>
              </a:rPr>
              <a:t>provable </a:t>
            </a:r>
            <a:r>
              <a:rPr sz="1800" spc="-85" dirty="0">
                <a:latin typeface="Arial Black"/>
                <a:cs typeface="Arial Black"/>
              </a:rPr>
              <a:t>or</a:t>
            </a:r>
            <a:r>
              <a:rPr sz="1800" spc="25" dirty="0">
                <a:latin typeface="Arial Black"/>
                <a:cs typeface="Arial Black"/>
              </a:rPr>
              <a:t> </a:t>
            </a:r>
            <a:r>
              <a:rPr sz="1800" spc="-130" dirty="0">
                <a:latin typeface="Arial Black"/>
                <a:cs typeface="Arial Black"/>
              </a:rPr>
              <a:t>not).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19704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7030A0"/>
                </a:solidFill>
                <a:latin typeface="맑은 고딕"/>
                <a:cs typeface="맑은 고딕"/>
              </a:rPr>
              <a:t>과제</a:t>
            </a:r>
            <a:r>
              <a:rPr sz="4400" spc="-490" dirty="0">
                <a:solidFill>
                  <a:srgbClr val="7030A0"/>
                </a:solidFill>
                <a:latin typeface="맑은 고딕"/>
                <a:cs typeface="맑은 고딕"/>
              </a:rPr>
              <a:t> </a:t>
            </a:r>
            <a:r>
              <a:rPr sz="4400" spc="-240" dirty="0">
                <a:solidFill>
                  <a:srgbClr val="7030A0"/>
                </a:solidFill>
              </a:rPr>
              <a:t>#4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3770" y="6531061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53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10085705" cy="32543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4" dirty="0">
                <a:latin typeface="Arial Black"/>
                <a:cs typeface="Arial Black"/>
              </a:rPr>
              <a:t>NOTE: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95" dirty="0">
                <a:latin typeface="Arial Black"/>
                <a:cs typeface="Arial Black"/>
              </a:rPr>
              <a:t>Totally </a:t>
            </a:r>
            <a:r>
              <a:rPr sz="2000" b="1" spc="120" dirty="0">
                <a:latin typeface="Arial"/>
                <a:cs typeface="Arial"/>
              </a:rPr>
              <a:t>two </a:t>
            </a:r>
            <a:r>
              <a:rPr sz="2000" spc="-165" dirty="0">
                <a:latin typeface="Arial Black"/>
                <a:cs typeface="Arial Black"/>
              </a:rPr>
              <a:t>models </a:t>
            </a:r>
            <a:r>
              <a:rPr sz="2000" spc="-140" dirty="0">
                <a:latin typeface="Arial Black"/>
                <a:cs typeface="Arial Black"/>
              </a:rPr>
              <a:t>should </a:t>
            </a:r>
            <a:r>
              <a:rPr sz="2000" spc="-155" dirty="0">
                <a:latin typeface="Arial Black"/>
                <a:cs typeface="Arial Black"/>
              </a:rPr>
              <a:t>be</a:t>
            </a:r>
            <a:r>
              <a:rPr sz="2000" spc="-290" dirty="0">
                <a:latin typeface="Arial Black"/>
                <a:cs typeface="Arial Black"/>
              </a:rPr>
              <a:t> </a:t>
            </a:r>
            <a:r>
              <a:rPr sz="2000" spc="-130" dirty="0">
                <a:latin typeface="Arial Black"/>
                <a:cs typeface="Arial Black"/>
              </a:rPr>
              <a:t>reported.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70" dirty="0">
                <a:latin typeface="Arial Black"/>
                <a:cs typeface="Arial Black"/>
              </a:rPr>
              <a:t>Submit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25" dirty="0">
                <a:latin typeface="Arial Black"/>
                <a:cs typeface="Arial Black"/>
              </a:rPr>
              <a:t>report in </a:t>
            </a:r>
            <a:r>
              <a:rPr sz="2000" b="1" spc="-55" dirty="0">
                <a:latin typeface="Arial"/>
                <a:cs typeface="Arial"/>
              </a:rPr>
              <a:t>PDF </a:t>
            </a:r>
            <a:r>
              <a:rPr sz="2000" b="1" spc="50" dirty="0">
                <a:latin typeface="Arial"/>
                <a:cs typeface="Arial"/>
              </a:rPr>
              <a:t>(or </a:t>
            </a:r>
            <a:r>
              <a:rPr sz="2000" b="1" spc="-10" dirty="0">
                <a:latin typeface="Arial"/>
                <a:cs typeface="Arial"/>
              </a:rPr>
              <a:t>MS </a:t>
            </a:r>
            <a:r>
              <a:rPr sz="2000" b="1" spc="70" dirty="0">
                <a:latin typeface="Arial"/>
                <a:cs typeface="Arial"/>
              </a:rPr>
              <a:t>word) </a:t>
            </a:r>
            <a:r>
              <a:rPr sz="2000" spc="-135" dirty="0">
                <a:latin typeface="Arial Black"/>
                <a:cs typeface="Arial Black"/>
              </a:rPr>
              <a:t>format </a:t>
            </a:r>
            <a:r>
              <a:rPr sz="2000" spc="-190" dirty="0">
                <a:latin typeface="Arial Black"/>
                <a:cs typeface="Arial Black"/>
              </a:rPr>
              <a:t>via</a:t>
            </a:r>
            <a:r>
              <a:rPr sz="2000" spc="-420" dirty="0">
                <a:latin typeface="Arial Black"/>
                <a:cs typeface="Arial Black"/>
              </a:rPr>
              <a:t> </a:t>
            </a:r>
            <a:r>
              <a:rPr sz="2000" b="1" spc="-60" dirty="0">
                <a:latin typeface="Arial"/>
                <a:cs typeface="Arial"/>
              </a:rPr>
              <a:t>LMS</a:t>
            </a:r>
            <a:r>
              <a:rPr sz="2000" spc="-60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5" dirty="0">
                <a:latin typeface="Arial Black"/>
                <a:cs typeface="Arial Black"/>
              </a:rPr>
              <a:t>Deadline </a:t>
            </a:r>
            <a:r>
              <a:rPr sz="2000" spc="-210" dirty="0">
                <a:latin typeface="Arial Black"/>
                <a:cs typeface="Arial Black"/>
              </a:rPr>
              <a:t>is </a:t>
            </a:r>
            <a:r>
              <a:rPr sz="2000" spc="-204" dirty="0">
                <a:latin typeface="Arial Black"/>
                <a:cs typeface="Arial Black"/>
              </a:rPr>
              <a:t>two </a:t>
            </a:r>
            <a:r>
              <a:rPr sz="2000" spc="-254" dirty="0">
                <a:latin typeface="Arial Black"/>
                <a:cs typeface="Arial Black"/>
              </a:rPr>
              <a:t>weeks </a:t>
            </a:r>
            <a:r>
              <a:rPr sz="2000" spc="-160" dirty="0">
                <a:latin typeface="Arial Black"/>
                <a:cs typeface="Arial Black"/>
              </a:rPr>
              <a:t>later: </a:t>
            </a:r>
            <a:r>
              <a:rPr sz="2000" spc="-130" dirty="0">
                <a:latin typeface="Arial Black"/>
                <a:cs typeface="Arial Black"/>
              </a:rPr>
              <a:t>midnight </a:t>
            </a:r>
            <a:r>
              <a:rPr sz="2000" spc="-114" dirty="0">
                <a:latin typeface="Arial Black"/>
                <a:cs typeface="Arial Black"/>
              </a:rPr>
              <a:t>on </a:t>
            </a:r>
            <a:r>
              <a:rPr sz="2000" b="1" spc="55" dirty="0">
                <a:latin typeface="Arial"/>
                <a:cs typeface="Arial"/>
              </a:rPr>
              <a:t>Nov.</a:t>
            </a:r>
            <a:r>
              <a:rPr sz="2000" b="1" spc="13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24</a:t>
            </a:r>
            <a:r>
              <a:rPr sz="2000" spc="-20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70" dirty="0">
                <a:latin typeface="Arial Black"/>
                <a:cs typeface="Arial Black"/>
              </a:rPr>
              <a:t>Interface: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210" dirty="0">
                <a:latin typeface="Arial Black"/>
                <a:cs typeface="Arial Black"/>
              </a:rPr>
              <a:t>Jupyter </a:t>
            </a:r>
            <a:r>
              <a:rPr sz="1800" spc="-140" dirty="0">
                <a:latin typeface="Arial Black"/>
                <a:cs typeface="Arial Black"/>
              </a:rPr>
              <a:t>notebook </a:t>
            </a:r>
            <a:r>
              <a:rPr sz="1800" spc="-190" dirty="0">
                <a:latin typeface="Arial Black"/>
                <a:cs typeface="Arial Black"/>
              </a:rPr>
              <a:t>is </a:t>
            </a:r>
            <a:r>
              <a:rPr sz="1800" spc="-145" dirty="0">
                <a:latin typeface="Arial Black"/>
                <a:cs typeface="Arial Black"/>
              </a:rPr>
              <a:t>recommended </a:t>
            </a:r>
            <a:r>
              <a:rPr sz="1800" spc="-135" dirty="0">
                <a:latin typeface="Arial Black"/>
                <a:cs typeface="Arial Black"/>
              </a:rPr>
              <a:t>to </a:t>
            </a:r>
            <a:r>
              <a:rPr sz="1800" spc="-204" dirty="0">
                <a:latin typeface="Arial Black"/>
                <a:cs typeface="Arial Black"/>
              </a:rPr>
              <a:t>see </a:t>
            </a:r>
            <a:r>
              <a:rPr sz="1800" spc="-145" dirty="0">
                <a:latin typeface="Arial Black"/>
                <a:cs typeface="Arial Black"/>
              </a:rPr>
              <a:t>the result </a:t>
            </a:r>
            <a:r>
              <a:rPr sz="1800" spc="-114" dirty="0">
                <a:latin typeface="Arial Black"/>
                <a:cs typeface="Arial Black"/>
              </a:rPr>
              <a:t>but </a:t>
            </a:r>
            <a:r>
              <a:rPr sz="1800" spc="-190" dirty="0">
                <a:latin typeface="Arial Black"/>
                <a:cs typeface="Arial Black"/>
              </a:rPr>
              <a:t>is </a:t>
            </a:r>
            <a:r>
              <a:rPr sz="1800" spc="-120" dirty="0">
                <a:latin typeface="Arial Black"/>
                <a:cs typeface="Arial Black"/>
              </a:rPr>
              <a:t>not </a:t>
            </a:r>
            <a:r>
              <a:rPr sz="1800" spc="-145" dirty="0">
                <a:latin typeface="Arial Black"/>
                <a:cs typeface="Arial Black"/>
              </a:rPr>
              <a:t>the</a:t>
            </a:r>
            <a:r>
              <a:rPr sz="1800" spc="-15" dirty="0">
                <a:latin typeface="Arial Black"/>
                <a:cs typeface="Arial Black"/>
              </a:rPr>
              <a:t> </a:t>
            </a:r>
            <a:r>
              <a:rPr sz="1800" spc="-135" dirty="0">
                <a:latin typeface="Arial Black"/>
                <a:cs typeface="Arial Black"/>
              </a:rPr>
              <a:t>mandatory.</a:t>
            </a:r>
            <a:endParaRPr sz="1800">
              <a:latin typeface="Arial Black"/>
              <a:cs typeface="Arial Black"/>
            </a:endParaRPr>
          </a:p>
          <a:p>
            <a:pPr marL="1155065" marR="5080" lvl="2" indent="-228600">
              <a:lnSpc>
                <a:spcPts val="1939"/>
              </a:lnSpc>
              <a:spcBef>
                <a:spcPts val="52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40" dirty="0">
                <a:latin typeface="Arial Black"/>
                <a:cs typeface="Arial Black"/>
              </a:rPr>
              <a:t>Library: </a:t>
            </a:r>
            <a:r>
              <a:rPr sz="1800" spc="-215" dirty="0">
                <a:latin typeface="Arial Black"/>
                <a:cs typeface="Arial Black"/>
              </a:rPr>
              <a:t>Keras </a:t>
            </a:r>
            <a:r>
              <a:rPr sz="1800" spc="-190" dirty="0">
                <a:latin typeface="Arial Black"/>
                <a:cs typeface="Arial Black"/>
              </a:rPr>
              <a:t>is </a:t>
            </a:r>
            <a:r>
              <a:rPr sz="1800" spc="-125" dirty="0">
                <a:latin typeface="Arial Black"/>
                <a:cs typeface="Arial Black"/>
              </a:rPr>
              <a:t>highly </a:t>
            </a:r>
            <a:r>
              <a:rPr sz="1800" spc="-145" dirty="0">
                <a:latin typeface="Arial Black"/>
                <a:cs typeface="Arial Black"/>
              </a:rPr>
              <a:t>recommended </a:t>
            </a:r>
            <a:r>
              <a:rPr sz="1800" spc="-85" dirty="0">
                <a:latin typeface="Arial Black"/>
                <a:cs typeface="Arial Black"/>
              </a:rPr>
              <a:t>for </a:t>
            </a:r>
            <a:r>
              <a:rPr sz="1800" spc="-130" dirty="0">
                <a:latin typeface="Arial Black"/>
                <a:cs typeface="Arial Black"/>
              </a:rPr>
              <a:t>beginners. </a:t>
            </a:r>
            <a:r>
              <a:rPr sz="1800" spc="-155" dirty="0">
                <a:latin typeface="Arial Black"/>
                <a:cs typeface="Arial Black"/>
              </a:rPr>
              <a:t>But </a:t>
            </a:r>
            <a:r>
              <a:rPr sz="1800" spc="-165" dirty="0">
                <a:latin typeface="Arial Black"/>
                <a:cs typeface="Arial Black"/>
              </a:rPr>
              <a:t>when </a:t>
            </a:r>
            <a:r>
              <a:rPr sz="1800" spc="-130" dirty="0">
                <a:latin typeface="Arial Black"/>
                <a:cs typeface="Arial Black"/>
              </a:rPr>
              <a:t>you </a:t>
            </a:r>
            <a:r>
              <a:rPr sz="1800" spc="-175" dirty="0">
                <a:latin typeface="Arial Black"/>
                <a:cs typeface="Arial Black"/>
              </a:rPr>
              <a:t>use </a:t>
            </a:r>
            <a:r>
              <a:rPr sz="1800" spc="-140" dirty="0">
                <a:latin typeface="Arial Black"/>
                <a:cs typeface="Arial Black"/>
              </a:rPr>
              <a:t>others </a:t>
            </a:r>
            <a:r>
              <a:rPr sz="1800" spc="-190" dirty="0">
                <a:latin typeface="Arial Black"/>
                <a:cs typeface="Arial Black"/>
              </a:rPr>
              <a:t>such  </a:t>
            </a:r>
            <a:r>
              <a:rPr sz="1800" spc="-220" dirty="0">
                <a:latin typeface="Arial Black"/>
                <a:cs typeface="Arial Black"/>
              </a:rPr>
              <a:t>as </a:t>
            </a:r>
            <a:r>
              <a:rPr sz="1800" spc="-180" dirty="0">
                <a:latin typeface="Arial Black"/>
                <a:cs typeface="Arial Black"/>
              </a:rPr>
              <a:t>PyTorch, </a:t>
            </a:r>
            <a:r>
              <a:rPr sz="1800" spc="-130" dirty="0">
                <a:latin typeface="Arial Black"/>
                <a:cs typeface="Arial Black"/>
              </a:rPr>
              <a:t>then you </a:t>
            </a:r>
            <a:r>
              <a:rPr sz="1800" spc="-150" dirty="0">
                <a:latin typeface="Arial Black"/>
                <a:cs typeface="Arial Black"/>
              </a:rPr>
              <a:t>must </a:t>
            </a:r>
            <a:r>
              <a:rPr sz="1800" spc="-180" dirty="0">
                <a:latin typeface="Arial Black"/>
                <a:cs typeface="Arial Black"/>
              </a:rPr>
              <a:t>specify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25" dirty="0">
                <a:latin typeface="Arial Black"/>
                <a:cs typeface="Arial Black"/>
              </a:rPr>
              <a:t>library </a:t>
            </a:r>
            <a:r>
              <a:rPr sz="1800" spc="-150" dirty="0">
                <a:latin typeface="Arial Black"/>
                <a:cs typeface="Arial Black"/>
              </a:rPr>
              <a:t>name </a:t>
            </a:r>
            <a:r>
              <a:rPr sz="1800" spc="-220" dirty="0">
                <a:latin typeface="Arial Black"/>
                <a:cs typeface="Arial Black"/>
              </a:rPr>
              <a:t>as </a:t>
            </a:r>
            <a:r>
              <a:rPr sz="1800" spc="-185" dirty="0">
                <a:latin typeface="Arial Black"/>
                <a:cs typeface="Arial Black"/>
              </a:rPr>
              <a:t>well </a:t>
            </a:r>
            <a:r>
              <a:rPr sz="1800" spc="-220" dirty="0">
                <a:latin typeface="Arial Black"/>
                <a:cs typeface="Arial Black"/>
              </a:rPr>
              <a:t>as </a:t>
            </a:r>
            <a:r>
              <a:rPr sz="1800" spc="-145" dirty="0">
                <a:latin typeface="Arial Black"/>
                <a:cs typeface="Arial Black"/>
              </a:rPr>
              <a:t>the version</a:t>
            </a:r>
            <a:r>
              <a:rPr sz="1800" spc="160" dirty="0">
                <a:latin typeface="Arial Black"/>
                <a:cs typeface="Arial Black"/>
              </a:rPr>
              <a:t> </a:t>
            </a:r>
            <a:r>
              <a:rPr sz="1800" spc="-110" dirty="0">
                <a:latin typeface="Arial Black"/>
                <a:cs typeface="Arial Black"/>
              </a:rPr>
              <a:t>number.</a:t>
            </a:r>
            <a:endParaRPr sz="18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90" dirty="0">
                <a:latin typeface="Arial Black"/>
                <a:cs typeface="Arial Black"/>
              </a:rPr>
              <a:t>If </a:t>
            </a:r>
            <a:r>
              <a:rPr sz="1800" spc="-130" dirty="0">
                <a:latin typeface="Arial Black"/>
                <a:cs typeface="Arial Black"/>
              </a:rPr>
              <a:t>you </a:t>
            </a:r>
            <a:r>
              <a:rPr sz="1800" spc="-180" dirty="0">
                <a:latin typeface="Arial Black"/>
                <a:cs typeface="Arial Black"/>
              </a:rPr>
              <a:t>want </a:t>
            </a:r>
            <a:r>
              <a:rPr sz="1800" spc="-135" dirty="0">
                <a:latin typeface="Arial Black"/>
                <a:cs typeface="Arial Black"/>
              </a:rPr>
              <a:t>to </a:t>
            </a:r>
            <a:r>
              <a:rPr sz="1800" spc="-155" dirty="0">
                <a:latin typeface="Arial Black"/>
                <a:cs typeface="Arial Black"/>
              </a:rPr>
              <a:t>install </a:t>
            </a:r>
            <a:r>
              <a:rPr sz="1800" spc="-150" dirty="0">
                <a:latin typeface="Arial Black"/>
                <a:cs typeface="Arial Black"/>
              </a:rPr>
              <a:t>GPU-version </a:t>
            </a:r>
            <a:r>
              <a:rPr sz="1800" spc="-160" dirty="0">
                <a:latin typeface="Arial Black"/>
                <a:cs typeface="Arial Black"/>
              </a:rPr>
              <a:t>Tensorflow, </a:t>
            </a:r>
            <a:r>
              <a:rPr sz="1800" spc="-215" dirty="0">
                <a:latin typeface="Arial Black"/>
                <a:cs typeface="Arial Black"/>
              </a:rPr>
              <a:t>watch </a:t>
            </a:r>
            <a:r>
              <a:rPr sz="1800" spc="-145" dirty="0">
                <a:latin typeface="Arial Black"/>
                <a:cs typeface="Arial Black"/>
              </a:rPr>
              <a:t>the video </a:t>
            </a:r>
            <a:r>
              <a:rPr sz="1800" spc="-175" dirty="0">
                <a:latin typeface="Arial Black"/>
                <a:cs typeface="Arial Black"/>
              </a:rPr>
              <a:t>(created </a:t>
            </a:r>
            <a:r>
              <a:rPr sz="1800" spc="-140" dirty="0">
                <a:latin typeface="Arial Black"/>
                <a:cs typeface="Arial Black"/>
              </a:rPr>
              <a:t>by</a:t>
            </a:r>
            <a:r>
              <a:rPr sz="1800" spc="-60" dirty="0">
                <a:latin typeface="Arial Black"/>
                <a:cs typeface="Arial Black"/>
              </a:rPr>
              <a:t> </a:t>
            </a:r>
            <a:r>
              <a:rPr sz="1800" spc="-160" dirty="0">
                <a:latin typeface="Arial Black"/>
                <a:cs typeface="Arial Black"/>
              </a:rPr>
              <a:t>me)</a:t>
            </a:r>
            <a:endParaRPr sz="1800">
              <a:latin typeface="Arial Black"/>
              <a:cs typeface="Arial Black"/>
            </a:endParaRPr>
          </a:p>
          <a:p>
            <a:pPr marL="1612900" lvl="3" indent="-22987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  <a:tabLst>
                <a:tab pos="1612265" algn="l"/>
                <a:tab pos="1613535" algn="l"/>
              </a:tabLst>
            </a:pPr>
            <a:r>
              <a:rPr sz="1600" u="sng" spc="-14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Black"/>
                <a:cs typeface="Arial Black"/>
                <a:hlinkClick r:id="rId2"/>
              </a:rPr>
              <a:t>https://www.youtube.com/watch?v=R7XzLHpqW24</a:t>
            </a:r>
            <a:endParaRPr sz="1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19704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7030A0"/>
                </a:solidFill>
                <a:latin typeface="맑은 고딕"/>
                <a:cs typeface="맑은 고딕"/>
              </a:rPr>
              <a:t>과제</a:t>
            </a:r>
            <a:r>
              <a:rPr sz="4400" spc="-490" dirty="0">
                <a:solidFill>
                  <a:srgbClr val="7030A0"/>
                </a:solidFill>
                <a:latin typeface="맑은 고딕"/>
                <a:cs typeface="맑은 고딕"/>
              </a:rPr>
              <a:t> </a:t>
            </a:r>
            <a:r>
              <a:rPr sz="4400" spc="-240" dirty="0">
                <a:solidFill>
                  <a:srgbClr val="7030A0"/>
                </a:solidFill>
              </a:rPr>
              <a:t>#4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8087359" cy="108902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4" dirty="0">
                <a:latin typeface="Arial Black"/>
                <a:cs typeface="Arial Black"/>
              </a:rPr>
              <a:t>NOTE: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35" dirty="0">
                <a:latin typeface="Arial Black"/>
                <a:cs typeface="Arial Black"/>
              </a:rPr>
              <a:t>It </a:t>
            </a:r>
            <a:r>
              <a:rPr sz="2000" spc="-185" dirty="0">
                <a:latin typeface="Arial Black"/>
                <a:cs typeface="Arial Black"/>
              </a:rPr>
              <a:t>may </a:t>
            </a:r>
            <a:r>
              <a:rPr sz="2000" spc="-215" dirty="0">
                <a:latin typeface="Arial Black"/>
                <a:cs typeface="Arial Black"/>
              </a:rPr>
              <a:t>take </a:t>
            </a:r>
            <a:r>
              <a:rPr sz="2000" spc="-135" dirty="0">
                <a:latin typeface="Arial Black"/>
                <a:cs typeface="Arial Black"/>
              </a:rPr>
              <a:t>more </a:t>
            </a:r>
            <a:r>
              <a:rPr sz="2000" spc="-145" dirty="0">
                <a:latin typeface="Arial Black"/>
                <a:cs typeface="Arial Black"/>
              </a:rPr>
              <a:t>than </a:t>
            </a:r>
            <a:r>
              <a:rPr sz="2000" spc="-165" dirty="0">
                <a:latin typeface="Arial Black"/>
                <a:cs typeface="Arial Black"/>
              </a:rPr>
              <a:t>minutes </a:t>
            </a:r>
            <a:r>
              <a:rPr sz="2000" spc="-120" dirty="0">
                <a:latin typeface="Arial Black"/>
                <a:cs typeface="Arial Black"/>
              </a:rPr>
              <a:t>(for </a:t>
            </a:r>
            <a:r>
              <a:rPr sz="2000" b="1" spc="5" dirty="0">
                <a:latin typeface="Arial"/>
                <a:cs typeface="Arial"/>
              </a:rPr>
              <a:t>CPU-version</a:t>
            </a:r>
            <a:r>
              <a:rPr sz="2000" b="1" spc="125" dirty="0">
                <a:latin typeface="Arial"/>
                <a:cs typeface="Arial"/>
              </a:rPr>
              <a:t> </a:t>
            </a:r>
            <a:r>
              <a:rPr sz="2000" spc="-195" dirty="0">
                <a:latin typeface="Arial Black"/>
                <a:cs typeface="Arial Black"/>
              </a:rPr>
              <a:t>TensorFlow).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215" dirty="0">
                <a:latin typeface="Arial Black"/>
                <a:cs typeface="Arial Black"/>
              </a:rPr>
              <a:t>So </a:t>
            </a:r>
            <a:r>
              <a:rPr sz="1800" spc="-195" dirty="0">
                <a:latin typeface="Arial Black"/>
                <a:cs typeface="Arial Black"/>
              </a:rPr>
              <a:t>take a </a:t>
            </a:r>
            <a:r>
              <a:rPr sz="1800" spc="-160" dirty="0">
                <a:latin typeface="Arial Black"/>
                <a:cs typeface="Arial Black"/>
              </a:rPr>
              <a:t>rest </a:t>
            </a:r>
            <a:r>
              <a:rPr sz="1800" spc="-85" dirty="0">
                <a:latin typeface="Arial Black"/>
                <a:cs typeface="Arial Black"/>
              </a:rPr>
              <a:t>for </a:t>
            </a:r>
            <a:r>
              <a:rPr sz="1800" spc="-185" dirty="0">
                <a:latin typeface="Arial Black"/>
                <a:cs typeface="Arial Black"/>
              </a:rPr>
              <a:t>few</a:t>
            </a:r>
            <a:r>
              <a:rPr sz="1800" spc="-15" dirty="0">
                <a:latin typeface="Arial Black"/>
                <a:cs typeface="Arial Black"/>
              </a:rPr>
              <a:t> </a:t>
            </a:r>
            <a:r>
              <a:rPr sz="1800" spc="-145" dirty="0">
                <a:latin typeface="Arial Black"/>
                <a:cs typeface="Arial Black"/>
              </a:rPr>
              <a:t>minutes.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51603" y="2967228"/>
            <a:ext cx="7740650" cy="2423160"/>
            <a:chOff x="4451603" y="2967228"/>
            <a:chExt cx="7740650" cy="2423160"/>
          </a:xfrm>
        </p:grpSpPr>
        <p:sp>
          <p:nvSpPr>
            <p:cNvPr id="5" name="object 5"/>
            <p:cNvSpPr/>
            <p:nvPr/>
          </p:nvSpPr>
          <p:spPr>
            <a:xfrm>
              <a:off x="4451603" y="2967228"/>
              <a:ext cx="7740396" cy="24231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6676" y="3162300"/>
              <a:ext cx="7228318" cy="18348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26436" y="3728057"/>
              <a:ext cx="1014730" cy="313690"/>
            </a:xfrm>
            <a:custGeom>
              <a:avLst/>
              <a:gdLst/>
              <a:ahLst/>
              <a:cxnLst/>
              <a:rect l="l" t="t" r="r" b="b"/>
              <a:pathLst>
                <a:path w="1014729" h="313689">
                  <a:moveTo>
                    <a:pt x="5655" y="14886"/>
                  </a:moveTo>
                  <a:lnTo>
                    <a:pt x="50736" y="4859"/>
                  </a:lnTo>
                  <a:lnTo>
                    <a:pt x="99399" y="302"/>
                  </a:lnTo>
                  <a:lnTo>
                    <a:pt x="150580" y="0"/>
                  </a:lnTo>
                  <a:lnTo>
                    <a:pt x="203213" y="2736"/>
                  </a:lnTo>
                  <a:lnTo>
                    <a:pt x="256236" y="7295"/>
                  </a:lnTo>
                  <a:lnTo>
                    <a:pt x="308582" y="12461"/>
                  </a:lnTo>
                  <a:lnTo>
                    <a:pt x="359188" y="17019"/>
                  </a:lnTo>
                  <a:lnTo>
                    <a:pt x="406989" y="19753"/>
                  </a:lnTo>
                  <a:lnTo>
                    <a:pt x="450921" y="19447"/>
                  </a:lnTo>
                  <a:lnTo>
                    <a:pt x="489919" y="14886"/>
                  </a:lnTo>
                  <a:lnTo>
                    <a:pt x="525570" y="10518"/>
                  </a:lnTo>
                  <a:lnTo>
                    <a:pt x="566182" y="9714"/>
                  </a:lnTo>
                  <a:lnTo>
                    <a:pt x="610903" y="11578"/>
                  </a:lnTo>
                  <a:lnTo>
                    <a:pt x="658884" y="15212"/>
                  </a:lnTo>
                  <a:lnTo>
                    <a:pt x="709273" y="19719"/>
                  </a:lnTo>
                  <a:lnTo>
                    <a:pt x="761220" y="24204"/>
                  </a:lnTo>
                  <a:lnTo>
                    <a:pt x="813874" y="27768"/>
                  </a:lnTo>
                  <a:lnTo>
                    <a:pt x="866384" y="29515"/>
                  </a:lnTo>
                  <a:lnTo>
                    <a:pt x="917899" y="28549"/>
                  </a:lnTo>
                  <a:lnTo>
                    <a:pt x="967569" y="23971"/>
                  </a:lnTo>
                  <a:lnTo>
                    <a:pt x="1014543" y="14886"/>
                  </a:lnTo>
                  <a:lnTo>
                    <a:pt x="1012905" y="60309"/>
                  </a:lnTo>
                  <a:lnTo>
                    <a:pt x="1008902" y="110963"/>
                  </a:lnTo>
                  <a:lnTo>
                    <a:pt x="1004799" y="164157"/>
                  </a:lnTo>
                  <a:lnTo>
                    <a:pt x="1002862" y="217200"/>
                  </a:lnTo>
                  <a:lnTo>
                    <a:pt x="1005355" y="267400"/>
                  </a:lnTo>
                  <a:lnTo>
                    <a:pt x="1014543" y="312066"/>
                  </a:lnTo>
                  <a:lnTo>
                    <a:pt x="974990" y="311830"/>
                  </a:lnTo>
                  <a:lnTo>
                    <a:pt x="930613" y="311185"/>
                  </a:lnTo>
                  <a:lnTo>
                    <a:pt x="882144" y="310303"/>
                  </a:lnTo>
                  <a:lnTo>
                    <a:pt x="830318" y="309358"/>
                  </a:lnTo>
                  <a:lnTo>
                    <a:pt x="775867" y="308523"/>
                  </a:lnTo>
                  <a:lnTo>
                    <a:pt x="719526" y="307971"/>
                  </a:lnTo>
                  <a:lnTo>
                    <a:pt x="662027" y="307877"/>
                  </a:lnTo>
                  <a:lnTo>
                    <a:pt x="604104" y="308412"/>
                  </a:lnTo>
                  <a:lnTo>
                    <a:pt x="546490" y="309751"/>
                  </a:lnTo>
                  <a:lnTo>
                    <a:pt x="489919" y="312066"/>
                  </a:lnTo>
                  <a:lnTo>
                    <a:pt x="435024" y="313256"/>
                  </a:lnTo>
                  <a:lnTo>
                    <a:pt x="381874" y="311719"/>
                  </a:lnTo>
                  <a:lnTo>
                    <a:pt x="330353" y="308378"/>
                  </a:lnTo>
                  <a:lnTo>
                    <a:pt x="280346" y="304157"/>
                  </a:lnTo>
                  <a:lnTo>
                    <a:pt x="231737" y="299979"/>
                  </a:lnTo>
                  <a:lnTo>
                    <a:pt x="184413" y="296768"/>
                  </a:lnTo>
                  <a:lnTo>
                    <a:pt x="138258" y="295448"/>
                  </a:lnTo>
                  <a:lnTo>
                    <a:pt x="93157" y="296942"/>
                  </a:lnTo>
                  <a:lnTo>
                    <a:pt x="48994" y="302173"/>
                  </a:lnTo>
                  <a:lnTo>
                    <a:pt x="5655" y="312066"/>
                  </a:lnTo>
                  <a:lnTo>
                    <a:pt x="334" y="263674"/>
                  </a:lnTo>
                  <a:lnTo>
                    <a:pt x="0" y="210627"/>
                  </a:lnTo>
                  <a:lnTo>
                    <a:pt x="2507" y="156075"/>
                  </a:lnTo>
                  <a:lnTo>
                    <a:pt x="5715" y="103168"/>
                  </a:lnTo>
                  <a:lnTo>
                    <a:pt x="7478" y="55055"/>
                  </a:lnTo>
                  <a:lnTo>
                    <a:pt x="5655" y="14886"/>
                  </a:lnTo>
                  <a:close/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883770" y="6531061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54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7453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85" dirty="0"/>
              <a:t>Dense </a:t>
            </a:r>
            <a:r>
              <a:rPr sz="4400" spc="-430" dirty="0"/>
              <a:t>Layer </a:t>
            </a:r>
            <a:r>
              <a:rPr sz="4400" spc="-445" dirty="0"/>
              <a:t>vs. </a:t>
            </a:r>
            <a:r>
              <a:rPr sz="4400" b="1" spc="105" dirty="0">
                <a:latin typeface="Arial"/>
                <a:cs typeface="Arial"/>
              </a:rPr>
              <a:t>Convolutional</a:t>
            </a:r>
            <a:r>
              <a:rPr sz="4400" b="1" spc="235" dirty="0">
                <a:latin typeface="Arial"/>
                <a:cs typeface="Arial"/>
              </a:rPr>
              <a:t> </a:t>
            </a:r>
            <a:r>
              <a:rPr sz="4400" spc="-430" dirty="0"/>
              <a:t>Layer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7893684" cy="7772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60" dirty="0">
                <a:latin typeface="Arial Black"/>
                <a:cs typeface="Arial Black"/>
              </a:rPr>
              <a:t>5*5 </a:t>
            </a:r>
            <a:r>
              <a:rPr sz="2400" spc="-195" dirty="0">
                <a:latin typeface="Arial Black"/>
                <a:cs typeface="Arial Black"/>
              </a:rPr>
              <a:t>convolutional </a:t>
            </a:r>
            <a:r>
              <a:rPr sz="2400" spc="-170" dirty="0">
                <a:latin typeface="Arial Black"/>
                <a:cs typeface="Arial Black"/>
              </a:rPr>
              <a:t>filter </a:t>
            </a:r>
            <a:r>
              <a:rPr sz="2400" spc="-150" dirty="0">
                <a:latin typeface="Arial Black"/>
                <a:cs typeface="Arial Black"/>
              </a:rPr>
              <a:t>in </a:t>
            </a:r>
            <a:r>
              <a:rPr sz="2400" spc="-190" dirty="0">
                <a:latin typeface="Arial Black"/>
                <a:cs typeface="Arial Black"/>
              </a:rPr>
              <a:t>the </a:t>
            </a:r>
            <a:r>
              <a:rPr sz="2400" spc="-180" dirty="0">
                <a:latin typeface="Arial Black"/>
                <a:cs typeface="Arial Black"/>
              </a:rPr>
              <a:t>first </a:t>
            </a:r>
            <a:r>
              <a:rPr sz="2400" spc="-155" dirty="0">
                <a:latin typeface="Arial Black"/>
                <a:cs typeface="Arial Black"/>
              </a:rPr>
              <a:t>hidden</a:t>
            </a:r>
            <a:r>
              <a:rPr sz="2400" spc="-210" dirty="0">
                <a:latin typeface="Arial Black"/>
                <a:cs typeface="Arial Black"/>
              </a:rPr>
              <a:t> </a:t>
            </a:r>
            <a:r>
              <a:rPr sz="2400" spc="-204" dirty="0">
                <a:latin typeface="Arial Black"/>
                <a:cs typeface="Arial Black"/>
              </a:rPr>
              <a:t>layer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15" dirty="0">
                <a:latin typeface="Arial Black"/>
                <a:cs typeface="Arial Black"/>
              </a:rPr>
              <a:t>The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b="1" spc="75" dirty="0">
                <a:latin typeface="Arial"/>
                <a:cs typeface="Arial"/>
              </a:rPr>
              <a:t>first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55" dirty="0">
                <a:latin typeface="Arial"/>
                <a:cs typeface="Arial"/>
              </a:rPr>
              <a:t>node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spc="-125" dirty="0">
                <a:latin typeface="Arial Black"/>
                <a:cs typeface="Arial Black"/>
              </a:rPr>
              <a:t>in</a:t>
            </a:r>
            <a:r>
              <a:rPr sz="2000" spc="-140" dirty="0">
                <a:latin typeface="Arial Black"/>
                <a:cs typeface="Arial Black"/>
              </a:rPr>
              <a:t> </a:t>
            </a:r>
            <a:r>
              <a:rPr sz="2000" spc="-130" dirty="0">
                <a:latin typeface="Arial Black"/>
                <a:cs typeface="Arial Black"/>
              </a:rPr>
              <a:t>hidden</a:t>
            </a:r>
            <a:r>
              <a:rPr sz="2000" spc="-165" dirty="0">
                <a:latin typeface="Arial Black"/>
                <a:cs typeface="Arial Black"/>
              </a:rPr>
              <a:t> </a:t>
            </a:r>
            <a:r>
              <a:rPr sz="2000" spc="-170" dirty="0">
                <a:latin typeface="Arial Black"/>
                <a:cs typeface="Arial Black"/>
              </a:rPr>
              <a:t>layer</a:t>
            </a:r>
            <a:r>
              <a:rPr sz="2000" spc="-150" dirty="0">
                <a:latin typeface="Arial Black"/>
                <a:cs typeface="Arial Black"/>
              </a:rPr>
              <a:t> </a:t>
            </a:r>
            <a:r>
              <a:rPr sz="2000" b="1" spc="45" dirty="0">
                <a:latin typeface="Arial"/>
                <a:cs typeface="Arial"/>
              </a:rPr>
              <a:t>only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75" dirty="0">
                <a:latin typeface="Arial"/>
                <a:cs typeface="Arial"/>
              </a:rPr>
              <a:t>takes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125" dirty="0">
                <a:latin typeface="Arial"/>
                <a:cs typeface="Arial"/>
              </a:rPr>
              <a:t>5*5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spc="-110" dirty="0">
                <a:latin typeface="Arial Black"/>
                <a:cs typeface="Arial Black"/>
              </a:rPr>
              <a:t>of</a:t>
            </a:r>
            <a:r>
              <a:rPr sz="2000" spc="-140" dirty="0">
                <a:latin typeface="Arial Black"/>
                <a:cs typeface="Arial Black"/>
              </a:rPr>
              <a:t> </a:t>
            </a:r>
            <a:r>
              <a:rPr sz="2000" spc="-125" dirty="0">
                <a:latin typeface="Arial Black"/>
                <a:cs typeface="Arial Black"/>
              </a:rPr>
              <a:t>input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spc="-140" dirty="0">
                <a:latin typeface="Arial Black"/>
                <a:cs typeface="Arial Black"/>
              </a:rPr>
              <a:t>layer</a:t>
            </a:r>
            <a:r>
              <a:rPr sz="2000" b="1" spc="-14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5583301"/>
            <a:ext cx="5981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75" dirty="0">
                <a:latin typeface="Arial Black"/>
                <a:cs typeface="Arial Black"/>
              </a:rPr>
              <a:t>Then,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200" dirty="0">
                <a:latin typeface="Arial Black"/>
                <a:cs typeface="Arial Black"/>
              </a:rPr>
              <a:t>size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130" dirty="0">
                <a:latin typeface="Arial Black"/>
                <a:cs typeface="Arial Black"/>
              </a:rPr>
              <a:t>hidden </a:t>
            </a:r>
            <a:r>
              <a:rPr sz="2000" spc="-170" dirty="0">
                <a:latin typeface="Arial Black"/>
                <a:cs typeface="Arial Black"/>
              </a:rPr>
              <a:t>layer </a:t>
            </a:r>
            <a:r>
              <a:rPr sz="2000" spc="-229" dirty="0">
                <a:latin typeface="Arial Black"/>
                <a:cs typeface="Arial Black"/>
              </a:rPr>
              <a:t>can </a:t>
            </a:r>
            <a:r>
              <a:rPr sz="2000" spc="-155" dirty="0">
                <a:latin typeface="Arial Black"/>
                <a:cs typeface="Arial Black"/>
              </a:rPr>
              <a:t>be</a:t>
            </a:r>
            <a:r>
              <a:rPr sz="2000" spc="-50" dirty="0">
                <a:latin typeface="Arial Black"/>
                <a:cs typeface="Arial Black"/>
              </a:rPr>
              <a:t> </a:t>
            </a:r>
            <a:r>
              <a:rPr sz="2000" spc="-190" dirty="0">
                <a:latin typeface="Arial Black"/>
                <a:cs typeface="Arial Black"/>
              </a:rPr>
              <a:t>decreased.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28922" y="87319"/>
            <a:ext cx="51796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맑은 고딕"/>
                <a:cs typeface="맑은 고딕"/>
              </a:rPr>
              <a:t>*source:</a:t>
            </a:r>
            <a:r>
              <a:rPr sz="1400" spc="60" dirty="0">
                <a:latin typeface="맑은 고딕"/>
                <a:cs typeface="맑은 고딕"/>
              </a:rPr>
              <a:t> </a:t>
            </a:r>
            <a:r>
              <a:rPr sz="1400" spc="-5" dirty="0">
                <a:latin typeface="맑은 고딕"/>
                <a:cs typeface="맑은 고딕"/>
                <a:hlinkClick r:id="rId3"/>
              </a:rPr>
              <a:t>http://neuralnetworksanddeeplearning.com/chap6.html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9742" y="2861310"/>
            <a:ext cx="4782626" cy="24098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82117" y="2870803"/>
            <a:ext cx="4781195" cy="23610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3139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5" dirty="0">
                <a:latin typeface="Arial"/>
                <a:cs typeface="Arial"/>
              </a:rPr>
              <a:t>P</a:t>
            </a:r>
            <a:r>
              <a:rPr sz="4400" b="1" spc="20" dirty="0">
                <a:latin typeface="Arial"/>
                <a:cs typeface="Arial"/>
              </a:rPr>
              <a:t>a</a:t>
            </a:r>
            <a:r>
              <a:rPr sz="4400" b="1" spc="125" dirty="0">
                <a:latin typeface="Arial"/>
                <a:cs typeface="Arial"/>
              </a:rPr>
              <a:t>dd</a:t>
            </a:r>
            <a:r>
              <a:rPr sz="4400" b="1" spc="55" dirty="0">
                <a:latin typeface="Arial"/>
                <a:cs typeface="Arial"/>
              </a:rPr>
              <a:t>i</a:t>
            </a:r>
            <a:r>
              <a:rPr sz="4400" b="1" spc="200" dirty="0">
                <a:latin typeface="Arial"/>
                <a:cs typeface="Arial"/>
              </a:rPr>
              <a:t>n</a:t>
            </a:r>
            <a:r>
              <a:rPr sz="4400" b="1" spc="100" dirty="0">
                <a:latin typeface="Arial"/>
                <a:cs typeface="Arial"/>
              </a:rPr>
              <a:t>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2257"/>
            <a:ext cx="994283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0" dirty="0">
                <a:latin typeface="Arial Black"/>
                <a:cs typeface="Arial Black"/>
              </a:rPr>
              <a:t>Connections </a:t>
            </a:r>
            <a:r>
              <a:rPr sz="2400" spc="-225" dirty="0">
                <a:latin typeface="Arial Black"/>
                <a:cs typeface="Arial Black"/>
              </a:rPr>
              <a:t>between </a:t>
            </a:r>
            <a:r>
              <a:rPr sz="2400" spc="-220" dirty="0">
                <a:latin typeface="Arial Black"/>
                <a:cs typeface="Arial Black"/>
              </a:rPr>
              <a:t>layers </a:t>
            </a:r>
            <a:r>
              <a:rPr sz="2400" spc="-170" dirty="0">
                <a:latin typeface="Arial Black"/>
                <a:cs typeface="Arial Black"/>
              </a:rPr>
              <a:t>and </a:t>
            </a:r>
            <a:r>
              <a:rPr sz="2400" b="1" spc="55" dirty="0">
                <a:latin typeface="Arial"/>
                <a:cs typeface="Arial"/>
              </a:rPr>
              <a:t>zero </a:t>
            </a:r>
            <a:r>
              <a:rPr sz="2400" b="1" spc="70" dirty="0">
                <a:latin typeface="Arial"/>
                <a:cs typeface="Arial"/>
              </a:rPr>
              <a:t>padding </a:t>
            </a:r>
            <a:r>
              <a:rPr sz="2400" spc="-90" dirty="0">
                <a:latin typeface="Arial Black"/>
                <a:cs typeface="Arial Black"/>
              </a:rPr>
              <a:t>(=</a:t>
            </a:r>
            <a:r>
              <a:rPr sz="2400" spc="-90" dirty="0">
                <a:latin typeface="Calibri"/>
                <a:cs typeface="Calibri"/>
              </a:rPr>
              <a:t>add </a:t>
            </a:r>
            <a:r>
              <a:rPr sz="2400" spc="-20" dirty="0">
                <a:latin typeface="Calibri"/>
                <a:cs typeface="Calibri"/>
              </a:rPr>
              <a:t>zeros </a:t>
            </a:r>
            <a:r>
              <a:rPr sz="2400" spc="-10" dirty="0">
                <a:latin typeface="Calibri"/>
                <a:cs typeface="Calibri"/>
              </a:rPr>
              <a:t>around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inputs)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1191" y="2391163"/>
            <a:ext cx="5505795" cy="3886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2028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20" dirty="0"/>
              <a:t>P</a:t>
            </a:r>
            <a:r>
              <a:rPr sz="4400" spc="-465" dirty="0"/>
              <a:t>a</a:t>
            </a:r>
            <a:r>
              <a:rPr sz="4400" spc="-245" dirty="0"/>
              <a:t>dding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6419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0" dirty="0">
                <a:latin typeface="Arial Black"/>
                <a:cs typeface="Arial Black"/>
              </a:rPr>
              <a:t>Reducing </a:t>
            </a:r>
            <a:r>
              <a:rPr sz="2400" spc="-190" dirty="0">
                <a:latin typeface="Arial Black"/>
                <a:cs typeface="Arial Black"/>
              </a:rPr>
              <a:t>dimensionality </a:t>
            </a:r>
            <a:r>
              <a:rPr sz="2400" spc="-175" dirty="0">
                <a:latin typeface="Arial Black"/>
                <a:cs typeface="Arial Black"/>
              </a:rPr>
              <a:t>using </a:t>
            </a:r>
            <a:r>
              <a:rPr sz="2400" spc="-254" dirty="0">
                <a:latin typeface="Arial Black"/>
                <a:cs typeface="Arial Black"/>
              </a:rPr>
              <a:t>a </a:t>
            </a:r>
            <a:r>
              <a:rPr sz="2400" spc="-195" dirty="0">
                <a:latin typeface="Arial Black"/>
                <a:cs typeface="Arial Black"/>
              </a:rPr>
              <a:t>stride </a:t>
            </a:r>
            <a:r>
              <a:rPr sz="2400" spc="-130" dirty="0">
                <a:latin typeface="Arial Black"/>
                <a:cs typeface="Arial Black"/>
              </a:rPr>
              <a:t>of</a:t>
            </a:r>
            <a:r>
              <a:rPr sz="2400" spc="-85" dirty="0">
                <a:latin typeface="Arial Black"/>
                <a:cs typeface="Arial Black"/>
              </a:rPr>
              <a:t> </a:t>
            </a:r>
            <a:r>
              <a:rPr sz="2400" spc="-229" dirty="0"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6237" y="2519922"/>
            <a:ext cx="5506157" cy="3590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7786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80" dirty="0">
                <a:latin typeface="Arial"/>
                <a:cs typeface="Arial"/>
              </a:rPr>
              <a:t>Filters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9582150" cy="223710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35" dirty="0">
                <a:latin typeface="Arial Black"/>
                <a:cs typeface="Arial Black"/>
              </a:rPr>
              <a:t>A </a:t>
            </a:r>
            <a:r>
              <a:rPr sz="2400" spc="-175" dirty="0">
                <a:latin typeface="Arial Black"/>
                <a:cs typeface="Arial Black"/>
              </a:rPr>
              <a:t>neuron’s </a:t>
            </a:r>
            <a:r>
              <a:rPr sz="2400" spc="-225" dirty="0">
                <a:latin typeface="Arial Black"/>
                <a:cs typeface="Arial Black"/>
              </a:rPr>
              <a:t>weights </a:t>
            </a:r>
            <a:r>
              <a:rPr sz="2400" spc="-280" dirty="0">
                <a:latin typeface="Arial Black"/>
                <a:cs typeface="Arial Black"/>
              </a:rPr>
              <a:t>can </a:t>
            </a:r>
            <a:r>
              <a:rPr sz="2400" spc="-190" dirty="0">
                <a:latin typeface="Arial Black"/>
                <a:cs typeface="Arial Black"/>
              </a:rPr>
              <a:t>be </a:t>
            </a:r>
            <a:r>
              <a:rPr sz="2400" spc="-185" dirty="0">
                <a:latin typeface="Arial Black"/>
                <a:cs typeface="Arial Black"/>
              </a:rPr>
              <a:t>represented </a:t>
            </a:r>
            <a:r>
              <a:rPr sz="2400" spc="-290" dirty="0">
                <a:latin typeface="Arial Black"/>
                <a:cs typeface="Arial Black"/>
              </a:rPr>
              <a:t>as </a:t>
            </a:r>
            <a:r>
              <a:rPr sz="2400" spc="-254" dirty="0">
                <a:latin typeface="Arial Black"/>
                <a:cs typeface="Arial Black"/>
              </a:rPr>
              <a:t>a </a:t>
            </a:r>
            <a:r>
              <a:rPr sz="2400" spc="-220" dirty="0">
                <a:latin typeface="Arial Black"/>
                <a:cs typeface="Arial Black"/>
              </a:rPr>
              <a:t>small</a:t>
            </a:r>
            <a:r>
              <a:rPr sz="2400" spc="300" dirty="0">
                <a:latin typeface="Arial Black"/>
                <a:cs typeface="Arial Black"/>
              </a:rPr>
              <a:t> </a:t>
            </a:r>
            <a:r>
              <a:rPr sz="2400" spc="-190" dirty="0">
                <a:latin typeface="Arial Black"/>
                <a:cs typeface="Arial Black"/>
              </a:rPr>
              <a:t>image,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0" dirty="0">
                <a:latin typeface="Arial Black"/>
                <a:cs typeface="Arial Black"/>
              </a:rPr>
              <a:t>i.e.,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200" dirty="0">
                <a:latin typeface="Arial Black"/>
                <a:cs typeface="Arial Black"/>
              </a:rPr>
              <a:t>size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90" dirty="0">
                <a:latin typeface="Arial Black"/>
                <a:cs typeface="Arial Black"/>
              </a:rPr>
              <a:t>receptive</a:t>
            </a:r>
            <a:r>
              <a:rPr sz="2000" spc="-160" dirty="0">
                <a:latin typeface="Arial Black"/>
                <a:cs typeface="Arial Black"/>
              </a:rPr>
              <a:t> </a:t>
            </a:r>
            <a:r>
              <a:rPr sz="2000" spc="-145" dirty="0">
                <a:latin typeface="Arial Black"/>
                <a:cs typeface="Arial Black"/>
              </a:rPr>
              <a:t>field.</a:t>
            </a:r>
            <a:endParaRPr sz="200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600">
              <a:latin typeface="Arial Black"/>
              <a:cs typeface="Arial Black"/>
            </a:endParaRPr>
          </a:p>
          <a:p>
            <a:pPr marL="241300" marR="5080" indent="-228600">
              <a:lnSpc>
                <a:spcPts val="259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210" dirty="0">
                <a:latin typeface="Arial Black"/>
                <a:cs typeface="Arial Black"/>
              </a:rPr>
              <a:t>We </a:t>
            </a:r>
            <a:r>
              <a:rPr sz="2400" spc="-270" dirty="0">
                <a:latin typeface="Arial Black"/>
                <a:cs typeface="Arial Black"/>
              </a:rPr>
              <a:t>call </a:t>
            </a:r>
            <a:r>
              <a:rPr sz="2400" spc="-190" dirty="0">
                <a:latin typeface="Arial Black"/>
                <a:cs typeface="Arial Black"/>
              </a:rPr>
              <a:t>the </a:t>
            </a:r>
            <a:r>
              <a:rPr sz="2400" spc="-170" dirty="0">
                <a:latin typeface="Arial Black"/>
                <a:cs typeface="Arial Black"/>
              </a:rPr>
              <a:t>method </a:t>
            </a:r>
            <a:r>
              <a:rPr sz="2400" spc="-195" dirty="0">
                <a:latin typeface="Arial Black"/>
                <a:cs typeface="Arial Black"/>
              </a:rPr>
              <a:t>that </a:t>
            </a:r>
            <a:r>
              <a:rPr sz="2400" spc="-260" dirty="0">
                <a:latin typeface="Arial Black"/>
                <a:cs typeface="Arial Black"/>
              </a:rPr>
              <a:t>makes </a:t>
            </a:r>
            <a:r>
              <a:rPr sz="2400" spc="-254" dirty="0">
                <a:latin typeface="Arial Black"/>
                <a:cs typeface="Arial Black"/>
              </a:rPr>
              <a:t>a </a:t>
            </a:r>
            <a:r>
              <a:rPr sz="2400" spc="-250" dirty="0">
                <a:latin typeface="Arial Black"/>
                <a:cs typeface="Arial Black"/>
              </a:rPr>
              <a:t>new </a:t>
            </a:r>
            <a:r>
              <a:rPr sz="2400" spc="-185" dirty="0">
                <a:latin typeface="Arial Black"/>
                <a:cs typeface="Arial Black"/>
              </a:rPr>
              <a:t>representation </a:t>
            </a:r>
            <a:r>
              <a:rPr sz="2400" spc="-130" dirty="0">
                <a:latin typeface="Arial Black"/>
                <a:cs typeface="Arial Black"/>
              </a:rPr>
              <a:t>of </a:t>
            </a:r>
            <a:r>
              <a:rPr sz="2400" spc="-180" dirty="0">
                <a:latin typeface="Arial Black"/>
                <a:cs typeface="Arial Black"/>
              </a:rPr>
              <a:t>inputs </a:t>
            </a:r>
            <a:r>
              <a:rPr sz="2400" spc="-295" dirty="0">
                <a:latin typeface="Arial Black"/>
                <a:cs typeface="Arial Black"/>
              </a:rPr>
              <a:t>as  </a:t>
            </a:r>
            <a:r>
              <a:rPr sz="2400" spc="-204" dirty="0">
                <a:latin typeface="Arial Black"/>
                <a:cs typeface="Arial Black"/>
              </a:rPr>
              <a:t>‘filters’ </a:t>
            </a:r>
            <a:r>
              <a:rPr sz="2400" spc="-150" dirty="0">
                <a:latin typeface="Arial Black"/>
                <a:cs typeface="Arial Black"/>
              </a:rPr>
              <a:t>(or </a:t>
            </a:r>
            <a:r>
              <a:rPr sz="2400" spc="-195" dirty="0">
                <a:latin typeface="Arial Black"/>
                <a:cs typeface="Arial Black"/>
              </a:rPr>
              <a:t>convolutional</a:t>
            </a:r>
            <a:r>
              <a:rPr sz="2400" spc="-185" dirty="0">
                <a:latin typeface="Arial Black"/>
                <a:cs typeface="Arial Black"/>
              </a:rPr>
              <a:t> </a:t>
            </a:r>
            <a:r>
              <a:rPr sz="2400" spc="-210" dirty="0">
                <a:latin typeface="Arial Black"/>
                <a:cs typeface="Arial Black"/>
              </a:rPr>
              <a:t>kernels).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15" dirty="0">
                <a:latin typeface="Arial Black"/>
                <a:cs typeface="Arial Black"/>
              </a:rPr>
              <a:t>The </a:t>
            </a:r>
            <a:r>
              <a:rPr sz="2000" b="1" spc="5" dirty="0">
                <a:latin typeface="Arial"/>
                <a:cs typeface="Arial"/>
              </a:rPr>
              <a:t>sets </a:t>
            </a:r>
            <a:r>
              <a:rPr sz="2000" b="1" spc="60" dirty="0">
                <a:latin typeface="Arial"/>
                <a:cs typeface="Arial"/>
              </a:rPr>
              <a:t>of </a:t>
            </a:r>
            <a:r>
              <a:rPr sz="2000" b="1" spc="70" dirty="0">
                <a:latin typeface="Arial"/>
                <a:cs typeface="Arial"/>
              </a:rPr>
              <a:t>weights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225" dirty="0">
                <a:latin typeface="Arial Black"/>
                <a:cs typeface="Arial Black"/>
              </a:rPr>
              <a:t>each</a:t>
            </a:r>
            <a:r>
              <a:rPr sz="2000" spc="-375" dirty="0">
                <a:latin typeface="Arial Black"/>
                <a:cs typeface="Arial Black"/>
              </a:rPr>
              <a:t> </a:t>
            </a:r>
            <a:r>
              <a:rPr sz="2000" spc="-120" dirty="0">
                <a:latin typeface="Arial Black"/>
                <a:cs typeface="Arial Black"/>
              </a:rPr>
              <a:t>neuron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3139</Words>
  <Application>Microsoft Office PowerPoint</Application>
  <PresentationFormat>와이드스크린</PresentationFormat>
  <Paragraphs>514</Paragraphs>
  <Slides>54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1" baseType="lpstr">
      <vt:lpstr>맑은 고딕</vt:lpstr>
      <vt:lpstr>Arial</vt:lpstr>
      <vt:lpstr>Arial Black</vt:lpstr>
      <vt:lpstr>Calibri</vt:lpstr>
      <vt:lpstr>Times New Roman</vt:lpstr>
      <vt:lpstr>Wingdings</vt:lpstr>
      <vt:lpstr>Office Theme</vt:lpstr>
      <vt:lpstr>Lecture 19: Convolutional Neural  Network</vt:lpstr>
      <vt:lpstr>학습목표</vt:lpstr>
      <vt:lpstr>I: Convolutional Layer</vt:lpstr>
      <vt:lpstr>Concept</vt:lpstr>
      <vt:lpstr>Dense Layer vs. Convolutional Layer</vt:lpstr>
      <vt:lpstr>Dense Layer vs. Convolutional Layer</vt:lpstr>
      <vt:lpstr>Padding</vt:lpstr>
      <vt:lpstr>Padding</vt:lpstr>
      <vt:lpstr>Filters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Filters</vt:lpstr>
      <vt:lpstr>Filters</vt:lpstr>
      <vt:lpstr>Stacking Multiple Feature Maps</vt:lpstr>
      <vt:lpstr>Example</vt:lpstr>
      <vt:lpstr>In ONE Equation</vt:lpstr>
      <vt:lpstr>Code</vt:lpstr>
      <vt:lpstr>Code</vt:lpstr>
      <vt:lpstr>II: Pooling Layer</vt:lpstr>
      <vt:lpstr>Pooling Layers</vt:lpstr>
      <vt:lpstr>Pooling Layers vs. Conv. Layers?</vt:lpstr>
      <vt:lpstr>Example: Max Pooling Layer</vt:lpstr>
      <vt:lpstr>Example: Max Pooling Layer</vt:lpstr>
      <vt:lpstr>Max Pooling – Pros</vt:lpstr>
      <vt:lpstr>Max Pooling – Pros</vt:lpstr>
      <vt:lpstr>Max Pooling – Cons</vt:lpstr>
      <vt:lpstr>Code</vt:lpstr>
      <vt:lpstr>Code</vt:lpstr>
      <vt:lpstr>III: Implementing A Simple  CNN Architecture</vt:lpstr>
      <vt:lpstr>Typical CNNs</vt:lpstr>
      <vt:lpstr>Typical CNNs</vt:lpstr>
      <vt:lpstr>Simple CNN Code for Fashion MNIST</vt:lpstr>
      <vt:lpstr>Simple CNN Code for Fashion MNIST</vt:lpstr>
      <vt:lpstr>PowerPoint 프레젠테이션</vt:lpstr>
      <vt:lpstr>Simple CNN Code for Fashion MNIST</vt:lpstr>
      <vt:lpstr>Smaller Version</vt:lpstr>
      <vt:lpstr>Model</vt:lpstr>
      <vt:lpstr>Smaller Version</vt:lpstr>
      <vt:lpstr>Smaller Version</vt:lpstr>
      <vt:lpstr>Smaller Version</vt:lpstr>
      <vt:lpstr>Smaller Version</vt:lpstr>
      <vt:lpstr>Summary</vt:lpstr>
      <vt:lpstr>참고자료</vt:lpstr>
      <vt:lpstr>In the next lectures…</vt:lpstr>
      <vt:lpstr>과제 #4 Building an Image Classifier Using CNN  Basic codes are given via LMS</vt:lpstr>
      <vt:lpstr>과제 #4 - 1</vt:lpstr>
      <vt:lpstr>과제 #4 - 2</vt:lpstr>
      <vt:lpstr>과제 #4 - 3</vt:lpstr>
      <vt:lpstr>과제 #4</vt:lpstr>
      <vt:lpstr>과제 #4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17: Deep Neural Network</dc:title>
  <dc:creator>Sang-hyo Park</dc:creator>
  <cp:lastModifiedBy>kim JISU</cp:lastModifiedBy>
  <cp:revision>60</cp:revision>
  <dcterms:created xsi:type="dcterms:W3CDTF">2020-11-23T11:08:42Z</dcterms:created>
  <dcterms:modified xsi:type="dcterms:W3CDTF">2020-11-29T15:54:45Z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2020-11-21T00:00:00Z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2020-11-23T00:00:00Z</vt:filetime>
  </property>
</Properties>
</file>