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385" autoAdjust="0"/>
  </p:normalViewPr>
  <p:slideViewPr>
    <p:cSldViewPr>
      <p:cViewPr varScale="1">
        <p:scale>
          <a:sx n="80" d="100"/>
          <a:sy n="80" d="100"/>
        </p:scale>
        <p:origin x="132" y="6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E0251-14A8-4656-BCF9-A50F8CC66943}" type="datetimeFigureOut">
              <a:rPr lang="ko-KR" altLang="en-US" smtClean="0"/>
              <a:t>2020-10-20 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99084-3F75-4186-9BF4-94B907B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8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What is machine learning?</a:t>
            </a:r>
          </a:p>
          <a:p>
            <a:endParaRPr lang="en-US" altLang="ko-KR" dirty="0"/>
          </a:p>
          <a:p>
            <a:r>
              <a:rPr lang="ko-KR" altLang="en-US" dirty="0"/>
              <a:t>참고자료 </a:t>
            </a:r>
            <a:r>
              <a:rPr lang="en-US" altLang="ko-KR" dirty="0"/>
              <a:t>: https://tensorflow.blog/%ed%95%b8%ec%a6%88%ec%98%a8-%eb%a8%b8%ec%8b%a0%eb%9f%ac%eb%8b%9d-1%ec%9e%a5-2%ec%9e%a5/1-3-%eb%a8%b8%ec%8b%a0%eb%9f%ac%eb%8b%9d-%ec%8b%9c%ec%8a%a4%ed%85%9c%ec%9d%98-%ec%a2%85%eb%a5%98/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69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환경이 주어짐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Agent</a:t>
            </a:r>
            <a:r>
              <a:rPr lang="ko-KR" altLang="en-US" dirty="0"/>
              <a:t>의 선택</a:t>
            </a:r>
            <a:r>
              <a:rPr lang="en-US" altLang="ko-KR" dirty="0"/>
              <a:t>(</a:t>
            </a:r>
            <a:r>
              <a:rPr lang="ko-KR" altLang="en-US" dirty="0" err="1"/>
              <a:t>물으로</a:t>
            </a:r>
            <a:r>
              <a:rPr lang="ko-KR" altLang="en-US" dirty="0"/>
              <a:t> 가는가</a:t>
            </a:r>
            <a:r>
              <a:rPr lang="en-US" altLang="ko-KR" dirty="0"/>
              <a:t>, </a:t>
            </a:r>
            <a:r>
              <a:rPr lang="ko-KR" altLang="en-US" dirty="0"/>
              <a:t>불 쪽으로 가는가 선택이 가능함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좋은 결과의 경우 </a:t>
            </a:r>
            <a:r>
              <a:rPr lang="en-US" altLang="ko-KR" dirty="0"/>
              <a:t>reward, </a:t>
            </a:r>
            <a:r>
              <a:rPr lang="ko-KR" altLang="en-US" dirty="0"/>
              <a:t>아닌 경우 </a:t>
            </a:r>
            <a:r>
              <a:rPr lang="en-US" altLang="ko-KR" dirty="0"/>
              <a:t>penalty</a:t>
            </a:r>
            <a:r>
              <a:rPr lang="ko-KR" altLang="en-US" dirty="0"/>
              <a:t>를 주는 방식을 통해 스스로 학습시킴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Reward</a:t>
            </a:r>
            <a:r>
              <a:rPr lang="ko-KR" altLang="en-US" dirty="0"/>
              <a:t>를 최대화하는 방향으로 선택하게 하는 학습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21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Semi-supervised Learning</a:t>
            </a:r>
          </a:p>
          <a:p>
            <a:endParaRPr lang="en-US" altLang="ko-KR" dirty="0"/>
          </a:p>
          <a:p>
            <a:r>
              <a:rPr lang="ko-KR" altLang="en-US" dirty="0" err="1"/>
              <a:t>그림에서와</a:t>
            </a:r>
            <a:r>
              <a:rPr lang="ko-KR" altLang="en-US" dirty="0"/>
              <a:t> 같이</a:t>
            </a:r>
            <a:r>
              <a:rPr lang="en-US" altLang="ko-KR" dirty="0"/>
              <a:t>, </a:t>
            </a:r>
            <a:r>
              <a:rPr lang="ko-KR" altLang="en-US" dirty="0"/>
              <a:t>몇몇 데이터는 </a:t>
            </a:r>
            <a:r>
              <a:rPr lang="en-US" altLang="ko-KR" dirty="0"/>
              <a:t>labeling</a:t>
            </a:r>
            <a:r>
              <a:rPr lang="ko-KR" altLang="en-US" dirty="0"/>
              <a:t>되어 있고</a:t>
            </a:r>
            <a:r>
              <a:rPr lang="en-US" altLang="ko-KR" dirty="0"/>
              <a:t>, </a:t>
            </a:r>
            <a:r>
              <a:rPr lang="ko-KR" altLang="en-US" dirty="0"/>
              <a:t>대부분은 </a:t>
            </a:r>
            <a:r>
              <a:rPr lang="en-US" altLang="ko-KR" dirty="0"/>
              <a:t>labeling</a:t>
            </a:r>
            <a:r>
              <a:rPr lang="ko-KR" altLang="en-US" dirty="0"/>
              <a:t>되어있지 않다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어떠한 값에 대해 어떤 </a:t>
            </a:r>
            <a:r>
              <a:rPr lang="en-US" altLang="ko-KR" dirty="0"/>
              <a:t>class</a:t>
            </a:r>
            <a:r>
              <a:rPr lang="ko-KR" altLang="en-US" dirty="0"/>
              <a:t>인가</a:t>
            </a:r>
            <a:r>
              <a:rPr lang="en-US" altLang="ko-KR" dirty="0"/>
              <a:t>?</a:t>
            </a:r>
            <a:r>
              <a:rPr lang="ko-KR" altLang="en-US" dirty="0"/>
              <a:t>를 맞추는 등의 예시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215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Semi-Supervised Learning</a:t>
            </a:r>
          </a:p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en-US" altLang="ko-KR" dirty="0" err="1"/>
              <a:t>Youtube</a:t>
            </a:r>
            <a:r>
              <a:rPr lang="en-US" altLang="ko-KR" dirty="0"/>
              <a:t> Video</a:t>
            </a:r>
            <a:r>
              <a:rPr lang="ko-KR" altLang="en-US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라고 할 때</a:t>
            </a:r>
            <a:r>
              <a:rPr lang="en-US" altLang="ko-KR" dirty="0"/>
              <a:t>, </a:t>
            </a:r>
            <a:r>
              <a:rPr lang="ko-KR" altLang="en-US" dirty="0"/>
              <a:t>수많은 비디오를 수집할 수는 있지만</a:t>
            </a:r>
            <a:r>
              <a:rPr lang="en-US" altLang="ko-KR" dirty="0"/>
              <a:t>, </a:t>
            </a:r>
            <a:r>
              <a:rPr lang="ko-KR" altLang="en-US" dirty="0"/>
              <a:t>모든 데이터를 </a:t>
            </a:r>
            <a:r>
              <a:rPr lang="ko-KR" altLang="en-US" dirty="0" err="1"/>
              <a:t>라벨링할</a:t>
            </a:r>
            <a:r>
              <a:rPr lang="ko-KR" altLang="en-US" dirty="0"/>
              <a:t> 수 없음</a:t>
            </a:r>
            <a:r>
              <a:rPr lang="en-US" altLang="ko-KR" dirty="0"/>
              <a:t>.(</a:t>
            </a:r>
            <a:r>
              <a:rPr lang="ko-KR" altLang="en-US" dirty="0" err="1"/>
              <a:t>힘듬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일부의 정답을 표시한</a:t>
            </a:r>
            <a:r>
              <a:rPr lang="en-US" altLang="ko-KR" dirty="0"/>
              <a:t>(</a:t>
            </a:r>
            <a:r>
              <a:rPr lang="ko-KR" altLang="en-US" dirty="0"/>
              <a:t>어떠한 비디오다 등의 정보</a:t>
            </a:r>
            <a:r>
              <a:rPr lang="en-US" altLang="ko-KR" dirty="0"/>
              <a:t>) </a:t>
            </a:r>
            <a:r>
              <a:rPr lang="ko-KR" altLang="en-US" dirty="0"/>
              <a:t>데이터셋을 만들어 놓고</a:t>
            </a:r>
            <a:r>
              <a:rPr lang="en-US" altLang="ko-KR" dirty="0"/>
              <a:t>, </a:t>
            </a:r>
            <a:r>
              <a:rPr lang="ko-KR" altLang="en-US" dirty="0"/>
              <a:t>해당 데이터를 가지고 학습을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80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지도에 따른 기준으로 분류하는 것 외에도</a:t>
            </a:r>
            <a:r>
              <a:rPr lang="en-US" altLang="ko-KR" b="1" dirty="0"/>
              <a:t>, </a:t>
            </a:r>
            <a:r>
              <a:rPr lang="ko-KR" altLang="en-US" b="1" dirty="0"/>
              <a:t>다양한 기준으로 나눌 수 있음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오프라인 </a:t>
            </a:r>
            <a:r>
              <a:rPr lang="en-US" altLang="ko-KR" b="1" dirty="0"/>
              <a:t>/ </a:t>
            </a:r>
            <a:r>
              <a:rPr lang="ko-KR" altLang="en-US" b="1" dirty="0"/>
              <a:t>온라인 </a:t>
            </a:r>
            <a:r>
              <a:rPr lang="en-US" altLang="ko-KR" dirty="0"/>
              <a:t>: Training set</a:t>
            </a:r>
            <a:r>
              <a:rPr lang="ko-KR" altLang="en-US" dirty="0"/>
              <a:t>이 미리 주어지는가</a:t>
            </a:r>
            <a:r>
              <a:rPr lang="en-US" altLang="ko-KR" dirty="0"/>
              <a:t>?(</a:t>
            </a:r>
            <a:r>
              <a:rPr lang="ko-KR" altLang="en-US" dirty="0"/>
              <a:t>오프라인</a:t>
            </a:r>
            <a:r>
              <a:rPr lang="en-US" altLang="ko-KR" dirty="0"/>
              <a:t>), Real-time</a:t>
            </a:r>
            <a:r>
              <a:rPr lang="ko-KR" altLang="en-US" dirty="0"/>
              <a:t>으로 지속적으로 학습을 하는가</a:t>
            </a:r>
            <a:r>
              <a:rPr lang="en-US" altLang="ko-KR" dirty="0"/>
              <a:t>?(</a:t>
            </a:r>
            <a:r>
              <a:rPr lang="ko-KR" altLang="en-US" dirty="0"/>
              <a:t>온라인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온라인의 예시 </a:t>
            </a:r>
            <a:r>
              <a:rPr lang="en-US" altLang="ko-KR" dirty="0"/>
              <a:t>: </a:t>
            </a:r>
            <a:r>
              <a:rPr lang="ko-KR" altLang="en-US" dirty="0"/>
              <a:t>오프라인 학습을 통해 출시한 모델을</a:t>
            </a:r>
            <a:r>
              <a:rPr lang="en-US" altLang="ko-KR" dirty="0"/>
              <a:t>, </a:t>
            </a:r>
            <a:r>
              <a:rPr lang="ko-KR" altLang="en-US" dirty="0"/>
              <a:t>실시간으로 계속 학습시킴</a:t>
            </a:r>
            <a:r>
              <a:rPr lang="en-US" altLang="ko-KR" dirty="0"/>
              <a:t>. </a:t>
            </a:r>
            <a:r>
              <a:rPr lang="ko-KR" altLang="en-US" dirty="0"/>
              <a:t>새로운 데이터를 반영할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결정론적 </a:t>
            </a:r>
            <a:r>
              <a:rPr lang="en-US" altLang="ko-KR" b="1" dirty="0"/>
              <a:t>/ </a:t>
            </a:r>
            <a:r>
              <a:rPr lang="ko-KR" altLang="en-US" b="1" dirty="0" err="1"/>
              <a:t>스토캐스틱</a:t>
            </a:r>
            <a:endParaRPr lang="en-US" altLang="ko-KR" b="1" dirty="0"/>
          </a:p>
          <a:p>
            <a:r>
              <a:rPr lang="ko-KR" altLang="en-US" dirty="0"/>
              <a:t>결정론적 </a:t>
            </a:r>
            <a:r>
              <a:rPr lang="en-US" altLang="ko-KR" dirty="0"/>
              <a:t>: </a:t>
            </a:r>
            <a:r>
              <a:rPr lang="ko-KR" altLang="en-US" dirty="0"/>
              <a:t>같은 데이터를 가지고 학습하면 항상 같은 결론이 나옴</a:t>
            </a:r>
            <a:endParaRPr lang="en-US" altLang="ko-KR" dirty="0"/>
          </a:p>
          <a:p>
            <a:r>
              <a:rPr lang="ko-KR" altLang="en-US" dirty="0" err="1"/>
              <a:t>스토캐스틱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학습 중간에 </a:t>
            </a:r>
            <a:r>
              <a:rPr lang="en-US" altLang="ko-KR" dirty="0"/>
              <a:t>random</a:t>
            </a:r>
            <a:r>
              <a:rPr lang="ko-KR" altLang="en-US" dirty="0"/>
              <a:t>한 수</a:t>
            </a:r>
            <a:r>
              <a:rPr lang="en-US" altLang="ko-KR" dirty="0"/>
              <a:t>, </a:t>
            </a:r>
            <a:r>
              <a:rPr lang="ko-KR" altLang="en-US" dirty="0"/>
              <a:t>케이스가 들어가 항상 다른 모델이 만들어지는 경우</a:t>
            </a:r>
            <a:r>
              <a:rPr lang="en-US" altLang="ko-KR" dirty="0"/>
              <a:t>. </a:t>
            </a:r>
            <a:r>
              <a:rPr lang="ko-KR" altLang="en-US" dirty="0"/>
              <a:t>딥 러닝의 경우 대부분 </a:t>
            </a:r>
            <a:r>
              <a:rPr lang="ko-KR" altLang="en-US" dirty="0" err="1"/>
              <a:t>스토캐스틱</a:t>
            </a:r>
            <a:r>
              <a:rPr lang="ko-KR" altLang="en-US" dirty="0"/>
              <a:t> 학습임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분별 </a:t>
            </a:r>
            <a:r>
              <a:rPr lang="en-US" altLang="ko-KR" b="1" dirty="0"/>
              <a:t>/ </a:t>
            </a:r>
            <a:r>
              <a:rPr lang="ko-KR" altLang="en-US" b="1" dirty="0"/>
              <a:t>생성 모델</a:t>
            </a:r>
            <a:endParaRPr lang="en-US" altLang="ko-KR" b="1" dirty="0"/>
          </a:p>
          <a:p>
            <a:r>
              <a:rPr lang="ko-KR" altLang="en-US" dirty="0"/>
              <a:t>분별 </a:t>
            </a:r>
            <a:r>
              <a:rPr lang="en-US" altLang="ko-KR" dirty="0"/>
              <a:t>: </a:t>
            </a:r>
            <a:r>
              <a:rPr lang="ko-KR" altLang="en-US" dirty="0"/>
              <a:t>분류 </a:t>
            </a:r>
            <a:r>
              <a:rPr lang="en-US" altLang="ko-KR" dirty="0"/>
              <a:t>/ </a:t>
            </a:r>
            <a:r>
              <a:rPr lang="ko-KR" altLang="en-US" dirty="0"/>
              <a:t>예측에만 관심이 있음</a:t>
            </a:r>
            <a:r>
              <a:rPr lang="en-US" altLang="ko-KR" dirty="0"/>
              <a:t>(</a:t>
            </a:r>
            <a:r>
              <a:rPr lang="ko-KR" altLang="en-US" dirty="0"/>
              <a:t>고양이 </a:t>
            </a:r>
            <a:r>
              <a:rPr lang="en-US" altLang="ko-KR" dirty="0"/>
              <a:t>/ </a:t>
            </a:r>
            <a:r>
              <a:rPr lang="ko-KR" altLang="en-US" dirty="0"/>
              <a:t>개 구분</a:t>
            </a:r>
            <a:r>
              <a:rPr lang="en-US" altLang="ko-KR" dirty="0"/>
              <a:t>, </a:t>
            </a:r>
            <a:r>
              <a:rPr lang="ko-KR" altLang="en-US" dirty="0"/>
              <a:t>판별 등</a:t>
            </a:r>
            <a:r>
              <a:rPr lang="en-US" altLang="ko-KR" dirty="0"/>
              <a:t>). Y</a:t>
            </a:r>
            <a:r>
              <a:rPr lang="ko-KR" altLang="en-US" dirty="0"/>
              <a:t>값의 추정에만 관심이 있음</a:t>
            </a:r>
            <a:endParaRPr lang="en-US" altLang="ko-KR" dirty="0"/>
          </a:p>
          <a:p>
            <a:r>
              <a:rPr lang="ko-KR" altLang="en-US" dirty="0"/>
              <a:t>생성 모델 </a:t>
            </a:r>
            <a:r>
              <a:rPr lang="en-US" altLang="ko-KR" dirty="0"/>
              <a:t>: x</a:t>
            </a:r>
            <a:r>
              <a:rPr lang="ko-KR" altLang="en-US" dirty="0"/>
              <a:t>라는 데이터만을 가지고</a:t>
            </a:r>
            <a:r>
              <a:rPr lang="en-US" altLang="ko-KR" dirty="0"/>
              <a:t>, x</a:t>
            </a:r>
            <a:r>
              <a:rPr lang="ko-KR" altLang="en-US" dirty="0"/>
              <a:t>에 가장 비슷한 무언가를 찾아내는</a:t>
            </a:r>
            <a:r>
              <a:rPr lang="en-US" altLang="ko-KR" dirty="0"/>
              <a:t> </a:t>
            </a:r>
            <a:r>
              <a:rPr lang="ko-KR" altLang="en-US" dirty="0"/>
              <a:t>것</a:t>
            </a:r>
            <a:r>
              <a:rPr lang="en-US" altLang="ko-KR" dirty="0"/>
              <a:t>. Y</a:t>
            </a:r>
            <a:r>
              <a:rPr lang="ko-KR" altLang="en-US" dirty="0"/>
              <a:t>값을 미리 정보로 주기도 함</a:t>
            </a:r>
            <a:r>
              <a:rPr lang="en-US" altLang="ko-KR" dirty="0"/>
              <a:t>. </a:t>
            </a:r>
            <a:r>
              <a:rPr lang="ko-KR" altLang="en-US" dirty="0"/>
              <a:t>최대한 </a:t>
            </a:r>
            <a:r>
              <a:rPr lang="en-US" altLang="ko-KR" dirty="0"/>
              <a:t>x</a:t>
            </a:r>
            <a:r>
              <a:rPr lang="ko-KR" altLang="en-US" dirty="0"/>
              <a:t>와 비슷한 무언가를 생성해내는 것</a:t>
            </a:r>
            <a:r>
              <a:rPr lang="en-US" altLang="ko-KR" dirty="0"/>
              <a:t>. Joint probability distribution</a:t>
            </a:r>
            <a:r>
              <a:rPr lang="ko-KR" altLang="en-US" dirty="0"/>
              <a:t>을 통해 학습함</a:t>
            </a:r>
            <a:r>
              <a:rPr lang="en-US" altLang="ko-KR" dirty="0"/>
              <a:t>. </a:t>
            </a:r>
            <a:r>
              <a:rPr lang="ko-KR" altLang="en-US" dirty="0"/>
              <a:t>이후 강의에서 수학적으로 설명할 것</a:t>
            </a:r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994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기계학습의 실제적인 예시를 살펴봄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01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선형회귀 문제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라는 </a:t>
            </a:r>
            <a:r>
              <a:rPr lang="en-US" altLang="ko-KR" dirty="0"/>
              <a:t>input data</a:t>
            </a:r>
            <a:r>
              <a:rPr lang="ko-KR" altLang="en-US" dirty="0"/>
              <a:t>가 있을 때</a:t>
            </a:r>
            <a:r>
              <a:rPr lang="en-US" altLang="ko-KR" dirty="0"/>
              <a:t>, 1</a:t>
            </a:r>
            <a:r>
              <a:rPr lang="ko-KR" altLang="en-US" dirty="0"/>
              <a:t>차함수를 집어넣어 </a:t>
            </a:r>
            <a:r>
              <a:rPr lang="en-US" altLang="ko-KR" dirty="0"/>
              <a:t>y</a:t>
            </a:r>
            <a:r>
              <a:rPr lang="ko-KR" altLang="en-US" dirty="0"/>
              <a:t>라는 값을 예측</a:t>
            </a:r>
            <a:r>
              <a:rPr lang="en-US" altLang="ko-KR" dirty="0"/>
              <a:t>(regression)</a:t>
            </a:r>
            <a:r>
              <a:rPr lang="ko-KR" altLang="en-US" dirty="0"/>
              <a:t>하는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만이 바꿀 수 있는 파라미터임</a:t>
            </a:r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매개변수를 세타라고 할 때</a:t>
            </a:r>
            <a:r>
              <a:rPr lang="en-US" altLang="ko-KR" dirty="0"/>
              <a:t>, W,B</a:t>
            </a:r>
            <a:r>
              <a:rPr lang="ko-KR" altLang="en-US" dirty="0"/>
              <a:t>의 </a:t>
            </a:r>
            <a:r>
              <a:rPr lang="en-US" altLang="ko-KR" dirty="0"/>
              <a:t>Transpose vector(Array)</a:t>
            </a:r>
            <a:r>
              <a:rPr lang="ko-KR" altLang="en-US" dirty="0"/>
              <a:t>로 볼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새로운 </a:t>
            </a:r>
            <a:r>
              <a:rPr lang="en-US" altLang="ko-KR" dirty="0"/>
              <a:t>x</a:t>
            </a:r>
            <a:r>
              <a:rPr lang="ko-KR" altLang="en-US" dirty="0"/>
              <a:t>가 들어왔을 때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en-US" altLang="ko-KR" dirty="0"/>
              <a:t>y</a:t>
            </a:r>
            <a:r>
              <a:rPr lang="ko-KR" altLang="en-US" dirty="0"/>
              <a:t>값을 정확하게 추론할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72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목적 함수</a:t>
            </a:r>
            <a:r>
              <a:rPr lang="en-US" altLang="ko-KR" b="1" dirty="0"/>
              <a:t>(Objective function / cost function)</a:t>
            </a:r>
          </a:p>
          <a:p>
            <a:endParaRPr lang="en-US" altLang="ko-KR" dirty="0"/>
          </a:p>
          <a:p>
            <a:r>
              <a:rPr lang="ko-KR" altLang="en-US" dirty="0"/>
              <a:t>오차를 정의해야</a:t>
            </a:r>
            <a:r>
              <a:rPr lang="en-US" altLang="ko-KR" dirty="0"/>
              <a:t>, </a:t>
            </a:r>
            <a:r>
              <a:rPr lang="ko-KR" altLang="en-US" dirty="0"/>
              <a:t>해당 오차를 줄일 수 있는 </a:t>
            </a:r>
            <a:r>
              <a:rPr lang="en-US" altLang="ko-KR" dirty="0"/>
              <a:t>function</a:t>
            </a:r>
            <a:r>
              <a:rPr lang="ko-KR" altLang="en-US" dirty="0"/>
              <a:t>을 찾기에 용이함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X vector</a:t>
            </a:r>
            <a:r>
              <a:rPr lang="ko-KR" altLang="en-US" dirty="0"/>
              <a:t>을 통한 </a:t>
            </a:r>
            <a:r>
              <a:rPr lang="ko-KR" altLang="en-US" dirty="0" err="1"/>
              <a:t>예측값</a:t>
            </a:r>
            <a:r>
              <a:rPr lang="en-US" altLang="ko-KR" dirty="0"/>
              <a:t>f(x)</a:t>
            </a:r>
            <a:r>
              <a:rPr lang="ko-KR" altLang="en-US" dirty="0"/>
              <a:t>이 </a:t>
            </a:r>
            <a:r>
              <a:rPr lang="ko-KR" altLang="en-US" dirty="0" err="1"/>
              <a:t>목표값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와 비슷해야 하므로</a:t>
            </a:r>
            <a:r>
              <a:rPr lang="en-US" altLang="ko-KR" dirty="0"/>
              <a:t>, f(x) – y</a:t>
            </a:r>
            <a:r>
              <a:rPr lang="ko-KR" altLang="en-US" dirty="0"/>
              <a:t>가 오차가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en-US" altLang="ko-KR" b="1" dirty="0"/>
              <a:t>Mean-squared error(MSE)</a:t>
            </a:r>
            <a:r>
              <a:rPr lang="ko-KR" altLang="en-US" b="1" dirty="0"/>
              <a:t>는</a:t>
            </a:r>
            <a:r>
              <a:rPr lang="ko-KR" altLang="en-US" dirty="0"/>
              <a:t> </a:t>
            </a:r>
            <a:r>
              <a:rPr lang="en-US" altLang="ko-KR" dirty="0"/>
              <a:t>f(x)-y</a:t>
            </a:r>
            <a:r>
              <a:rPr lang="ko-KR" altLang="en-US" dirty="0"/>
              <a:t>의 제곱의 평균값이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322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MSE</a:t>
            </a:r>
            <a:r>
              <a:rPr lang="ko-KR" altLang="en-US" dirty="0"/>
              <a:t>를 구하는 예시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58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이전의 </a:t>
            </a:r>
            <a:r>
              <a:rPr lang="en-US" altLang="ko-KR" dirty="0"/>
              <a:t>MSE</a:t>
            </a:r>
            <a:r>
              <a:rPr lang="ko-KR" altLang="en-US" dirty="0"/>
              <a:t>값을 통해 보정한 두번째 파라미터</a:t>
            </a:r>
            <a:r>
              <a:rPr lang="en-US" altLang="ko-KR" dirty="0"/>
              <a:t>(0.8, 0.0)</a:t>
            </a:r>
            <a:r>
              <a:rPr lang="ko-KR" altLang="en-US" dirty="0"/>
              <a:t>에 대한 </a:t>
            </a:r>
            <a:r>
              <a:rPr lang="en-US" altLang="ko-KR" dirty="0"/>
              <a:t>MSE</a:t>
            </a:r>
            <a:r>
              <a:rPr lang="ko-KR" altLang="en-US" dirty="0"/>
              <a:t>를 다시 </a:t>
            </a:r>
            <a:r>
              <a:rPr lang="ko-KR" altLang="en-US" dirty="0" err="1"/>
              <a:t>구해봄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268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보정한 값 </a:t>
            </a:r>
            <a:r>
              <a:rPr lang="en-US" altLang="ko-KR" dirty="0"/>
              <a:t>(0.5, 2.0)</a:t>
            </a:r>
            <a:r>
              <a:rPr lang="ko-KR" altLang="en-US" dirty="0"/>
              <a:t>에서의 </a:t>
            </a:r>
            <a:r>
              <a:rPr lang="en-US" altLang="ko-KR" dirty="0"/>
              <a:t>MSE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이 때의 파라미터가 최적 값이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선형 회귀 </a:t>
            </a:r>
            <a:r>
              <a:rPr lang="en-US" altLang="ko-KR" dirty="0"/>
              <a:t>– </a:t>
            </a:r>
            <a:r>
              <a:rPr lang="ko-KR" altLang="en-US" dirty="0"/>
              <a:t>하나의 직선으로 </a:t>
            </a:r>
            <a:r>
              <a:rPr lang="ko-KR" altLang="en-US" dirty="0" err="1"/>
              <a:t>회귀된다는</a:t>
            </a:r>
            <a:r>
              <a:rPr lang="ko-KR" altLang="en-US" dirty="0"/>
              <a:t> 의미에서 선형 회귀라고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47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815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코드를 통해서 간단히 설명할 예정</a:t>
            </a:r>
            <a:r>
              <a:rPr lang="en-US" altLang="ko-KR" dirty="0"/>
              <a:t>(</a:t>
            </a:r>
            <a:r>
              <a:rPr lang="ko-KR" altLang="en-US" dirty="0"/>
              <a:t>실제 데이터를 사용해서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이후 크게 이론적인 </a:t>
            </a:r>
            <a:r>
              <a:rPr lang="ko-KR" altLang="en-US"/>
              <a:t>내용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72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환자의 데이터 </a:t>
            </a:r>
            <a:r>
              <a:rPr lang="en-US" altLang="ko-KR" dirty="0"/>
              <a:t>X(</a:t>
            </a:r>
            <a:r>
              <a:rPr lang="ko-KR" altLang="en-US" dirty="0"/>
              <a:t>진료기록</a:t>
            </a:r>
            <a:r>
              <a:rPr lang="en-US" altLang="ko-KR" dirty="0"/>
              <a:t>) -&gt; Y(</a:t>
            </a:r>
            <a:r>
              <a:rPr lang="ko-KR" altLang="en-US" dirty="0"/>
              <a:t>생존여부</a:t>
            </a:r>
            <a:r>
              <a:rPr lang="en-US" altLang="ko-KR" dirty="0"/>
              <a:t>)</a:t>
            </a:r>
            <a:r>
              <a:rPr lang="ko-KR" altLang="en-US" dirty="0"/>
              <a:t>를 이용한 머신 러닝 예시</a:t>
            </a:r>
            <a:endParaRPr lang="en-US" altLang="ko-KR" dirty="0"/>
          </a:p>
          <a:p>
            <a:r>
              <a:rPr lang="ko-KR" altLang="en-US" dirty="0"/>
              <a:t>해당 데이터의 </a:t>
            </a:r>
            <a:r>
              <a:rPr lang="en-US" altLang="ko-KR" dirty="0"/>
              <a:t>feature</a:t>
            </a:r>
            <a:r>
              <a:rPr lang="ko-KR" altLang="en-US" dirty="0"/>
              <a:t>을 통해 규칙을 발견하여</a:t>
            </a:r>
            <a:r>
              <a:rPr lang="en-US" altLang="ko-KR" dirty="0"/>
              <a:t>, </a:t>
            </a:r>
            <a:r>
              <a:rPr lang="ko-KR" altLang="en-US" dirty="0"/>
              <a:t>정확하게 생존여부를 예측하는 모델을 만드는 것이 목표이다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27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엑셀 데이터를 다운받을 수 있는 링크를 제공함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수많은 환자 데이터</a:t>
            </a:r>
            <a:r>
              <a:rPr lang="en-US" altLang="ko-KR" dirty="0"/>
              <a:t>(</a:t>
            </a:r>
            <a:r>
              <a:rPr lang="ko-KR" altLang="en-US" dirty="0"/>
              <a:t>진료기록</a:t>
            </a:r>
            <a:r>
              <a:rPr lang="en-US" altLang="ko-KR" dirty="0"/>
              <a:t>)</a:t>
            </a:r>
            <a:r>
              <a:rPr lang="ko-KR" altLang="en-US" dirty="0"/>
              <a:t>이며</a:t>
            </a:r>
            <a:r>
              <a:rPr lang="en-US" altLang="ko-KR" dirty="0"/>
              <a:t>, A~R</a:t>
            </a:r>
            <a:r>
              <a:rPr lang="ko-KR" altLang="en-US" dirty="0"/>
              <a:t>까지가 속성</a:t>
            </a:r>
            <a:r>
              <a:rPr lang="en-US" altLang="ko-KR" dirty="0"/>
              <a:t>(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몸무게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…)</a:t>
            </a:r>
            <a:r>
              <a:rPr lang="ko-KR" altLang="en-US" dirty="0"/>
              <a:t>임</a:t>
            </a:r>
            <a:r>
              <a:rPr lang="en-US" altLang="ko-KR" dirty="0"/>
              <a:t>. </a:t>
            </a:r>
            <a:r>
              <a:rPr lang="ko-KR" altLang="en-US" dirty="0"/>
              <a:t>마지막 </a:t>
            </a:r>
            <a:r>
              <a:rPr lang="en-US" altLang="ko-KR" dirty="0"/>
              <a:t>18</a:t>
            </a:r>
            <a:r>
              <a:rPr lang="ko-KR" altLang="en-US" dirty="0"/>
              <a:t>번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는 생존</a:t>
            </a:r>
            <a:r>
              <a:rPr lang="en-US" altLang="ko-KR" dirty="0"/>
              <a:t>/</a:t>
            </a:r>
            <a:r>
              <a:rPr lang="ko-KR" altLang="en-US" dirty="0"/>
              <a:t>사망여부임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34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폐암 환자 의료 데이터</a:t>
            </a:r>
            <a:endParaRPr lang="en-US" altLang="ko-KR" b="1" dirty="0"/>
          </a:p>
          <a:p>
            <a:r>
              <a:rPr lang="en-US" altLang="ko-KR" dirty="0"/>
              <a:t>1~17</a:t>
            </a:r>
            <a:r>
              <a:rPr lang="ko-KR" altLang="en-US" dirty="0"/>
              <a:t>까지의 </a:t>
            </a:r>
            <a:r>
              <a:rPr lang="en-US" altLang="ko-KR" dirty="0"/>
              <a:t>Feature vector</a:t>
            </a:r>
            <a:r>
              <a:rPr lang="ko-KR" altLang="en-US" dirty="0"/>
              <a:t>과 정답 값</a:t>
            </a:r>
            <a:r>
              <a:rPr lang="en-US" altLang="ko-KR" dirty="0"/>
              <a:t>(0/1, </a:t>
            </a:r>
            <a:r>
              <a:rPr lang="ko-KR" altLang="en-US" dirty="0"/>
              <a:t>생존여부</a:t>
            </a:r>
            <a:r>
              <a:rPr lang="en-US" altLang="ko-KR" dirty="0"/>
              <a:t>) </a:t>
            </a:r>
            <a:r>
              <a:rPr lang="ko-KR" altLang="en-US" dirty="0"/>
              <a:t>이 있는 </a:t>
            </a:r>
            <a:r>
              <a:rPr lang="en-US" altLang="ko-KR" dirty="0"/>
              <a:t>Supervised learning</a:t>
            </a:r>
            <a:r>
              <a:rPr lang="ko-KR" altLang="en-US" dirty="0"/>
              <a:t>의 예시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75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준비사항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76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작업환경</a:t>
            </a:r>
            <a:endParaRPr lang="en-US" altLang="ko-KR" dirty="0"/>
          </a:p>
          <a:p>
            <a:r>
              <a:rPr lang="en-US" altLang="ko-KR" dirty="0"/>
              <a:t>Window</a:t>
            </a:r>
            <a:r>
              <a:rPr lang="ko-KR" altLang="en-US" dirty="0"/>
              <a:t>에서는 가상환경의 별도 설정이 가능한 </a:t>
            </a:r>
            <a:r>
              <a:rPr lang="en-US" altLang="ko-KR" dirty="0"/>
              <a:t>Anaconda</a:t>
            </a:r>
            <a:r>
              <a:rPr lang="ko-KR" altLang="en-US" dirty="0"/>
              <a:t>가 용이함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93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85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2644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83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셀을 추가하여 모델의 평가가 가능함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Score[0] : loss</a:t>
            </a:r>
            <a:r>
              <a:rPr lang="ko-KR" altLang="en-US" dirty="0"/>
              <a:t>값</a:t>
            </a:r>
            <a:r>
              <a:rPr lang="en-US" altLang="ko-KR" dirty="0"/>
              <a:t>(MSE</a:t>
            </a:r>
            <a:r>
              <a:rPr lang="ko-KR" altLang="en-US" dirty="0"/>
              <a:t>와 같은 </a:t>
            </a:r>
            <a:r>
              <a:rPr lang="en-US" altLang="ko-KR" dirty="0"/>
              <a:t>loss</a:t>
            </a:r>
            <a:r>
              <a:rPr lang="ko-KR" altLang="en-US" dirty="0"/>
              <a:t>값</a:t>
            </a:r>
            <a:r>
              <a:rPr lang="en-US" altLang="ko-KR" dirty="0"/>
              <a:t>. </a:t>
            </a:r>
            <a:r>
              <a:rPr lang="ko-KR" altLang="en-US" dirty="0"/>
              <a:t>해당 코드에서는 </a:t>
            </a:r>
            <a:r>
              <a:rPr lang="en-US" altLang="ko-KR" dirty="0"/>
              <a:t>MSE </a:t>
            </a:r>
            <a:r>
              <a:rPr lang="ko-KR" altLang="en-US" dirty="0"/>
              <a:t>이외의 </a:t>
            </a:r>
            <a:r>
              <a:rPr lang="en-US" altLang="ko-KR" dirty="0"/>
              <a:t>Loss function</a:t>
            </a:r>
            <a:r>
              <a:rPr lang="ko-KR" altLang="en-US" dirty="0"/>
              <a:t>을 사용함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Score[1] : </a:t>
            </a:r>
            <a:r>
              <a:rPr lang="ko-KR" altLang="en-US" dirty="0"/>
              <a:t>정확도 값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46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지도방식에 따라</a:t>
            </a:r>
            <a:r>
              <a:rPr lang="en-US" altLang="ko-KR" dirty="0"/>
              <a:t> (Machine</a:t>
            </a:r>
            <a:r>
              <a:rPr lang="ko-KR" altLang="en-US" dirty="0"/>
              <a:t>에게 학습하는 방법을 알려주는 방식에 따라</a:t>
            </a:r>
            <a:r>
              <a:rPr lang="en-US" altLang="ko-KR" dirty="0"/>
              <a:t>) </a:t>
            </a:r>
            <a:r>
              <a:rPr lang="ko-KR" altLang="en-US" dirty="0"/>
              <a:t>크게 </a:t>
            </a:r>
            <a:r>
              <a:rPr lang="en-US" altLang="ko-KR" dirty="0"/>
              <a:t>4</a:t>
            </a:r>
            <a:r>
              <a:rPr lang="ko-KR" altLang="en-US" dirty="0"/>
              <a:t>가지로 분류할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크게 </a:t>
            </a:r>
            <a:r>
              <a:rPr lang="ko-KR" altLang="en-US" b="1" dirty="0"/>
              <a:t>지도학습</a:t>
            </a:r>
            <a:r>
              <a:rPr lang="en-US" altLang="ko-KR" b="1" dirty="0"/>
              <a:t>, </a:t>
            </a:r>
            <a:r>
              <a:rPr lang="ko-KR" altLang="en-US" b="1" dirty="0"/>
              <a:t>비지도학습</a:t>
            </a:r>
            <a:r>
              <a:rPr lang="ko-KR" altLang="en-US" dirty="0"/>
              <a:t>으로 나누며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준지도학습과 강화학습도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229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1~21</a:t>
            </a:r>
            <a:r>
              <a:rPr lang="ko-KR" altLang="en-US" dirty="0"/>
              <a:t>까지는 중요하지 않고</a:t>
            </a:r>
            <a:r>
              <a:rPr lang="en-US" altLang="ko-KR" dirty="0"/>
              <a:t>, </a:t>
            </a:r>
            <a:r>
              <a:rPr lang="ko-KR" altLang="en-US" dirty="0"/>
              <a:t>그대로 가져오면 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24~26</a:t>
            </a:r>
            <a:r>
              <a:rPr lang="ko-KR" altLang="en-US" dirty="0"/>
              <a:t>까지가 머신 러닝 부분의 끝임</a:t>
            </a:r>
            <a:r>
              <a:rPr lang="en-US" altLang="ko-KR" dirty="0"/>
              <a:t>. </a:t>
            </a:r>
            <a:r>
              <a:rPr lang="ko-KR" altLang="en-US" dirty="0"/>
              <a:t>파라미터를 </a:t>
            </a:r>
            <a:r>
              <a:rPr lang="en-US" altLang="ko-KR" dirty="0"/>
              <a:t>30, 17, activation function(</a:t>
            </a:r>
            <a:r>
              <a:rPr lang="ko-KR" altLang="en-US" dirty="0"/>
              <a:t>이후 설명</a:t>
            </a:r>
            <a:r>
              <a:rPr lang="en-US" altLang="ko-KR" dirty="0"/>
              <a:t>)</a:t>
            </a:r>
            <a:r>
              <a:rPr lang="ko-KR" altLang="en-US" dirty="0"/>
              <a:t>은 무엇으로 할 것인지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Loss function</a:t>
            </a:r>
            <a:r>
              <a:rPr lang="ko-KR" altLang="en-US" dirty="0"/>
              <a:t>은 무엇으로 할지</a:t>
            </a:r>
            <a:r>
              <a:rPr lang="en-US" altLang="ko-KR" dirty="0"/>
              <a:t>? </a:t>
            </a:r>
            <a:r>
              <a:rPr lang="ko-KR" altLang="en-US" dirty="0"/>
              <a:t>무슨 </a:t>
            </a:r>
            <a:r>
              <a:rPr lang="en-US" altLang="ko-KR" dirty="0"/>
              <a:t>optimizer</a:t>
            </a:r>
            <a:r>
              <a:rPr lang="ko-KR" altLang="en-US" dirty="0"/>
              <a:t>을 사용할 것인지</a:t>
            </a:r>
            <a:r>
              <a:rPr lang="en-US" altLang="ko-KR" dirty="0"/>
              <a:t>? </a:t>
            </a:r>
            <a:r>
              <a:rPr lang="ko-KR" altLang="en-US" dirty="0"/>
              <a:t>등을 설정하기만 하면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98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ko-KR" altLang="en-US" dirty="0"/>
              <a:t>의 </a:t>
            </a:r>
            <a:r>
              <a:rPr lang="en-US" altLang="ko-KR" dirty="0"/>
              <a:t>sequential model</a:t>
            </a:r>
            <a:r>
              <a:rPr lang="ko-KR" altLang="en-US" dirty="0"/>
              <a:t>같은 경우</a:t>
            </a:r>
            <a:r>
              <a:rPr lang="en-US" altLang="ko-KR" dirty="0"/>
              <a:t>, </a:t>
            </a:r>
            <a:r>
              <a:rPr lang="ko-KR" altLang="en-US" dirty="0"/>
              <a:t>해당 그림과 같이 층이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Layer</a:t>
            </a:r>
            <a:r>
              <a:rPr lang="ko-KR" altLang="en-US" dirty="0"/>
              <a:t>단계로 점차적으로 입력 데이터를 집어넣으면서 가중치를 </a:t>
            </a:r>
            <a:r>
              <a:rPr lang="en-US" altLang="ko-KR" dirty="0"/>
              <a:t>update</a:t>
            </a:r>
            <a:r>
              <a:rPr lang="ko-KR" altLang="en-US" dirty="0"/>
              <a:t>시킴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2488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모델의 경우 </a:t>
            </a:r>
            <a:r>
              <a:rPr lang="en-US" altLang="ko-KR" dirty="0"/>
              <a:t>1 layer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그림과 같이 </a:t>
            </a:r>
            <a:r>
              <a:rPr lang="en-US" altLang="ko-KR" dirty="0"/>
              <a:t>layer</a:t>
            </a:r>
            <a:r>
              <a:rPr lang="ko-KR" altLang="en-US" dirty="0"/>
              <a:t>을 추가하는 경우 </a:t>
            </a:r>
            <a:r>
              <a:rPr lang="en-US" altLang="ko-KR" dirty="0"/>
              <a:t>deep learning</a:t>
            </a:r>
            <a:r>
              <a:rPr lang="ko-KR" altLang="en-US" dirty="0"/>
              <a:t>으로 볼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이때의 정확도를 한번 체크 해 보면 되겠음</a:t>
            </a:r>
            <a:r>
              <a:rPr lang="en-US" altLang="ko-KR" dirty="0"/>
              <a:t>. </a:t>
            </a:r>
            <a:r>
              <a:rPr lang="ko-KR" altLang="en-US" dirty="0"/>
              <a:t>정확도가 </a:t>
            </a:r>
            <a:r>
              <a:rPr lang="en-US" altLang="ko-KR" dirty="0"/>
              <a:t>0.855 -&gt; 0.859(0.4%)</a:t>
            </a:r>
            <a:r>
              <a:rPr lang="ko-KR" altLang="en-US" dirty="0"/>
              <a:t>정도 향상됨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5559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지도학습 </a:t>
            </a:r>
            <a:r>
              <a:rPr lang="en-US" altLang="ko-KR" dirty="0"/>
              <a:t>/ </a:t>
            </a:r>
            <a:r>
              <a:rPr lang="ko-KR" altLang="en-US" dirty="0"/>
              <a:t>비지도학습 </a:t>
            </a:r>
            <a:r>
              <a:rPr lang="en-US" altLang="ko-KR" dirty="0"/>
              <a:t>/ </a:t>
            </a:r>
            <a:r>
              <a:rPr lang="ko-KR" altLang="en-US" dirty="0"/>
              <a:t>준지도학습 </a:t>
            </a:r>
            <a:r>
              <a:rPr lang="en-US" altLang="ko-KR" dirty="0"/>
              <a:t>/ </a:t>
            </a:r>
            <a:r>
              <a:rPr lang="ko-KR" altLang="en-US" dirty="0"/>
              <a:t>강화학습에 대한 간단한 예시와 정의를 살펴보았음</a:t>
            </a:r>
            <a:endParaRPr lang="en-US" altLang="ko-KR" dirty="0"/>
          </a:p>
          <a:p>
            <a:r>
              <a:rPr lang="ko-KR" altLang="en-US" dirty="0"/>
              <a:t>특별히</a:t>
            </a:r>
            <a:r>
              <a:rPr lang="en-US" altLang="ko-KR" dirty="0"/>
              <a:t>, </a:t>
            </a:r>
            <a:r>
              <a:rPr lang="ko-KR" altLang="en-US" dirty="0"/>
              <a:t>지도학습의 경우 정답</a:t>
            </a:r>
            <a:r>
              <a:rPr lang="en-US" altLang="ko-KR" dirty="0"/>
              <a:t>(labeled)</a:t>
            </a:r>
            <a:r>
              <a:rPr lang="ko-KR" altLang="en-US" dirty="0"/>
              <a:t>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목적을 이루기 위한</a:t>
            </a:r>
            <a:r>
              <a:rPr lang="en-US" altLang="ko-KR" dirty="0"/>
              <a:t>, </a:t>
            </a:r>
            <a:r>
              <a:rPr lang="ko-KR" altLang="en-US" dirty="0"/>
              <a:t>학습할 때 얼마나 정확하게 했는지를 측정하기 위해 </a:t>
            </a:r>
            <a:r>
              <a:rPr lang="en-US" altLang="ko-KR" dirty="0"/>
              <a:t>cost function, </a:t>
            </a:r>
            <a:r>
              <a:rPr lang="ko-KR" altLang="en-US" dirty="0"/>
              <a:t>대표적으로 </a:t>
            </a:r>
            <a:r>
              <a:rPr lang="en-US" altLang="ko-KR" dirty="0"/>
              <a:t>MSE</a:t>
            </a:r>
            <a:r>
              <a:rPr lang="ko-KR" altLang="en-US" dirty="0"/>
              <a:t>가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이후로 </a:t>
            </a:r>
            <a:r>
              <a:rPr lang="en-US" altLang="ko-KR" dirty="0" err="1"/>
              <a:t>Keras</a:t>
            </a:r>
            <a:r>
              <a:rPr lang="ko-KR" altLang="en-US" dirty="0"/>
              <a:t>라는 단순화된 코드를 얼마나 간단한 지 보았음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6139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800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 of Learning Problems</a:t>
            </a:r>
          </a:p>
          <a:p>
            <a:endParaRPr lang="en-US" altLang="ko-KR" dirty="0"/>
          </a:p>
          <a:p>
            <a:r>
              <a:rPr lang="en-US" altLang="ko-KR" b="1" dirty="0"/>
              <a:t>Supervised learning</a:t>
            </a:r>
          </a:p>
          <a:p>
            <a:r>
              <a:rPr lang="en-US" altLang="ko-KR" dirty="0"/>
              <a:t>Data(x)</a:t>
            </a:r>
            <a:r>
              <a:rPr lang="ko-KR" altLang="en-US" dirty="0"/>
              <a:t>와 정답</a:t>
            </a:r>
            <a:r>
              <a:rPr lang="en-US" altLang="ko-KR" dirty="0"/>
              <a:t>(y)</a:t>
            </a:r>
            <a:r>
              <a:rPr lang="ko-KR" altLang="en-US" dirty="0"/>
              <a:t>가 있을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목표를 향해 가는 </a:t>
            </a:r>
            <a:r>
              <a:rPr lang="en-US" altLang="ko-KR" dirty="0"/>
              <a:t>(x-&gt;y) </a:t>
            </a:r>
            <a:r>
              <a:rPr lang="ko-KR" altLang="en-US" dirty="0"/>
              <a:t>학습이 목적이 된다</a:t>
            </a:r>
            <a:r>
              <a:rPr lang="en-US" altLang="ko-KR" dirty="0"/>
              <a:t>. X</a:t>
            </a:r>
            <a:r>
              <a:rPr lang="ko-KR" altLang="en-US" dirty="0"/>
              <a:t>를 집어넣었을 때 </a:t>
            </a:r>
            <a:r>
              <a:rPr lang="en-US" altLang="ko-KR" dirty="0"/>
              <a:t>y</a:t>
            </a:r>
            <a:r>
              <a:rPr lang="ko-KR" altLang="en-US" dirty="0"/>
              <a:t>가 나올 수 있도록 반복적으로 학습시킴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이미지를 넣었을 때</a:t>
            </a:r>
            <a:r>
              <a:rPr lang="en-US" altLang="ko-KR" dirty="0"/>
              <a:t>, </a:t>
            </a:r>
            <a:r>
              <a:rPr lang="ko-KR" altLang="en-US" dirty="0"/>
              <a:t>이것은 사과다 라고 맞추는 함수</a:t>
            </a:r>
            <a:r>
              <a:rPr lang="en-US" altLang="ko-KR" dirty="0"/>
              <a:t>, </a:t>
            </a:r>
            <a:r>
              <a:rPr lang="ko-KR" altLang="en-US" dirty="0"/>
              <a:t>학습법이 </a:t>
            </a:r>
            <a:r>
              <a:rPr lang="en-US" altLang="ko-KR" dirty="0"/>
              <a:t>Supervised Learning</a:t>
            </a:r>
            <a:r>
              <a:rPr lang="ko-KR" altLang="en-US" dirty="0"/>
              <a:t>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Unsupervised Learning</a:t>
            </a:r>
          </a:p>
          <a:p>
            <a:r>
              <a:rPr lang="en-US" altLang="ko-KR" dirty="0"/>
              <a:t>Data(x)</a:t>
            </a:r>
            <a:r>
              <a:rPr lang="ko-KR" altLang="en-US" dirty="0"/>
              <a:t>만을 주고</a:t>
            </a:r>
            <a:r>
              <a:rPr lang="en-US" altLang="ko-KR" dirty="0"/>
              <a:t>, y</a:t>
            </a:r>
            <a:r>
              <a:rPr lang="ko-KR" altLang="en-US" dirty="0"/>
              <a:t>는 주지 않음</a:t>
            </a:r>
            <a:r>
              <a:rPr lang="en-US" altLang="ko-KR" dirty="0"/>
              <a:t>(</a:t>
            </a:r>
            <a:r>
              <a:rPr lang="ko-KR" altLang="en-US" dirty="0" err="1"/>
              <a:t>라벨링하지</a:t>
            </a:r>
            <a:r>
              <a:rPr lang="ko-KR" altLang="en-US" dirty="0"/>
              <a:t> 않음</a:t>
            </a:r>
            <a:r>
              <a:rPr lang="en-US" altLang="ko-KR" dirty="0"/>
              <a:t>, Unlabeled)</a:t>
            </a:r>
          </a:p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en-US" altLang="ko-KR" b="1" dirty="0"/>
              <a:t>Underlying structure</a:t>
            </a:r>
            <a:r>
              <a:rPr lang="ko-KR" altLang="en-US" dirty="0"/>
              <a:t>을 학습하는 것이 목표임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이미지를 두 개 넣었을 때</a:t>
            </a:r>
            <a:r>
              <a:rPr lang="en-US" altLang="ko-KR" dirty="0"/>
              <a:t>, </a:t>
            </a:r>
            <a:r>
              <a:rPr lang="ko-KR" altLang="en-US" dirty="0"/>
              <a:t>두 그림이 비슷하다 라는 결과를 스스로 도출하는 것</a:t>
            </a:r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정답이 필요 없음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이것을 </a:t>
            </a:r>
            <a:r>
              <a:rPr lang="en-US" altLang="ko-KR" dirty="0"/>
              <a:t>target</a:t>
            </a:r>
            <a:r>
              <a:rPr lang="ko-KR" altLang="en-US" dirty="0"/>
              <a:t>으로 하는 </a:t>
            </a:r>
            <a:r>
              <a:rPr lang="en-US" altLang="ko-KR" dirty="0"/>
              <a:t>application</a:t>
            </a:r>
            <a:r>
              <a:rPr lang="ko-KR" altLang="en-US" dirty="0"/>
              <a:t>이 적음</a:t>
            </a:r>
            <a:r>
              <a:rPr lang="en-US" altLang="ko-KR" dirty="0"/>
              <a:t>. Supervised learning</a:t>
            </a:r>
            <a:r>
              <a:rPr lang="ko-KR" altLang="en-US" dirty="0"/>
              <a:t>이 훨씬 더 수요가 높음</a:t>
            </a:r>
            <a:endParaRPr lang="en-US" altLang="ko-KR" dirty="0"/>
          </a:p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지난 강의의 예시와 같이 원래 데이터와 최대한 비슷하게 만드는 것</a:t>
            </a:r>
            <a:r>
              <a:rPr lang="en-US" altLang="ko-KR" dirty="0"/>
              <a:t>, </a:t>
            </a:r>
            <a:r>
              <a:rPr lang="ko-KR" altLang="en-US" dirty="0"/>
              <a:t>새롭게 생성하는 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Reinforcement Learning</a:t>
            </a:r>
          </a:p>
          <a:p>
            <a:r>
              <a:rPr lang="en-US" altLang="ko-KR" dirty="0"/>
              <a:t>State-Action pair(</a:t>
            </a:r>
            <a:r>
              <a:rPr lang="ko-KR" altLang="en-US" dirty="0"/>
              <a:t>상태와 </a:t>
            </a:r>
            <a:r>
              <a:rPr lang="en-US" altLang="ko-KR" dirty="0"/>
              <a:t>action)</a:t>
            </a:r>
            <a:r>
              <a:rPr lang="ko-KR" altLang="en-US" dirty="0"/>
              <a:t>의 데이터셋</a:t>
            </a:r>
            <a:endParaRPr lang="en-US" altLang="ko-KR" dirty="0"/>
          </a:p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단계를 진행할 수록 미래의 보상을 최대화하는 쪽으로 진행하는 것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1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Supervised learning</a:t>
            </a:r>
          </a:p>
          <a:p>
            <a:r>
              <a:rPr lang="en-US" altLang="ko-KR" dirty="0"/>
              <a:t>Training set(Labeled) : </a:t>
            </a:r>
            <a:r>
              <a:rPr lang="ko-KR" altLang="en-US" dirty="0"/>
              <a:t>여러 메일들과</a:t>
            </a:r>
            <a:r>
              <a:rPr lang="en-US" altLang="ko-KR" dirty="0"/>
              <a:t>, </a:t>
            </a:r>
            <a:r>
              <a:rPr lang="ko-KR" altLang="en-US" dirty="0"/>
              <a:t>해당 메일의 스팸여부</a:t>
            </a:r>
            <a:endParaRPr lang="en-US" altLang="ko-KR" dirty="0"/>
          </a:p>
          <a:p>
            <a:r>
              <a:rPr lang="ko-KR" altLang="en-US" dirty="0"/>
              <a:t>새로운 </a:t>
            </a:r>
            <a:r>
              <a:rPr lang="en-US" altLang="ko-KR" dirty="0"/>
              <a:t>Instance</a:t>
            </a:r>
            <a:r>
              <a:rPr lang="ko-KR" altLang="en-US" dirty="0"/>
              <a:t>가 왔을 때</a:t>
            </a:r>
            <a:r>
              <a:rPr lang="en-US" altLang="ko-KR" dirty="0"/>
              <a:t>, </a:t>
            </a:r>
            <a:r>
              <a:rPr lang="ko-KR" altLang="en-US" dirty="0"/>
              <a:t>해당 메일이 스팸인지 여부를 판단함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923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가 모두 주어진 상황임</a:t>
            </a:r>
            <a:endParaRPr lang="en-US" altLang="ko-KR" dirty="0"/>
          </a:p>
          <a:p>
            <a:r>
              <a:rPr lang="en-US" altLang="ko-KR" dirty="0"/>
              <a:t>Classification, Regression </a:t>
            </a:r>
            <a:r>
              <a:rPr lang="ko-KR" altLang="en-US" dirty="0"/>
              <a:t>등의 분류 </a:t>
            </a:r>
            <a:r>
              <a:rPr lang="en-US" altLang="ko-KR" dirty="0"/>
              <a:t>/ </a:t>
            </a:r>
            <a:r>
              <a:rPr lang="ko-KR" altLang="en-US" dirty="0"/>
              <a:t>회귀 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333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Unsupervised Learning</a:t>
            </a:r>
          </a:p>
          <a:p>
            <a:endParaRPr lang="en-US" altLang="ko-KR" dirty="0"/>
          </a:p>
          <a:p>
            <a:r>
              <a:rPr lang="en-US" altLang="ko-KR" dirty="0"/>
              <a:t>Training set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그림과 같이 </a:t>
            </a:r>
            <a:r>
              <a:rPr lang="en-US" altLang="ko-KR" dirty="0"/>
              <a:t>training set</a:t>
            </a:r>
            <a:r>
              <a:rPr lang="ko-KR" altLang="en-US" dirty="0"/>
              <a:t>이 같은 모습의 </a:t>
            </a:r>
            <a:r>
              <a:rPr lang="en-US" altLang="ko-KR" dirty="0"/>
              <a:t>instance</a:t>
            </a:r>
            <a:r>
              <a:rPr lang="ko-KR" altLang="en-US" dirty="0"/>
              <a:t>이며</a:t>
            </a:r>
            <a:r>
              <a:rPr lang="en-US" altLang="ko-KR" dirty="0"/>
              <a:t>, class a, b </a:t>
            </a:r>
            <a:r>
              <a:rPr lang="ko-KR" altLang="en-US" dirty="0"/>
              <a:t>등의 </a:t>
            </a:r>
            <a:r>
              <a:rPr lang="en-US" altLang="ko-KR" dirty="0"/>
              <a:t>labeling</a:t>
            </a:r>
            <a:r>
              <a:rPr lang="ko-KR" altLang="en-US" dirty="0"/>
              <a:t>이 전혀 없음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서로 비슷하게 모여 있다</a:t>
            </a:r>
            <a:r>
              <a:rPr lang="en-US" altLang="ko-KR" dirty="0"/>
              <a:t>, </a:t>
            </a:r>
            <a:r>
              <a:rPr lang="ko-KR" altLang="en-US" dirty="0"/>
              <a:t>떨어져 있다 정도만 구분이 가능함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49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영점에 모여 있는 값</a:t>
            </a:r>
            <a:r>
              <a:rPr lang="en-US" altLang="ko-KR" dirty="0"/>
              <a:t>,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값이 비슷한 값 등 특징에 따라 묶을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스스로 분류하는 과정을 학습하여 분류함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68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차원 축소</a:t>
            </a:r>
            <a:r>
              <a:rPr lang="en-US" altLang="ko-KR" dirty="0"/>
              <a:t>, </a:t>
            </a:r>
            <a:r>
              <a:rPr lang="ko-KR" altLang="en-US" dirty="0"/>
              <a:t>뭉치기</a:t>
            </a:r>
            <a:r>
              <a:rPr lang="en-US" altLang="ko-KR" dirty="0"/>
              <a:t>(Clustering), </a:t>
            </a:r>
            <a:r>
              <a:rPr lang="ko-KR" altLang="en-US" dirty="0"/>
              <a:t>튀는 값을 학습하는 등 예시가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99084-3F75-4186-9BF4-94B907B3C21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7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80742" y="2140904"/>
            <a:ext cx="8430514" cy="130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5404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17442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6912"/>
            <a:ext cx="8495030" cy="2973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lbutITbook/080228/blob/master/deeplearning.zip" TargetMode="External"/><Relationship Id="rId2" Type="http://schemas.openxmlformats.org/officeDocument/2006/relationships/hyperlink" Target="https://github.com/gilbutITbook/08022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lbutITbook/080228/blob/master/deeplearning.zi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introtodeeplearning.com/slides/6S191_MIT_DeepLearning_L5.pdf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lbutITbook/080228" TargetMode="External"/><Relationship Id="rId2" Type="http://schemas.openxmlformats.org/officeDocument/2006/relationships/hyperlink" Target="http://introtodeeplearning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5025"/>
              </a:lnSpc>
              <a:spcBef>
                <a:spcPts val="105"/>
              </a:spcBef>
            </a:pPr>
            <a:r>
              <a:rPr spc="-10" dirty="0"/>
              <a:t>Lecture </a:t>
            </a:r>
            <a:r>
              <a:rPr dirty="0"/>
              <a:t>2: </a:t>
            </a:r>
            <a:r>
              <a:rPr spc="-5" dirty="0"/>
              <a:t>What is machine</a:t>
            </a:r>
            <a:r>
              <a:rPr spc="-50" dirty="0"/>
              <a:t> </a:t>
            </a:r>
            <a:r>
              <a:rPr dirty="0"/>
              <a:t>learning?</a:t>
            </a:r>
          </a:p>
          <a:p>
            <a:pPr algn="ctr">
              <a:lnSpc>
                <a:spcPts val="5025"/>
              </a:lnSpc>
            </a:pPr>
            <a:r>
              <a:rPr dirty="0"/>
              <a:t>- </a:t>
            </a:r>
            <a:r>
              <a:rPr spc="-20" dirty="0"/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67577" y="6531057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7376" y="3889772"/>
            <a:ext cx="185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35404F"/>
                </a:solidFill>
                <a:latin typeface="맑은 고딕"/>
                <a:cs typeface="맑은 고딕"/>
              </a:rPr>
              <a:t>기계학습개론  박상효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243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>
                <a:latin typeface="Arial"/>
                <a:cs typeface="Arial"/>
              </a:rPr>
              <a:t>Reinforcement</a:t>
            </a:r>
            <a:r>
              <a:rPr spc="-145" dirty="0">
                <a:latin typeface="Arial"/>
                <a:cs typeface="Arial"/>
              </a:rPr>
              <a:t> </a:t>
            </a:r>
            <a:r>
              <a:rPr spc="190" dirty="0">
                <a:latin typeface="Arial"/>
                <a:cs typeface="Arial"/>
              </a:rPr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3662600" y="1711939"/>
            <a:ext cx="4844973" cy="4484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64678" y="40312"/>
            <a:ext cx="1050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참고 :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핸1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10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685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>
                <a:latin typeface="Arial"/>
                <a:cs typeface="Arial"/>
              </a:rPr>
              <a:t>Semi-supervised</a:t>
            </a:r>
            <a:r>
              <a:rPr spc="-150" dirty="0">
                <a:latin typeface="Arial"/>
                <a:cs typeface="Arial"/>
              </a:rPr>
              <a:t> </a:t>
            </a:r>
            <a:r>
              <a:rPr spc="190" dirty="0">
                <a:latin typeface="Arial"/>
                <a:cs typeface="Arial"/>
              </a:rPr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2104263" y="2025753"/>
            <a:ext cx="7877174" cy="381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64678" y="40312"/>
            <a:ext cx="1050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참고 :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핸1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11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685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>
                <a:latin typeface="Arial"/>
                <a:cs typeface="Arial"/>
              </a:rPr>
              <a:t>Semi-supervised</a:t>
            </a:r>
            <a:r>
              <a:rPr spc="-150" dirty="0">
                <a:latin typeface="Arial"/>
                <a:cs typeface="Arial"/>
              </a:rPr>
              <a:t> </a:t>
            </a:r>
            <a:r>
              <a:rPr spc="190" dirty="0">
                <a:latin typeface="Arial"/>
                <a:cs typeface="Arial"/>
              </a:rPr>
              <a:t>learning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12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65325"/>
            <a:ext cx="7682230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일부는 </a:t>
            </a:r>
            <a:r>
              <a:rPr sz="2400" spc="-550" dirty="0">
                <a:latin typeface="Cambria Math"/>
                <a:cs typeface="Cambria Math"/>
              </a:rPr>
              <a:t>𝕏𝕏</a:t>
            </a:r>
            <a:r>
              <a:rPr sz="2400" spc="-550" dirty="0">
                <a:latin typeface="맑은 고딕"/>
                <a:cs typeface="맑은 고딕"/>
              </a:rPr>
              <a:t>와 </a:t>
            </a:r>
            <a:r>
              <a:rPr sz="2400" spc="-530" dirty="0">
                <a:latin typeface="Cambria Math"/>
                <a:cs typeface="Cambria Math"/>
              </a:rPr>
              <a:t>𝕐𝕐</a:t>
            </a:r>
            <a:r>
              <a:rPr sz="2400" spc="-530" dirty="0">
                <a:latin typeface="맑은 고딕"/>
                <a:cs typeface="맑은 고딕"/>
              </a:rPr>
              <a:t>를 </a:t>
            </a:r>
            <a:r>
              <a:rPr sz="2400" dirty="0">
                <a:latin typeface="맑은 고딕"/>
                <a:cs typeface="맑은 고딕"/>
              </a:rPr>
              <a:t>모두 </a:t>
            </a:r>
            <a:r>
              <a:rPr sz="2400" spc="-5" dirty="0">
                <a:latin typeface="맑은 고딕"/>
                <a:cs typeface="맑은 고딕"/>
              </a:rPr>
              <a:t>가지지만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맑은 고딕"/>
                <a:cs typeface="맑은 고딕"/>
              </a:rPr>
              <a:t>나머지는 </a:t>
            </a:r>
            <a:r>
              <a:rPr sz="2400" spc="-550" dirty="0">
                <a:latin typeface="Cambria Math"/>
                <a:cs typeface="Cambria Math"/>
              </a:rPr>
              <a:t>𝕏𝕏</a:t>
            </a:r>
            <a:r>
              <a:rPr sz="2400" spc="-550" dirty="0">
                <a:latin typeface="맑은 고딕"/>
                <a:cs typeface="맑은 고딕"/>
              </a:rPr>
              <a:t>만 </a:t>
            </a:r>
            <a:r>
              <a:rPr sz="2400" dirty="0">
                <a:latin typeface="맑은 고딕"/>
                <a:cs typeface="맑은 고딕"/>
              </a:rPr>
              <a:t>가진</a:t>
            </a:r>
            <a:r>
              <a:rPr sz="2400" spc="-60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상황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24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50" dirty="0">
                <a:latin typeface="Cambria Math"/>
                <a:cs typeface="Cambria Math"/>
              </a:rPr>
              <a:t>𝕏𝕏</a:t>
            </a:r>
            <a:r>
              <a:rPr sz="2400" spc="-550" dirty="0">
                <a:latin typeface="맑은 고딕"/>
                <a:cs typeface="맑은 고딕"/>
              </a:rPr>
              <a:t>의 </a:t>
            </a:r>
            <a:r>
              <a:rPr sz="2400" dirty="0">
                <a:latin typeface="맑은 고딕"/>
                <a:cs typeface="맑은 고딕"/>
              </a:rPr>
              <a:t>수집은 </a:t>
            </a:r>
            <a:r>
              <a:rPr sz="2400" spc="-10" dirty="0">
                <a:latin typeface="맑은 고딕"/>
                <a:cs typeface="맑은 고딕"/>
              </a:rPr>
              <a:t>쉽지만</a:t>
            </a:r>
            <a:r>
              <a:rPr sz="2400" spc="-10" dirty="0">
                <a:latin typeface="Arial"/>
                <a:cs typeface="Arial"/>
              </a:rPr>
              <a:t>, </a:t>
            </a:r>
            <a:r>
              <a:rPr sz="2400" spc="-530" dirty="0">
                <a:latin typeface="Cambria Math"/>
                <a:cs typeface="Cambria Math"/>
              </a:rPr>
              <a:t>𝕐𝕐</a:t>
            </a:r>
            <a:r>
              <a:rPr sz="2400" spc="-530" dirty="0">
                <a:latin typeface="맑은 고딕"/>
                <a:cs typeface="맑은 고딕"/>
              </a:rPr>
              <a:t>는 </a:t>
            </a:r>
            <a:r>
              <a:rPr sz="2400" dirty="0">
                <a:latin typeface="맑은 고딕"/>
                <a:cs typeface="맑은 고딕"/>
              </a:rPr>
              <a:t>수작업이 필요한 경우</a:t>
            </a:r>
            <a:r>
              <a:rPr sz="2400" spc="-600" dirty="0">
                <a:latin typeface="맑은 고딕"/>
                <a:cs typeface="맑은 고딕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유용함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64678" y="40312"/>
            <a:ext cx="122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참고 :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기1.7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60534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212121"/>
                </a:solidFill>
              </a:rPr>
              <a:t>다양한</a:t>
            </a:r>
            <a:r>
              <a:rPr spc="-430" dirty="0">
                <a:solidFill>
                  <a:srgbClr val="212121"/>
                </a:solidFill>
              </a:rPr>
              <a:t> </a:t>
            </a:r>
            <a:r>
              <a:rPr dirty="0">
                <a:solidFill>
                  <a:srgbClr val="212121"/>
                </a:solidFill>
              </a:rPr>
              <a:t>기준에</a:t>
            </a:r>
            <a:r>
              <a:rPr spc="-430" dirty="0">
                <a:solidFill>
                  <a:srgbClr val="212121"/>
                </a:solidFill>
              </a:rPr>
              <a:t> </a:t>
            </a:r>
            <a:r>
              <a:rPr dirty="0">
                <a:solidFill>
                  <a:srgbClr val="212121"/>
                </a:solidFill>
              </a:rPr>
              <a:t>따른</a:t>
            </a:r>
            <a:r>
              <a:rPr spc="-430" dirty="0">
                <a:solidFill>
                  <a:srgbClr val="212121"/>
                </a:solidFill>
              </a:rPr>
              <a:t> </a:t>
            </a:r>
            <a:r>
              <a:rPr dirty="0">
                <a:solidFill>
                  <a:srgbClr val="212121"/>
                </a:solidFill>
              </a:rPr>
              <a:t>유형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13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43404"/>
            <a:ext cx="10267315" cy="399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오프라인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학습과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온라인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학습</a:t>
            </a:r>
            <a:endParaRPr sz="24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Arial"/>
              <a:buChar char="•"/>
            </a:pPr>
            <a:endParaRPr sz="265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60" dirty="0">
                <a:latin typeface="맑은 고딕"/>
                <a:cs typeface="맑은 고딕"/>
              </a:rPr>
              <a:t>결정론적</a:t>
            </a:r>
            <a:r>
              <a:rPr sz="2400" spc="60" dirty="0">
                <a:latin typeface="Arial"/>
                <a:cs typeface="Arial"/>
              </a:rPr>
              <a:t>(deterministic) </a:t>
            </a:r>
            <a:r>
              <a:rPr sz="2400" dirty="0">
                <a:latin typeface="맑은 고딕"/>
                <a:cs typeface="맑은 고딕"/>
              </a:rPr>
              <a:t>학습과 </a:t>
            </a:r>
            <a:r>
              <a:rPr sz="2400" spc="20" dirty="0">
                <a:latin typeface="맑은 고딕"/>
                <a:cs typeface="맑은 고딕"/>
              </a:rPr>
              <a:t>스토캐스틱</a:t>
            </a:r>
            <a:r>
              <a:rPr sz="2400" spc="20" dirty="0">
                <a:latin typeface="Arial"/>
                <a:cs typeface="Arial"/>
              </a:rPr>
              <a:t>(stochastic)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dirty="0">
                <a:latin typeface="맑은 고딕"/>
                <a:cs typeface="맑은 고딕"/>
              </a:rPr>
              <a:t>학습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결정론적에서는</a:t>
            </a:r>
            <a:r>
              <a:rPr sz="2000" spc="-2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같은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데이터를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가지고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다시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학습하면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같은</a:t>
            </a:r>
            <a:r>
              <a:rPr sz="2000" b="1" spc="-19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예측기</a:t>
            </a:r>
            <a:r>
              <a:rPr sz="2000" dirty="0">
                <a:latin typeface="맑은 고딕"/>
                <a:cs typeface="맑은 고딕"/>
              </a:rPr>
              <a:t>가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만들어짐</a:t>
            </a:r>
            <a:endParaRPr sz="2000">
              <a:latin typeface="맑은 고딕"/>
              <a:cs typeface="맑은 고딕"/>
            </a:endParaRPr>
          </a:p>
          <a:p>
            <a:pPr marL="696595" marR="5080" lvl="1" indent="-227329">
              <a:lnSpc>
                <a:spcPts val="2160"/>
              </a:lnSpc>
              <a:spcBef>
                <a:spcPts val="5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스토캐스틱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학습은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학습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과정에서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난수를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사용하므로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같은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데이터로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다시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학습하면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다  른 예측기</a:t>
            </a:r>
            <a:r>
              <a:rPr sz="2000" dirty="0">
                <a:latin typeface="맑은 고딕"/>
                <a:cs typeface="맑은 고딕"/>
              </a:rPr>
              <a:t>가</a:t>
            </a:r>
            <a:r>
              <a:rPr sz="2000" spc="-38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만들어짐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7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55" dirty="0">
                <a:latin typeface="맑은 고딕"/>
                <a:cs typeface="맑은 고딕"/>
              </a:rPr>
              <a:t>분별</a:t>
            </a:r>
            <a:r>
              <a:rPr sz="2400" spc="55" dirty="0">
                <a:latin typeface="Arial"/>
                <a:cs typeface="Arial"/>
              </a:rPr>
              <a:t>(discriminative) </a:t>
            </a:r>
            <a:r>
              <a:rPr sz="2400" dirty="0">
                <a:latin typeface="맑은 고딕"/>
                <a:cs typeface="맑은 고딕"/>
              </a:rPr>
              <a:t>모델과 </a:t>
            </a:r>
            <a:r>
              <a:rPr sz="2400" spc="45" dirty="0">
                <a:latin typeface="맑은 고딕"/>
                <a:cs typeface="맑은 고딕"/>
              </a:rPr>
              <a:t>생성</a:t>
            </a:r>
            <a:r>
              <a:rPr sz="2400" spc="45" dirty="0">
                <a:latin typeface="Arial"/>
                <a:cs typeface="Arial"/>
              </a:rPr>
              <a:t>(generative)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dirty="0">
                <a:latin typeface="맑은 고딕"/>
                <a:cs typeface="맑은 고딕"/>
              </a:rPr>
              <a:t>모델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분별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모델은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분류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예측에만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관심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즉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b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dirty="0">
                <a:latin typeface="맑은 고딕"/>
                <a:cs typeface="맑은 고딕"/>
              </a:rPr>
              <a:t>의</a:t>
            </a:r>
            <a:r>
              <a:rPr sz="2000" spc="-2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추정에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관심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생성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모델은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b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맑은 고딕"/>
                <a:cs typeface="맑은 고딕"/>
              </a:rPr>
              <a:t>또는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b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i="1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dirty="0">
                <a:latin typeface="맑은 고딕"/>
                <a:cs typeface="맑은 고딕"/>
              </a:rPr>
              <a:t>를</a:t>
            </a:r>
            <a:r>
              <a:rPr sz="2000" spc="-2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추정함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64678" y="40312"/>
            <a:ext cx="122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참고 :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기1.7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289772"/>
            <a:ext cx="6776720" cy="1672589"/>
          </a:xfrm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6000" dirty="0">
                <a:latin typeface="맑은 고딕"/>
                <a:cs typeface="맑은 고딕"/>
              </a:rPr>
              <a:t>기계학습</a:t>
            </a:r>
            <a:r>
              <a:rPr sz="6000" spc="-625" dirty="0">
                <a:latin typeface="맑은 고딕"/>
                <a:cs typeface="맑은 고딕"/>
              </a:rPr>
              <a:t> </a:t>
            </a:r>
            <a:r>
              <a:rPr sz="6000" spc="-70" dirty="0">
                <a:latin typeface="맑은 고딕"/>
                <a:cs typeface="맑은 고딕"/>
              </a:rPr>
              <a:t>예시</a:t>
            </a:r>
            <a:r>
              <a:rPr sz="6000" spc="-70" dirty="0">
                <a:latin typeface="Arial"/>
                <a:cs typeface="Arial"/>
              </a:rPr>
              <a:t>(</a:t>
            </a:r>
            <a:r>
              <a:rPr sz="6000" spc="-70" dirty="0">
                <a:latin typeface="맑은 고딕"/>
                <a:cs typeface="맑은 고딕"/>
              </a:rPr>
              <a:t>수식</a:t>
            </a:r>
            <a:r>
              <a:rPr sz="6000" spc="-70" dirty="0">
                <a:latin typeface="Arial"/>
                <a:cs typeface="Arial"/>
              </a:rPr>
              <a:t>)</a:t>
            </a:r>
            <a:endParaRPr sz="6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dirty="0">
                <a:solidFill>
                  <a:srgbClr val="8A8A8A"/>
                </a:solidFill>
                <a:latin typeface="맑은 고딕"/>
                <a:cs typeface="맑은 고딕"/>
              </a:rPr>
              <a:t>기</a:t>
            </a:r>
            <a:r>
              <a:rPr sz="2400" dirty="0">
                <a:solidFill>
                  <a:srgbClr val="8A8A8A"/>
                </a:solidFill>
                <a:latin typeface="Arial"/>
                <a:cs typeface="Arial"/>
              </a:rPr>
              <a:t>1.4,</a:t>
            </a:r>
            <a:r>
              <a:rPr sz="2400" spc="-5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8A8A8A"/>
                </a:solidFill>
                <a:latin typeface="Arial"/>
                <a:cs typeface="Arial"/>
              </a:rPr>
              <a:t>1.7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14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7885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간단한 기계학습</a:t>
            </a:r>
            <a:r>
              <a:rPr spc="-894" dirty="0"/>
              <a:t> </a:t>
            </a:r>
            <a:r>
              <a:rPr dirty="0"/>
              <a:t>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7011670" cy="774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선형 회귀</a:t>
            </a:r>
            <a:r>
              <a:rPr sz="2400" spc="-4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문제</a:t>
            </a: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식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-15" dirty="0">
                <a:latin typeface="Arial"/>
                <a:cs typeface="Arial"/>
              </a:rPr>
              <a:t>(1.2)</a:t>
            </a:r>
            <a:r>
              <a:rPr sz="2000" spc="-15" dirty="0">
                <a:latin typeface="맑은 고딕"/>
                <a:cs typeface="맑은 고딕"/>
              </a:rPr>
              <a:t>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직선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모델을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사용하므로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두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개의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매개변수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0000FF"/>
                </a:solidFill>
                <a:latin typeface="Cambria Math"/>
                <a:cs typeface="Cambria Math"/>
              </a:rPr>
              <a:t>Θ</a:t>
            </a:r>
            <a:r>
              <a:rPr sz="2000" spc="13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00FF"/>
                </a:solidFill>
                <a:latin typeface="Cambria Math"/>
                <a:cs typeface="Cambria Math"/>
              </a:rPr>
              <a:t>=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08124" y="2284608"/>
            <a:ext cx="599440" cy="236220"/>
          </a:xfrm>
          <a:custGeom>
            <a:avLst/>
            <a:gdLst/>
            <a:ahLst/>
            <a:cxnLst/>
            <a:rect l="l" t="t" r="r" b="b"/>
            <a:pathLst>
              <a:path w="599440" h="236219">
                <a:moveTo>
                  <a:pt x="523684" y="0"/>
                </a:moveTo>
                <a:lnTo>
                  <a:pt x="520331" y="9563"/>
                </a:lnTo>
                <a:lnTo>
                  <a:pt x="533978" y="15490"/>
                </a:lnTo>
                <a:lnTo>
                  <a:pt x="545714" y="23690"/>
                </a:lnTo>
                <a:lnTo>
                  <a:pt x="569539" y="61689"/>
                </a:lnTo>
                <a:lnTo>
                  <a:pt x="577367" y="116687"/>
                </a:lnTo>
                <a:lnTo>
                  <a:pt x="576493" y="137478"/>
                </a:lnTo>
                <a:lnTo>
                  <a:pt x="563384" y="188391"/>
                </a:lnTo>
                <a:lnTo>
                  <a:pt x="534132" y="220226"/>
                </a:lnTo>
                <a:lnTo>
                  <a:pt x="520700" y="226174"/>
                </a:lnTo>
                <a:lnTo>
                  <a:pt x="523684" y="235737"/>
                </a:lnTo>
                <a:lnTo>
                  <a:pt x="568727" y="208984"/>
                </a:lnTo>
                <a:lnTo>
                  <a:pt x="594021" y="159580"/>
                </a:lnTo>
                <a:lnTo>
                  <a:pt x="598868" y="117932"/>
                </a:lnTo>
                <a:lnTo>
                  <a:pt x="597653" y="96320"/>
                </a:lnTo>
                <a:lnTo>
                  <a:pt x="587933" y="58015"/>
                </a:lnTo>
                <a:lnTo>
                  <a:pt x="555764" y="15114"/>
                </a:lnTo>
                <a:lnTo>
                  <a:pt x="540777" y="6169"/>
                </a:lnTo>
                <a:lnTo>
                  <a:pt x="523684" y="0"/>
                </a:lnTo>
                <a:close/>
              </a:path>
              <a:path w="599440" h="236219">
                <a:moveTo>
                  <a:pt x="75184" y="0"/>
                </a:moveTo>
                <a:lnTo>
                  <a:pt x="30233" y="26833"/>
                </a:lnTo>
                <a:lnTo>
                  <a:pt x="4865" y="76347"/>
                </a:lnTo>
                <a:lnTo>
                  <a:pt x="0" y="117932"/>
                </a:lnTo>
                <a:lnTo>
                  <a:pt x="1212" y="139592"/>
                </a:lnTo>
                <a:lnTo>
                  <a:pt x="10908" y="177898"/>
                </a:lnTo>
                <a:lnTo>
                  <a:pt x="43030" y="220659"/>
                </a:lnTo>
                <a:lnTo>
                  <a:pt x="75184" y="235737"/>
                </a:lnTo>
                <a:lnTo>
                  <a:pt x="78168" y="226174"/>
                </a:lnTo>
                <a:lnTo>
                  <a:pt x="64735" y="220226"/>
                </a:lnTo>
                <a:lnTo>
                  <a:pt x="53144" y="211945"/>
                </a:lnTo>
                <a:lnTo>
                  <a:pt x="29366" y="173330"/>
                </a:lnTo>
                <a:lnTo>
                  <a:pt x="21501" y="116687"/>
                </a:lnTo>
                <a:lnTo>
                  <a:pt x="22375" y="96575"/>
                </a:lnTo>
                <a:lnTo>
                  <a:pt x="35483" y="46913"/>
                </a:lnTo>
                <a:lnTo>
                  <a:pt x="64949" y="15490"/>
                </a:lnTo>
                <a:lnTo>
                  <a:pt x="78549" y="9563"/>
                </a:lnTo>
                <a:lnTo>
                  <a:pt x="751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78216" y="2207641"/>
            <a:ext cx="452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75" dirty="0">
                <a:solidFill>
                  <a:srgbClr val="0000FF"/>
                </a:solidFill>
                <a:latin typeface="Cambria Math"/>
                <a:cs typeface="Cambria Math"/>
              </a:rPr>
              <a:t>𝑤𝑤,</a:t>
            </a:r>
            <a:r>
              <a:rPr sz="2000" spc="-18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000" spc="-540" dirty="0">
                <a:solidFill>
                  <a:srgbClr val="0000FF"/>
                </a:solidFill>
                <a:latin typeface="Cambria Math"/>
                <a:cs typeface="Cambria Math"/>
              </a:rPr>
              <a:t>𝑏𝑏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16188" y="2216784"/>
            <a:ext cx="12573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solidFill>
                  <a:srgbClr val="0000FF"/>
                </a:solidFill>
                <a:latin typeface="Cambria Math"/>
                <a:cs typeface="Cambria Math"/>
              </a:rPr>
              <a:t>T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0638" y="6556254"/>
            <a:ext cx="1449705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9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40532" y="2732341"/>
            <a:ext cx="8484040" cy="378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0332" y="3309608"/>
            <a:ext cx="4279760" cy="34524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864678" y="40312"/>
            <a:ext cx="122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참고 :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기1.4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7885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간단한 기계학습</a:t>
            </a:r>
            <a:r>
              <a:rPr spc="-894" dirty="0"/>
              <a:t> </a:t>
            </a:r>
            <a:r>
              <a:rPr dirty="0"/>
              <a:t>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15389"/>
            <a:ext cx="9949180" cy="184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54000" algn="l"/>
              </a:tabLst>
            </a:pPr>
            <a:r>
              <a:rPr sz="3600" baseline="-16203" dirty="0">
                <a:latin typeface="맑은 고딕"/>
                <a:cs typeface="맑은 고딕"/>
              </a:rPr>
              <a:t>목적</a:t>
            </a:r>
            <a:r>
              <a:rPr sz="3600" spc="-337" baseline="-16203" dirty="0">
                <a:latin typeface="맑은 고딕"/>
                <a:cs typeface="맑은 고딕"/>
              </a:rPr>
              <a:t> </a:t>
            </a:r>
            <a:r>
              <a:rPr sz="3600" spc="52" baseline="-16203" dirty="0">
                <a:latin typeface="맑은 고딕"/>
                <a:cs typeface="맑은 고딕"/>
              </a:rPr>
              <a:t>함수</a:t>
            </a:r>
            <a:r>
              <a:rPr sz="1600" spc="35" dirty="0">
                <a:latin typeface="Arial"/>
                <a:cs typeface="Arial"/>
              </a:rPr>
              <a:t>objective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function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(</a:t>
            </a:r>
            <a:r>
              <a:rPr sz="3600" spc="-30" baseline="-16203" dirty="0">
                <a:latin typeface="맑은 고딕"/>
                <a:cs typeface="맑은 고딕"/>
              </a:rPr>
              <a:t>또는</a:t>
            </a:r>
            <a:r>
              <a:rPr sz="3600" spc="-330" baseline="-16203" dirty="0">
                <a:latin typeface="맑은 고딕"/>
                <a:cs typeface="맑은 고딕"/>
              </a:rPr>
              <a:t> </a:t>
            </a:r>
            <a:r>
              <a:rPr sz="3600" baseline="-16203" dirty="0">
                <a:latin typeface="맑은 고딕"/>
                <a:cs typeface="맑은 고딕"/>
              </a:rPr>
              <a:t>비용</a:t>
            </a:r>
            <a:r>
              <a:rPr sz="3600" spc="-330" baseline="-16203" dirty="0">
                <a:latin typeface="맑은 고딕"/>
                <a:cs typeface="맑은 고딕"/>
              </a:rPr>
              <a:t> </a:t>
            </a:r>
            <a:r>
              <a:rPr sz="3600" spc="30" baseline="-16203" dirty="0">
                <a:latin typeface="맑은 고딕"/>
                <a:cs typeface="맑은 고딕"/>
              </a:rPr>
              <a:t>함수</a:t>
            </a:r>
            <a:r>
              <a:rPr sz="1600" spc="20" dirty="0">
                <a:latin typeface="Arial"/>
                <a:cs typeface="Arial"/>
              </a:rPr>
              <a:t>cost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55" dirty="0">
                <a:latin typeface="Arial"/>
                <a:cs typeface="Arial"/>
              </a:rPr>
              <a:t>function</a:t>
            </a:r>
            <a:r>
              <a:rPr sz="3600" spc="82" baseline="-16203" dirty="0">
                <a:latin typeface="Arial"/>
                <a:cs typeface="Arial"/>
              </a:rPr>
              <a:t>)</a:t>
            </a:r>
            <a:endParaRPr sz="3600" baseline="-16203">
              <a:latin typeface="Arial"/>
              <a:cs typeface="Arial"/>
            </a:endParaRPr>
          </a:p>
          <a:p>
            <a:pPr marL="711200" lvl="1" indent="-228600">
              <a:lnSpc>
                <a:spcPct val="100000"/>
              </a:lnSpc>
              <a:spcBef>
                <a:spcPts val="2039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dirty="0">
                <a:latin typeface="맑은 고딕"/>
                <a:cs typeface="맑은 고딕"/>
              </a:rPr>
              <a:t>식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-15" dirty="0">
                <a:latin typeface="Arial"/>
                <a:cs typeface="Arial"/>
              </a:rPr>
              <a:t>(1.8)</a:t>
            </a:r>
            <a:r>
              <a:rPr sz="2000" spc="-15" dirty="0">
                <a:latin typeface="맑은 고딕"/>
                <a:cs typeface="맑은 고딕"/>
              </a:rPr>
              <a:t>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선형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회귀를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위한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목적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함수</a:t>
            </a:r>
            <a:endParaRPr sz="2000">
              <a:latin typeface="맑은 고딕"/>
              <a:cs typeface="맑은 고딕"/>
            </a:endParaRPr>
          </a:p>
          <a:p>
            <a:pPr marL="1168400" lvl="2" indent="-229235">
              <a:lnSpc>
                <a:spcPct val="100000"/>
              </a:lnSpc>
              <a:spcBef>
                <a:spcPts val="1630"/>
              </a:spcBef>
              <a:buFont typeface="Arial"/>
              <a:buChar char="•"/>
              <a:tabLst>
                <a:tab pos="1167765" algn="l"/>
                <a:tab pos="1168400" algn="l"/>
              </a:tabLst>
            </a:pPr>
            <a:r>
              <a:rPr sz="1800" spc="-260" dirty="0">
                <a:latin typeface="Cambria Math"/>
                <a:cs typeface="Cambria Math"/>
              </a:rPr>
              <a:t>𝑓𝑓</a:t>
            </a:r>
            <a:r>
              <a:rPr sz="1950" spc="-390" baseline="-14957" dirty="0">
                <a:latin typeface="Cambria Math"/>
                <a:cs typeface="Cambria Math"/>
              </a:rPr>
              <a:t>Θ</a:t>
            </a:r>
            <a:r>
              <a:rPr sz="1800" spc="-260" dirty="0">
                <a:latin typeface="Cambria Math"/>
                <a:cs typeface="Cambria Math"/>
              </a:rPr>
              <a:t>(𝐱𝐱</a:t>
            </a:r>
            <a:r>
              <a:rPr sz="1950" spc="-390" baseline="-14957" dirty="0">
                <a:latin typeface="Cambria Math"/>
                <a:cs typeface="Cambria Math"/>
              </a:rPr>
              <a:t>𝑖𝑖</a:t>
            </a:r>
            <a:r>
              <a:rPr sz="1800" spc="-260" dirty="0">
                <a:latin typeface="Arial"/>
                <a:cs typeface="Arial"/>
              </a:rPr>
              <a:t>)</a:t>
            </a:r>
            <a:r>
              <a:rPr sz="1800" spc="-260" dirty="0">
                <a:latin typeface="맑은 고딕"/>
                <a:cs typeface="맑은 고딕"/>
              </a:rPr>
              <a:t>는</a:t>
            </a:r>
            <a:r>
              <a:rPr sz="1800" spc="-1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예측함수의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출력</a:t>
            </a:r>
            <a:r>
              <a:rPr sz="1800" spc="-10" dirty="0">
                <a:latin typeface="Arial"/>
                <a:cs typeface="Arial"/>
              </a:rPr>
              <a:t>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y</a:t>
            </a:r>
            <a:r>
              <a:rPr sz="1800" i="1" baseline="-20833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맑은 고딕"/>
                <a:cs typeface="맑은 고딕"/>
              </a:rPr>
              <a:t>는</a:t>
            </a:r>
            <a:r>
              <a:rPr sz="1800" spc="-1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예측함수가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맞추어야</a:t>
            </a:r>
            <a:r>
              <a:rPr sz="1800" spc="-1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하는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목표값이므로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spc="-200" dirty="0">
                <a:latin typeface="Cambria Math"/>
                <a:cs typeface="Cambria Math"/>
              </a:rPr>
              <a:t>𝑓𝑓</a:t>
            </a:r>
            <a:r>
              <a:rPr sz="1950" spc="-300" baseline="-14957" dirty="0">
                <a:latin typeface="Cambria Math"/>
                <a:cs typeface="Cambria Math"/>
              </a:rPr>
              <a:t>Θ</a:t>
            </a:r>
            <a:r>
              <a:rPr sz="1800" spc="-200" dirty="0">
                <a:latin typeface="Cambria Math"/>
                <a:cs typeface="Cambria Math"/>
              </a:rPr>
              <a:t>(𝐱𝐱</a:t>
            </a:r>
            <a:r>
              <a:rPr sz="1950" spc="-300" baseline="-14957" dirty="0">
                <a:latin typeface="Cambria Math"/>
                <a:cs typeface="Cambria Math"/>
              </a:rPr>
              <a:t>𝑖𝑖</a:t>
            </a:r>
            <a:r>
              <a:rPr sz="1800" spc="-200" dirty="0">
                <a:latin typeface="Arial"/>
                <a:cs typeface="Arial"/>
              </a:rPr>
              <a:t>)-</a:t>
            </a:r>
            <a:r>
              <a:rPr sz="1800" i="1" spc="-200" dirty="0">
                <a:latin typeface="Times New Roman"/>
                <a:cs typeface="Times New Roman"/>
              </a:rPr>
              <a:t>y</a:t>
            </a:r>
            <a:r>
              <a:rPr sz="1800" i="1" spc="-300" baseline="-20833" dirty="0">
                <a:latin typeface="Times New Roman"/>
                <a:cs typeface="Times New Roman"/>
              </a:rPr>
              <a:t>i</a:t>
            </a:r>
            <a:r>
              <a:rPr sz="1800" spc="-200" dirty="0">
                <a:latin typeface="맑은 고딕"/>
                <a:cs typeface="맑은 고딕"/>
              </a:rPr>
              <a:t>는</a:t>
            </a:r>
            <a:r>
              <a:rPr sz="1800" spc="-1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오차</a:t>
            </a:r>
            <a:endParaRPr sz="1800">
              <a:latin typeface="맑은 고딕"/>
              <a:cs typeface="맑은 고딕"/>
            </a:endParaRPr>
          </a:p>
          <a:p>
            <a:pPr marL="1168400" lvl="2" indent="-229235">
              <a:lnSpc>
                <a:spcPct val="100000"/>
              </a:lnSpc>
              <a:spcBef>
                <a:spcPts val="1045"/>
              </a:spcBef>
              <a:buFont typeface="Arial"/>
              <a:buChar char="•"/>
              <a:tabLst>
                <a:tab pos="1167765" algn="l"/>
                <a:tab pos="1168400" algn="l"/>
              </a:tabLst>
            </a:pPr>
            <a:r>
              <a:rPr sz="2700" baseline="-16975" dirty="0">
                <a:latin typeface="맑은 고딕"/>
                <a:cs typeface="맑은 고딕"/>
              </a:rPr>
              <a:t>식</a:t>
            </a:r>
            <a:r>
              <a:rPr sz="2700" spc="-254" baseline="-16975" dirty="0">
                <a:latin typeface="맑은 고딕"/>
                <a:cs typeface="맑은 고딕"/>
              </a:rPr>
              <a:t> </a:t>
            </a:r>
            <a:r>
              <a:rPr sz="2700" spc="-22" baseline="-16975" dirty="0">
                <a:latin typeface="Arial"/>
                <a:cs typeface="Arial"/>
              </a:rPr>
              <a:t>(1.8)</a:t>
            </a:r>
            <a:r>
              <a:rPr sz="2700" spc="-22" baseline="-16975" dirty="0">
                <a:latin typeface="맑은 고딕"/>
                <a:cs typeface="맑은 고딕"/>
              </a:rPr>
              <a:t>을</a:t>
            </a:r>
            <a:r>
              <a:rPr sz="2700" spc="-284" baseline="-16975" dirty="0">
                <a:latin typeface="맑은 고딕"/>
                <a:cs typeface="맑은 고딕"/>
              </a:rPr>
              <a:t> </a:t>
            </a:r>
            <a:r>
              <a:rPr sz="2700" spc="-7" baseline="-16975" dirty="0">
                <a:solidFill>
                  <a:srgbClr val="0000FF"/>
                </a:solidFill>
                <a:latin typeface="맑은 고딕"/>
                <a:cs typeface="맑은 고딕"/>
              </a:rPr>
              <a:t>평균제곱오차</a:t>
            </a:r>
            <a:r>
              <a:rPr sz="1200" spc="-5" dirty="0">
                <a:solidFill>
                  <a:srgbClr val="0000FF"/>
                </a:solidFill>
                <a:latin typeface="Arial"/>
                <a:cs typeface="Arial"/>
              </a:rPr>
              <a:t>MSE(mean</a:t>
            </a:r>
            <a:r>
              <a:rPr sz="12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0000FF"/>
                </a:solidFill>
                <a:latin typeface="Arial"/>
                <a:cs typeface="Arial"/>
              </a:rPr>
              <a:t>squared</a:t>
            </a:r>
            <a:r>
              <a:rPr sz="12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0000FF"/>
                </a:solidFill>
                <a:latin typeface="Arial"/>
                <a:cs typeface="Arial"/>
              </a:rPr>
              <a:t>error)</a:t>
            </a:r>
            <a:r>
              <a:rPr sz="2700" spc="60" baseline="-16975" dirty="0">
                <a:latin typeface="맑은 고딕"/>
                <a:cs typeface="맑은 고딕"/>
              </a:rPr>
              <a:t>라</a:t>
            </a:r>
            <a:r>
              <a:rPr sz="2700" spc="-232" baseline="-16975" dirty="0">
                <a:latin typeface="맑은 고딕"/>
                <a:cs typeface="맑은 고딕"/>
              </a:rPr>
              <a:t> </a:t>
            </a:r>
            <a:r>
              <a:rPr sz="2700" baseline="-16975" dirty="0">
                <a:latin typeface="맑은 고딕"/>
                <a:cs typeface="맑은 고딕"/>
              </a:rPr>
              <a:t>부름</a:t>
            </a:r>
            <a:endParaRPr sz="2700" baseline="-16975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6503" y="4189786"/>
            <a:ext cx="9047304" cy="11042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64678" y="40312"/>
            <a:ext cx="122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참고 :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기1.4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3757" y="51816"/>
            <a:ext cx="11319510" cy="6231255"/>
            <a:chOff x="863757" y="51816"/>
            <a:chExt cx="11319510" cy="6231255"/>
          </a:xfrm>
        </p:grpSpPr>
        <p:sp>
          <p:nvSpPr>
            <p:cNvPr id="3" name="object 3"/>
            <p:cNvSpPr/>
            <p:nvPr/>
          </p:nvSpPr>
          <p:spPr>
            <a:xfrm>
              <a:off x="863757" y="1901140"/>
              <a:ext cx="9859806" cy="43818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8199" y="51816"/>
              <a:ext cx="3724655" cy="30419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864678" y="40312"/>
            <a:ext cx="122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참고 :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기1.4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2047" y="51816"/>
            <a:ext cx="11271250" cy="4567555"/>
            <a:chOff x="912047" y="51816"/>
            <a:chExt cx="11271250" cy="4567555"/>
          </a:xfrm>
        </p:grpSpPr>
        <p:sp>
          <p:nvSpPr>
            <p:cNvPr id="3" name="object 3"/>
            <p:cNvSpPr/>
            <p:nvPr/>
          </p:nvSpPr>
          <p:spPr>
            <a:xfrm>
              <a:off x="912047" y="1899590"/>
              <a:ext cx="9267826" cy="27196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8199" y="51816"/>
              <a:ext cx="3724655" cy="30419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864678" y="40312"/>
            <a:ext cx="122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참고 :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기1.4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135" y="51816"/>
            <a:ext cx="12091035" cy="6744334"/>
            <a:chOff x="92135" y="51816"/>
            <a:chExt cx="12091035" cy="6744334"/>
          </a:xfrm>
        </p:grpSpPr>
        <p:sp>
          <p:nvSpPr>
            <p:cNvPr id="3" name="object 3"/>
            <p:cNvSpPr/>
            <p:nvPr/>
          </p:nvSpPr>
          <p:spPr>
            <a:xfrm>
              <a:off x="838199" y="1825752"/>
              <a:ext cx="9378694" cy="47015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58199" y="51816"/>
              <a:ext cx="3724655" cy="30419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864678" y="40312"/>
            <a:ext cx="122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참고 :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기1.4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528" y="2065654"/>
            <a:ext cx="3460750" cy="1530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학습목표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25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기계학습의 분류를</a:t>
            </a:r>
            <a:r>
              <a:rPr sz="2400" spc="-5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기계학습의 사례를</a:t>
            </a:r>
            <a:r>
              <a:rPr sz="2400" spc="-5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경험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67577" y="6531057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6953" y="2065673"/>
            <a:ext cx="1778635" cy="1530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핵심용어</a:t>
            </a:r>
            <a:endParaRPr sz="24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25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맑은 고딕"/>
                <a:cs typeface="맑은 고딕"/>
              </a:rPr>
              <a:t>지도학습</a:t>
            </a:r>
            <a:endParaRPr sz="24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맑은 고딕"/>
                <a:cs typeface="맑은 고딕"/>
              </a:rPr>
              <a:t>비지도학습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289772"/>
            <a:ext cx="6776720" cy="1672589"/>
          </a:xfrm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6000" dirty="0">
                <a:latin typeface="맑은 고딕"/>
                <a:cs typeface="맑은 고딕"/>
              </a:rPr>
              <a:t>기계학습</a:t>
            </a:r>
            <a:r>
              <a:rPr sz="6000" spc="-625" dirty="0">
                <a:latin typeface="맑은 고딕"/>
                <a:cs typeface="맑은 고딕"/>
              </a:rPr>
              <a:t> </a:t>
            </a:r>
            <a:r>
              <a:rPr sz="6000" spc="-70" dirty="0">
                <a:latin typeface="맑은 고딕"/>
                <a:cs typeface="맑은 고딕"/>
              </a:rPr>
              <a:t>예시</a:t>
            </a:r>
            <a:r>
              <a:rPr sz="6000" spc="-70" dirty="0">
                <a:latin typeface="Arial"/>
                <a:cs typeface="Arial"/>
              </a:rPr>
              <a:t>(</a:t>
            </a:r>
            <a:r>
              <a:rPr sz="6000" spc="-70" dirty="0">
                <a:latin typeface="맑은 고딕"/>
                <a:cs typeface="맑은 고딕"/>
              </a:rPr>
              <a:t>코드</a:t>
            </a:r>
            <a:r>
              <a:rPr sz="6000" spc="-70" dirty="0">
                <a:latin typeface="Arial"/>
                <a:cs typeface="Arial"/>
              </a:rPr>
              <a:t>)</a:t>
            </a:r>
            <a:endParaRPr sz="6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spc="15" dirty="0">
                <a:solidFill>
                  <a:srgbClr val="8A8A8A"/>
                </a:solidFill>
                <a:latin typeface="맑은 고딕"/>
                <a:cs typeface="맑은 고딕"/>
              </a:rPr>
              <a:t>모</a:t>
            </a:r>
            <a:r>
              <a:rPr sz="2400" spc="15" dirty="0">
                <a:solidFill>
                  <a:srgbClr val="8A8A8A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8435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폐암</a:t>
            </a:r>
            <a:r>
              <a:rPr spc="-425" dirty="0"/>
              <a:t> </a:t>
            </a:r>
            <a:r>
              <a:rPr dirty="0"/>
              <a:t>수술</a:t>
            </a:r>
            <a:r>
              <a:rPr spc="-420" dirty="0"/>
              <a:t> </a:t>
            </a:r>
            <a:r>
              <a:rPr dirty="0"/>
              <a:t>환자의</a:t>
            </a:r>
            <a:r>
              <a:rPr spc="-420" dirty="0"/>
              <a:t> </a:t>
            </a:r>
            <a:r>
              <a:rPr dirty="0"/>
              <a:t>생존율</a:t>
            </a:r>
            <a:r>
              <a:rPr spc="-420" dirty="0"/>
              <a:t> </a:t>
            </a:r>
            <a:r>
              <a:rPr dirty="0"/>
              <a:t>예측하기</a:t>
            </a:r>
          </a:p>
        </p:txBody>
      </p:sp>
      <p:sp>
        <p:nvSpPr>
          <p:cNvPr id="3" name="object 3"/>
          <p:cNvSpPr/>
          <p:nvPr/>
        </p:nvSpPr>
        <p:spPr>
          <a:xfrm>
            <a:off x="1975259" y="2366211"/>
            <a:ext cx="7789176" cy="3262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5495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폐암</a:t>
            </a:r>
            <a:r>
              <a:rPr spc="-434" dirty="0"/>
              <a:t> </a:t>
            </a:r>
            <a:r>
              <a:rPr dirty="0"/>
              <a:t>환자</a:t>
            </a:r>
            <a:r>
              <a:rPr spc="-430" dirty="0"/>
              <a:t> </a:t>
            </a:r>
            <a:r>
              <a:rPr dirty="0"/>
              <a:t>의료</a:t>
            </a:r>
            <a:r>
              <a:rPr spc="-415" dirty="0"/>
              <a:t> </a:t>
            </a:r>
            <a:r>
              <a:rPr dirty="0"/>
              <a:t>데이터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900427"/>
            <a:ext cx="12182855" cy="435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5495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폐암</a:t>
            </a:r>
            <a:r>
              <a:rPr spc="-434" dirty="0"/>
              <a:t> </a:t>
            </a:r>
            <a:r>
              <a:rPr dirty="0"/>
              <a:t>환자</a:t>
            </a:r>
            <a:r>
              <a:rPr spc="-430" dirty="0"/>
              <a:t> </a:t>
            </a:r>
            <a:r>
              <a:rPr dirty="0"/>
              <a:t>의료</a:t>
            </a:r>
            <a:r>
              <a:rPr spc="-415" dirty="0"/>
              <a:t> </a:t>
            </a:r>
            <a:r>
              <a:rPr dirty="0"/>
              <a:t>데이터</a:t>
            </a:r>
          </a:p>
        </p:txBody>
      </p:sp>
      <p:sp>
        <p:nvSpPr>
          <p:cNvPr id="3" name="object 3"/>
          <p:cNvSpPr/>
          <p:nvPr/>
        </p:nvSpPr>
        <p:spPr>
          <a:xfrm>
            <a:off x="1566984" y="1842614"/>
            <a:ext cx="9113039" cy="4391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1160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>
                <a:latin typeface="Arial"/>
                <a:cs typeface="Arial"/>
              </a:rPr>
              <a:t>ML/DL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dirty="0"/>
              <a:t>준비사항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912"/>
            <a:ext cx="7499350" cy="1926589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데이터셋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작업환경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본인의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-20" dirty="0">
                <a:latin typeface="Arial"/>
                <a:cs typeface="Arial"/>
              </a:rPr>
              <a:t>PC/</a:t>
            </a:r>
            <a:r>
              <a:rPr sz="2000" spc="-20" dirty="0">
                <a:latin typeface="맑은 고딕"/>
                <a:cs typeface="맑은 고딕"/>
              </a:rPr>
              <a:t>노트북</a:t>
            </a:r>
            <a:endParaRPr sz="2000">
              <a:latin typeface="맑은 고딕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Arial"/>
                <a:cs typeface="Arial"/>
              </a:rPr>
              <a:t>CPU/GPU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맑은 고딕"/>
                <a:cs typeface="맑은 고딕"/>
              </a:rPr>
              <a:t>여부에</a:t>
            </a:r>
            <a:r>
              <a:rPr sz="1800" spc="-17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따라</a:t>
            </a:r>
            <a:r>
              <a:rPr sz="1800" spc="-1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설치과정이나</a:t>
            </a:r>
            <a:r>
              <a:rPr sz="1800" spc="-17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성능</a:t>
            </a:r>
            <a:r>
              <a:rPr sz="1800" spc="-17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차이가</a:t>
            </a:r>
            <a:r>
              <a:rPr sz="1800" spc="-1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클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수</a:t>
            </a:r>
            <a:r>
              <a:rPr sz="1800" spc="-1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있음</a:t>
            </a:r>
            <a:endParaRPr sz="18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또는 </a:t>
            </a:r>
            <a:r>
              <a:rPr sz="2000" spc="50" dirty="0">
                <a:latin typeface="Arial"/>
                <a:cs typeface="Arial"/>
              </a:rPr>
              <a:t>Google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Colab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085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작업환경</a:t>
            </a:r>
            <a:r>
              <a:rPr spc="-480" dirty="0"/>
              <a:t> </a:t>
            </a:r>
            <a:r>
              <a:rPr dirty="0"/>
              <a:t>만들기</a:t>
            </a:r>
          </a:p>
        </p:txBody>
      </p:sp>
      <p:sp>
        <p:nvSpPr>
          <p:cNvPr id="3" name="object 3"/>
          <p:cNvSpPr/>
          <p:nvPr/>
        </p:nvSpPr>
        <p:spPr>
          <a:xfrm>
            <a:off x="2030636" y="1805191"/>
            <a:ext cx="8130726" cy="4393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085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작업환경</a:t>
            </a:r>
            <a:r>
              <a:rPr spc="-480" dirty="0"/>
              <a:t> </a:t>
            </a:r>
            <a:r>
              <a:rPr dirty="0"/>
              <a:t>만들기</a:t>
            </a:r>
          </a:p>
        </p:txBody>
      </p:sp>
      <p:sp>
        <p:nvSpPr>
          <p:cNvPr id="3" name="object 3"/>
          <p:cNvSpPr/>
          <p:nvPr/>
        </p:nvSpPr>
        <p:spPr>
          <a:xfrm>
            <a:off x="177813" y="1735231"/>
            <a:ext cx="6449527" cy="3897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41991" y="1742881"/>
            <a:ext cx="4786267" cy="3693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7716" y="5526023"/>
            <a:ext cx="2344420" cy="94361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26289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Windows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10</a:t>
            </a:r>
            <a:r>
              <a:rPr sz="1800" spc="-4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기준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085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작업환경</a:t>
            </a:r>
            <a:r>
              <a:rPr spc="-480" dirty="0"/>
              <a:t> </a:t>
            </a:r>
            <a:r>
              <a:rPr dirty="0"/>
              <a:t>만들기</a:t>
            </a:r>
          </a:p>
        </p:txBody>
      </p:sp>
      <p:sp>
        <p:nvSpPr>
          <p:cNvPr id="3" name="object 3"/>
          <p:cNvSpPr/>
          <p:nvPr/>
        </p:nvSpPr>
        <p:spPr>
          <a:xfrm>
            <a:off x="3403091" y="1690116"/>
            <a:ext cx="4954523" cy="4372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57716" y="5526023"/>
            <a:ext cx="2344420" cy="94361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26289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Windows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10</a:t>
            </a:r>
            <a:r>
              <a:rPr sz="1800" spc="-4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기준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085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작업환경</a:t>
            </a:r>
            <a:r>
              <a:rPr spc="-480" dirty="0"/>
              <a:t> </a:t>
            </a:r>
            <a:r>
              <a:rPr dirty="0"/>
              <a:t>만들기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9262745" cy="38963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har char="•"/>
              <a:tabLst>
                <a:tab pos="241300" algn="l"/>
              </a:tabLst>
            </a:pPr>
            <a:r>
              <a:rPr sz="2400" spc="-10" dirty="0">
                <a:latin typeface="Arial"/>
                <a:cs typeface="Arial"/>
              </a:rPr>
              <a:t>(base) </a:t>
            </a:r>
            <a:r>
              <a:rPr sz="2400" spc="-30" dirty="0">
                <a:latin typeface="Arial"/>
                <a:cs typeface="Arial"/>
              </a:rPr>
              <a:t>&gt; </a:t>
            </a:r>
            <a:r>
              <a:rPr sz="2400" spc="70" dirty="0">
                <a:latin typeface="Arial"/>
                <a:cs typeface="Arial"/>
              </a:rPr>
              <a:t>conda </a:t>
            </a:r>
            <a:r>
              <a:rPr sz="2400" spc="60" dirty="0">
                <a:latin typeface="Arial"/>
                <a:cs typeface="Arial"/>
              </a:rPr>
              <a:t>create </a:t>
            </a:r>
            <a:r>
              <a:rPr sz="2400" spc="5" dirty="0">
                <a:latin typeface="Arial"/>
                <a:cs typeface="Arial"/>
              </a:rPr>
              <a:t>–n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iml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10" dirty="0">
                <a:latin typeface="Arial"/>
                <a:cs typeface="Arial"/>
              </a:rPr>
              <a:t>(base) </a:t>
            </a:r>
            <a:r>
              <a:rPr sz="2400" spc="-30" dirty="0">
                <a:latin typeface="Arial"/>
                <a:cs typeface="Arial"/>
              </a:rPr>
              <a:t>&gt; </a:t>
            </a:r>
            <a:r>
              <a:rPr sz="2400" spc="70" dirty="0">
                <a:latin typeface="Arial"/>
                <a:cs typeface="Arial"/>
              </a:rPr>
              <a:t>conda </a:t>
            </a:r>
            <a:r>
              <a:rPr sz="2400" spc="55" dirty="0">
                <a:latin typeface="Arial"/>
                <a:cs typeface="Arial"/>
              </a:rPr>
              <a:t>activate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iml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Arial"/>
                <a:cs typeface="Arial"/>
              </a:rPr>
              <a:t>Anaconda </a:t>
            </a:r>
            <a:r>
              <a:rPr sz="2000" dirty="0">
                <a:latin typeface="맑은 고딕"/>
                <a:cs typeface="맑은 고딕"/>
              </a:rPr>
              <a:t>가상환경이</a:t>
            </a:r>
            <a:r>
              <a:rPr sz="2000" spc="-2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만들어짐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Arial"/>
                <a:cs typeface="Arial"/>
              </a:rPr>
              <a:t>iml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외에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본인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편한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환경이름으로</a:t>
            </a:r>
            <a:r>
              <a:rPr sz="2000" spc="-2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바꾸어도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무방함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300" algn="l"/>
              </a:tabLst>
            </a:pPr>
            <a:r>
              <a:rPr sz="2400" spc="35" dirty="0">
                <a:latin typeface="Arial"/>
                <a:cs typeface="Arial"/>
              </a:rPr>
              <a:t>(</a:t>
            </a:r>
            <a:r>
              <a:rPr sz="2400" b="1" spc="35" dirty="0">
                <a:latin typeface="Arial"/>
                <a:cs typeface="Arial"/>
              </a:rPr>
              <a:t>iml</a:t>
            </a:r>
            <a:r>
              <a:rPr sz="2400" spc="35" dirty="0">
                <a:latin typeface="Arial"/>
                <a:cs typeface="Arial"/>
              </a:rPr>
              <a:t>) </a:t>
            </a:r>
            <a:r>
              <a:rPr sz="2400" spc="-30" dirty="0">
                <a:latin typeface="Arial"/>
                <a:cs typeface="Arial"/>
              </a:rPr>
              <a:t>&gt; </a:t>
            </a:r>
            <a:r>
              <a:rPr sz="2400" spc="70" dirty="0">
                <a:latin typeface="Arial"/>
                <a:cs typeface="Arial"/>
              </a:rPr>
              <a:t>conda </a:t>
            </a:r>
            <a:r>
              <a:rPr sz="2400" spc="75" dirty="0">
                <a:latin typeface="Arial"/>
                <a:cs typeface="Arial"/>
              </a:rPr>
              <a:t>install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tensorflow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35" dirty="0">
                <a:latin typeface="Arial"/>
                <a:cs typeface="Arial"/>
              </a:rPr>
              <a:t>(</a:t>
            </a:r>
            <a:r>
              <a:rPr sz="2400" b="1" spc="35" dirty="0">
                <a:latin typeface="Arial"/>
                <a:cs typeface="Arial"/>
              </a:rPr>
              <a:t>iml</a:t>
            </a:r>
            <a:r>
              <a:rPr sz="2400" spc="35" dirty="0">
                <a:latin typeface="Arial"/>
                <a:cs typeface="Arial"/>
              </a:rPr>
              <a:t>)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&gt;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conda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install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b="1" spc="110" dirty="0">
                <a:latin typeface="Arial"/>
                <a:cs typeface="Arial"/>
              </a:rPr>
              <a:t>matplotlib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pandas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60" dirty="0">
                <a:latin typeface="Arial"/>
                <a:cs typeface="Arial"/>
              </a:rPr>
              <a:t>scikit-learn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100" dirty="0">
                <a:latin typeface="Arial"/>
                <a:cs typeface="Arial"/>
              </a:rPr>
              <a:t>numpy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–y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har char="•"/>
              <a:tabLst>
                <a:tab pos="241300" algn="l"/>
              </a:tabLst>
            </a:pPr>
            <a:r>
              <a:rPr sz="2400" spc="35" dirty="0">
                <a:latin typeface="Arial"/>
                <a:cs typeface="Arial"/>
              </a:rPr>
              <a:t>(</a:t>
            </a:r>
            <a:r>
              <a:rPr sz="2400" b="1" spc="35" dirty="0">
                <a:latin typeface="Arial"/>
                <a:cs typeface="Arial"/>
              </a:rPr>
              <a:t>iml</a:t>
            </a:r>
            <a:r>
              <a:rPr sz="2400" spc="35" dirty="0">
                <a:latin typeface="Arial"/>
                <a:cs typeface="Arial"/>
              </a:rPr>
              <a:t>)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&gt;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conda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install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b="1" spc="110" dirty="0">
                <a:latin typeface="Arial"/>
                <a:cs typeface="Arial"/>
              </a:rPr>
              <a:t>matplotlib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pydotplus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seaborn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scipy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–y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35" dirty="0">
                <a:latin typeface="Arial"/>
                <a:cs typeface="Arial"/>
              </a:rPr>
              <a:t>(</a:t>
            </a:r>
            <a:r>
              <a:rPr sz="2400" b="1" spc="35" dirty="0">
                <a:latin typeface="Arial"/>
                <a:cs typeface="Arial"/>
              </a:rPr>
              <a:t>iml</a:t>
            </a:r>
            <a:r>
              <a:rPr sz="2400" spc="35" dirty="0">
                <a:latin typeface="Arial"/>
                <a:cs typeface="Arial"/>
              </a:rPr>
              <a:t>) </a:t>
            </a:r>
            <a:r>
              <a:rPr sz="2400" spc="-30" dirty="0">
                <a:latin typeface="Arial"/>
                <a:cs typeface="Arial"/>
              </a:rPr>
              <a:t>&gt; </a:t>
            </a:r>
            <a:r>
              <a:rPr sz="2400" spc="70" dirty="0">
                <a:latin typeface="Arial"/>
                <a:cs typeface="Arial"/>
              </a:rPr>
              <a:t>conda </a:t>
            </a:r>
            <a:r>
              <a:rPr sz="2400" spc="75" dirty="0">
                <a:latin typeface="Arial"/>
                <a:cs typeface="Arial"/>
              </a:rPr>
              <a:t>install </a:t>
            </a:r>
            <a:r>
              <a:rPr sz="2400" b="1" spc="-70" dirty="0">
                <a:latin typeface="Arial"/>
                <a:cs typeface="Arial"/>
              </a:rPr>
              <a:t>-c </a:t>
            </a:r>
            <a:r>
              <a:rPr sz="2400" b="1" spc="65" dirty="0">
                <a:latin typeface="Arial"/>
                <a:cs typeface="Arial"/>
              </a:rPr>
              <a:t>anaconda graphviz</a:t>
            </a:r>
            <a:r>
              <a:rPr sz="2400" b="1" spc="-3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-y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35" dirty="0">
                <a:latin typeface="Arial"/>
                <a:cs typeface="Arial"/>
              </a:rPr>
              <a:t>(</a:t>
            </a:r>
            <a:r>
              <a:rPr sz="2400" b="1" spc="35" dirty="0">
                <a:latin typeface="Arial"/>
                <a:cs typeface="Arial"/>
              </a:rPr>
              <a:t>iml</a:t>
            </a:r>
            <a:r>
              <a:rPr sz="2400" spc="35" dirty="0">
                <a:latin typeface="Arial"/>
                <a:cs typeface="Arial"/>
              </a:rPr>
              <a:t>) </a:t>
            </a:r>
            <a:r>
              <a:rPr sz="2400" spc="-30" dirty="0">
                <a:latin typeface="Arial"/>
                <a:cs typeface="Arial"/>
              </a:rPr>
              <a:t>&gt; </a:t>
            </a:r>
            <a:r>
              <a:rPr sz="2400" spc="70" dirty="0">
                <a:latin typeface="Arial"/>
                <a:cs typeface="Arial"/>
              </a:rPr>
              <a:t>conda </a:t>
            </a:r>
            <a:r>
              <a:rPr sz="2400" spc="75" dirty="0">
                <a:latin typeface="Arial"/>
                <a:cs typeface="Arial"/>
              </a:rPr>
              <a:t>install </a:t>
            </a:r>
            <a:r>
              <a:rPr sz="2400" b="1" spc="85" dirty="0">
                <a:latin typeface="Arial"/>
                <a:cs typeface="Arial"/>
              </a:rPr>
              <a:t>ipython notebook</a:t>
            </a:r>
            <a:r>
              <a:rPr sz="2400" b="1" spc="-4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-y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10165" y="250051"/>
            <a:ext cx="6131609" cy="14689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7716" y="5526023"/>
            <a:ext cx="2344420" cy="94361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26289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Windows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10</a:t>
            </a:r>
            <a:r>
              <a:rPr sz="1800" spc="-4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기준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5908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노브북에 커널</a:t>
            </a:r>
            <a:r>
              <a:rPr spc="-880" dirty="0"/>
              <a:t> </a:t>
            </a:r>
            <a:r>
              <a:rPr dirty="0"/>
              <a:t>추가하기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0817"/>
            <a:ext cx="9983470" cy="21475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30" dirty="0">
                <a:latin typeface="Arial"/>
                <a:cs typeface="Arial"/>
              </a:rPr>
              <a:t>(</a:t>
            </a:r>
            <a:r>
              <a:rPr sz="2000" b="1" spc="30" dirty="0">
                <a:latin typeface="Arial"/>
                <a:cs typeface="Arial"/>
              </a:rPr>
              <a:t>iml</a:t>
            </a:r>
            <a:r>
              <a:rPr sz="2000" spc="30" dirty="0">
                <a:latin typeface="Arial"/>
                <a:cs typeface="Arial"/>
              </a:rPr>
              <a:t>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&gt;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1600" spc="80" dirty="0">
                <a:latin typeface="Arial"/>
                <a:cs typeface="Arial"/>
              </a:rPr>
              <a:t>python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-m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5" dirty="0">
                <a:latin typeface="Arial"/>
                <a:cs typeface="Arial"/>
              </a:rPr>
              <a:t>ipykernel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install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--user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--name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[virtualEnv]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--display-name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"[displayKenrelName]“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Char char="•"/>
              <a:tabLst>
                <a:tab pos="241300" algn="l"/>
              </a:tabLst>
            </a:pPr>
            <a:r>
              <a:rPr sz="2400" spc="60" dirty="0">
                <a:latin typeface="Arial"/>
                <a:cs typeface="Arial"/>
              </a:rPr>
              <a:t>[</a:t>
            </a:r>
            <a:r>
              <a:rPr sz="2400" spc="60" dirty="0">
                <a:latin typeface="맑은 고딕"/>
                <a:cs typeface="맑은 고딕"/>
              </a:rPr>
              <a:t>예시</a:t>
            </a:r>
            <a:r>
              <a:rPr sz="2400" spc="6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30" dirty="0">
                <a:latin typeface="Arial"/>
                <a:cs typeface="Arial"/>
              </a:rPr>
              <a:t>(</a:t>
            </a:r>
            <a:r>
              <a:rPr sz="2000" b="1" spc="30" dirty="0">
                <a:latin typeface="Arial"/>
                <a:cs typeface="Arial"/>
              </a:rPr>
              <a:t>iml</a:t>
            </a:r>
            <a:r>
              <a:rPr sz="2000" spc="30" dirty="0">
                <a:latin typeface="Arial"/>
                <a:cs typeface="Arial"/>
              </a:rPr>
              <a:t>) </a:t>
            </a:r>
            <a:r>
              <a:rPr sz="2000" spc="-25" dirty="0">
                <a:latin typeface="Arial"/>
                <a:cs typeface="Arial"/>
              </a:rPr>
              <a:t>&gt; </a:t>
            </a:r>
            <a:r>
              <a:rPr sz="2000" b="1" spc="-5" dirty="0">
                <a:latin typeface="맑은 고딕"/>
                <a:cs typeface="맑은 고딕"/>
              </a:rPr>
              <a:t>python </a:t>
            </a:r>
            <a:r>
              <a:rPr sz="2000" b="1" dirty="0">
                <a:latin typeface="맑은 고딕"/>
                <a:cs typeface="맑은 고딕"/>
              </a:rPr>
              <a:t>-m </a:t>
            </a:r>
            <a:r>
              <a:rPr sz="2000" b="1" spc="-5" dirty="0">
                <a:latin typeface="맑은 고딕"/>
                <a:cs typeface="맑은 고딕"/>
              </a:rPr>
              <a:t>ipykernel </a:t>
            </a:r>
            <a:r>
              <a:rPr sz="2000" b="1" dirty="0">
                <a:latin typeface="맑은 고딕"/>
                <a:cs typeface="맑은 고딕"/>
              </a:rPr>
              <a:t>install </a:t>
            </a:r>
            <a:r>
              <a:rPr sz="2000" b="1" spc="-5" dirty="0">
                <a:latin typeface="맑은 고딕"/>
                <a:cs typeface="맑은 고딕"/>
              </a:rPr>
              <a:t>--user --name </a:t>
            </a:r>
            <a:r>
              <a:rPr sz="2000" b="1" dirty="0">
                <a:latin typeface="맑은 고딕"/>
                <a:cs typeface="맑은 고딕"/>
              </a:rPr>
              <a:t>iml </a:t>
            </a:r>
            <a:r>
              <a:rPr sz="2000" b="1" spc="-5" dirty="0">
                <a:latin typeface="맑은 고딕"/>
                <a:cs typeface="맑은 고딕"/>
              </a:rPr>
              <a:t>--display-name</a:t>
            </a:r>
            <a:r>
              <a:rPr sz="2000" b="1" spc="-125" dirty="0">
                <a:latin typeface="맑은 고딕"/>
                <a:cs typeface="맑은 고딕"/>
              </a:rPr>
              <a:t> </a:t>
            </a:r>
            <a:r>
              <a:rPr sz="2000" b="1" spc="-5" dirty="0">
                <a:latin typeface="맑은 고딕"/>
                <a:cs typeface="맑은 고딕"/>
              </a:rPr>
              <a:t>“imlkernel"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맑은 고딕"/>
                <a:cs typeface="맑은 고딕"/>
              </a:rPr>
              <a:t>[노트북 시작 경로</a:t>
            </a:r>
            <a:r>
              <a:rPr sz="2000" spc="-4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설정]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30" dirty="0">
                <a:latin typeface="Arial"/>
                <a:cs typeface="Arial"/>
              </a:rPr>
              <a:t>(</a:t>
            </a:r>
            <a:r>
              <a:rPr sz="2000" b="1" spc="30" dirty="0">
                <a:latin typeface="Arial"/>
                <a:cs typeface="Arial"/>
              </a:rPr>
              <a:t>iml</a:t>
            </a:r>
            <a:r>
              <a:rPr sz="2000" spc="30" dirty="0">
                <a:latin typeface="Arial"/>
                <a:cs typeface="Arial"/>
              </a:rPr>
              <a:t>) </a:t>
            </a:r>
            <a:r>
              <a:rPr sz="2000" spc="-25" dirty="0">
                <a:latin typeface="Arial"/>
                <a:cs typeface="Arial"/>
              </a:rPr>
              <a:t>&gt; </a:t>
            </a:r>
            <a:r>
              <a:rPr sz="2000" spc="90" dirty="0">
                <a:latin typeface="Arial"/>
                <a:cs typeface="Arial"/>
              </a:rPr>
              <a:t>jupyter </a:t>
            </a:r>
            <a:r>
              <a:rPr sz="2000" spc="95" dirty="0">
                <a:latin typeface="Arial"/>
                <a:cs typeface="Arial"/>
              </a:rPr>
              <a:t>notebook </a:t>
            </a:r>
            <a:r>
              <a:rPr sz="2000" spc="70" dirty="0">
                <a:latin typeface="Arial"/>
                <a:cs typeface="Arial"/>
              </a:rPr>
              <a:t>--notebook</a:t>
            </a:r>
            <a:r>
              <a:rPr sz="2000" spc="-34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-dir="C:/Your/Desired/Start/Directory/"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7716" y="5526023"/>
            <a:ext cx="2344420" cy="94361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26289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Windows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10</a:t>
            </a:r>
            <a:r>
              <a:rPr sz="1800" spc="-4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기준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64389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지도</a:t>
            </a:r>
            <a:r>
              <a:rPr spc="-425" dirty="0"/>
              <a:t> </a:t>
            </a:r>
            <a:r>
              <a:rPr dirty="0"/>
              <a:t>방식에</a:t>
            </a:r>
            <a:r>
              <a:rPr spc="-425" dirty="0"/>
              <a:t> </a:t>
            </a:r>
            <a:r>
              <a:rPr dirty="0"/>
              <a:t>따른</a:t>
            </a:r>
            <a:r>
              <a:rPr spc="-420" dirty="0"/>
              <a:t> </a:t>
            </a:r>
            <a:r>
              <a:rPr spc="90" dirty="0">
                <a:latin typeface="Arial"/>
                <a:cs typeface="Arial"/>
              </a:rPr>
              <a:t>ML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dirty="0"/>
              <a:t>유형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67577" y="6531057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3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912"/>
            <a:ext cx="5594350" cy="184975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20" dirty="0">
                <a:latin typeface="맑은 고딕"/>
                <a:cs typeface="맑은 고딕"/>
              </a:rPr>
              <a:t>지도학습</a:t>
            </a:r>
            <a:r>
              <a:rPr sz="2400" spc="20" dirty="0">
                <a:latin typeface="Arial"/>
                <a:cs typeface="Arial"/>
              </a:rPr>
              <a:t>(Supervised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learning)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40" dirty="0">
                <a:latin typeface="맑은 고딕"/>
                <a:cs typeface="맑은 고딕"/>
              </a:rPr>
              <a:t>비지도학습</a:t>
            </a:r>
            <a:r>
              <a:rPr sz="2400" spc="40" dirty="0">
                <a:latin typeface="Arial"/>
                <a:cs typeface="Arial"/>
              </a:rPr>
              <a:t>(Unsupervised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learning)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25" dirty="0">
                <a:latin typeface="맑은 고딕"/>
                <a:cs typeface="맑은 고딕"/>
              </a:rPr>
              <a:t>준지도학습</a:t>
            </a:r>
            <a:r>
              <a:rPr sz="2400" spc="25" dirty="0">
                <a:latin typeface="Arial"/>
                <a:cs typeface="Arial"/>
              </a:rPr>
              <a:t>(Semi-supervised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learning)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50" dirty="0">
                <a:latin typeface="맑은 고딕"/>
                <a:cs typeface="맑은 고딕"/>
              </a:rPr>
              <a:t>강화학습</a:t>
            </a:r>
            <a:r>
              <a:rPr sz="2400" spc="50" dirty="0">
                <a:latin typeface="Arial"/>
                <a:cs typeface="Arial"/>
              </a:rPr>
              <a:t>(Reinforcement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learning)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64678" y="40312"/>
            <a:ext cx="122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참고 :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기1.7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085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작업환경</a:t>
            </a:r>
            <a:r>
              <a:rPr spc="-480" dirty="0"/>
              <a:t> </a:t>
            </a:r>
            <a:r>
              <a:rPr dirty="0"/>
              <a:t>만들기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232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설치 확인</a:t>
            </a:r>
            <a:r>
              <a:rPr sz="2400" spc="-530" dirty="0">
                <a:latin typeface="맑은 고딕"/>
                <a:cs typeface="맑은 고딕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필수</a:t>
            </a:r>
            <a:r>
              <a:rPr sz="2400" b="1" spc="-40" dirty="0"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999608"/>
            <a:ext cx="7705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10" dirty="0">
                <a:latin typeface="Arial"/>
                <a:cs typeface="Arial"/>
              </a:rPr>
              <a:t>Keras</a:t>
            </a:r>
            <a:r>
              <a:rPr sz="2400" b="1" spc="10" dirty="0">
                <a:latin typeface="맑은 고딕"/>
                <a:cs typeface="맑은 고딕"/>
              </a:rPr>
              <a:t>를</a:t>
            </a:r>
            <a:r>
              <a:rPr sz="2400" b="1" spc="-254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별도로</a:t>
            </a:r>
            <a:r>
              <a:rPr sz="2400" b="1" spc="-22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설치하지</a:t>
            </a:r>
            <a:r>
              <a:rPr sz="2400" b="1" spc="-229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않은</a:t>
            </a:r>
            <a:r>
              <a:rPr sz="2400" b="1" spc="-229" dirty="0">
                <a:latin typeface="맑은 고딕"/>
                <a:cs typeface="맑은 고딕"/>
              </a:rPr>
              <a:t> </a:t>
            </a:r>
            <a:r>
              <a:rPr sz="2400" b="1" spc="-10" dirty="0">
                <a:latin typeface="맑은 고딕"/>
                <a:cs typeface="맑은 고딕"/>
              </a:rPr>
              <a:t>경우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keras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맑은 고딕"/>
                <a:cs typeface="맑은 고딕"/>
              </a:rPr>
              <a:t>확인이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다름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8454" y="2483171"/>
            <a:ext cx="9123375" cy="2282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2283" y="5558028"/>
            <a:ext cx="4190999" cy="911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2926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0" dirty="0"/>
              <a:t>코드</a:t>
            </a:r>
            <a:r>
              <a:rPr spc="70" dirty="0">
                <a:latin typeface="Arial"/>
                <a:cs typeface="Arial"/>
              </a:rPr>
              <a:t>/</a:t>
            </a:r>
            <a:r>
              <a:rPr spc="70" dirty="0"/>
              <a:t>데이터</a:t>
            </a:r>
            <a:r>
              <a:rPr spc="-490" dirty="0"/>
              <a:t> </a:t>
            </a:r>
            <a:r>
              <a:rPr dirty="0"/>
              <a:t>받기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6036945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400" u="heavy" spc="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https://github.com/gilbutITbook/080228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다운 </a:t>
            </a:r>
            <a:r>
              <a:rPr sz="2000" spc="-20" dirty="0">
                <a:latin typeface="Arial"/>
                <a:cs typeface="Arial"/>
              </a:rPr>
              <a:t>:</a:t>
            </a:r>
            <a:r>
              <a:rPr sz="2000" spc="-220" dirty="0">
                <a:solidFill>
                  <a:srgbClr val="0563C1"/>
                </a:solidFill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/>
              </a:rPr>
              <a:t>deeplearning.zip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4176" y="2647188"/>
            <a:ext cx="8412478" cy="36636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157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10" dirty="0">
                <a:latin typeface="Arial"/>
                <a:cs typeface="Arial"/>
              </a:rPr>
              <a:t>jupyter</a:t>
            </a:r>
            <a:r>
              <a:rPr spc="-160" dirty="0">
                <a:latin typeface="Arial"/>
                <a:cs typeface="Arial"/>
              </a:rPr>
              <a:t> </a:t>
            </a:r>
            <a:r>
              <a:rPr dirty="0"/>
              <a:t>실행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47977"/>
            <a:ext cx="9931400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35" dirty="0">
                <a:latin typeface="Arial"/>
                <a:cs typeface="Arial"/>
              </a:rPr>
              <a:t>(</a:t>
            </a:r>
            <a:r>
              <a:rPr sz="2400" b="1" spc="35" dirty="0">
                <a:latin typeface="Arial"/>
                <a:cs typeface="Arial"/>
              </a:rPr>
              <a:t>iml</a:t>
            </a:r>
            <a:r>
              <a:rPr sz="2400" spc="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sz="2400" spc="-30" dirty="0">
                <a:latin typeface="Arial"/>
                <a:cs typeface="Arial"/>
              </a:rPr>
              <a:t>&gt; </a:t>
            </a:r>
            <a:r>
              <a:rPr sz="2400" spc="114" dirty="0">
                <a:latin typeface="Arial"/>
                <a:cs typeface="Arial"/>
              </a:rPr>
              <a:t>jupyter notebook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--notebook-dir="C:/Your/Desired/Start/Directory/"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2440" y="1196560"/>
            <a:ext cx="4492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맑은 고딕"/>
                <a:cs typeface="맑은 고딕"/>
              </a:rPr>
              <a:t>여기에 “</a:t>
            </a:r>
            <a:r>
              <a:rPr sz="20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deeplearning.zip</a:t>
            </a:r>
            <a:r>
              <a:rPr sz="2000" dirty="0">
                <a:latin typeface="맑은 고딕"/>
                <a:cs typeface="맑은 고딕"/>
              </a:rPr>
              <a:t>” 압축</a:t>
            </a:r>
            <a:r>
              <a:rPr sz="2000" spc="-1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풀어놓기</a:t>
            </a:r>
            <a:endParaRPr sz="2000">
              <a:latin typeface="맑은 고딕"/>
              <a:cs typeface="맑은 고딕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33306" y="1683766"/>
            <a:ext cx="803910" cy="808355"/>
            <a:chOff x="9433306" y="1683766"/>
            <a:chExt cx="803910" cy="808355"/>
          </a:xfrm>
        </p:grpSpPr>
        <p:sp>
          <p:nvSpPr>
            <p:cNvPr id="6" name="object 6"/>
            <p:cNvSpPr/>
            <p:nvPr/>
          </p:nvSpPr>
          <p:spPr>
            <a:xfrm>
              <a:off x="9439656" y="1690116"/>
              <a:ext cx="791210" cy="795655"/>
            </a:xfrm>
            <a:custGeom>
              <a:avLst/>
              <a:gdLst/>
              <a:ahLst/>
              <a:cxnLst/>
              <a:rect l="l" t="t" r="r" b="b"/>
              <a:pathLst>
                <a:path w="791209" h="795655">
                  <a:moveTo>
                    <a:pt x="593217" y="0"/>
                  </a:moveTo>
                  <a:lnTo>
                    <a:pt x="197739" y="0"/>
                  </a:lnTo>
                  <a:lnTo>
                    <a:pt x="197739" y="400050"/>
                  </a:lnTo>
                  <a:lnTo>
                    <a:pt x="0" y="400050"/>
                  </a:lnTo>
                  <a:lnTo>
                    <a:pt x="395478" y="795528"/>
                  </a:lnTo>
                  <a:lnTo>
                    <a:pt x="790956" y="400050"/>
                  </a:lnTo>
                  <a:lnTo>
                    <a:pt x="593217" y="400050"/>
                  </a:lnTo>
                  <a:lnTo>
                    <a:pt x="59321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39656" y="1690116"/>
              <a:ext cx="791210" cy="795655"/>
            </a:xfrm>
            <a:custGeom>
              <a:avLst/>
              <a:gdLst/>
              <a:ahLst/>
              <a:cxnLst/>
              <a:rect l="l" t="t" r="r" b="b"/>
              <a:pathLst>
                <a:path w="791209" h="795655">
                  <a:moveTo>
                    <a:pt x="0" y="400050"/>
                  </a:moveTo>
                  <a:lnTo>
                    <a:pt x="197739" y="400050"/>
                  </a:lnTo>
                  <a:lnTo>
                    <a:pt x="197739" y="0"/>
                  </a:lnTo>
                  <a:lnTo>
                    <a:pt x="593217" y="0"/>
                  </a:lnTo>
                  <a:lnTo>
                    <a:pt x="593217" y="400050"/>
                  </a:lnTo>
                  <a:lnTo>
                    <a:pt x="790956" y="400050"/>
                  </a:lnTo>
                  <a:lnTo>
                    <a:pt x="395478" y="795528"/>
                  </a:lnTo>
                  <a:lnTo>
                    <a:pt x="0" y="40005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157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10" dirty="0">
                <a:latin typeface="Arial"/>
                <a:cs typeface="Arial"/>
              </a:rPr>
              <a:t>jupyter</a:t>
            </a:r>
            <a:r>
              <a:rPr spc="-160" dirty="0">
                <a:latin typeface="Arial"/>
                <a:cs typeface="Arial"/>
              </a:rPr>
              <a:t> </a:t>
            </a:r>
            <a:r>
              <a:rPr dirty="0"/>
              <a:t>실행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37105" y="1690116"/>
            <a:ext cx="8950960" cy="4582795"/>
            <a:chOff x="1737105" y="1690116"/>
            <a:chExt cx="8950960" cy="4582795"/>
          </a:xfrm>
        </p:grpSpPr>
        <p:sp>
          <p:nvSpPr>
            <p:cNvPr id="4" name="object 4"/>
            <p:cNvSpPr/>
            <p:nvPr/>
          </p:nvSpPr>
          <p:spPr>
            <a:xfrm>
              <a:off x="1876044" y="1690116"/>
              <a:ext cx="8811767" cy="45826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3455" y="5245608"/>
              <a:ext cx="885825" cy="515620"/>
            </a:xfrm>
            <a:custGeom>
              <a:avLst/>
              <a:gdLst/>
              <a:ahLst/>
              <a:cxnLst/>
              <a:rect l="l" t="t" r="r" b="b"/>
              <a:pathLst>
                <a:path w="885825" h="515620">
                  <a:moveTo>
                    <a:pt x="627888" y="0"/>
                  </a:moveTo>
                  <a:lnTo>
                    <a:pt x="627888" y="128777"/>
                  </a:lnTo>
                  <a:lnTo>
                    <a:pt x="0" y="128777"/>
                  </a:lnTo>
                  <a:lnTo>
                    <a:pt x="0" y="386333"/>
                  </a:lnTo>
                  <a:lnTo>
                    <a:pt x="627888" y="386333"/>
                  </a:lnTo>
                  <a:lnTo>
                    <a:pt x="627888" y="515111"/>
                  </a:lnTo>
                  <a:lnTo>
                    <a:pt x="885444" y="257555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3455" y="5245608"/>
              <a:ext cx="885825" cy="515620"/>
            </a:xfrm>
            <a:custGeom>
              <a:avLst/>
              <a:gdLst/>
              <a:ahLst/>
              <a:cxnLst/>
              <a:rect l="l" t="t" r="r" b="b"/>
              <a:pathLst>
                <a:path w="885825" h="515620">
                  <a:moveTo>
                    <a:pt x="0" y="128777"/>
                  </a:moveTo>
                  <a:lnTo>
                    <a:pt x="627888" y="128777"/>
                  </a:lnTo>
                  <a:lnTo>
                    <a:pt x="627888" y="0"/>
                  </a:lnTo>
                  <a:lnTo>
                    <a:pt x="885444" y="257555"/>
                  </a:lnTo>
                  <a:lnTo>
                    <a:pt x="627888" y="515111"/>
                  </a:lnTo>
                  <a:lnTo>
                    <a:pt x="627888" y="386333"/>
                  </a:lnTo>
                  <a:lnTo>
                    <a:pt x="0" y="386333"/>
                  </a:lnTo>
                  <a:lnTo>
                    <a:pt x="0" y="128777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6705" y="335280"/>
            <a:ext cx="9630410" cy="6134100"/>
            <a:chOff x="2346705" y="335280"/>
            <a:chExt cx="9630410" cy="6134100"/>
          </a:xfrm>
        </p:grpSpPr>
        <p:sp>
          <p:nvSpPr>
            <p:cNvPr id="3" name="object 3"/>
            <p:cNvSpPr/>
            <p:nvPr/>
          </p:nvSpPr>
          <p:spPr>
            <a:xfrm>
              <a:off x="2985516" y="335280"/>
              <a:ext cx="8991599" cy="6134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53055" y="2375917"/>
              <a:ext cx="3604260" cy="515620"/>
            </a:xfrm>
            <a:custGeom>
              <a:avLst/>
              <a:gdLst/>
              <a:ahLst/>
              <a:cxnLst/>
              <a:rect l="l" t="t" r="r" b="b"/>
              <a:pathLst>
                <a:path w="3604260" h="515619">
                  <a:moveTo>
                    <a:pt x="3346704" y="0"/>
                  </a:moveTo>
                  <a:lnTo>
                    <a:pt x="3346704" y="128777"/>
                  </a:lnTo>
                  <a:lnTo>
                    <a:pt x="0" y="128777"/>
                  </a:lnTo>
                  <a:lnTo>
                    <a:pt x="0" y="386333"/>
                  </a:lnTo>
                  <a:lnTo>
                    <a:pt x="3346704" y="386333"/>
                  </a:lnTo>
                  <a:lnTo>
                    <a:pt x="3346704" y="515111"/>
                  </a:lnTo>
                  <a:lnTo>
                    <a:pt x="3604260" y="257555"/>
                  </a:lnTo>
                  <a:lnTo>
                    <a:pt x="334670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53055" y="2375917"/>
              <a:ext cx="3604260" cy="515620"/>
            </a:xfrm>
            <a:custGeom>
              <a:avLst/>
              <a:gdLst/>
              <a:ahLst/>
              <a:cxnLst/>
              <a:rect l="l" t="t" r="r" b="b"/>
              <a:pathLst>
                <a:path w="3604260" h="515619">
                  <a:moveTo>
                    <a:pt x="0" y="128777"/>
                  </a:moveTo>
                  <a:lnTo>
                    <a:pt x="3346704" y="128777"/>
                  </a:lnTo>
                  <a:lnTo>
                    <a:pt x="3346704" y="0"/>
                  </a:lnTo>
                  <a:lnTo>
                    <a:pt x="3604260" y="257555"/>
                  </a:lnTo>
                  <a:lnTo>
                    <a:pt x="3346704" y="515111"/>
                  </a:lnTo>
                  <a:lnTo>
                    <a:pt x="3346704" y="386333"/>
                  </a:lnTo>
                  <a:lnTo>
                    <a:pt x="0" y="386333"/>
                  </a:lnTo>
                  <a:lnTo>
                    <a:pt x="0" y="12877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157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10" dirty="0">
                <a:latin typeface="Arial"/>
                <a:cs typeface="Arial"/>
              </a:rPr>
              <a:t>jupyter</a:t>
            </a:r>
            <a:r>
              <a:rPr spc="-160" dirty="0">
                <a:latin typeface="Arial"/>
                <a:cs typeface="Arial"/>
              </a:rPr>
              <a:t> </a:t>
            </a:r>
            <a:r>
              <a:rPr dirty="0"/>
              <a:t>실행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912"/>
            <a:ext cx="4229100" cy="13944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다음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셀을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추가로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삽입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다음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코드를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추가로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입력한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후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해당 셀을</a:t>
            </a:r>
            <a:r>
              <a:rPr sz="2400" spc="-45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실행해보세요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6775" y="3479314"/>
            <a:ext cx="10572749" cy="1181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7442"/>
            <a:ext cx="2407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맑은 고딕"/>
                <a:cs typeface="맑은 고딕"/>
              </a:rPr>
              <a:t>코드</a:t>
            </a:r>
            <a:r>
              <a:rPr sz="4400" spc="-490" dirty="0">
                <a:latin typeface="맑은 고딕"/>
                <a:cs typeface="맑은 고딕"/>
              </a:rPr>
              <a:t> </a:t>
            </a:r>
            <a:r>
              <a:rPr sz="4400" dirty="0">
                <a:latin typeface="맑은 고딕"/>
                <a:cs typeface="맑은 고딕"/>
              </a:rPr>
              <a:t>리뷰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0638" y="6543757"/>
            <a:ext cx="6635115" cy="2152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  <a:tabLst>
                <a:tab pos="6550659" algn="l"/>
              </a:tabLst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 2020-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	</a:t>
            </a:r>
            <a:r>
              <a:rPr sz="1800" spc="-7" baseline="4629" dirty="0">
                <a:solidFill>
                  <a:srgbClr val="8A8A8A"/>
                </a:solidFill>
                <a:latin typeface="맑은 고딕"/>
                <a:cs typeface="맑은 고딕"/>
              </a:rPr>
              <a:t>3</a:t>
            </a:r>
            <a:endParaRPr sz="1800" baseline="4629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1464" y="73152"/>
            <a:ext cx="8867140" cy="6760845"/>
            <a:chOff x="3331464" y="73152"/>
            <a:chExt cx="8867140" cy="6760845"/>
          </a:xfrm>
        </p:grpSpPr>
        <p:sp>
          <p:nvSpPr>
            <p:cNvPr id="5" name="object 5"/>
            <p:cNvSpPr/>
            <p:nvPr/>
          </p:nvSpPr>
          <p:spPr>
            <a:xfrm>
              <a:off x="3331464" y="73152"/>
              <a:ext cx="8715755" cy="67604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8016" y="4969763"/>
              <a:ext cx="8254365" cy="925194"/>
            </a:xfrm>
            <a:custGeom>
              <a:avLst/>
              <a:gdLst/>
              <a:ahLst/>
              <a:cxnLst/>
              <a:rect l="l" t="t" r="r" b="b"/>
              <a:pathLst>
                <a:path w="8254365" h="925195">
                  <a:moveTo>
                    <a:pt x="0" y="0"/>
                  </a:moveTo>
                  <a:lnTo>
                    <a:pt x="8253984" y="0"/>
                  </a:lnTo>
                  <a:lnTo>
                    <a:pt x="8253984" y="925068"/>
                  </a:lnTo>
                  <a:lnTo>
                    <a:pt x="0" y="92506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27846" y="5197925"/>
            <a:ext cx="600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맑은 고딕"/>
                <a:cs typeface="맑은 고딕"/>
              </a:rPr>
              <a:t>ML: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7442"/>
            <a:ext cx="2407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맑은 고딕"/>
                <a:cs typeface="맑은 고딕"/>
              </a:rPr>
              <a:t>코드</a:t>
            </a:r>
            <a:r>
              <a:rPr sz="4400" spc="-490" dirty="0">
                <a:latin typeface="맑은 고딕"/>
                <a:cs typeface="맑은 고딕"/>
              </a:rPr>
              <a:t> </a:t>
            </a:r>
            <a:r>
              <a:rPr sz="4400" dirty="0">
                <a:latin typeface="맑은 고딕"/>
                <a:cs typeface="맑은 고딕"/>
              </a:rPr>
              <a:t>리뷰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0638" y="6543757"/>
            <a:ext cx="6635115" cy="2152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  <a:tabLst>
                <a:tab pos="6550659" algn="l"/>
              </a:tabLst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 2020-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	</a:t>
            </a:r>
            <a:r>
              <a:rPr sz="1800" spc="-7" baseline="4629" dirty="0">
                <a:solidFill>
                  <a:srgbClr val="8A8A8A"/>
                </a:solidFill>
                <a:latin typeface="맑은 고딕"/>
                <a:cs typeface="맑은 고딕"/>
              </a:rPr>
              <a:t>3</a:t>
            </a:r>
            <a:endParaRPr sz="1800" baseline="4629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1464" y="73152"/>
            <a:ext cx="8867140" cy="6760845"/>
            <a:chOff x="3331464" y="73152"/>
            <a:chExt cx="8867140" cy="6760845"/>
          </a:xfrm>
        </p:grpSpPr>
        <p:sp>
          <p:nvSpPr>
            <p:cNvPr id="5" name="object 5"/>
            <p:cNvSpPr/>
            <p:nvPr/>
          </p:nvSpPr>
          <p:spPr>
            <a:xfrm>
              <a:off x="3331464" y="73152"/>
              <a:ext cx="8715755" cy="67604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8016" y="4969763"/>
              <a:ext cx="8254365" cy="925194"/>
            </a:xfrm>
            <a:custGeom>
              <a:avLst/>
              <a:gdLst/>
              <a:ahLst/>
              <a:cxnLst/>
              <a:rect l="l" t="t" r="r" b="b"/>
              <a:pathLst>
                <a:path w="8254365" h="925195">
                  <a:moveTo>
                    <a:pt x="0" y="0"/>
                  </a:moveTo>
                  <a:lnTo>
                    <a:pt x="8253984" y="0"/>
                  </a:lnTo>
                  <a:lnTo>
                    <a:pt x="8253984" y="925068"/>
                  </a:lnTo>
                  <a:lnTo>
                    <a:pt x="0" y="92506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27846" y="5197925"/>
            <a:ext cx="600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맑은 고딕"/>
                <a:cs typeface="맑은 고딕"/>
              </a:rPr>
              <a:t>ML:</a:t>
            </a:r>
            <a:endParaRPr sz="2800">
              <a:latin typeface="맑은 고딕"/>
              <a:cs typeface="맑은 고딕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2400" y="1181100"/>
            <a:ext cx="6558280" cy="4182110"/>
            <a:chOff x="152400" y="1181100"/>
            <a:chExt cx="6558280" cy="4182110"/>
          </a:xfrm>
        </p:grpSpPr>
        <p:sp>
          <p:nvSpPr>
            <p:cNvPr id="9" name="object 9"/>
            <p:cNvSpPr/>
            <p:nvPr/>
          </p:nvSpPr>
          <p:spPr>
            <a:xfrm>
              <a:off x="152400" y="1181100"/>
              <a:ext cx="6557771" cy="41818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7471" y="1376171"/>
              <a:ext cx="5969507" cy="35935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7442"/>
            <a:ext cx="2407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맑은 고딕"/>
                <a:cs typeface="맑은 고딕"/>
              </a:rPr>
              <a:t>코드</a:t>
            </a:r>
            <a:r>
              <a:rPr sz="4400" spc="-490" dirty="0">
                <a:latin typeface="맑은 고딕"/>
                <a:cs typeface="맑은 고딕"/>
              </a:rPr>
              <a:t> </a:t>
            </a:r>
            <a:r>
              <a:rPr sz="4400" dirty="0">
                <a:latin typeface="맑은 고딕"/>
                <a:cs typeface="맑은 고딕"/>
              </a:rPr>
              <a:t>리뷰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0638" y="6543757"/>
            <a:ext cx="6635115" cy="2152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  <a:tabLst>
                <a:tab pos="6550659" algn="l"/>
              </a:tabLst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 2020-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	</a:t>
            </a:r>
            <a:r>
              <a:rPr sz="1800" spc="-7" baseline="4629" dirty="0">
                <a:solidFill>
                  <a:srgbClr val="8A8A8A"/>
                </a:solidFill>
                <a:latin typeface="맑은 고딕"/>
                <a:cs typeface="맑은 고딕"/>
              </a:rPr>
              <a:t>3</a:t>
            </a:r>
            <a:endParaRPr sz="1800" baseline="4629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7347" y="73152"/>
            <a:ext cx="12081510" cy="6760845"/>
            <a:chOff x="117347" y="73152"/>
            <a:chExt cx="12081510" cy="6760845"/>
          </a:xfrm>
        </p:grpSpPr>
        <p:sp>
          <p:nvSpPr>
            <p:cNvPr id="5" name="object 5"/>
            <p:cNvSpPr/>
            <p:nvPr/>
          </p:nvSpPr>
          <p:spPr>
            <a:xfrm>
              <a:off x="3331464" y="73152"/>
              <a:ext cx="8715755" cy="67604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8015" y="4969763"/>
              <a:ext cx="8254365" cy="925194"/>
            </a:xfrm>
            <a:custGeom>
              <a:avLst/>
              <a:gdLst/>
              <a:ahLst/>
              <a:cxnLst/>
              <a:rect l="l" t="t" r="r" b="b"/>
              <a:pathLst>
                <a:path w="8254365" h="925195">
                  <a:moveTo>
                    <a:pt x="0" y="0"/>
                  </a:moveTo>
                  <a:lnTo>
                    <a:pt x="8253984" y="0"/>
                  </a:lnTo>
                  <a:lnTo>
                    <a:pt x="8253984" y="925068"/>
                  </a:lnTo>
                  <a:lnTo>
                    <a:pt x="0" y="92506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7347" y="1495044"/>
              <a:ext cx="9715487" cy="25435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2432" y="1690115"/>
              <a:ext cx="9127222" cy="19552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97007" y="3510922"/>
              <a:ext cx="785495" cy="1626235"/>
            </a:xfrm>
            <a:custGeom>
              <a:avLst/>
              <a:gdLst/>
              <a:ahLst/>
              <a:cxnLst/>
              <a:rect l="l" t="t" r="r" b="b"/>
              <a:pathLst>
                <a:path w="785494" h="1626235">
                  <a:moveTo>
                    <a:pt x="367628" y="0"/>
                  </a:moveTo>
                  <a:lnTo>
                    <a:pt x="445949" y="138671"/>
                  </a:lnTo>
                  <a:lnTo>
                    <a:pt x="406409" y="174902"/>
                  </a:lnTo>
                  <a:lnTo>
                    <a:pt x="368643" y="212066"/>
                  </a:lnTo>
                  <a:lnTo>
                    <a:pt x="332661" y="250108"/>
                  </a:lnTo>
                  <a:lnTo>
                    <a:pt x="298470" y="288969"/>
                  </a:lnTo>
                  <a:lnTo>
                    <a:pt x="266082" y="328595"/>
                  </a:lnTo>
                  <a:lnTo>
                    <a:pt x="235504" y="368927"/>
                  </a:lnTo>
                  <a:lnTo>
                    <a:pt x="206746" y="409908"/>
                  </a:lnTo>
                  <a:lnTo>
                    <a:pt x="179817" y="451484"/>
                  </a:lnTo>
                  <a:lnTo>
                    <a:pt x="154726" y="493595"/>
                  </a:lnTo>
                  <a:lnTo>
                    <a:pt x="131483" y="536187"/>
                  </a:lnTo>
                  <a:lnTo>
                    <a:pt x="110096" y="579202"/>
                  </a:lnTo>
                  <a:lnTo>
                    <a:pt x="90576" y="622583"/>
                  </a:lnTo>
                  <a:lnTo>
                    <a:pt x="72930" y="666273"/>
                  </a:lnTo>
                  <a:lnTo>
                    <a:pt x="57168" y="710217"/>
                  </a:lnTo>
                  <a:lnTo>
                    <a:pt x="43299" y="754357"/>
                  </a:lnTo>
                  <a:lnTo>
                    <a:pt x="31333" y="798636"/>
                  </a:lnTo>
                  <a:lnTo>
                    <a:pt x="21278" y="842998"/>
                  </a:lnTo>
                  <a:lnTo>
                    <a:pt x="13144" y="887387"/>
                  </a:lnTo>
                  <a:lnTo>
                    <a:pt x="6940" y="931744"/>
                  </a:lnTo>
                  <a:lnTo>
                    <a:pt x="2676" y="976014"/>
                  </a:lnTo>
                  <a:lnTo>
                    <a:pt x="359" y="1020140"/>
                  </a:lnTo>
                  <a:lnTo>
                    <a:pt x="0" y="1064065"/>
                  </a:lnTo>
                  <a:lnTo>
                    <a:pt x="1607" y="1107733"/>
                  </a:lnTo>
                  <a:lnTo>
                    <a:pt x="5190" y="1151086"/>
                  </a:lnTo>
                  <a:lnTo>
                    <a:pt x="10758" y="1194068"/>
                  </a:lnTo>
                  <a:lnTo>
                    <a:pt x="18319" y="1236622"/>
                  </a:lnTo>
                  <a:lnTo>
                    <a:pt x="27885" y="1278692"/>
                  </a:lnTo>
                  <a:lnTo>
                    <a:pt x="39462" y="1320220"/>
                  </a:lnTo>
                  <a:lnTo>
                    <a:pt x="53061" y="1361151"/>
                  </a:lnTo>
                  <a:lnTo>
                    <a:pt x="68691" y="1401427"/>
                  </a:lnTo>
                  <a:lnTo>
                    <a:pt x="86360" y="1440992"/>
                  </a:lnTo>
                  <a:lnTo>
                    <a:pt x="106079" y="1479788"/>
                  </a:lnTo>
                  <a:lnTo>
                    <a:pt x="127856" y="1517760"/>
                  </a:lnTo>
                  <a:lnTo>
                    <a:pt x="151700" y="1554850"/>
                  </a:lnTo>
                  <a:lnTo>
                    <a:pt x="177621" y="1591002"/>
                  </a:lnTo>
                  <a:lnTo>
                    <a:pt x="205627" y="1626158"/>
                  </a:lnTo>
                  <a:lnTo>
                    <a:pt x="192048" y="1583032"/>
                  </a:lnTo>
                  <a:lnTo>
                    <a:pt x="180694" y="1539383"/>
                  </a:lnTo>
                  <a:lnTo>
                    <a:pt x="171546" y="1495270"/>
                  </a:lnTo>
                  <a:lnTo>
                    <a:pt x="164585" y="1450753"/>
                  </a:lnTo>
                  <a:lnTo>
                    <a:pt x="159790" y="1405892"/>
                  </a:lnTo>
                  <a:lnTo>
                    <a:pt x="157143" y="1360745"/>
                  </a:lnTo>
                  <a:lnTo>
                    <a:pt x="156623" y="1315374"/>
                  </a:lnTo>
                  <a:lnTo>
                    <a:pt x="158212" y="1269837"/>
                  </a:lnTo>
                  <a:lnTo>
                    <a:pt x="161889" y="1224193"/>
                  </a:lnTo>
                  <a:lnTo>
                    <a:pt x="167635" y="1178503"/>
                  </a:lnTo>
                  <a:lnTo>
                    <a:pt x="175431" y="1132826"/>
                  </a:lnTo>
                  <a:lnTo>
                    <a:pt x="185257" y="1087221"/>
                  </a:lnTo>
                  <a:lnTo>
                    <a:pt x="197093" y="1041748"/>
                  </a:lnTo>
                  <a:lnTo>
                    <a:pt x="210920" y="996467"/>
                  </a:lnTo>
                  <a:lnTo>
                    <a:pt x="226719" y="951437"/>
                  </a:lnTo>
                  <a:lnTo>
                    <a:pt x="244469" y="906718"/>
                  </a:lnTo>
                  <a:lnTo>
                    <a:pt x="264152" y="862369"/>
                  </a:lnTo>
                  <a:lnTo>
                    <a:pt x="285747" y="818449"/>
                  </a:lnTo>
                  <a:lnTo>
                    <a:pt x="309236" y="775020"/>
                  </a:lnTo>
                  <a:lnTo>
                    <a:pt x="334598" y="732139"/>
                  </a:lnTo>
                  <a:lnTo>
                    <a:pt x="361815" y="689866"/>
                  </a:lnTo>
                  <a:lnTo>
                    <a:pt x="390866" y="648262"/>
                  </a:lnTo>
                  <a:lnTo>
                    <a:pt x="421732" y="607385"/>
                  </a:lnTo>
                  <a:lnTo>
                    <a:pt x="454393" y="567296"/>
                  </a:lnTo>
                  <a:lnTo>
                    <a:pt x="488831" y="528053"/>
                  </a:lnTo>
                  <a:lnTo>
                    <a:pt x="525025" y="489717"/>
                  </a:lnTo>
                  <a:lnTo>
                    <a:pt x="562956" y="452346"/>
                  </a:lnTo>
                  <a:lnTo>
                    <a:pt x="602604" y="416001"/>
                  </a:lnTo>
                  <a:lnTo>
                    <a:pt x="680925" y="554659"/>
                  </a:lnTo>
                  <a:lnTo>
                    <a:pt x="785192" y="91617"/>
                  </a:lnTo>
                  <a:lnTo>
                    <a:pt x="36762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11499" y="5005652"/>
              <a:ext cx="1783080" cy="760095"/>
            </a:xfrm>
            <a:custGeom>
              <a:avLst/>
              <a:gdLst/>
              <a:ahLst/>
              <a:cxnLst/>
              <a:rect l="l" t="t" r="r" b="b"/>
              <a:pathLst>
                <a:path w="1783079" h="760095">
                  <a:moveTo>
                    <a:pt x="0" y="0"/>
                  </a:moveTo>
                  <a:lnTo>
                    <a:pt x="156654" y="277329"/>
                  </a:lnTo>
                  <a:lnTo>
                    <a:pt x="178887" y="314530"/>
                  </a:lnTo>
                  <a:lnTo>
                    <a:pt x="202728" y="350310"/>
                  </a:lnTo>
                  <a:lnTo>
                    <a:pt x="228124" y="384661"/>
                  </a:lnTo>
                  <a:lnTo>
                    <a:pt x="255023" y="417574"/>
                  </a:lnTo>
                  <a:lnTo>
                    <a:pt x="283372" y="449038"/>
                  </a:lnTo>
                  <a:lnTo>
                    <a:pt x="313120" y="479045"/>
                  </a:lnTo>
                  <a:lnTo>
                    <a:pt x="344213" y="507585"/>
                  </a:lnTo>
                  <a:lnTo>
                    <a:pt x="376600" y="534649"/>
                  </a:lnTo>
                  <a:lnTo>
                    <a:pt x="410228" y="560229"/>
                  </a:lnTo>
                  <a:lnTo>
                    <a:pt x="445045" y="584314"/>
                  </a:lnTo>
                  <a:lnTo>
                    <a:pt x="480999" y="606895"/>
                  </a:lnTo>
                  <a:lnTo>
                    <a:pt x="518037" y="627963"/>
                  </a:lnTo>
                  <a:lnTo>
                    <a:pt x="556107" y="647509"/>
                  </a:lnTo>
                  <a:lnTo>
                    <a:pt x="595157" y="665523"/>
                  </a:lnTo>
                  <a:lnTo>
                    <a:pt x="635134" y="681996"/>
                  </a:lnTo>
                  <a:lnTo>
                    <a:pt x="675986" y="696920"/>
                  </a:lnTo>
                  <a:lnTo>
                    <a:pt x="717660" y="710283"/>
                  </a:lnTo>
                  <a:lnTo>
                    <a:pt x="760105" y="722078"/>
                  </a:lnTo>
                  <a:lnTo>
                    <a:pt x="803269" y="732296"/>
                  </a:lnTo>
                  <a:lnTo>
                    <a:pt x="847097" y="740925"/>
                  </a:lnTo>
                  <a:lnTo>
                    <a:pt x="891540" y="747959"/>
                  </a:lnTo>
                  <a:lnTo>
                    <a:pt x="936543" y="753386"/>
                  </a:lnTo>
                  <a:lnTo>
                    <a:pt x="982055" y="757199"/>
                  </a:lnTo>
                  <a:lnTo>
                    <a:pt x="1028024" y="759386"/>
                  </a:lnTo>
                  <a:lnTo>
                    <a:pt x="1074397" y="759941"/>
                  </a:lnTo>
                  <a:lnTo>
                    <a:pt x="1121122" y="758852"/>
                  </a:lnTo>
                  <a:lnTo>
                    <a:pt x="1168146" y="756111"/>
                  </a:lnTo>
                  <a:lnTo>
                    <a:pt x="1215418" y="751708"/>
                  </a:lnTo>
                  <a:lnTo>
                    <a:pt x="1262884" y="745635"/>
                  </a:lnTo>
                  <a:lnTo>
                    <a:pt x="1310493" y="737882"/>
                  </a:lnTo>
                  <a:lnTo>
                    <a:pt x="1358192" y="728439"/>
                  </a:lnTo>
                  <a:lnTo>
                    <a:pt x="1405929" y="717297"/>
                  </a:lnTo>
                  <a:lnTo>
                    <a:pt x="1453652" y="704448"/>
                  </a:lnTo>
                  <a:lnTo>
                    <a:pt x="1501308" y="689881"/>
                  </a:lnTo>
                  <a:lnTo>
                    <a:pt x="1548845" y="673588"/>
                  </a:lnTo>
                  <a:lnTo>
                    <a:pt x="1596211" y="655559"/>
                  </a:lnTo>
                  <a:lnTo>
                    <a:pt x="1643353" y="635785"/>
                  </a:lnTo>
                  <a:lnTo>
                    <a:pt x="1690219" y="614256"/>
                  </a:lnTo>
                  <a:lnTo>
                    <a:pt x="1736757" y="590964"/>
                  </a:lnTo>
                  <a:lnTo>
                    <a:pt x="1782914" y="565899"/>
                  </a:lnTo>
                  <a:lnTo>
                    <a:pt x="1626260" y="288556"/>
                  </a:lnTo>
                  <a:lnTo>
                    <a:pt x="1580103" y="313622"/>
                  </a:lnTo>
                  <a:lnTo>
                    <a:pt x="1533565" y="336915"/>
                  </a:lnTo>
                  <a:lnTo>
                    <a:pt x="1486699" y="358445"/>
                  </a:lnTo>
                  <a:lnTo>
                    <a:pt x="1439556" y="378220"/>
                  </a:lnTo>
                  <a:lnTo>
                    <a:pt x="1392191" y="396249"/>
                  </a:lnTo>
                  <a:lnTo>
                    <a:pt x="1344654" y="412543"/>
                  </a:lnTo>
                  <a:lnTo>
                    <a:pt x="1296998" y="427111"/>
                  </a:lnTo>
                  <a:lnTo>
                    <a:pt x="1249275" y="439961"/>
                  </a:lnTo>
                  <a:lnTo>
                    <a:pt x="1201538" y="451103"/>
                  </a:lnTo>
                  <a:lnTo>
                    <a:pt x="1153838" y="460546"/>
                  </a:lnTo>
                  <a:lnTo>
                    <a:pt x="1106229" y="468300"/>
                  </a:lnTo>
                  <a:lnTo>
                    <a:pt x="1058763" y="474374"/>
                  </a:lnTo>
                  <a:lnTo>
                    <a:pt x="1011492" y="478777"/>
                  </a:lnTo>
                  <a:lnTo>
                    <a:pt x="964467" y="481519"/>
                  </a:lnTo>
                  <a:lnTo>
                    <a:pt x="917743" y="482608"/>
                  </a:lnTo>
                  <a:lnTo>
                    <a:pt x="871370" y="482054"/>
                  </a:lnTo>
                  <a:lnTo>
                    <a:pt x="825401" y="479866"/>
                  </a:lnTo>
                  <a:lnTo>
                    <a:pt x="779889" y="476054"/>
                  </a:lnTo>
                  <a:lnTo>
                    <a:pt x="734885" y="470627"/>
                  </a:lnTo>
                  <a:lnTo>
                    <a:pt x="690443" y="463594"/>
                  </a:lnTo>
                  <a:lnTo>
                    <a:pt x="646614" y="454964"/>
                  </a:lnTo>
                  <a:lnTo>
                    <a:pt x="603451" y="444747"/>
                  </a:lnTo>
                  <a:lnTo>
                    <a:pt x="561006" y="432952"/>
                  </a:lnTo>
                  <a:lnTo>
                    <a:pt x="519331" y="419589"/>
                  </a:lnTo>
                  <a:lnTo>
                    <a:pt x="478479" y="404666"/>
                  </a:lnTo>
                  <a:lnTo>
                    <a:pt x="438502" y="388192"/>
                  </a:lnTo>
                  <a:lnTo>
                    <a:pt x="399453" y="370178"/>
                  </a:lnTo>
                  <a:lnTo>
                    <a:pt x="361383" y="350633"/>
                  </a:lnTo>
                  <a:lnTo>
                    <a:pt x="324345" y="329565"/>
                  </a:lnTo>
                  <a:lnTo>
                    <a:pt x="288391" y="306984"/>
                  </a:lnTo>
                  <a:lnTo>
                    <a:pt x="253574" y="282899"/>
                  </a:lnTo>
                  <a:lnTo>
                    <a:pt x="219946" y="257319"/>
                  </a:lnTo>
                  <a:lnTo>
                    <a:pt x="187559" y="230255"/>
                  </a:lnTo>
                  <a:lnTo>
                    <a:pt x="156465" y="201715"/>
                  </a:lnTo>
                  <a:lnTo>
                    <a:pt x="126718" y="171708"/>
                  </a:lnTo>
                  <a:lnTo>
                    <a:pt x="98368" y="140244"/>
                  </a:lnTo>
                  <a:lnTo>
                    <a:pt x="71470" y="107331"/>
                  </a:lnTo>
                  <a:lnTo>
                    <a:pt x="46074" y="72981"/>
                  </a:lnTo>
                  <a:lnTo>
                    <a:pt x="22233" y="3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97142" y="3510926"/>
              <a:ext cx="1897380" cy="2254885"/>
            </a:xfrm>
            <a:custGeom>
              <a:avLst/>
              <a:gdLst/>
              <a:ahLst/>
              <a:cxnLst/>
              <a:rect l="l" t="t" r="r" b="b"/>
              <a:pathLst>
                <a:path w="1897379" h="2254885">
                  <a:moveTo>
                    <a:pt x="114356" y="1494726"/>
                  </a:moveTo>
                  <a:lnTo>
                    <a:pt x="136590" y="1531927"/>
                  </a:lnTo>
                  <a:lnTo>
                    <a:pt x="160430" y="1567707"/>
                  </a:lnTo>
                  <a:lnTo>
                    <a:pt x="185826" y="1602058"/>
                  </a:lnTo>
                  <a:lnTo>
                    <a:pt x="212725" y="1634970"/>
                  </a:lnTo>
                  <a:lnTo>
                    <a:pt x="241075" y="1666434"/>
                  </a:lnTo>
                  <a:lnTo>
                    <a:pt x="270822" y="1696441"/>
                  </a:lnTo>
                  <a:lnTo>
                    <a:pt x="301915" y="1724982"/>
                  </a:lnTo>
                  <a:lnTo>
                    <a:pt x="334302" y="1752046"/>
                  </a:lnTo>
                  <a:lnTo>
                    <a:pt x="367931" y="1777625"/>
                  </a:lnTo>
                  <a:lnTo>
                    <a:pt x="402748" y="1801710"/>
                  </a:lnTo>
                  <a:lnTo>
                    <a:pt x="438701" y="1824291"/>
                  </a:lnTo>
                  <a:lnTo>
                    <a:pt x="475739" y="1845359"/>
                  </a:lnTo>
                  <a:lnTo>
                    <a:pt x="513809" y="1864905"/>
                  </a:lnTo>
                  <a:lnTo>
                    <a:pt x="552859" y="1882919"/>
                  </a:lnTo>
                  <a:lnTo>
                    <a:pt x="592836" y="1899392"/>
                  </a:lnTo>
                  <a:lnTo>
                    <a:pt x="633688" y="1914315"/>
                  </a:lnTo>
                  <a:lnTo>
                    <a:pt x="675363" y="1927679"/>
                  </a:lnTo>
                  <a:lnTo>
                    <a:pt x="717808" y="1939474"/>
                  </a:lnTo>
                  <a:lnTo>
                    <a:pt x="760971" y="1949691"/>
                  </a:lnTo>
                  <a:lnTo>
                    <a:pt x="804800" y="1958320"/>
                  </a:lnTo>
                  <a:lnTo>
                    <a:pt x="849242" y="1965353"/>
                  </a:lnTo>
                  <a:lnTo>
                    <a:pt x="894245" y="1970781"/>
                  </a:lnTo>
                  <a:lnTo>
                    <a:pt x="939758" y="1974593"/>
                  </a:lnTo>
                  <a:lnTo>
                    <a:pt x="985726" y="1976780"/>
                  </a:lnTo>
                  <a:lnTo>
                    <a:pt x="1032099" y="1977334"/>
                  </a:lnTo>
                  <a:lnTo>
                    <a:pt x="1078824" y="1976245"/>
                  </a:lnTo>
                  <a:lnTo>
                    <a:pt x="1125848" y="1973504"/>
                  </a:lnTo>
                  <a:lnTo>
                    <a:pt x="1173120" y="1969101"/>
                  </a:lnTo>
                  <a:lnTo>
                    <a:pt x="1220586" y="1963027"/>
                  </a:lnTo>
                  <a:lnTo>
                    <a:pt x="1268195" y="1955273"/>
                  </a:lnTo>
                  <a:lnTo>
                    <a:pt x="1315894" y="1945829"/>
                  </a:lnTo>
                  <a:lnTo>
                    <a:pt x="1363631" y="1934687"/>
                  </a:lnTo>
                  <a:lnTo>
                    <a:pt x="1411354" y="1921837"/>
                  </a:lnTo>
                  <a:lnTo>
                    <a:pt x="1459010" y="1907270"/>
                  </a:lnTo>
                  <a:lnTo>
                    <a:pt x="1506547" y="1890976"/>
                  </a:lnTo>
                  <a:lnTo>
                    <a:pt x="1553913" y="1872946"/>
                  </a:lnTo>
                  <a:lnTo>
                    <a:pt x="1601055" y="1853171"/>
                  </a:lnTo>
                  <a:lnTo>
                    <a:pt x="1647921" y="1831642"/>
                  </a:lnTo>
                  <a:lnTo>
                    <a:pt x="1694459" y="1808349"/>
                  </a:lnTo>
                  <a:lnTo>
                    <a:pt x="1740617" y="1783283"/>
                  </a:lnTo>
                  <a:lnTo>
                    <a:pt x="1897271" y="2060625"/>
                  </a:lnTo>
                  <a:lnTo>
                    <a:pt x="1851114" y="2085690"/>
                  </a:lnTo>
                  <a:lnTo>
                    <a:pt x="1804576" y="2108983"/>
                  </a:lnTo>
                  <a:lnTo>
                    <a:pt x="1757710" y="2130511"/>
                  </a:lnTo>
                  <a:lnTo>
                    <a:pt x="1710568" y="2150285"/>
                  </a:lnTo>
                  <a:lnTo>
                    <a:pt x="1663202" y="2168314"/>
                  </a:lnTo>
                  <a:lnTo>
                    <a:pt x="1615665" y="2184608"/>
                  </a:lnTo>
                  <a:lnTo>
                    <a:pt x="1568009" y="2199174"/>
                  </a:lnTo>
                  <a:lnTo>
                    <a:pt x="1520286" y="2212024"/>
                  </a:lnTo>
                  <a:lnTo>
                    <a:pt x="1472549" y="2223165"/>
                  </a:lnTo>
                  <a:lnTo>
                    <a:pt x="1424850" y="2232608"/>
                  </a:lnTo>
                  <a:lnTo>
                    <a:pt x="1377241" y="2240362"/>
                  </a:lnTo>
                  <a:lnTo>
                    <a:pt x="1329774" y="2246435"/>
                  </a:lnTo>
                  <a:lnTo>
                    <a:pt x="1282503" y="2250837"/>
                  </a:lnTo>
                  <a:lnTo>
                    <a:pt x="1235478" y="2253578"/>
                  </a:lnTo>
                  <a:lnTo>
                    <a:pt x="1188754" y="2254667"/>
                  </a:lnTo>
                  <a:lnTo>
                    <a:pt x="1142381" y="2254113"/>
                  </a:lnTo>
                  <a:lnTo>
                    <a:pt x="1096412" y="2251925"/>
                  </a:lnTo>
                  <a:lnTo>
                    <a:pt x="1050900" y="2248113"/>
                  </a:lnTo>
                  <a:lnTo>
                    <a:pt x="1005896" y="2242685"/>
                  </a:lnTo>
                  <a:lnTo>
                    <a:pt x="961454" y="2235652"/>
                  </a:lnTo>
                  <a:lnTo>
                    <a:pt x="917625" y="2227022"/>
                  </a:lnTo>
                  <a:lnTo>
                    <a:pt x="874462" y="2216805"/>
                  </a:lnTo>
                  <a:lnTo>
                    <a:pt x="832017" y="2205010"/>
                  </a:lnTo>
                  <a:lnTo>
                    <a:pt x="790342" y="2191646"/>
                  </a:lnTo>
                  <a:lnTo>
                    <a:pt x="749490" y="2176723"/>
                  </a:lnTo>
                  <a:lnTo>
                    <a:pt x="709513" y="2160249"/>
                  </a:lnTo>
                  <a:lnTo>
                    <a:pt x="670464" y="2142235"/>
                  </a:lnTo>
                  <a:lnTo>
                    <a:pt x="632394" y="2122689"/>
                  </a:lnTo>
                  <a:lnTo>
                    <a:pt x="595356" y="2101621"/>
                  </a:lnTo>
                  <a:lnTo>
                    <a:pt x="559402" y="2079040"/>
                  </a:lnTo>
                  <a:lnTo>
                    <a:pt x="524585" y="2054955"/>
                  </a:lnTo>
                  <a:lnTo>
                    <a:pt x="490957" y="2029376"/>
                  </a:lnTo>
                  <a:lnTo>
                    <a:pt x="458570" y="2002312"/>
                  </a:lnTo>
                  <a:lnTo>
                    <a:pt x="427477" y="1973771"/>
                  </a:lnTo>
                  <a:lnTo>
                    <a:pt x="397729" y="1943764"/>
                  </a:lnTo>
                  <a:lnTo>
                    <a:pt x="369380" y="1912300"/>
                  </a:lnTo>
                  <a:lnTo>
                    <a:pt x="342481" y="1879388"/>
                  </a:lnTo>
                  <a:lnTo>
                    <a:pt x="317085" y="1845037"/>
                  </a:lnTo>
                  <a:lnTo>
                    <a:pt x="293244" y="1809257"/>
                  </a:lnTo>
                  <a:lnTo>
                    <a:pt x="271011" y="1772056"/>
                  </a:lnTo>
                  <a:lnTo>
                    <a:pt x="114356" y="1494726"/>
                  </a:lnTo>
                  <a:lnTo>
                    <a:pt x="93345" y="1455200"/>
                  </a:lnTo>
                  <a:lnTo>
                    <a:pt x="74499" y="1414910"/>
                  </a:lnTo>
                  <a:lnTo>
                    <a:pt x="57805" y="1373913"/>
                  </a:lnTo>
                  <a:lnTo>
                    <a:pt x="43248" y="1332267"/>
                  </a:lnTo>
                  <a:lnTo>
                    <a:pt x="30815" y="1290030"/>
                  </a:lnTo>
                  <a:lnTo>
                    <a:pt x="20491" y="1247262"/>
                  </a:lnTo>
                  <a:lnTo>
                    <a:pt x="12261" y="1204018"/>
                  </a:lnTo>
                  <a:lnTo>
                    <a:pt x="6112" y="1160359"/>
                  </a:lnTo>
                  <a:lnTo>
                    <a:pt x="2030" y="1116341"/>
                  </a:lnTo>
                  <a:lnTo>
                    <a:pt x="0" y="1072024"/>
                  </a:lnTo>
                  <a:lnTo>
                    <a:pt x="7" y="1027464"/>
                  </a:lnTo>
                  <a:lnTo>
                    <a:pt x="2039" y="982720"/>
                  </a:lnTo>
                  <a:lnTo>
                    <a:pt x="6080" y="937850"/>
                  </a:lnTo>
                  <a:lnTo>
                    <a:pt x="12117" y="892913"/>
                  </a:lnTo>
                  <a:lnTo>
                    <a:pt x="20135" y="847965"/>
                  </a:lnTo>
                  <a:lnTo>
                    <a:pt x="30120" y="803067"/>
                  </a:lnTo>
                  <a:lnTo>
                    <a:pt x="42058" y="758274"/>
                  </a:lnTo>
                  <a:lnTo>
                    <a:pt x="55935" y="713646"/>
                  </a:lnTo>
                  <a:lnTo>
                    <a:pt x="71736" y="669241"/>
                  </a:lnTo>
                  <a:lnTo>
                    <a:pt x="89447" y="625116"/>
                  </a:lnTo>
                  <a:lnTo>
                    <a:pt x="109054" y="581331"/>
                  </a:lnTo>
                  <a:lnTo>
                    <a:pt x="130544" y="537942"/>
                  </a:lnTo>
                  <a:lnTo>
                    <a:pt x="153900" y="495008"/>
                  </a:lnTo>
                  <a:lnTo>
                    <a:pt x="179111" y="452587"/>
                  </a:lnTo>
                  <a:lnTo>
                    <a:pt x="206160" y="410737"/>
                  </a:lnTo>
                  <a:lnTo>
                    <a:pt x="235035" y="369516"/>
                  </a:lnTo>
                  <a:lnTo>
                    <a:pt x="265720" y="328983"/>
                  </a:lnTo>
                  <a:lnTo>
                    <a:pt x="298202" y="289195"/>
                  </a:lnTo>
                  <a:lnTo>
                    <a:pt x="332467" y="250210"/>
                  </a:lnTo>
                  <a:lnTo>
                    <a:pt x="368500" y="212087"/>
                  </a:lnTo>
                  <a:lnTo>
                    <a:pt x="406287" y="174884"/>
                  </a:lnTo>
                  <a:lnTo>
                    <a:pt x="445814" y="138658"/>
                  </a:lnTo>
                  <a:lnTo>
                    <a:pt x="367493" y="0"/>
                  </a:lnTo>
                  <a:lnTo>
                    <a:pt x="785056" y="91617"/>
                  </a:lnTo>
                  <a:lnTo>
                    <a:pt x="680789" y="554659"/>
                  </a:lnTo>
                  <a:lnTo>
                    <a:pt x="602468" y="415988"/>
                  </a:lnTo>
                  <a:lnTo>
                    <a:pt x="562820" y="452335"/>
                  </a:lnTo>
                  <a:lnTo>
                    <a:pt x="524889" y="489706"/>
                  </a:lnTo>
                  <a:lnTo>
                    <a:pt x="488695" y="528044"/>
                  </a:lnTo>
                  <a:lnTo>
                    <a:pt x="454258" y="567288"/>
                  </a:lnTo>
                  <a:lnTo>
                    <a:pt x="421596" y="607378"/>
                  </a:lnTo>
                  <a:lnTo>
                    <a:pt x="390730" y="648256"/>
                  </a:lnTo>
                  <a:lnTo>
                    <a:pt x="361679" y="689861"/>
                  </a:lnTo>
                  <a:lnTo>
                    <a:pt x="334462" y="732134"/>
                  </a:lnTo>
                  <a:lnTo>
                    <a:pt x="309100" y="775016"/>
                  </a:lnTo>
                  <a:lnTo>
                    <a:pt x="285611" y="818446"/>
                  </a:lnTo>
                  <a:lnTo>
                    <a:pt x="264016" y="862366"/>
                  </a:lnTo>
                  <a:lnTo>
                    <a:pt x="244333" y="906715"/>
                  </a:lnTo>
                  <a:lnTo>
                    <a:pt x="226583" y="951435"/>
                  </a:lnTo>
                  <a:lnTo>
                    <a:pt x="210784" y="996465"/>
                  </a:lnTo>
                  <a:lnTo>
                    <a:pt x="196957" y="1041747"/>
                  </a:lnTo>
                  <a:lnTo>
                    <a:pt x="185121" y="1087220"/>
                  </a:lnTo>
                  <a:lnTo>
                    <a:pt x="175295" y="1132825"/>
                  </a:lnTo>
                  <a:lnTo>
                    <a:pt x="167499" y="1178502"/>
                  </a:lnTo>
                  <a:lnTo>
                    <a:pt x="161753" y="1224193"/>
                  </a:lnTo>
                  <a:lnTo>
                    <a:pt x="158076" y="1269836"/>
                  </a:lnTo>
                  <a:lnTo>
                    <a:pt x="156487" y="1315374"/>
                  </a:lnTo>
                  <a:lnTo>
                    <a:pt x="157007" y="1360745"/>
                  </a:lnTo>
                  <a:lnTo>
                    <a:pt x="159654" y="1405892"/>
                  </a:lnTo>
                  <a:lnTo>
                    <a:pt x="164449" y="1450753"/>
                  </a:lnTo>
                  <a:lnTo>
                    <a:pt x="171411" y="1495270"/>
                  </a:lnTo>
                  <a:lnTo>
                    <a:pt x="180558" y="1539383"/>
                  </a:lnTo>
                  <a:lnTo>
                    <a:pt x="191912" y="1583032"/>
                  </a:lnTo>
                  <a:lnTo>
                    <a:pt x="205491" y="1626158"/>
                  </a:lnTo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08745" y="3811306"/>
            <a:ext cx="528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맑은 고딕"/>
                <a:cs typeface="맑은 고딕"/>
              </a:rPr>
              <a:t>D</a:t>
            </a:r>
            <a:r>
              <a:rPr sz="2800" spc="-5" dirty="0">
                <a:latin typeface="맑은 고딕"/>
                <a:cs typeface="맑은 고딕"/>
              </a:rPr>
              <a:t>L: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5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>
                <a:latin typeface="Arial"/>
                <a:cs typeface="Arial"/>
              </a:rPr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912"/>
            <a:ext cx="5594350" cy="355663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20" dirty="0">
                <a:latin typeface="맑은 고딕"/>
                <a:cs typeface="맑은 고딕"/>
              </a:rPr>
              <a:t>지도학습</a:t>
            </a:r>
            <a:r>
              <a:rPr sz="2400" spc="20" dirty="0">
                <a:latin typeface="Arial"/>
                <a:cs typeface="Arial"/>
              </a:rPr>
              <a:t>(Supervised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learning)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40" dirty="0">
                <a:latin typeface="맑은 고딕"/>
                <a:cs typeface="맑은 고딕"/>
              </a:rPr>
              <a:t>비지도학습</a:t>
            </a:r>
            <a:r>
              <a:rPr sz="2400" spc="40" dirty="0">
                <a:latin typeface="Arial"/>
                <a:cs typeface="Arial"/>
              </a:rPr>
              <a:t>(Unsupervised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learning)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25" dirty="0">
                <a:latin typeface="맑은 고딕"/>
                <a:cs typeface="맑은 고딕"/>
              </a:rPr>
              <a:t>준지도학습</a:t>
            </a:r>
            <a:r>
              <a:rPr sz="2400" spc="25" dirty="0">
                <a:latin typeface="Arial"/>
                <a:cs typeface="Arial"/>
              </a:rPr>
              <a:t>(Semi-supervised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learning)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50" dirty="0">
                <a:latin typeface="맑은 고딕"/>
                <a:cs typeface="맑은 고딕"/>
              </a:rPr>
              <a:t>강화학습</a:t>
            </a:r>
            <a:r>
              <a:rPr sz="2400" spc="50" dirty="0">
                <a:latin typeface="Arial"/>
                <a:cs typeface="Arial"/>
              </a:rPr>
              <a:t>(Reinforcement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learning)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10" dirty="0">
                <a:latin typeface="Arial"/>
                <a:cs typeface="Arial"/>
              </a:rPr>
              <a:t>Cost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105" dirty="0">
                <a:latin typeface="Arial"/>
                <a:cs typeface="Arial"/>
              </a:rPr>
              <a:t>MSE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간단한 </a:t>
            </a:r>
            <a:r>
              <a:rPr sz="2400" spc="10" dirty="0">
                <a:latin typeface="Arial"/>
                <a:cs typeface="Arial"/>
              </a:rPr>
              <a:t>Keras </a:t>
            </a:r>
            <a:r>
              <a:rPr sz="2400" dirty="0">
                <a:latin typeface="맑은 고딕"/>
                <a:cs typeface="맑은 고딕"/>
              </a:rPr>
              <a:t>코드</a:t>
            </a:r>
            <a:r>
              <a:rPr sz="2400" spc="-5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리뷰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12191999" cy="6847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86363" y="38014"/>
            <a:ext cx="48685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맑은 고딕"/>
                <a:cs typeface="맑은 고딕"/>
              </a:rPr>
              <a:t>*출처 </a:t>
            </a:r>
            <a:r>
              <a:rPr sz="1050" spc="5" dirty="0">
                <a:latin typeface="Wingdings"/>
                <a:cs typeface="Wingdings"/>
              </a:rPr>
              <a:t></a:t>
            </a:r>
            <a:r>
              <a:rPr sz="1050" spc="18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맑은 고딕"/>
                <a:cs typeface="맑은 고딕"/>
                <a:hlinkClick r:id="rId4"/>
              </a:rPr>
              <a:t>http://introtodeeplearning.com/slides/6S191_MIT_DeepLearning_L5.pdf</a:t>
            </a:r>
            <a:endParaRPr sz="105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287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>
                <a:latin typeface="Arial"/>
                <a:cs typeface="Arial"/>
              </a:rPr>
              <a:t>In </a:t>
            </a:r>
            <a:r>
              <a:rPr spc="220" dirty="0">
                <a:latin typeface="Arial"/>
                <a:cs typeface="Arial"/>
              </a:rPr>
              <a:t>the </a:t>
            </a:r>
            <a:r>
              <a:rPr spc="200" dirty="0">
                <a:latin typeface="Arial"/>
                <a:cs typeface="Arial"/>
              </a:rPr>
              <a:t>next</a:t>
            </a:r>
            <a:r>
              <a:rPr spc="-760" dirty="0">
                <a:latin typeface="Arial"/>
                <a:cs typeface="Arial"/>
              </a:rPr>
              <a:t> </a:t>
            </a:r>
            <a:r>
              <a:rPr spc="25" dirty="0">
                <a:latin typeface="Arial"/>
                <a:cs typeface="Arial"/>
              </a:rPr>
              <a:t>lecture…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912"/>
            <a:ext cx="5222240" cy="173482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기계학습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이해를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위한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기본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수학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개념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모델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훈련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관련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주요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용어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퀴즈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120" dirty="0">
                <a:latin typeface="Arial"/>
                <a:cs typeface="Arial"/>
              </a:rPr>
              <a:t>#1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(</a:t>
            </a:r>
            <a:r>
              <a:rPr sz="2400" spc="-30" dirty="0">
                <a:latin typeface="맑은 고딕"/>
                <a:cs typeface="맑은 고딕"/>
              </a:rPr>
              <a:t>다소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높은</a:t>
            </a:r>
            <a:r>
              <a:rPr sz="2400" spc="-215" dirty="0">
                <a:latin typeface="맑은 고딕"/>
                <a:cs typeface="맑은 고딕"/>
              </a:rPr>
              <a:t> </a:t>
            </a:r>
            <a:r>
              <a:rPr sz="2400" spc="-30" dirty="0">
                <a:latin typeface="맑은 고딕"/>
                <a:cs typeface="맑은 고딕"/>
              </a:rPr>
              <a:t>배점</a:t>
            </a:r>
            <a:r>
              <a:rPr sz="2400" spc="-3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범위 </a:t>
            </a:r>
            <a:r>
              <a:rPr sz="2000" spc="-20" dirty="0">
                <a:latin typeface="Arial"/>
                <a:cs typeface="Arial"/>
              </a:rPr>
              <a:t>: </a:t>
            </a:r>
            <a:r>
              <a:rPr sz="2000" spc="15" dirty="0">
                <a:latin typeface="Arial"/>
                <a:cs typeface="Arial"/>
              </a:rPr>
              <a:t>1~2</a:t>
            </a:r>
            <a:r>
              <a:rPr sz="2000" spc="15" dirty="0">
                <a:latin typeface="맑은 고딕"/>
                <a:cs typeface="맑은 고딕"/>
              </a:rPr>
              <a:t>주</a:t>
            </a:r>
            <a:r>
              <a:rPr sz="2000" spc="-3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개념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참고자료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pc="15" dirty="0">
                <a:latin typeface="맑은 고딕"/>
                <a:cs typeface="맑은 고딕"/>
              </a:rPr>
              <a:t>핸</a:t>
            </a:r>
            <a:r>
              <a:rPr spc="15" dirty="0"/>
              <a:t>1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pc="15" dirty="0">
                <a:latin typeface="맑은 고딕"/>
                <a:cs typeface="맑은 고딕"/>
              </a:rPr>
              <a:t>기</a:t>
            </a:r>
            <a:r>
              <a:rPr spc="15" dirty="0"/>
              <a:t>1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pc="15" dirty="0">
                <a:latin typeface="맑은 고딕"/>
                <a:cs typeface="맑은 고딕"/>
              </a:rPr>
              <a:t>모</a:t>
            </a:r>
            <a:r>
              <a:rPr spc="15" dirty="0"/>
              <a:t>1</a:t>
            </a:r>
          </a:p>
          <a:p>
            <a:pPr marL="241300" marR="5080" indent="-228600">
              <a:lnSpc>
                <a:spcPts val="259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pc="105" dirty="0"/>
              <a:t>[online]</a:t>
            </a:r>
            <a:r>
              <a:rPr spc="-60" dirty="0"/>
              <a:t> </a:t>
            </a:r>
            <a:r>
              <a:rPr spc="125" dirty="0"/>
              <a:t>“Introduction</a:t>
            </a:r>
            <a:r>
              <a:rPr spc="-65" dirty="0"/>
              <a:t> </a:t>
            </a:r>
            <a:r>
              <a:rPr spc="155" dirty="0"/>
              <a:t>to</a:t>
            </a:r>
            <a:r>
              <a:rPr spc="-45" dirty="0"/>
              <a:t> </a:t>
            </a:r>
            <a:r>
              <a:rPr spc="45" dirty="0"/>
              <a:t>Deep</a:t>
            </a:r>
            <a:r>
              <a:rPr spc="-75" dirty="0"/>
              <a:t> </a:t>
            </a:r>
            <a:r>
              <a:rPr spc="70" dirty="0"/>
              <a:t>Learning,”</a:t>
            </a:r>
            <a:r>
              <a:rPr spc="-55" dirty="0"/>
              <a:t> </a:t>
            </a:r>
            <a:r>
              <a:rPr spc="35" dirty="0"/>
              <a:t>MIT,</a:t>
            </a:r>
            <a:r>
              <a:rPr spc="-40" dirty="0"/>
              <a:t> </a:t>
            </a:r>
            <a:r>
              <a:rPr spc="50" dirty="0"/>
              <a:t>available</a:t>
            </a:r>
            <a:r>
              <a:rPr spc="-30" dirty="0"/>
              <a:t> </a:t>
            </a:r>
            <a:r>
              <a:rPr spc="100" dirty="0"/>
              <a:t>at  </a:t>
            </a:r>
            <a:r>
              <a:rPr spc="120" dirty="0">
                <a:hlinkClick r:id="rId2"/>
              </a:rPr>
              <a:t>http://introtodeeplearning.com/</a:t>
            </a: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241300" algn="l"/>
              </a:tabLst>
            </a:pPr>
            <a:r>
              <a:rPr spc="95" dirty="0"/>
              <a:t>Github</a:t>
            </a:r>
          </a:p>
          <a:p>
            <a:pPr marL="697865" lvl="1" indent="-228600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Char char="•"/>
              <a:tabLst>
                <a:tab pos="697865" algn="l"/>
                <a:tab pos="698500" algn="l"/>
              </a:tabLst>
            </a:pPr>
            <a:r>
              <a:rPr sz="2000" u="sng" spc="9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3"/>
              </a:rPr>
              <a:t>https://github.com/gilbutITbook/080228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2605" y="149937"/>
            <a:ext cx="49301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맑은 고딕"/>
                <a:cs typeface="맑은 고딕"/>
              </a:rPr>
              <a:t>기 </a:t>
            </a:r>
            <a:r>
              <a:rPr sz="1600" spc="-5" dirty="0">
                <a:latin typeface="맑은 고딕"/>
                <a:cs typeface="맑은 고딕"/>
              </a:rPr>
              <a:t>: 기계학습, 오일석,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2017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핸 </a:t>
            </a:r>
            <a:r>
              <a:rPr sz="1600" spc="-5" dirty="0">
                <a:latin typeface="맑은 고딕"/>
                <a:cs typeface="맑은 고딕"/>
              </a:rPr>
              <a:t>: 핸즈온머신러닝, 2/E,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모 </a:t>
            </a:r>
            <a:r>
              <a:rPr sz="1600" spc="-5" dirty="0">
                <a:latin typeface="맑은 고딕"/>
                <a:cs typeface="맑은 고딕"/>
              </a:rPr>
              <a:t>: 모두의 딥러닝, 2/E,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케 </a:t>
            </a:r>
            <a:r>
              <a:rPr sz="1600" spc="-5" dirty="0">
                <a:latin typeface="맑은 고딕"/>
                <a:cs typeface="맑은 고딕"/>
              </a:rPr>
              <a:t>: 케라스 창시자에게 배우는…, </a:t>
            </a:r>
            <a:r>
              <a:rPr sz="1600" spc="-10" dirty="0">
                <a:latin typeface="맑은 고딕"/>
                <a:cs typeface="맑은 고딕"/>
              </a:rPr>
              <a:t>2018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맑은 고딕"/>
                <a:cs typeface="맑은 고딕"/>
              </a:rPr>
              <a:t>머 </a:t>
            </a:r>
            <a:r>
              <a:rPr sz="1600" spc="-5" dirty="0">
                <a:latin typeface="맑은 고딕"/>
                <a:cs typeface="맑은 고딕"/>
              </a:rPr>
              <a:t>: 머신러닝 도감 그림으로…,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ts val="1930"/>
              </a:lnSpc>
              <a:spcBef>
                <a:spcPts val="50"/>
              </a:spcBef>
            </a:pPr>
            <a:r>
              <a:rPr sz="1600" b="1" spc="-5" dirty="0">
                <a:latin typeface="맑은 고딕"/>
                <a:cs typeface="맑은 고딕"/>
              </a:rPr>
              <a:t>파 </a:t>
            </a:r>
            <a:r>
              <a:rPr sz="1600" spc="-5" dirty="0">
                <a:latin typeface="맑은 고딕"/>
                <a:cs typeface="맑은 고딕"/>
              </a:rPr>
              <a:t>: Python machine learning, 2/E, </a:t>
            </a:r>
            <a:r>
              <a:rPr sz="1600" spc="-10" dirty="0">
                <a:latin typeface="맑은 고딕"/>
                <a:cs typeface="맑은 고딕"/>
              </a:rPr>
              <a:t>2019 </a:t>
            </a:r>
            <a:r>
              <a:rPr sz="1600" spc="-5" dirty="0">
                <a:latin typeface="맑은 고딕"/>
                <a:cs typeface="맑은 고딕"/>
              </a:rPr>
              <a:t>(번역)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“머  </a:t>
            </a:r>
            <a:r>
              <a:rPr sz="1600" spc="-5" dirty="0">
                <a:latin typeface="맑은 고딕"/>
                <a:cs typeface="맑은 고딕"/>
              </a:rPr>
              <a:t>신러닝 교과서 with 파이썬, </a:t>
            </a:r>
            <a:r>
              <a:rPr sz="1600" spc="-90" dirty="0">
                <a:latin typeface="맑은 고딕"/>
                <a:cs typeface="맑은 고딕"/>
              </a:rPr>
              <a:t>…”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2558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>
                <a:latin typeface="Arial"/>
                <a:cs typeface="Arial"/>
              </a:rPr>
              <a:t>Supervised</a:t>
            </a:r>
            <a:r>
              <a:rPr spc="-130" dirty="0">
                <a:latin typeface="Arial"/>
                <a:cs typeface="Arial"/>
              </a:rPr>
              <a:t> </a:t>
            </a:r>
            <a:r>
              <a:rPr spc="190" dirty="0">
                <a:latin typeface="Arial"/>
                <a:cs typeface="Arial"/>
              </a:rPr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690378" y="2346549"/>
            <a:ext cx="10811242" cy="3466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64678" y="40312"/>
            <a:ext cx="1050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참고 :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핸1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5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2558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>
                <a:latin typeface="Arial"/>
                <a:cs typeface="Arial"/>
              </a:rPr>
              <a:t>Supervised</a:t>
            </a:r>
            <a:r>
              <a:rPr spc="-130" dirty="0">
                <a:latin typeface="Arial"/>
                <a:cs typeface="Arial"/>
              </a:rPr>
              <a:t> </a:t>
            </a:r>
            <a:r>
              <a:rPr spc="190" dirty="0">
                <a:latin typeface="Arial"/>
                <a:cs typeface="Arial"/>
              </a:rPr>
              <a:t>learning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6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65325"/>
            <a:ext cx="6096000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 err="1">
                <a:latin typeface="맑은 고딕"/>
                <a:cs typeface="맑은 고딕"/>
              </a:rPr>
              <a:t>특징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 err="1">
                <a:latin typeface="맑은 고딕"/>
                <a:cs typeface="맑은 고딕"/>
              </a:rPr>
              <a:t>벡터</a:t>
            </a:r>
            <a:r>
              <a:rPr lang="en-US" sz="2400" dirty="0">
                <a:latin typeface="맑은 고딕"/>
                <a:cs typeface="맑은 고딕"/>
              </a:rPr>
              <a:t> 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spc="-550" dirty="0">
                <a:latin typeface="Cambria Math"/>
                <a:cs typeface="Cambria Math"/>
              </a:rPr>
              <a:t>𝕏</a:t>
            </a:r>
            <a:r>
              <a:rPr sz="2400" spc="-550" dirty="0">
                <a:latin typeface="맑은 고딕"/>
                <a:cs typeface="맑은 고딕"/>
              </a:rPr>
              <a:t>와</a:t>
            </a:r>
            <a:r>
              <a:rPr lang="en-US" sz="2400" spc="-550" dirty="0">
                <a:latin typeface="맑은 고딕"/>
                <a:cs typeface="맑은 고딕"/>
              </a:rPr>
              <a:t> </a:t>
            </a:r>
            <a:r>
              <a:rPr sz="2400" spc="-525" dirty="0">
                <a:latin typeface="맑은 고딕"/>
                <a:cs typeface="맑은 고딕"/>
              </a:rPr>
              <a:t> </a:t>
            </a:r>
            <a:r>
              <a:rPr lang="en-US" sz="2400" spc="-525" dirty="0">
                <a:latin typeface="맑은 고딕"/>
                <a:cs typeface="맑은 고딕"/>
              </a:rPr>
              <a:t> </a:t>
            </a:r>
            <a:r>
              <a:rPr sz="2400" dirty="0" err="1">
                <a:latin typeface="맑은 고딕"/>
                <a:cs typeface="맑은 고딕"/>
              </a:rPr>
              <a:t>목표값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spc="-530" dirty="0">
                <a:latin typeface="Cambria Math"/>
                <a:cs typeface="Cambria Math"/>
              </a:rPr>
              <a:t>𝕐</a:t>
            </a:r>
            <a:r>
              <a:rPr sz="2400" spc="-530" dirty="0">
                <a:latin typeface="맑은 고딕"/>
                <a:cs typeface="맑은 고딕"/>
              </a:rPr>
              <a:t>가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모두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주어진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상황</a:t>
            </a:r>
          </a:p>
          <a:p>
            <a:pPr marL="241300" indent="-228600">
              <a:lnSpc>
                <a:spcPct val="100000"/>
              </a:lnSpc>
              <a:spcBef>
                <a:spcPts val="2435"/>
              </a:spcBef>
              <a:buChar char="•"/>
              <a:tabLst>
                <a:tab pos="241300" algn="l"/>
              </a:tabLst>
            </a:pPr>
            <a:r>
              <a:rPr sz="2400" spc="35" dirty="0">
                <a:latin typeface="Arial"/>
                <a:cs typeface="Arial"/>
              </a:rPr>
              <a:t>Classification,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Regression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64678" y="40312"/>
            <a:ext cx="122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참고 :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기1.7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9721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>
                <a:latin typeface="Arial"/>
                <a:cs typeface="Arial"/>
              </a:rPr>
              <a:t>Unsupervised</a:t>
            </a:r>
            <a:r>
              <a:rPr spc="-130" dirty="0">
                <a:latin typeface="Arial"/>
                <a:cs typeface="Arial"/>
              </a:rPr>
              <a:t> </a:t>
            </a:r>
            <a:r>
              <a:rPr spc="190" dirty="0">
                <a:latin typeface="Arial"/>
                <a:cs typeface="Arial"/>
              </a:rPr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2748146" y="2396118"/>
            <a:ext cx="6752854" cy="3219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64678" y="40312"/>
            <a:ext cx="1050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참고 :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핸1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7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9721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>
                <a:latin typeface="Arial"/>
                <a:cs typeface="Arial"/>
              </a:rPr>
              <a:t>Unsupervised</a:t>
            </a:r>
            <a:r>
              <a:rPr spc="-130" dirty="0">
                <a:latin typeface="Arial"/>
                <a:cs typeface="Arial"/>
              </a:rPr>
              <a:t> </a:t>
            </a:r>
            <a:r>
              <a:rPr spc="190" dirty="0">
                <a:latin typeface="Arial"/>
                <a:cs typeface="Arial"/>
              </a:rPr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2733308" y="2377427"/>
            <a:ext cx="6753960" cy="3266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64678" y="40312"/>
            <a:ext cx="1050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참고 :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핸1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8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9721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>
                <a:latin typeface="Arial"/>
                <a:cs typeface="Arial"/>
              </a:rPr>
              <a:t>Unsupervised</a:t>
            </a:r>
            <a:r>
              <a:rPr spc="-130" dirty="0">
                <a:latin typeface="Arial"/>
                <a:cs typeface="Arial"/>
              </a:rPr>
              <a:t> </a:t>
            </a:r>
            <a:r>
              <a:rPr spc="190" dirty="0">
                <a:latin typeface="Arial"/>
                <a:cs typeface="Arial"/>
              </a:rPr>
              <a:t>learning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9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65325"/>
            <a:ext cx="9535160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특징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 err="1">
                <a:latin typeface="맑은 고딕"/>
                <a:cs typeface="맑은 고딕"/>
              </a:rPr>
              <a:t>벡터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550" dirty="0">
                <a:latin typeface="Cambria Math"/>
                <a:cs typeface="Cambria Math"/>
              </a:rPr>
              <a:t>𝕏</a:t>
            </a:r>
            <a:r>
              <a:rPr sz="2400" spc="-550" dirty="0">
                <a:latin typeface="맑은 고딕"/>
                <a:cs typeface="맑은 고딕"/>
              </a:rPr>
              <a:t>는</a:t>
            </a:r>
            <a:r>
              <a:rPr sz="2400" spc="-5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주어지는데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 err="1">
                <a:latin typeface="맑은 고딕"/>
                <a:cs typeface="맑은 고딕"/>
              </a:rPr>
              <a:t>목표값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spc="-795" dirty="0">
                <a:latin typeface="Cambria Math"/>
                <a:cs typeface="Cambria Math"/>
              </a:rPr>
              <a:t>𝕐</a:t>
            </a:r>
            <a:r>
              <a:rPr lang="en-US" sz="2400" spc="-795" dirty="0">
                <a:latin typeface="Cambria Math"/>
                <a:cs typeface="Cambria Math"/>
              </a:rPr>
              <a:t>    </a:t>
            </a:r>
            <a:r>
              <a:rPr sz="2400" dirty="0">
                <a:latin typeface="맑은 고딕"/>
                <a:cs typeface="맑은 고딕"/>
              </a:rPr>
              <a:t>가</a:t>
            </a:r>
            <a:r>
              <a:rPr sz="2400" spc="-2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주어지지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않는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상황</a:t>
            </a:r>
          </a:p>
          <a:p>
            <a:pPr marL="241300" indent="-228600">
              <a:lnSpc>
                <a:spcPct val="100000"/>
              </a:lnSpc>
              <a:spcBef>
                <a:spcPts val="2435"/>
              </a:spcBef>
              <a:buChar char="•"/>
              <a:tabLst>
                <a:tab pos="241300" algn="l"/>
              </a:tabLst>
            </a:pPr>
            <a:r>
              <a:rPr sz="2400" spc="65" dirty="0">
                <a:latin typeface="Arial"/>
                <a:cs typeface="Arial"/>
              </a:rPr>
              <a:t>Clustering, </a:t>
            </a:r>
            <a:r>
              <a:rPr sz="2400" spc="85" dirty="0">
                <a:latin typeface="Arial"/>
                <a:cs typeface="Arial"/>
              </a:rPr>
              <a:t>Dimensionality </a:t>
            </a:r>
            <a:r>
              <a:rPr sz="2400" spc="95" dirty="0">
                <a:latin typeface="Arial"/>
                <a:cs typeface="Arial"/>
              </a:rPr>
              <a:t>reduction, </a:t>
            </a:r>
            <a:r>
              <a:rPr sz="2400" spc="85" dirty="0">
                <a:latin typeface="Arial"/>
                <a:cs typeface="Arial"/>
              </a:rPr>
              <a:t>Anomaly/Novelty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detection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64678" y="40312"/>
            <a:ext cx="1227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참고 :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기1.7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2215</Words>
  <Application>Microsoft Office PowerPoint</Application>
  <PresentationFormat>와이드스크린</PresentationFormat>
  <Paragraphs>375</Paragraphs>
  <Slides>41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Cambria Math</vt:lpstr>
      <vt:lpstr>Times New Roman</vt:lpstr>
      <vt:lpstr>Wingdings</vt:lpstr>
      <vt:lpstr>Office Theme</vt:lpstr>
      <vt:lpstr>Lecture 2: What is machine learning? - examples</vt:lpstr>
      <vt:lpstr>PowerPoint 프레젠테이션</vt:lpstr>
      <vt:lpstr>지도 방식에 따른 ML 유형</vt:lpstr>
      <vt:lpstr>PowerPoint 프레젠테이션</vt:lpstr>
      <vt:lpstr>Supervised learning</vt:lpstr>
      <vt:lpstr>Supervised learning</vt:lpstr>
      <vt:lpstr>Unsupervised learning</vt:lpstr>
      <vt:lpstr>Unsupervised learning</vt:lpstr>
      <vt:lpstr>Unsupervised learning</vt:lpstr>
      <vt:lpstr>Reinforcement learning</vt:lpstr>
      <vt:lpstr>Semi-supervised learning</vt:lpstr>
      <vt:lpstr>Semi-supervised learning</vt:lpstr>
      <vt:lpstr>다양한 기준에 따른 유형</vt:lpstr>
      <vt:lpstr>PowerPoint 프레젠테이션</vt:lpstr>
      <vt:lpstr>간단한 기계학습 예</vt:lpstr>
      <vt:lpstr>간단한 기계학습 예</vt:lpstr>
      <vt:lpstr>PowerPoint 프레젠테이션</vt:lpstr>
      <vt:lpstr>PowerPoint 프레젠테이션</vt:lpstr>
      <vt:lpstr>PowerPoint 프레젠테이션</vt:lpstr>
      <vt:lpstr>PowerPoint 프레젠테이션</vt:lpstr>
      <vt:lpstr>폐암 수술 환자의 생존율 예측하기</vt:lpstr>
      <vt:lpstr>폐암 환자 의료 데이터</vt:lpstr>
      <vt:lpstr>폐암 환자 의료 데이터</vt:lpstr>
      <vt:lpstr>ML/DL 준비사항</vt:lpstr>
      <vt:lpstr>작업환경 만들기</vt:lpstr>
      <vt:lpstr>작업환경 만들기</vt:lpstr>
      <vt:lpstr>작업환경 만들기</vt:lpstr>
      <vt:lpstr>작업환경 만들기</vt:lpstr>
      <vt:lpstr>노브북에 커널 추가하기</vt:lpstr>
      <vt:lpstr>작업환경 만들기</vt:lpstr>
      <vt:lpstr>코드/데이터 받기</vt:lpstr>
      <vt:lpstr>jupyter 실행</vt:lpstr>
      <vt:lpstr>jupyter 실행</vt:lpstr>
      <vt:lpstr>PowerPoint 프레젠테이션</vt:lpstr>
      <vt:lpstr>jupyter 실행</vt:lpstr>
      <vt:lpstr>PowerPoint 프레젠테이션</vt:lpstr>
      <vt:lpstr>PowerPoint 프레젠테이션</vt:lpstr>
      <vt:lpstr>PowerPoint 프레젠테이션</vt:lpstr>
      <vt:lpstr>Summary</vt:lpstr>
      <vt:lpstr>In the next lecture…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What is machine learning? - examples</dc:title>
  <dc:creator>Sang-hyo Park</dc:creator>
  <cp:lastModifiedBy>USER</cp:lastModifiedBy>
  <cp:revision>51</cp:revision>
  <dcterms:created xsi:type="dcterms:W3CDTF">2020-10-06T19:33:52Z</dcterms:created>
  <dcterms:modified xsi:type="dcterms:W3CDTF">2020-10-19T19:40:11Z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2020-09-18T00:00:00Z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2020-10-06T00:00:00Z</vt:filetime>
  </property>
</Properties>
</file>