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4538" autoAdjust="0"/>
  </p:normalViewPr>
  <p:slideViewPr>
    <p:cSldViewPr>
      <p:cViewPr varScale="1">
        <p:scale>
          <a:sx n="80" d="100"/>
          <a:sy n="80" d="100"/>
        </p:scale>
        <p:origin x="132" y="2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FA6E6-C8AF-4268-9EA1-5ECE42C48BEE}" type="datetimeFigureOut">
              <a:rPr lang="ko-KR" altLang="en-US" smtClean="0"/>
              <a:t>2020-11-30 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A109D-E5A5-44FF-844C-48DB844C1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170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20. Famous CNN Architecture</a:t>
            </a:r>
          </a:p>
          <a:p>
            <a:endParaRPr lang="en-US" altLang="ko-KR" dirty="0"/>
          </a:p>
          <a:p>
            <a:r>
              <a:rPr lang="ko-KR" altLang="en-US" dirty="0"/>
              <a:t>특별히 유명한 </a:t>
            </a:r>
            <a:r>
              <a:rPr lang="ko-KR" altLang="en-US" dirty="0" err="1"/>
              <a:t>아키텍쳐들을</a:t>
            </a:r>
            <a:r>
              <a:rPr lang="ko-KR" altLang="en-US" dirty="0"/>
              <a:t> 공부함으로써 장단점을 이해하고</a:t>
            </a:r>
            <a:r>
              <a:rPr lang="en-US" altLang="ko-KR" dirty="0"/>
              <a:t>, </a:t>
            </a:r>
            <a:r>
              <a:rPr lang="ko-KR" altLang="en-US" dirty="0"/>
              <a:t>설명할 수 있는 것이 학습목표임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A109D-E5A5-44FF-844C-48DB844C15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705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2012</a:t>
            </a:r>
            <a:r>
              <a:rPr lang="ko-KR" altLang="en-US" b="1" dirty="0"/>
              <a:t>년</a:t>
            </a:r>
            <a:r>
              <a:rPr lang="en-US" altLang="ko-KR" b="1" dirty="0"/>
              <a:t>, DEEP-CNN</a:t>
            </a:r>
            <a:r>
              <a:rPr lang="ko-KR" altLang="en-US" b="1" dirty="0"/>
              <a:t>의 등장</a:t>
            </a:r>
            <a:r>
              <a:rPr lang="en-US" altLang="ko-KR" b="1" dirty="0"/>
              <a:t>(</a:t>
            </a:r>
            <a:r>
              <a:rPr lang="en-US" altLang="ko-KR" b="1" dirty="0" err="1"/>
              <a:t>AlexNet</a:t>
            </a:r>
            <a:r>
              <a:rPr lang="en-US" altLang="ko-KR" b="1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Conv layer, Max pooling</a:t>
            </a:r>
            <a:r>
              <a:rPr lang="ko-KR" altLang="en-US" dirty="0"/>
              <a:t>의 반복 이후 </a:t>
            </a:r>
            <a:r>
              <a:rPr lang="en-US" altLang="ko-KR" dirty="0"/>
              <a:t>3</a:t>
            </a:r>
            <a:r>
              <a:rPr lang="ko-KR" altLang="en-US" dirty="0"/>
              <a:t>연속 </a:t>
            </a:r>
            <a:r>
              <a:rPr lang="en-US" altLang="ko-KR" dirty="0"/>
              <a:t>Conv layer </a:t>
            </a:r>
            <a:r>
              <a:rPr lang="ko-KR" altLang="en-US" dirty="0"/>
              <a:t>이후 </a:t>
            </a:r>
            <a:r>
              <a:rPr lang="en-US" altLang="ko-KR" dirty="0"/>
              <a:t>max pooling -&gt; dense layer.</a:t>
            </a:r>
          </a:p>
          <a:p>
            <a:endParaRPr lang="en-US" altLang="ko-KR" dirty="0"/>
          </a:p>
          <a:p>
            <a:r>
              <a:rPr lang="ko-KR" altLang="en-US" b="1" dirty="0"/>
              <a:t>특징</a:t>
            </a:r>
            <a:r>
              <a:rPr lang="ko-KR" altLang="en-US" dirty="0"/>
              <a:t>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b="1" dirty="0" err="1"/>
              <a:t>ReLU</a:t>
            </a:r>
            <a:r>
              <a:rPr lang="ko-KR" altLang="en-US" b="1" dirty="0"/>
              <a:t>가 </a:t>
            </a:r>
            <a:r>
              <a:rPr lang="en-US" altLang="ko-KR" b="1" dirty="0"/>
              <a:t>CNN</a:t>
            </a:r>
            <a:r>
              <a:rPr lang="ko-KR" altLang="en-US" b="1" dirty="0"/>
              <a:t>에 처음 사용됨</a:t>
            </a:r>
            <a:r>
              <a:rPr lang="en-US" altLang="ko-KR" dirty="0"/>
              <a:t>.(</a:t>
            </a:r>
            <a:r>
              <a:rPr lang="ko-KR" altLang="en-US" dirty="0"/>
              <a:t>처음 </a:t>
            </a:r>
            <a:r>
              <a:rPr lang="ko-KR" altLang="en-US" dirty="0" err="1"/>
              <a:t>개발된건</a:t>
            </a:r>
            <a:r>
              <a:rPr lang="ko-KR" altLang="en-US" dirty="0"/>
              <a:t> 아님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Local response normalization</a:t>
            </a:r>
            <a:r>
              <a:rPr lang="ko-KR" altLang="en-US" dirty="0"/>
              <a:t>이 쓰임</a:t>
            </a:r>
            <a:r>
              <a:rPr lang="en-US" altLang="ko-KR" dirty="0"/>
              <a:t>(</a:t>
            </a:r>
            <a:r>
              <a:rPr lang="ko-KR" altLang="en-US" dirty="0"/>
              <a:t>현재는 </a:t>
            </a:r>
            <a:r>
              <a:rPr lang="en-US" altLang="ko-KR" dirty="0"/>
              <a:t>batch normalization</a:t>
            </a:r>
            <a:r>
              <a:rPr lang="ko-KR" altLang="en-US" dirty="0"/>
              <a:t>이 쓰임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Overlapping pooling : kernel size</a:t>
            </a:r>
            <a:r>
              <a:rPr lang="ko-KR" altLang="en-US" dirty="0"/>
              <a:t>가</a:t>
            </a:r>
            <a:r>
              <a:rPr lang="en-US" altLang="ko-KR" dirty="0"/>
              <a:t> stride</a:t>
            </a:r>
            <a:r>
              <a:rPr lang="ko-KR" altLang="en-US" dirty="0"/>
              <a:t>보다 크므로</a:t>
            </a:r>
            <a:r>
              <a:rPr lang="en-US" altLang="ko-KR" dirty="0"/>
              <a:t>, </a:t>
            </a:r>
            <a:r>
              <a:rPr lang="ko-KR" altLang="en-US" dirty="0"/>
              <a:t>겹치는 부분이 있음</a:t>
            </a:r>
            <a:r>
              <a:rPr lang="en-US" altLang="ko-KR" dirty="0"/>
              <a:t>(overlapping). </a:t>
            </a:r>
            <a:r>
              <a:rPr lang="ko-KR" altLang="en-US" dirty="0"/>
              <a:t>현재는 </a:t>
            </a:r>
            <a:r>
              <a:rPr lang="en-US" altLang="ko-KR" dirty="0"/>
              <a:t>kernel size = stride</a:t>
            </a:r>
            <a:r>
              <a:rPr lang="ko-KR" altLang="en-US" dirty="0"/>
              <a:t>가 일반적임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A109D-E5A5-44FF-844C-48DB844C15C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956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Architecture</a:t>
            </a:r>
          </a:p>
          <a:p>
            <a:endParaRPr lang="en-US" altLang="ko-KR" dirty="0"/>
          </a:p>
          <a:p>
            <a:r>
              <a:rPr lang="ko-KR" altLang="en-US" dirty="0"/>
              <a:t>비슷하지만 </a:t>
            </a:r>
            <a:r>
              <a:rPr lang="en-US" altLang="ko-KR" dirty="0"/>
              <a:t>Hidden layer 6-&gt;10, dense layer </a:t>
            </a:r>
            <a:r>
              <a:rPr lang="ko-KR" altLang="en-US" dirty="0"/>
              <a:t>하나 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특징 </a:t>
            </a:r>
            <a:r>
              <a:rPr lang="en-US" altLang="ko-KR" dirty="0"/>
              <a:t>: </a:t>
            </a:r>
            <a:r>
              <a:rPr lang="ko-KR" altLang="en-US" b="1" dirty="0"/>
              <a:t>커널 사이즈도 커졌고</a:t>
            </a:r>
            <a:r>
              <a:rPr lang="en-US" altLang="ko-KR" b="1" dirty="0"/>
              <a:t>, </a:t>
            </a:r>
            <a:r>
              <a:rPr lang="ko-KR" altLang="en-US" b="1" dirty="0"/>
              <a:t>깊이도 </a:t>
            </a:r>
            <a:r>
              <a:rPr lang="ko-KR" altLang="en-US" b="1" dirty="0" err="1"/>
              <a:t>깊어졌다</a:t>
            </a:r>
            <a:r>
              <a:rPr lang="en-US" altLang="ko-KR" b="1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A109D-E5A5-44FF-844C-48DB844C15C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672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특징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b="1" dirty="0"/>
              <a:t>처음으로 연달아 </a:t>
            </a:r>
            <a:r>
              <a:rPr lang="en-US" altLang="ko-KR" b="1" dirty="0"/>
              <a:t>Conv layer</a:t>
            </a:r>
            <a:r>
              <a:rPr lang="ko-KR" altLang="en-US" b="1" dirty="0"/>
              <a:t>을 사용함</a:t>
            </a:r>
            <a:r>
              <a:rPr lang="en-US" altLang="ko-KR" b="1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A109D-E5A5-44FF-844C-48DB844C15C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741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특징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Overfitting</a:t>
            </a:r>
            <a:r>
              <a:rPr lang="ko-KR" altLang="en-US" dirty="0"/>
              <a:t>을 해결하기 위해서</a:t>
            </a:r>
            <a:r>
              <a:rPr lang="en-US" altLang="ko-KR" dirty="0"/>
              <a:t>, </a:t>
            </a:r>
            <a:r>
              <a:rPr lang="ko-KR" altLang="en-US" dirty="0"/>
              <a:t>저자가 </a:t>
            </a:r>
            <a:r>
              <a:rPr lang="en-US" altLang="ko-KR" dirty="0"/>
              <a:t>2</a:t>
            </a:r>
            <a:r>
              <a:rPr lang="ko-KR" altLang="en-US" dirty="0"/>
              <a:t>가지 </a:t>
            </a:r>
            <a:r>
              <a:rPr lang="en-US" altLang="ko-KR" dirty="0"/>
              <a:t>regularization technique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b="1" dirty="0"/>
              <a:t>Dropout(</a:t>
            </a:r>
            <a:r>
              <a:rPr lang="ko-KR" altLang="en-US" b="1" dirty="0"/>
              <a:t>없으면 </a:t>
            </a:r>
            <a:r>
              <a:rPr lang="ko-KR" altLang="en-US" b="1" dirty="0" err="1"/>
              <a:t>오버피팅</a:t>
            </a:r>
            <a:r>
              <a:rPr lang="ko-KR" altLang="en-US" b="1" dirty="0"/>
              <a:t> 강하게 </a:t>
            </a:r>
            <a:r>
              <a:rPr lang="ko-KR" altLang="en-US" b="1" dirty="0" err="1"/>
              <a:t>일어남</a:t>
            </a:r>
            <a:r>
              <a:rPr lang="en-US" altLang="ko-KR" b="1" dirty="0"/>
              <a:t>)</a:t>
            </a:r>
          </a:p>
          <a:p>
            <a:pPr marL="228600" indent="-228600">
              <a:buAutoNum type="arabicPeriod"/>
            </a:pPr>
            <a:r>
              <a:rPr lang="en-US" altLang="ko-KR" b="1" dirty="0"/>
              <a:t>Data augmentation(</a:t>
            </a:r>
            <a:r>
              <a:rPr lang="ko-KR" altLang="en-US" b="1" dirty="0"/>
              <a:t>데이터 강화 </a:t>
            </a:r>
            <a:r>
              <a:rPr lang="en-US" altLang="ko-KR" b="1" dirty="0"/>
              <a:t>: </a:t>
            </a:r>
            <a:r>
              <a:rPr lang="ko-KR" altLang="en-US" b="1" dirty="0"/>
              <a:t>데이터를 추가로 만들기 위해서</a:t>
            </a:r>
            <a:r>
              <a:rPr lang="en-US" altLang="ko-KR" b="1" dirty="0"/>
              <a:t>, </a:t>
            </a:r>
            <a:r>
              <a:rPr lang="ko-KR" altLang="en-US" b="1" dirty="0"/>
              <a:t>회전</a:t>
            </a:r>
            <a:r>
              <a:rPr lang="en-US" altLang="ko-KR" b="1" dirty="0"/>
              <a:t>-</a:t>
            </a:r>
            <a:r>
              <a:rPr lang="ko-KR" altLang="en-US" b="1" dirty="0"/>
              <a:t>평행이동</a:t>
            </a:r>
            <a:r>
              <a:rPr lang="en-US" altLang="ko-KR" b="1" dirty="0"/>
              <a:t>-</a:t>
            </a:r>
            <a:r>
              <a:rPr lang="ko-KR" altLang="en-US" b="1" dirty="0"/>
              <a:t>밝기조절 등을 수행</a:t>
            </a:r>
            <a:r>
              <a:rPr lang="en-US" altLang="ko-KR" b="1" dirty="0"/>
              <a:t>) -&gt; training set size</a:t>
            </a:r>
            <a:r>
              <a:rPr lang="ko-KR" altLang="en-US" b="1" dirty="0"/>
              <a:t>가 커지므로</a:t>
            </a:r>
            <a:r>
              <a:rPr lang="en-US" altLang="ko-KR" b="1" dirty="0"/>
              <a:t>, </a:t>
            </a:r>
            <a:r>
              <a:rPr lang="ko-KR" altLang="en-US" b="1" dirty="0"/>
              <a:t>학습가능성이 좋아지고 일반화 역시 좋아짐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A109D-E5A5-44FF-844C-48DB844C15C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548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err="1"/>
              <a:t>VGGNet</a:t>
            </a:r>
            <a:r>
              <a:rPr lang="ko-KR" altLang="en-US" b="1" dirty="0"/>
              <a:t> </a:t>
            </a:r>
            <a:r>
              <a:rPr lang="en-US" altLang="ko-KR" b="1" dirty="0"/>
              <a:t>–</a:t>
            </a:r>
            <a:r>
              <a:rPr lang="ko-KR" altLang="en-US" b="1" dirty="0"/>
              <a:t> </a:t>
            </a:r>
            <a:r>
              <a:rPr lang="en-US" altLang="ko-KR" b="1" dirty="0"/>
              <a:t>2014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등은 아니지만</a:t>
            </a:r>
            <a:r>
              <a:rPr lang="en-US" altLang="ko-KR" dirty="0"/>
              <a:t>, </a:t>
            </a:r>
            <a:r>
              <a:rPr lang="ko-KR" altLang="en-US" dirty="0"/>
              <a:t>많이 쓰이는 이유 </a:t>
            </a:r>
            <a:r>
              <a:rPr lang="en-US" altLang="ko-KR" dirty="0"/>
              <a:t>: very simple</a:t>
            </a:r>
            <a:r>
              <a:rPr lang="ko-KR" altLang="en-US" dirty="0"/>
              <a:t>함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b="1" dirty="0"/>
              <a:t>이해하기가 굉장히 쉽고</a:t>
            </a:r>
            <a:r>
              <a:rPr lang="en-US" altLang="ko-KR" b="1" dirty="0"/>
              <a:t>, </a:t>
            </a:r>
            <a:r>
              <a:rPr lang="ko-KR" altLang="en-US" b="1" dirty="0"/>
              <a:t>구현하기도 쉬움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방식 </a:t>
            </a:r>
            <a:r>
              <a:rPr lang="en-US" altLang="ko-KR" b="1" dirty="0"/>
              <a:t>: 2~3 conv layer + pooling layer</a:t>
            </a:r>
            <a:r>
              <a:rPr lang="ko-KR" altLang="en-US" b="1" dirty="0"/>
              <a:t>의 반복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A109D-E5A5-44FF-844C-48DB844C15C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526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Architecture</a:t>
            </a:r>
          </a:p>
          <a:p>
            <a:endParaRPr lang="en-US" altLang="ko-KR" dirty="0"/>
          </a:p>
          <a:p>
            <a:r>
              <a:rPr lang="en-US" altLang="ko-KR" dirty="0"/>
              <a:t>1~</a:t>
            </a:r>
            <a:r>
              <a:rPr lang="ko-KR" altLang="en-US" dirty="0"/>
              <a:t>최대 </a:t>
            </a:r>
            <a:r>
              <a:rPr lang="en-US" altLang="ko-KR" dirty="0"/>
              <a:t>4</a:t>
            </a:r>
            <a:r>
              <a:rPr lang="ko-KR" altLang="en-US" dirty="0"/>
              <a:t>개의 필터를 사용 </a:t>
            </a:r>
            <a:r>
              <a:rPr lang="en-US" altLang="ko-KR" dirty="0"/>
              <a:t>+ pooling layer</a:t>
            </a:r>
          </a:p>
          <a:p>
            <a:endParaRPr lang="en-US" altLang="ko-KR" dirty="0"/>
          </a:p>
          <a:p>
            <a:r>
              <a:rPr lang="en-US" altLang="ko-KR" sz="1600" b="1" dirty="0"/>
              <a:t>Filter </a:t>
            </a:r>
            <a:r>
              <a:rPr lang="ko-KR" altLang="en-US" sz="1600" b="1" dirty="0"/>
              <a:t>개수를 늘리는 이유 </a:t>
            </a:r>
            <a:r>
              <a:rPr lang="ko-KR" altLang="en-US" sz="1600" b="1" dirty="0" err="1"/>
              <a:t>출제할거같음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ㄹㅇ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ㅋㅋ</a:t>
            </a:r>
            <a:endParaRPr lang="ko-KR" altLang="en-US" sz="16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A109D-E5A5-44FF-844C-48DB844C15C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26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여기까지가</a:t>
            </a:r>
            <a:r>
              <a:rPr lang="ko-KR" altLang="en-US" dirty="0"/>
              <a:t> </a:t>
            </a:r>
            <a:r>
              <a:rPr lang="en-US" altLang="ko-KR" dirty="0"/>
              <a:t>Classical, Traditional CNN</a:t>
            </a:r>
          </a:p>
          <a:p>
            <a:endParaRPr lang="en-US" altLang="ko-KR" dirty="0"/>
          </a:p>
          <a:p>
            <a:r>
              <a:rPr lang="ko-KR" altLang="en-US" dirty="0"/>
              <a:t>새로운 특징들을 가진 </a:t>
            </a:r>
            <a:r>
              <a:rPr lang="en-US" altLang="ko-KR" dirty="0"/>
              <a:t>CNN</a:t>
            </a:r>
            <a:r>
              <a:rPr lang="ko-KR" altLang="en-US" dirty="0"/>
              <a:t>을 설명함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Inception Module</a:t>
            </a:r>
          </a:p>
          <a:p>
            <a:r>
              <a:rPr lang="en-US" altLang="ko-KR" dirty="0"/>
              <a:t>Inception : </a:t>
            </a:r>
            <a:r>
              <a:rPr lang="ko-KR" altLang="en-US" dirty="0"/>
              <a:t>꿈 속의 꿈</a:t>
            </a:r>
            <a:r>
              <a:rPr lang="en-US" altLang="ko-KR" dirty="0"/>
              <a:t>. </a:t>
            </a:r>
            <a:r>
              <a:rPr lang="ko-KR" altLang="en-US" dirty="0"/>
              <a:t>네트워크 안의 네트워크를 만들어서 이렇게 </a:t>
            </a:r>
            <a:r>
              <a:rPr lang="ko-KR" altLang="en-US" dirty="0" err="1"/>
              <a:t>이름지음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A109D-E5A5-44FF-844C-48DB844C15C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450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err="1"/>
              <a:t>GoogLeNet</a:t>
            </a:r>
            <a:r>
              <a:rPr lang="en-US" altLang="ko-KR" b="1" dirty="0"/>
              <a:t>, 2014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Subnetwork</a:t>
            </a:r>
            <a:r>
              <a:rPr lang="ko-KR" altLang="en-US" dirty="0"/>
              <a:t>를 </a:t>
            </a:r>
            <a:r>
              <a:rPr lang="en-US" altLang="ko-KR" dirty="0"/>
              <a:t>inception module</a:t>
            </a:r>
            <a:r>
              <a:rPr lang="ko-KR" altLang="en-US" dirty="0"/>
              <a:t>이라고 부름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Network in Network</a:t>
            </a:r>
            <a:r>
              <a:rPr lang="ko-KR" altLang="en-US" dirty="0"/>
              <a:t>이므로 </a:t>
            </a:r>
            <a:r>
              <a:rPr lang="en-US" altLang="ko-KR" dirty="0"/>
              <a:t>deeper</a:t>
            </a:r>
            <a:r>
              <a:rPr lang="ko-KR" altLang="en-US" dirty="0"/>
              <a:t>해졌지만</a:t>
            </a:r>
            <a:r>
              <a:rPr lang="en-US" altLang="ko-KR" dirty="0"/>
              <a:t>, </a:t>
            </a:r>
            <a:r>
              <a:rPr lang="ko-KR" altLang="en-US" b="1" dirty="0"/>
              <a:t>파라미터 수는 오히려 </a:t>
            </a:r>
            <a:r>
              <a:rPr lang="en-US" altLang="ko-KR" b="1" dirty="0"/>
              <a:t>10</a:t>
            </a:r>
            <a:r>
              <a:rPr lang="ko-KR" altLang="en-US" b="1" dirty="0"/>
              <a:t>배나 더 적음</a:t>
            </a:r>
            <a:r>
              <a:rPr lang="en-US" altLang="ko-KR" dirty="0"/>
              <a:t>. </a:t>
            </a:r>
            <a:r>
              <a:rPr lang="ko-KR" altLang="en-US" dirty="0"/>
              <a:t>어떻게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A109D-E5A5-44FF-844C-48DB844C15C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926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Inception module</a:t>
            </a:r>
          </a:p>
          <a:p>
            <a:endParaRPr lang="en-US" altLang="ko-KR" dirty="0"/>
          </a:p>
          <a:p>
            <a:r>
              <a:rPr lang="en-US" altLang="ko-KR" dirty="0"/>
              <a:t>3x3 convolution network, </a:t>
            </a:r>
            <a:r>
              <a:rPr lang="ko-KR" altLang="en-US" dirty="0"/>
              <a:t>뒤의 값은 </a:t>
            </a:r>
            <a:r>
              <a:rPr lang="en-US" altLang="ko-KR" dirty="0"/>
              <a:t>stride. S</a:t>
            </a:r>
            <a:r>
              <a:rPr lang="ko-KR" altLang="en-US" dirty="0"/>
              <a:t>는 </a:t>
            </a:r>
            <a:r>
              <a:rPr lang="en-US" altLang="ko-KR" dirty="0"/>
              <a:t>same padding</a:t>
            </a:r>
            <a:r>
              <a:rPr lang="ko-KR" altLang="en-US" dirty="0"/>
              <a:t>을 의미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Inception Module</a:t>
            </a:r>
            <a:r>
              <a:rPr lang="ko-KR" altLang="en-US" dirty="0"/>
              <a:t>의 </a:t>
            </a:r>
            <a:r>
              <a:rPr lang="en-US" altLang="ko-KR" dirty="0"/>
              <a:t>output</a:t>
            </a:r>
            <a:r>
              <a:rPr lang="ko-KR" altLang="en-US" dirty="0"/>
              <a:t>값은 </a:t>
            </a:r>
            <a:r>
              <a:rPr lang="en-US" altLang="ko-KR" dirty="0"/>
              <a:t>input</a:t>
            </a:r>
            <a:r>
              <a:rPr lang="ko-KR" altLang="en-US" dirty="0"/>
              <a:t>과 같은 사이즈를 가짐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해당 입력이 </a:t>
            </a:r>
            <a:r>
              <a:rPr lang="en-US" altLang="ko-KR" dirty="0"/>
              <a:t>4</a:t>
            </a:r>
            <a:r>
              <a:rPr lang="ko-KR" altLang="en-US" dirty="0"/>
              <a:t>개의 가지로 각각 들어가고</a:t>
            </a:r>
            <a:r>
              <a:rPr lang="en-US" altLang="ko-KR" dirty="0"/>
              <a:t>, Depth </a:t>
            </a:r>
            <a:r>
              <a:rPr lang="en-US" altLang="ko-KR" dirty="0" err="1"/>
              <a:t>concat</a:t>
            </a:r>
            <a:r>
              <a:rPr lang="ko-KR" altLang="en-US" dirty="0"/>
              <a:t>에서 </a:t>
            </a:r>
            <a:r>
              <a:rPr lang="en-US" altLang="ko-KR" dirty="0"/>
              <a:t>concatenate</a:t>
            </a:r>
            <a:r>
              <a:rPr lang="ko-KR" altLang="en-US" dirty="0"/>
              <a:t>됨</a:t>
            </a:r>
            <a:r>
              <a:rPr lang="en-US" altLang="ko-KR" dirty="0"/>
              <a:t>(</a:t>
            </a:r>
            <a:r>
              <a:rPr lang="ko-KR" altLang="en-US" dirty="0"/>
              <a:t>이어짐</a:t>
            </a:r>
            <a:r>
              <a:rPr lang="en-US" altLang="ko-KR" dirty="0"/>
              <a:t>).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A109D-E5A5-44FF-844C-48DB844C15C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636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이때</a:t>
            </a:r>
            <a:r>
              <a:rPr lang="en-US" altLang="ko-KR" dirty="0"/>
              <a:t>, 1x1 kernel</a:t>
            </a:r>
            <a:r>
              <a:rPr lang="ko-KR" altLang="en-US" dirty="0"/>
              <a:t>은 왜 쓰이는가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원래 </a:t>
            </a:r>
            <a:r>
              <a:rPr lang="en-US" altLang="ko-KR" dirty="0"/>
              <a:t>3 by 3</a:t>
            </a:r>
            <a:r>
              <a:rPr lang="ko-KR" altLang="en-US" dirty="0"/>
              <a:t>의 </a:t>
            </a:r>
            <a:r>
              <a:rPr lang="en-US" altLang="ko-KR" dirty="0"/>
              <a:t>weighted sum</a:t>
            </a:r>
            <a:r>
              <a:rPr lang="ko-KR" altLang="en-US" dirty="0"/>
              <a:t>과 같은 필터가 일반적인데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/>
              <a:t>1 by 1</a:t>
            </a:r>
            <a:r>
              <a:rPr lang="ko-KR" altLang="en-US" b="1" dirty="0"/>
              <a:t>의 경우는 단순 곱셈을 수행하는 것</a:t>
            </a:r>
            <a:r>
              <a:rPr lang="en-US" altLang="ko-KR" b="1" dirty="0"/>
              <a:t>. </a:t>
            </a:r>
            <a:r>
              <a:rPr lang="ko-KR" altLang="en-US" b="1" dirty="0"/>
              <a:t>또한 </a:t>
            </a:r>
            <a:r>
              <a:rPr lang="en-US" altLang="ko-KR" b="1" dirty="0"/>
              <a:t>1 by 1</a:t>
            </a:r>
            <a:r>
              <a:rPr lang="ko-KR" altLang="en-US" b="1" dirty="0"/>
              <a:t>이므로 하나의 픽셀만 볼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왜 필요할까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A109D-E5A5-44FF-844C-48DB844C15C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469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기본적으로 원하는 데이터와 목표에 따라</a:t>
            </a:r>
            <a:r>
              <a:rPr lang="en-US" altLang="ko-KR" dirty="0"/>
              <a:t>, </a:t>
            </a:r>
            <a:r>
              <a:rPr lang="ko-KR" altLang="en-US" dirty="0"/>
              <a:t>어떻게 모델을 구성해야 하는지에 대한 통찰력을 가지고 있어야 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A109D-E5A5-44FF-844C-48DB844C15C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9231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1 by 1 kernel</a:t>
            </a:r>
            <a:r>
              <a:rPr lang="ko-KR" altLang="en-US" b="1" dirty="0"/>
              <a:t>을 사용하는 이유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픽셀이 있을 때</a:t>
            </a:r>
            <a:r>
              <a:rPr lang="en-US" altLang="ko-KR" dirty="0"/>
              <a:t>, </a:t>
            </a:r>
            <a:r>
              <a:rPr lang="ko-KR" altLang="en-US" dirty="0"/>
              <a:t>주변의 정보인 </a:t>
            </a:r>
            <a:r>
              <a:rPr lang="en-US" altLang="ko-KR" dirty="0"/>
              <a:t>spatial pattern</a:t>
            </a:r>
            <a:r>
              <a:rPr lang="ko-KR" altLang="en-US" dirty="0"/>
              <a:t>은 볼 수 없지만</a:t>
            </a:r>
            <a:r>
              <a:rPr lang="en-US" altLang="ko-KR" dirty="0"/>
              <a:t>, </a:t>
            </a:r>
            <a:r>
              <a:rPr lang="ko-KR" altLang="en-US" dirty="0"/>
              <a:t>해당 픽셀 위치의 </a:t>
            </a:r>
            <a:r>
              <a:rPr lang="ko-KR" altLang="en-US" b="1" dirty="0"/>
              <a:t>여러 필터</a:t>
            </a:r>
            <a:r>
              <a:rPr lang="en-US" altLang="ko-KR" b="1" dirty="0"/>
              <a:t>(128,256…)</a:t>
            </a:r>
            <a:r>
              <a:rPr lang="ko-KR" altLang="en-US" b="1" dirty="0"/>
              <a:t>의 </a:t>
            </a:r>
            <a:r>
              <a:rPr lang="en-US" altLang="ko-KR" b="1" dirty="0"/>
              <a:t>depth pattern</a:t>
            </a:r>
            <a:r>
              <a:rPr lang="ko-KR" altLang="en-US" b="1" dirty="0"/>
              <a:t>을 </a:t>
            </a:r>
            <a:r>
              <a:rPr lang="en-US" altLang="ko-KR" b="1" dirty="0"/>
              <a:t>capture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원래 </a:t>
            </a:r>
            <a:r>
              <a:rPr lang="en-US" altLang="ko-KR" dirty="0" err="1"/>
              <a:t>filte</a:t>
            </a:r>
            <a:r>
              <a:rPr lang="ko-KR" altLang="en-US" dirty="0"/>
              <a:t>은 하나의 </a:t>
            </a:r>
            <a:r>
              <a:rPr lang="en-US" altLang="ko-KR" dirty="0"/>
              <a:t>convolution </a:t>
            </a:r>
            <a:r>
              <a:rPr lang="en-US" altLang="ko-KR" dirty="0" err="1"/>
              <a:t>kerne</a:t>
            </a:r>
            <a:r>
              <a:rPr lang="ko-KR" altLang="en-US" dirty="0"/>
              <a:t>에 대한 공간정보만 활용할 수 있었고</a:t>
            </a:r>
            <a:r>
              <a:rPr lang="en-US" altLang="ko-KR" dirty="0"/>
              <a:t>, </a:t>
            </a:r>
            <a:r>
              <a:rPr lang="ko-KR" altLang="en-US" dirty="0"/>
              <a:t>다른 커널과 </a:t>
            </a:r>
            <a:r>
              <a:rPr lang="ko-KR" altLang="en-US" dirty="0" err="1"/>
              <a:t>연관지을</a:t>
            </a:r>
            <a:r>
              <a:rPr lang="ko-KR" altLang="en-US" dirty="0"/>
              <a:t> 수 없었음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훨씬 </a:t>
            </a:r>
            <a:r>
              <a:rPr lang="en-US" altLang="ko-KR" dirty="0"/>
              <a:t>fewer feature map</a:t>
            </a:r>
            <a:r>
              <a:rPr lang="ko-KR" altLang="en-US" dirty="0"/>
              <a:t>이 생성됨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en-US" altLang="ko-KR" b="1" dirty="0"/>
              <a:t>width * height * #filter</a:t>
            </a:r>
            <a:r>
              <a:rPr lang="ko-KR" altLang="en-US" b="1" dirty="0"/>
              <a:t>의 </a:t>
            </a:r>
            <a:r>
              <a:rPr lang="en-US" altLang="ko-KR" b="1" dirty="0"/>
              <a:t>input</a:t>
            </a:r>
            <a:r>
              <a:rPr lang="ko-KR" altLang="en-US" b="1" dirty="0"/>
              <a:t>에 대해서</a:t>
            </a:r>
            <a:r>
              <a:rPr lang="en-US" altLang="ko-KR" b="1" dirty="0"/>
              <a:t>, width*height</a:t>
            </a:r>
            <a:r>
              <a:rPr lang="ko-KR" altLang="en-US" b="1" dirty="0"/>
              <a:t>의 하나의 </a:t>
            </a:r>
            <a:r>
              <a:rPr lang="en-US" altLang="ko-KR" b="1" dirty="0"/>
              <a:t>feature map</a:t>
            </a:r>
            <a:r>
              <a:rPr lang="ko-KR" altLang="en-US" b="1" dirty="0"/>
              <a:t>이 나옴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-&gt; C</a:t>
            </a:r>
            <a:r>
              <a:rPr lang="ko-KR" altLang="en-US" dirty="0"/>
              <a:t>개의 </a:t>
            </a:r>
            <a:r>
              <a:rPr lang="en-US" altLang="ko-KR" dirty="0"/>
              <a:t>feature map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feature map</a:t>
            </a:r>
            <a:r>
              <a:rPr lang="ko-KR" altLang="en-US" dirty="0"/>
              <a:t>으로 줄어든다</a:t>
            </a:r>
            <a:r>
              <a:rPr lang="en-US" altLang="ko-KR" dirty="0"/>
              <a:t>. Bottleneck layer</a:t>
            </a:r>
            <a:r>
              <a:rPr lang="ko-KR" altLang="en-US" dirty="0"/>
              <a:t>이라고도 부름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차원을 축소하는 개념</a:t>
            </a:r>
            <a:r>
              <a:rPr lang="en-US" altLang="ko-KR" dirty="0"/>
              <a:t>(</a:t>
            </a:r>
            <a:r>
              <a:rPr lang="ko-KR" altLang="en-US" dirty="0"/>
              <a:t>축약의 개념</a:t>
            </a:r>
            <a:r>
              <a:rPr lang="en-US" altLang="ko-KR" dirty="0"/>
              <a:t>). </a:t>
            </a:r>
            <a:r>
              <a:rPr lang="ko-KR" altLang="en-US" dirty="0"/>
              <a:t>정보손실은 일어나지만</a:t>
            </a:r>
            <a:r>
              <a:rPr lang="en-US" altLang="ko-KR" dirty="0"/>
              <a:t>, </a:t>
            </a:r>
            <a:r>
              <a:rPr lang="ko-KR" altLang="en-US" dirty="0"/>
              <a:t>핵심적인 정보를 걸러낼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나머지 </a:t>
            </a:r>
            <a:r>
              <a:rPr lang="en-US" altLang="ko-KR" dirty="0"/>
              <a:t>3 by 3 </a:t>
            </a:r>
            <a:r>
              <a:rPr lang="en-US" altLang="ko-KR" dirty="0" err="1"/>
              <a:t>conv.layer</a:t>
            </a:r>
            <a:r>
              <a:rPr lang="ko-KR" altLang="en-US" dirty="0"/>
              <a:t>들이 복잡한 패턴을 잡아주므로</a:t>
            </a:r>
            <a:r>
              <a:rPr lang="en-US" altLang="ko-KR" dirty="0"/>
              <a:t>, spatial pattern</a:t>
            </a:r>
            <a:r>
              <a:rPr lang="ko-KR" altLang="en-US" dirty="0"/>
              <a:t>을 해결하기에도 충분하다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줄어든 </a:t>
            </a:r>
            <a:r>
              <a:rPr lang="en-US" altLang="ko-KR" dirty="0"/>
              <a:t>complexity</a:t>
            </a:r>
            <a:r>
              <a:rPr lang="ko-KR" altLang="en-US" dirty="0"/>
              <a:t>를 기반으로 뒤의 필터가 부담을 적게 느끼면서</a:t>
            </a:r>
            <a:r>
              <a:rPr lang="en-US" altLang="ko-KR" dirty="0"/>
              <a:t>, </a:t>
            </a:r>
            <a:r>
              <a:rPr lang="ko-KR" altLang="en-US" dirty="0"/>
              <a:t>더 복잡한 패턴을 </a:t>
            </a:r>
            <a:r>
              <a:rPr lang="en-US" altLang="ko-KR" dirty="0"/>
              <a:t>capturing</a:t>
            </a:r>
            <a:r>
              <a:rPr lang="ko-KR" altLang="en-US" dirty="0"/>
              <a:t>해줄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A109D-E5A5-44FF-844C-48DB844C15C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5891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개 이상의 여러 </a:t>
            </a:r>
            <a:r>
              <a:rPr lang="en-US" altLang="ko-KR" dirty="0"/>
              <a:t>layer</a:t>
            </a:r>
            <a:r>
              <a:rPr lang="ko-KR" altLang="en-US" dirty="0"/>
              <a:t>이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파트 </a:t>
            </a:r>
            <a:r>
              <a:rPr lang="en-US" altLang="ko-KR" dirty="0"/>
              <a:t>2</a:t>
            </a:r>
            <a:r>
              <a:rPr lang="ko-KR" altLang="en-US" dirty="0"/>
              <a:t>로 나누어서 설명함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A109D-E5A5-44FF-844C-48DB844C15C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7659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Part A.</a:t>
            </a:r>
          </a:p>
          <a:p>
            <a:endParaRPr lang="en-US" altLang="ko-KR" dirty="0"/>
          </a:p>
          <a:p>
            <a:r>
              <a:rPr lang="en-US" altLang="ko-KR" dirty="0"/>
              <a:t>Conv-max pool-normalization</a:t>
            </a:r>
            <a:r>
              <a:rPr lang="ko-KR" altLang="en-US" dirty="0"/>
              <a:t>의 전통적인 방식을 따름</a:t>
            </a:r>
            <a:r>
              <a:rPr lang="en-US" altLang="ko-K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Local</a:t>
            </a:r>
            <a:r>
              <a:rPr lang="ko-KR" altLang="en-US" dirty="0"/>
              <a:t> </a:t>
            </a:r>
            <a:r>
              <a:rPr lang="en-US" altLang="ko-KR" dirty="0"/>
              <a:t>response normalization : </a:t>
            </a:r>
            <a:r>
              <a:rPr lang="ko-KR" altLang="en-US" dirty="0"/>
              <a:t>현재의 </a:t>
            </a:r>
            <a:r>
              <a:rPr lang="en-US" altLang="ko-KR" dirty="0"/>
              <a:t>batch</a:t>
            </a:r>
            <a:r>
              <a:rPr lang="ko-KR" altLang="en-US" dirty="0"/>
              <a:t> </a:t>
            </a:r>
            <a:r>
              <a:rPr lang="en-US" altLang="ko-KR" dirty="0"/>
              <a:t>normalization</a:t>
            </a:r>
            <a:r>
              <a:rPr lang="ko-KR" altLang="en-US" dirty="0"/>
              <a:t>이 아닌</a:t>
            </a:r>
            <a:r>
              <a:rPr lang="en-US" altLang="ko-KR" dirty="0"/>
              <a:t>, </a:t>
            </a:r>
            <a:r>
              <a:rPr lang="en-US" altLang="ko-KR" dirty="0" err="1"/>
              <a:t>Alexnet</a:t>
            </a:r>
            <a:r>
              <a:rPr lang="ko-KR" altLang="en-US" dirty="0"/>
              <a:t>의 </a:t>
            </a:r>
            <a:r>
              <a:rPr lang="en-US" altLang="ko-KR" dirty="0"/>
              <a:t>LRN</a:t>
            </a:r>
            <a:r>
              <a:rPr lang="ko-KR" altLang="en-US" dirty="0"/>
              <a:t>을 씀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두번째 </a:t>
            </a:r>
            <a:r>
              <a:rPr lang="en-US" altLang="ko-KR" dirty="0" err="1"/>
              <a:t>conv.layer</a:t>
            </a:r>
            <a:r>
              <a:rPr lang="ko-KR" altLang="en-US" dirty="0"/>
              <a:t>에서 </a:t>
            </a:r>
            <a:r>
              <a:rPr lang="en-US" altLang="ko-KR" b="1" dirty="0"/>
              <a:t>1 by 1(bottleneck) layer + 3 by 3 </a:t>
            </a:r>
            <a:r>
              <a:rPr lang="en-US" altLang="ko-KR" b="1" dirty="0" err="1"/>
              <a:t>conv.layer</a:t>
            </a:r>
            <a:r>
              <a:rPr lang="ko-KR" altLang="en-US" b="1" dirty="0"/>
              <a:t>이 마치 하나의 </a:t>
            </a:r>
            <a:r>
              <a:rPr lang="en-US" altLang="ko-KR" b="1" dirty="0"/>
              <a:t>smart convolution layer</a:t>
            </a:r>
            <a:r>
              <a:rPr lang="ko-KR" altLang="en-US" b="1" dirty="0"/>
              <a:t>처럼 작동함</a:t>
            </a:r>
            <a:endParaRPr lang="en-US" altLang="ko-KR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A109D-E5A5-44FF-844C-48DB844C15C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3197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Part B</a:t>
            </a:r>
          </a:p>
          <a:p>
            <a:endParaRPr lang="en-US" altLang="ko-KR" b="1" dirty="0"/>
          </a:p>
          <a:p>
            <a:r>
              <a:rPr lang="ko-KR" altLang="en-US" b="0" dirty="0"/>
              <a:t>노란색이</a:t>
            </a:r>
            <a:r>
              <a:rPr lang="ko-KR" altLang="en-US" b="1" dirty="0"/>
              <a:t> </a:t>
            </a:r>
            <a:r>
              <a:rPr lang="en-US" altLang="ko-KR" b="1" dirty="0"/>
              <a:t>inception module</a:t>
            </a:r>
            <a:r>
              <a:rPr lang="ko-KR" altLang="en-US" b="1" dirty="0"/>
              <a:t>임</a:t>
            </a:r>
            <a:r>
              <a:rPr lang="en-US" altLang="ko-KR" b="1" dirty="0"/>
              <a:t>.</a:t>
            </a:r>
          </a:p>
          <a:p>
            <a:r>
              <a:rPr lang="ko-KR" altLang="en-US" b="0" dirty="0"/>
              <a:t>숫자를 </a:t>
            </a:r>
            <a:r>
              <a:rPr lang="en-US" altLang="ko-KR" b="0" dirty="0"/>
              <a:t>6</a:t>
            </a:r>
            <a:r>
              <a:rPr lang="ko-KR" altLang="en-US" b="0" dirty="0"/>
              <a:t>개 쓴 이유 </a:t>
            </a:r>
            <a:r>
              <a:rPr lang="en-US" altLang="ko-KR" b="1" dirty="0"/>
              <a:t>- </a:t>
            </a:r>
            <a:r>
              <a:rPr lang="en-US" altLang="ko-KR" b="0" dirty="0"/>
              <a:t>20</a:t>
            </a:r>
            <a:r>
              <a:rPr lang="ko-KR" altLang="en-US" b="0" dirty="0"/>
              <a:t>페이지 그림에서 </a:t>
            </a:r>
            <a:r>
              <a:rPr lang="en-US" altLang="ko-KR" b="0" dirty="0"/>
              <a:t>pooling layer</a:t>
            </a:r>
            <a:r>
              <a:rPr lang="ko-KR" altLang="en-US" b="0" dirty="0"/>
              <a:t>을 제외한 나머지 </a:t>
            </a:r>
            <a:r>
              <a:rPr lang="en-US" altLang="ko-KR" b="0" dirty="0" err="1"/>
              <a:t>conv.layer</a:t>
            </a:r>
            <a:r>
              <a:rPr lang="ko-KR" altLang="en-US" b="0" dirty="0"/>
              <a:t>의 필터 개수를 표시한 것</a:t>
            </a:r>
            <a:r>
              <a:rPr lang="en-US" altLang="ko-KR" b="0" dirty="0"/>
              <a:t>.</a:t>
            </a:r>
          </a:p>
          <a:p>
            <a:endParaRPr lang="en-US" altLang="ko-KR" b="0" dirty="0"/>
          </a:p>
          <a:p>
            <a:r>
              <a:rPr lang="ko-KR" altLang="en-US" b="1" dirty="0"/>
              <a:t>전체적인 트렌드 </a:t>
            </a:r>
            <a:r>
              <a:rPr lang="en-US" altLang="ko-KR" b="1" dirty="0"/>
              <a:t>: </a:t>
            </a:r>
          </a:p>
          <a:p>
            <a:pPr marL="228600" indent="-228600">
              <a:buAutoNum type="arabicPeriod"/>
            </a:pPr>
            <a:r>
              <a:rPr lang="en-US" altLang="ko-KR" b="1" dirty="0"/>
              <a:t>filter map(# of </a:t>
            </a:r>
            <a:r>
              <a:rPr lang="en-US" altLang="ko-KR" b="1" dirty="0" err="1"/>
              <a:t>fliter</a:t>
            </a:r>
            <a:r>
              <a:rPr lang="en-US" altLang="ko-KR" b="1" dirty="0"/>
              <a:t>)</a:t>
            </a:r>
            <a:r>
              <a:rPr lang="ko-KR" altLang="en-US" b="1" dirty="0"/>
              <a:t>의 수는 증가하고</a:t>
            </a:r>
            <a:r>
              <a:rPr lang="en-US" altLang="ko-KR" b="1" dirty="0"/>
              <a:t>, </a:t>
            </a:r>
            <a:r>
              <a:rPr lang="ko-KR" altLang="en-US" b="1" dirty="0"/>
              <a:t>마지막에 </a:t>
            </a:r>
            <a:r>
              <a:rPr lang="en-US" altLang="ko-KR" b="1" dirty="0"/>
              <a:t>high-level feature</a:t>
            </a:r>
            <a:r>
              <a:rPr lang="ko-KR" altLang="en-US" b="1" dirty="0"/>
              <a:t>을 잘 얻기 위해 </a:t>
            </a:r>
            <a:r>
              <a:rPr lang="en-US" altLang="ko-KR" b="1" dirty="0"/>
              <a:t>384</a:t>
            </a:r>
            <a:r>
              <a:rPr lang="ko-KR" altLang="en-US" b="1" dirty="0"/>
              <a:t>의 굉장히 높은 </a:t>
            </a:r>
            <a:r>
              <a:rPr lang="en-US" altLang="ko-KR" b="1" dirty="0"/>
              <a:t>filter map</a:t>
            </a:r>
            <a:r>
              <a:rPr lang="ko-KR" altLang="en-US" b="1" dirty="0"/>
              <a:t>을 가지고 있음</a:t>
            </a:r>
            <a:endParaRPr lang="en-US" altLang="ko-KR" b="1" dirty="0"/>
          </a:p>
          <a:p>
            <a:pPr marL="228600" indent="-228600">
              <a:buAutoNum type="arabicPeriod" startAt="2"/>
            </a:pPr>
            <a:r>
              <a:rPr lang="en-US" altLang="ko-KR" b="1" dirty="0"/>
              <a:t>Layer</a:t>
            </a:r>
            <a:r>
              <a:rPr lang="ko-KR" altLang="en-US" b="1" dirty="0"/>
              <a:t>이 굉장히 깊어짐</a:t>
            </a:r>
            <a:endParaRPr lang="en-US" altLang="ko-KR" b="1" dirty="0"/>
          </a:p>
          <a:p>
            <a:pPr marL="228600" indent="-228600">
              <a:buAutoNum type="arabicPeriod" startAt="2"/>
            </a:pPr>
            <a:r>
              <a:rPr lang="en-US" altLang="ko-KR" b="1" dirty="0" err="1"/>
              <a:t>Conv.layer</a:t>
            </a:r>
            <a:r>
              <a:rPr lang="ko-KR" altLang="en-US" b="1" dirty="0"/>
              <a:t>이 연달아 나오다가 </a:t>
            </a:r>
            <a:r>
              <a:rPr lang="en-US" altLang="ko-KR" b="1" dirty="0"/>
              <a:t>pooling</a:t>
            </a:r>
            <a:r>
              <a:rPr lang="ko-KR" altLang="en-US" b="1" dirty="0"/>
              <a:t>이 나옴</a:t>
            </a:r>
            <a:r>
              <a:rPr lang="en-US" altLang="ko-KR" b="1" dirty="0"/>
              <a:t>.</a:t>
            </a:r>
          </a:p>
          <a:p>
            <a:pPr marL="228600" indent="-228600">
              <a:buAutoNum type="arabicPeriod" startAt="2"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*global average pooling : </a:t>
            </a:r>
            <a:r>
              <a:rPr lang="ko-KR" altLang="en-US" b="0" dirty="0"/>
              <a:t>필터가 여러 개 있을 때</a:t>
            </a:r>
            <a:r>
              <a:rPr lang="en-US" altLang="ko-KR" b="0" dirty="0"/>
              <a:t>, (</a:t>
            </a:r>
            <a:r>
              <a:rPr lang="ko-KR" altLang="en-US" b="0" dirty="0"/>
              <a:t>마지막 </a:t>
            </a:r>
            <a:r>
              <a:rPr lang="en-US" altLang="ko-KR" b="0" dirty="0"/>
              <a:t>layer</a:t>
            </a:r>
            <a:r>
              <a:rPr lang="ko-KR" altLang="en-US" b="0" dirty="0"/>
              <a:t>에서</a:t>
            </a:r>
            <a:r>
              <a:rPr lang="en-US" altLang="ko-KR" b="0" dirty="0"/>
              <a:t>, 384+384+128+128</a:t>
            </a:r>
            <a:r>
              <a:rPr lang="ko-KR" altLang="en-US" b="0" dirty="0"/>
              <a:t>을 </a:t>
            </a:r>
            <a:r>
              <a:rPr lang="en-US" altLang="ko-KR" b="0" dirty="0" err="1"/>
              <a:t>concat</a:t>
            </a:r>
            <a:r>
              <a:rPr lang="ko-KR" altLang="en-US" b="0" dirty="0"/>
              <a:t>하여 </a:t>
            </a:r>
            <a:r>
              <a:rPr lang="en-US" altLang="ko-KR" b="0" dirty="0"/>
              <a:t>1024</a:t>
            </a:r>
            <a:r>
              <a:rPr lang="ko-KR" altLang="en-US" b="0" dirty="0"/>
              <a:t>개를 얻음</a:t>
            </a:r>
            <a:r>
              <a:rPr lang="en-US" altLang="ko-KR" b="0" dirty="0"/>
              <a:t>) </a:t>
            </a:r>
            <a:r>
              <a:rPr lang="ko-KR" altLang="en-US" b="0" dirty="0"/>
              <a:t>전체 </a:t>
            </a:r>
            <a:r>
              <a:rPr lang="en-US" altLang="ko-KR" b="0" dirty="0"/>
              <a:t>output</a:t>
            </a:r>
            <a:r>
              <a:rPr lang="ko-KR" altLang="en-US" b="0" dirty="0"/>
              <a:t>값을 하나의 </a:t>
            </a:r>
            <a:r>
              <a:rPr lang="ko-KR" altLang="en-US" b="0" dirty="0" err="1"/>
              <a:t>픽셀값으로</a:t>
            </a:r>
            <a:r>
              <a:rPr lang="ko-KR" altLang="en-US" b="0" dirty="0"/>
              <a:t> 대응시킴으로써 </a:t>
            </a:r>
            <a:r>
              <a:rPr lang="en-US" altLang="ko-KR" b="0" dirty="0"/>
              <a:t>spatial information</a:t>
            </a:r>
            <a:r>
              <a:rPr lang="ko-KR" altLang="en-US" b="0" dirty="0"/>
              <a:t>을 확 줄임</a:t>
            </a:r>
            <a:r>
              <a:rPr lang="en-US" altLang="ko-KR" b="0" dirty="0"/>
              <a:t>. </a:t>
            </a:r>
            <a:r>
              <a:rPr lang="ko-KR" altLang="en-US" b="0" dirty="0"/>
              <a:t>차원 축소 개념과 동일</a:t>
            </a:r>
            <a:endParaRPr lang="en-US" altLang="ko-KR" b="0" dirty="0"/>
          </a:p>
          <a:p>
            <a:pPr marL="0" indent="0">
              <a:buNone/>
            </a:pPr>
            <a:endParaRPr lang="en-US" altLang="ko-KR" b="0" dirty="0"/>
          </a:p>
          <a:p>
            <a:pPr marL="0" indent="0">
              <a:buNone/>
            </a:pPr>
            <a:r>
              <a:rPr lang="ko-KR" altLang="en-US" b="0" dirty="0"/>
              <a:t>전체적인 </a:t>
            </a:r>
            <a:r>
              <a:rPr lang="en-US" altLang="ko-KR" b="0" dirty="0"/>
              <a:t>stride</a:t>
            </a:r>
            <a:r>
              <a:rPr lang="ko-KR" altLang="en-US" b="0" dirty="0"/>
              <a:t>와 </a:t>
            </a:r>
            <a:r>
              <a:rPr lang="en-US" altLang="ko-KR" b="0" dirty="0"/>
              <a:t>max pool</a:t>
            </a:r>
            <a:r>
              <a:rPr lang="ko-KR" altLang="en-US" b="0" dirty="0"/>
              <a:t>의 개수를 보면</a:t>
            </a:r>
            <a:r>
              <a:rPr lang="en-US" altLang="ko-KR" b="0" dirty="0"/>
              <a:t>, 224 x 224</a:t>
            </a:r>
            <a:r>
              <a:rPr lang="ko-KR" altLang="en-US" b="0" dirty="0"/>
              <a:t>의 데이터가 </a:t>
            </a:r>
            <a:r>
              <a:rPr lang="en-US" altLang="ko-KR" b="0" dirty="0"/>
              <a:t>7 x 7</a:t>
            </a:r>
            <a:r>
              <a:rPr lang="ko-KR" altLang="en-US" b="0" dirty="0"/>
              <a:t>로 </a:t>
            </a:r>
            <a:r>
              <a:rPr lang="ko-KR" altLang="en-US" b="0" dirty="0" err="1"/>
              <a:t>줄어듬</a:t>
            </a:r>
            <a:r>
              <a:rPr lang="en-US" altLang="ko-KR" b="0" dirty="0"/>
              <a:t>.</a:t>
            </a:r>
          </a:p>
          <a:p>
            <a:pPr marL="0" indent="0">
              <a:buNone/>
            </a:pPr>
            <a:endParaRPr lang="en-US" altLang="ko-KR" b="0" dirty="0"/>
          </a:p>
          <a:p>
            <a:pPr marL="0" indent="0">
              <a:buNone/>
            </a:pPr>
            <a:r>
              <a:rPr lang="ko-KR" altLang="en-US" b="0" dirty="0"/>
              <a:t>이에 따라 파라미터 수가 감소하므로 </a:t>
            </a:r>
            <a:r>
              <a:rPr lang="ko-KR" altLang="en-US" b="0" dirty="0" err="1"/>
              <a:t>오버피팅을</a:t>
            </a:r>
            <a:r>
              <a:rPr lang="ko-KR" altLang="en-US" b="0" dirty="0"/>
              <a:t> </a:t>
            </a:r>
            <a:r>
              <a:rPr lang="ko-KR" altLang="en-US" b="0" dirty="0" err="1"/>
              <a:t>막아줌</a:t>
            </a:r>
            <a:endParaRPr lang="en-US" altLang="ko-KR" b="0" dirty="0"/>
          </a:p>
          <a:p>
            <a:pPr marL="0" indent="0">
              <a:buNone/>
            </a:pPr>
            <a:r>
              <a:rPr lang="en-US" altLang="ko-KR" b="0" dirty="0"/>
              <a:t>+ </a:t>
            </a:r>
            <a:r>
              <a:rPr lang="ko-KR" altLang="en-US" b="0" dirty="0"/>
              <a:t>네트워크 자체가 </a:t>
            </a:r>
            <a:r>
              <a:rPr lang="en-US" altLang="ko-KR" b="0" dirty="0"/>
              <a:t>sparse</a:t>
            </a:r>
            <a:r>
              <a:rPr lang="ko-KR" altLang="en-US" b="0" dirty="0"/>
              <a:t>해짐 </a:t>
            </a:r>
            <a:r>
              <a:rPr lang="en-US" altLang="ko-KR" b="0" dirty="0"/>
              <a:t>-&gt; </a:t>
            </a:r>
            <a:r>
              <a:rPr lang="ko-KR" altLang="en-US" b="0" dirty="0"/>
              <a:t>해상도가 줄어들기 때문에</a:t>
            </a:r>
            <a:r>
              <a:rPr lang="en-US" altLang="ko-KR" b="0" dirty="0"/>
              <a:t>, </a:t>
            </a:r>
            <a:r>
              <a:rPr lang="ko-KR" altLang="en-US" b="0" dirty="0"/>
              <a:t>희소해졌다고 볼 수 있음</a:t>
            </a:r>
            <a:r>
              <a:rPr lang="en-US" altLang="ko-KR" b="0" dirty="0"/>
              <a:t>. </a:t>
            </a:r>
            <a:r>
              <a:rPr lang="ko-KR" altLang="en-US" b="0" dirty="0"/>
              <a:t>따라서 </a:t>
            </a:r>
            <a:r>
              <a:rPr lang="en-US" altLang="ko-KR" b="0" dirty="0"/>
              <a:t>dense layer</a:t>
            </a:r>
            <a:r>
              <a:rPr lang="ko-KR" altLang="en-US" b="0" dirty="0"/>
              <a:t>을 작게 가졌음</a:t>
            </a:r>
            <a:r>
              <a:rPr lang="en-US" altLang="ko-KR" b="0" dirty="0"/>
              <a:t>.</a:t>
            </a:r>
          </a:p>
          <a:p>
            <a:pPr marL="0" indent="0">
              <a:buNone/>
            </a:pPr>
            <a:endParaRPr lang="en-US" altLang="ko-KR" b="0" dirty="0"/>
          </a:p>
          <a:p>
            <a:pPr marL="0" indent="0">
              <a:buNone/>
            </a:pPr>
            <a:r>
              <a:rPr lang="ko-KR" altLang="en-US" b="0" dirty="0"/>
              <a:t>마지막에는 </a:t>
            </a:r>
            <a:r>
              <a:rPr lang="en-US" altLang="ko-KR" b="0" dirty="0"/>
              <a:t>dropout, dense layer, </a:t>
            </a:r>
            <a:r>
              <a:rPr lang="en-US" altLang="ko-KR" b="0" dirty="0" err="1"/>
              <a:t>softmax</a:t>
            </a:r>
            <a:r>
              <a:rPr lang="en-US" altLang="ko-KR" b="0" dirty="0"/>
              <a:t>(</a:t>
            </a:r>
            <a:r>
              <a:rPr lang="ko-KR" altLang="en-US" b="0" dirty="0"/>
              <a:t>클래스의 </a:t>
            </a:r>
            <a:r>
              <a:rPr lang="ko-KR" altLang="en-US" b="0" dirty="0" err="1"/>
              <a:t>확률값을</a:t>
            </a:r>
            <a:r>
              <a:rPr lang="ko-KR" altLang="en-US" b="0" dirty="0"/>
              <a:t> 나타내기 위함</a:t>
            </a:r>
            <a:r>
              <a:rPr lang="en-US" altLang="ko-KR" b="0" dirty="0"/>
              <a:t>)</a:t>
            </a:r>
            <a:r>
              <a:rPr lang="ko-KR" altLang="en-US" b="0" dirty="0"/>
              <a:t>을 사용</a:t>
            </a:r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A109D-E5A5-44FF-844C-48DB844C15C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6861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1" dirty="0"/>
              <a:t>Residual learning</a:t>
            </a:r>
            <a:r>
              <a:rPr lang="en-US" altLang="ko-KR" dirty="0"/>
              <a:t>(</a:t>
            </a:r>
            <a:r>
              <a:rPr lang="ko-KR" altLang="en-US" dirty="0" err="1"/>
              <a:t>나머지값</a:t>
            </a:r>
            <a:r>
              <a:rPr lang="en-US" altLang="ko-KR" dirty="0"/>
              <a:t>, </a:t>
            </a:r>
            <a:r>
              <a:rPr lang="ko-KR" altLang="en-US" dirty="0" err="1"/>
              <a:t>잔차</a:t>
            </a:r>
            <a:r>
              <a:rPr lang="ko-KR" altLang="en-US" dirty="0"/>
              <a:t> 학습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A109D-E5A5-44FF-844C-48DB844C15C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6496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err="1"/>
              <a:t>ResNet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인간 성능보다 더 높은 정확도를 보임</a:t>
            </a:r>
            <a:endParaRPr lang="en-US" altLang="ko-KR" dirty="0"/>
          </a:p>
          <a:p>
            <a:r>
              <a:rPr lang="ko-KR" altLang="en-US" dirty="0"/>
              <a:t>다양한 버전이 있음</a:t>
            </a:r>
            <a:r>
              <a:rPr lang="en-US" altLang="ko-KR" dirty="0"/>
              <a:t>(34, 50, 101, 152</a:t>
            </a:r>
            <a:r>
              <a:rPr lang="ko-KR" altLang="en-US" dirty="0"/>
              <a:t>개의 </a:t>
            </a:r>
            <a:r>
              <a:rPr lang="en-US" altLang="ko-KR" dirty="0"/>
              <a:t>layer)</a:t>
            </a:r>
          </a:p>
          <a:p>
            <a:endParaRPr lang="en-US" altLang="ko-KR" dirty="0"/>
          </a:p>
          <a:p>
            <a:r>
              <a:rPr lang="ko-KR" altLang="en-US" dirty="0"/>
              <a:t>이를 통해 </a:t>
            </a:r>
            <a:r>
              <a:rPr lang="en-US" altLang="ko-KR" dirty="0"/>
              <a:t>general trend</a:t>
            </a:r>
            <a:r>
              <a:rPr lang="ko-KR" altLang="en-US" dirty="0"/>
              <a:t>를 알 수 있음 </a:t>
            </a:r>
            <a:r>
              <a:rPr lang="en-US" altLang="ko-KR" dirty="0"/>
              <a:t>-&gt; </a:t>
            </a:r>
            <a:r>
              <a:rPr lang="en-US" altLang="ko-KR" b="1" dirty="0"/>
              <a:t>deeper with fewer parameter!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A109D-E5A5-44FF-844C-48DB844C15C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6255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Key concept</a:t>
            </a:r>
          </a:p>
          <a:p>
            <a:endParaRPr lang="en-US" altLang="ko-KR" dirty="0"/>
          </a:p>
          <a:p>
            <a:r>
              <a:rPr lang="en-US" altLang="ko-KR" dirty="0"/>
              <a:t>Residual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with</a:t>
            </a:r>
            <a:r>
              <a:rPr lang="ko-KR" altLang="en-US" dirty="0"/>
              <a:t> </a:t>
            </a:r>
            <a:r>
              <a:rPr lang="en-US" altLang="ko-KR" dirty="0"/>
              <a:t>skipping</a:t>
            </a:r>
            <a:r>
              <a:rPr lang="ko-KR" altLang="en-US" dirty="0"/>
              <a:t> </a:t>
            </a:r>
            <a:r>
              <a:rPr lang="en-US" altLang="ko-KR" dirty="0"/>
              <a:t>connection</a:t>
            </a:r>
          </a:p>
          <a:p>
            <a:r>
              <a:rPr lang="en-US" altLang="ko-KR" dirty="0"/>
              <a:t>-&gt; </a:t>
            </a:r>
            <a:r>
              <a:rPr lang="en-US" altLang="ko-KR" b="1" dirty="0"/>
              <a:t>skipping </a:t>
            </a:r>
            <a:r>
              <a:rPr lang="ko-KR" altLang="en-US" b="1" dirty="0"/>
              <a:t>개념의 등장을 바탕으로</a:t>
            </a:r>
            <a:r>
              <a:rPr lang="en-US" altLang="ko-KR" b="1" dirty="0"/>
              <a:t>, residual </a:t>
            </a:r>
            <a:r>
              <a:rPr lang="ko-KR" altLang="en-US" b="1" dirty="0"/>
              <a:t>학습이 가능해짐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0" dirty="0"/>
              <a:t>Conventional</a:t>
            </a:r>
            <a:r>
              <a:rPr lang="ko-KR" altLang="en-US" b="0" dirty="0"/>
              <a:t>한 방식 </a:t>
            </a:r>
            <a:r>
              <a:rPr lang="en-US" altLang="ko-KR" b="0" dirty="0"/>
              <a:t>: sequential</a:t>
            </a:r>
            <a:r>
              <a:rPr lang="ko-KR" altLang="en-US" b="0" dirty="0"/>
              <a:t>한 학습과정</a:t>
            </a:r>
            <a:endParaRPr lang="en-US" altLang="ko-KR" b="0" dirty="0"/>
          </a:p>
          <a:p>
            <a:r>
              <a:rPr lang="en-US" altLang="ko-KR" b="1" dirty="0"/>
              <a:t>Residual</a:t>
            </a:r>
            <a:r>
              <a:rPr lang="ko-KR" altLang="en-US" b="1" dirty="0"/>
              <a:t> </a:t>
            </a:r>
            <a:r>
              <a:rPr lang="en-US" altLang="ko-KR" b="1" dirty="0"/>
              <a:t>learning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input</a:t>
            </a:r>
            <a:r>
              <a:rPr lang="ko-KR" altLang="en-US" b="1" dirty="0"/>
              <a:t>이 </a:t>
            </a:r>
            <a:r>
              <a:rPr lang="en-US" altLang="ko-KR" b="1" dirty="0"/>
              <a:t>x, </a:t>
            </a:r>
            <a:r>
              <a:rPr lang="ko-KR" altLang="en-US" b="1" dirty="0"/>
              <a:t>중간의 값을 </a:t>
            </a:r>
            <a:r>
              <a:rPr lang="en-US" altLang="ko-KR" b="1" dirty="0"/>
              <a:t>f(x),</a:t>
            </a:r>
            <a:r>
              <a:rPr lang="ko-KR" altLang="en-US" b="1" dirty="0"/>
              <a:t> </a:t>
            </a:r>
            <a:r>
              <a:rPr lang="ko-KR" altLang="en-US" b="1" dirty="0" err="1"/>
              <a:t>최종값을</a:t>
            </a:r>
            <a:r>
              <a:rPr lang="ko-KR" altLang="en-US" b="1" dirty="0"/>
              <a:t> </a:t>
            </a:r>
            <a:r>
              <a:rPr lang="en-US" altLang="ko-KR" b="1" dirty="0"/>
              <a:t>h(x)</a:t>
            </a:r>
            <a:r>
              <a:rPr lang="ko-KR" altLang="en-US" b="1" dirty="0"/>
              <a:t>라고 할 때</a:t>
            </a:r>
            <a:r>
              <a:rPr lang="en-US" altLang="ko-KR" b="1" dirty="0"/>
              <a:t>, h(x)</a:t>
            </a:r>
            <a:r>
              <a:rPr lang="ko-KR" altLang="en-US" b="1" dirty="0"/>
              <a:t>는 </a:t>
            </a:r>
            <a:r>
              <a:rPr lang="en-US" altLang="ko-KR" b="1" dirty="0"/>
              <a:t>f(x) + x</a:t>
            </a:r>
            <a:r>
              <a:rPr lang="ko-KR" altLang="en-US" b="1" dirty="0"/>
              <a:t>가 됨</a:t>
            </a:r>
            <a:r>
              <a:rPr lang="en-US" altLang="ko-KR" b="1" dirty="0"/>
              <a:t>. </a:t>
            </a:r>
            <a:r>
              <a:rPr lang="ko-KR" altLang="en-US" b="1" dirty="0"/>
              <a:t>따라서</a:t>
            </a:r>
            <a:r>
              <a:rPr lang="en-US" altLang="ko-KR" b="1" dirty="0"/>
              <a:t>, f(x)</a:t>
            </a:r>
            <a:r>
              <a:rPr lang="ko-KR" altLang="en-US" b="1" dirty="0"/>
              <a:t>는 </a:t>
            </a:r>
            <a:r>
              <a:rPr lang="en-US" altLang="ko-KR" b="1" dirty="0"/>
              <a:t>h(x) – x. </a:t>
            </a:r>
            <a:r>
              <a:rPr lang="ko-KR" altLang="en-US" b="1" dirty="0"/>
              <a:t>즉 </a:t>
            </a:r>
            <a:r>
              <a:rPr lang="ko-KR" altLang="en-US" b="1" dirty="0" err="1"/>
              <a:t>차이값</a:t>
            </a:r>
            <a:r>
              <a:rPr lang="en-US" altLang="ko-KR" b="1" dirty="0"/>
              <a:t>(Residual)</a:t>
            </a:r>
            <a:r>
              <a:rPr lang="ko-KR" altLang="en-US" b="1" dirty="0"/>
              <a:t>의 개념이 나옴</a:t>
            </a:r>
            <a:endParaRPr lang="en-US" altLang="ko-KR" b="1" dirty="0"/>
          </a:p>
          <a:p>
            <a:r>
              <a:rPr lang="ko-KR" altLang="en-US" b="0" dirty="0"/>
              <a:t>해당 모델은 이 </a:t>
            </a:r>
            <a:r>
              <a:rPr lang="en-US" altLang="ko-KR" b="0" dirty="0"/>
              <a:t>Residual</a:t>
            </a:r>
            <a:r>
              <a:rPr lang="ko-KR" altLang="en-US" b="0" dirty="0"/>
              <a:t>을 학습함</a:t>
            </a:r>
            <a:r>
              <a:rPr lang="en-US" altLang="ko-KR" b="0" dirty="0"/>
              <a:t>.</a:t>
            </a:r>
          </a:p>
          <a:p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A109D-E5A5-44FF-844C-48DB844C15C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5440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Note</a:t>
            </a:r>
          </a:p>
          <a:p>
            <a:endParaRPr lang="en-US" altLang="ko-KR" dirty="0"/>
          </a:p>
          <a:p>
            <a:r>
              <a:rPr lang="ko-KR" altLang="en-US" dirty="0"/>
              <a:t>일반적인 </a:t>
            </a:r>
            <a:r>
              <a:rPr lang="en-US" altLang="ko-KR" dirty="0"/>
              <a:t>Neural Network</a:t>
            </a:r>
            <a:r>
              <a:rPr lang="ko-KR" altLang="en-US" dirty="0"/>
              <a:t>를 초기화할 때</a:t>
            </a:r>
            <a:r>
              <a:rPr lang="en-US" altLang="ko-KR" dirty="0"/>
              <a:t>, </a:t>
            </a:r>
            <a:r>
              <a:rPr lang="ko-KR" altLang="en-US" dirty="0"/>
              <a:t>각 가중치를 </a:t>
            </a:r>
            <a:r>
              <a:rPr lang="en-US" altLang="ko-KR" dirty="0"/>
              <a:t>0</a:t>
            </a:r>
            <a:r>
              <a:rPr lang="ko-KR" altLang="en-US" dirty="0"/>
              <a:t>에 가까운 수로 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</a:t>
            </a:r>
            <a:r>
              <a:rPr lang="en-US" altLang="ko-KR" dirty="0"/>
              <a:t>, output</a:t>
            </a:r>
            <a:r>
              <a:rPr lang="ko-KR" altLang="en-US" dirty="0"/>
              <a:t>값도 </a:t>
            </a:r>
            <a:r>
              <a:rPr lang="en-US" altLang="ko-KR" dirty="0"/>
              <a:t>0</a:t>
            </a:r>
            <a:r>
              <a:rPr lang="ko-KR" altLang="en-US" dirty="0"/>
              <a:t>에 가까워질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connection</a:t>
            </a:r>
            <a:r>
              <a:rPr lang="ko-KR" altLang="en-US" dirty="0"/>
              <a:t>을 </a:t>
            </a:r>
            <a:r>
              <a:rPr lang="en-US" altLang="ko-KR" dirty="0"/>
              <a:t>skip</a:t>
            </a:r>
            <a:r>
              <a:rPr lang="ko-KR" altLang="en-US" dirty="0"/>
              <a:t>한다면 결과값이 </a:t>
            </a:r>
            <a:r>
              <a:rPr lang="en-US" altLang="ko-KR" dirty="0"/>
              <a:t>input</a:t>
            </a:r>
            <a:r>
              <a:rPr lang="ko-KR" altLang="en-US" dirty="0"/>
              <a:t>값의 </a:t>
            </a:r>
            <a:r>
              <a:rPr lang="en-US" altLang="ko-KR" dirty="0"/>
              <a:t>copy</a:t>
            </a:r>
            <a:r>
              <a:rPr lang="ko-KR" altLang="en-US" dirty="0"/>
              <a:t>가 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마치</a:t>
            </a:r>
            <a:r>
              <a:rPr lang="en-US" altLang="ko-KR" b="1" dirty="0"/>
              <a:t>, input</a:t>
            </a:r>
            <a:r>
              <a:rPr lang="ko-KR" altLang="en-US" b="1" dirty="0"/>
              <a:t>값 자체로 초기화를 하는 것과 같은 특징</a:t>
            </a:r>
            <a:r>
              <a:rPr lang="ko-KR" altLang="en-US" dirty="0"/>
              <a:t>이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목표로 하는</a:t>
            </a:r>
            <a:r>
              <a:rPr lang="en-US" altLang="ko-KR" dirty="0"/>
              <a:t> </a:t>
            </a:r>
            <a:r>
              <a:rPr lang="en-US" altLang="ko-KR" b="1" dirty="0"/>
              <a:t>target function</a:t>
            </a:r>
            <a:r>
              <a:rPr lang="ko-KR" altLang="en-US" b="1" dirty="0"/>
              <a:t>이 </a:t>
            </a:r>
            <a:r>
              <a:rPr lang="en-US" altLang="ko-KR" b="1" dirty="0"/>
              <a:t>identity function</a:t>
            </a:r>
            <a:r>
              <a:rPr lang="ko-KR" altLang="en-US" b="1" dirty="0"/>
              <a:t>과 매우 흡사할 때</a:t>
            </a:r>
            <a:r>
              <a:rPr lang="en-US" altLang="ko-KR" b="1" dirty="0"/>
              <a:t>, </a:t>
            </a:r>
            <a:r>
              <a:rPr lang="ko-KR" altLang="en-US" b="1" dirty="0"/>
              <a:t>해당 방식이 </a:t>
            </a:r>
            <a:r>
              <a:rPr lang="en-US" altLang="ko-KR" b="1" dirty="0"/>
              <a:t>training speed</a:t>
            </a:r>
            <a:r>
              <a:rPr lang="ko-KR" altLang="en-US" b="1" dirty="0"/>
              <a:t>를 상당히 </a:t>
            </a:r>
            <a:r>
              <a:rPr lang="ko-KR" altLang="en-US" b="1" dirty="0" err="1"/>
              <a:t>올려줌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 </a:t>
            </a:r>
            <a:r>
              <a:rPr lang="ko-KR" altLang="en-US" dirty="0"/>
              <a:t>영상의 </a:t>
            </a:r>
            <a:r>
              <a:rPr lang="en-US" altLang="ko-KR" dirty="0"/>
              <a:t>noise</a:t>
            </a:r>
            <a:r>
              <a:rPr lang="ko-KR" altLang="en-US" dirty="0"/>
              <a:t>를 효과적으로 제거한 결과를 출력하는 </a:t>
            </a:r>
            <a:r>
              <a:rPr lang="en-US" altLang="ko-KR" dirty="0"/>
              <a:t>denoising</a:t>
            </a:r>
            <a:r>
              <a:rPr lang="ko-KR" altLang="en-US" dirty="0"/>
              <a:t>과 같은 경우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A109D-E5A5-44FF-844C-48DB844C15C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3219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err="1"/>
              <a:t>ResNet</a:t>
            </a:r>
            <a:r>
              <a:rPr lang="ko-KR" altLang="en-US" b="1" dirty="0"/>
              <a:t>의 특징</a:t>
            </a:r>
            <a:endParaRPr lang="en-US" altLang="ko-KR" b="0" dirty="0"/>
          </a:p>
          <a:p>
            <a:endParaRPr lang="en-US" altLang="ko-KR" b="0" dirty="0"/>
          </a:p>
          <a:p>
            <a:r>
              <a:rPr lang="ko-KR" altLang="en-US" b="0" dirty="0"/>
              <a:t>기존 </a:t>
            </a:r>
            <a:r>
              <a:rPr lang="en-US" altLang="ko-KR" b="0" dirty="0"/>
              <a:t>neural network</a:t>
            </a:r>
            <a:r>
              <a:rPr lang="ko-KR" altLang="en-US" b="0" dirty="0"/>
              <a:t>는 </a:t>
            </a:r>
            <a:r>
              <a:rPr lang="en-US" altLang="ko-KR" b="0" dirty="0"/>
              <a:t>Back-propagation</a:t>
            </a:r>
            <a:r>
              <a:rPr lang="ko-KR" altLang="en-US" b="0" dirty="0"/>
              <a:t>을 통해 학습함 </a:t>
            </a:r>
            <a:r>
              <a:rPr lang="en-US" altLang="ko-KR" b="0" dirty="0"/>
              <a:t>– </a:t>
            </a:r>
            <a:r>
              <a:rPr lang="ko-KR" altLang="en-US" b="0" dirty="0"/>
              <a:t>위층부터 차례대로 학습해야 함</a:t>
            </a:r>
            <a:r>
              <a:rPr lang="en-US" altLang="ko-KR" b="0" dirty="0"/>
              <a:t>. </a:t>
            </a:r>
            <a:r>
              <a:rPr lang="ko-KR" altLang="en-US" b="0" dirty="0"/>
              <a:t>위층이 학습되지 않은 상태에서 아래의 층은 학습할 수 없음</a:t>
            </a:r>
            <a:r>
              <a:rPr lang="en-US" altLang="ko-KR" b="0" dirty="0"/>
              <a:t>.</a:t>
            </a:r>
          </a:p>
          <a:p>
            <a:endParaRPr lang="en-US" altLang="ko-KR" b="0" dirty="0"/>
          </a:p>
          <a:p>
            <a:r>
              <a:rPr lang="en-US" altLang="ko-KR" b="1" dirty="0"/>
              <a:t>Residual learning </a:t>
            </a:r>
            <a:r>
              <a:rPr lang="en-US" altLang="ko-KR" b="0" dirty="0"/>
              <a:t>: skip connection</a:t>
            </a:r>
            <a:r>
              <a:rPr lang="ko-KR" altLang="en-US" b="0" dirty="0"/>
              <a:t>이 있기 때문에</a:t>
            </a:r>
            <a:r>
              <a:rPr lang="en-US" altLang="ko-KR" b="0" dirty="0"/>
              <a:t>, </a:t>
            </a:r>
            <a:r>
              <a:rPr lang="ko-KR" altLang="en-US" b="0" dirty="0"/>
              <a:t>이를 통해 밑의 층 역시 이를 통해 학습할 수 있음</a:t>
            </a:r>
            <a:r>
              <a:rPr lang="en-US" altLang="ko-KR" b="0" dirty="0"/>
              <a:t>. – </a:t>
            </a:r>
            <a:r>
              <a:rPr lang="ko-KR" altLang="en-US" b="0" dirty="0"/>
              <a:t>빠른 개선</a:t>
            </a:r>
            <a:endParaRPr lang="en-US" altLang="ko-KR" b="0" dirty="0"/>
          </a:p>
          <a:p>
            <a:r>
              <a:rPr lang="en-US" altLang="ko-KR" b="0" dirty="0"/>
              <a:t>-&gt; </a:t>
            </a:r>
            <a:r>
              <a:rPr lang="ko-KR" altLang="en-US" b="0" dirty="0"/>
              <a:t>중간의 </a:t>
            </a:r>
            <a:r>
              <a:rPr lang="en-US" altLang="ko-KR" b="0" dirty="0"/>
              <a:t>gradient</a:t>
            </a:r>
            <a:r>
              <a:rPr lang="ko-KR" altLang="en-US" b="0" dirty="0"/>
              <a:t>값을 무시하고도 아래의 학습이 가능하므로</a:t>
            </a:r>
            <a:r>
              <a:rPr lang="en-US" altLang="ko-KR" b="0" dirty="0"/>
              <a:t>, vanishing gradient problem</a:t>
            </a:r>
            <a:r>
              <a:rPr lang="ko-KR" altLang="en-US" b="0" dirty="0"/>
              <a:t>의 해결에도 도움이 됨</a:t>
            </a:r>
            <a:r>
              <a:rPr lang="en-US" altLang="ko-KR" b="0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A109D-E5A5-44FF-844C-48DB844C15C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089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Deep residual network</a:t>
            </a:r>
            <a:r>
              <a:rPr lang="ko-KR" altLang="en-US" dirty="0"/>
              <a:t>의 경우</a:t>
            </a:r>
            <a:r>
              <a:rPr lang="en-US" altLang="ko-KR" dirty="0"/>
              <a:t>, residual unit</a:t>
            </a:r>
            <a:r>
              <a:rPr lang="ko-KR" altLang="en-US" dirty="0"/>
              <a:t>을 </a:t>
            </a:r>
            <a:r>
              <a:rPr lang="en-US" altLang="ko-KR" dirty="0"/>
              <a:t>stacking</a:t>
            </a:r>
            <a:r>
              <a:rPr lang="ko-KR" altLang="en-US" dirty="0"/>
              <a:t>한 것으로 볼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A109D-E5A5-44FF-844C-48DB844C15C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27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리뷰할 각 내용들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모든 것을 다 </a:t>
            </a:r>
            <a:r>
              <a:rPr lang="en-US" altLang="ko-KR" dirty="0"/>
              <a:t>detail</a:t>
            </a:r>
            <a:r>
              <a:rPr lang="ko-KR" altLang="en-US" dirty="0"/>
              <a:t>하게 보지는 않을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A109D-E5A5-44FF-844C-48DB844C15C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1642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err="1"/>
              <a:t>ResNet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 err="1"/>
              <a:t>googLeNet</a:t>
            </a:r>
            <a:r>
              <a:rPr lang="ko-KR" altLang="en-US" dirty="0"/>
              <a:t>의 경우 가로 측면에서 길어졌다면</a:t>
            </a:r>
            <a:r>
              <a:rPr lang="en-US" altLang="ko-KR" dirty="0"/>
              <a:t>, </a:t>
            </a:r>
            <a:r>
              <a:rPr lang="en-US" altLang="ko-KR" dirty="0" err="1"/>
              <a:t>ResNet</a:t>
            </a:r>
            <a:r>
              <a:rPr lang="ko-KR" altLang="en-US" dirty="0"/>
              <a:t>은 깊이 측면에서 깊게 만들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 다른 장점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깊은 </a:t>
            </a:r>
            <a:r>
              <a:rPr lang="en-US" altLang="ko-KR" b="1" dirty="0"/>
              <a:t>model</a:t>
            </a:r>
            <a:r>
              <a:rPr lang="ko-KR" altLang="en-US" b="1" dirty="0"/>
              <a:t>의 단점인 </a:t>
            </a:r>
            <a:r>
              <a:rPr lang="en-US" altLang="ko-KR" b="1" dirty="0"/>
              <a:t>vanishing gradient problem</a:t>
            </a:r>
            <a:r>
              <a:rPr lang="ko-KR" altLang="en-US" b="1" dirty="0"/>
              <a:t>을 해결하면서 최대 </a:t>
            </a:r>
            <a:r>
              <a:rPr lang="en-US" altLang="ko-KR" b="1" dirty="0"/>
              <a:t>150</a:t>
            </a:r>
            <a:r>
              <a:rPr lang="ko-KR" altLang="en-US" b="1" dirty="0"/>
              <a:t>개의 </a:t>
            </a:r>
            <a:r>
              <a:rPr lang="en-US" altLang="ko-KR" b="1" dirty="0"/>
              <a:t>layer</a:t>
            </a:r>
            <a:r>
              <a:rPr lang="ko-KR" altLang="en-US" b="1" dirty="0"/>
              <a:t>을 추가할 수 있음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특징</a:t>
            </a:r>
            <a:endParaRPr lang="en-US" altLang="ko-KR" b="1" dirty="0"/>
          </a:p>
          <a:p>
            <a:pPr marL="171450" indent="-171450">
              <a:buFontTx/>
              <a:buChar char="-"/>
            </a:pPr>
            <a:r>
              <a:rPr lang="en-US" altLang="ko-KR" dirty="0" err="1"/>
              <a:t>googLenet</a:t>
            </a:r>
            <a:r>
              <a:rPr lang="ko-KR" altLang="en-US" dirty="0"/>
              <a:t>과의 차이점 </a:t>
            </a:r>
            <a:r>
              <a:rPr lang="en-US" altLang="ko-KR" dirty="0"/>
              <a:t>: inception layer </a:t>
            </a:r>
            <a:r>
              <a:rPr lang="ko-KR" altLang="en-US" dirty="0"/>
              <a:t>대신 </a:t>
            </a:r>
            <a:r>
              <a:rPr lang="en-US" altLang="ko-KR" dirty="0"/>
              <a:t>stack of RU</a:t>
            </a:r>
            <a:r>
              <a:rPr lang="ko-KR" altLang="en-US" dirty="0"/>
              <a:t>가 있음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각 </a:t>
            </a:r>
            <a:r>
              <a:rPr lang="en-US" altLang="ko-KR" dirty="0"/>
              <a:t>Residual unit</a:t>
            </a:r>
            <a:r>
              <a:rPr lang="ko-KR" altLang="en-US" dirty="0"/>
              <a:t>은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Conv layer</a:t>
            </a:r>
            <a:r>
              <a:rPr lang="ko-KR" altLang="en-US" dirty="0"/>
              <a:t>로만 이루어짐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max</a:t>
            </a:r>
            <a:r>
              <a:rPr lang="ko-KR" altLang="en-US" dirty="0"/>
              <a:t> </a:t>
            </a:r>
            <a:r>
              <a:rPr lang="en-US" altLang="ko-KR" dirty="0"/>
              <a:t>pooling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각 </a:t>
            </a:r>
            <a:r>
              <a:rPr lang="en-US" altLang="ko-KR" dirty="0"/>
              <a:t>Residual Unit </a:t>
            </a:r>
            <a:r>
              <a:rPr lang="ko-KR" altLang="en-US" dirty="0"/>
              <a:t>사이에서 </a:t>
            </a:r>
            <a:r>
              <a:rPr lang="en-US" altLang="ko-KR" dirty="0"/>
              <a:t>Batch Normalization</a:t>
            </a:r>
            <a:r>
              <a:rPr lang="ko-KR" altLang="en-US" dirty="0"/>
              <a:t>을 사용하므로</a:t>
            </a:r>
            <a:r>
              <a:rPr lang="en-US" altLang="ko-KR" dirty="0"/>
              <a:t>, dropout</a:t>
            </a:r>
            <a:r>
              <a:rPr lang="ko-KR" altLang="en-US" dirty="0"/>
              <a:t>이 </a:t>
            </a:r>
            <a:r>
              <a:rPr lang="ko-KR" altLang="en-US" dirty="0" err="1"/>
              <a:t>필요없음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dirty="0" err="1"/>
              <a:t>ReLU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A109D-E5A5-44FF-844C-48DB844C15C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9368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/>
              <a:t>각 </a:t>
            </a:r>
            <a:r>
              <a:rPr lang="en-US" altLang="ko-KR" dirty="0"/>
              <a:t>Residual Unit</a:t>
            </a:r>
            <a:r>
              <a:rPr lang="ko-KR" altLang="en-US" dirty="0"/>
              <a:t>을 지날 때 마다</a:t>
            </a:r>
            <a:r>
              <a:rPr lang="en-US" altLang="ko-KR" dirty="0"/>
              <a:t>, stride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로 바뀌는 </a:t>
            </a:r>
            <a:r>
              <a:rPr lang="en-US" altLang="ko-KR" dirty="0"/>
              <a:t>layer</a:t>
            </a:r>
            <a:r>
              <a:rPr lang="ko-KR" altLang="en-US" dirty="0"/>
              <a:t>이 있음 </a:t>
            </a:r>
            <a:r>
              <a:rPr lang="en-US" altLang="ko-KR" dirty="0"/>
              <a:t>– Max pooling </a:t>
            </a:r>
            <a:r>
              <a:rPr lang="ko-KR" altLang="en-US" dirty="0"/>
              <a:t>효과를 줌</a:t>
            </a:r>
            <a:r>
              <a:rPr lang="en-US" altLang="ko-KR" dirty="0"/>
              <a:t>(1/4</a:t>
            </a:r>
            <a:r>
              <a:rPr lang="ko-KR" altLang="en-US" dirty="0"/>
              <a:t>로 </a:t>
            </a:r>
            <a:r>
              <a:rPr lang="ko-KR" altLang="en-US" dirty="0" err="1"/>
              <a:t>줄어듬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b="1" dirty="0"/>
              <a:t>이에 따른 문제점 </a:t>
            </a:r>
            <a:r>
              <a:rPr lang="en-US" altLang="ko-KR" dirty="0"/>
              <a:t>: skip connection</a:t>
            </a:r>
            <a:r>
              <a:rPr lang="ko-KR" altLang="en-US" dirty="0"/>
              <a:t>을 지난 값과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r>
              <a:rPr lang="en-US" altLang="ko-KR" dirty="0"/>
              <a:t>stride 2 layer</a:t>
            </a:r>
            <a:r>
              <a:rPr lang="ko-KR" altLang="en-US" dirty="0"/>
              <a:t>을 지난 값의 해상도가 맞지 않음 </a:t>
            </a:r>
            <a:r>
              <a:rPr lang="en-US" altLang="ko-KR" dirty="0"/>
              <a:t>-&gt; </a:t>
            </a:r>
            <a:r>
              <a:rPr lang="ko-KR" altLang="en-US" dirty="0"/>
              <a:t>바로 직접적으로 </a:t>
            </a:r>
            <a:r>
              <a:rPr lang="en-US" altLang="ko-KR" dirty="0"/>
              <a:t>input</a:t>
            </a:r>
            <a:r>
              <a:rPr lang="ko-KR" altLang="en-US" dirty="0"/>
              <a:t>을 줄 수 없음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en-US" altLang="ko-KR" b="1" dirty="0"/>
              <a:t>skip connection</a:t>
            </a:r>
            <a:r>
              <a:rPr lang="ko-KR" altLang="en-US" b="1" dirty="0"/>
              <a:t>을 지날 때도 </a:t>
            </a:r>
            <a:r>
              <a:rPr lang="en-US" altLang="ko-KR" b="1" dirty="0"/>
              <a:t>1 by 1</a:t>
            </a:r>
            <a:r>
              <a:rPr lang="ko-KR" altLang="en-US" b="1" dirty="0"/>
              <a:t>의 </a:t>
            </a:r>
            <a:r>
              <a:rPr lang="en-US" altLang="ko-KR" b="1" dirty="0"/>
              <a:t>stride 2 layer</a:t>
            </a:r>
            <a:r>
              <a:rPr lang="ko-KR" altLang="en-US" b="1" dirty="0"/>
              <a:t>을 거치게 하여 </a:t>
            </a:r>
            <a:r>
              <a:rPr lang="en-US" altLang="ko-KR" b="1" dirty="0"/>
              <a:t>feature map size(</a:t>
            </a:r>
            <a:r>
              <a:rPr lang="ko-KR" altLang="en-US" b="1" dirty="0"/>
              <a:t>해상도</a:t>
            </a:r>
            <a:r>
              <a:rPr lang="en-US" altLang="ko-KR" b="1" dirty="0"/>
              <a:t>)</a:t>
            </a:r>
            <a:r>
              <a:rPr lang="ko-KR" altLang="en-US" b="1" dirty="0"/>
              <a:t>를 맞춰준다</a:t>
            </a:r>
            <a:r>
              <a:rPr lang="en-US" altLang="ko-KR" b="1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A109D-E5A5-44FF-844C-48DB844C15C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8818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skip connection</a:t>
            </a:r>
            <a:r>
              <a:rPr lang="ko-KR" altLang="en-US" b="1" dirty="0"/>
              <a:t>을 지날 때도 </a:t>
            </a:r>
            <a:r>
              <a:rPr lang="en-US" altLang="ko-KR" b="1" dirty="0"/>
              <a:t>1 by 1</a:t>
            </a:r>
            <a:r>
              <a:rPr lang="ko-KR" altLang="en-US" b="1" dirty="0"/>
              <a:t>의 </a:t>
            </a:r>
            <a:r>
              <a:rPr lang="en-US" altLang="ko-KR" b="1" dirty="0"/>
              <a:t>stride 2 layer</a:t>
            </a:r>
            <a:r>
              <a:rPr lang="ko-KR" altLang="en-US" b="1" dirty="0"/>
              <a:t>을 거치게 하여 </a:t>
            </a:r>
            <a:r>
              <a:rPr lang="en-US" altLang="ko-KR" b="1" dirty="0"/>
              <a:t>feature map size(</a:t>
            </a:r>
            <a:r>
              <a:rPr lang="ko-KR" altLang="en-US" b="1" dirty="0"/>
              <a:t>해상도</a:t>
            </a:r>
            <a:r>
              <a:rPr lang="en-US" altLang="ko-KR" b="1" dirty="0"/>
              <a:t>)</a:t>
            </a:r>
            <a:r>
              <a:rPr lang="ko-KR" altLang="en-US" b="1" dirty="0"/>
              <a:t>를 맞춰준다</a:t>
            </a:r>
            <a:r>
              <a:rPr lang="en-US" altLang="ko-KR" b="1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A109D-E5A5-44FF-844C-48DB844C15C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0599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Layer 34</a:t>
            </a:r>
            <a:r>
              <a:rPr lang="ko-KR" altLang="en-US" dirty="0"/>
              <a:t>개인 경우의 예시</a:t>
            </a:r>
            <a:r>
              <a:rPr lang="en-US" altLang="ko-KR" dirty="0"/>
              <a:t>(</a:t>
            </a:r>
            <a:r>
              <a:rPr lang="ko-KR" altLang="en-US" dirty="0"/>
              <a:t>오른쪽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점선으로 된 이유 </a:t>
            </a:r>
            <a:r>
              <a:rPr lang="en-US" altLang="ko-KR" dirty="0"/>
              <a:t>: stride 2</a:t>
            </a:r>
            <a:r>
              <a:rPr lang="ko-KR" altLang="en-US" dirty="0"/>
              <a:t>를 거치므로</a:t>
            </a:r>
            <a:r>
              <a:rPr lang="en-US" altLang="ko-KR" dirty="0"/>
              <a:t>, skip connection</a:t>
            </a:r>
            <a:r>
              <a:rPr lang="ko-KR" altLang="en-US" dirty="0"/>
              <a:t>에서도 </a:t>
            </a:r>
            <a:r>
              <a:rPr lang="en-US" altLang="ko-KR" dirty="0"/>
              <a:t>stride = 2</a:t>
            </a:r>
            <a:r>
              <a:rPr lang="ko-KR" altLang="en-US" dirty="0"/>
              <a:t>를 사용한 </a:t>
            </a:r>
            <a:r>
              <a:rPr lang="en-US" altLang="ko-KR" dirty="0"/>
              <a:t>connection</a:t>
            </a:r>
            <a:r>
              <a:rPr lang="ko-KR" altLang="en-US" dirty="0"/>
              <a:t>을 표시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A109D-E5A5-44FF-844C-48DB844C15C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6961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/>
              <a:t>variant</a:t>
            </a:r>
            <a:r>
              <a:rPr lang="ko-KR" altLang="en-US" dirty="0"/>
              <a:t>가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-&gt; layer</a:t>
            </a:r>
            <a:r>
              <a:rPr lang="ko-KR" altLang="en-US" dirty="0"/>
              <a:t>이 깊어질수록 정확도가 높아짐을 확인할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확장판이 많다 </a:t>
            </a:r>
            <a:r>
              <a:rPr lang="en-US" altLang="ko-KR" dirty="0"/>
              <a:t>= customizing</a:t>
            </a:r>
            <a:r>
              <a:rPr lang="ko-KR" altLang="en-US" dirty="0"/>
              <a:t>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A109D-E5A5-44FF-844C-48DB844C15C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5165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Inception-v4</a:t>
            </a:r>
          </a:p>
          <a:p>
            <a:endParaRPr lang="en-US" altLang="ko-KR" dirty="0"/>
          </a:p>
          <a:p>
            <a:r>
              <a:rPr lang="en-US" altLang="ko-KR" dirty="0" err="1"/>
              <a:t>googLenet</a:t>
            </a:r>
            <a:r>
              <a:rPr lang="ko-KR" altLang="en-US" dirty="0"/>
              <a:t>과 </a:t>
            </a:r>
            <a:r>
              <a:rPr lang="en-US" altLang="ko-KR" dirty="0" err="1"/>
              <a:t>ResNet</a:t>
            </a:r>
            <a:r>
              <a:rPr lang="ko-KR" altLang="en-US" dirty="0"/>
              <a:t>의 </a:t>
            </a:r>
            <a:r>
              <a:rPr lang="ko-KR" altLang="en-US" dirty="0" err="1"/>
              <a:t>합성판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왼쪽이 </a:t>
            </a:r>
            <a:r>
              <a:rPr lang="en-US" altLang="ko-KR" dirty="0"/>
              <a:t>skip connection</a:t>
            </a:r>
            <a:r>
              <a:rPr lang="ko-KR" altLang="en-US" dirty="0"/>
              <a:t>을 가진 </a:t>
            </a:r>
            <a:r>
              <a:rPr lang="en-US" altLang="ko-KR" dirty="0" err="1"/>
              <a:t>ResNet</a:t>
            </a:r>
            <a:r>
              <a:rPr lang="ko-KR" altLang="en-US" dirty="0"/>
              <a:t>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오른쪽에서는 </a:t>
            </a:r>
            <a:r>
              <a:rPr lang="en-US" altLang="ko-KR" b="1" dirty="0"/>
              <a:t>1 x 1 conv layer + Conv layer</a:t>
            </a:r>
            <a:r>
              <a:rPr lang="ko-KR" altLang="en-US" b="1" dirty="0"/>
              <a:t>이 마치 </a:t>
            </a:r>
            <a:r>
              <a:rPr lang="en-US" altLang="ko-KR" b="1" dirty="0"/>
              <a:t>one smart conv layer</a:t>
            </a:r>
            <a:r>
              <a:rPr lang="ko-KR" altLang="en-US" b="1" dirty="0"/>
              <a:t>처럼 동작하는 </a:t>
            </a:r>
            <a:r>
              <a:rPr lang="en-US" altLang="ko-KR" dirty="0" err="1"/>
              <a:t>googLenet</a:t>
            </a:r>
            <a:r>
              <a:rPr lang="ko-KR" altLang="en-US" dirty="0"/>
              <a:t>의 개념 역시 응용한 것을 확인할 수 있다</a:t>
            </a:r>
            <a:r>
              <a:rPr lang="en-US" altLang="ko-KR" dirty="0"/>
              <a:t>.(</a:t>
            </a:r>
            <a:r>
              <a:rPr lang="ko-KR" altLang="en-US" dirty="0"/>
              <a:t>이게 핵심임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A109D-E5A5-44FF-844C-48DB844C15C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9490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자세한 내용은 생략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 err="1"/>
              <a:t>알아둬야</a:t>
            </a:r>
            <a:r>
              <a:rPr lang="ko-KR" altLang="en-US" b="1" dirty="0"/>
              <a:t> 할 내용</a:t>
            </a:r>
            <a:endParaRPr lang="en-US" altLang="ko-KR" b="1" dirty="0"/>
          </a:p>
          <a:p>
            <a:r>
              <a:rPr lang="en-US" altLang="ko-KR" dirty="0"/>
              <a:t>Inception</a:t>
            </a:r>
            <a:r>
              <a:rPr lang="ko-KR" altLang="en-US" dirty="0"/>
              <a:t>에다 </a:t>
            </a:r>
            <a:r>
              <a:rPr lang="en-US" altLang="ko-KR" dirty="0"/>
              <a:t>residual learning</a:t>
            </a:r>
            <a:r>
              <a:rPr lang="ko-KR" altLang="en-US" dirty="0"/>
              <a:t>을 섞은 것이므로 </a:t>
            </a:r>
            <a:r>
              <a:rPr lang="en-US" altLang="ko-KR" dirty="0" err="1"/>
              <a:t>concat</a:t>
            </a:r>
            <a:r>
              <a:rPr lang="ko-KR" altLang="en-US" dirty="0"/>
              <a:t>이 존재</a:t>
            </a:r>
            <a:endParaRPr lang="en-US" altLang="ko-KR" dirty="0"/>
          </a:p>
          <a:p>
            <a:r>
              <a:rPr lang="ko-KR" altLang="en-US" dirty="0"/>
              <a:t>특징 </a:t>
            </a:r>
            <a:r>
              <a:rPr lang="en-US" altLang="ko-KR" dirty="0"/>
              <a:t>: 1 by 1</a:t>
            </a:r>
            <a:r>
              <a:rPr lang="ko-KR" altLang="en-US" dirty="0"/>
              <a:t>을 추가함으로써 </a:t>
            </a:r>
            <a:r>
              <a:rPr lang="en-US" altLang="ko-KR" dirty="0"/>
              <a:t>bottleneck</a:t>
            </a:r>
            <a:r>
              <a:rPr lang="ko-KR" altLang="en-US" dirty="0"/>
              <a:t>을 만들어 줬다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A109D-E5A5-44FF-844C-48DB844C15C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7121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4. Squeeze + Excitation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A109D-E5A5-44FF-844C-48DB844C15C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3324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err="1"/>
              <a:t>SENet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SE-Block</a:t>
            </a:r>
            <a:r>
              <a:rPr lang="ko-KR" altLang="en-US" dirty="0"/>
              <a:t>을 통해 성능을 향상시킴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A109D-E5A5-44FF-844C-48DB844C15C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4714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SE-Block</a:t>
            </a:r>
            <a:r>
              <a:rPr lang="ko-KR" altLang="en-US" dirty="0"/>
              <a:t>을 </a:t>
            </a:r>
            <a:r>
              <a:rPr lang="en-US" altLang="ko-KR" dirty="0"/>
              <a:t>residual unit, inception module</a:t>
            </a:r>
            <a:r>
              <a:rPr lang="ko-KR" altLang="en-US" dirty="0"/>
              <a:t>에 각각 적용할 수 있는 버전이 존재함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A109D-E5A5-44FF-844C-48DB844C15C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091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왜 해당 모델들을 분석하는가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수많은 딥러닝 모델 중</a:t>
            </a:r>
            <a:r>
              <a:rPr lang="en-US" altLang="ko-KR" dirty="0"/>
              <a:t>, </a:t>
            </a:r>
            <a:r>
              <a:rPr lang="ko-KR" altLang="en-US" dirty="0"/>
              <a:t>해당 모델들은 </a:t>
            </a:r>
            <a:r>
              <a:rPr lang="en-US" altLang="ko-KR" dirty="0"/>
              <a:t>ILSVRC</a:t>
            </a:r>
            <a:r>
              <a:rPr lang="ko-KR" altLang="en-US" dirty="0"/>
              <a:t>라는 </a:t>
            </a:r>
            <a:r>
              <a:rPr lang="ko-KR" altLang="en-US" dirty="0" err="1"/>
              <a:t>챌린지에서</a:t>
            </a:r>
            <a:r>
              <a:rPr lang="ko-KR" altLang="en-US" dirty="0"/>
              <a:t> 승리한 아키텍처들임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classification</a:t>
            </a:r>
            <a:r>
              <a:rPr lang="ko-KR" altLang="en-US" dirty="0"/>
              <a:t>이므로 </a:t>
            </a:r>
            <a:r>
              <a:rPr lang="en-US" altLang="ko-KR" dirty="0"/>
              <a:t>label</a:t>
            </a:r>
            <a:r>
              <a:rPr lang="ko-KR" altLang="en-US" dirty="0"/>
              <a:t>이 필요함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A109D-E5A5-44FF-844C-48DB844C15C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202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핵심 </a:t>
            </a:r>
            <a:r>
              <a:rPr lang="en-US" altLang="ko-KR" b="1" dirty="0"/>
              <a:t>: feature map recalibration</a:t>
            </a:r>
          </a:p>
          <a:p>
            <a:endParaRPr lang="en-US" altLang="ko-KR" dirty="0"/>
          </a:p>
          <a:p>
            <a:r>
              <a:rPr lang="en-US" altLang="ko-KR" dirty="0"/>
              <a:t>Recalibration : </a:t>
            </a:r>
            <a:r>
              <a:rPr lang="ko-KR" altLang="en-US" dirty="0" err="1"/>
              <a:t>재측정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SE-Block</a:t>
            </a:r>
            <a:r>
              <a:rPr lang="ko-KR" altLang="en-US" dirty="0"/>
              <a:t>이 </a:t>
            </a:r>
            <a:r>
              <a:rPr lang="en-US" altLang="ko-KR" dirty="0"/>
              <a:t>recalibration</a:t>
            </a:r>
            <a:r>
              <a:rPr lang="ko-KR" altLang="en-US" dirty="0"/>
              <a:t>을 수행함</a:t>
            </a:r>
            <a:r>
              <a:rPr lang="en-US" altLang="ko-KR" dirty="0"/>
              <a:t>. 1 by 1</a:t>
            </a:r>
            <a:r>
              <a:rPr lang="ko-KR" altLang="en-US" dirty="0"/>
              <a:t>으로 </a:t>
            </a:r>
            <a:r>
              <a:rPr lang="en-US" altLang="ko-KR" dirty="0"/>
              <a:t>depth</a:t>
            </a:r>
            <a:r>
              <a:rPr lang="ko-KR" altLang="en-US" dirty="0"/>
              <a:t>정보에 </a:t>
            </a:r>
            <a:r>
              <a:rPr lang="en-US" altLang="ko-KR" dirty="0"/>
              <a:t>focus</a:t>
            </a:r>
            <a:r>
              <a:rPr lang="ko-KR" altLang="en-US" dirty="0"/>
              <a:t>를 뒀듯이</a:t>
            </a:r>
            <a:r>
              <a:rPr lang="en-US" altLang="ko-KR" dirty="0"/>
              <a:t>, SE Block</a:t>
            </a:r>
            <a:r>
              <a:rPr lang="ko-KR" altLang="en-US" dirty="0"/>
              <a:t>도 </a:t>
            </a:r>
            <a:r>
              <a:rPr lang="en-US" altLang="ko-KR" dirty="0"/>
              <a:t>depth </a:t>
            </a:r>
            <a:r>
              <a:rPr lang="ko-KR" altLang="en-US" dirty="0"/>
              <a:t>정보에 초점을 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커널 개수가 여러 개일 때</a:t>
            </a:r>
            <a:r>
              <a:rPr lang="en-US" altLang="ko-KR" dirty="0"/>
              <a:t>, feature map </a:t>
            </a:r>
            <a:r>
              <a:rPr lang="ko-KR" altLang="en-US" dirty="0"/>
              <a:t>개수도 여러 개가 나올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때</a:t>
            </a:r>
            <a:r>
              <a:rPr lang="en-US" altLang="ko-KR" dirty="0"/>
              <a:t>, SE Block</a:t>
            </a:r>
            <a:r>
              <a:rPr lang="ko-KR" altLang="en-US" dirty="0"/>
              <a:t>을 사용하여 </a:t>
            </a:r>
            <a:r>
              <a:rPr lang="ko-KR" altLang="en-US" b="1" dirty="0"/>
              <a:t>진한 값을 더 진하게 하자</a:t>
            </a:r>
            <a:r>
              <a:rPr lang="ko-KR" altLang="en-US" dirty="0"/>
              <a:t>는 개념임</a:t>
            </a:r>
            <a:r>
              <a:rPr lang="en-US" altLang="ko-KR" dirty="0"/>
              <a:t>.(</a:t>
            </a:r>
            <a:r>
              <a:rPr lang="ko-KR" altLang="en-US" dirty="0"/>
              <a:t>교정보다는 강조</a:t>
            </a:r>
            <a:r>
              <a:rPr lang="en-US" altLang="ko-KR" dirty="0"/>
              <a:t>, </a:t>
            </a:r>
            <a:r>
              <a:rPr lang="ko-KR" altLang="en-US" dirty="0"/>
              <a:t>대조라고 볼 수 있다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A109D-E5A5-44FF-844C-48DB844C15C7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0821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사람 얼굴의 형태를 가리는 모델이 있을 때</a:t>
            </a:r>
            <a:r>
              <a:rPr lang="en-US" altLang="ko-KR" dirty="0"/>
              <a:t>, </a:t>
            </a:r>
            <a:r>
              <a:rPr lang="ko-KR" altLang="en-US" dirty="0"/>
              <a:t>입과 코를 발견했다고 가정하자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눈 역시 존재할 것이라고 예상할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</a:t>
            </a:r>
            <a:r>
              <a:rPr lang="en-US" altLang="ko-KR" dirty="0"/>
              <a:t>SE Block</a:t>
            </a:r>
            <a:r>
              <a:rPr lang="ko-KR" altLang="en-US" dirty="0"/>
              <a:t>이 입과 코를 </a:t>
            </a:r>
            <a:r>
              <a:rPr lang="en-US" altLang="ko-KR" dirty="0"/>
              <a:t>feature map</a:t>
            </a:r>
            <a:r>
              <a:rPr lang="ko-KR" altLang="en-US" dirty="0"/>
              <a:t>에서 강하게 발견하고</a:t>
            </a:r>
            <a:r>
              <a:rPr lang="en-US" altLang="ko-KR" dirty="0"/>
              <a:t>, </a:t>
            </a:r>
            <a:r>
              <a:rPr lang="ko-KR" altLang="en-US" dirty="0"/>
              <a:t>눈을 약하게 발견했다면 </a:t>
            </a:r>
            <a:r>
              <a:rPr lang="en-US" altLang="ko-KR" dirty="0"/>
              <a:t>eye feature map</a:t>
            </a:r>
            <a:r>
              <a:rPr lang="ko-KR" altLang="en-US" dirty="0"/>
              <a:t>을 </a:t>
            </a:r>
            <a:r>
              <a:rPr lang="ko-KR" altLang="en-US" dirty="0" err="1"/>
              <a:t>강조시킨다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</a:t>
            </a:r>
            <a:r>
              <a:rPr lang="ko-KR" altLang="en-US" dirty="0"/>
              <a:t> 더 정확하게 말하자면</a:t>
            </a:r>
            <a:r>
              <a:rPr lang="en-US" altLang="ko-KR" dirty="0"/>
              <a:t>, </a:t>
            </a:r>
            <a:r>
              <a:rPr lang="ko-KR" altLang="en-US" dirty="0"/>
              <a:t>관련 없는 </a:t>
            </a:r>
            <a:r>
              <a:rPr lang="en-US" altLang="ko-KR" dirty="0"/>
              <a:t>feature map</a:t>
            </a:r>
            <a:r>
              <a:rPr lang="ko-KR" altLang="en-US" dirty="0"/>
              <a:t>을 감소시킨다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A109D-E5A5-44FF-844C-48DB844C15C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075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실제 구조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Global average pooling, </a:t>
            </a:r>
          </a:p>
          <a:p>
            <a:r>
              <a:rPr lang="en-US" altLang="ko-KR" dirty="0"/>
              <a:t>hidden dense layer</a:t>
            </a:r>
            <a:r>
              <a:rPr lang="ko-KR" altLang="en-US" dirty="0"/>
              <a:t>을 활용한 </a:t>
            </a:r>
            <a:r>
              <a:rPr lang="ko-KR" altLang="en-US" dirty="0" err="1"/>
              <a:t>노드수</a:t>
            </a:r>
            <a:r>
              <a:rPr lang="ko-KR" altLang="en-US" dirty="0"/>
              <a:t> 축소</a:t>
            </a:r>
            <a:r>
              <a:rPr lang="en-US" altLang="ko-KR" dirty="0"/>
              <a:t>(squeezing, </a:t>
            </a:r>
            <a:r>
              <a:rPr lang="en-US" altLang="ko-KR" dirty="0" err="1"/>
              <a:t>ReLU</a:t>
            </a:r>
            <a:r>
              <a:rPr lang="en-US" altLang="ko-KR" dirty="0"/>
              <a:t>), </a:t>
            </a:r>
          </a:p>
          <a:p>
            <a:r>
              <a:rPr lang="ko-KR" altLang="en-US" dirty="0"/>
              <a:t>마지막 </a:t>
            </a:r>
            <a:r>
              <a:rPr lang="en-US" altLang="ko-KR" dirty="0"/>
              <a:t>Dense layer(recalibration, </a:t>
            </a:r>
            <a:r>
              <a:rPr lang="ko-KR" altLang="en-US" dirty="0"/>
              <a:t>강조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줄어들었다가 강조할 수 있는 부분을 강조하면서 원래 크기로 늘임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A109D-E5A5-44FF-844C-48DB844C15C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4236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Input</a:t>
            </a:r>
            <a:r>
              <a:rPr lang="ko-KR" altLang="en-US" dirty="0"/>
              <a:t>값이 </a:t>
            </a:r>
            <a:r>
              <a:rPr lang="en-US" altLang="ko-KR" dirty="0"/>
              <a:t>256 size</a:t>
            </a:r>
            <a:r>
              <a:rPr lang="ko-KR" altLang="en-US" dirty="0"/>
              <a:t>일 때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Dense layer</a:t>
            </a:r>
            <a:r>
              <a:rPr lang="ko-KR" altLang="en-US" dirty="0"/>
              <a:t>은 </a:t>
            </a:r>
            <a:r>
              <a:rPr lang="en-US" altLang="ko-KR" dirty="0"/>
              <a:t>16</a:t>
            </a:r>
            <a:r>
              <a:rPr lang="ko-KR" altLang="en-US" dirty="0"/>
              <a:t>개로 확 줄인다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다시 </a:t>
            </a:r>
            <a:r>
              <a:rPr lang="en-US" altLang="ko-KR" dirty="0"/>
              <a:t>256</a:t>
            </a:r>
            <a:r>
              <a:rPr lang="ko-KR" altLang="en-US" dirty="0"/>
              <a:t>개의 </a:t>
            </a:r>
            <a:r>
              <a:rPr lang="en-US" altLang="ko-KR" dirty="0"/>
              <a:t>output</a:t>
            </a:r>
            <a:r>
              <a:rPr lang="ko-KR" altLang="en-US" dirty="0"/>
              <a:t>으로 출력시킴 </a:t>
            </a:r>
            <a:r>
              <a:rPr lang="en-US" altLang="ko-KR" dirty="0"/>
              <a:t>– </a:t>
            </a:r>
            <a:r>
              <a:rPr lang="ko-KR" altLang="en-US" dirty="0"/>
              <a:t>중간에 </a:t>
            </a:r>
            <a:r>
              <a:rPr lang="en-US" altLang="ko-KR" dirty="0"/>
              <a:t>squeeze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A109D-E5A5-44FF-844C-48DB844C15C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6083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err="1"/>
              <a:t>Keras</a:t>
            </a:r>
            <a:r>
              <a:rPr lang="ko-KR" altLang="en-US" b="1" dirty="0"/>
              <a:t>를 이용한 구현 예시</a:t>
            </a:r>
            <a:endParaRPr lang="en-US" altLang="ko-KR" b="1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A109D-E5A5-44FF-844C-48DB844C15C7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2625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 설명임</a:t>
            </a:r>
            <a:r>
              <a:rPr lang="en-US" altLang="ko-KR" dirty="0"/>
              <a:t>. </a:t>
            </a:r>
            <a:r>
              <a:rPr lang="ko-KR" altLang="en-US" dirty="0" err="1"/>
              <a:t>시키는대로</a:t>
            </a:r>
            <a:r>
              <a:rPr lang="ko-KR" altLang="en-US" dirty="0"/>
              <a:t> 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A109D-E5A5-44FF-844C-48DB844C15C7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7515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시키는대로</a:t>
            </a:r>
            <a:r>
              <a:rPr lang="ko-KR" altLang="en-US" dirty="0"/>
              <a:t>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A109D-E5A5-44FF-844C-48DB844C15C7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5222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대표적인 데이터셋은 </a:t>
            </a:r>
            <a:r>
              <a:rPr lang="en-US" altLang="ko-KR" dirty="0"/>
              <a:t>pre-training</a:t>
            </a:r>
            <a:r>
              <a:rPr lang="ko-KR" altLang="en-US" dirty="0"/>
              <a:t>된 모델이 공개되어 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그대로 가져올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</a:t>
            </a:r>
            <a:r>
              <a:rPr lang="en-US" altLang="ko-KR" dirty="0"/>
              <a:t>pre-training</a:t>
            </a:r>
            <a:r>
              <a:rPr lang="ko-KR" altLang="en-US" dirty="0"/>
              <a:t>이라고 하고</a:t>
            </a:r>
            <a:r>
              <a:rPr lang="en-US" altLang="ko-KR" dirty="0"/>
              <a:t>, </a:t>
            </a:r>
            <a:r>
              <a:rPr lang="ko-KR" altLang="en-US" dirty="0"/>
              <a:t>추가하고 싶다면 </a:t>
            </a:r>
            <a:r>
              <a:rPr lang="en-US" altLang="ko-KR" dirty="0"/>
              <a:t>transfer learning</a:t>
            </a:r>
            <a:r>
              <a:rPr lang="ko-KR" altLang="en-US" dirty="0"/>
              <a:t>이라는 개념도 있음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A109D-E5A5-44FF-844C-48DB844C15C7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4635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Pretrained package</a:t>
            </a:r>
            <a:r>
              <a:rPr lang="ko-KR" altLang="en-US" dirty="0"/>
              <a:t>에 대한 주의사항 </a:t>
            </a:r>
            <a:r>
              <a:rPr lang="en-US" altLang="ko-KR" dirty="0"/>
              <a:t>- </a:t>
            </a:r>
            <a:r>
              <a:rPr lang="ko-KR" altLang="en-US" dirty="0"/>
              <a:t>참고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A109D-E5A5-44FF-844C-48DB844C15C7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1940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결과만 보자</a:t>
            </a:r>
            <a:r>
              <a:rPr lang="en-US" altLang="ko-KR" dirty="0"/>
              <a:t>. </a:t>
            </a:r>
            <a:r>
              <a:rPr lang="ko-KR" altLang="en-US" dirty="0" err="1"/>
              <a:t>넘어감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A109D-E5A5-44FF-844C-48DB844C15C7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252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2017</a:t>
            </a:r>
            <a:r>
              <a:rPr lang="ko-KR" altLang="en-US" dirty="0" err="1"/>
              <a:t>년까지만</a:t>
            </a:r>
            <a:r>
              <a:rPr lang="ko-KR" altLang="en-US" dirty="0"/>
              <a:t> 보았을 때의 결과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2011</a:t>
            </a:r>
            <a:r>
              <a:rPr lang="ko-KR" altLang="en-US" dirty="0"/>
              <a:t>년까지는 전통적인 </a:t>
            </a:r>
            <a:r>
              <a:rPr lang="ko-KR" altLang="en-US" dirty="0" err="1"/>
              <a:t>머신러닝</a:t>
            </a:r>
            <a:r>
              <a:rPr lang="ko-KR" altLang="en-US" dirty="0"/>
              <a:t> 방식을 활용하였고</a:t>
            </a:r>
            <a:r>
              <a:rPr lang="en-US" altLang="ko-KR" dirty="0"/>
              <a:t>, </a:t>
            </a:r>
            <a:r>
              <a:rPr lang="ko-KR" altLang="en-US" dirty="0"/>
              <a:t>컴퓨터비전의 의식이 </a:t>
            </a:r>
            <a:r>
              <a:rPr lang="en-US" altLang="ko-KR" dirty="0"/>
              <a:t>feature engineering(</a:t>
            </a:r>
            <a:r>
              <a:rPr lang="ko-KR" altLang="en-US" dirty="0"/>
              <a:t>인간이 미리 </a:t>
            </a:r>
            <a:r>
              <a:rPr lang="ko-KR" altLang="en-US" dirty="0" err="1"/>
              <a:t>피쳐</a:t>
            </a:r>
            <a:r>
              <a:rPr lang="ko-KR" altLang="en-US" dirty="0"/>
              <a:t> 파악</a:t>
            </a:r>
            <a:r>
              <a:rPr lang="en-US" altLang="ko-KR" dirty="0"/>
              <a:t>)</a:t>
            </a:r>
            <a:r>
              <a:rPr lang="ko-KR" altLang="en-US" dirty="0"/>
              <a:t>에 가 있었음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2012</a:t>
            </a:r>
            <a:r>
              <a:rPr lang="ko-KR" altLang="en-US" dirty="0"/>
              <a:t>년부터는 </a:t>
            </a:r>
            <a:r>
              <a:rPr lang="en-US" altLang="ko-KR" dirty="0" err="1"/>
              <a:t>Alexnet</a:t>
            </a:r>
            <a:r>
              <a:rPr lang="ko-KR" altLang="en-US" dirty="0"/>
              <a:t> 등의 </a:t>
            </a:r>
            <a:r>
              <a:rPr lang="en-US" altLang="ko-KR" dirty="0"/>
              <a:t>Deep-CNN</a:t>
            </a:r>
            <a:r>
              <a:rPr lang="ko-KR" altLang="en-US" dirty="0"/>
              <a:t>을 통해 분류문제에 대한 성능을 매우 개선시킴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사람은 </a:t>
            </a:r>
            <a:r>
              <a:rPr lang="en-US" altLang="ko-KR" dirty="0"/>
              <a:t>5%</a:t>
            </a:r>
            <a:r>
              <a:rPr lang="ko-KR" altLang="en-US" dirty="0"/>
              <a:t>정도의 에러가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이제는 인간보다 더 뛰어난 성능을 나타내기 시작함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A109D-E5A5-44FF-844C-48DB844C15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4343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Basic</a:t>
            </a:r>
            <a:r>
              <a:rPr lang="ko-KR" altLang="en-US" dirty="0"/>
              <a:t> </a:t>
            </a:r>
            <a:r>
              <a:rPr lang="en-US" altLang="ko-KR" dirty="0"/>
              <a:t>CNN</a:t>
            </a:r>
            <a:r>
              <a:rPr lang="ko-KR" altLang="en-US" dirty="0"/>
              <a:t>에서의 정확도 </a:t>
            </a:r>
            <a:r>
              <a:rPr lang="en-US" altLang="ko-KR" dirty="0"/>
              <a:t>– 0.9165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A109D-E5A5-44FF-844C-48DB844C15C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190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ResNet-34</a:t>
            </a:r>
            <a:r>
              <a:rPr lang="ko-KR" altLang="en-US" dirty="0"/>
              <a:t>를 사용하면 </a:t>
            </a:r>
            <a:r>
              <a:rPr lang="en-US" altLang="ko-KR" dirty="0"/>
              <a:t>92.28</a:t>
            </a:r>
            <a:r>
              <a:rPr lang="ko-KR" altLang="en-US" dirty="0"/>
              <a:t>로 정확도가 올라갔다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A109D-E5A5-44FF-844C-48DB844C15C7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05705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핵심 </a:t>
            </a:r>
            <a:r>
              <a:rPr lang="en-US" altLang="ko-KR" dirty="0"/>
              <a:t>: Typical CNN</a:t>
            </a:r>
            <a:r>
              <a:rPr lang="ko-KR" altLang="en-US" dirty="0"/>
              <a:t>이 </a:t>
            </a:r>
            <a:r>
              <a:rPr lang="en-US" altLang="ko-KR" dirty="0"/>
              <a:t>Conv + pooling</a:t>
            </a:r>
            <a:r>
              <a:rPr lang="ko-KR" altLang="en-US" dirty="0"/>
              <a:t>이었다면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Inception module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concatenate, 1x1 conv layer(Squeezing)</a:t>
            </a:r>
          </a:p>
          <a:p>
            <a:endParaRPr lang="en-US" altLang="ko-KR" dirty="0"/>
          </a:p>
          <a:p>
            <a:r>
              <a:rPr lang="en-US" altLang="ko-KR" dirty="0"/>
              <a:t>Residual learning(</a:t>
            </a:r>
            <a:r>
              <a:rPr lang="en-US" altLang="ko-KR" dirty="0" err="1"/>
              <a:t>ResNet</a:t>
            </a:r>
            <a:r>
              <a:rPr lang="en-US" altLang="ko-KR" dirty="0"/>
              <a:t>) </a:t>
            </a:r>
            <a:r>
              <a:rPr lang="ko-KR" altLang="en-US" dirty="0"/>
              <a:t>개념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Squeezing </a:t>
            </a:r>
            <a:r>
              <a:rPr lang="ko-KR" altLang="en-US" dirty="0"/>
              <a:t>개념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Excitation – squeeze</a:t>
            </a:r>
            <a:r>
              <a:rPr lang="ko-KR" altLang="en-US" dirty="0"/>
              <a:t>했던 </a:t>
            </a:r>
            <a:r>
              <a:rPr lang="ko-KR" altLang="en-US"/>
              <a:t>것을 </a:t>
            </a:r>
            <a:r>
              <a:rPr lang="en-US" altLang="ko-KR"/>
              <a:t>recalibration</a:t>
            </a:r>
            <a:r>
              <a:rPr lang="ko-KR" altLang="en-US"/>
              <a:t>하는 개념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A109D-E5A5-44FF-844C-48DB844C15C7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490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Conventional CNN Architecture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이전의 </a:t>
            </a:r>
            <a:r>
              <a:rPr lang="en-US" altLang="ko-KR" dirty="0"/>
              <a:t>CNN </a:t>
            </a:r>
            <a:r>
              <a:rPr lang="ko-KR" altLang="en-US" dirty="0" err="1"/>
              <a:t>강의에서와</a:t>
            </a:r>
            <a:r>
              <a:rPr lang="ko-KR" altLang="en-US" dirty="0"/>
              <a:t> 같은 </a:t>
            </a:r>
            <a:r>
              <a:rPr lang="en-US" altLang="ko-KR" dirty="0"/>
              <a:t>Typical CNN Architecture</a:t>
            </a:r>
            <a:r>
              <a:rPr lang="ko-KR" altLang="en-US" dirty="0"/>
              <a:t>의 골자를 이루는 네트워크임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A109D-E5A5-44FF-844C-48DB844C15C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4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LeNet-5</a:t>
            </a:r>
          </a:p>
          <a:p>
            <a:endParaRPr lang="en-US" altLang="ko-KR" dirty="0"/>
          </a:p>
          <a:p>
            <a:r>
              <a:rPr lang="ko-KR" altLang="en-US" dirty="0"/>
              <a:t>이 당시에는 </a:t>
            </a:r>
            <a:r>
              <a:rPr lang="en-US" altLang="ko-KR" dirty="0"/>
              <a:t>6</a:t>
            </a:r>
            <a:r>
              <a:rPr lang="ko-KR" altLang="en-US" dirty="0"/>
              <a:t>개 정도의 </a:t>
            </a:r>
            <a:r>
              <a:rPr lang="en-US" altLang="ko-KR" dirty="0"/>
              <a:t>hidden layer</a:t>
            </a:r>
            <a:r>
              <a:rPr lang="ko-KR" altLang="en-US" dirty="0"/>
              <a:t>을 사용함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Convolution – pooling layer</a:t>
            </a:r>
            <a:r>
              <a:rPr lang="ko-KR" altLang="en-US" dirty="0"/>
              <a:t>의 반복 이후 </a:t>
            </a:r>
            <a:r>
              <a:rPr lang="en-US" altLang="ko-KR" dirty="0"/>
              <a:t>dense layer</a:t>
            </a:r>
            <a:r>
              <a:rPr lang="ko-KR" altLang="en-US" dirty="0"/>
              <a:t>로 연결되는 네트워크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A109D-E5A5-44FF-844C-48DB844C15C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11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LeNet-5</a:t>
            </a:r>
            <a:r>
              <a:rPr lang="ko-KR" altLang="en-US" b="1" dirty="0"/>
              <a:t>의 특징</a:t>
            </a:r>
            <a:endParaRPr lang="en-US" altLang="ko-KR" b="1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/>
              <a:t>Input size</a:t>
            </a:r>
            <a:r>
              <a:rPr lang="ko-KR" altLang="en-US" b="0" dirty="0"/>
              <a:t>를 </a:t>
            </a:r>
            <a:r>
              <a:rPr lang="en-US" altLang="ko-KR" b="0" dirty="0"/>
              <a:t>padding</a:t>
            </a:r>
            <a:r>
              <a:rPr lang="ko-KR" altLang="en-US" b="0" dirty="0"/>
              <a:t>시킴 </a:t>
            </a:r>
            <a:r>
              <a:rPr lang="en-US" altLang="ko-KR" b="0" dirty="0"/>
              <a:t>– </a:t>
            </a:r>
            <a:r>
              <a:rPr lang="ko-KR" altLang="en-US" b="0" dirty="0"/>
              <a:t>아마 </a:t>
            </a:r>
            <a:r>
              <a:rPr lang="en-US" altLang="ko-KR" b="0" dirty="0"/>
              <a:t>layer</a:t>
            </a:r>
            <a:r>
              <a:rPr lang="ko-KR" altLang="en-US" b="0" dirty="0"/>
              <a:t>을 거쳐서 크기가 줄어들기 때문일 듯</a:t>
            </a:r>
            <a:endParaRPr lang="en-US" altLang="ko-KR" b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/>
              <a:t>이후 나머지 </a:t>
            </a:r>
            <a:r>
              <a:rPr lang="en-US" altLang="ko-KR" b="0" dirty="0"/>
              <a:t>layer</a:t>
            </a:r>
            <a:r>
              <a:rPr lang="ko-KR" altLang="en-US" b="0" dirty="0"/>
              <a:t>은 패딩을 하지 않음</a:t>
            </a:r>
            <a:r>
              <a:rPr lang="en-US" altLang="ko-KR" b="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/>
              <a:t>Average pooling(</a:t>
            </a:r>
            <a:r>
              <a:rPr lang="ko-KR" altLang="en-US" b="0" dirty="0"/>
              <a:t>요즘과의 다른 개념</a:t>
            </a:r>
            <a:r>
              <a:rPr lang="en-US" altLang="ko-KR" b="0" dirty="0"/>
              <a:t>)</a:t>
            </a:r>
            <a:r>
              <a:rPr lang="ko-KR" altLang="en-US" b="0" dirty="0"/>
              <a:t>을 사용함</a:t>
            </a:r>
            <a:r>
              <a:rPr lang="en-US" altLang="ko-KR" b="0" dirty="0"/>
              <a:t>(</a:t>
            </a:r>
            <a:r>
              <a:rPr lang="ko-KR" altLang="en-US" b="0" dirty="0"/>
              <a:t>참고</a:t>
            </a:r>
            <a:r>
              <a:rPr lang="en-US" altLang="ko-KR" b="0" dirty="0"/>
              <a:t>,</a:t>
            </a:r>
            <a:r>
              <a:rPr lang="ko-KR" altLang="en-US" b="0" dirty="0" err="1"/>
              <a:t>안중요</a:t>
            </a:r>
            <a:r>
              <a:rPr lang="en-US" altLang="ko-KR" b="0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dirty="0"/>
          </a:p>
          <a:p>
            <a:r>
              <a:rPr lang="ko-KR" altLang="en-US" b="1" dirty="0"/>
              <a:t>특징을 잘 기억해 두면 됨</a:t>
            </a:r>
            <a:r>
              <a:rPr lang="en-US" altLang="ko-KR" b="1" dirty="0"/>
              <a:t>(</a:t>
            </a:r>
            <a:r>
              <a:rPr lang="ko-KR" altLang="en-US" dirty="0"/>
              <a:t>레이어</a:t>
            </a:r>
            <a:r>
              <a:rPr lang="en-US" altLang="ko-KR" dirty="0"/>
              <a:t>, </a:t>
            </a:r>
            <a:r>
              <a:rPr lang="ko-KR" altLang="en-US" dirty="0"/>
              <a:t>사이즈 등의 </a:t>
            </a:r>
            <a:r>
              <a:rPr lang="ko-KR" altLang="en-US" dirty="0" err="1"/>
              <a:t>아키텍쳐를</a:t>
            </a:r>
            <a:r>
              <a:rPr lang="ko-KR" altLang="en-US" dirty="0"/>
              <a:t> 외울 필요는 전혀 없음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A109D-E5A5-44FF-844C-48DB844C15C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948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Output layer</a:t>
            </a:r>
            <a:r>
              <a:rPr lang="ko-KR" altLang="en-US" dirty="0"/>
              <a:t>은 </a:t>
            </a:r>
            <a:r>
              <a:rPr lang="en-US" altLang="ko-KR" dirty="0"/>
              <a:t>Euclidian distance</a:t>
            </a:r>
            <a:r>
              <a:rPr lang="ko-KR" altLang="en-US" dirty="0"/>
              <a:t>를 사용함</a:t>
            </a:r>
            <a:r>
              <a:rPr lang="en-US" altLang="ko-KR" dirty="0"/>
              <a:t>.(</a:t>
            </a:r>
            <a:r>
              <a:rPr lang="ko-KR" altLang="en-US" b="1" dirty="0" err="1"/>
              <a:t>다른걸</a:t>
            </a:r>
            <a:r>
              <a:rPr lang="ko-KR" altLang="en-US" b="1" dirty="0"/>
              <a:t> 썼었다 </a:t>
            </a:r>
            <a:r>
              <a:rPr lang="ko-KR" altLang="en-US" dirty="0"/>
              <a:t>정도만 </a:t>
            </a:r>
            <a:r>
              <a:rPr lang="ko-KR" altLang="en-US" dirty="0" err="1"/>
              <a:t>알아두자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A109D-E5A5-44FF-844C-48DB844C15C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829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0589" y="3276060"/>
            <a:ext cx="10370820" cy="1682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2135" y="6505650"/>
            <a:ext cx="1898422" cy="2901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311118"/>
            <a:ext cx="10358120" cy="1300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806828"/>
            <a:ext cx="8079740" cy="1915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7938" y="6543554"/>
            <a:ext cx="1475104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83756" y="6531057"/>
            <a:ext cx="24447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AOcjicFr1Y&amp;t=267s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4658" y="2745930"/>
            <a:ext cx="87617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solidFill>
                  <a:srgbClr val="35404F"/>
                </a:solidFill>
                <a:latin typeface="Calibri"/>
                <a:cs typeface="Calibri"/>
              </a:rPr>
              <a:t>Lecture </a:t>
            </a:r>
            <a:r>
              <a:rPr sz="4400" dirty="0">
                <a:solidFill>
                  <a:srgbClr val="35404F"/>
                </a:solidFill>
                <a:latin typeface="Calibri"/>
                <a:cs typeface="Calibri"/>
              </a:rPr>
              <a:t>20: </a:t>
            </a:r>
            <a:r>
              <a:rPr sz="4400" spc="-20" dirty="0">
                <a:solidFill>
                  <a:srgbClr val="35404F"/>
                </a:solidFill>
                <a:latin typeface="Calibri"/>
                <a:cs typeface="Calibri"/>
              </a:rPr>
              <a:t>Famous </a:t>
            </a:r>
            <a:r>
              <a:rPr sz="4400" dirty="0">
                <a:solidFill>
                  <a:srgbClr val="35404F"/>
                </a:solidFill>
                <a:latin typeface="Calibri"/>
                <a:cs typeface="Calibri"/>
              </a:rPr>
              <a:t>CNN</a:t>
            </a:r>
            <a:r>
              <a:rPr sz="4400" spc="-30" dirty="0">
                <a:solidFill>
                  <a:srgbClr val="35404F"/>
                </a:solidFill>
                <a:latin typeface="Calibri"/>
                <a:cs typeface="Calibri"/>
              </a:rPr>
              <a:t> </a:t>
            </a:r>
            <a:r>
              <a:rPr sz="4400" spc="-15" dirty="0">
                <a:solidFill>
                  <a:srgbClr val="35404F"/>
                </a:solidFill>
                <a:latin typeface="Calibri"/>
                <a:cs typeface="Calibri"/>
              </a:rPr>
              <a:t>Architectures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67376" y="3889772"/>
            <a:ext cx="18542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25000"/>
              </a:lnSpc>
              <a:spcBef>
                <a:spcPts val="100"/>
              </a:spcBef>
            </a:pPr>
            <a:r>
              <a:rPr sz="2400" dirty="0">
                <a:solidFill>
                  <a:srgbClr val="35404F"/>
                </a:solidFill>
                <a:latin typeface="맑은 고딕"/>
                <a:cs typeface="맑은 고딕"/>
              </a:rPr>
              <a:t>기계학습개론  박상효</a:t>
            </a:r>
            <a:endParaRPr sz="2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83947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30" dirty="0"/>
              <a:t>AlexNet, </a:t>
            </a:r>
            <a:r>
              <a:rPr spc="-420" dirty="0"/>
              <a:t>2012 </a:t>
            </a:r>
            <a:r>
              <a:rPr spc="-355" dirty="0"/>
              <a:t>(Univ. </a:t>
            </a:r>
            <a:r>
              <a:rPr spc="-235" dirty="0"/>
              <a:t>of</a:t>
            </a:r>
            <a:r>
              <a:rPr spc="-135" dirty="0"/>
              <a:t> </a:t>
            </a:r>
            <a:r>
              <a:rPr spc="-335" dirty="0"/>
              <a:t>Toronto)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10273030" cy="176403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50" dirty="0">
                <a:latin typeface="Arial Black"/>
                <a:cs typeface="Arial Black"/>
              </a:rPr>
              <a:t>Characteristics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spc="-20" dirty="0">
                <a:latin typeface="Arial"/>
                <a:cs typeface="Arial"/>
              </a:rPr>
              <a:t>ReLU </a:t>
            </a:r>
            <a:r>
              <a:rPr sz="2000" spc="-95" dirty="0">
                <a:latin typeface="Arial Black"/>
                <a:cs typeface="Arial Black"/>
              </a:rPr>
              <a:t>for </a:t>
            </a:r>
            <a:r>
              <a:rPr sz="2000" spc="-190" dirty="0">
                <a:latin typeface="Arial Black"/>
                <a:cs typeface="Arial Black"/>
              </a:rPr>
              <a:t>activation </a:t>
            </a:r>
            <a:r>
              <a:rPr sz="2000" spc="-155" dirty="0">
                <a:latin typeface="Arial Black"/>
                <a:cs typeface="Arial Black"/>
              </a:rPr>
              <a:t>function </a:t>
            </a:r>
            <a:r>
              <a:rPr sz="2000" spc="-240" dirty="0">
                <a:latin typeface="Arial Black"/>
                <a:cs typeface="Arial Black"/>
              </a:rPr>
              <a:t>(ReLU </a:t>
            </a:r>
            <a:r>
              <a:rPr sz="2000" spc="-265" dirty="0">
                <a:latin typeface="Arial Black"/>
                <a:cs typeface="Arial Black"/>
              </a:rPr>
              <a:t>was </a:t>
            </a:r>
            <a:r>
              <a:rPr sz="2000" spc="-160" dirty="0">
                <a:latin typeface="Arial Black"/>
                <a:cs typeface="Arial Black"/>
              </a:rPr>
              <a:t>firstly presented </a:t>
            </a:r>
            <a:r>
              <a:rPr sz="2000" spc="-125" dirty="0">
                <a:latin typeface="Arial Black"/>
                <a:cs typeface="Arial Black"/>
              </a:rPr>
              <a:t>in </a:t>
            </a:r>
            <a:r>
              <a:rPr sz="2000" spc="-185" dirty="0">
                <a:latin typeface="Arial Black"/>
                <a:cs typeface="Arial Black"/>
              </a:rPr>
              <a:t>2010 </a:t>
            </a:r>
            <a:r>
              <a:rPr sz="2000" spc="-155" dirty="0">
                <a:latin typeface="Arial Black"/>
                <a:cs typeface="Arial Black"/>
              </a:rPr>
              <a:t>by </a:t>
            </a:r>
            <a:r>
              <a:rPr sz="2000" spc="-140" dirty="0">
                <a:latin typeface="Arial Black"/>
                <a:cs typeface="Arial Black"/>
              </a:rPr>
              <a:t>Hinton </a:t>
            </a:r>
            <a:r>
              <a:rPr sz="2000" spc="-190" dirty="0">
                <a:latin typeface="Arial Black"/>
                <a:cs typeface="Arial Black"/>
              </a:rPr>
              <a:t>et</a:t>
            </a:r>
            <a:r>
              <a:rPr sz="2000" spc="165" dirty="0">
                <a:latin typeface="Arial Black"/>
                <a:cs typeface="Arial Black"/>
              </a:rPr>
              <a:t> </a:t>
            </a:r>
            <a:r>
              <a:rPr sz="2000" spc="-170" dirty="0">
                <a:latin typeface="Arial Black"/>
                <a:cs typeface="Arial Black"/>
              </a:rPr>
              <a:t>al.)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29" dirty="0">
                <a:latin typeface="Arial Black"/>
                <a:cs typeface="Arial Black"/>
              </a:rPr>
              <a:t>Local </a:t>
            </a:r>
            <a:r>
              <a:rPr sz="2000" spc="-165" dirty="0">
                <a:latin typeface="Arial Black"/>
                <a:cs typeface="Arial Black"/>
              </a:rPr>
              <a:t>response </a:t>
            </a:r>
            <a:r>
              <a:rPr sz="2000" b="1" spc="80" dirty="0">
                <a:latin typeface="Arial"/>
                <a:cs typeface="Arial"/>
              </a:rPr>
              <a:t>normalization</a:t>
            </a:r>
            <a:r>
              <a:rPr sz="2000" b="1" spc="20" dirty="0">
                <a:latin typeface="Arial"/>
                <a:cs typeface="Arial"/>
              </a:rPr>
              <a:t> </a:t>
            </a:r>
            <a:r>
              <a:rPr sz="2000" spc="-215" dirty="0">
                <a:latin typeface="Arial Black"/>
                <a:cs typeface="Arial Black"/>
              </a:rPr>
              <a:t>scheme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40" dirty="0">
                <a:latin typeface="Arial Black"/>
                <a:cs typeface="Arial Black"/>
              </a:rPr>
              <a:t>Overlapping Pooling: </a:t>
            </a:r>
            <a:r>
              <a:rPr sz="2000" spc="-170" dirty="0">
                <a:latin typeface="Arial Black"/>
                <a:cs typeface="Arial Black"/>
              </a:rPr>
              <a:t>kernel </a:t>
            </a:r>
            <a:r>
              <a:rPr sz="2000" spc="-200" dirty="0">
                <a:latin typeface="Arial Black"/>
                <a:cs typeface="Arial Black"/>
              </a:rPr>
              <a:t>size </a:t>
            </a:r>
            <a:r>
              <a:rPr sz="2000" spc="-175" dirty="0">
                <a:latin typeface="Arial Black"/>
                <a:cs typeface="Arial Black"/>
              </a:rPr>
              <a:t>&gt;</a:t>
            </a:r>
            <a:r>
              <a:rPr sz="2000" spc="-150" dirty="0">
                <a:latin typeface="Arial Black"/>
                <a:cs typeface="Arial Black"/>
              </a:rPr>
              <a:t> </a:t>
            </a:r>
            <a:r>
              <a:rPr sz="2000" spc="-160" dirty="0">
                <a:latin typeface="Arial Black"/>
                <a:cs typeface="Arial Black"/>
              </a:rPr>
              <a:t>stride</a:t>
            </a:r>
            <a:endParaRPr sz="20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25" dirty="0">
                <a:latin typeface="Arial Black"/>
                <a:cs typeface="Arial Black"/>
              </a:rPr>
              <a:t>With </a:t>
            </a:r>
            <a:r>
              <a:rPr sz="1800" b="1" spc="95" dirty="0">
                <a:latin typeface="Arial"/>
                <a:cs typeface="Arial"/>
              </a:rPr>
              <a:t>max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40" dirty="0">
                <a:latin typeface="Arial"/>
                <a:cs typeface="Arial"/>
              </a:rPr>
              <a:t>pooling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2976" y="3794013"/>
            <a:ext cx="8645603" cy="26639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73036" y="0"/>
            <a:ext cx="53174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맑은 고딕"/>
                <a:cs typeface="맑은 고딕"/>
              </a:rPr>
              <a:t>* </a:t>
            </a:r>
            <a:r>
              <a:rPr sz="1400" spc="-10" dirty="0">
                <a:latin typeface="Calibri"/>
                <a:cs typeface="Calibri"/>
              </a:rPr>
              <a:t>Alex </a:t>
            </a:r>
            <a:r>
              <a:rPr sz="1400" spc="-5" dirty="0">
                <a:latin typeface="Calibri"/>
                <a:cs typeface="Calibri"/>
              </a:rPr>
              <a:t>Krizhevsky </a:t>
            </a:r>
            <a:r>
              <a:rPr sz="1400" spc="-10" dirty="0">
                <a:latin typeface="Calibri"/>
                <a:cs typeface="Calibri"/>
              </a:rPr>
              <a:t>et </a:t>
            </a:r>
            <a:r>
              <a:rPr sz="1400" dirty="0">
                <a:latin typeface="Calibri"/>
                <a:cs typeface="Calibri"/>
              </a:rPr>
              <a:t>al., </a:t>
            </a:r>
            <a:r>
              <a:rPr sz="1400" spc="-5" dirty="0">
                <a:latin typeface="Calibri"/>
                <a:cs typeface="Calibri"/>
              </a:rPr>
              <a:t>“ImageNet Classification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-5" dirty="0">
                <a:latin typeface="Calibri"/>
                <a:cs typeface="Calibri"/>
              </a:rPr>
              <a:t>Deep Convolutional  Neural </a:t>
            </a:r>
            <a:r>
              <a:rPr sz="1400" spc="-15" dirty="0">
                <a:latin typeface="Calibri"/>
                <a:cs typeface="Calibri"/>
              </a:rPr>
              <a:t>Networks,” </a:t>
            </a:r>
            <a:r>
              <a:rPr sz="1400" i="1" spc="-5" dirty="0">
                <a:latin typeface="Calibri"/>
                <a:cs typeface="Calibri"/>
              </a:rPr>
              <a:t>Proceedings of NIPS</a:t>
            </a:r>
            <a:r>
              <a:rPr sz="1400" i="1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(2012)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83947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30" dirty="0"/>
              <a:t>AlexNet, </a:t>
            </a:r>
            <a:r>
              <a:rPr spc="-420" dirty="0"/>
              <a:t>2012 </a:t>
            </a:r>
            <a:r>
              <a:rPr spc="-355" dirty="0"/>
              <a:t>(Univ. </a:t>
            </a:r>
            <a:r>
              <a:rPr spc="-235" dirty="0"/>
              <a:t>of</a:t>
            </a:r>
            <a:r>
              <a:rPr spc="-135" dirty="0"/>
              <a:t> </a:t>
            </a:r>
            <a:r>
              <a:rPr spc="-335" dirty="0"/>
              <a:t>Toronto)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4281170" cy="111379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25" dirty="0">
                <a:latin typeface="Arial Black"/>
                <a:cs typeface="Arial Black"/>
              </a:rPr>
              <a:t>Architecture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65" dirty="0">
                <a:latin typeface="Arial Black"/>
                <a:cs typeface="Arial Black"/>
              </a:rPr>
              <a:t>similar </a:t>
            </a:r>
            <a:r>
              <a:rPr sz="2000" spc="-150" dirty="0">
                <a:latin typeface="Arial Black"/>
                <a:cs typeface="Arial Black"/>
              </a:rPr>
              <a:t>to</a:t>
            </a:r>
            <a:r>
              <a:rPr sz="2000" spc="-135" dirty="0">
                <a:latin typeface="Arial Black"/>
                <a:cs typeface="Arial Black"/>
              </a:rPr>
              <a:t> </a:t>
            </a:r>
            <a:r>
              <a:rPr sz="2000" spc="-175" dirty="0">
                <a:latin typeface="Arial Black"/>
                <a:cs typeface="Arial Black"/>
              </a:rPr>
              <a:t>LeNet-5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50" dirty="0">
                <a:latin typeface="Arial Black"/>
                <a:cs typeface="Arial Black"/>
              </a:rPr>
              <a:t>only </a:t>
            </a:r>
            <a:r>
              <a:rPr sz="2000" spc="-180" dirty="0">
                <a:latin typeface="Arial Black"/>
                <a:cs typeface="Arial Black"/>
              </a:rPr>
              <a:t>much </a:t>
            </a:r>
            <a:r>
              <a:rPr sz="2000" b="1" spc="85" dirty="0">
                <a:latin typeface="Arial"/>
                <a:cs typeface="Arial"/>
              </a:rPr>
              <a:t>larger </a:t>
            </a:r>
            <a:r>
              <a:rPr sz="2000" spc="-140" dirty="0">
                <a:latin typeface="Arial Black"/>
                <a:cs typeface="Arial Black"/>
              </a:rPr>
              <a:t>and</a:t>
            </a:r>
            <a:r>
              <a:rPr sz="2000" spc="-245" dirty="0">
                <a:latin typeface="Arial Black"/>
                <a:cs typeface="Arial Black"/>
              </a:rPr>
              <a:t> </a:t>
            </a:r>
            <a:r>
              <a:rPr sz="2000" b="1" spc="70" dirty="0">
                <a:latin typeface="Arial"/>
                <a:cs typeface="Arial"/>
              </a:rPr>
              <a:t>deeper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92812" y="1885354"/>
            <a:ext cx="6209765" cy="42218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207253" y="2253743"/>
            <a:ext cx="602615" cy="3803015"/>
            <a:chOff x="5207253" y="2253743"/>
            <a:chExt cx="602615" cy="3803015"/>
          </a:xfrm>
        </p:grpSpPr>
        <p:sp>
          <p:nvSpPr>
            <p:cNvPr id="6" name="object 6"/>
            <p:cNvSpPr/>
            <p:nvPr/>
          </p:nvSpPr>
          <p:spPr>
            <a:xfrm>
              <a:off x="5213603" y="2260093"/>
              <a:ext cx="589915" cy="3790315"/>
            </a:xfrm>
            <a:custGeom>
              <a:avLst/>
              <a:gdLst/>
              <a:ahLst/>
              <a:cxnLst/>
              <a:rect l="l" t="t" r="r" b="b"/>
              <a:pathLst>
                <a:path w="589914" h="3790315">
                  <a:moveTo>
                    <a:pt x="294894" y="0"/>
                  </a:moveTo>
                  <a:lnTo>
                    <a:pt x="0" y="294893"/>
                  </a:lnTo>
                  <a:lnTo>
                    <a:pt x="147447" y="294893"/>
                  </a:lnTo>
                  <a:lnTo>
                    <a:pt x="147447" y="3790188"/>
                  </a:lnTo>
                  <a:lnTo>
                    <a:pt x="442341" y="3790188"/>
                  </a:lnTo>
                  <a:lnTo>
                    <a:pt x="442341" y="294893"/>
                  </a:lnTo>
                  <a:lnTo>
                    <a:pt x="589788" y="294893"/>
                  </a:lnTo>
                  <a:lnTo>
                    <a:pt x="294894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13603" y="2260093"/>
              <a:ext cx="589915" cy="3790315"/>
            </a:xfrm>
            <a:custGeom>
              <a:avLst/>
              <a:gdLst/>
              <a:ahLst/>
              <a:cxnLst/>
              <a:rect l="l" t="t" r="r" b="b"/>
              <a:pathLst>
                <a:path w="589914" h="3790315">
                  <a:moveTo>
                    <a:pt x="0" y="294893"/>
                  </a:moveTo>
                  <a:lnTo>
                    <a:pt x="294894" y="0"/>
                  </a:lnTo>
                  <a:lnTo>
                    <a:pt x="589788" y="294893"/>
                  </a:lnTo>
                  <a:lnTo>
                    <a:pt x="442341" y="294893"/>
                  </a:lnTo>
                  <a:lnTo>
                    <a:pt x="442341" y="3790188"/>
                  </a:lnTo>
                  <a:lnTo>
                    <a:pt x="147447" y="3790188"/>
                  </a:lnTo>
                  <a:lnTo>
                    <a:pt x="147447" y="294893"/>
                  </a:lnTo>
                  <a:lnTo>
                    <a:pt x="0" y="294893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83947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30" dirty="0"/>
              <a:t>AlexNet, </a:t>
            </a:r>
            <a:r>
              <a:rPr spc="-420" dirty="0"/>
              <a:t>2012 </a:t>
            </a:r>
            <a:r>
              <a:rPr spc="-355" dirty="0"/>
              <a:t>(Univ. </a:t>
            </a:r>
            <a:r>
              <a:rPr spc="-235" dirty="0"/>
              <a:t>of</a:t>
            </a:r>
            <a:r>
              <a:rPr spc="-135" dirty="0"/>
              <a:t> </a:t>
            </a:r>
            <a:r>
              <a:rPr spc="-335" dirty="0"/>
              <a:t>Toronto)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6438265" cy="161036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90" dirty="0">
                <a:latin typeface="Arial Black"/>
                <a:cs typeface="Arial Black"/>
              </a:rPr>
              <a:t>Note:</a:t>
            </a:r>
            <a:endParaRPr sz="2400">
              <a:latin typeface="Arial Black"/>
              <a:cs typeface="Arial Black"/>
            </a:endParaRPr>
          </a:p>
          <a:p>
            <a:pPr marL="698500" marR="244475" lvl="1" indent="-228600">
              <a:lnSpc>
                <a:spcPts val="2160"/>
              </a:lnSpc>
              <a:spcBef>
                <a:spcPts val="56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35" dirty="0">
                <a:latin typeface="Arial Black"/>
                <a:cs typeface="Arial Black"/>
              </a:rPr>
              <a:t>It </a:t>
            </a:r>
            <a:r>
              <a:rPr sz="2000" spc="-265" dirty="0">
                <a:latin typeface="Arial Black"/>
                <a:cs typeface="Arial Black"/>
              </a:rPr>
              <a:t>was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b="1" spc="75" dirty="0">
                <a:latin typeface="Arial"/>
                <a:cs typeface="Arial"/>
              </a:rPr>
              <a:t>first </a:t>
            </a:r>
            <a:r>
              <a:rPr sz="2000" b="1" spc="105" dirty="0">
                <a:latin typeface="Arial"/>
                <a:cs typeface="Arial"/>
              </a:rPr>
              <a:t>to </a:t>
            </a:r>
            <a:r>
              <a:rPr sz="2000" b="1" spc="40" dirty="0">
                <a:latin typeface="Arial"/>
                <a:cs typeface="Arial"/>
              </a:rPr>
              <a:t>stack </a:t>
            </a:r>
            <a:r>
              <a:rPr sz="2000" b="1" spc="55" dirty="0">
                <a:latin typeface="Arial"/>
                <a:cs typeface="Arial"/>
              </a:rPr>
              <a:t>convolutional</a:t>
            </a:r>
            <a:r>
              <a:rPr sz="2000" b="1" spc="-275" dirty="0">
                <a:latin typeface="Arial"/>
                <a:cs typeface="Arial"/>
              </a:rPr>
              <a:t> </a:t>
            </a:r>
            <a:r>
              <a:rPr sz="2000" b="1" spc="40" dirty="0">
                <a:latin typeface="Arial"/>
                <a:cs typeface="Arial"/>
              </a:rPr>
              <a:t>layers  </a:t>
            </a:r>
            <a:r>
              <a:rPr sz="2000" b="1" spc="60" dirty="0">
                <a:latin typeface="Arial"/>
                <a:cs typeface="Arial"/>
              </a:rPr>
              <a:t>directly </a:t>
            </a:r>
            <a:r>
              <a:rPr sz="2000" spc="-114" dirty="0">
                <a:latin typeface="Arial Black"/>
                <a:cs typeface="Arial Black"/>
              </a:rPr>
              <a:t>on </a:t>
            </a:r>
            <a:r>
              <a:rPr sz="2000" spc="-135" dirty="0">
                <a:latin typeface="Arial Black"/>
                <a:cs typeface="Arial Black"/>
              </a:rPr>
              <a:t>top </a:t>
            </a:r>
            <a:r>
              <a:rPr sz="2000" spc="-110" dirty="0">
                <a:latin typeface="Arial Black"/>
                <a:cs typeface="Arial Black"/>
              </a:rPr>
              <a:t>of </a:t>
            </a:r>
            <a:r>
              <a:rPr sz="2000" spc="-145" dirty="0">
                <a:latin typeface="Arial Black"/>
                <a:cs typeface="Arial Black"/>
              </a:rPr>
              <a:t>one</a:t>
            </a:r>
            <a:r>
              <a:rPr sz="2000" spc="-350" dirty="0">
                <a:latin typeface="Arial Black"/>
                <a:cs typeface="Arial Black"/>
              </a:rPr>
              <a:t> </a:t>
            </a:r>
            <a:r>
              <a:rPr sz="2000" spc="-140" dirty="0">
                <a:latin typeface="Arial Black"/>
                <a:cs typeface="Arial Black"/>
              </a:rPr>
              <a:t>another,</a:t>
            </a:r>
            <a:endParaRPr sz="2000">
              <a:latin typeface="Arial Black"/>
              <a:cs typeface="Arial Black"/>
            </a:endParaRPr>
          </a:p>
          <a:p>
            <a:pPr marL="1155065" marR="5080" lvl="2" indent="-228600">
              <a:lnSpc>
                <a:spcPts val="1939"/>
              </a:lnSpc>
              <a:spcBef>
                <a:spcPts val="51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60" dirty="0">
                <a:latin typeface="Arial Black"/>
                <a:cs typeface="Arial Black"/>
              </a:rPr>
              <a:t>instead </a:t>
            </a:r>
            <a:r>
              <a:rPr sz="1800" spc="-100" dirty="0">
                <a:latin typeface="Arial Black"/>
                <a:cs typeface="Arial Black"/>
              </a:rPr>
              <a:t>of </a:t>
            </a:r>
            <a:r>
              <a:rPr sz="1800" spc="-190" dirty="0">
                <a:latin typeface="Arial Black"/>
                <a:cs typeface="Arial Black"/>
              </a:rPr>
              <a:t>stacking </a:t>
            </a:r>
            <a:r>
              <a:rPr sz="1800" spc="-195" dirty="0">
                <a:latin typeface="Arial Black"/>
                <a:cs typeface="Arial Black"/>
              </a:rPr>
              <a:t>a </a:t>
            </a:r>
            <a:r>
              <a:rPr sz="1800" spc="-114" dirty="0">
                <a:latin typeface="Arial Black"/>
                <a:cs typeface="Arial Black"/>
              </a:rPr>
              <a:t>pooling </a:t>
            </a:r>
            <a:r>
              <a:rPr sz="1800" spc="-150" dirty="0">
                <a:latin typeface="Arial Black"/>
                <a:cs typeface="Arial Black"/>
              </a:rPr>
              <a:t>layer </a:t>
            </a:r>
            <a:r>
              <a:rPr sz="1800" spc="-100" dirty="0">
                <a:latin typeface="Arial Black"/>
                <a:cs typeface="Arial Black"/>
              </a:rPr>
              <a:t>on </a:t>
            </a:r>
            <a:r>
              <a:rPr sz="1800" spc="-120" dirty="0">
                <a:latin typeface="Arial Black"/>
                <a:cs typeface="Arial Black"/>
              </a:rPr>
              <a:t>top </a:t>
            </a:r>
            <a:r>
              <a:rPr sz="1800" spc="-100" dirty="0">
                <a:latin typeface="Arial Black"/>
                <a:cs typeface="Arial Black"/>
              </a:rPr>
              <a:t>of </a:t>
            </a:r>
            <a:r>
              <a:rPr sz="1800" spc="-204" dirty="0">
                <a:latin typeface="Arial Black"/>
                <a:cs typeface="Arial Black"/>
              </a:rPr>
              <a:t>each  </a:t>
            </a:r>
            <a:r>
              <a:rPr sz="1800" spc="-145" dirty="0">
                <a:latin typeface="Arial Black"/>
                <a:cs typeface="Arial Black"/>
              </a:rPr>
              <a:t>convolutional</a:t>
            </a:r>
            <a:r>
              <a:rPr sz="1800" spc="-170" dirty="0">
                <a:latin typeface="Arial Black"/>
                <a:cs typeface="Arial Black"/>
              </a:rPr>
              <a:t> </a:t>
            </a:r>
            <a:r>
              <a:rPr sz="1800" spc="-145" dirty="0">
                <a:latin typeface="Arial Black"/>
                <a:cs typeface="Arial Black"/>
              </a:rPr>
              <a:t>layer.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57016" y="1863097"/>
            <a:ext cx="3889991" cy="264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83947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30" dirty="0"/>
              <a:t>AlexNet, </a:t>
            </a:r>
            <a:r>
              <a:rPr spc="-420" dirty="0"/>
              <a:t>2012 </a:t>
            </a:r>
            <a:r>
              <a:rPr spc="-355" dirty="0"/>
              <a:t>(Univ. </a:t>
            </a:r>
            <a:r>
              <a:rPr spc="-235" dirty="0"/>
              <a:t>of</a:t>
            </a:r>
            <a:r>
              <a:rPr spc="-135" dirty="0"/>
              <a:t> </a:t>
            </a:r>
            <a:r>
              <a:rPr spc="-335" dirty="0"/>
              <a:t>Toronto)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7016750" cy="280606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90" dirty="0">
                <a:latin typeface="Arial Black"/>
                <a:cs typeface="Arial Black"/>
              </a:rPr>
              <a:t>Note: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ts val="228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29" dirty="0">
                <a:latin typeface="Arial Black"/>
                <a:cs typeface="Arial Black"/>
              </a:rPr>
              <a:t>To </a:t>
            </a:r>
            <a:r>
              <a:rPr sz="2000" spc="-180" dirty="0">
                <a:latin typeface="Arial Black"/>
                <a:cs typeface="Arial Black"/>
              </a:rPr>
              <a:t>reduce </a:t>
            </a:r>
            <a:r>
              <a:rPr sz="2000" spc="-140" dirty="0">
                <a:latin typeface="Arial Black"/>
                <a:cs typeface="Arial Black"/>
              </a:rPr>
              <a:t>overfitting,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50" dirty="0">
                <a:latin typeface="Arial Black"/>
                <a:cs typeface="Arial Black"/>
              </a:rPr>
              <a:t>authors </a:t>
            </a:r>
            <a:r>
              <a:rPr sz="2000" spc="-170" dirty="0">
                <a:latin typeface="Arial Black"/>
                <a:cs typeface="Arial Black"/>
              </a:rPr>
              <a:t>used</a:t>
            </a:r>
            <a:r>
              <a:rPr sz="2000" spc="-50" dirty="0">
                <a:latin typeface="Arial Black"/>
                <a:cs typeface="Arial Black"/>
              </a:rPr>
              <a:t> </a:t>
            </a:r>
            <a:r>
              <a:rPr sz="2000" spc="-204" dirty="0">
                <a:latin typeface="Arial Black"/>
                <a:cs typeface="Arial Black"/>
              </a:rPr>
              <a:t>two</a:t>
            </a:r>
            <a:endParaRPr sz="2000">
              <a:latin typeface="Arial Black"/>
              <a:cs typeface="Arial Black"/>
            </a:endParaRPr>
          </a:p>
          <a:p>
            <a:pPr marL="698500">
              <a:lnSpc>
                <a:spcPts val="2280"/>
              </a:lnSpc>
            </a:pPr>
            <a:r>
              <a:rPr sz="2000" b="1" spc="80" dirty="0">
                <a:latin typeface="Arial"/>
                <a:cs typeface="Arial"/>
              </a:rPr>
              <a:t>regularization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spc="-175" dirty="0">
                <a:latin typeface="Arial Black"/>
                <a:cs typeface="Arial Black"/>
              </a:rPr>
              <a:t>techniques.</a:t>
            </a:r>
            <a:endParaRPr sz="20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05" dirty="0">
                <a:latin typeface="Arial Black"/>
                <a:cs typeface="Arial Black"/>
              </a:rPr>
              <a:t>Dropout:</a:t>
            </a:r>
            <a:endParaRPr sz="1800">
              <a:latin typeface="Arial Black"/>
              <a:cs typeface="Arial Black"/>
            </a:endParaRPr>
          </a:p>
          <a:p>
            <a:pPr marL="1612900" lvl="3" indent="-229235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1612265" algn="l"/>
                <a:tab pos="1612900" algn="l"/>
              </a:tabLst>
            </a:pPr>
            <a:r>
              <a:rPr sz="1600" spc="-85" dirty="0">
                <a:latin typeface="Arial Black"/>
                <a:cs typeface="Arial Black"/>
              </a:rPr>
              <a:t>In </a:t>
            </a:r>
            <a:r>
              <a:rPr sz="1600" spc="-150" dirty="0">
                <a:latin typeface="Arial Black"/>
                <a:cs typeface="Arial Black"/>
              </a:rPr>
              <a:t>layers </a:t>
            </a:r>
            <a:r>
              <a:rPr sz="1600" spc="-200" dirty="0">
                <a:latin typeface="Arial Black"/>
                <a:cs typeface="Arial Black"/>
              </a:rPr>
              <a:t>F9 </a:t>
            </a:r>
            <a:r>
              <a:rPr sz="1600" spc="-114" dirty="0">
                <a:latin typeface="Arial Black"/>
                <a:cs typeface="Arial Black"/>
              </a:rPr>
              <a:t>and</a:t>
            </a:r>
            <a:r>
              <a:rPr sz="1600" spc="-60" dirty="0">
                <a:latin typeface="Arial Black"/>
                <a:cs typeface="Arial Black"/>
              </a:rPr>
              <a:t> </a:t>
            </a:r>
            <a:r>
              <a:rPr sz="1600" spc="-190" dirty="0">
                <a:latin typeface="Arial Black"/>
                <a:cs typeface="Arial Black"/>
              </a:rPr>
              <a:t>F10</a:t>
            </a:r>
            <a:endParaRPr sz="16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60" dirty="0">
                <a:latin typeface="Arial Black"/>
                <a:cs typeface="Arial Black"/>
              </a:rPr>
              <a:t>Data</a:t>
            </a:r>
            <a:r>
              <a:rPr sz="1800" spc="-140" dirty="0">
                <a:latin typeface="Arial Black"/>
                <a:cs typeface="Arial Black"/>
              </a:rPr>
              <a:t> </a:t>
            </a:r>
            <a:r>
              <a:rPr sz="1800" spc="-135" dirty="0">
                <a:latin typeface="Arial Black"/>
                <a:cs typeface="Arial Black"/>
              </a:rPr>
              <a:t>augmentation:</a:t>
            </a:r>
            <a:endParaRPr sz="1800">
              <a:latin typeface="Arial Black"/>
              <a:cs typeface="Arial Black"/>
            </a:endParaRPr>
          </a:p>
          <a:p>
            <a:pPr marL="1612900" lvl="3" indent="-229235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1612265" algn="l"/>
                <a:tab pos="1612900" algn="l"/>
              </a:tabLst>
            </a:pPr>
            <a:r>
              <a:rPr sz="1600" spc="-114" dirty="0">
                <a:latin typeface="Arial Black"/>
                <a:cs typeface="Arial Black"/>
              </a:rPr>
              <a:t>randomly </a:t>
            </a:r>
            <a:r>
              <a:rPr sz="1600" spc="-120" dirty="0">
                <a:latin typeface="Arial Black"/>
                <a:cs typeface="Arial Black"/>
              </a:rPr>
              <a:t>shifting </a:t>
            </a:r>
            <a:r>
              <a:rPr sz="1600" spc="-135" dirty="0">
                <a:latin typeface="Arial Black"/>
                <a:cs typeface="Arial Black"/>
              </a:rPr>
              <a:t>the </a:t>
            </a:r>
            <a:r>
              <a:rPr sz="1600" spc="-110" dirty="0">
                <a:latin typeface="Arial Black"/>
                <a:cs typeface="Arial Black"/>
              </a:rPr>
              <a:t>training </a:t>
            </a:r>
            <a:r>
              <a:rPr sz="1600" spc="-150" dirty="0">
                <a:latin typeface="Arial Black"/>
                <a:cs typeface="Arial Black"/>
              </a:rPr>
              <a:t>images </a:t>
            </a:r>
            <a:r>
              <a:rPr sz="1600" spc="-125" dirty="0">
                <a:latin typeface="Arial Black"/>
                <a:cs typeface="Arial Black"/>
              </a:rPr>
              <a:t>by </a:t>
            </a:r>
            <a:r>
              <a:rPr sz="1600" spc="-135" dirty="0">
                <a:latin typeface="Arial Black"/>
                <a:cs typeface="Arial Black"/>
              </a:rPr>
              <a:t>various</a:t>
            </a:r>
            <a:r>
              <a:rPr sz="1600" spc="10" dirty="0">
                <a:latin typeface="Arial Black"/>
                <a:cs typeface="Arial Black"/>
              </a:rPr>
              <a:t> </a:t>
            </a:r>
            <a:r>
              <a:rPr sz="1600" spc="-140" dirty="0">
                <a:latin typeface="Arial Black"/>
                <a:cs typeface="Arial Black"/>
              </a:rPr>
              <a:t>offsets,</a:t>
            </a:r>
            <a:endParaRPr sz="1600">
              <a:latin typeface="Arial Black"/>
              <a:cs typeface="Arial Black"/>
            </a:endParaRPr>
          </a:p>
          <a:p>
            <a:pPr marL="1612900" lvl="3" indent="-229235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1612265" algn="l"/>
                <a:tab pos="1612900" algn="l"/>
              </a:tabLst>
            </a:pPr>
            <a:r>
              <a:rPr sz="1600" spc="-100" dirty="0">
                <a:latin typeface="Arial Black"/>
                <a:cs typeface="Arial Black"/>
              </a:rPr>
              <a:t>flipping </a:t>
            </a:r>
            <a:r>
              <a:rPr sz="1600" spc="-130" dirty="0">
                <a:latin typeface="Arial Black"/>
                <a:cs typeface="Arial Black"/>
              </a:rPr>
              <a:t>them</a:t>
            </a:r>
            <a:r>
              <a:rPr sz="1600" spc="-114" dirty="0">
                <a:latin typeface="Arial Black"/>
                <a:cs typeface="Arial Black"/>
              </a:rPr>
              <a:t> </a:t>
            </a:r>
            <a:r>
              <a:rPr sz="1600" spc="-120" dirty="0">
                <a:latin typeface="Arial Black"/>
                <a:cs typeface="Arial Black"/>
              </a:rPr>
              <a:t>horizontally,</a:t>
            </a:r>
            <a:endParaRPr sz="1600">
              <a:latin typeface="Arial Black"/>
              <a:cs typeface="Arial Black"/>
            </a:endParaRPr>
          </a:p>
          <a:p>
            <a:pPr marL="1612900" lvl="3" indent="-22923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1612265" algn="l"/>
                <a:tab pos="1612900" algn="l"/>
              </a:tabLst>
            </a:pPr>
            <a:r>
              <a:rPr sz="1600" spc="-114" dirty="0">
                <a:latin typeface="Arial Black"/>
                <a:cs typeface="Arial Black"/>
              </a:rPr>
              <a:t>and </a:t>
            </a:r>
            <a:r>
              <a:rPr sz="1600" spc="-130" dirty="0">
                <a:latin typeface="Arial Black"/>
                <a:cs typeface="Arial Black"/>
              </a:rPr>
              <a:t>changing </a:t>
            </a:r>
            <a:r>
              <a:rPr sz="1600" spc="-135" dirty="0">
                <a:latin typeface="Arial Black"/>
                <a:cs typeface="Arial Black"/>
              </a:rPr>
              <a:t>the </a:t>
            </a:r>
            <a:r>
              <a:rPr sz="1600" spc="-110" dirty="0">
                <a:latin typeface="Arial Black"/>
                <a:cs typeface="Arial Black"/>
              </a:rPr>
              <a:t>lighting</a:t>
            </a:r>
            <a:r>
              <a:rPr sz="1600" spc="-60" dirty="0">
                <a:latin typeface="Arial Black"/>
                <a:cs typeface="Arial Black"/>
              </a:rPr>
              <a:t> </a:t>
            </a:r>
            <a:r>
              <a:rPr sz="1600" spc="-140" dirty="0">
                <a:latin typeface="Arial Black"/>
                <a:cs typeface="Arial Black"/>
              </a:rPr>
              <a:t>conditions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57016" y="1863097"/>
            <a:ext cx="3889991" cy="264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36918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0" dirty="0"/>
              <a:t>VGGNet,</a:t>
            </a:r>
            <a:r>
              <a:rPr spc="-390" dirty="0"/>
              <a:t> </a:t>
            </a:r>
            <a:r>
              <a:rPr spc="-420" dirty="0"/>
              <a:t>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9801860" cy="18491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90" dirty="0">
                <a:latin typeface="Arial Black"/>
                <a:cs typeface="Arial Black"/>
              </a:rPr>
              <a:t>Developed </a:t>
            </a:r>
            <a:r>
              <a:rPr sz="2400" spc="-185" dirty="0">
                <a:latin typeface="Arial Black"/>
                <a:cs typeface="Arial Black"/>
              </a:rPr>
              <a:t>by </a:t>
            </a:r>
            <a:r>
              <a:rPr sz="2400" spc="-250" dirty="0">
                <a:latin typeface="Arial Black"/>
                <a:cs typeface="Arial Black"/>
              </a:rPr>
              <a:t>Visual </a:t>
            </a:r>
            <a:r>
              <a:rPr sz="2400" spc="-200" dirty="0">
                <a:latin typeface="Arial Black"/>
                <a:cs typeface="Arial Black"/>
              </a:rPr>
              <a:t>Geometry </a:t>
            </a:r>
            <a:r>
              <a:rPr sz="2400" spc="-145" dirty="0">
                <a:latin typeface="Arial Black"/>
                <a:cs typeface="Arial Black"/>
              </a:rPr>
              <a:t>Group </a:t>
            </a:r>
            <a:r>
              <a:rPr sz="2400" spc="-275" dirty="0">
                <a:latin typeface="Arial Black"/>
                <a:cs typeface="Arial Black"/>
              </a:rPr>
              <a:t>(VGG) </a:t>
            </a:r>
            <a:r>
              <a:rPr sz="2400" spc="-225" dirty="0">
                <a:latin typeface="Arial Black"/>
                <a:cs typeface="Arial Black"/>
              </a:rPr>
              <a:t>research </a:t>
            </a:r>
            <a:r>
              <a:rPr sz="2400" spc="-190" dirty="0">
                <a:latin typeface="Arial Black"/>
                <a:cs typeface="Arial Black"/>
              </a:rPr>
              <a:t>lab </a:t>
            </a:r>
            <a:r>
              <a:rPr sz="2400" spc="-229" dirty="0">
                <a:latin typeface="Arial Black"/>
                <a:cs typeface="Arial Black"/>
              </a:rPr>
              <a:t>at </a:t>
            </a:r>
            <a:r>
              <a:rPr sz="2400" spc="-155" dirty="0">
                <a:latin typeface="Arial Black"/>
                <a:cs typeface="Arial Black"/>
              </a:rPr>
              <a:t>Oxford  </a:t>
            </a:r>
            <a:r>
              <a:rPr sz="2400" spc="-210" dirty="0">
                <a:latin typeface="Arial Black"/>
                <a:cs typeface="Arial Black"/>
              </a:rPr>
              <a:t>University</a:t>
            </a:r>
            <a:endParaRPr sz="2400">
              <a:latin typeface="Arial Black"/>
              <a:cs typeface="Arial Black"/>
            </a:endParaRPr>
          </a:p>
          <a:p>
            <a:pPr marL="240665" marR="616585" indent="-228600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00" dirty="0">
                <a:latin typeface="Arial Black"/>
                <a:cs typeface="Arial Black"/>
              </a:rPr>
              <a:t>Pros: </a:t>
            </a:r>
            <a:r>
              <a:rPr sz="2400" spc="-204" dirty="0">
                <a:latin typeface="Arial Black"/>
                <a:cs typeface="Arial Black"/>
              </a:rPr>
              <a:t>very </a:t>
            </a:r>
            <a:r>
              <a:rPr sz="2400" b="1" spc="55" dirty="0">
                <a:latin typeface="Arial"/>
                <a:cs typeface="Arial"/>
              </a:rPr>
              <a:t>simple </a:t>
            </a:r>
            <a:r>
              <a:rPr sz="2400" spc="-190" dirty="0">
                <a:latin typeface="Arial Black"/>
                <a:cs typeface="Arial Black"/>
              </a:rPr>
              <a:t>(to </a:t>
            </a:r>
            <a:r>
              <a:rPr sz="2400" spc="-175" dirty="0">
                <a:latin typeface="Arial Black"/>
                <a:cs typeface="Arial Black"/>
              </a:rPr>
              <a:t>understand </a:t>
            </a:r>
            <a:r>
              <a:rPr sz="2400" spc="-170" dirty="0">
                <a:latin typeface="Arial Black"/>
                <a:cs typeface="Arial Black"/>
              </a:rPr>
              <a:t>and </a:t>
            </a:r>
            <a:r>
              <a:rPr sz="2400" spc="-185" dirty="0">
                <a:latin typeface="Arial Black"/>
                <a:cs typeface="Arial Black"/>
              </a:rPr>
              <a:t>implement) </a:t>
            </a:r>
            <a:r>
              <a:rPr sz="2400" spc="-170" dirty="0">
                <a:latin typeface="Arial Black"/>
                <a:cs typeface="Arial Black"/>
              </a:rPr>
              <a:t>and </a:t>
            </a:r>
            <a:r>
              <a:rPr sz="2400" spc="-290" dirty="0">
                <a:latin typeface="Arial Black"/>
                <a:cs typeface="Arial Black"/>
              </a:rPr>
              <a:t>classical  </a:t>
            </a:r>
            <a:r>
              <a:rPr sz="2400" spc="-220" dirty="0">
                <a:latin typeface="Arial Black"/>
                <a:cs typeface="Arial Black"/>
              </a:rPr>
              <a:t>architecture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90" dirty="0">
                <a:latin typeface="Arial Black"/>
                <a:cs typeface="Arial Black"/>
              </a:rPr>
              <a:t>2 </a:t>
            </a:r>
            <a:r>
              <a:rPr sz="2000" spc="-95" dirty="0">
                <a:latin typeface="Arial Black"/>
                <a:cs typeface="Arial Black"/>
              </a:rPr>
              <a:t>or </a:t>
            </a:r>
            <a:r>
              <a:rPr sz="2000" spc="-190" dirty="0">
                <a:latin typeface="Arial Black"/>
                <a:cs typeface="Arial Black"/>
              </a:rPr>
              <a:t>3 </a:t>
            </a:r>
            <a:r>
              <a:rPr sz="2000" spc="-204" dirty="0">
                <a:latin typeface="Arial Black"/>
                <a:cs typeface="Arial Black"/>
              </a:rPr>
              <a:t>conv </a:t>
            </a:r>
            <a:r>
              <a:rPr sz="2000" spc="-185" dirty="0">
                <a:latin typeface="Arial Black"/>
                <a:cs typeface="Arial Black"/>
              </a:rPr>
              <a:t>layers </a:t>
            </a:r>
            <a:r>
              <a:rPr sz="2000" spc="-175" dirty="0">
                <a:latin typeface="Arial Black"/>
                <a:cs typeface="Arial Black"/>
              </a:rPr>
              <a:t>+ </a:t>
            </a:r>
            <a:r>
              <a:rPr sz="2000" spc="-125" dirty="0">
                <a:latin typeface="Arial Black"/>
                <a:cs typeface="Arial Black"/>
              </a:rPr>
              <a:t>pooling </a:t>
            </a:r>
            <a:r>
              <a:rPr sz="2000" spc="-170" dirty="0">
                <a:latin typeface="Arial Black"/>
                <a:cs typeface="Arial Black"/>
              </a:rPr>
              <a:t>layer </a:t>
            </a:r>
            <a:r>
              <a:rPr sz="2000" dirty="0">
                <a:latin typeface="Wingdings"/>
                <a:cs typeface="Wingdings"/>
              </a:rPr>
              <a:t>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60" dirty="0">
                <a:latin typeface="Arial Black"/>
                <a:cs typeface="Arial Black"/>
              </a:rPr>
              <a:t>repeat </a:t>
            </a:r>
            <a:r>
              <a:rPr sz="2000" spc="-175" dirty="0">
                <a:latin typeface="Arial Black"/>
                <a:cs typeface="Arial Black"/>
              </a:rPr>
              <a:t>this</a:t>
            </a:r>
            <a:r>
              <a:rPr sz="2000" spc="35" dirty="0">
                <a:latin typeface="Arial Black"/>
                <a:cs typeface="Arial Black"/>
              </a:rPr>
              <a:t> </a:t>
            </a:r>
            <a:r>
              <a:rPr sz="2000" spc="-145" dirty="0">
                <a:latin typeface="Arial Black"/>
                <a:cs typeface="Arial Black"/>
              </a:rPr>
              <a:t>pattern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93447" y="0"/>
            <a:ext cx="82276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맑은 고딕"/>
                <a:cs typeface="맑은 고딕"/>
              </a:rPr>
              <a:t>*</a:t>
            </a:r>
            <a:r>
              <a:rPr sz="1400" spc="-10" dirty="0">
                <a:latin typeface="Calibri"/>
                <a:cs typeface="Calibri"/>
              </a:rPr>
              <a:t>Karen Simonyan </a:t>
            </a:r>
            <a:r>
              <a:rPr sz="1400" spc="-5" dirty="0">
                <a:latin typeface="Calibri"/>
                <a:cs typeface="Calibri"/>
              </a:rPr>
              <a:t>and </a:t>
            </a:r>
            <a:r>
              <a:rPr sz="1400" spc="-10" dirty="0">
                <a:latin typeface="Calibri"/>
                <a:cs typeface="Calibri"/>
              </a:rPr>
              <a:t>Andrew </a:t>
            </a:r>
            <a:r>
              <a:rPr sz="1400" spc="-5" dirty="0">
                <a:latin typeface="Calibri"/>
                <a:cs typeface="Calibri"/>
              </a:rPr>
              <a:t>Zisserman, </a:t>
            </a:r>
            <a:r>
              <a:rPr sz="1400" spc="-10" dirty="0">
                <a:latin typeface="Calibri"/>
                <a:cs typeface="Calibri"/>
              </a:rPr>
              <a:t>“Very </a:t>
            </a:r>
            <a:r>
              <a:rPr sz="1400" spc="-5" dirty="0">
                <a:latin typeface="Calibri"/>
                <a:cs typeface="Calibri"/>
              </a:rPr>
              <a:t>Deep Convolutional Networks </a:t>
            </a:r>
            <a:r>
              <a:rPr sz="1400" spc="-10" dirty="0">
                <a:latin typeface="Calibri"/>
                <a:cs typeface="Calibri"/>
              </a:rPr>
              <a:t>for </a:t>
            </a:r>
            <a:r>
              <a:rPr sz="1400" spc="-5" dirty="0">
                <a:latin typeface="Calibri"/>
                <a:cs typeface="Calibri"/>
              </a:rPr>
              <a:t>Large-Scale </a:t>
            </a:r>
            <a:r>
              <a:rPr sz="1400" spc="-10" dirty="0">
                <a:latin typeface="Calibri"/>
                <a:cs typeface="Calibri"/>
              </a:rPr>
              <a:t>Image </a:t>
            </a:r>
            <a:r>
              <a:rPr sz="1400" spc="-15" dirty="0">
                <a:latin typeface="Calibri"/>
                <a:cs typeface="Calibri"/>
              </a:rPr>
              <a:t>Recognition,”  </a:t>
            </a:r>
            <a:r>
              <a:rPr sz="1400" dirty="0">
                <a:latin typeface="Calibri"/>
                <a:cs typeface="Calibri"/>
              </a:rPr>
              <a:t>arXiv </a:t>
            </a:r>
            <a:r>
              <a:rPr sz="1400" spc="-10" dirty="0">
                <a:latin typeface="Calibri"/>
                <a:cs typeface="Calibri"/>
              </a:rPr>
              <a:t>preprint </a:t>
            </a:r>
            <a:r>
              <a:rPr sz="1400" spc="-5" dirty="0">
                <a:latin typeface="Calibri"/>
                <a:cs typeface="Calibri"/>
              </a:rPr>
              <a:t>arXiv:1409.1556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(2014).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36918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0" dirty="0"/>
              <a:t>VGGNet,</a:t>
            </a:r>
            <a:r>
              <a:rPr spc="-390" dirty="0"/>
              <a:t> </a:t>
            </a:r>
            <a:r>
              <a:rPr spc="-420" dirty="0"/>
              <a:t>2014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6675"/>
            <a:ext cx="4596765" cy="77025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1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25" dirty="0">
                <a:latin typeface="Arial Black"/>
                <a:cs typeface="Arial Black"/>
              </a:rPr>
              <a:t>Architecture</a:t>
            </a:r>
            <a:r>
              <a:rPr sz="2400" spc="-215" dirty="0">
                <a:latin typeface="Arial Black"/>
                <a:cs typeface="Arial Black"/>
              </a:rPr>
              <a:t> </a:t>
            </a:r>
            <a:r>
              <a:rPr sz="2400" dirty="0">
                <a:latin typeface="Wingdings"/>
                <a:cs typeface="Wingdings"/>
              </a:rPr>
              <a:t></a:t>
            </a:r>
            <a:endParaRPr sz="2400">
              <a:latin typeface="Wingdings"/>
              <a:cs typeface="Wingdings"/>
            </a:endParaRPr>
          </a:p>
          <a:p>
            <a:pPr marL="698500" lvl="1" indent="-2286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90" dirty="0">
                <a:latin typeface="Arial Black"/>
                <a:cs typeface="Arial Black"/>
              </a:rPr>
              <a:t>Famous </a:t>
            </a:r>
            <a:r>
              <a:rPr sz="2000" spc="-145" dirty="0">
                <a:latin typeface="Arial Black"/>
                <a:cs typeface="Arial Black"/>
              </a:rPr>
              <a:t>one </a:t>
            </a:r>
            <a:r>
              <a:rPr sz="2000" spc="-210" dirty="0">
                <a:latin typeface="Arial Black"/>
                <a:cs typeface="Arial Black"/>
              </a:rPr>
              <a:t>is </a:t>
            </a:r>
            <a:r>
              <a:rPr sz="2000" spc="-229" dirty="0">
                <a:latin typeface="Arial Black"/>
                <a:cs typeface="Arial Black"/>
              </a:rPr>
              <a:t>VGG16 </a:t>
            </a:r>
            <a:r>
              <a:rPr sz="2000" spc="-160" dirty="0">
                <a:latin typeface="Arial Black"/>
                <a:cs typeface="Arial Black"/>
              </a:rPr>
              <a:t>(config.</a:t>
            </a:r>
            <a:r>
              <a:rPr sz="2000" spc="-20" dirty="0">
                <a:latin typeface="Arial Black"/>
                <a:cs typeface="Arial Black"/>
              </a:rPr>
              <a:t> </a:t>
            </a:r>
            <a:r>
              <a:rPr sz="2000" b="1" spc="-70" dirty="0">
                <a:latin typeface="Arial"/>
                <a:cs typeface="Arial"/>
              </a:rPr>
              <a:t>D</a:t>
            </a:r>
            <a:r>
              <a:rPr sz="2000" spc="-70" dirty="0">
                <a:latin typeface="Arial Black"/>
                <a:cs typeface="Arial Black"/>
              </a:rPr>
              <a:t>)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21870" y="6543761"/>
            <a:ext cx="167640" cy="203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15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93447" y="0"/>
            <a:ext cx="82276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맑은 고딕"/>
                <a:cs typeface="맑은 고딕"/>
              </a:rPr>
              <a:t>*</a:t>
            </a:r>
            <a:r>
              <a:rPr sz="1400" spc="-10" dirty="0">
                <a:latin typeface="Calibri"/>
                <a:cs typeface="Calibri"/>
              </a:rPr>
              <a:t>Karen Simonyan </a:t>
            </a:r>
            <a:r>
              <a:rPr sz="1400" spc="-5" dirty="0">
                <a:latin typeface="Calibri"/>
                <a:cs typeface="Calibri"/>
              </a:rPr>
              <a:t>and </a:t>
            </a:r>
            <a:r>
              <a:rPr sz="1400" spc="-10" dirty="0">
                <a:latin typeface="Calibri"/>
                <a:cs typeface="Calibri"/>
              </a:rPr>
              <a:t>Andrew </a:t>
            </a:r>
            <a:r>
              <a:rPr sz="1400" spc="-5" dirty="0">
                <a:latin typeface="Calibri"/>
                <a:cs typeface="Calibri"/>
              </a:rPr>
              <a:t>Zisserman, </a:t>
            </a:r>
            <a:r>
              <a:rPr sz="1400" spc="-10" dirty="0">
                <a:latin typeface="Calibri"/>
                <a:cs typeface="Calibri"/>
              </a:rPr>
              <a:t>“Very </a:t>
            </a:r>
            <a:r>
              <a:rPr sz="1400" spc="-5" dirty="0">
                <a:latin typeface="Calibri"/>
                <a:cs typeface="Calibri"/>
              </a:rPr>
              <a:t>Deep Convolutional Networks </a:t>
            </a:r>
            <a:r>
              <a:rPr sz="1400" spc="-10" dirty="0">
                <a:latin typeface="Calibri"/>
                <a:cs typeface="Calibri"/>
              </a:rPr>
              <a:t>for </a:t>
            </a:r>
            <a:r>
              <a:rPr sz="1400" spc="-5" dirty="0">
                <a:latin typeface="Calibri"/>
                <a:cs typeface="Calibri"/>
              </a:rPr>
              <a:t>Large-Scale </a:t>
            </a:r>
            <a:r>
              <a:rPr sz="1400" spc="-10" dirty="0">
                <a:latin typeface="Calibri"/>
                <a:cs typeface="Calibri"/>
              </a:rPr>
              <a:t>Image </a:t>
            </a:r>
            <a:r>
              <a:rPr sz="1400" spc="-15" dirty="0">
                <a:latin typeface="Calibri"/>
                <a:cs typeface="Calibri"/>
              </a:rPr>
              <a:t>Recognition,”  </a:t>
            </a:r>
            <a:r>
              <a:rPr sz="1400" dirty="0">
                <a:latin typeface="Calibri"/>
                <a:cs typeface="Calibri"/>
              </a:rPr>
              <a:t>arXiv </a:t>
            </a:r>
            <a:r>
              <a:rPr sz="1400" spc="-10" dirty="0">
                <a:latin typeface="Calibri"/>
                <a:cs typeface="Calibri"/>
              </a:rPr>
              <a:t>preprint </a:t>
            </a:r>
            <a:r>
              <a:rPr sz="1400" spc="-5" dirty="0">
                <a:latin typeface="Calibri"/>
                <a:cs typeface="Calibri"/>
              </a:rPr>
              <a:t>arXiv:1409.1556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(2014).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72174" y="504832"/>
            <a:ext cx="6287249" cy="6353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589" y="3276060"/>
            <a:ext cx="8143875" cy="1682750"/>
          </a:xfrm>
          <a:prstGeom prst="rect">
            <a:avLst/>
          </a:prstGeom>
        </p:spPr>
        <p:txBody>
          <a:bodyPr vert="horz" wrap="square" lIns="0" tIns="281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sz="6000" spc="-330" dirty="0">
                <a:latin typeface="Arial Black"/>
                <a:cs typeface="Arial Black"/>
              </a:rPr>
              <a:t>II: </a:t>
            </a:r>
            <a:r>
              <a:rPr sz="6000" spc="-550" dirty="0">
                <a:latin typeface="Arial Black"/>
                <a:cs typeface="Arial Black"/>
              </a:rPr>
              <a:t>Network </a:t>
            </a:r>
            <a:r>
              <a:rPr sz="6000" spc="-375" dirty="0">
                <a:latin typeface="Arial Black"/>
                <a:cs typeface="Arial Black"/>
              </a:rPr>
              <a:t>in</a:t>
            </a:r>
            <a:r>
              <a:rPr sz="6000" spc="-525" dirty="0">
                <a:latin typeface="Arial Black"/>
                <a:cs typeface="Arial Black"/>
              </a:rPr>
              <a:t> </a:t>
            </a:r>
            <a:r>
              <a:rPr sz="6000" spc="-550" dirty="0">
                <a:latin typeface="Arial Black"/>
                <a:cs typeface="Arial Black"/>
              </a:rPr>
              <a:t>Network</a:t>
            </a:r>
            <a:endParaRPr sz="6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400" spc="-190" dirty="0">
                <a:solidFill>
                  <a:srgbClr val="8A8A8A"/>
                </a:solidFill>
                <a:latin typeface="Arial Black"/>
                <a:cs typeface="Arial Black"/>
              </a:rPr>
              <a:t>Inception </a:t>
            </a:r>
            <a:r>
              <a:rPr sz="2400" spc="-165" dirty="0">
                <a:solidFill>
                  <a:srgbClr val="8A8A8A"/>
                </a:solidFill>
                <a:latin typeface="Arial Black"/>
                <a:cs typeface="Arial Black"/>
              </a:rPr>
              <a:t>module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83312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75" dirty="0"/>
              <a:t>GoogLeNet, </a:t>
            </a:r>
            <a:r>
              <a:rPr spc="-420" dirty="0"/>
              <a:t>2014</a:t>
            </a:r>
            <a:r>
              <a:rPr spc="-325" dirty="0"/>
              <a:t> </a:t>
            </a:r>
            <a:r>
              <a:rPr spc="-350" dirty="0"/>
              <a:t>(Inception-v1)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10177780" cy="17113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0665" marR="95885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10" dirty="0">
                <a:latin typeface="Arial Black"/>
                <a:cs typeface="Arial Black"/>
              </a:rPr>
              <a:t>GoogLeNet </a:t>
            </a:r>
            <a:r>
              <a:rPr sz="2400" spc="-220" dirty="0">
                <a:latin typeface="Arial Black"/>
                <a:cs typeface="Arial Black"/>
              </a:rPr>
              <a:t>won </a:t>
            </a:r>
            <a:r>
              <a:rPr sz="2400" spc="-340" dirty="0">
                <a:latin typeface="Arial Black"/>
                <a:cs typeface="Arial Black"/>
              </a:rPr>
              <a:t>ILSVRC </a:t>
            </a:r>
            <a:r>
              <a:rPr sz="2400" spc="-235" dirty="0">
                <a:latin typeface="Arial Black"/>
                <a:cs typeface="Arial Black"/>
              </a:rPr>
              <a:t>2014 </a:t>
            </a:r>
            <a:r>
              <a:rPr sz="2400" spc="-215" dirty="0">
                <a:latin typeface="Arial Black"/>
                <a:cs typeface="Arial Black"/>
              </a:rPr>
              <a:t>challenge </a:t>
            </a:r>
            <a:r>
              <a:rPr sz="2400" spc="-185" dirty="0">
                <a:latin typeface="Arial Black"/>
                <a:cs typeface="Arial Black"/>
              </a:rPr>
              <a:t>by </a:t>
            </a:r>
            <a:r>
              <a:rPr sz="2400" spc="-160" dirty="0">
                <a:latin typeface="Arial Black"/>
                <a:cs typeface="Arial Black"/>
              </a:rPr>
              <a:t>pushing </a:t>
            </a:r>
            <a:r>
              <a:rPr sz="2400" spc="-190" dirty="0">
                <a:latin typeface="Arial Black"/>
                <a:cs typeface="Arial Black"/>
              </a:rPr>
              <a:t>the </a:t>
            </a:r>
            <a:r>
              <a:rPr sz="2400" spc="-165" dirty="0">
                <a:latin typeface="Arial Black"/>
                <a:cs typeface="Arial Black"/>
              </a:rPr>
              <a:t>top-five </a:t>
            </a:r>
            <a:r>
              <a:rPr sz="2400" spc="-125" dirty="0">
                <a:latin typeface="Arial Black"/>
                <a:cs typeface="Arial Black"/>
              </a:rPr>
              <a:t>error  </a:t>
            </a:r>
            <a:r>
              <a:rPr sz="2400" spc="-200" dirty="0">
                <a:latin typeface="Arial Black"/>
                <a:cs typeface="Arial Black"/>
              </a:rPr>
              <a:t>rate </a:t>
            </a:r>
            <a:r>
              <a:rPr sz="2400" spc="-220" dirty="0">
                <a:latin typeface="Arial Black"/>
                <a:cs typeface="Arial Black"/>
              </a:rPr>
              <a:t>below</a:t>
            </a:r>
            <a:r>
              <a:rPr sz="2400" spc="-175" dirty="0">
                <a:latin typeface="Arial Black"/>
                <a:cs typeface="Arial Black"/>
              </a:rPr>
              <a:t> </a:t>
            </a:r>
            <a:r>
              <a:rPr sz="2400" spc="-270" dirty="0">
                <a:latin typeface="Arial Black"/>
                <a:cs typeface="Arial Black"/>
              </a:rPr>
              <a:t>7%.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59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55" dirty="0">
                <a:latin typeface="Arial Black"/>
                <a:cs typeface="Arial Black"/>
              </a:rPr>
              <a:t>by </a:t>
            </a:r>
            <a:r>
              <a:rPr sz="2000" spc="-180" dirty="0">
                <a:latin typeface="Arial Black"/>
                <a:cs typeface="Arial Black"/>
              </a:rPr>
              <a:t>subnetworks </a:t>
            </a:r>
            <a:r>
              <a:rPr sz="2000" spc="-204" dirty="0">
                <a:latin typeface="Arial Black"/>
                <a:cs typeface="Arial Black"/>
              </a:rPr>
              <a:t>called </a:t>
            </a:r>
            <a:r>
              <a:rPr sz="2000" i="1" u="sng" spc="-5" dirty="0">
                <a:uFill>
                  <a:solidFill>
                    <a:srgbClr val="000000"/>
                  </a:solidFill>
                </a:uFill>
                <a:latin typeface="Noto Sans"/>
                <a:cs typeface="Noto Sans"/>
              </a:rPr>
              <a:t>inception</a:t>
            </a:r>
            <a:r>
              <a:rPr sz="2000" i="1" u="sng" spc="65" dirty="0">
                <a:uFill>
                  <a:solidFill>
                    <a:srgbClr val="000000"/>
                  </a:solidFill>
                </a:uFill>
                <a:latin typeface="Noto Sans"/>
                <a:cs typeface="Noto Sans"/>
              </a:rPr>
              <a:t> </a:t>
            </a:r>
            <a:r>
              <a:rPr sz="2000" i="1" u="sng" spc="-20" dirty="0">
                <a:uFill>
                  <a:solidFill>
                    <a:srgbClr val="000000"/>
                  </a:solidFill>
                </a:uFill>
                <a:latin typeface="Noto Sans"/>
                <a:cs typeface="Noto Sans"/>
              </a:rPr>
              <a:t>modules</a:t>
            </a:r>
            <a:r>
              <a:rPr sz="2000" spc="-20" dirty="0">
                <a:latin typeface="Arial Black"/>
                <a:cs typeface="Arial Black"/>
              </a:rPr>
              <a:t>.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60" dirty="0">
                <a:latin typeface="Arial Black"/>
                <a:cs typeface="Arial Black"/>
              </a:rPr>
              <a:t>Having </a:t>
            </a:r>
            <a:r>
              <a:rPr sz="2000" spc="-165" dirty="0">
                <a:latin typeface="Arial Black"/>
                <a:cs typeface="Arial Black"/>
              </a:rPr>
              <a:t>parameters </a:t>
            </a:r>
            <a:r>
              <a:rPr sz="2000" spc="-180" dirty="0">
                <a:latin typeface="Arial Black"/>
                <a:cs typeface="Arial Black"/>
              </a:rPr>
              <a:t>much </a:t>
            </a:r>
            <a:r>
              <a:rPr sz="2000" spc="-135" dirty="0">
                <a:latin typeface="Arial Black"/>
                <a:cs typeface="Arial Black"/>
              </a:rPr>
              <a:t>more </a:t>
            </a:r>
            <a:r>
              <a:rPr sz="2000" spc="-175" dirty="0">
                <a:latin typeface="Arial Black"/>
                <a:cs typeface="Arial Black"/>
              </a:rPr>
              <a:t>efficiently </a:t>
            </a:r>
            <a:r>
              <a:rPr sz="2000" spc="-145" dirty="0">
                <a:latin typeface="Arial Black"/>
                <a:cs typeface="Arial Black"/>
              </a:rPr>
              <a:t>than </a:t>
            </a:r>
            <a:r>
              <a:rPr sz="2000" spc="-155" dirty="0">
                <a:latin typeface="Arial Black"/>
                <a:cs typeface="Arial Black"/>
              </a:rPr>
              <a:t>previous</a:t>
            </a:r>
            <a:r>
              <a:rPr sz="2000" spc="-110" dirty="0">
                <a:latin typeface="Arial Black"/>
                <a:cs typeface="Arial Black"/>
              </a:rPr>
              <a:t> </a:t>
            </a:r>
            <a:r>
              <a:rPr sz="2000" spc="-185" dirty="0">
                <a:latin typeface="Arial Black"/>
                <a:cs typeface="Arial Black"/>
              </a:rPr>
              <a:t>architectures:</a:t>
            </a:r>
            <a:endParaRPr sz="20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60" dirty="0">
                <a:latin typeface="Arial Black"/>
                <a:cs typeface="Arial Black"/>
              </a:rPr>
              <a:t>GoogLeNet </a:t>
            </a:r>
            <a:r>
              <a:rPr sz="1800" spc="-180" dirty="0">
                <a:latin typeface="Arial Black"/>
                <a:cs typeface="Arial Black"/>
              </a:rPr>
              <a:t>actually </a:t>
            </a:r>
            <a:r>
              <a:rPr sz="1800" spc="-175" dirty="0">
                <a:latin typeface="Arial Black"/>
                <a:cs typeface="Arial Black"/>
              </a:rPr>
              <a:t>has 10 </a:t>
            </a:r>
            <a:r>
              <a:rPr sz="1800" spc="-170" dirty="0">
                <a:latin typeface="Arial Black"/>
                <a:cs typeface="Arial Black"/>
              </a:rPr>
              <a:t>times </a:t>
            </a:r>
            <a:r>
              <a:rPr sz="1800" spc="-160" dirty="0">
                <a:latin typeface="Arial Black"/>
                <a:cs typeface="Arial Black"/>
              </a:rPr>
              <a:t>fewer </a:t>
            </a:r>
            <a:r>
              <a:rPr sz="1800" spc="-150" dirty="0">
                <a:latin typeface="Arial Black"/>
                <a:cs typeface="Arial Black"/>
              </a:rPr>
              <a:t>parameters </a:t>
            </a:r>
            <a:r>
              <a:rPr sz="1800" spc="-135" dirty="0">
                <a:latin typeface="Arial Black"/>
                <a:cs typeface="Arial Black"/>
              </a:rPr>
              <a:t>than </a:t>
            </a:r>
            <a:r>
              <a:rPr sz="1800" spc="-185" dirty="0">
                <a:latin typeface="Arial Black"/>
                <a:cs typeface="Arial Black"/>
              </a:rPr>
              <a:t>AlexNet </a:t>
            </a:r>
            <a:r>
              <a:rPr sz="1800" b="1" spc="100" dirty="0">
                <a:latin typeface="Arial"/>
                <a:cs typeface="Arial"/>
              </a:rPr>
              <a:t>but </a:t>
            </a:r>
            <a:r>
              <a:rPr sz="1800" b="1" spc="60" dirty="0">
                <a:latin typeface="Arial"/>
                <a:cs typeface="Arial"/>
              </a:rPr>
              <a:t>much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35" dirty="0">
                <a:latin typeface="Arial"/>
                <a:cs typeface="Arial"/>
              </a:rPr>
              <a:t>deeper</a:t>
            </a:r>
            <a:r>
              <a:rPr sz="1800" spc="35" dirty="0">
                <a:latin typeface="Arial Black"/>
                <a:cs typeface="Arial Black"/>
              </a:rPr>
              <a:t>!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04690" y="22351"/>
            <a:ext cx="794893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맑은 고딕"/>
                <a:cs typeface="맑은 고딕"/>
              </a:rPr>
              <a:t>* </a:t>
            </a:r>
            <a:r>
              <a:rPr sz="1400" spc="-5" dirty="0">
                <a:latin typeface="Calibri"/>
                <a:cs typeface="Calibri"/>
              </a:rPr>
              <a:t>Christian </a:t>
            </a:r>
            <a:r>
              <a:rPr sz="1400" spc="-10" dirty="0">
                <a:latin typeface="Calibri"/>
                <a:cs typeface="Calibri"/>
              </a:rPr>
              <a:t>Szegedy et </a:t>
            </a:r>
            <a:r>
              <a:rPr sz="1400" dirty="0">
                <a:latin typeface="Calibri"/>
                <a:cs typeface="Calibri"/>
              </a:rPr>
              <a:t>al., </a:t>
            </a:r>
            <a:r>
              <a:rPr sz="1400" spc="-5" dirty="0">
                <a:latin typeface="Calibri"/>
                <a:cs typeface="Calibri"/>
              </a:rPr>
              <a:t>“Going Deeper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-15" dirty="0">
                <a:latin typeface="Calibri"/>
                <a:cs typeface="Calibri"/>
              </a:rPr>
              <a:t>Convolutions,” </a:t>
            </a:r>
            <a:r>
              <a:rPr sz="1400" i="1" spc="-5" dirty="0">
                <a:latin typeface="Calibri"/>
                <a:cs typeface="Calibri"/>
              </a:rPr>
              <a:t>Proceedings of the IEEE Conference on Computer  </a:t>
            </a:r>
            <a:r>
              <a:rPr sz="1400" i="1" dirty="0">
                <a:latin typeface="Calibri"/>
                <a:cs typeface="Calibri"/>
              </a:rPr>
              <a:t>Vision </a:t>
            </a:r>
            <a:r>
              <a:rPr sz="1400" i="1" spc="-5" dirty="0">
                <a:latin typeface="Calibri"/>
                <a:cs typeface="Calibri"/>
              </a:rPr>
              <a:t>and </a:t>
            </a:r>
            <a:r>
              <a:rPr sz="1400" i="1" spc="-10" dirty="0">
                <a:latin typeface="Calibri"/>
                <a:cs typeface="Calibri"/>
              </a:rPr>
              <a:t>Pattern </a:t>
            </a:r>
            <a:r>
              <a:rPr sz="1400" i="1" spc="-5" dirty="0">
                <a:latin typeface="Calibri"/>
                <a:cs typeface="Calibri"/>
              </a:rPr>
              <a:t>Recognition </a:t>
            </a:r>
            <a:r>
              <a:rPr sz="1400" spc="-5" dirty="0">
                <a:latin typeface="Calibri"/>
                <a:cs typeface="Calibri"/>
              </a:rPr>
              <a:t>(2015)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83312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75" dirty="0"/>
              <a:t>GoogLeNet, </a:t>
            </a:r>
            <a:r>
              <a:rPr spc="-420" dirty="0"/>
              <a:t>2014</a:t>
            </a:r>
            <a:r>
              <a:rPr spc="-325" dirty="0"/>
              <a:t> </a:t>
            </a:r>
            <a:r>
              <a:rPr spc="-350" dirty="0"/>
              <a:t>(Inception-v1)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8152"/>
            <a:ext cx="10179685" cy="19761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90" dirty="0">
                <a:latin typeface="Arial Black"/>
                <a:cs typeface="Arial Black"/>
              </a:rPr>
              <a:t>Inception </a:t>
            </a:r>
            <a:r>
              <a:rPr sz="2400" spc="-165" dirty="0">
                <a:latin typeface="Arial Black"/>
                <a:cs typeface="Arial Black"/>
              </a:rPr>
              <a:t>module</a:t>
            </a:r>
            <a:endParaRPr sz="2400">
              <a:latin typeface="Arial Black"/>
              <a:cs typeface="Arial Black"/>
            </a:endParaRPr>
          </a:p>
          <a:p>
            <a:pPr marL="697865" marR="774065" lvl="1" indent="-228600">
              <a:lnSpc>
                <a:spcPts val="2150"/>
              </a:lnSpc>
              <a:spcBef>
                <a:spcPts val="5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90" dirty="0">
                <a:latin typeface="Arial Black"/>
                <a:cs typeface="Arial Black"/>
              </a:rPr>
              <a:t>3 </a:t>
            </a:r>
            <a:r>
              <a:rPr sz="2000" dirty="0">
                <a:latin typeface="맑은 고딕"/>
                <a:cs typeface="맑은 고딕"/>
              </a:rPr>
              <a:t>× </a:t>
            </a:r>
            <a:r>
              <a:rPr sz="2000" spc="-190" dirty="0">
                <a:latin typeface="Arial Black"/>
                <a:cs typeface="Arial Black"/>
              </a:rPr>
              <a:t>3 </a:t>
            </a:r>
            <a:r>
              <a:rPr sz="2000" spc="-175" dirty="0">
                <a:latin typeface="Arial Black"/>
                <a:cs typeface="Arial Black"/>
              </a:rPr>
              <a:t>+ </a:t>
            </a:r>
            <a:r>
              <a:rPr sz="2000" spc="-225" dirty="0">
                <a:latin typeface="Arial Black"/>
                <a:cs typeface="Arial Black"/>
              </a:rPr>
              <a:t>1(S) </a:t>
            </a:r>
            <a:r>
              <a:rPr sz="2000" spc="-185" dirty="0">
                <a:latin typeface="Arial Black"/>
                <a:cs typeface="Arial Black"/>
              </a:rPr>
              <a:t>means </a:t>
            </a:r>
            <a:r>
              <a:rPr sz="2000" spc="-165" dirty="0">
                <a:latin typeface="Arial Black"/>
                <a:cs typeface="Arial Black"/>
              </a:rPr>
              <a:t>that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70" dirty="0">
                <a:latin typeface="Arial Black"/>
                <a:cs typeface="Arial Black"/>
              </a:rPr>
              <a:t>layer </a:t>
            </a:r>
            <a:r>
              <a:rPr sz="2000" spc="-210" dirty="0">
                <a:latin typeface="Arial Black"/>
                <a:cs typeface="Arial Black"/>
              </a:rPr>
              <a:t>uses a </a:t>
            </a:r>
            <a:r>
              <a:rPr sz="2000" spc="-190" dirty="0">
                <a:latin typeface="Arial Black"/>
                <a:cs typeface="Arial Black"/>
              </a:rPr>
              <a:t>3 </a:t>
            </a:r>
            <a:r>
              <a:rPr sz="2000" dirty="0">
                <a:latin typeface="맑은 고딕"/>
                <a:cs typeface="맑은 고딕"/>
              </a:rPr>
              <a:t>× </a:t>
            </a:r>
            <a:r>
              <a:rPr sz="2000" spc="-190" dirty="0">
                <a:latin typeface="Arial Black"/>
                <a:cs typeface="Arial Black"/>
              </a:rPr>
              <a:t>3 </a:t>
            </a:r>
            <a:r>
              <a:rPr sz="2000" spc="-165" dirty="0">
                <a:latin typeface="Arial Black"/>
                <a:cs typeface="Arial Black"/>
              </a:rPr>
              <a:t>kernel, </a:t>
            </a:r>
            <a:r>
              <a:rPr sz="2000" spc="-160" dirty="0">
                <a:latin typeface="Arial Black"/>
                <a:cs typeface="Arial Black"/>
              </a:rPr>
              <a:t>stride 1, </a:t>
            </a:r>
            <a:r>
              <a:rPr sz="2000" spc="-140" dirty="0">
                <a:latin typeface="Arial Black"/>
                <a:cs typeface="Arial Black"/>
              </a:rPr>
              <a:t>and </a:t>
            </a:r>
            <a:r>
              <a:rPr sz="2000" spc="-200" dirty="0">
                <a:latin typeface="Arial Black"/>
                <a:cs typeface="Arial Black"/>
              </a:rPr>
              <a:t>"same"  </a:t>
            </a:r>
            <a:r>
              <a:rPr sz="2000" spc="-130" dirty="0">
                <a:latin typeface="Arial Black"/>
                <a:cs typeface="Arial Black"/>
              </a:rPr>
              <a:t>padding.</a:t>
            </a:r>
            <a:endParaRPr sz="2000">
              <a:latin typeface="Arial Black"/>
              <a:cs typeface="Arial Black"/>
            </a:endParaRPr>
          </a:p>
          <a:p>
            <a:pPr marL="698500" marR="5080" lvl="1" indent="-228600">
              <a:lnSpc>
                <a:spcPts val="2160"/>
              </a:lnSpc>
              <a:spcBef>
                <a:spcPts val="49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50" dirty="0">
                <a:latin typeface="Arial Black"/>
                <a:cs typeface="Arial Black"/>
              </a:rPr>
              <a:t>outputs </a:t>
            </a:r>
            <a:r>
              <a:rPr sz="2000" spc="-175" dirty="0">
                <a:latin typeface="Arial Black"/>
                <a:cs typeface="Arial Black"/>
              </a:rPr>
              <a:t>all </a:t>
            </a:r>
            <a:r>
              <a:rPr sz="2000" spc="-180" dirty="0">
                <a:latin typeface="Arial Black"/>
                <a:cs typeface="Arial Black"/>
              </a:rPr>
              <a:t>have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204" dirty="0">
                <a:latin typeface="Arial Black"/>
                <a:cs typeface="Arial Black"/>
              </a:rPr>
              <a:t>same </a:t>
            </a:r>
            <a:r>
              <a:rPr sz="2000" spc="-140" dirty="0">
                <a:latin typeface="Arial Black"/>
                <a:cs typeface="Arial Black"/>
              </a:rPr>
              <a:t>height and </a:t>
            </a:r>
            <a:r>
              <a:rPr sz="2000" spc="-170" dirty="0">
                <a:latin typeface="Arial Black"/>
                <a:cs typeface="Arial Black"/>
              </a:rPr>
              <a:t>width </a:t>
            </a:r>
            <a:r>
              <a:rPr sz="2000" spc="-240" dirty="0">
                <a:latin typeface="Arial Black"/>
                <a:cs typeface="Arial Black"/>
              </a:rPr>
              <a:t>as </a:t>
            </a:r>
            <a:r>
              <a:rPr sz="2000" spc="-140" dirty="0">
                <a:latin typeface="Arial Black"/>
                <a:cs typeface="Arial Black"/>
              </a:rPr>
              <a:t>their </a:t>
            </a:r>
            <a:r>
              <a:rPr sz="2000" spc="-150" dirty="0">
                <a:latin typeface="Arial Black"/>
                <a:cs typeface="Arial Black"/>
              </a:rPr>
              <a:t>inputs </a:t>
            </a:r>
            <a:r>
              <a:rPr sz="2000" spc="-180" dirty="0">
                <a:latin typeface="Arial Black"/>
                <a:cs typeface="Arial Black"/>
              </a:rPr>
              <a:t>( </a:t>
            </a:r>
            <a:r>
              <a:rPr sz="2000" spc="-204" dirty="0">
                <a:latin typeface="Arial Black"/>
                <a:cs typeface="Arial Black"/>
              </a:rPr>
              <a:t>‘same’ </a:t>
            </a:r>
            <a:r>
              <a:rPr sz="2000" spc="-125" dirty="0">
                <a:latin typeface="Arial Black"/>
                <a:cs typeface="Arial Black"/>
              </a:rPr>
              <a:t>padding </a:t>
            </a:r>
            <a:r>
              <a:rPr sz="2000" spc="-90" dirty="0">
                <a:latin typeface="Arial Black"/>
                <a:cs typeface="Arial Black"/>
              </a:rPr>
              <a:t>w/o  </a:t>
            </a:r>
            <a:r>
              <a:rPr sz="2000" spc="-130" dirty="0">
                <a:latin typeface="Arial Black"/>
                <a:cs typeface="Arial Black"/>
              </a:rPr>
              <a:t>pooling).</a:t>
            </a:r>
            <a:endParaRPr sz="20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85" dirty="0">
                <a:latin typeface="Arial Black"/>
                <a:cs typeface="Arial Black"/>
              </a:rPr>
              <a:t>So, </a:t>
            </a:r>
            <a:r>
              <a:rPr sz="1800" spc="-235" dirty="0">
                <a:latin typeface="Arial Black"/>
                <a:cs typeface="Arial Black"/>
              </a:rPr>
              <a:t>we </a:t>
            </a:r>
            <a:r>
              <a:rPr sz="1800" spc="-210" dirty="0">
                <a:latin typeface="Arial Black"/>
                <a:cs typeface="Arial Black"/>
              </a:rPr>
              <a:t>can </a:t>
            </a:r>
            <a:r>
              <a:rPr sz="1800" spc="-185" dirty="0">
                <a:latin typeface="Arial Black"/>
                <a:cs typeface="Arial Black"/>
              </a:rPr>
              <a:t>concatenate </a:t>
            </a:r>
            <a:r>
              <a:rPr sz="1800" spc="-160" dirty="0">
                <a:latin typeface="Arial Black"/>
                <a:cs typeface="Arial Black"/>
              </a:rPr>
              <a:t>all </a:t>
            </a:r>
            <a:r>
              <a:rPr sz="1800" spc="-135" dirty="0">
                <a:latin typeface="Arial Black"/>
                <a:cs typeface="Arial Black"/>
              </a:rPr>
              <a:t>outputs </a:t>
            </a:r>
            <a:r>
              <a:rPr sz="1800" spc="-125" dirty="0">
                <a:latin typeface="Arial Black"/>
                <a:cs typeface="Arial Black"/>
              </a:rPr>
              <a:t>along </a:t>
            </a:r>
            <a:r>
              <a:rPr sz="1800" spc="-120" dirty="0">
                <a:latin typeface="Arial Black"/>
                <a:cs typeface="Arial Black"/>
              </a:rPr>
              <a:t>different </a:t>
            </a:r>
            <a:r>
              <a:rPr sz="1800" spc="-185" dirty="0">
                <a:latin typeface="Arial Black"/>
                <a:cs typeface="Arial Black"/>
              </a:rPr>
              <a:t>conv</a:t>
            </a:r>
            <a:r>
              <a:rPr sz="1800" spc="35" dirty="0">
                <a:latin typeface="Arial Black"/>
                <a:cs typeface="Arial Black"/>
              </a:rPr>
              <a:t> </a:t>
            </a:r>
            <a:r>
              <a:rPr sz="1800" spc="-160" dirty="0">
                <a:latin typeface="Arial Black"/>
                <a:cs typeface="Arial Black"/>
              </a:rPr>
              <a:t>layers.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04690" y="22351"/>
            <a:ext cx="794893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맑은 고딕"/>
                <a:cs typeface="맑은 고딕"/>
              </a:rPr>
              <a:t>* </a:t>
            </a:r>
            <a:r>
              <a:rPr sz="1400" spc="-5" dirty="0">
                <a:latin typeface="Calibri"/>
                <a:cs typeface="Calibri"/>
              </a:rPr>
              <a:t>Christian </a:t>
            </a:r>
            <a:r>
              <a:rPr sz="1400" spc="-10" dirty="0">
                <a:latin typeface="Calibri"/>
                <a:cs typeface="Calibri"/>
              </a:rPr>
              <a:t>Szegedy et </a:t>
            </a:r>
            <a:r>
              <a:rPr sz="1400" dirty="0">
                <a:latin typeface="Calibri"/>
                <a:cs typeface="Calibri"/>
              </a:rPr>
              <a:t>al., </a:t>
            </a:r>
            <a:r>
              <a:rPr sz="1400" spc="-5" dirty="0">
                <a:latin typeface="Calibri"/>
                <a:cs typeface="Calibri"/>
              </a:rPr>
              <a:t>“Going Deeper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-15" dirty="0">
                <a:latin typeface="Calibri"/>
                <a:cs typeface="Calibri"/>
              </a:rPr>
              <a:t>Convolutions,” </a:t>
            </a:r>
            <a:r>
              <a:rPr sz="1400" i="1" spc="-5" dirty="0">
                <a:latin typeface="Calibri"/>
                <a:cs typeface="Calibri"/>
              </a:rPr>
              <a:t>Proceedings of the IEEE Conference on Computer  </a:t>
            </a:r>
            <a:r>
              <a:rPr sz="1400" i="1" dirty="0">
                <a:latin typeface="Calibri"/>
                <a:cs typeface="Calibri"/>
              </a:rPr>
              <a:t>Vision </a:t>
            </a:r>
            <a:r>
              <a:rPr sz="1400" i="1" spc="-5" dirty="0">
                <a:latin typeface="Calibri"/>
                <a:cs typeface="Calibri"/>
              </a:rPr>
              <a:t>and </a:t>
            </a:r>
            <a:r>
              <a:rPr sz="1400" i="1" spc="-10" dirty="0">
                <a:latin typeface="Calibri"/>
                <a:cs typeface="Calibri"/>
              </a:rPr>
              <a:t>Pattern </a:t>
            </a:r>
            <a:r>
              <a:rPr sz="1400" i="1" spc="-5" dirty="0">
                <a:latin typeface="Calibri"/>
                <a:cs typeface="Calibri"/>
              </a:rPr>
              <a:t>Recognition </a:t>
            </a:r>
            <a:r>
              <a:rPr sz="1400" spc="-5" dirty="0">
                <a:latin typeface="Calibri"/>
                <a:cs typeface="Calibri"/>
              </a:rPr>
              <a:t>(2015)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52444" y="4021835"/>
            <a:ext cx="5087111" cy="2836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83312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75" dirty="0"/>
              <a:t>GoogLeNet, </a:t>
            </a:r>
            <a:r>
              <a:rPr spc="-420" dirty="0"/>
              <a:t>2014</a:t>
            </a:r>
            <a:r>
              <a:rPr spc="-325" dirty="0"/>
              <a:t> </a:t>
            </a:r>
            <a:r>
              <a:rPr spc="-350" dirty="0"/>
              <a:t>(Inception-v1)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10168890" cy="138811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90" dirty="0">
                <a:latin typeface="Arial Black"/>
                <a:cs typeface="Arial Black"/>
              </a:rPr>
              <a:t>Inception </a:t>
            </a:r>
            <a:r>
              <a:rPr sz="2400" spc="-165" dirty="0">
                <a:latin typeface="Arial Black"/>
                <a:cs typeface="Arial Black"/>
              </a:rPr>
              <a:t>module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85" dirty="0">
                <a:latin typeface="Arial Black"/>
                <a:cs typeface="Arial Black"/>
              </a:rPr>
              <a:t>Then </a:t>
            </a:r>
            <a:r>
              <a:rPr sz="2000" b="1" spc="90" dirty="0">
                <a:latin typeface="Arial"/>
                <a:cs typeface="Arial"/>
              </a:rPr>
              <a:t>why </a:t>
            </a:r>
            <a:r>
              <a:rPr sz="2000" b="1" spc="114" dirty="0">
                <a:latin typeface="Arial"/>
                <a:cs typeface="Arial"/>
              </a:rPr>
              <a:t>we </a:t>
            </a:r>
            <a:r>
              <a:rPr sz="2000" b="1" spc="70" dirty="0">
                <a:latin typeface="Arial"/>
                <a:cs typeface="Arial"/>
              </a:rPr>
              <a:t>need </a:t>
            </a:r>
            <a:r>
              <a:rPr sz="2000" b="1" spc="25" dirty="0">
                <a:latin typeface="Arial"/>
                <a:cs typeface="Arial"/>
              </a:rPr>
              <a:t>1x1+1</a:t>
            </a:r>
            <a:r>
              <a:rPr sz="2000" b="1" spc="-360" dirty="0">
                <a:latin typeface="Arial"/>
                <a:cs typeface="Arial"/>
              </a:rPr>
              <a:t> </a:t>
            </a:r>
            <a:r>
              <a:rPr sz="2000" spc="-204" dirty="0">
                <a:latin typeface="Arial Black"/>
                <a:cs typeface="Arial Black"/>
              </a:rPr>
              <a:t>conv </a:t>
            </a:r>
            <a:r>
              <a:rPr sz="2000" spc="-200" dirty="0">
                <a:latin typeface="Arial Black"/>
                <a:cs typeface="Arial Black"/>
              </a:rPr>
              <a:t>layer?</a:t>
            </a:r>
            <a:endParaRPr sz="2000">
              <a:latin typeface="Arial Black"/>
              <a:cs typeface="Arial Black"/>
            </a:endParaRPr>
          </a:p>
          <a:p>
            <a:pPr marL="698500" marR="5080" lvl="1" indent="-228600">
              <a:lnSpc>
                <a:spcPts val="2160"/>
              </a:lnSpc>
              <a:spcBef>
                <a:spcPts val="5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25" dirty="0">
                <a:latin typeface="Arial Black"/>
                <a:cs typeface="Arial Black"/>
              </a:rPr>
              <a:t>These </a:t>
            </a:r>
            <a:r>
              <a:rPr sz="2000" spc="-185" dirty="0">
                <a:latin typeface="Arial Black"/>
                <a:cs typeface="Arial Black"/>
              </a:rPr>
              <a:t>layers </a:t>
            </a:r>
            <a:r>
              <a:rPr sz="2000" spc="-180" dirty="0">
                <a:latin typeface="Arial Black"/>
                <a:cs typeface="Arial Black"/>
              </a:rPr>
              <a:t>cannot </a:t>
            </a:r>
            <a:r>
              <a:rPr sz="2000" spc="-175" dirty="0">
                <a:latin typeface="Arial Black"/>
                <a:cs typeface="Arial Black"/>
              </a:rPr>
              <a:t>capture </a:t>
            </a:r>
            <a:r>
              <a:rPr sz="2000" spc="-170" dirty="0">
                <a:latin typeface="Arial Black"/>
                <a:cs typeface="Arial Black"/>
              </a:rPr>
              <a:t>any </a:t>
            </a:r>
            <a:r>
              <a:rPr sz="2000" spc="-165" dirty="0">
                <a:latin typeface="Arial Black"/>
                <a:cs typeface="Arial Black"/>
              </a:rPr>
              <a:t>features </a:t>
            </a:r>
            <a:r>
              <a:rPr sz="2000" spc="-210" dirty="0">
                <a:latin typeface="Arial Black"/>
                <a:cs typeface="Arial Black"/>
              </a:rPr>
              <a:t>because </a:t>
            </a:r>
            <a:r>
              <a:rPr sz="2000" spc="-170" dirty="0">
                <a:latin typeface="Arial Black"/>
                <a:cs typeface="Arial Black"/>
              </a:rPr>
              <a:t>they look </a:t>
            </a:r>
            <a:r>
              <a:rPr sz="2000" spc="-190" dirty="0">
                <a:latin typeface="Arial Black"/>
                <a:cs typeface="Arial Black"/>
              </a:rPr>
              <a:t>at </a:t>
            </a:r>
            <a:r>
              <a:rPr sz="2000" spc="-150" dirty="0">
                <a:latin typeface="Arial Black"/>
                <a:cs typeface="Arial Black"/>
              </a:rPr>
              <a:t>only </a:t>
            </a:r>
            <a:r>
              <a:rPr sz="2000" spc="-145" dirty="0">
                <a:latin typeface="Arial Black"/>
                <a:cs typeface="Arial Black"/>
              </a:rPr>
              <a:t>one </a:t>
            </a:r>
            <a:r>
              <a:rPr sz="2000" spc="-180" dirty="0">
                <a:latin typeface="Arial Black"/>
                <a:cs typeface="Arial Black"/>
              </a:rPr>
              <a:t>pixel </a:t>
            </a:r>
            <a:r>
              <a:rPr sz="2000" spc="-190" dirty="0">
                <a:latin typeface="Arial Black"/>
                <a:cs typeface="Arial Black"/>
              </a:rPr>
              <a:t>at  </a:t>
            </a:r>
            <a:r>
              <a:rPr sz="2000" spc="-210" dirty="0">
                <a:latin typeface="Arial Black"/>
                <a:cs typeface="Arial Black"/>
              </a:rPr>
              <a:t>a</a:t>
            </a:r>
            <a:r>
              <a:rPr sz="2000" spc="-155" dirty="0">
                <a:latin typeface="Arial Black"/>
                <a:cs typeface="Arial Black"/>
              </a:rPr>
              <a:t> </a:t>
            </a:r>
            <a:r>
              <a:rPr sz="2000" spc="-204" dirty="0">
                <a:latin typeface="Arial Black"/>
                <a:cs typeface="Arial Black"/>
              </a:rPr>
              <a:t>time?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04690" y="22351"/>
            <a:ext cx="794893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맑은 고딕"/>
                <a:cs typeface="맑은 고딕"/>
              </a:rPr>
              <a:t>* </a:t>
            </a:r>
            <a:r>
              <a:rPr sz="1400" spc="-5" dirty="0">
                <a:latin typeface="Calibri"/>
                <a:cs typeface="Calibri"/>
              </a:rPr>
              <a:t>Christian </a:t>
            </a:r>
            <a:r>
              <a:rPr sz="1400" spc="-10" dirty="0">
                <a:latin typeface="Calibri"/>
                <a:cs typeface="Calibri"/>
              </a:rPr>
              <a:t>Szegedy et </a:t>
            </a:r>
            <a:r>
              <a:rPr sz="1400" dirty="0">
                <a:latin typeface="Calibri"/>
                <a:cs typeface="Calibri"/>
              </a:rPr>
              <a:t>al., </a:t>
            </a:r>
            <a:r>
              <a:rPr sz="1400" spc="-5" dirty="0">
                <a:latin typeface="Calibri"/>
                <a:cs typeface="Calibri"/>
              </a:rPr>
              <a:t>“Going Deeper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-15" dirty="0">
                <a:latin typeface="Calibri"/>
                <a:cs typeface="Calibri"/>
              </a:rPr>
              <a:t>Convolutions,” </a:t>
            </a:r>
            <a:r>
              <a:rPr sz="1400" i="1" spc="-5" dirty="0">
                <a:latin typeface="Calibri"/>
                <a:cs typeface="Calibri"/>
              </a:rPr>
              <a:t>Proceedings of the IEEE Conference on Computer  </a:t>
            </a:r>
            <a:r>
              <a:rPr sz="1400" i="1" dirty="0">
                <a:latin typeface="Calibri"/>
                <a:cs typeface="Calibri"/>
              </a:rPr>
              <a:t>Vision </a:t>
            </a:r>
            <a:r>
              <a:rPr sz="1400" i="1" spc="-5" dirty="0">
                <a:latin typeface="Calibri"/>
                <a:cs typeface="Calibri"/>
              </a:rPr>
              <a:t>and </a:t>
            </a:r>
            <a:r>
              <a:rPr sz="1400" i="1" spc="-10" dirty="0">
                <a:latin typeface="Calibri"/>
                <a:cs typeface="Calibri"/>
              </a:rPr>
              <a:t>Pattern </a:t>
            </a:r>
            <a:r>
              <a:rPr sz="1400" i="1" spc="-5" dirty="0">
                <a:latin typeface="Calibri"/>
                <a:cs typeface="Calibri"/>
              </a:rPr>
              <a:t>Recognition </a:t>
            </a:r>
            <a:r>
              <a:rPr sz="1400" spc="-5" dirty="0">
                <a:latin typeface="Calibri"/>
                <a:cs typeface="Calibri"/>
              </a:rPr>
              <a:t>(2015)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80241" y="3264408"/>
            <a:ext cx="5828665" cy="3228340"/>
            <a:chOff x="3180241" y="3264408"/>
            <a:chExt cx="5828665" cy="3228340"/>
          </a:xfrm>
        </p:grpSpPr>
        <p:sp>
          <p:nvSpPr>
            <p:cNvPr id="6" name="object 6"/>
            <p:cNvSpPr/>
            <p:nvPr/>
          </p:nvSpPr>
          <p:spPr>
            <a:xfrm>
              <a:off x="3362325" y="3264408"/>
              <a:ext cx="5505449" cy="32278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86591" y="4295104"/>
              <a:ext cx="1597660" cy="776605"/>
            </a:xfrm>
            <a:custGeom>
              <a:avLst/>
              <a:gdLst/>
              <a:ahLst/>
              <a:cxnLst/>
              <a:rect l="l" t="t" r="r" b="b"/>
              <a:pathLst>
                <a:path w="1597660" h="776604">
                  <a:moveTo>
                    <a:pt x="13808" y="20863"/>
                  </a:moveTo>
                  <a:lnTo>
                    <a:pt x="51490" y="18055"/>
                  </a:lnTo>
                  <a:lnTo>
                    <a:pt x="95867" y="19050"/>
                  </a:lnTo>
                  <a:lnTo>
                    <a:pt x="145373" y="22770"/>
                  </a:lnTo>
                  <a:lnTo>
                    <a:pt x="198440" y="28131"/>
                  </a:lnTo>
                  <a:lnTo>
                    <a:pt x="253504" y="34054"/>
                  </a:lnTo>
                  <a:lnTo>
                    <a:pt x="308996" y="39459"/>
                  </a:lnTo>
                  <a:lnTo>
                    <a:pt x="363351" y="43263"/>
                  </a:lnTo>
                  <a:lnTo>
                    <a:pt x="415002" y="44386"/>
                  </a:lnTo>
                  <a:lnTo>
                    <a:pt x="462382" y="41748"/>
                  </a:lnTo>
                  <a:lnTo>
                    <a:pt x="503925" y="34267"/>
                  </a:lnTo>
                  <a:lnTo>
                    <a:pt x="538064" y="20863"/>
                  </a:lnTo>
                  <a:lnTo>
                    <a:pt x="571479" y="8320"/>
                  </a:lnTo>
                  <a:lnTo>
                    <a:pt x="611085" y="3079"/>
                  </a:lnTo>
                  <a:lnTo>
                    <a:pt x="655674" y="3542"/>
                  </a:lnTo>
                  <a:lnTo>
                    <a:pt x="704036" y="8110"/>
                  </a:lnTo>
                  <a:lnTo>
                    <a:pt x="754960" y="15188"/>
                  </a:lnTo>
                  <a:lnTo>
                    <a:pt x="807239" y="23176"/>
                  </a:lnTo>
                  <a:lnTo>
                    <a:pt x="859661" y="30477"/>
                  </a:lnTo>
                  <a:lnTo>
                    <a:pt x="911017" y="35494"/>
                  </a:lnTo>
                  <a:lnTo>
                    <a:pt x="960099" y="36629"/>
                  </a:lnTo>
                  <a:lnTo>
                    <a:pt x="1005695" y="32285"/>
                  </a:lnTo>
                  <a:lnTo>
                    <a:pt x="1046598" y="20863"/>
                  </a:lnTo>
                  <a:lnTo>
                    <a:pt x="1086281" y="8576"/>
                  </a:lnTo>
                  <a:lnTo>
                    <a:pt x="1128819" y="1981"/>
                  </a:lnTo>
                  <a:lnTo>
                    <a:pt x="1173886" y="0"/>
                  </a:lnTo>
                  <a:lnTo>
                    <a:pt x="1221159" y="1554"/>
                  </a:lnTo>
                  <a:lnTo>
                    <a:pt x="1270313" y="5566"/>
                  </a:lnTo>
                  <a:lnTo>
                    <a:pt x="1321024" y="10957"/>
                  </a:lnTo>
                  <a:lnTo>
                    <a:pt x="1372967" y="16650"/>
                  </a:lnTo>
                  <a:lnTo>
                    <a:pt x="1425818" y="21565"/>
                  </a:lnTo>
                  <a:lnTo>
                    <a:pt x="1479253" y="24624"/>
                  </a:lnTo>
                  <a:lnTo>
                    <a:pt x="1532947" y="24750"/>
                  </a:lnTo>
                  <a:lnTo>
                    <a:pt x="1586576" y="20863"/>
                  </a:lnTo>
                  <a:lnTo>
                    <a:pt x="1586350" y="66678"/>
                  </a:lnTo>
                  <a:lnTo>
                    <a:pt x="1583572" y="110472"/>
                  </a:lnTo>
                  <a:lnTo>
                    <a:pt x="1579551" y="153546"/>
                  </a:lnTo>
                  <a:lnTo>
                    <a:pt x="1575594" y="197201"/>
                  </a:lnTo>
                  <a:lnTo>
                    <a:pt x="1573010" y="242736"/>
                  </a:lnTo>
                  <a:lnTo>
                    <a:pt x="1573107" y="291452"/>
                  </a:lnTo>
                  <a:lnTo>
                    <a:pt x="1577193" y="344650"/>
                  </a:lnTo>
                  <a:lnTo>
                    <a:pt x="1586576" y="403628"/>
                  </a:lnTo>
                  <a:lnTo>
                    <a:pt x="1595885" y="469122"/>
                  </a:lnTo>
                  <a:lnTo>
                    <a:pt x="1597249" y="525027"/>
                  </a:lnTo>
                  <a:lnTo>
                    <a:pt x="1593573" y="574094"/>
                  </a:lnTo>
                  <a:lnTo>
                    <a:pt x="1587763" y="619072"/>
                  </a:lnTo>
                  <a:lnTo>
                    <a:pt x="1582723" y="662708"/>
                  </a:lnTo>
                  <a:lnTo>
                    <a:pt x="1581359" y="707753"/>
                  </a:lnTo>
                  <a:lnTo>
                    <a:pt x="1586576" y="756955"/>
                  </a:lnTo>
                  <a:lnTo>
                    <a:pt x="1524111" y="756424"/>
                  </a:lnTo>
                  <a:lnTo>
                    <a:pt x="1465652" y="753440"/>
                  </a:lnTo>
                  <a:lnTo>
                    <a:pt x="1410928" y="748967"/>
                  </a:lnTo>
                  <a:lnTo>
                    <a:pt x="1359665" y="743969"/>
                  </a:lnTo>
                  <a:lnTo>
                    <a:pt x="1311591" y="739410"/>
                  </a:lnTo>
                  <a:lnTo>
                    <a:pt x="1266433" y="736255"/>
                  </a:lnTo>
                  <a:lnTo>
                    <a:pt x="1223918" y="735468"/>
                  </a:lnTo>
                  <a:lnTo>
                    <a:pt x="1183773" y="738012"/>
                  </a:lnTo>
                  <a:lnTo>
                    <a:pt x="1145725" y="744853"/>
                  </a:lnTo>
                  <a:lnTo>
                    <a:pt x="1109501" y="756955"/>
                  </a:lnTo>
                  <a:lnTo>
                    <a:pt x="1072697" y="768734"/>
                  </a:lnTo>
                  <a:lnTo>
                    <a:pt x="1033167" y="774752"/>
                  </a:lnTo>
                  <a:lnTo>
                    <a:pt x="991025" y="776186"/>
                  </a:lnTo>
                  <a:lnTo>
                    <a:pt x="946384" y="774217"/>
                  </a:lnTo>
                  <a:lnTo>
                    <a:pt x="899357" y="770023"/>
                  </a:lnTo>
                  <a:lnTo>
                    <a:pt x="850059" y="764784"/>
                  </a:lnTo>
                  <a:lnTo>
                    <a:pt x="798603" y="759679"/>
                  </a:lnTo>
                  <a:lnTo>
                    <a:pt x="745103" y="755886"/>
                  </a:lnTo>
                  <a:lnTo>
                    <a:pt x="689673" y="754585"/>
                  </a:lnTo>
                  <a:lnTo>
                    <a:pt x="632425" y="756955"/>
                  </a:lnTo>
                  <a:lnTo>
                    <a:pt x="586633" y="758795"/>
                  </a:lnTo>
                  <a:lnTo>
                    <a:pt x="538952" y="757716"/>
                  </a:lnTo>
                  <a:lnTo>
                    <a:pt x="489816" y="754430"/>
                  </a:lnTo>
                  <a:lnTo>
                    <a:pt x="439658" y="749650"/>
                  </a:lnTo>
                  <a:lnTo>
                    <a:pt x="388912" y="744088"/>
                  </a:lnTo>
                  <a:lnTo>
                    <a:pt x="338012" y="738457"/>
                  </a:lnTo>
                  <a:lnTo>
                    <a:pt x="287391" y="733469"/>
                  </a:lnTo>
                  <a:lnTo>
                    <a:pt x="237482" y="729837"/>
                  </a:lnTo>
                  <a:lnTo>
                    <a:pt x="188720" y="728274"/>
                  </a:lnTo>
                  <a:lnTo>
                    <a:pt x="141538" y="729491"/>
                  </a:lnTo>
                  <a:lnTo>
                    <a:pt x="96370" y="734202"/>
                  </a:lnTo>
                  <a:lnTo>
                    <a:pt x="53649" y="743119"/>
                  </a:lnTo>
                  <a:lnTo>
                    <a:pt x="13808" y="756955"/>
                  </a:lnTo>
                  <a:lnTo>
                    <a:pt x="3438" y="697655"/>
                  </a:lnTo>
                  <a:lnTo>
                    <a:pt x="0" y="641975"/>
                  </a:lnTo>
                  <a:lnTo>
                    <a:pt x="1508" y="590002"/>
                  </a:lnTo>
                  <a:lnTo>
                    <a:pt x="5979" y="541828"/>
                  </a:lnTo>
                  <a:lnTo>
                    <a:pt x="11429" y="497542"/>
                  </a:lnTo>
                  <a:lnTo>
                    <a:pt x="15873" y="457234"/>
                  </a:lnTo>
                  <a:lnTo>
                    <a:pt x="17328" y="420993"/>
                  </a:lnTo>
                  <a:lnTo>
                    <a:pt x="13808" y="388909"/>
                  </a:lnTo>
                  <a:lnTo>
                    <a:pt x="10500" y="355313"/>
                  </a:lnTo>
                  <a:lnTo>
                    <a:pt x="12465" y="315398"/>
                  </a:lnTo>
                  <a:lnTo>
                    <a:pt x="17541" y="270552"/>
                  </a:lnTo>
                  <a:lnTo>
                    <a:pt x="23562" y="222160"/>
                  </a:lnTo>
                  <a:lnTo>
                    <a:pt x="28364" y="171608"/>
                  </a:lnTo>
                  <a:lnTo>
                    <a:pt x="29782" y="120284"/>
                  </a:lnTo>
                  <a:lnTo>
                    <a:pt x="25652" y="69574"/>
                  </a:lnTo>
                  <a:lnTo>
                    <a:pt x="13808" y="20863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1458" y="5167745"/>
              <a:ext cx="3007995" cy="786765"/>
            </a:xfrm>
            <a:custGeom>
              <a:avLst/>
              <a:gdLst/>
              <a:ahLst/>
              <a:cxnLst/>
              <a:rect l="l" t="t" r="r" b="b"/>
              <a:pathLst>
                <a:path w="3007995" h="786764">
                  <a:moveTo>
                    <a:pt x="1773" y="26046"/>
                  </a:moveTo>
                  <a:lnTo>
                    <a:pt x="55200" y="20412"/>
                  </a:lnTo>
                  <a:lnTo>
                    <a:pt x="107911" y="18020"/>
                  </a:lnTo>
                  <a:lnTo>
                    <a:pt x="159928" y="18206"/>
                  </a:lnTo>
                  <a:lnTo>
                    <a:pt x="211273" y="20303"/>
                  </a:lnTo>
                  <a:lnTo>
                    <a:pt x="261967" y="23646"/>
                  </a:lnTo>
                  <a:lnTo>
                    <a:pt x="312031" y="27570"/>
                  </a:lnTo>
                  <a:lnTo>
                    <a:pt x="361488" y="31409"/>
                  </a:lnTo>
                  <a:lnTo>
                    <a:pt x="410358" y="34499"/>
                  </a:lnTo>
                  <a:lnTo>
                    <a:pt x="458663" y="36172"/>
                  </a:lnTo>
                  <a:lnTo>
                    <a:pt x="506424" y="35765"/>
                  </a:lnTo>
                  <a:lnTo>
                    <a:pt x="553663" y="32612"/>
                  </a:lnTo>
                  <a:lnTo>
                    <a:pt x="600401" y="26046"/>
                  </a:lnTo>
                  <a:lnTo>
                    <a:pt x="645584" y="19678"/>
                  </a:lnTo>
                  <a:lnTo>
                    <a:pt x="688648" y="17044"/>
                  </a:lnTo>
                  <a:lnTo>
                    <a:pt x="730350" y="17372"/>
                  </a:lnTo>
                  <a:lnTo>
                    <a:pt x="771445" y="19888"/>
                  </a:lnTo>
                  <a:lnTo>
                    <a:pt x="812689" y="23820"/>
                  </a:lnTo>
                  <a:lnTo>
                    <a:pt x="854839" y="28394"/>
                  </a:lnTo>
                  <a:lnTo>
                    <a:pt x="898650" y="32838"/>
                  </a:lnTo>
                  <a:lnTo>
                    <a:pt x="944879" y="36378"/>
                  </a:lnTo>
                  <a:lnTo>
                    <a:pt x="994282" y="38242"/>
                  </a:lnTo>
                  <a:lnTo>
                    <a:pt x="1047615" y="37657"/>
                  </a:lnTo>
                  <a:lnTo>
                    <a:pt x="1105633" y="33849"/>
                  </a:lnTo>
                  <a:lnTo>
                    <a:pt x="1169094" y="26046"/>
                  </a:lnTo>
                  <a:lnTo>
                    <a:pt x="1229771" y="19147"/>
                  </a:lnTo>
                  <a:lnTo>
                    <a:pt x="1289033" y="16460"/>
                  </a:lnTo>
                  <a:lnTo>
                    <a:pt x="1346705" y="17151"/>
                  </a:lnTo>
                  <a:lnTo>
                    <a:pt x="1402613" y="20385"/>
                  </a:lnTo>
                  <a:lnTo>
                    <a:pt x="1456583" y="25325"/>
                  </a:lnTo>
                  <a:lnTo>
                    <a:pt x="1508441" y="31137"/>
                  </a:lnTo>
                  <a:lnTo>
                    <a:pt x="1558012" y="36985"/>
                  </a:lnTo>
                  <a:lnTo>
                    <a:pt x="1605122" y="42034"/>
                  </a:lnTo>
                  <a:lnTo>
                    <a:pt x="1649597" y="45448"/>
                  </a:lnTo>
                  <a:lnTo>
                    <a:pt x="1691262" y="46391"/>
                  </a:lnTo>
                  <a:lnTo>
                    <a:pt x="1729943" y="44029"/>
                  </a:lnTo>
                  <a:lnTo>
                    <a:pt x="1765465" y="37526"/>
                  </a:lnTo>
                  <a:lnTo>
                    <a:pt x="1797655" y="26046"/>
                  </a:lnTo>
                  <a:lnTo>
                    <a:pt x="1831299" y="14013"/>
                  </a:lnTo>
                  <a:lnTo>
                    <a:pt x="1870760" y="6033"/>
                  </a:lnTo>
                  <a:lnTo>
                    <a:pt x="1915223" y="1548"/>
                  </a:lnTo>
                  <a:lnTo>
                    <a:pt x="1963876" y="0"/>
                  </a:lnTo>
                  <a:lnTo>
                    <a:pt x="2015906" y="829"/>
                  </a:lnTo>
                  <a:lnTo>
                    <a:pt x="2070499" y="3478"/>
                  </a:lnTo>
                  <a:lnTo>
                    <a:pt x="2126844" y="7388"/>
                  </a:lnTo>
                  <a:lnTo>
                    <a:pt x="2184126" y="12000"/>
                  </a:lnTo>
                  <a:lnTo>
                    <a:pt x="2241534" y="16756"/>
                  </a:lnTo>
                  <a:lnTo>
                    <a:pt x="2298253" y="21097"/>
                  </a:lnTo>
                  <a:lnTo>
                    <a:pt x="2353470" y="24465"/>
                  </a:lnTo>
                  <a:lnTo>
                    <a:pt x="2406374" y="26301"/>
                  </a:lnTo>
                  <a:lnTo>
                    <a:pt x="2456150" y="26046"/>
                  </a:lnTo>
                  <a:lnTo>
                    <a:pt x="2510891" y="25187"/>
                  </a:lnTo>
                  <a:lnTo>
                    <a:pt x="2562291" y="25826"/>
                  </a:lnTo>
                  <a:lnTo>
                    <a:pt x="2611079" y="27522"/>
                  </a:lnTo>
                  <a:lnTo>
                    <a:pt x="2657985" y="29832"/>
                  </a:lnTo>
                  <a:lnTo>
                    <a:pt x="2703738" y="32313"/>
                  </a:lnTo>
                  <a:lnTo>
                    <a:pt x="2749069" y="34525"/>
                  </a:lnTo>
                  <a:lnTo>
                    <a:pt x="2794706" y="36023"/>
                  </a:lnTo>
                  <a:lnTo>
                    <a:pt x="2841379" y="36367"/>
                  </a:lnTo>
                  <a:lnTo>
                    <a:pt x="2889817" y="35114"/>
                  </a:lnTo>
                  <a:lnTo>
                    <a:pt x="2940751" y="31821"/>
                  </a:lnTo>
                  <a:lnTo>
                    <a:pt x="2994909" y="26046"/>
                  </a:lnTo>
                  <a:lnTo>
                    <a:pt x="2995594" y="78049"/>
                  </a:lnTo>
                  <a:lnTo>
                    <a:pt x="2993279" y="125777"/>
                  </a:lnTo>
                  <a:lnTo>
                    <a:pt x="2989365" y="170642"/>
                  </a:lnTo>
                  <a:lnTo>
                    <a:pt x="2985256" y="214057"/>
                  </a:lnTo>
                  <a:lnTo>
                    <a:pt x="2982353" y="257433"/>
                  </a:lnTo>
                  <a:lnTo>
                    <a:pt x="2982060" y="302184"/>
                  </a:lnTo>
                  <a:lnTo>
                    <a:pt x="2985778" y="349722"/>
                  </a:lnTo>
                  <a:lnTo>
                    <a:pt x="2994909" y="401458"/>
                  </a:lnTo>
                  <a:lnTo>
                    <a:pt x="3004817" y="461496"/>
                  </a:lnTo>
                  <a:lnTo>
                    <a:pt x="3007841" y="517835"/>
                  </a:lnTo>
                  <a:lnTo>
                    <a:pt x="3006131" y="570991"/>
                  </a:lnTo>
                  <a:lnTo>
                    <a:pt x="3001835" y="621483"/>
                  </a:lnTo>
                  <a:lnTo>
                    <a:pt x="2997101" y="669827"/>
                  </a:lnTo>
                  <a:lnTo>
                    <a:pt x="2994076" y="716540"/>
                  </a:lnTo>
                  <a:lnTo>
                    <a:pt x="2994909" y="762138"/>
                  </a:lnTo>
                  <a:lnTo>
                    <a:pt x="2944373" y="762399"/>
                  </a:lnTo>
                  <a:lnTo>
                    <a:pt x="2896952" y="760864"/>
                  </a:lnTo>
                  <a:lnTo>
                    <a:pt x="2851450" y="758186"/>
                  </a:lnTo>
                  <a:lnTo>
                    <a:pt x="2806669" y="755015"/>
                  </a:lnTo>
                  <a:lnTo>
                    <a:pt x="2761412" y="752004"/>
                  </a:lnTo>
                  <a:lnTo>
                    <a:pt x="2714481" y="749803"/>
                  </a:lnTo>
                  <a:lnTo>
                    <a:pt x="2664679" y="749065"/>
                  </a:lnTo>
                  <a:lnTo>
                    <a:pt x="2610809" y="750440"/>
                  </a:lnTo>
                  <a:lnTo>
                    <a:pt x="2551672" y="754581"/>
                  </a:lnTo>
                  <a:lnTo>
                    <a:pt x="2486071" y="762138"/>
                  </a:lnTo>
                  <a:lnTo>
                    <a:pt x="2428128" y="768293"/>
                  </a:lnTo>
                  <a:lnTo>
                    <a:pt x="2370013" y="771349"/>
                  </a:lnTo>
                  <a:lnTo>
                    <a:pt x="2312217" y="771900"/>
                  </a:lnTo>
                  <a:lnTo>
                    <a:pt x="2255230" y="770540"/>
                  </a:lnTo>
                  <a:lnTo>
                    <a:pt x="2199545" y="767863"/>
                  </a:lnTo>
                  <a:lnTo>
                    <a:pt x="2145652" y="764462"/>
                  </a:lnTo>
                  <a:lnTo>
                    <a:pt x="2094043" y="760933"/>
                  </a:lnTo>
                  <a:lnTo>
                    <a:pt x="2045209" y="757868"/>
                  </a:lnTo>
                  <a:lnTo>
                    <a:pt x="1999641" y="755862"/>
                  </a:lnTo>
                  <a:lnTo>
                    <a:pt x="1957830" y="755509"/>
                  </a:lnTo>
                  <a:lnTo>
                    <a:pt x="1920267" y="757403"/>
                  </a:lnTo>
                  <a:lnTo>
                    <a:pt x="1887444" y="762138"/>
                  </a:lnTo>
                  <a:lnTo>
                    <a:pt x="1856494" y="766320"/>
                  </a:lnTo>
                  <a:lnTo>
                    <a:pt x="1820032" y="767548"/>
                  </a:lnTo>
                  <a:lnTo>
                    <a:pt x="1778771" y="766437"/>
                  </a:lnTo>
                  <a:lnTo>
                    <a:pt x="1733423" y="763602"/>
                  </a:lnTo>
                  <a:lnTo>
                    <a:pt x="1684700" y="759660"/>
                  </a:lnTo>
                  <a:lnTo>
                    <a:pt x="1633314" y="755227"/>
                  </a:lnTo>
                  <a:lnTo>
                    <a:pt x="1579978" y="750917"/>
                  </a:lnTo>
                  <a:lnTo>
                    <a:pt x="1525404" y="747347"/>
                  </a:lnTo>
                  <a:lnTo>
                    <a:pt x="1470305" y="745132"/>
                  </a:lnTo>
                  <a:lnTo>
                    <a:pt x="1415392" y="744888"/>
                  </a:lnTo>
                  <a:lnTo>
                    <a:pt x="1361378" y="747231"/>
                  </a:lnTo>
                  <a:lnTo>
                    <a:pt x="1308975" y="752775"/>
                  </a:lnTo>
                  <a:lnTo>
                    <a:pt x="1258896" y="762138"/>
                  </a:lnTo>
                  <a:lnTo>
                    <a:pt x="1213921" y="770414"/>
                  </a:lnTo>
                  <a:lnTo>
                    <a:pt x="1169299" y="774426"/>
                  </a:lnTo>
                  <a:lnTo>
                    <a:pt x="1124860" y="774921"/>
                  </a:lnTo>
                  <a:lnTo>
                    <a:pt x="1080439" y="772648"/>
                  </a:lnTo>
                  <a:lnTo>
                    <a:pt x="1035868" y="768354"/>
                  </a:lnTo>
                  <a:lnTo>
                    <a:pt x="990980" y="762787"/>
                  </a:lnTo>
                  <a:lnTo>
                    <a:pt x="945607" y="756695"/>
                  </a:lnTo>
                  <a:lnTo>
                    <a:pt x="899583" y="750824"/>
                  </a:lnTo>
                  <a:lnTo>
                    <a:pt x="852741" y="745924"/>
                  </a:lnTo>
                  <a:lnTo>
                    <a:pt x="804913" y="742740"/>
                  </a:lnTo>
                  <a:lnTo>
                    <a:pt x="755932" y="742023"/>
                  </a:lnTo>
                  <a:lnTo>
                    <a:pt x="705631" y="744518"/>
                  </a:lnTo>
                  <a:lnTo>
                    <a:pt x="653843" y="750974"/>
                  </a:lnTo>
                  <a:lnTo>
                    <a:pt x="600401" y="762138"/>
                  </a:lnTo>
                  <a:lnTo>
                    <a:pt x="545230" y="774416"/>
                  </a:lnTo>
                  <a:lnTo>
                    <a:pt x="495933" y="782065"/>
                  </a:lnTo>
                  <a:lnTo>
                    <a:pt x="451323" y="785791"/>
                  </a:lnTo>
                  <a:lnTo>
                    <a:pt x="410213" y="786296"/>
                  </a:lnTo>
                  <a:lnTo>
                    <a:pt x="371415" y="784285"/>
                  </a:lnTo>
                  <a:lnTo>
                    <a:pt x="333741" y="780463"/>
                  </a:lnTo>
                  <a:lnTo>
                    <a:pt x="296005" y="775533"/>
                  </a:lnTo>
                  <a:lnTo>
                    <a:pt x="257019" y="770201"/>
                  </a:lnTo>
                  <a:lnTo>
                    <a:pt x="215595" y="765169"/>
                  </a:lnTo>
                  <a:lnTo>
                    <a:pt x="170546" y="761143"/>
                  </a:lnTo>
                  <a:lnTo>
                    <a:pt x="120684" y="758826"/>
                  </a:lnTo>
                  <a:lnTo>
                    <a:pt x="64822" y="758923"/>
                  </a:lnTo>
                  <a:lnTo>
                    <a:pt x="1773" y="762138"/>
                  </a:lnTo>
                  <a:lnTo>
                    <a:pt x="175" y="722864"/>
                  </a:lnTo>
                  <a:lnTo>
                    <a:pt x="0" y="679985"/>
                  </a:lnTo>
                  <a:lnTo>
                    <a:pt x="712" y="633004"/>
                  </a:lnTo>
                  <a:lnTo>
                    <a:pt x="1780" y="581422"/>
                  </a:lnTo>
                  <a:lnTo>
                    <a:pt x="2669" y="524741"/>
                  </a:lnTo>
                  <a:lnTo>
                    <a:pt x="2844" y="462464"/>
                  </a:lnTo>
                  <a:lnTo>
                    <a:pt x="1773" y="394092"/>
                  </a:lnTo>
                  <a:lnTo>
                    <a:pt x="2111" y="335690"/>
                  </a:lnTo>
                  <a:lnTo>
                    <a:pt x="5390" y="284525"/>
                  </a:lnTo>
                  <a:lnTo>
                    <a:pt x="10090" y="238749"/>
                  </a:lnTo>
                  <a:lnTo>
                    <a:pt x="14694" y="196515"/>
                  </a:lnTo>
                  <a:lnTo>
                    <a:pt x="17683" y="155975"/>
                  </a:lnTo>
                  <a:lnTo>
                    <a:pt x="17538" y="115282"/>
                  </a:lnTo>
                  <a:lnTo>
                    <a:pt x="12741" y="72588"/>
                  </a:lnTo>
                  <a:lnTo>
                    <a:pt x="1773" y="26046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05023" y="4295104"/>
              <a:ext cx="1597660" cy="776605"/>
            </a:xfrm>
            <a:custGeom>
              <a:avLst/>
              <a:gdLst/>
              <a:ahLst/>
              <a:cxnLst/>
              <a:rect l="l" t="t" r="r" b="b"/>
              <a:pathLst>
                <a:path w="1597659" h="776604">
                  <a:moveTo>
                    <a:pt x="13808" y="20863"/>
                  </a:moveTo>
                  <a:lnTo>
                    <a:pt x="51490" y="18055"/>
                  </a:lnTo>
                  <a:lnTo>
                    <a:pt x="95867" y="19050"/>
                  </a:lnTo>
                  <a:lnTo>
                    <a:pt x="145373" y="22770"/>
                  </a:lnTo>
                  <a:lnTo>
                    <a:pt x="198440" y="28131"/>
                  </a:lnTo>
                  <a:lnTo>
                    <a:pt x="253504" y="34054"/>
                  </a:lnTo>
                  <a:lnTo>
                    <a:pt x="308996" y="39459"/>
                  </a:lnTo>
                  <a:lnTo>
                    <a:pt x="363351" y="43263"/>
                  </a:lnTo>
                  <a:lnTo>
                    <a:pt x="415002" y="44386"/>
                  </a:lnTo>
                  <a:lnTo>
                    <a:pt x="462382" y="41748"/>
                  </a:lnTo>
                  <a:lnTo>
                    <a:pt x="503925" y="34267"/>
                  </a:lnTo>
                  <a:lnTo>
                    <a:pt x="538064" y="20863"/>
                  </a:lnTo>
                  <a:lnTo>
                    <a:pt x="571479" y="8320"/>
                  </a:lnTo>
                  <a:lnTo>
                    <a:pt x="611085" y="3079"/>
                  </a:lnTo>
                  <a:lnTo>
                    <a:pt x="655674" y="3542"/>
                  </a:lnTo>
                  <a:lnTo>
                    <a:pt x="704036" y="8110"/>
                  </a:lnTo>
                  <a:lnTo>
                    <a:pt x="754960" y="15188"/>
                  </a:lnTo>
                  <a:lnTo>
                    <a:pt x="807239" y="23176"/>
                  </a:lnTo>
                  <a:lnTo>
                    <a:pt x="859661" y="30477"/>
                  </a:lnTo>
                  <a:lnTo>
                    <a:pt x="911017" y="35494"/>
                  </a:lnTo>
                  <a:lnTo>
                    <a:pt x="960099" y="36629"/>
                  </a:lnTo>
                  <a:lnTo>
                    <a:pt x="1005695" y="32285"/>
                  </a:lnTo>
                  <a:lnTo>
                    <a:pt x="1046598" y="20863"/>
                  </a:lnTo>
                  <a:lnTo>
                    <a:pt x="1086281" y="8576"/>
                  </a:lnTo>
                  <a:lnTo>
                    <a:pt x="1128819" y="1981"/>
                  </a:lnTo>
                  <a:lnTo>
                    <a:pt x="1173886" y="0"/>
                  </a:lnTo>
                  <a:lnTo>
                    <a:pt x="1221159" y="1554"/>
                  </a:lnTo>
                  <a:lnTo>
                    <a:pt x="1270313" y="5566"/>
                  </a:lnTo>
                  <a:lnTo>
                    <a:pt x="1321024" y="10957"/>
                  </a:lnTo>
                  <a:lnTo>
                    <a:pt x="1372967" y="16650"/>
                  </a:lnTo>
                  <a:lnTo>
                    <a:pt x="1425818" y="21565"/>
                  </a:lnTo>
                  <a:lnTo>
                    <a:pt x="1479253" y="24624"/>
                  </a:lnTo>
                  <a:lnTo>
                    <a:pt x="1532947" y="24750"/>
                  </a:lnTo>
                  <a:lnTo>
                    <a:pt x="1586576" y="20863"/>
                  </a:lnTo>
                  <a:lnTo>
                    <a:pt x="1586350" y="66678"/>
                  </a:lnTo>
                  <a:lnTo>
                    <a:pt x="1583572" y="110472"/>
                  </a:lnTo>
                  <a:lnTo>
                    <a:pt x="1579551" y="153546"/>
                  </a:lnTo>
                  <a:lnTo>
                    <a:pt x="1575594" y="197201"/>
                  </a:lnTo>
                  <a:lnTo>
                    <a:pt x="1573010" y="242736"/>
                  </a:lnTo>
                  <a:lnTo>
                    <a:pt x="1573107" y="291452"/>
                  </a:lnTo>
                  <a:lnTo>
                    <a:pt x="1577193" y="344650"/>
                  </a:lnTo>
                  <a:lnTo>
                    <a:pt x="1586576" y="403628"/>
                  </a:lnTo>
                  <a:lnTo>
                    <a:pt x="1595885" y="469122"/>
                  </a:lnTo>
                  <a:lnTo>
                    <a:pt x="1597249" y="525027"/>
                  </a:lnTo>
                  <a:lnTo>
                    <a:pt x="1593573" y="574094"/>
                  </a:lnTo>
                  <a:lnTo>
                    <a:pt x="1587763" y="619072"/>
                  </a:lnTo>
                  <a:lnTo>
                    <a:pt x="1582723" y="662708"/>
                  </a:lnTo>
                  <a:lnTo>
                    <a:pt x="1581359" y="707753"/>
                  </a:lnTo>
                  <a:lnTo>
                    <a:pt x="1586576" y="756955"/>
                  </a:lnTo>
                  <a:lnTo>
                    <a:pt x="1524111" y="756424"/>
                  </a:lnTo>
                  <a:lnTo>
                    <a:pt x="1465652" y="753440"/>
                  </a:lnTo>
                  <a:lnTo>
                    <a:pt x="1410928" y="748967"/>
                  </a:lnTo>
                  <a:lnTo>
                    <a:pt x="1359665" y="743969"/>
                  </a:lnTo>
                  <a:lnTo>
                    <a:pt x="1311591" y="739410"/>
                  </a:lnTo>
                  <a:lnTo>
                    <a:pt x="1266433" y="736255"/>
                  </a:lnTo>
                  <a:lnTo>
                    <a:pt x="1223918" y="735468"/>
                  </a:lnTo>
                  <a:lnTo>
                    <a:pt x="1183773" y="738012"/>
                  </a:lnTo>
                  <a:lnTo>
                    <a:pt x="1145725" y="744853"/>
                  </a:lnTo>
                  <a:lnTo>
                    <a:pt x="1109501" y="756955"/>
                  </a:lnTo>
                  <a:lnTo>
                    <a:pt x="1072697" y="768734"/>
                  </a:lnTo>
                  <a:lnTo>
                    <a:pt x="1033167" y="774752"/>
                  </a:lnTo>
                  <a:lnTo>
                    <a:pt x="991025" y="776186"/>
                  </a:lnTo>
                  <a:lnTo>
                    <a:pt x="946384" y="774217"/>
                  </a:lnTo>
                  <a:lnTo>
                    <a:pt x="899357" y="770023"/>
                  </a:lnTo>
                  <a:lnTo>
                    <a:pt x="850059" y="764784"/>
                  </a:lnTo>
                  <a:lnTo>
                    <a:pt x="798603" y="759679"/>
                  </a:lnTo>
                  <a:lnTo>
                    <a:pt x="745103" y="755886"/>
                  </a:lnTo>
                  <a:lnTo>
                    <a:pt x="689673" y="754585"/>
                  </a:lnTo>
                  <a:lnTo>
                    <a:pt x="632425" y="756955"/>
                  </a:lnTo>
                  <a:lnTo>
                    <a:pt x="586633" y="758795"/>
                  </a:lnTo>
                  <a:lnTo>
                    <a:pt x="538952" y="757716"/>
                  </a:lnTo>
                  <a:lnTo>
                    <a:pt x="489815" y="754430"/>
                  </a:lnTo>
                  <a:lnTo>
                    <a:pt x="439656" y="749650"/>
                  </a:lnTo>
                  <a:lnTo>
                    <a:pt x="388909" y="744088"/>
                  </a:lnTo>
                  <a:lnTo>
                    <a:pt x="338008" y="738457"/>
                  </a:lnTo>
                  <a:lnTo>
                    <a:pt x="287386" y="733469"/>
                  </a:lnTo>
                  <a:lnTo>
                    <a:pt x="237477" y="729837"/>
                  </a:lnTo>
                  <a:lnTo>
                    <a:pt x="188715" y="728274"/>
                  </a:lnTo>
                  <a:lnTo>
                    <a:pt x="141533" y="729491"/>
                  </a:lnTo>
                  <a:lnTo>
                    <a:pt x="96366" y="734202"/>
                  </a:lnTo>
                  <a:lnTo>
                    <a:pt x="53646" y="743119"/>
                  </a:lnTo>
                  <a:lnTo>
                    <a:pt x="13808" y="756955"/>
                  </a:lnTo>
                  <a:lnTo>
                    <a:pt x="3438" y="697655"/>
                  </a:lnTo>
                  <a:lnTo>
                    <a:pt x="0" y="641975"/>
                  </a:lnTo>
                  <a:lnTo>
                    <a:pt x="1508" y="590002"/>
                  </a:lnTo>
                  <a:lnTo>
                    <a:pt x="5979" y="541828"/>
                  </a:lnTo>
                  <a:lnTo>
                    <a:pt x="11429" y="497542"/>
                  </a:lnTo>
                  <a:lnTo>
                    <a:pt x="15873" y="457234"/>
                  </a:lnTo>
                  <a:lnTo>
                    <a:pt x="17328" y="420993"/>
                  </a:lnTo>
                  <a:lnTo>
                    <a:pt x="13808" y="388909"/>
                  </a:lnTo>
                  <a:lnTo>
                    <a:pt x="10500" y="355313"/>
                  </a:lnTo>
                  <a:lnTo>
                    <a:pt x="12465" y="315398"/>
                  </a:lnTo>
                  <a:lnTo>
                    <a:pt x="17541" y="270552"/>
                  </a:lnTo>
                  <a:lnTo>
                    <a:pt x="23562" y="222160"/>
                  </a:lnTo>
                  <a:lnTo>
                    <a:pt x="28364" y="171608"/>
                  </a:lnTo>
                  <a:lnTo>
                    <a:pt x="29782" y="120284"/>
                  </a:lnTo>
                  <a:lnTo>
                    <a:pt x="25652" y="69574"/>
                  </a:lnTo>
                  <a:lnTo>
                    <a:pt x="13808" y="20863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528" y="2065654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맑은 고딕"/>
                <a:cs typeface="맑은 고딕"/>
              </a:rPr>
              <a:t>학습목표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8528" y="2749341"/>
            <a:ext cx="4500245" cy="1049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0665" marR="5080" indent="-228600" algn="just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유명한 기존</a:t>
            </a:r>
            <a:r>
              <a:rPr sz="2400" spc="-465" dirty="0">
                <a:latin typeface="맑은 고딕"/>
                <a:cs typeface="맑은 고딕"/>
              </a:rPr>
              <a:t> </a:t>
            </a:r>
            <a:r>
              <a:rPr sz="2400" spc="-240" dirty="0">
                <a:latin typeface="Arial Black"/>
                <a:cs typeface="Arial Black"/>
              </a:rPr>
              <a:t>CNN </a:t>
            </a:r>
            <a:r>
              <a:rPr sz="2400" dirty="0">
                <a:latin typeface="맑은 고딕"/>
                <a:cs typeface="맑은 고딕"/>
              </a:rPr>
              <a:t>아키텍쳐들을  이해하고</a:t>
            </a:r>
            <a:r>
              <a:rPr sz="2400" spc="-25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각각의</a:t>
            </a:r>
            <a:r>
              <a:rPr sz="2400" spc="-25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장단점을</a:t>
            </a:r>
            <a:r>
              <a:rPr sz="2400" spc="-24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설명  할 수</a:t>
            </a:r>
            <a:r>
              <a:rPr sz="2400" spc="-445" dirty="0">
                <a:latin typeface="맑은 고딕"/>
                <a:cs typeface="맑은 고딕"/>
              </a:rPr>
              <a:t> </a:t>
            </a:r>
            <a:r>
              <a:rPr sz="2400" spc="-55" dirty="0">
                <a:latin typeface="맑은 고딕"/>
                <a:cs typeface="맑은 고딕"/>
              </a:rPr>
              <a:t>있다</a:t>
            </a:r>
            <a:r>
              <a:rPr sz="2400" spc="-55" dirty="0">
                <a:latin typeface="Arial Black"/>
                <a:cs typeface="Arial Black"/>
              </a:rPr>
              <a:t>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6953" y="2065675"/>
            <a:ext cx="2790190" cy="1529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맑은 고딕"/>
                <a:cs typeface="맑은 고딕"/>
              </a:rPr>
              <a:t>핵심용어</a:t>
            </a:r>
            <a:endParaRPr sz="2400">
              <a:latin typeface="맑은 고딕"/>
              <a:cs typeface="맑은 고딕"/>
            </a:endParaRPr>
          </a:p>
          <a:p>
            <a:pPr marL="241300" indent="-229235">
              <a:lnSpc>
                <a:spcPct val="100000"/>
              </a:lnSpc>
              <a:spcBef>
                <a:spcPts val="248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90" dirty="0">
                <a:latin typeface="Arial Black"/>
                <a:cs typeface="Arial Black"/>
              </a:rPr>
              <a:t>Inception</a:t>
            </a:r>
            <a:r>
              <a:rPr sz="2400" spc="-270" dirty="0">
                <a:latin typeface="Arial Black"/>
                <a:cs typeface="Arial Black"/>
              </a:rPr>
              <a:t> </a:t>
            </a:r>
            <a:r>
              <a:rPr sz="2400" spc="-165" dirty="0">
                <a:latin typeface="Arial Black"/>
                <a:cs typeface="Arial Black"/>
              </a:rPr>
              <a:t>module</a:t>
            </a:r>
            <a:endParaRPr sz="2400">
              <a:latin typeface="Arial Black"/>
              <a:cs typeface="Arial Black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29" dirty="0">
                <a:latin typeface="Arial Black"/>
                <a:cs typeface="Arial Black"/>
              </a:rPr>
              <a:t>Residual</a:t>
            </a:r>
            <a:r>
              <a:rPr sz="2400" spc="-200" dirty="0">
                <a:latin typeface="Arial Black"/>
                <a:cs typeface="Arial Black"/>
              </a:rPr>
              <a:t> </a:t>
            </a:r>
            <a:r>
              <a:rPr sz="2400" spc="-165" dirty="0">
                <a:latin typeface="Arial Black"/>
                <a:cs typeface="Arial Black"/>
              </a:rPr>
              <a:t>learning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83312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75" dirty="0"/>
              <a:t>GoogLeNet, </a:t>
            </a:r>
            <a:r>
              <a:rPr spc="-420" dirty="0"/>
              <a:t>2014</a:t>
            </a:r>
            <a:r>
              <a:rPr spc="-325" dirty="0"/>
              <a:t> </a:t>
            </a:r>
            <a:r>
              <a:rPr spc="-350" dirty="0"/>
              <a:t>(Inception-v1)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10260330" cy="252412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90" dirty="0">
                <a:latin typeface="Arial Black"/>
                <a:cs typeface="Arial Black"/>
              </a:rPr>
              <a:t>Inception </a:t>
            </a:r>
            <a:r>
              <a:rPr sz="2400" spc="-165" dirty="0">
                <a:latin typeface="Arial Black"/>
                <a:cs typeface="Arial Black"/>
              </a:rPr>
              <a:t>module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85" dirty="0">
                <a:latin typeface="Arial Black"/>
                <a:cs typeface="Arial Black"/>
              </a:rPr>
              <a:t>Then </a:t>
            </a:r>
            <a:r>
              <a:rPr sz="2000" b="1" spc="90" dirty="0">
                <a:latin typeface="Arial"/>
                <a:cs typeface="Arial"/>
              </a:rPr>
              <a:t>why </a:t>
            </a:r>
            <a:r>
              <a:rPr sz="2000" b="1" spc="114" dirty="0">
                <a:latin typeface="Arial"/>
                <a:cs typeface="Arial"/>
              </a:rPr>
              <a:t>we </a:t>
            </a:r>
            <a:r>
              <a:rPr sz="2000" b="1" spc="70" dirty="0">
                <a:latin typeface="Arial"/>
                <a:cs typeface="Arial"/>
              </a:rPr>
              <a:t>need </a:t>
            </a:r>
            <a:r>
              <a:rPr sz="2000" b="1" spc="25" dirty="0">
                <a:latin typeface="Arial"/>
                <a:cs typeface="Arial"/>
              </a:rPr>
              <a:t>1x1+1</a:t>
            </a:r>
            <a:r>
              <a:rPr sz="2000" b="1" spc="-360" dirty="0">
                <a:latin typeface="Arial"/>
                <a:cs typeface="Arial"/>
              </a:rPr>
              <a:t> </a:t>
            </a:r>
            <a:r>
              <a:rPr sz="2000" spc="-204" dirty="0">
                <a:latin typeface="Arial Black"/>
                <a:cs typeface="Arial Black"/>
              </a:rPr>
              <a:t>conv </a:t>
            </a:r>
            <a:r>
              <a:rPr sz="2000" spc="-200" dirty="0">
                <a:latin typeface="Arial Black"/>
                <a:cs typeface="Arial Black"/>
              </a:rPr>
              <a:t>layer?</a:t>
            </a:r>
            <a:endParaRPr sz="20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85" dirty="0">
                <a:latin typeface="Arial Black"/>
                <a:cs typeface="Arial Black"/>
              </a:rPr>
              <a:t>Can </a:t>
            </a:r>
            <a:r>
              <a:rPr sz="1800" spc="-160" dirty="0">
                <a:latin typeface="Arial Black"/>
                <a:cs typeface="Arial Black"/>
              </a:rPr>
              <a:t>capture </a:t>
            </a:r>
            <a:r>
              <a:rPr sz="1800" spc="-150" dirty="0">
                <a:latin typeface="Arial Black"/>
                <a:cs typeface="Arial Black"/>
              </a:rPr>
              <a:t>patterns </a:t>
            </a:r>
            <a:r>
              <a:rPr sz="1800" spc="-125" dirty="0">
                <a:latin typeface="Arial Black"/>
                <a:cs typeface="Arial Black"/>
              </a:rPr>
              <a:t>along </a:t>
            </a:r>
            <a:r>
              <a:rPr sz="1800" spc="-145" dirty="0">
                <a:latin typeface="Arial Black"/>
                <a:cs typeface="Arial Black"/>
              </a:rPr>
              <a:t>the </a:t>
            </a:r>
            <a:r>
              <a:rPr sz="1800" spc="-125" dirty="0">
                <a:latin typeface="Arial Black"/>
                <a:cs typeface="Arial Black"/>
              </a:rPr>
              <a:t>depth </a:t>
            </a:r>
            <a:r>
              <a:rPr sz="1800" spc="-135" dirty="0">
                <a:latin typeface="Arial Black"/>
                <a:cs typeface="Arial Black"/>
              </a:rPr>
              <a:t>dimension </a:t>
            </a:r>
            <a:r>
              <a:rPr sz="1800" spc="-114" dirty="0">
                <a:latin typeface="Arial Black"/>
                <a:cs typeface="Arial Black"/>
              </a:rPr>
              <a:t>(though </a:t>
            </a:r>
            <a:r>
              <a:rPr sz="1800" spc="-165" dirty="0">
                <a:latin typeface="Arial Black"/>
                <a:cs typeface="Arial Black"/>
              </a:rPr>
              <a:t>cannot </a:t>
            </a:r>
            <a:r>
              <a:rPr sz="1800" spc="-110" dirty="0">
                <a:latin typeface="Arial Black"/>
                <a:cs typeface="Arial Black"/>
              </a:rPr>
              <a:t>do </a:t>
            </a:r>
            <a:r>
              <a:rPr sz="1800" spc="-165" dirty="0">
                <a:latin typeface="Arial Black"/>
                <a:cs typeface="Arial Black"/>
              </a:rPr>
              <a:t>spatial</a:t>
            </a:r>
            <a:r>
              <a:rPr sz="1800" spc="-95" dirty="0">
                <a:latin typeface="Arial Black"/>
                <a:cs typeface="Arial Black"/>
              </a:rPr>
              <a:t> </a:t>
            </a:r>
            <a:r>
              <a:rPr sz="1800" spc="-140" dirty="0">
                <a:latin typeface="Arial Black"/>
                <a:cs typeface="Arial Black"/>
              </a:rPr>
              <a:t>pattern)</a:t>
            </a:r>
            <a:endParaRPr sz="18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85" dirty="0">
                <a:latin typeface="Arial Black"/>
                <a:cs typeface="Arial Black"/>
              </a:rPr>
              <a:t>Can </a:t>
            </a:r>
            <a:r>
              <a:rPr sz="1800" spc="-114" dirty="0">
                <a:latin typeface="Arial Black"/>
                <a:cs typeface="Arial Black"/>
              </a:rPr>
              <a:t>output </a:t>
            </a:r>
            <a:r>
              <a:rPr sz="1800" spc="-160" dirty="0">
                <a:latin typeface="Arial Black"/>
                <a:cs typeface="Arial Black"/>
              </a:rPr>
              <a:t>fewer </a:t>
            </a:r>
            <a:r>
              <a:rPr sz="1800" spc="-140" dirty="0">
                <a:latin typeface="Arial Black"/>
                <a:cs typeface="Arial Black"/>
              </a:rPr>
              <a:t>feature </a:t>
            </a:r>
            <a:r>
              <a:rPr sz="1800" spc="-165" dirty="0">
                <a:latin typeface="Arial Black"/>
                <a:cs typeface="Arial Black"/>
              </a:rPr>
              <a:t>maps </a:t>
            </a:r>
            <a:r>
              <a:rPr sz="1800" spc="-135" dirty="0">
                <a:latin typeface="Arial Black"/>
                <a:cs typeface="Arial Black"/>
              </a:rPr>
              <a:t>than</a:t>
            </a:r>
            <a:r>
              <a:rPr sz="1800" spc="-95" dirty="0">
                <a:latin typeface="Arial Black"/>
                <a:cs typeface="Arial Black"/>
              </a:rPr>
              <a:t> </a:t>
            </a:r>
            <a:r>
              <a:rPr sz="1800" spc="-135" dirty="0">
                <a:latin typeface="Arial Black"/>
                <a:cs typeface="Arial Black"/>
              </a:rPr>
              <a:t>inputs</a:t>
            </a:r>
            <a:endParaRPr sz="1800">
              <a:latin typeface="Arial Black"/>
              <a:cs typeface="Arial Black"/>
            </a:endParaRPr>
          </a:p>
          <a:p>
            <a:pPr marL="1612900" lvl="3" indent="-229235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1612265" algn="l"/>
                <a:tab pos="1612900" algn="l"/>
              </a:tabLst>
            </a:pPr>
            <a:r>
              <a:rPr sz="1600" spc="-125" dirty="0">
                <a:latin typeface="Arial Black"/>
                <a:cs typeface="Arial Black"/>
              </a:rPr>
              <a:t>i.e., </a:t>
            </a:r>
            <a:r>
              <a:rPr sz="1600" b="1" spc="55" dirty="0">
                <a:latin typeface="Arial"/>
                <a:cs typeface="Arial"/>
              </a:rPr>
              <a:t>bottleneck layer </a:t>
            </a:r>
            <a:r>
              <a:rPr sz="1600" spc="-130" dirty="0">
                <a:latin typeface="Arial Black"/>
                <a:cs typeface="Arial Black"/>
              </a:rPr>
              <a:t>(reducing</a:t>
            </a:r>
            <a:r>
              <a:rPr sz="1600" spc="-275" dirty="0">
                <a:latin typeface="Arial Black"/>
                <a:cs typeface="Arial Black"/>
              </a:rPr>
              <a:t> </a:t>
            </a:r>
            <a:r>
              <a:rPr sz="1600" spc="-135" dirty="0">
                <a:latin typeface="Arial Black"/>
                <a:cs typeface="Arial Black"/>
              </a:rPr>
              <a:t>dimensionality)</a:t>
            </a:r>
            <a:endParaRPr sz="1600">
              <a:latin typeface="Arial Black"/>
              <a:cs typeface="Arial Black"/>
            </a:endParaRPr>
          </a:p>
          <a:p>
            <a:pPr marL="1155065" marR="5080" lvl="2" indent="-228600">
              <a:lnSpc>
                <a:spcPts val="1939"/>
              </a:lnSpc>
              <a:spcBef>
                <a:spcPts val="53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50" dirty="0">
                <a:latin typeface="Arial Black"/>
                <a:cs typeface="Arial Black"/>
              </a:rPr>
              <a:t>Pair </a:t>
            </a:r>
            <a:r>
              <a:rPr sz="1800" spc="-100" dirty="0">
                <a:latin typeface="Arial Black"/>
                <a:cs typeface="Arial Black"/>
              </a:rPr>
              <a:t>of </a:t>
            </a:r>
            <a:r>
              <a:rPr sz="1800" spc="-185" dirty="0">
                <a:latin typeface="Arial Black"/>
                <a:cs typeface="Arial Black"/>
              </a:rPr>
              <a:t>conv </a:t>
            </a:r>
            <a:r>
              <a:rPr sz="1800" spc="-165" dirty="0">
                <a:latin typeface="Arial Black"/>
                <a:cs typeface="Arial Black"/>
              </a:rPr>
              <a:t>layers </a:t>
            </a:r>
            <a:r>
              <a:rPr sz="1800" spc="-175" dirty="0">
                <a:latin typeface="Arial Black"/>
                <a:cs typeface="Arial Black"/>
              </a:rPr>
              <a:t>([1x1 </a:t>
            </a:r>
            <a:r>
              <a:rPr sz="1800" spc="-130" dirty="0">
                <a:latin typeface="Arial Black"/>
                <a:cs typeface="Arial Black"/>
              </a:rPr>
              <a:t>and </a:t>
            </a:r>
            <a:r>
              <a:rPr sz="1800" spc="-180" dirty="0">
                <a:latin typeface="Arial Black"/>
                <a:cs typeface="Arial Black"/>
              </a:rPr>
              <a:t>3x3] </a:t>
            </a:r>
            <a:r>
              <a:rPr sz="1800" spc="-85" dirty="0">
                <a:latin typeface="Arial Black"/>
                <a:cs typeface="Arial Black"/>
              </a:rPr>
              <a:t>or </a:t>
            </a:r>
            <a:r>
              <a:rPr sz="1800" spc="-180" dirty="0">
                <a:latin typeface="Arial Black"/>
                <a:cs typeface="Arial Black"/>
              </a:rPr>
              <a:t>[1x1 </a:t>
            </a:r>
            <a:r>
              <a:rPr sz="1800" spc="-130" dirty="0">
                <a:latin typeface="Arial Black"/>
                <a:cs typeface="Arial Black"/>
              </a:rPr>
              <a:t>and </a:t>
            </a:r>
            <a:r>
              <a:rPr sz="1800" spc="-180" dirty="0">
                <a:latin typeface="Arial Black"/>
                <a:cs typeface="Arial Black"/>
              </a:rPr>
              <a:t>5x5] </a:t>
            </a:r>
            <a:r>
              <a:rPr sz="1800" spc="-210" dirty="0">
                <a:latin typeface="Arial Black"/>
                <a:cs typeface="Arial Black"/>
              </a:rPr>
              <a:t>can </a:t>
            </a:r>
            <a:r>
              <a:rPr sz="1800" spc="-160" dirty="0">
                <a:latin typeface="Arial Black"/>
                <a:cs typeface="Arial Black"/>
              </a:rPr>
              <a:t>capture </a:t>
            </a:r>
            <a:r>
              <a:rPr sz="1800" spc="-120" dirty="0">
                <a:latin typeface="Arial Black"/>
                <a:cs typeface="Arial Black"/>
              </a:rPr>
              <a:t>more </a:t>
            </a:r>
            <a:r>
              <a:rPr sz="1800" spc="-180" dirty="0">
                <a:latin typeface="Arial Black"/>
                <a:cs typeface="Arial Black"/>
              </a:rPr>
              <a:t>complex </a:t>
            </a:r>
            <a:r>
              <a:rPr sz="1800" spc="-135" dirty="0">
                <a:latin typeface="Arial Black"/>
                <a:cs typeface="Arial Black"/>
              </a:rPr>
              <a:t>pattern  than </a:t>
            </a:r>
            <a:r>
              <a:rPr sz="1800" spc="-150" dirty="0">
                <a:latin typeface="Arial Black"/>
                <a:cs typeface="Arial Black"/>
              </a:rPr>
              <a:t>single </a:t>
            </a:r>
            <a:r>
              <a:rPr sz="1800" spc="-185" dirty="0">
                <a:latin typeface="Arial Black"/>
                <a:cs typeface="Arial Black"/>
              </a:rPr>
              <a:t>conv</a:t>
            </a:r>
            <a:r>
              <a:rPr sz="1800" spc="-160" dirty="0">
                <a:latin typeface="Arial Black"/>
                <a:cs typeface="Arial Black"/>
              </a:rPr>
              <a:t> </a:t>
            </a:r>
            <a:r>
              <a:rPr sz="1800" spc="-150" dirty="0">
                <a:latin typeface="Arial Black"/>
                <a:cs typeface="Arial Black"/>
              </a:rPr>
              <a:t>layer</a:t>
            </a:r>
            <a:endParaRPr sz="1800">
              <a:latin typeface="Arial Black"/>
              <a:cs typeface="Arial Black"/>
            </a:endParaRPr>
          </a:p>
          <a:p>
            <a:pPr marL="1612900" lvl="3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612265" algn="l"/>
                <a:tab pos="1612900" algn="l"/>
              </a:tabLst>
            </a:pPr>
            <a:r>
              <a:rPr sz="1600" spc="-120" dirty="0">
                <a:latin typeface="Arial Black"/>
                <a:cs typeface="Arial Black"/>
              </a:rPr>
              <a:t>With </a:t>
            </a:r>
            <a:r>
              <a:rPr sz="1600" b="1" spc="35" dirty="0">
                <a:latin typeface="Arial"/>
                <a:cs typeface="Arial"/>
              </a:rPr>
              <a:t>reduced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45" dirty="0">
                <a:latin typeface="Arial"/>
                <a:cs typeface="Arial"/>
              </a:rPr>
              <a:t>complexity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04690" y="22351"/>
            <a:ext cx="794893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맑은 고딕"/>
                <a:cs typeface="맑은 고딕"/>
              </a:rPr>
              <a:t>* </a:t>
            </a:r>
            <a:r>
              <a:rPr sz="1400" spc="-5" dirty="0">
                <a:latin typeface="Calibri"/>
                <a:cs typeface="Calibri"/>
              </a:rPr>
              <a:t>Christian </a:t>
            </a:r>
            <a:r>
              <a:rPr sz="1400" spc="-10" dirty="0">
                <a:latin typeface="Calibri"/>
                <a:cs typeface="Calibri"/>
              </a:rPr>
              <a:t>Szegedy et </a:t>
            </a:r>
            <a:r>
              <a:rPr sz="1400" dirty="0">
                <a:latin typeface="Calibri"/>
                <a:cs typeface="Calibri"/>
              </a:rPr>
              <a:t>al., </a:t>
            </a:r>
            <a:r>
              <a:rPr sz="1400" spc="-5" dirty="0">
                <a:latin typeface="Calibri"/>
                <a:cs typeface="Calibri"/>
              </a:rPr>
              <a:t>“Going Deeper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-15" dirty="0">
                <a:latin typeface="Calibri"/>
                <a:cs typeface="Calibri"/>
              </a:rPr>
              <a:t>Convolutions,” </a:t>
            </a:r>
            <a:r>
              <a:rPr sz="1400" i="1" spc="-5" dirty="0">
                <a:latin typeface="Calibri"/>
                <a:cs typeface="Calibri"/>
              </a:rPr>
              <a:t>Proceedings of the IEEE Conference on Computer  </a:t>
            </a:r>
            <a:r>
              <a:rPr sz="1400" i="1" dirty="0">
                <a:latin typeface="Calibri"/>
                <a:cs typeface="Calibri"/>
              </a:rPr>
              <a:t>Vision </a:t>
            </a:r>
            <a:r>
              <a:rPr sz="1400" i="1" spc="-5" dirty="0">
                <a:latin typeface="Calibri"/>
                <a:cs typeface="Calibri"/>
              </a:rPr>
              <a:t>and </a:t>
            </a:r>
            <a:r>
              <a:rPr sz="1400" i="1" spc="-10" dirty="0">
                <a:latin typeface="Calibri"/>
                <a:cs typeface="Calibri"/>
              </a:rPr>
              <a:t>Pattern </a:t>
            </a:r>
            <a:r>
              <a:rPr sz="1400" i="1" spc="-5" dirty="0">
                <a:latin typeface="Calibri"/>
                <a:cs typeface="Calibri"/>
              </a:rPr>
              <a:t>Recognition </a:t>
            </a:r>
            <a:r>
              <a:rPr sz="1400" spc="-5" dirty="0">
                <a:latin typeface="Calibri"/>
                <a:cs typeface="Calibri"/>
              </a:rPr>
              <a:t>(2015)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546571" y="4186428"/>
            <a:ext cx="4070985" cy="2124710"/>
            <a:chOff x="7546571" y="4186428"/>
            <a:chExt cx="4070985" cy="2124710"/>
          </a:xfrm>
        </p:grpSpPr>
        <p:sp>
          <p:nvSpPr>
            <p:cNvPr id="6" name="object 6"/>
            <p:cNvSpPr/>
            <p:nvPr/>
          </p:nvSpPr>
          <p:spPr>
            <a:xfrm>
              <a:off x="7675094" y="4186428"/>
              <a:ext cx="3842224" cy="21244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52921" y="4864668"/>
              <a:ext cx="1114425" cy="511175"/>
            </a:xfrm>
            <a:custGeom>
              <a:avLst/>
              <a:gdLst/>
              <a:ahLst/>
              <a:cxnLst/>
              <a:rect l="l" t="t" r="r" b="b"/>
              <a:pathLst>
                <a:path w="1114425" h="511175">
                  <a:moveTo>
                    <a:pt x="9167" y="13655"/>
                  </a:moveTo>
                  <a:lnTo>
                    <a:pt x="46579" y="11796"/>
                  </a:lnTo>
                  <a:lnTo>
                    <a:pt x="92047" y="14169"/>
                  </a:lnTo>
                  <a:lnTo>
                    <a:pt x="142729" y="18923"/>
                  </a:lnTo>
                  <a:lnTo>
                    <a:pt x="195785" y="24208"/>
                  </a:lnTo>
                  <a:lnTo>
                    <a:pt x="248374" y="28174"/>
                  </a:lnTo>
                  <a:lnTo>
                    <a:pt x="297655" y="28971"/>
                  </a:lnTo>
                  <a:lnTo>
                    <a:pt x="340786" y="24748"/>
                  </a:lnTo>
                  <a:lnTo>
                    <a:pt x="374927" y="13655"/>
                  </a:lnTo>
                  <a:lnTo>
                    <a:pt x="408141" y="3594"/>
                  </a:lnTo>
                  <a:lnTo>
                    <a:pt x="448923" y="1877"/>
                  </a:lnTo>
                  <a:lnTo>
                    <a:pt x="495081" y="5769"/>
                  </a:lnTo>
                  <a:lnTo>
                    <a:pt x="544419" y="12536"/>
                  </a:lnTo>
                  <a:lnTo>
                    <a:pt x="594745" y="19442"/>
                  </a:lnTo>
                  <a:lnTo>
                    <a:pt x="643866" y="23754"/>
                  </a:lnTo>
                  <a:lnTo>
                    <a:pt x="689586" y="22737"/>
                  </a:lnTo>
                  <a:lnTo>
                    <a:pt x="729714" y="13655"/>
                  </a:lnTo>
                  <a:lnTo>
                    <a:pt x="768311" y="3536"/>
                  </a:lnTo>
                  <a:lnTo>
                    <a:pt x="810511" y="0"/>
                  </a:lnTo>
                  <a:lnTo>
                    <a:pt x="855727" y="1200"/>
                  </a:lnTo>
                  <a:lnTo>
                    <a:pt x="903369" y="5292"/>
                  </a:lnTo>
                  <a:lnTo>
                    <a:pt x="952850" y="10429"/>
                  </a:lnTo>
                  <a:lnTo>
                    <a:pt x="1003582" y="14766"/>
                  </a:lnTo>
                  <a:lnTo>
                    <a:pt x="1054977" y="16456"/>
                  </a:lnTo>
                  <a:lnTo>
                    <a:pt x="1106447" y="13655"/>
                  </a:lnTo>
                  <a:lnTo>
                    <a:pt x="1105277" y="61223"/>
                  </a:lnTo>
                  <a:lnTo>
                    <a:pt x="1100955" y="106701"/>
                  </a:lnTo>
                  <a:lnTo>
                    <a:pt x="1097217" y="153595"/>
                  </a:lnTo>
                  <a:lnTo>
                    <a:pt x="1097801" y="205413"/>
                  </a:lnTo>
                  <a:lnTo>
                    <a:pt x="1106447" y="265661"/>
                  </a:lnTo>
                  <a:lnTo>
                    <a:pt x="1113875" y="324160"/>
                  </a:lnTo>
                  <a:lnTo>
                    <a:pt x="1112026" y="371705"/>
                  </a:lnTo>
                  <a:lnTo>
                    <a:pt x="1106463" y="413264"/>
                  </a:lnTo>
                  <a:lnTo>
                    <a:pt x="1102749" y="453803"/>
                  </a:lnTo>
                  <a:lnTo>
                    <a:pt x="1106447" y="498287"/>
                  </a:lnTo>
                  <a:lnTo>
                    <a:pt x="1045056" y="497257"/>
                  </a:lnTo>
                  <a:lnTo>
                    <a:pt x="989204" y="493486"/>
                  </a:lnTo>
                  <a:lnTo>
                    <a:pt x="938337" y="488824"/>
                  </a:lnTo>
                  <a:lnTo>
                    <a:pt x="891899" y="485123"/>
                  </a:lnTo>
                  <a:lnTo>
                    <a:pt x="849334" y="484232"/>
                  </a:lnTo>
                  <a:lnTo>
                    <a:pt x="810088" y="488003"/>
                  </a:lnTo>
                  <a:lnTo>
                    <a:pt x="773605" y="498287"/>
                  </a:lnTo>
                  <a:lnTo>
                    <a:pt x="736336" y="508158"/>
                  </a:lnTo>
                  <a:lnTo>
                    <a:pt x="695255" y="510966"/>
                  </a:lnTo>
                  <a:lnTo>
                    <a:pt x="650593" y="508976"/>
                  </a:lnTo>
                  <a:lnTo>
                    <a:pt x="602582" y="504449"/>
                  </a:lnTo>
                  <a:lnTo>
                    <a:pt x="551452" y="499650"/>
                  </a:lnTo>
                  <a:lnTo>
                    <a:pt x="497436" y="496841"/>
                  </a:lnTo>
                  <a:lnTo>
                    <a:pt x="440763" y="498287"/>
                  </a:lnTo>
                  <a:lnTo>
                    <a:pt x="394174" y="499393"/>
                  </a:lnTo>
                  <a:lnTo>
                    <a:pt x="345115" y="496924"/>
                  </a:lnTo>
                  <a:lnTo>
                    <a:pt x="294499" y="492292"/>
                  </a:lnTo>
                  <a:lnTo>
                    <a:pt x="243238" y="486913"/>
                  </a:lnTo>
                  <a:lnTo>
                    <a:pt x="192243" y="482200"/>
                  </a:lnTo>
                  <a:lnTo>
                    <a:pt x="142426" y="479567"/>
                  </a:lnTo>
                  <a:lnTo>
                    <a:pt x="94700" y="480428"/>
                  </a:lnTo>
                  <a:lnTo>
                    <a:pt x="49976" y="486196"/>
                  </a:lnTo>
                  <a:lnTo>
                    <a:pt x="9167" y="498287"/>
                  </a:lnTo>
                  <a:lnTo>
                    <a:pt x="0" y="436959"/>
                  </a:lnTo>
                  <a:lnTo>
                    <a:pt x="1087" y="381821"/>
                  </a:lnTo>
                  <a:lnTo>
                    <a:pt x="6758" y="333117"/>
                  </a:lnTo>
                  <a:lnTo>
                    <a:pt x="11342" y="291086"/>
                  </a:lnTo>
                  <a:lnTo>
                    <a:pt x="9167" y="255971"/>
                  </a:lnTo>
                  <a:lnTo>
                    <a:pt x="7335" y="218524"/>
                  </a:lnTo>
                  <a:lnTo>
                    <a:pt x="12607" y="171831"/>
                  </a:lnTo>
                  <a:lnTo>
                    <a:pt x="18793" y="119630"/>
                  </a:lnTo>
                  <a:lnTo>
                    <a:pt x="19709" y="65659"/>
                  </a:lnTo>
                  <a:lnTo>
                    <a:pt x="9167" y="13655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84374" y="5438800"/>
              <a:ext cx="2097405" cy="517525"/>
            </a:xfrm>
            <a:custGeom>
              <a:avLst/>
              <a:gdLst/>
              <a:ahLst/>
              <a:cxnLst/>
              <a:rect l="l" t="t" r="r" b="b"/>
              <a:pathLst>
                <a:path w="2097404" h="517525">
                  <a:moveTo>
                    <a:pt x="1258" y="17119"/>
                  </a:moveTo>
                  <a:lnTo>
                    <a:pt x="56971" y="12385"/>
                  </a:lnTo>
                  <a:lnTo>
                    <a:pt x="111579" y="11960"/>
                  </a:lnTo>
                  <a:lnTo>
                    <a:pt x="165132" y="14365"/>
                  </a:lnTo>
                  <a:lnTo>
                    <a:pt x="217680" y="18124"/>
                  </a:lnTo>
                  <a:lnTo>
                    <a:pt x="269274" y="21757"/>
                  </a:lnTo>
                  <a:lnTo>
                    <a:pt x="319964" y="23786"/>
                  </a:lnTo>
                  <a:lnTo>
                    <a:pt x="369800" y="22733"/>
                  </a:lnTo>
                  <a:lnTo>
                    <a:pt x="418834" y="17119"/>
                  </a:lnTo>
                  <a:lnTo>
                    <a:pt x="465523" y="11785"/>
                  </a:lnTo>
                  <a:lnTo>
                    <a:pt x="509480" y="11409"/>
                  </a:lnTo>
                  <a:lnTo>
                    <a:pt x="552485" y="14276"/>
                  </a:lnTo>
                  <a:lnTo>
                    <a:pt x="596318" y="18667"/>
                  </a:lnTo>
                  <a:lnTo>
                    <a:pt x="642759" y="22864"/>
                  </a:lnTo>
                  <a:lnTo>
                    <a:pt x="693588" y="25150"/>
                  </a:lnTo>
                  <a:lnTo>
                    <a:pt x="750585" y="23808"/>
                  </a:lnTo>
                  <a:lnTo>
                    <a:pt x="815531" y="17119"/>
                  </a:lnTo>
                  <a:lnTo>
                    <a:pt x="876357" y="11480"/>
                  </a:lnTo>
                  <a:lnTo>
                    <a:pt x="935011" y="11118"/>
                  </a:lnTo>
                  <a:lnTo>
                    <a:pt x="991127" y="14376"/>
                  </a:lnTo>
                  <a:lnTo>
                    <a:pt x="1044337" y="19596"/>
                  </a:lnTo>
                  <a:lnTo>
                    <a:pt x="1094277" y="25122"/>
                  </a:lnTo>
                  <a:lnTo>
                    <a:pt x="1140578" y="29294"/>
                  </a:lnTo>
                  <a:lnTo>
                    <a:pt x="1182874" y="30456"/>
                  </a:lnTo>
                  <a:lnTo>
                    <a:pt x="1220799" y="26950"/>
                  </a:lnTo>
                  <a:lnTo>
                    <a:pt x="1253986" y="17119"/>
                  </a:lnTo>
                  <a:lnTo>
                    <a:pt x="1289221" y="6555"/>
                  </a:lnTo>
                  <a:lnTo>
                    <a:pt x="1332395" y="1218"/>
                  </a:lnTo>
                  <a:lnTo>
                    <a:pt x="1381799" y="0"/>
                  </a:lnTo>
                  <a:lnTo>
                    <a:pt x="1435722" y="1791"/>
                  </a:lnTo>
                  <a:lnTo>
                    <a:pt x="1492457" y="5485"/>
                  </a:lnTo>
                  <a:lnTo>
                    <a:pt x="1550294" y="9973"/>
                  </a:lnTo>
                  <a:lnTo>
                    <a:pt x="1607522" y="14147"/>
                  </a:lnTo>
                  <a:lnTo>
                    <a:pt x="1662434" y="16898"/>
                  </a:lnTo>
                  <a:lnTo>
                    <a:pt x="1713319" y="17119"/>
                  </a:lnTo>
                  <a:lnTo>
                    <a:pt x="1772245" y="16691"/>
                  </a:lnTo>
                  <a:lnTo>
                    <a:pt x="1826134" y="18288"/>
                  </a:lnTo>
                  <a:lnTo>
                    <a:pt x="1876961" y="20781"/>
                  </a:lnTo>
                  <a:lnTo>
                    <a:pt x="1926700" y="23040"/>
                  </a:lnTo>
                  <a:lnTo>
                    <a:pt x="1977326" y="23936"/>
                  </a:lnTo>
                  <a:lnTo>
                    <a:pt x="2030813" y="22339"/>
                  </a:lnTo>
                  <a:lnTo>
                    <a:pt x="2089138" y="17119"/>
                  </a:lnTo>
                  <a:lnTo>
                    <a:pt x="2088832" y="70486"/>
                  </a:lnTo>
                  <a:lnTo>
                    <a:pt x="2084672" y="118078"/>
                  </a:lnTo>
                  <a:lnTo>
                    <a:pt x="2080665" y="163703"/>
                  </a:lnTo>
                  <a:lnTo>
                    <a:pt x="2080818" y="211170"/>
                  </a:lnTo>
                  <a:lnTo>
                    <a:pt x="2089138" y="264286"/>
                  </a:lnTo>
                  <a:lnTo>
                    <a:pt x="2097387" y="318925"/>
                  </a:lnTo>
                  <a:lnTo>
                    <a:pt x="2097398" y="369057"/>
                  </a:lnTo>
                  <a:lnTo>
                    <a:pt x="2093285" y="415616"/>
                  </a:lnTo>
                  <a:lnTo>
                    <a:pt x="2089161" y="459536"/>
                  </a:lnTo>
                  <a:lnTo>
                    <a:pt x="2089138" y="501751"/>
                  </a:lnTo>
                  <a:lnTo>
                    <a:pt x="2039491" y="501610"/>
                  </a:lnTo>
                  <a:lnTo>
                    <a:pt x="1993550" y="499432"/>
                  </a:lnTo>
                  <a:lnTo>
                    <a:pt x="1948880" y="496466"/>
                  </a:lnTo>
                  <a:lnTo>
                    <a:pt x="1903045" y="493964"/>
                  </a:lnTo>
                  <a:lnTo>
                    <a:pt x="1853610" y="493177"/>
                  </a:lnTo>
                  <a:lnTo>
                    <a:pt x="1798139" y="495356"/>
                  </a:lnTo>
                  <a:lnTo>
                    <a:pt x="1734198" y="501751"/>
                  </a:lnTo>
                  <a:lnTo>
                    <a:pt x="1673505" y="507041"/>
                  </a:lnTo>
                  <a:lnTo>
                    <a:pt x="1612927" y="508179"/>
                  </a:lnTo>
                  <a:lnTo>
                    <a:pt x="1553620" y="506485"/>
                  </a:lnTo>
                  <a:lnTo>
                    <a:pt x="1496740" y="503280"/>
                  </a:lnTo>
                  <a:lnTo>
                    <a:pt x="1443444" y="499884"/>
                  </a:lnTo>
                  <a:lnTo>
                    <a:pt x="1394888" y="497617"/>
                  </a:lnTo>
                  <a:lnTo>
                    <a:pt x="1352228" y="497799"/>
                  </a:lnTo>
                  <a:lnTo>
                    <a:pt x="1316622" y="501751"/>
                  </a:lnTo>
                  <a:lnTo>
                    <a:pt x="1284174" y="505082"/>
                  </a:lnTo>
                  <a:lnTo>
                    <a:pt x="1244165" y="504729"/>
                  </a:lnTo>
                  <a:lnTo>
                    <a:pt x="1198092" y="501915"/>
                  </a:lnTo>
                  <a:lnTo>
                    <a:pt x="1147452" y="497861"/>
                  </a:lnTo>
                  <a:lnTo>
                    <a:pt x="1093744" y="493788"/>
                  </a:lnTo>
                  <a:lnTo>
                    <a:pt x="1038464" y="490919"/>
                  </a:lnTo>
                  <a:lnTo>
                    <a:pt x="983110" y="490476"/>
                  </a:lnTo>
                  <a:lnTo>
                    <a:pt x="929178" y="493679"/>
                  </a:lnTo>
                  <a:lnTo>
                    <a:pt x="878167" y="501751"/>
                  </a:lnTo>
                  <a:lnTo>
                    <a:pt x="834322" y="508565"/>
                  </a:lnTo>
                  <a:lnTo>
                    <a:pt x="790866" y="510262"/>
                  </a:lnTo>
                  <a:lnTo>
                    <a:pt x="747480" y="508194"/>
                  </a:lnTo>
                  <a:lnTo>
                    <a:pt x="703843" y="503712"/>
                  </a:lnTo>
                  <a:lnTo>
                    <a:pt x="659635" y="498165"/>
                  </a:lnTo>
                  <a:lnTo>
                    <a:pt x="614537" y="492905"/>
                  </a:lnTo>
                  <a:lnTo>
                    <a:pt x="568227" y="489283"/>
                  </a:lnTo>
                  <a:lnTo>
                    <a:pt x="520387" y="488650"/>
                  </a:lnTo>
                  <a:lnTo>
                    <a:pt x="470696" y="492355"/>
                  </a:lnTo>
                  <a:lnTo>
                    <a:pt x="418834" y="501751"/>
                  </a:lnTo>
                  <a:lnTo>
                    <a:pt x="364611" y="512422"/>
                  </a:lnTo>
                  <a:lnTo>
                    <a:pt x="318169" y="517166"/>
                  </a:lnTo>
                  <a:lnTo>
                    <a:pt x="277011" y="517378"/>
                  </a:lnTo>
                  <a:lnTo>
                    <a:pt x="238642" y="514456"/>
                  </a:lnTo>
                  <a:lnTo>
                    <a:pt x="200565" y="509799"/>
                  </a:lnTo>
                  <a:lnTo>
                    <a:pt x="160284" y="504802"/>
                  </a:lnTo>
                  <a:lnTo>
                    <a:pt x="115304" y="500864"/>
                  </a:lnTo>
                  <a:lnTo>
                    <a:pt x="63127" y="499381"/>
                  </a:lnTo>
                  <a:lnTo>
                    <a:pt x="1258" y="501751"/>
                  </a:lnTo>
                  <a:lnTo>
                    <a:pt x="0" y="464903"/>
                  </a:lnTo>
                  <a:lnTo>
                    <a:pt x="391" y="423147"/>
                  </a:lnTo>
                  <a:lnTo>
                    <a:pt x="1411" y="375584"/>
                  </a:lnTo>
                  <a:lnTo>
                    <a:pt x="2040" y="321313"/>
                  </a:lnTo>
                  <a:lnTo>
                    <a:pt x="1258" y="259435"/>
                  </a:lnTo>
                  <a:lnTo>
                    <a:pt x="2687" y="200278"/>
                  </a:lnTo>
                  <a:lnTo>
                    <a:pt x="7739" y="151450"/>
                  </a:lnTo>
                  <a:lnTo>
                    <a:pt x="12077" y="107968"/>
                  </a:lnTo>
                  <a:lnTo>
                    <a:pt x="11362" y="64852"/>
                  </a:lnTo>
                  <a:lnTo>
                    <a:pt x="1258" y="17119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97289" y="4864668"/>
              <a:ext cx="1114425" cy="511175"/>
            </a:xfrm>
            <a:custGeom>
              <a:avLst/>
              <a:gdLst/>
              <a:ahLst/>
              <a:cxnLst/>
              <a:rect l="l" t="t" r="r" b="b"/>
              <a:pathLst>
                <a:path w="1114425" h="511175">
                  <a:moveTo>
                    <a:pt x="9167" y="13655"/>
                  </a:moveTo>
                  <a:lnTo>
                    <a:pt x="46579" y="11796"/>
                  </a:lnTo>
                  <a:lnTo>
                    <a:pt x="92047" y="14169"/>
                  </a:lnTo>
                  <a:lnTo>
                    <a:pt x="142729" y="18923"/>
                  </a:lnTo>
                  <a:lnTo>
                    <a:pt x="195785" y="24208"/>
                  </a:lnTo>
                  <a:lnTo>
                    <a:pt x="248374" y="28174"/>
                  </a:lnTo>
                  <a:lnTo>
                    <a:pt x="297655" y="28971"/>
                  </a:lnTo>
                  <a:lnTo>
                    <a:pt x="340786" y="24748"/>
                  </a:lnTo>
                  <a:lnTo>
                    <a:pt x="374927" y="13655"/>
                  </a:lnTo>
                  <a:lnTo>
                    <a:pt x="408141" y="3594"/>
                  </a:lnTo>
                  <a:lnTo>
                    <a:pt x="448923" y="1877"/>
                  </a:lnTo>
                  <a:lnTo>
                    <a:pt x="495081" y="5769"/>
                  </a:lnTo>
                  <a:lnTo>
                    <a:pt x="544419" y="12536"/>
                  </a:lnTo>
                  <a:lnTo>
                    <a:pt x="594745" y="19442"/>
                  </a:lnTo>
                  <a:lnTo>
                    <a:pt x="643866" y="23754"/>
                  </a:lnTo>
                  <a:lnTo>
                    <a:pt x="689586" y="22737"/>
                  </a:lnTo>
                  <a:lnTo>
                    <a:pt x="729714" y="13655"/>
                  </a:lnTo>
                  <a:lnTo>
                    <a:pt x="768311" y="3536"/>
                  </a:lnTo>
                  <a:lnTo>
                    <a:pt x="810511" y="0"/>
                  </a:lnTo>
                  <a:lnTo>
                    <a:pt x="855727" y="1200"/>
                  </a:lnTo>
                  <a:lnTo>
                    <a:pt x="903369" y="5292"/>
                  </a:lnTo>
                  <a:lnTo>
                    <a:pt x="952850" y="10429"/>
                  </a:lnTo>
                  <a:lnTo>
                    <a:pt x="1003582" y="14766"/>
                  </a:lnTo>
                  <a:lnTo>
                    <a:pt x="1054977" y="16456"/>
                  </a:lnTo>
                  <a:lnTo>
                    <a:pt x="1106447" y="13655"/>
                  </a:lnTo>
                  <a:lnTo>
                    <a:pt x="1105277" y="61223"/>
                  </a:lnTo>
                  <a:lnTo>
                    <a:pt x="1100955" y="106701"/>
                  </a:lnTo>
                  <a:lnTo>
                    <a:pt x="1097217" y="153595"/>
                  </a:lnTo>
                  <a:lnTo>
                    <a:pt x="1097801" y="205413"/>
                  </a:lnTo>
                  <a:lnTo>
                    <a:pt x="1106447" y="265661"/>
                  </a:lnTo>
                  <a:lnTo>
                    <a:pt x="1113875" y="324160"/>
                  </a:lnTo>
                  <a:lnTo>
                    <a:pt x="1112026" y="371705"/>
                  </a:lnTo>
                  <a:lnTo>
                    <a:pt x="1106463" y="413264"/>
                  </a:lnTo>
                  <a:lnTo>
                    <a:pt x="1102749" y="453803"/>
                  </a:lnTo>
                  <a:lnTo>
                    <a:pt x="1106447" y="498287"/>
                  </a:lnTo>
                  <a:lnTo>
                    <a:pt x="1045056" y="497257"/>
                  </a:lnTo>
                  <a:lnTo>
                    <a:pt x="989204" y="493486"/>
                  </a:lnTo>
                  <a:lnTo>
                    <a:pt x="938337" y="488824"/>
                  </a:lnTo>
                  <a:lnTo>
                    <a:pt x="891899" y="485123"/>
                  </a:lnTo>
                  <a:lnTo>
                    <a:pt x="849334" y="484232"/>
                  </a:lnTo>
                  <a:lnTo>
                    <a:pt x="810088" y="488003"/>
                  </a:lnTo>
                  <a:lnTo>
                    <a:pt x="773605" y="498287"/>
                  </a:lnTo>
                  <a:lnTo>
                    <a:pt x="736336" y="508158"/>
                  </a:lnTo>
                  <a:lnTo>
                    <a:pt x="695255" y="510966"/>
                  </a:lnTo>
                  <a:lnTo>
                    <a:pt x="650593" y="508976"/>
                  </a:lnTo>
                  <a:lnTo>
                    <a:pt x="602582" y="504449"/>
                  </a:lnTo>
                  <a:lnTo>
                    <a:pt x="551452" y="499650"/>
                  </a:lnTo>
                  <a:lnTo>
                    <a:pt x="497436" y="496841"/>
                  </a:lnTo>
                  <a:lnTo>
                    <a:pt x="440763" y="498287"/>
                  </a:lnTo>
                  <a:lnTo>
                    <a:pt x="394174" y="499393"/>
                  </a:lnTo>
                  <a:lnTo>
                    <a:pt x="345115" y="496924"/>
                  </a:lnTo>
                  <a:lnTo>
                    <a:pt x="294499" y="492292"/>
                  </a:lnTo>
                  <a:lnTo>
                    <a:pt x="243238" y="486913"/>
                  </a:lnTo>
                  <a:lnTo>
                    <a:pt x="192243" y="482200"/>
                  </a:lnTo>
                  <a:lnTo>
                    <a:pt x="142426" y="479567"/>
                  </a:lnTo>
                  <a:lnTo>
                    <a:pt x="94700" y="480428"/>
                  </a:lnTo>
                  <a:lnTo>
                    <a:pt x="49976" y="486196"/>
                  </a:lnTo>
                  <a:lnTo>
                    <a:pt x="9167" y="498287"/>
                  </a:lnTo>
                  <a:lnTo>
                    <a:pt x="0" y="436959"/>
                  </a:lnTo>
                  <a:lnTo>
                    <a:pt x="1087" y="381821"/>
                  </a:lnTo>
                  <a:lnTo>
                    <a:pt x="6758" y="333117"/>
                  </a:lnTo>
                  <a:lnTo>
                    <a:pt x="11342" y="291086"/>
                  </a:lnTo>
                  <a:lnTo>
                    <a:pt x="9167" y="255971"/>
                  </a:lnTo>
                  <a:lnTo>
                    <a:pt x="7335" y="218524"/>
                  </a:lnTo>
                  <a:lnTo>
                    <a:pt x="12607" y="171831"/>
                  </a:lnTo>
                  <a:lnTo>
                    <a:pt x="18793" y="119630"/>
                  </a:lnTo>
                  <a:lnTo>
                    <a:pt x="19709" y="65659"/>
                  </a:lnTo>
                  <a:lnTo>
                    <a:pt x="9167" y="13655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83312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75" dirty="0"/>
              <a:t>GoogLeNet, </a:t>
            </a:r>
            <a:r>
              <a:rPr spc="-420" dirty="0"/>
              <a:t>2014</a:t>
            </a:r>
            <a:r>
              <a:rPr spc="-325" dirty="0"/>
              <a:t> </a:t>
            </a:r>
            <a:r>
              <a:rPr spc="-350" dirty="0"/>
              <a:t>(Incep</a:t>
            </a:r>
            <a:r>
              <a:rPr u="heavy" spc="-350" dirty="0">
                <a:uFill>
                  <a:solidFill>
                    <a:srgbClr val="7030A0"/>
                  </a:solidFill>
                </a:uFill>
              </a:rPr>
              <a:t>tio</a:t>
            </a:r>
            <a:r>
              <a:rPr spc="-350" dirty="0"/>
              <a:t>n-v1)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2016125" cy="111379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335" dirty="0">
                <a:latin typeface="Arial Black"/>
                <a:cs typeface="Arial Black"/>
              </a:rPr>
              <a:t>A</a:t>
            </a:r>
            <a:r>
              <a:rPr sz="2400" spc="-265" dirty="0">
                <a:latin typeface="Arial Black"/>
                <a:cs typeface="Arial Black"/>
              </a:rPr>
              <a:t>rc</a:t>
            </a:r>
            <a:r>
              <a:rPr sz="2400" spc="-175" dirty="0">
                <a:latin typeface="Arial Black"/>
                <a:cs typeface="Arial Black"/>
              </a:rPr>
              <a:t>hi</a:t>
            </a:r>
            <a:r>
              <a:rPr sz="2400" spc="-160" dirty="0">
                <a:latin typeface="Arial Black"/>
                <a:cs typeface="Arial Black"/>
              </a:rPr>
              <a:t>t</a:t>
            </a:r>
            <a:r>
              <a:rPr sz="2400" spc="-250" dirty="0">
                <a:latin typeface="Arial Black"/>
                <a:cs typeface="Arial Black"/>
              </a:rPr>
              <a:t>e</a:t>
            </a:r>
            <a:r>
              <a:rPr sz="2400" spc="-450" dirty="0">
                <a:latin typeface="Arial Black"/>
                <a:cs typeface="Arial Black"/>
              </a:rPr>
              <a:t>c</a:t>
            </a:r>
            <a:r>
              <a:rPr sz="2400" spc="-204" dirty="0">
                <a:latin typeface="Arial Black"/>
                <a:cs typeface="Arial Black"/>
              </a:rPr>
              <a:t>t</a:t>
            </a:r>
            <a:r>
              <a:rPr sz="2400" spc="-150" dirty="0">
                <a:latin typeface="Arial Black"/>
                <a:cs typeface="Arial Black"/>
              </a:rPr>
              <a:t>ure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70" dirty="0">
                <a:solidFill>
                  <a:srgbClr val="FF0000"/>
                </a:solidFill>
                <a:latin typeface="Arial Black"/>
                <a:cs typeface="Arial Black"/>
              </a:rPr>
              <a:t>Part</a:t>
            </a:r>
            <a:r>
              <a:rPr sz="2000" spc="-229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000" spc="-280" dirty="0">
                <a:solidFill>
                  <a:srgbClr val="FF0000"/>
                </a:solidFill>
                <a:latin typeface="Arial Black"/>
                <a:cs typeface="Arial Black"/>
              </a:rPr>
              <a:t>A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70" dirty="0">
                <a:solidFill>
                  <a:srgbClr val="7030A0"/>
                </a:solidFill>
                <a:latin typeface="Arial Black"/>
                <a:cs typeface="Arial Black"/>
              </a:rPr>
              <a:t>Part</a:t>
            </a:r>
            <a:r>
              <a:rPr sz="2000" spc="-229" dirty="0">
                <a:solidFill>
                  <a:srgbClr val="7030A0"/>
                </a:solidFill>
                <a:latin typeface="Arial Black"/>
                <a:cs typeface="Arial Black"/>
              </a:rPr>
              <a:t> </a:t>
            </a:r>
            <a:r>
              <a:rPr sz="2000" spc="-254" dirty="0">
                <a:solidFill>
                  <a:srgbClr val="7030A0"/>
                </a:solidFill>
                <a:latin typeface="Arial Black"/>
                <a:cs typeface="Arial Black"/>
              </a:rPr>
              <a:t>B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04690" y="22351"/>
            <a:ext cx="794893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맑은 고딕"/>
                <a:cs typeface="맑은 고딕"/>
              </a:rPr>
              <a:t>* </a:t>
            </a:r>
            <a:r>
              <a:rPr sz="1400" spc="-5" dirty="0">
                <a:latin typeface="Calibri"/>
                <a:cs typeface="Calibri"/>
              </a:rPr>
              <a:t>Christian </a:t>
            </a:r>
            <a:r>
              <a:rPr sz="1400" spc="-10" dirty="0">
                <a:latin typeface="Calibri"/>
                <a:cs typeface="Calibri"/>
              </a:rPr>
              <a:t>Szegedy et </a:t>
            </a:r>
            <a:r>
              <a:rPr sz="1400" dirty="0">
                <a:latin typeface="Calibri"/>
                <a:cs typeface="Calibri"/>
              </a:rPr>
              <a:t>al., </a:t>
            </a:r>
            <a:r>
              <a:rPr sz="1400" spc="-5" dirty="0">
                <a:latin typeface="Calibri"/>
                <a:cs typeface="Calibri"/>
              </a:rPr>
              <a:t>“Going Deeper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-15" dirty="0">
                <a:latin typeface="Calibri"/>
                <a:cs typeface="Calibri"/>
              </a:rPr>
              <a:t>Convolutions,” </a:t>
            </a:r>
            <a:r>
              <a:rPr sz="1400" i="1" spc="-5" dirty="0">
                <a:latin typeface="Calibri"/>
                <a:cs typeface="Calibri"/>
              </a:rPr>
              <a:t>Proceedings of the IEEE Conference on Computer  </a:t>
            </a:r>
            <a:r>
              <a:rPr sz="1400" i="1" dirty="0">
                <a:latin typeface="Calibri"/>
                <a:cs typeface="Calibri"/>
              </a:rPr>
              <a:t>Vision </a:t>
            </a:r>
            <a:r>
              <a:rPr sz="1400" i="1" spc="-5" dirty="0">
                <a:latin typeface="Calibri"/>
                <a:cs typeface="Calibri"/>
              </a:rPr>
              <a:t>and </a:t>
            </a:r>
            <a:r>
              <a:rPr sz="1400" i="1" spc="-10" dirty="0">
                <a:latin typeface="Calibri"/>
                <a:cs typeface="Calibri"/>
              </a:rPr>
              <a:t>Pattern </a:t>
            </a:r>
            <a:r>
              <a:rPr sz="1400" i="1" spc="-5" dirty="0">
                <a:latin typeface="Calibri"/>
                <a:cs typeface="Calibri"/>
              </a:rPr>
              <a:t>Recognition </a:t>
            </a:r>
            <a:r>
              <a:rPr sz="1400" spc="-5" dirty="0">
                <a:latin typeface="Calibri"/>
                <a:cs typeface="Calibri"/>
              </a:rPr>
              <a:t>(2015)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44143" y="1277111"/>
            <a:ext cx="6628130" cy="5590540"/>
            <a:chOff x="4944143" y="1277111"/>
            <a:chExt cx="6628130" cy="5590540"/>
          </a:xfrm>
        </p:grpSpPr>
        <p:sp>
          <p:nvSpPr>
            <p:cNvPr id="6" name="object 6"/>
            <p:cNvSpPr/>
            <p:nvPr/>
          </p:nvSpPr>
          <p:spPr>
            <a:xfrm>
              <a:off x="5155691" y="1277111"/>
              <a:ext cx="6416038" cy="55031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53668" y="1502852"/>
              <a:ext cx="2383155" cy="5355590"/>
            </a:xfrm>
            <a:custGeom>
              <a:avLst/>
              <a:gdLst/>
              <a:ahLst/>
              <a:cxnLst/>
              <a:rect l="l" t="t" r="r" b="b"/>
              <a:pathLst>
                <a:path w="2383154" h="5355590">
                  <a:moveTo>
                    <a:pt x="29049" y="23433"/>
                  </a:moveTo>
                  <a:lnTo>
                    <a:pt x="95586" y="22394"/>
                  </a:lnTo>
                  <a:lnTo>
                    <a:pt x="158581" y="23693"/>
                  </a:lnTo>
                  <a:lnTo>
                    <a:pt x="218176" y="26741"/>
                  </a:lnTo>
                  <a:lnTo>
                    <a:pt x="274518" y="30947"/>
                  </a:lnTo>
                  <a:lnTo>
                    <a:pt x="327750" y="35720"/>
                  </a:lnTo>
                  <a:lnTo>
                    <a:pt x="378017" y="40469"/>
                  </a:lnTo>
                  <a:lnTo>
                    <a:pt x="425464" y="44604"/>
                  </a:lnTo>
                  <a:lnTo>
                    <a:pt x="470236" y="47534"/>
                  </a:lnTo>
                  <a:lnTo>
                    <a:pt x="512476" y="48668"/>
                  </a:lnTo>
                  <a:lnTo>
                    <a:pt x="552330" y="47416"/>
                  </a:lnTo>
                  <a:lnTo>
                    <a:pt x="589942" y="43186"/>
                  </a:lnTo>
                  <a:lnTo>
                    <a:pt x="625457" y="35389"/>
                  </a:lnTo>
                  <a:lnTo>
                    <a:pt x="659020" y="23433"/>
                  </a:lnTo>
                  <a:lnTo>
                    <a:pt x="692545" y="11628"/>
                  </a:lnTo>
                  <a:lnTo>
                    <a:pt x="727958" y="4231"/>
                  </a:lnTo>
                  <a:lnTo>
                    <a:pt x="765421" y="577"/>
                  </a:lnTo>
                  <a:lnTo>
                    <a:pt x="805099" y="0"/>
                  </a:lnTo>
                  <a:lnTo>
                    <a:pt x="847158" y="1834"/>
                  </a:lnTo>
                  <a:lnTo>
                    <a:pt x="891760" y="5414"/>
                  </a:lnTo>
                  <a:lnTo>
                    <a:pt x="939070" y="10074"/>
                  </a:lnTo>
                  <a:lnTo>
                    <a:pt x="989252" y="15148"/>
                  </a:lnTo>
                  <a:lnTo>
                    <a:pt x="1042472" y="19971"/>
                  </a:lnTo>
                  <a:lnTo>
                    <a:pt x="1098892" y="23877"/>
                  </a:lnTo>
                  <a:lnTo>
                    <a:pt x="1158678" y="26199"/>
                  </a:lnTo>
                  <a:lnTo>
                    <a:pt x="1221994" y="26274"/>
                  </a:lnTo>
                  <a:lnTo>
                    <a:pt x="1289003" y="23433"/>
                  </a:lnTo>
                  <a:lnTo>
                    <a:pt x="1359291" y="20333"/>
                  </a:lnTo>
                  <a:lnTo>
                    <a:pt x="1421593" y="20319"/>
                  </a:lnTo>
                  <a:lnTo>
                    <a:pt x="1477016" y="22635"/>
                  </a:lnTo>
                  <a:lnTo>
                    <a:pt x="1526668" y="26524"/>
                  </a:lnTo>
                  <a:lnTo>
                    <a:pt x="1571655" y="31228"/>
                  </a:lnTo>
                  <a:lnTo>
                    <a:pt x="1613085" y="35992"/>
                  </a:lnTo>
                  <a:lnTo>
                    <a:pt x="1652066" y="40058"/>
                  </a:lnTo>
                  <a:lnTo>
                    <a:pt x="1689704" y="42670"/>
                  </a:lnTo>
                  <a:lnTo>
                    <a:pt x="1727108" y="43070"/>
                  </a:lnTo>
                  <a:lnTo>
                    <a:pt x="1765384" y="40502"/>
                  </a:lnTo>
                  <a:lnTo>
                    <a:pt x="1805641" y="34209"/>
                  </a:lnTo>
                  <a:lnTo>
                    <a:pt x="1848984" y="23433"/>
                  </a:lnTo>
                  <a:lnTo>
                    <a:pt x="1898883" y="12362"/>
                  </a:lnTo>
                  <a:lnTo>
                    <a:pt x="1949529" y="7262"/>
                  </a:lnTo>
                  <a:lnTo>
                    <a:pt x="2000458" y="6881"/>
                  </a:lnTo>
                  <a:lnTo>
                    <a:pt x="2051204" y="9967"/>
                  </a:lnTo>
                  <a:lnTo>
                    <a:pt x="2101303" y="15268"/>
                  </a:lnTo>
                  <a:lnTo>
                    <a:pt x="2150291" y="21530"/>
                  </a:lnTo>
                  <a:lnTo>
                    <a:pt x="2197702" y="27501"/>
                  </a:lnTo>
                  <a:lnTo>
                    <a:pt x="2243073" y="31930"/>
                  </a:lnTo>
                  <a:lnTo>
                    <a:pt x="2285938" y="33563"/>
                  </a:lnTo>
                  <a:lnTo>
                    <a:pt x="2325833" y="31148"/>
                  </a:lnTo>
                  <a:lnTo>
                    <a:pt x="2362293" y="23433"/>
                  </a:lnTo>
                  <a:lnTo>
                    <a:pt x="2370418" y="89149"/>
                  </a:lnTo>
                  <a:lnTo>
                    <a:pt x="2372188" y="149006"/>
                  </a:lnTo>
                  <a:lnTo>
                    <a:pt x="2369456" y="203624"/>
                  </a:lnTo>
                  <a:lnTo>
                    <a:pt x="2364074" y="253622"/>
                  </a:lnTo>
                  <a:lnTo>
                    <a:pt x="2357896" y="299617"/>
                  </a:lnTo>
                  <a:lnTo>
                    <a:pt x="2352776" y="342230"/>
                  </a:lnTo>
                  <a:lnTo>
                    <a:pt x="2350567" y="382078"/>
                  </a:lnTo>
                  <a:lnTo>
                    <a:pt x="2353121" y="419781"/>
                  </a:lnTo>
                  <a:lnTo>
                    <a:pt x="2362293" y="455957"/>
                  </a:lnTo>
                  <a:lnTo>
                    <a:pt x="2370042" y="487122"/>
                  </a:lnTo>
                  <a:lnTo>
                    <a:pt x="2374099" y="526256"/>
                  </a:lnTo>
                  <a:lnTo>
                    <a:pt x="2375150" y="571962"/>
                  </a:lnTo>
                  <a:lnTo>
                    <a:pt x="2373878" y="622842"/>
                  </a:lnTo>
                  <a:lnTo>
                    <a:pt x="2370969" y="677499"/>
                  </a:lnTo>
                  <a:lnTo>
                    <a:pt x="2367108" y="734535"/>
                  </a:lnTo>
                  <a:lnTo>
                    <a:pt x="2362979" y="792553"/>
                  </a:lnTo>
                  <a:lnTo>
                    <a:pt x="2359267" y="850154"/>
                  </a:lnTo>
                  <a:lnTo>
                    <a:pt x="2356658" y="905942"/>
                  </a:lnTo>
                  <a:lnTo>
                    <a:pt x="2355836" y="958519"/>
                  </a:lnTo>
                  <a:lnTo>
                    <a:pt x="2357486" y="1006488"/>
                  </a:lnTo>
                  <a:lnTo>
                    <a:pt x="2362293" y="1048450"/>
                  </a:lnTo>
                  <a:lnTo>
                    <a:pt x="2368461" y="1097134"/>
                  </a:lnTo>
                  <a:lnTo>
                    <a:pt x="2370164" y="1141666"/>
                  </a:lnTo>
                  <a:lnTo>
                    <a:pt x="2368654" y="1183760"/>
                  </a:lnTo>
                  <a:lnTo>
                    <a:pt x="2365185" y="1225126"/>
                  </a:lnTo>
                  <a:lnTo>
                    <a:pt x="2361009" y="1267478"/>
                  </a:lnTo>
                  <a:lnTo>
                    <a:pt x="2357379" y="1312527"/>
                  </a:lnTo>
                  <a:lnTo>
                    <a:pt x="2355548" y="1361984"/>
                  </a:lnTo>
                  <a:lnTo>
                    <a:pt x="2356768" y="1417563"/>
                  </a:lnTo>
                  <a:lnTo>
                    <a:pt x="2362293" y="1480974"/>
                  </a:lnTo>
                  <a:lnTo>
                    <a:pt x="2367273" y="1545407"/>
                  </a:lnTo>
                  <a:lnTo>
                    <a:pt x="2367134" y="1603539"/>
                  </a:lnTo>
                  <a:lnTo>
                    <a:pt x="2363535" y="1656317"/>
                  </a:lnTo>
                  <a:lnTo>
                    <a:pt x="2358137" y="1704685"/>
                  </a:lnTo>
                  <a:lnTo>
                    <a:pt x="2352601" y="1749590"/>
                  </a:lnTo>
                  <a:lnTo>
                    <a:pt x="2348588" y="1791979"/>
                  </a:lnTo>
                  <a:lnTo>
                    <a:pt x="2347759" y="1832795"/>
                  </a:lnTo>
                  <a:lnTo>
                    <a:pt x="2351773" y="1872987"/>
                  </a:lnTo>
                  <a:lnTo>
                    <a:pt x="2362293" y="1913498"/>
                  </a:lnTo>
                  <a:lnTo>
                    <a:pt x="2369372" y="1942335"/>
                  </a:lnTo>
                  <a:lnTo>
                    <a:pt x="2372644" y="1975897"/>
                  </a:lnTo>
                  <a:lnTo>
                    <a:pt x="2372788" y="2013814"/>
                  </a:lnTo>
                  <a:lnTo>
                    <a:pt x="2370484" y="2055716"/>
                  </a:lnTo>
                  <a:lnTo>
                    <a:pt x="2366411" y="2101234"/>
                  </a:lnTo>
                  <a:lnTo>
                    <a:pt x="2361249" y="2149999"/>
                  </a:lnTo>
                  <a:lnTo>
                    <a:pt x="2355678" y="2201641"/>
                  </a:lnTo>
                  <a:lnTo>
                    <a:pt x="2350376" y="2255790"/>
                  </a:lnTo>
                  <a:lnTo>
                    <a:pt x="2346024" y="2312077"/>
                  </a:lnTo>
                  <a:lnTo>
                    <a:pt x="2343302" y="2370132"/>
                  </a:lnTo>
                  <a:lnTo>
                    <a:pt x="2342888" y="2429586"/>
                  </a:lnTo>
                  <a:lnTo>
                    <a:pt x="2345462" y="2490069"/>
                  </a:lnTo>
                  <a:lnTo>
                    <a:pt x="2351704" y="2551213"/>
                  </a:lnTo>
                  <a:lnTo>
                    <a:pt x="2362293" y="2612646"/>
                  </a:lnTo>
                  <a:lnTo>
                    <a:pt x="2372997" y="2670590"/>
                  </a:lnTo>
                  <a:lnTo>
                    <a:pt x="2379547" y="2722256"/>
                  </a:lnTo>
                  <a:lnTo>
                    <a:pt x="2382571" y="2768759"/>
                  </a:lnTo>
                  <a:lnTo>
                    <a:pt x="2382695" y="2811213"/>
                  </a:lnTo>
                  <a:lnTo>
                    <a:pt x="2380545" y="2850735"/>
                  </a:lnTo>
                  <a:lnTo>
                    <a:pt x="2376749" y="2888439"/>
                  </a:lnTo>
                  <a:lnTo>
                    <a:pt x="2371932" y="2925441"/>
                  </a:lnTo>
                  <a:lnTo>
                    <a:pt x="2366722" y="2962855"/>
                  </a:lnTo>
                  <a:lnTo>
                    <a:pt x="2361745" y="3001798"/>
                  </a:lnTo>
                  <a:lnTo>
                    <a:pt x="2357629" y="3043384"/>
                  </a:lnTo>
                  <a:lnTo>
                    <a:pt x="2354998" y="3088729"/>
                  </a:lnTo>
                  <a:lnTo>
                    <a:pt x="2354481" y="3138947"/>
                  </a:lnTo>
                  <a:lnTo>
                    <a:pt x="2356704" y="3195155"/>
                  </a:lnTo>
                  <a:lnTo>
                    <a:pt x="2362293" y="3258466"/>
                  </a:lnTo>
                  <a:lnTo>
                    <a:pt x="2368427" y="3327705"/>
                  </a:lnTo>
                  <a:lnTo>
                    <a:pt x="2371152" y="3391075"/>
                  </a:lnTo>
                  <a:lnTo>
                    <a:pt x="2371118" y="3449288"/>
                  </a:lnTo>
                  <a:lnTo>
                    <a:pt x="2368976" y="3503055"/>
                  </a:lnTo>
                  <a:lnTo>
                    <a:pt x="2365378" y="3553088"/>
                  </a:lnTo>
                  <a:lnTo>
                    <a:pt x="2360974" y="3600098"/>
                  </a:lnTo>
                  <a:lnTo>
                    <a:pt x="2356416" y="3644796"/>
                  </a:lnTo>
                  <a:lnTo>
                    <a:pt x="2352355" y="3687894"/>
                  </a:lnTo>
                  <a:lnTo>
                    <a:pt x="2349441" y="3730104"/>
                  </a:lnTo>
                  <a:lnTo>
                    <a:pt x="2348328" y="3772136"/>
                  </a:lnTo>
                  <a:lnTo>
                    <a:pt x="2349664" y="3814704"/>
                  </a:lnTo>
                  <a:lnTo>
                    <a:pt x="2354102" y="3858516"/>
                  </a:lnTo>
                  <a:lnTo>
                    <a:pt x="2362293" y="3904287"/>
                  </a:lnTo>
                  <a:lnTo>
                    <a:pt x="2370932" y="3953103"/>
                  </a:lnTo>
                  <a:lnTo>
                    <a:pt x="2375139" y="3998455"/>
                  </a:lnTo>
                  <a:lnTo>
                    <a:pt x="2375773" y="4041412"/>
                  </a:lnTo>
                  <a:lnTo>
                    <a:pt x="2373692" y="4083045"/>
                  </a:lnTo>
                  <a:lnTo>
                    <a:pt x="2369754" y="4124423"/>
                  </a:lnTo>
                  <a:lnTo>
                    <a:pt x="2364817" y="4166616"/>
                  </a:lnTo>
                  <a:lnTo>
                    <a:pt x="2359740" y="4210694"/>
                  </a:lnTo>
                  <a:lnTo>
                    <a:pt x="2355381" y="4257726"/>
                  </a:lnTo>
                  <a:lnTo>
                    <a:pt x="2352599" y="4308782"/>
                  </a:lnTo>
                  <a:lnTo>
                    <a:pt x="2352251" y="4364932"/>
                  </a:lnTo>
                  <a:lnTo>
                    <a:pt x="2355196" y="4427246"/>
                  </a:lnTo>
                  <a:lnTo>
                    <a:pt x="2362293" y="4496793"/>
                  </a:lnTo>
                  <a:lnTo>
                    <a:pt x="2367923" y="4547391"/>
                  </a:lnTo>
                  <a:lnTo>
                    <a:pt x="2371623" y="4595703"/>
                  </a:lnTo>
                  <a:lnTo>
                    <a:pt x="2373638" y="4642183"/>
                  </a:lnTo>
                  <a:lnTo>
                    <a:pt x="2374214" y="4687288"/>
                  </a:lnTo>
                  <a:lnTo>
                    <a:pt x="2373596" y="4731473"/>
                  </a:lnTo>
                  <a:lnTo>
                    <a:pt x="2372029" y="4775194"/>
                  </a:lnTo>
                  <a:lnTo>
                    <a:pt x="2369759" y="4818907"/>
                  </a:lnTo>
                  <a:lnTo>
                    <a:pt x="2367029" y="4863069"/>
                  </a:lnTo>
                  <a:lnTo>
                    <a:pt x="2364087" y="4908134"/>
                  </a:lnTo>
                  <a:lnTo>
                    <a:pt x="2361176" y="4954560"/>
                  </a:lnTo>
                  <a:lnTo>
                    <a:pt x="2358543" y="5002801"/>
                  </a:lnTo>
                  <a:lnTo>
                    <a:pt x="2356431" y="5053314"/>
                  </a:lnTo>
                  <a:lnTo>
                    <a:pt x="2355088" y="5106554"/>
                  </a:lnTo>
                  <a:lnTo>
                    <a:pt x="2354757" y="5162978"/>
                  </a:lnTo>
                  <a:lnTo>
                    <a:pt x="2355684" y="5223041"/>
                  </a:lnTo>
                  <a:lnTo>
                    <a:pt x="2358114" y="5287200"/>
                  </a:lnTo>
                  <a:lnTo>
                    <a:pt x="2362246" y="5355148"/>
                  </a:lnTo>
                </a:path>
                <a:path w="2383154" h="5355590">
                  <a:moveTo>
                    <a:pt x="1932621" y="5355148"/>
                  </a:moveTo>
                  <a:lnTo>
                    <a:pt x="1904639" y="5353203"/>
                  </a:lnTo>
                  <a:lnTo>
                    <a:pt x="1859372" y="5351000"/>
                  </a:lnTo>
                  <a:lnTo>
                    <a:pt x="1815511" y="5350363"/>
                  </a:lnTo>
                  <a:lnTo>
                    <a:pt x="1773135" y="5351823"/>
                  </a:lnTo>
                  <a:lnTo>
                    <a:pt x="1739931" y="5355148"/>
                  </a:lnTo>
                </a:path>
                <a:path w="2383154" h="5355590">
                  <a:moveTo>
                    <a:pt x="1527811" y="5355148"/>
                  </a:moveTo>
                  <a:lnTo>
                    <a:pt x="1504584" y="5353091"/>
                  </a:lnTo>
                  <a:lnTo>
                    <a:pt x="1457059" y="5348932"/>
                  </a:lnTo>
                  <a:lnTo>
                    <a:pt x="1407296" y="5345516"/>
                  </a:lnTo>
                  <a:lnTo>
                    <a:pt x="1354620" y="5343673"/>
                  </a:lnTo>
                  <a:lnTo>
                    <a:pt x="1298353" y="5344237"/>
                  </a:lnTo>
                  <a:lnTo>
                    <a:pt x="1237818" y="5348038"/>
                  </a:lnTo>
                  <a:lnTo>
                    <a:pt x="1178679" y="5355148"/>
                  </a:lnTo>
                </a:path>
                <a:path w="2383154" h="5355590">
                  <a:moveTo>
                    <a:pt x="923005" y="5355148"/>
                  </a:moveTo>
                  <a:lnTo>
                    <a:pt x="891910" y="5350494"/>
                  </a:lnTo>
                  <a:lnTo>
                    <a:pt x="854333" y="5345693"/>
                  </a:lnTo>
                  <a:lnTo>
                    <a:pt x="814196" y="5342727"/>
                  </a:lnTo>
                  <a:lnTo>
                    <a:pt x="769559" y="5342704"/>
                  </a:lnTo>
                  <a:lnTo>
                    <a:pt x="718480" y="5346729"/>
                  </a:lnTo>
                  <a:lnTo>
                    <a:pt x="663955" y="5355148"/>
                  </a:lnTo>
                </a:path>
                <a:path w="2383154" h="5355590">
                  <a:moveTo>
                    <a:pt x="28880" y="5355148"/>
                  </a:moveTo>
                  <a:lnTo>
                    <a:pt x="16136" y="5297796"/>
                  </a:lnTo>
                  <a:lnTo>
                    <a:pt x="7346" y="5241267"/>
                  </a:lnTo>
                  <a:lnTo>
                    <a:pt x="2145" y="5186240"/>
                  </a:lnTo>
                  <a:lnTo>
                    <a:pt x="0" y="5132633"/>
                  </a:lnTo>
                  <a:lnTo>
                    <a:pt x="375" y="5080366"/>
                  </a:lnTo>
                  <a:lnTo>
                    <a:pt x="2736" y="5029356"/>
                  </a:lnTo>
                  <a:lnTo>
                    <a:pt x="6551" y="4979523"/>
                  </a:lnTo>
                  <a:lnTo>
                    <a:pt x="11283" y="4930783"/>
                  </a:lnTo>
                  <a:lnTo>
                    <a:pt x="16400" y="4883057"/>
                  </a:lnTo>
                  <a:lnTo>
                    <a:pt x="21367" y="4836262"/>
                  </a:lnTo>
                  <a:lnTo>
                    <a:pt x="25649" y="4790316"/>
                  </a:lnTo>
                  <a:lnTo>
                    <a:pt x="28713" y="4745139"/>
                  </a:lnTo>
                  <a:lnTo>
                    <a:pt x="30024" y="4700648"/>
                  </a:lnTo>
                  <a:lnTo>
                    <a:pt x="29049" y="4656762"/>
                  </a:lnTo>
                  <a:lnTo>
                    <a:pt x="27787" y="4603801"/>
                  </a:lnTo>
                  <a:lnTo>
                    <a:pt x="29291" y="4555147"/>
                  </a:lnTo>
                  <a:lnTo>
                    <a:pt x="32722" y="4509626"/>
                  </a:lnTo>
                  <a:lnTo>
                    <a:pt x="37243" y="4466068"/>
                  </a:lnTo>
                  <a:lnTo>
                    <a:pt x="42017" y="4423298"/>
                  </a:lnTo>
                  <a:lnTo>
                    <a:pt x="46205" y="4380145"/>
                  </a:lnTo>
                  <a:lnTo>
                    <a:pt x="48970" y="4335436"/>
                  </a:lnTo>
                  <a:lnTo>
                    <a:pt x="49475" y="4287999"/>
                  </a:lnTo>
                  <a:lnTo>
                    <a:pt x="46881" y="4236662"/>
                  </a:lnTo>
                  <a:lnTo>
                    <a:pt x="40352" y="4180252"/>
                  </a:lnTo>
                  <a:lnTo>
                    <a:pt x="29049" y="4117596"/>
                  </a:lnTo>
                  <a:lnTo>
                    <a:pt x="20682" y="4066421"/>
                  </a:lnTo>
                  <a:lnTo>
                    <a:pt x="16972" y="4016758"/>
                  </a:lnTo>
                  <a:lnTo>
                    <a:pt x="17077" y="3968424"/>
                  </a:lnTo>
                  <a:lnTo>
                    <a:pt x="20153" y="3921233"/>
                  </a:lnTo>
                  <a:lnTo>
                    <a:pt x="25358" y="3875003"/>
                  </a:lnTo>
                  <a:lnTo>
                    <a:pt x="31851" y="3829550"/>
                  </a:lnTo>
                  <a:lnTo>
                    <a:pt x="38788" y="3784688"/>
                  </a:lnTo>
                  <a:lnTo>
                    <a:pt x="45328" y="3740234"/>
                  </a:lnTo>
                  <a:lnTo>
                    <a:pt x="50628" y="3696003"/>
                  </a:lnTo>
                  <a:lnTo>
                    <a:pt x="53846" y="3651812"/>
                  </a:lnTo>
                  <a:lnTo>
                    <a:pt x="54139" y="3607477"/>
                  </a:lnTo>
                  <a:lnTo>
                    <a:pt x="50666" y="3562813"/>
                  </a:lnTo>
                  <a:lnTo>
                    <a:pt x="42583" y="3517636"/>
                  </a:lnTo>
                  <a:lnTo>
                    <a:pt x="29049" y="3471763"/>
                  </a:lnTo>
                  <a:lnTo>
                    <a:pt x="12672" y="3414886"/>
                  </a:lnTo>
                  <a:lnTo>
                    <a:pt x="4541" y="3361787"/>
                  </a:lnTo>
                  <a:lnTo>
                    <a:pt x="3000" y="3312053"/>
                  </a:lnTo>
                  <a:lnTo>
                    <a:pt x="6390" y="3265273"/>
                  </a:lnTo>
                  <a:lnTo>
                    <a:pt x="13056" y="3221035"/>
                  </a:lnTo>
                  <a:lnTo>
                    <a:pt x="21341" y="3178926"/>
                  </a:lnTo>
                  <a:lnTo>
                    <a:pt x="29587" y="3138537"/>
                  </a:lnTo>
                  <a:lnTo>
                    <a:pt x="36137" y="3099453"/>
                  </a:lnTo>
                  <a:lnTo>
                    <a:pt x="39336" y="3061265"/>
                  </a:lnTo>
                  <a:lnTo>
                    <a:pt x="37525" y="3023559"/>
                  </a:lnTo>
                  <a:lnTo>
                    <a:pt x="29049" y="2985924"/>
                  </a:lnTo>
                  <a:lnTo>
                    <a:pt x="19477" y="2942289"/>
                  </a:lnTo>
                  <a:lnTo>
                    <a:pt x="16771" y="2895040"/>
                  </a:lnTo>
                  <a:lnTo>
                    <a:pt x="19156" y="2845120"/>
                  </a:lnTo>
                  <a:lnTo>
                    <a:pt x="24852" y="2793471"/>
                  </a:lnTo>
                  <a:lnTo>
                    <a:pt x="32083" y="2741037"/>
                  </a:lnTo>
                  <a:lnTo>
                    <a:pt x="39071" y="2688759"/>
                  </a:lnTo>
                  <a:lnTo>
                    <a:pt x="44039" y="2637581"/>
                  </a:lnTo>
                  <a:lnTo>
                    <a:pt x="45209" y="2588446"/>
                  </a:lnTo>
                  <a:lnTo>
                    <a:pt x="40805" y="2542295"/>
                  </a:lnTo>
                  <a:lnTo>
                    <a:pt x="29049" y="2500073"/>
                  </a:lnTo>
                  <a:lnTo>
                    <a:pt x="19261" y="2465396"/>
                  </a:lnTo>
                  <a:lnTo>
                    <a:pt x="14021" y="2423652"/>
                  </a:lnTo>
                  <a:lnTo>
                    <a:pt x="12533" y="2376087"/>
                  </a:lnTo>
                  <a:lnTo>
                    <a:pt x="14002" y="2323947"/>
                  </a:lnTo>
                  <a:lnTo>
                    <a:pt x="17632" y="2268476"/>
                  </a:lnTo>
                  <a:lnTo>
                    <a:pt x="22629" y="2210920"/>
                  </a:lnTo>
                  <a:lnTo>
                    <a:pt x="28197" y="2152524"/>
                  </a:lnTo>
                  <a:lnTo>
                    <a:pt x="33540" y="2094534"/>
                  </a:lnTo>
                  <a:lnTo>
                    <a:pt x="37863" y="2038195"/>
                  </a:lnTo>
                  <a:lnTo>
                    <a:pt x="40371" y="1984752"/>
                  </a:lnTo>
                  <a:lnTo>
                    <a:pt x="40268" y="1935450"/>
                  </a:lnTo>
                  <a:lnTo>
                    <a:pt x="36759" y="1891535"/>
                  </a:lnTo>
                  <a:lnTo>
                    <a:pt x="29049" y="1854253"/>
                  </a:lnTo>
                  <a:lnTo>
                    <a:pt x="20304" y="1811556"/>
                  </a:lnTo>
                  <a:lnTo>
                    <a:pt x="17054" y="1763654"/>
                  </a:lnTo>
                  <a:lnTo>
                    <a:pt x="18049" y="1711859"/>
                  </a:lnTo>
                  <a:lnTo>
                    <a:pt x="22042" y="1657486"/>
                  </a:lnTo>
                  <a:lnTo>
                    <a:pt x="27784" y="1601849"/>
                  </a:lnTo>
                  <a:lnTo>
                    <a:pt x="34026" y="1546262"/>
                  </a:lnTo>
                  <a:lnTo>
                    <a:pt x="39520" y="1492039"/>
                  </a:lnTo>
                  <a:lnTo>
                    <a:pt x="43018" y="1440495"/>
                  </a:lnTo>
                  <a:lnTo>
                    <a:pt x="43271" y="1392944"/>
                  </a:lnTo>
                  <a:lnTo>
                    <a:pt x="39031" y="1350699"/>
                  </a:lnTo>
                  <a:lnTo>
                    <a:pt x="29049" y="1315074"/>
                  </a:lnTo>
                  <a:lnTo>
                    <a:pt x="19018" y="1282588"/>
                  </a:lnTo>
                  <a:lnTo>
                    <a:pt x="12847" y="1244141"/>
                  </a:lnTo>
                  <a:lnTo>
                    <a:pt x="9923" y="1200600"/>
                  </a:lnTo>
                  <a:lnTo>
                    <a:pt x="9638" y="1152832"/>
                  </a:lnTo>
                  <a:lnTo>
                    <a:pt x="11379" y="1101704"/>
                  </a:lnTo>
                  <a:lnTo>
                    <a:pt x="14537" y="1048084"/>
                  </a:lnTo>
                  <a:lnTo>
                    <a:pt x="18502" y="992838"/>
                  </a:lnTo>
                  <a:lnTo>
                    <a:pt x="22662" y="936834"/>
                  </a:lnTo>
                  <a:lnTo>
                    <a:pt x="26407" y="880940"/>
                  </a:lnTo>
                  <a:lnTo>
                    <a:pt x="29127" y="826021"/>
                  </a:lnTo>
                  <a:lnTo>
                    <a:pt x="30211" y="772946"/>
                  </a:lnTo>
                  <a:lnTo>
                    <a:pt x="29049" y="722581"/>
                  </a:lnTo>
                  <a:lnTo>
                    <a:pt x="27677" y="679775"/>
                  </a:lnTo>
                  <a:lnTo>
                    <a:pt x="27640" y="635019"/>
                  </a:lnTo>
                  <a:lnTo>
                    <a:pt x="28658" y="588527"/>
                  </a:lnTo>
                  <a:lnTo>
                    <a:pt x="30448" y="540511"/>
                  </a:lnTo>
                  <a:lnTo>
                    <a:pt x="32731" y="491184"/>
                  </a:lnTo>
                  <a:lnTo>
                    <a:pt x="35226" y="440760"/>
                  </a:lnTo>
                  <a:lnTo>
                    <a:pt x="37650" y="389452"/>
                  </a:lnTo>
                  <a:lnTo>
                    <a:pt x="39723" y="337473"/>
                  </a:lnTo>
                  <a:lnTo>
                    <a:pt x="41164" y="285035"/>
                  </a:lnTo>
                  <a:lnTo>
                    <a:pt x="41692" y="232353"/>
                  </a:lnTo>
                  <a:lnTo>
                    <a:pt x="41025" y="179638"/>
                  </a:lnTo>
                  <a:lnTo>
                    <a:pt x="38883" y="127105"/>
                  </a:lnTo>
                  <a:lnTo>
                    <a:pt x="34985" y="74966"/>
                  </a:lnTo>
                  <a:lnTo>
                    <a:pt x="29049" y="2343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83312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75" dirty="0"/>
              <a:t>GoogLeNet, </a:t>
            </a:r>
            <a:r>
              <a:rPr spc="-420" dirty="0"/>
              <a:t>2014</a:t>
            </a:r>
            <a:r>
              <a:rPr spc="-325" dirty="0"/>
              <a:t> </a:t>
            </a:r>
            <a:r>
              <a:rPr spc="-350" dirty="0"/>
              <a:t>(Inception-v1)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1539" y="1759977"/>
            <a:ext cx="5828030" cy="399224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28600" marR="4687570" indent="-228600" algn="r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28600" algn="l"/>
              </a:tabLst>
            </a:pPr>
            <a:r>
              <a:rPr sz="2400" spc="-204" dirty="0">
                <a:solidFill>
                  <a:srgbClr val="FF0000"/>
                </a:solidFill>
                <a:latin typeface="Arial Black"/>
                <a:cs typeface="Arial Black"/>
              </a:rPr>
              <a:t>Part</a:t>
            </a:r>
            <a:r>
              <a:rPr sz="2400" spc="-27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400" spc="-335" dirty="0">
                <a:solidFill>
                  <a:srgbClr val="FF0000"/>
                </a:solidFill>
                <a:latin typeface="Arial Black"/>
                <a:cs typeface="Arial Black"/>
              </a:rPr>
              <a:t>A</a:t>
            </a:r>
            <a:endParaRPr sz="2400">
              <a:latin typeface="Arial Black"/>
              <a:cs typeface="Arial Black"/>
            </a:endParaRPr>
          </a:p>
          <a:p>
            <a:pPr marL="7239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723265" algn="l"/>
                <a:tab pos="723900" algn="l"/>
              </a:tabLst>
            </a:pPr>
            <a:r>
              <a:rPr sz="2000" spc="-150" dirty="0">
                <a:latin typeface="Arial Black"/>
                <a:cs typeface="Arial Black"/>
              </a:rPr>
              <a:t>1</a:t>
            </a:r>
            <a:r>
              <a:rPr sz="1950" spc="-225" baseline="25641" dirty="0">
                <a:latin typeface="Arial Black"/>
                <a:cs typeface="Arial Black"/>
              </a:rPr>
              <a:t>st </a:t>
            </a:r>
            <a:r>
              <a:rPr sz="2000" spc="-204" dirty="0">
                <a:latin typeface="Arial Black"/>
                <a:cs typeface="Arial Black"/>
              </a:rPr>
              <a:t>two</a:t>
            </a:r>
            <a:r>
              <a:rPr sz="2000" spc="-180" dirty="0">
                <a:latin typeface="Arial Black"/>
                <a:cs typeface="Arial Black"/>
              </a:rPr>
              <a:t> layers:</a:t>
            </a:r>
            <a:endParaRPr sz="2000">
              <a:latin typeface="Arial Black"/>
              <a:cs typeface="Arial Black"/>
            </a:endParaRPr>
          </a:p>
          <a:p>
            <a:pPr marL="11811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80465" algn="l"/>
                <a:tab pos="1181100" algn="l"/>
              </a:tabLst>
            </a:pPr>
            <a:r>
              <a:rPr sz="1800" spc="-200" dirty="0">
                <a:latin typeface="Arial Black"/>
                <a:cs typeface="Arial Black"/>
              </a:rPr>
              <a:t>Reduce </a:t>
            </a:r>
            <a:r>
              <a:rPr sz="1800" spc="-285" dirty="0">
                <a:latin typeface="Arial Black"/>
                <a:cs typeface="Arial Black"/>
              </a:rPr>
              <a:t>w &amp; </a:t>
            </a:r>
            <a:r>
              <a:rPr sz="1800" spc="-90" dirty="0">
                <a:latin typeface="Arial Black"/>
                <a:cs typeface="Arial Black"/>
              </a:rPr>
              <a:t>h </a:t>
            </a:r>
            <a:r>
              <a:rPr sz="1800" spc="-140" dirty="0">
                <a:latin typeface="Arial Black"/>
                <a:cs typeface="Arial Black"/>
              </a:rPr>
              <a:t>by </a:t>
            </a:r>
            <a:r>
              <a:rPr sz="1800" spc="-175" dirty="0">
                <a:latin typeface="Arial Black"/>
                <a:cs typeface="Arial Black"/>
              </a:rPr>
              <a:t>4 </a:t>
            </a:r>
            <a:r>
              <a:rPr sz="1800" spc="-155" dirty="0">
                <a:latin typeface="Arial Black"/>
                <a:cs typeface="Arial Black"/>
              </a:rPr>
              <a:t>(totally </a:t>
            </a:r>
            <a:r>
              <a:rPr sz="1800" spc="-140" dirty="0">
                <a:latin typeface="Arial Black"/>
                <a:cs typeface="Arial Black"/>
              </a:rPr>
              <a:t>by</a:t>
            </a:r>
            <a:r>
              <a:rPr sz="1800" spc="-459" dirty="0">
                <a:latin typeface="Arial Black"/>
                <a:cs typeface="Arial Black"/>
              </a:rPr>
              <a:t> </a:t>
            </a:r>
            <a:r>
              <a:rPr sz="1800" spc="-170" dirty="0">
                <a:latin typeface="Arial Black"/>
                <a:cs typeface="Arial Black"/>
              </a:rPr>
              <a:t>16)</a:t>
            </a:r>
            <a:endParaRPr sz="1800">
              <a:latin typeface="Arial Black"/>
              <a:cs typeface="Arial Black"/>
            </a:endParaRPr>
          </a:p>
          <a:p>
            <a:pPr marL="1181100" lvl="2" indent="-229235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180465" algn="l"/>
                <a:tab pos="1181100" algn="l"/>
              </a:tabLst>
            </a:pPr>
            <a:r>
              <a:rPr sz="1800" spc="-204" dirty="0">
                <a:latin typeface="Arial Black"/>
                <a:cs typeface="Arial Black"/>
              </a:rPr>
              <a:t>Use </a:t>
            </a:r>
            <a:r>
              <a:rPr sz="1800" spc="-135" dirty="0">
                <a:latin typeface="Arial Black"/>
                <a:cs typeface="Arial Black"/>
              </a:rPr>
              <a:t>large </a:t>
            </a:r>
            <a:r>
              <a:rPr sz="1800" spc="-150" dirty="0">
                <a:latin typeface="Arial Black"/>
                <a:cs typeface="Arial Black"/>
              </a:rPr>
              <a:t>kernel</a:t>
            </a:r>
            <a:r>
              <a:rPr sz="1800" spc="-130" dirty="0">
                <a:latin typeface="Arial Black"/>
                <a:cs typeface="Arial Black"/>
              </a:rPr>
              <a:t> </a:t>
            </a:r>
            <a:r>
              <a:rPr sz="1800" spc="-135" dirty="0">
                <a:latin typeface="Arial Black"/>
                <a:cs typeface="Arial Black"/>
              </a:rPr>
              <a:t>(7*7)</a:t>
            </a:r>
            <a:endParaRPr sz="1800">
              <a:latin typeface="Arial Black"/>
              <a:cs typeface="Arial Black"/>
            </a:endParaRPr>
          </a:p>
          <a:p>
            <a:pPr marL="227965" marR="4609465" lvl="1" indent="-227965" algn="r">
              <a:lnSpc>
                <a:spcPct val="100000"/>
              </a:lnSpc>
              <a:spcBef>
                <a:spcPts val="259"/>
              </a:spcBef>
              <a:buFont typeface="Arial"/>
              <a:buChar char="•"/>
              <a:tabLst>
                <a:tab pos="227965" algn="l"/>
                <a:tab pos="723900" algn="l"/>
              </a:tabLst>
            </a:pPr>
            <a:r>
              <a:rPr sz="2000" spc="-280" dirty="0">
                <a:latin typeface="Arial Black"/>
                <a:cs typeface="Arial Black"/>
              </a:rPr>
              <a:t>L</a:t>
            </a:r>
            <a:r>
              <a:rPr sz="2000" spc="-229" dirty="0">
                <a:latin typeface="Arial Black"/>
                <a:cs typeface="Arial Black"/>
              </a:rPr>
              <a:t>RN</a:t>
            </a:r>
            <a:endParaRPr sz="2000">
              <a:latin typeface="Arial Black"/>
              <a:cs typeface="Arial Black"/>
            </a:endParaRPr>
          </a:p>
          <a:p>
            <a:pPr marL="7239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723265" algn="l"/>
                <a:tab pos="723900" algn="l"/>
              </a:tabLst>
            </a:pPr>
            <a:r>
              <a:rPr sz="2000" spc="-90" dirty="0">
                <a:latin typeface="Arial Black"/>
                <a:cs typeface="Arial Black"/>
              </a:rPr>
              <a:t>2</a:t>
            </a:r>
            <a:r>
              <a:rPr sz="1950" spc="-135" baseline="25641" dirty="0">
                <a:latin typeface="Arial Black"/>
                <a:cs typeface="Arial Black"/>
              </a:rPr>
              <a:t>nd </a:t>
            </a:r>
            <a:r>
              <a:rPr sz="2000" spc="-180" dirty="0">
                <a:latin typeface="Arial Black"/>
                <a:cs typeface="Arial Black"/>
              </a:rPr>
              <a:t>Conv</a:t>
            </a:r>
            <a:r>
              <a:rPr sz="2000" spc="-320" dirty="0">
                <a:latin typeface="Arial Black"/>
                <a:cs typeface="Arial Black"/>
              </a:rPr>
              <a:t> </a:t>
            </a:r>
            <a:r>
              <a:rPr sz="2000" spc="-180" dirty="0">
                <a:latin typeface="Arial Black"/>
                <a:cs typeface="Arial Black"/>
              </a:rPr>
              <a:t>layers:</a:t>
            </a:r>
            <a:endParaRPr sz="2000">
              <a:latin typeface="Arial Black"/>
              <a:cs typeface="Arial Black"/>
            </a:endParaRPr>
          </a:p>
          <a:p>
            <a:pPr marL="11811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80465" algn="l"/>
                <a:tab pos="1181100" algn="l"/>
              </a:tabLst>
            </a:pPr>
            <a:r>
              <a:rPr sz="1800" spc="-245" dirty="0">
                <a:latin typeface="Arial Black"/>
                <a:cs typeface="Arial Black"/>
              </a:rPr>
              <a:t>Acts </a:t>
            </a:r>
            <a:r>
              <a:rPr sz="1800" spc="-175" dirty="0">
                <a:latin typeface="Arial Black"/>
                <a:cs typeface="Arial Black"/>
              </a:rPr>
              <a:t>like </a:t>
            </a:r>
            <a:r>
              <a:rPr sz="1800" spc="-195" dirty="0">
                <a:latin typeface="Arial Black"/>
                <a:cs typeface="Arial Black"/>
              </a:rPr>
              <a:t>a </a:t>
            </a:r>
            <a:r>
              <a:rPr sz="1800" spc="-170" dirty="0">
                <a:latin typeface="Arial Black"/>
                <a:cs typeface="Arial Black"/>
              </a:rPr>
              <a:t>bottleneck</a:t>
            </a:r>
            <a:r>
              <a:rPr sz="1800" spc="20" dirty="0">
                <a:latin typeface="Arial Black"/>
                <a:cs typeface="Arial Black"/>
              </a:rPr>
              <a:t> </a:t>
            </a:r>
            <a:r>
              <a:rPr sz="1800" spc="-150" dirty="0">
                <a:latin typeface="Arial Black"/>
                <a:cs typeface="Arial Black"/>
              </a:rPr>
              <a:t>layer</a:t>
            </a:r>
            <a:endParaRPr sz="1800">
              <a:latin typeface="Arial Black"/>
              <a:cs typeface="Arial Black"/>
            </a:endParaRPr>
          </a:p>
          <a:p>
            <a:pPr marL="1181100" lvl="2" indent="-2292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180465" algn="l"/>
                <a:tab pos="1181100" algn="l"/>
              </a:tabLst>
            </a:pPr>
            <a:r>
              <a:rPr sz="1800" spc="-175" dirty="0">
                <a:latin typeface="Arial Black"/>
                <a:cs typeface="Arial Black"/>
              </a:rPr>
              <a:t>Think </a:t>
            </a:r>
            <a:r>
              <a:rPr sz="1800" spc="-145" dirty="0">
                <a:latin typeface="Arial Black"/>
                <a:cs typeface="Arial Black"/>
              </a:rPr>
              <a:t>the </a:t>
            </a:r>
            <a:r>
              <a:rPr sz="1800" spc="-125" dirty="0">
                <a:latin typeface="Arial Black"/>
                <a:cs typeface="Arial Black"/>
              </a:rPr>
              <a:t>pair </a:t>
            </a:r>
            <a:r>
              <a:rPr sz="1800" spc="-220" dirty="0">
                <a:latin typeface="Arial Black"/>
                <a:cs typeface="Arial Black"/>
              </a:rPr>
              <a:t>as </a:t>
            </a:r>
            <a:r>
              <a:rPr sz="1800" spc="-195" dirty="0">
                <a:latin typeface="Arial Black"/>
                <a:cs typeface="Arial Black"/>
              </a:rPr>
              <a:t>a </a:t>
            </a:r>
            <a:r>
              <a:rPr sz="1800" spc="-150" dirty="0">
                <a:latin typeface="Arial Black"/>
                <a:cs typeface="Arial Black"/>
              </a:rPr>
              <a:t>single </a:t>
            </a:r>
            <a:r>
              <a:rPr sz="1800" spc="-145" dirty="0">
                <a:latin typeface="Arial Black"/>
                <a:cs typeface="Arial Black"/>
              </a:rPr>
              <a:t>smarter </a:t>
            </a:r>
            <a:r>
              <a:rPr sz="1800" spc="-180" dirty="0">
                <a:latin typeface="Arial Black"/>
                <a:cs typeface="Arial Black"/>
              </a:rPr>
              <a:t>con</a:t>
            </a:r>
            <a:r>
              <a:rPr sz="1800" spc="-5" dirty="0">
                <a:latin typeface="Arial Black"/>
                <a:cs typeface="Arial Black"/>
              </a:rPr>
              <a:t> </a:t>
            </a:r>
            <a:r>
              <a:rPr sz="1800" spc="-150" dirty="0">
                <a:latin typeface="Arial Black"/>
                <a:cs typeface="Arial Black"/>
              </a:rPr>
              <a:t>layer</a:t>
            </a:r>
            <a:endParaRPr sz="1800">
              <a:latin typeface="Arial Black"/>
              <a:cs typeface="Arial Black"/>
            </a:endParaRPr>
          </a:p>
          <a:p>
            <a:pPr marL="227965" marR="4609465" lvl="1" indent="-227965" algn="r">
              <a:lnSpc>
                <a:spcPct val="100000"/>
              </a:lnSpc>
              <a:spcBef>
                <a:spcPts val="244"/>
              </a:spcBef>
              <a:buFont typeface="Arial"/>
              <a:buChar char="•"/>
              <a:tabLst>
                <a:tab pos="227965" algn="l"/>
                <a:tab pos="723900" algn="l"/>
              </a:tabLst>
            </a:pPr>
            <a:r>
              <a:rPr sz="2000" spc="-280" dirty="0">
                <a:latin typeface="Arial Black"/>
                <a:cs typeface="Arial Black"/>
              </a:rPr>
              <a:t>L</a:t>
            </a:r>
            <a:r>
              <a:rPr sz="2000" spc="-229" dirty="0">
                <a:latin typeface="Arial Black"/>
                <a:cs typeface="Arial Black"/>
              </a:rPr>
              <a:t>RN</a:t>
            </a:r>
            <a:endParaRPr sz="2000">
              <a:latin typeface="Arial Black"/>
              <a:cs typeface="Arial Black"/>
            </a:endParaRPr>
          </a:p>
          <a:p>
            <a:pPr marL="723900" lvl="1" indent="-2286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723265" algn="l"/>
                <a:tab pos="723900" algn="l"/>
              </a:tabLst>
            </a:pPr>
            <a:r>
              <a:rPr sz="2000" spc="-190" dirty="0">
                <a:latin typeface="Arial Black"/>
                <a:cs typeface="Arial Black"/>
              </a:rPr>
              <a:t>Max</a:t>
            </a:r>
            <a:r>
              <a:rPr sz="2000" spc="-150" dirty="0">
                <a:latin typeface="Arial Black"/>
                <a:cs typeface="Arial Black"/>
              </a:rPr>
              <a:t> </a:t>
            </a:r>
            <a:r>
              <a:rPr sz="2000" spc="-125" dirty="0">
                <a:latin typeface="Arial Black"/>
                <a:cs typeface="Arial Black"/>
              </a:rPr>
              <a:t>pool</a:t>
            </a:r>
            <a:endParaRPr sz="2000">
              <a:latin typeface="Arial Black"/>
              <a:cs typeface="Arial Black"/>
            </a:endParaRPr>
          </a:p>
          <a:p>
            <a:pPr marL="1181100" lvl="2" indent="-22923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1180465" algn="l"/>
                <a:tab pos="1181100" algn="l"/>
              </a:tabLst>
            </a:pPr>
            <a:r>
              <a:rPr sz="1800" spc="-204" dirty="0">
                <a:latin typeface="Arial Black"/>
                <a:cs typeface="Arial Black"/>
              </a:rPr>
              <a:t>Reduces </a:t>
            </a:r>
            <a:r>
              <a:rPr sz="1800" spc="-180" dirty="0">
                <a:latin typeface="Arial Black"/>
                <a:cs typeface="Arial Black"/>
              </a:rPr>
              <a:t>size </a:t>
            </a:r>
            <a:r>
              <a:rPr sz="1800" spc="-60" dirty="0">
                <a:latin typeface="Arial Black"/>
                <a:cs typeface="Arial Black"/>
              </a:rPr>
              <a:t>w/ </a:t>
            </a:r>
            <a:r>
              <a:rPr sz="1800" spc="-150" dirty="0">
                <a:latin typeface="Arial Black"/>
                <a:cs typeface="Arial Black"/>
              </a:rPr>
              <a:t>kernel</a:t>
            </a:r>
            <a:r>
              <a:rPr sz="1800" spc="-155" dirty="0">
                <a:latin typeface="Arial Black"/>
                <a:cs typeface="Arial Black"/>
              </a:rPr>
              <a:t> </a:t>
            </a:r>
            <a:r>
              <a:rPr sz="1800" spc="-175" dirty="0">
                <a:latin typeface="Arial Black"/>
                <a:cs typeface="Arial Black"/>
              </a:rPr>
              <a:t>2</a:t>
            </a:r>
            <a:endParaRPr sz="1800">
              <a:latin typeface="Arial Black"/>
              <a:cs typeface="Arial Black"/>
            </a:endParaRPr>
          </a:p>
          <a:p>
            <a:pPr marL="1181100" lvl="2" indent="-22923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180465" algn="l"/>
                <a:tab pos="1181100" algn="l"/>
              </a:tabLst>
            </a:pPr>
            <a:r>
              <a:rPr sz="1800" spc="-145" dirty="0">
                <a:latin typeface="Arial Black"/>
                <a:cs typeface="Arial Black"/>
              </a:rPr>
              <a:t>For</a:t>
            </a:r>
            <a:r>
              <a:rPr sz="1800" spc="-150" dirty="0">
                <a:latin typeface="Arial Black"/>
                <a:cs typeface="Arial Black"/>
              </a:rPr>
              <a:t> </a:t>
            </a:r>
            <a:r>
              <a:rPr sz="1800" spc="-180" dirty="0">
                <a:latin typeface="Arial Black"/>
                <a:cs typeface="Arial Black"/>
              </a:rPr>
              <a:t>acceleration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04690" y="22351"/>
            <a:ext cx="794893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맑은 고딕"/>
                <a:cs typeface="맑은 고딕"/>
              </a:rPr>
              <a:t>* </a:t>
            </a:r>
            <a:r>
              <a:rPr sz="1400" spc="-5" dirty="0">
                <a:latin typeface="Calibri"/>
                <a:cs typeface="Calibri"/>
              </a:rPr>
              <a:t>Christian </a:t>
            </a:r>
            <a:r>
              <a:rPr sz="1400" spc="-10" dirty="0">
                <a:latin typeface="Calibri"/>
                <a:cs typeface="Calibri"/>
              </a:rPr>
              <a:t>Szegedy et </a:t>
            </a:r>
            <a:r>
              <a:rPr sz="1400" dirty="0">
                <a:latin typeface="Calibri"/>
                <a:cs typeface="Calibri"/>
              </a:rPr>
              <a:t>al., </a:t>
            </a:r>
            <a:r>
              <a:rPr sz="1400" spc="-5" dirty="0">
                <a:latin typeface="Calibri"/>
                <a:cs typeface="Calibri"/>
              </a:rPr>
              <a:t>“Going Deeper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-15" dirty="0">
                <a:latin typeface="Calibri"/>
                <a:cs typeface="Calibri"/>
              </a:rPr>
              <a:t>Convolutions,” </a:t>
            </a:r>
            <a:r>
              <a:rPr sz="1400" i="1" spc="-5" dirty="0">
                <a:latin typeface="Calibri"/>
                <a:cs typeface="Calibri"/>
              </a:rPr>
              <a:t>Proceedings of the IEEE Conference on Computer  </a:t>
            </a:r>
            <a:r>
              <a:rPr sz="1400" i="1" dirty="0">
                <a:latin typeface="Calibri"/>
                <a:cs typeface="Calibri"/>
              </a:rPr>
              <a:t>Vision </a:t>
            </a:r>
            <a:r>
              <a:rPr sz="1400" i="1" spc="-5" dirty="0">
                <a:latin typeface="Calibri"/>
                <a:cs typeface="Calibri"/>
              </a:rPr>
              <a:t>and </a:t>
            </a:r>
            <a:r>
              <a:rPr sz="1400" i="1" spc="-10" dirty="0">
                <a:latin typeface="Calibri"/>
                <a:cs typeface="Calibri"/>
              </a:rPr>
              <a:t>Pattern </a:t>
            </a:r>
            <a:r>
              <a:rPr sz="1400" i="1" spc="-5" dirty="0">
                <a:latin typeface="Calibri"/>
                <a:cs typeface="Calibri"/>
              </a:rPr>
              <a:t>Recognition </a:t>
            </a:r>
            <a:r>
              <a:rPr sz="1400" spc="-5" dirty="0">
                <a:latin typeface="Calibri"/>
                <a:cs typeface="Calibri"/>
              </a:rPr>
              <a:t>(2015)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419255" y="1277111"/>
            <a:ext cx="4152900" cy="4048760"/>
            <a:chOff x="7419255" y="1277111"/>
            <a:chExt cx="4152900" cy="4048760"/>
          </a:xfrm>
        </p:grpSpPr>
        <p:sp>
          <p:nvSpPr>
            <p:cNvPr id="6" name="object 6"/>
            <p:cNvSpPr/>
            <p:nvPr/>
          </p:nvSpPr>
          <p:spPr>
            <a:xfrm>
              <a:off x="7554468" y="1277111"/>
              <a:ext cx="4017263" cy="39684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28780" y="1440934"/>
              <a:ext cx="1490980" cy="3875404"/>
            </a:xfrm>
            <a:custGeom>
              <a:avLst/>
              <a:gdLst/>
              <a:ahLst/>
              <a:cxnLst/>
              <a:rect l="l" t="t" r="r" b="b"/>
              <a:pathLst>
                <a:path w="1490979" h="3875404">
                  <a:moveTo>
                    <a:pt x="18245" y="16771"/>
                  </a:moveTo>
                  <a:lnTo>
                    <a:pt x="84771" y="16436"/>
                  </a:lnTo>
                  <a:lnTo>
                    <a:pt x="145591" y="19852"/>
                  </a:lnTo>
                  <a:lnTo>
                    <a:pt x="201093" y="25191"/>
                  </a:lnTo>
                  <a:lnTo>
                    <a:pt x="251666" y="30625"/>
                  </a:lnTo>
                  <a:lnTo>
                    <a:pt x="297699" y="34328"/>
                  </a:lnTo>
                  <a:lnTo>
                    <a:pt x="339580" y="34472"/>
                  </a:lnTo>
                  <a:lnTo>
                    <a:pt x="377697" y="29229"/>
                  </a:lnTo>
                  <a:lnTo>
                    <a:pt x="412440" y="16771"/>
                  </a:lnTo>
                  <a:lnTo>
                    <a:pt x="447122" y="4585"/>
                  </a:lnTo>
                  <a:lnTo>
                    <a:pt x="485092" y="0"/>
                  </a:lnTo>
                  <a:lnTo>
                    <a:pt x="526790" y="956"/>
                  </a:lnTo>
                  <a:lnTo>
                    <a:pt x="572657" y="5394"/>
                  </a:lnTo>
                  <a:lnTo>
                    <a:pt x="623135" y="11254"/>
                  </a:lnTo>
                  <a:lnTo>
                    <a:pt x="678663" y="16477"/>
                  </a:lnTo>
                  <a:lnTo>
                    <a:pt x="739683" y="19002"/>
                  </a:lnTo>
                  <a:lnTo>
                    <a:pt x="806636" y="16771"/>
                  </a:lnTo>
                  <a:lnTo>
                    <a:pt x="878936" y="14333"/>
                  </a:lnTo>
                  <a:lnTo>
                    <a:pt x="938005" y="17289"/>
                  </a:lnTo>
                  <a:lnTo>
                    <a:pt x="987331" y="22891"/>
                  </a:lnTo>
                  <a:lnTo>
                    <a:pt x="1030407" y="28389"/>
                  </a:lnTo>
                  <a:lnTo>
                    <a:pt x="1070724" y="31035"/>
                  </a:lnTo>
                  <a:lnTo>
                    <a:pt x="1111771" y="28079"/>
                  </a:lnTo>
                  <a:lnTo>
                    <a:pt x="1157041" y="16771"/>
                  </a:lnTo>
                  <a:lnTo>
                    <a:pt x="1206335" y="6219"/>
                  </a:lnTo>
                  <a:lnTo>
                    <a:pt x="1256374" y="5025"/>
                  </a:lnTo>
                  <a:lnTo>
                    <a:pt x="1306029" y="9684"/>
                  </a:lnTo>
                  <a:lnTo>
                    <a:pt x="1354171" y="16693"/>
                  </a:lnTo>
                  <a:lnTo>
                    <a:pt x="1399673" y="22546"/>
                  </a:lnTo>
                  <a:lnTo>
                    <a:pt x="1441404" y="23741"/>
                  </a:lnTo>
                  <a:lnTo>
                    <a:pt x="1478237" y="16771"/>
                  </a:lnTo>
                  <a:lnTo>
                    <a:pt x="1484299" y="86239"/>
                  </a:lnTo>
                  <a:lnTo>
                    <a:pt x="1482719" y="146703"/>
                  </a:lnTo>
                  <a:lnTo>
                    <a:pt x="1477408" y="199669"/>
                  </a:lnTo>
                  <a:lnTo>
                    <a:pt x="1472282" y="246643"/>
                  </a:lnTo>
                  <a:lnTo>
                    <a:pt x="1471254" y="289133"/>
                  </a:lnTo>
                  <a:lnTo>
                    <a:pt x="1478237" y="328645"/>
                  </a:lnTo>
                  <a:lnTo>
                    <a:pt x="1484167" y="359934"/>
                  </a:lnTo>
                  <a:lnTo>
                    <a:pt x="1486245" y="400843"/>
                  </a:lnTo>
                  <a:lnTo>
                    <a:pt x="1485484" y="448981"/>
                  </a:lnTo>
                  <a:lnTo>
                    <a:pt x="1482903" y="501961"/>
                  </a:lnTo>
                  <a:lnTo>
                    <a:pt x="1479516" y="557393"/>
                  </a:lnTo>
                  <a:lnTo>
                    <a:pt x="1476340" y="612889"/>
                  </a:lnTo>
                  <a:lnTo>
                    <a:pt x="1474391" y="666060"/>
                  </a:lnTo>
                  <a:lnTo>
                    <a:pt x="1474685" y="714518"/>
                  </a:lnTo>
                  <a:lnTo>
                    <a:pt x="1478237" y="755873"/>
                  </a:lnTo>
                  <a:lnTo>
                    <a:pt x="1482932" y="807329"/>
                  </a:lnTo>
                  <a:lnTo>
                    <a:pt x="1482219" y="853440"/>
                  </a:lnTo>
                  <a:lnTo>
                    <a:pt x="1478747" y="898370"/>
                  </a:lnTo>
                  <a:lnTo>
                    <a:pt x="1475161" y="946288"/>
                  </a:lnTo>
                  <a:lnTo>
                    <a:pt x="1474109" y="1001358"/>
                  </a:lnTo>
                  <a:lnTo>
                    <a:pt x="1478237" y="1067747"/>
                  </a:lnTo>
                  <a:lnTo>
                    <a:pt x="1481647" y="1135695"/>
                  </a:lnTo>
                  <a:lnTo>
                    <a:pt x="1479016" y="1194185"/>
                  </a:lnTo>
                  <a:lnTo>
                    <a:pt x="1473851" y="1245522"/>
                  </a:lnTo>
                  <a:lnTo>
                    <a:pt x="1469660" y="1292006"/>
                  </a:lnTo>
                  <a:lnTo>
                    <a:pt x="1469953" y="1335943"/>
                  </a:lnTo>
                  <a:lnTo>
                    <a:pt x="1478237" y="1379634"/>
                  </a:lnTo>
                  <a:lnTo>
                    <a:pt x="1483749" y="1409710"/>
                  </a:lnTo>
                  <a:lnTo>
                    <a:pt x="1484926" y="1446256"/>
                  </a:lnTo>
                  <a:lnTo>
                    <a:pt x="1482932" y="1488539"/>
                  </a:lnTo>
                  <a:lnTo>
                    <a:pt x="1478936" y="1535830"/>
                  </a:lnTo>
                  <a:lnTo>
                    <a:pt x="1474103" y="1587396"/>
                  </a:lnTo>
                  <a:lnTo>
                    <a:pt x="1469601" y="1642506"/>
                  </a:lnTo>
                  <a:lnTo>
                    <a:pt x="1466597" y="1700429"/>
                  </a:lnTo>
                  <a:lnTo>
                    <a:pt x="1466257" y="1760433"/>
                  </a:lnTo>
                  <a:lnTo>
                    <a:pt x="1469748" y="1821787"/>
                  </a:lnTo>
                  <a:lnTo>
                    <a:pt x="1478237" y="1883760"/>
                  </a:lnTo>
                  <a:lnTo>
                    <a:pt x="1486862" y="1940941"/>
                  </a:lnTo>
                  <a:lnTo>
                    <a:pt x="1490702" y="1989880"/>
                  </a:lnTo>
                  <a:lnTo>
                    <a:pt x="1490832" y="2032782"/>
                  </a:lnTo>
                  <a:lnTo>
                    <a:pt x="1488328" y="2071855"/>
                  </a:lnTo>
                  <a:lnTo>
                    <a:pt x="1484266" y="2109304"/>
                  </a:lnTo>
                  <a:lnTo>
                    <a:pt x="1479722" y="2147337"/>
                  </a:lnTo>
                  <a:lnTo>
                    <a:pt x="1475771" y="2188159"/>
                  </a:lnTo>
                  <a:lnTo>
                    <a:pt x="1473489" y="2233978"/>
                  </a:lnTo>
                  <a:lnTo>
                    <a:pt x="1473953" y="2287000"/>
                  </a:lnTo>
                  <a:lnTo>
                    <a:pt x="1478237" y="2349431"/>
                  </a:lnTo>
                  <a:lnTo>
                    <a:pt x="1483072" y="2420156"/>
                  </a:lnTo>
                  <a:lnTo>
                    <a:pt x="1483833" y="2482529"/>
                  </a:lnTo>
                  <a:lnTo>
                    <a:pt x="1481748" y="2538095"/>
                  </a:lnTo>
                  <a:lnTo>
                    <a:pt x="1478045" y="2588400"/>
                  </a:lnTo>
                  <a:lnTo>
                    <a:pt x="1473951" y="2634989"/>
                  </a:lnTo>
                  <a:lnTo>
                    <a:pt x="1470696" y="2679410"/>
                  </a:lnTo>
                  <a:lnTo>
                    <a:pt x="1469506" y="2723207"/>
                  </a:lnTo>
                  <a:lnTo>
                    <a:pt x="1471611" y="2767927"/>
                  </a:lnTo>
                  <a:lnTo>
                    <a:pt x="1478237" y="2815115"/>
                  </a:lnTo>
                  <a:lnTo>
                    <a:pt x="1484803" y="2861452"/>
                  </a:lnTo>
                  <a:lnTo>
                    <a:pt x="1486757" y="2903807"/>
                  </a:lnTo>
                  <a:lnTo>
                    <a:pt x="1485372" y="2944007"/>
                  </a:lnTo>
                  <a:lnTo>
                    <a:pt x="1481921" y="2983882"/>
                  </a:lnTo>
                  <a:lnTo>
                    <a:pt x="1477677" y="3025259"/>
                  </a:lnTo>
                  <a:lnTo>
                    <a:pt x="1473913" y="3069965"/>
                  </a:lnTo>
                  <a:lnTo>
                    <a:pt x="1471903" y="3119829"/>
                  </a:lnTo>
                  <a:lnTo>
                    <a:pt x="1472920" y="3176679"/>
                  </a:lnTo>
                  <a:lnTo>
                    <a:pt x="1478237" y="3242343"/>
                  </a:lnTo>
                  <a:lnTo>
                    <a:pt x="1482862" y="3293524"/>
                  </a:lnTo>
                  <a:lnTo>
                    <a:pt x="1485192" y="3341670"/>
                  </a:lnTo>
                  <a:lnTo>
                    <a:pt x="1485663" y="3387716"/>
                  </a:lnTo>
                  <a:lnTo>
                    <a:pt x="1484711" y="3432596"/>
                  </a:lnTo>
                  <a:lnTo>
                    <a:pt x="1482773" y="3477245"/>
                  </a:lnTo>
                  <a:lnTo>
                    <a:pt x="1480285" y="3522598"/>
                  </a:lnTo>
                  <a:lnTo>
                    <a:pt x="1477683" y="3569589"/>
                  </a:lnTo>
                  <a:lnTo>
                    <a:pt x="1475403" y="3619153"/>
                  </a:lnTo>
                  <a:lnTo>
                    <a:pt x="1473883" y="3672223"/>
                  </a:lnTo>
                  <a:lnTo>
                    <a:pt x="1473557" y="3729735"/>
                  </a:lnTo>
                  <a:lnTo>
                    <a:pt x="1474863" y="3792624"/>
                  </a:lnTo>
                  <a:lnTo>
                    <a:pt x="1478237" y="3861823"/>
                  </a:lnTo>
                  <a:lnTo>
                    <a:pt x="1423171" y="3869517"/>
                  </a:lnTo>
                  <a:lnTo>
                    <a:pt x="1369336" y="3871728"/>
                  </a:lnTo>
                  <a:lnTo>
                    <a:pt x="1316945" y="3870099"/>
                  </a:lnTo>
                  <a:lnTo>
                    <a:pt x="1266209" y="3866271"/>
                  </a:lnTo>
                  <a:lnTo>
                    <a:pt x="1217339" y="3861888"/>
                  </a:lnTo>
                  <a:lnTo>
                    <a:pt x="1170547" y="3858591"/>
                  </a:lnTo>
                  <a:lnTo>
                    <a:pt x="1126044" y="3858022"/>
                  </a:lnTo>
                  <a:lnTo>
                    <a:pt x="1084042" y="3861823"/>
                  </a:lnTo>
                  <a:lnTo>
                    <a:pt x="1038682" y="3865897"/>
                  </a:lnTo>
                  <a:lnTo>
                    <a:pt x="994495" y="3864734"/>
                  </a:lnTo>
                  <a:lnTo>
                    <a:pt x="949836" y="3860661"/>
                  </a:lnTo>
                  <a:lnTo>
                    <a:pt x="903064" y="3856006"/>
                  </a:lnTo>
                  <a:lnTo>
                    <a:pt x="852535" y="3853097"/>
                  </a:lnTo>
                  <a:lnTo>
                    <a:pt x="796607" y="3854260"/>
                  </a:lnTo>
                  <a:lnTo>
                    <a:pt x="733636" y="3861823"/>
                  </a:lnTo>
                  <a:lnTo>
                    <a:pt x="674336" y="3868619"/>
                  </a:lnTo>
                  <a:lnTo>
                    <a:pt x="627362" y="3867990"/>
                  </a:lnTo>
                  <a:lnTo>
                    <a:pt x="588002" y="3863034"/>
                  </a:lnTo>
                  <a:lnTo>
                    <a:pt x="551543" y="3856843"/>
                  </a:lnTo>
                  <a:lnTo>
                    <a:pt x="513271" y="3852515"/>
                  </a:lnTo>
                  <a:lnTo>
                    <a:pt x="468475" y="3853143"/>
                  </a:lnTo>
                  <a:lnTo>
                    <a:pt x="412440" y="3861823"/>
                  </a:lnTo>
                  <a:lnTo>
                    <a:pt x="359122" y="3870912"/>
                  </a:lnTo>
                  <a:lnTo>
                    <a:pt x="309097" y="3874953"/>
                  </a:lnTo>
                  <a:lnTo>
                    <a:pt x="261297" y="3875173"/>
                  </a:lnTo>
                  <a:lnTo>
                    <a:pt x="214652" y="3872796"/>
                  </a:lnTo>
                  <a:lnTo>
                    <a:pt x="168093" y="3869047"/>
                  </a:lnTo>
                  <a:lnTo>
                    <a:pt x="120552" y="3865152"/>
                  </a:lnTo>
                  <a:lnTo>
                    <a:pt x="70959" y="3862336"/>
                  </a:lnTo>
                  <a:lnTo>
                    <a:pt x="18245" y="3861823"/>
                  </a:lnTo>
                  <a:lnTo>
                    <a:pt x="7674" y="3803480"/>
                  </a:lnTo>
                  <a:lnTo>
                    <a:pt x="1898" y="3747331"/>
                  </a:lnTo>
                  <a:lnTo>
                    <a:pt x="0" y="3693212"/>
                  </a:lnTo>
                  <a:lnTo>
                    <a:pt x="1062" y="3640964"/>
                  </a:lnTo>
                  <a:lnTo>
                    <a:pt x="4167" y="3590424"/>
                  </a:lnTo>
                  <a:lnTo>
                    <a:pt x="8399" y="3541431"/>
                  </a:lnTo>
                  <a:lnTo>
                    <a:pt x="12840" y="3493823"/>
                  </a:lnTo>
                  <a:lnTo>
                    <a:pt x="16572" y="3447440"/>
                  </a:lnTo>
                  <a:lnTo>
                    <a:pt x="18680" y="3402118"/>
                  </a:lnTo>
                  <a:lnTo>
                    <a:pt x="18245" y="3357697"/>
                  </a:lnTo>
                  <a:lnTo>
                    <a:pt x="17634" y="3306034"/>
                  </a:lnTo>
                  <a:lnTo>
                    <a:pt x="19922" y="3259643"/>
                  </a:lnTo>
                  <a:lnTo>
                    <a:pt x="23747" y="3216324"/>
                  </a:lnTo>
                  <a:lnTo>
                    <a:pt x="27746" y="3173882"/>
                  </a:lnTo>
                  <a:lnTo>
                    <a:pt x="30558" y="3130117"/>
                  </a:lnTo>
                  <a:lnTo>
                    <a:pt x="30820" y="3082832"/>
                  </a:lnTo>
                  <a:lnTo>
                    <a:pt x="27170" y="3029830"/>
                  </a:lnTo>
                  <a:lnTo>
                    <a:pt x="18245" y="2968912"/>
                  </a:lnTo>
                  <a:lnTo>
                    <a:pt x="11763" y="2917567"/>
                  </a:lnTo>
                  <a:lnTo>
                    <a:pt x="10577" y="2868255"/>
                  </a:lnTo>
                  <a:lnTo>
                    <a:pt x="13243" y="2820612"/>
                  </a:lnTo>
                  <a:lnTo>
                    <a:pt x="18313" y="2774273"/>
                  </a:lnTo>
                  <a:lnTo>
                    <a:pt x="24341" y="2728875"/>
                  </a:lnTo>
                  <a:lnTo>
                    <a:pt x="29882" y="2684053"/>
                  </a:lnTo>
                  <a:lnTo>
                    <a:pt x="33488" y="2639443"/>
                  </a:lnTo>
                  <a:lnTo>
                    <a:pt x="33715" y="2594680"/>
                  </a:lnTo>
                  <a:lnTo>
                    <a:pt x="29116" y="2549401"/>
                  </a:lnTo>
                  <a:lnTo>
                    <a:pt x="18245" y="2503241"/>
                  </a:lnTo>
                  <a:lnTo>
                    <a:pt x="5541" y="2447565"/>
                  </a:lnTo>
                  <a:lnTo>
                    <a:pt x="1857" y="2396829"/>
                  </a:lnTo>
                  <a:lnTo>
                    <a:pt x="4498" y="2350261"/>
                  </a:lnTo>
                  <a:lnTo>
                    <a:pt x="10768" y="2307088"/>
                  </a:lnTo>
                  <a:lnTo>
                    <a:pt x="17973" y="2266538"/>
                  </a:lnTo>
                  <a:lnTo>
                    <a:pt x="23417" y="2227840"/>
                  </a:lnTo>
                  <a:lnTo>
                    <a:pt x="24406" y="2190222"/>
                  </a:lnTo>
                  <a:lnTo>
                    <a:pt x="18245" y="2152911"/>
                  </a:lnTo>
                  <a:lnTo>
                    <a:pt x="11070" y="2107129"/>
                  </a:lnTo>
                  <a:lnTo>
                    <a:pt x="11690" y="2056622"/>
                  </a:lnTo>
                  <a:lnTo>
                    <a:pt x="16864" y="2003371"/>
                  </a:lnTo>
                  <a:lnTo>
                    <a:pt x="23349" y="1949360"/>
                  </a:lnTo>
                  <a:lnTo>
                    <a:pt x="27902" y="1896570"/>
                  </a:lnTo>
                  <a:lnTo>
                    <a:pt x="27282" y="1846983"/>
                  </a:lnTo>
                  <a:lnTo>
                    <a:pt x="18245" y="1802582"/>
                  </a:lnTo>
                  <a:lnTo>
                    <a:pt x="10341" y="1764777"/>
                  </a:lnTo>
                  <a:lnTo>
                    <a:pt x="7912" y="1717173"/>
                  </a:lnTo>
                  <a:lnTo>
                    <a:pt x="9459" y="1662478"/>
                  </a:lnTo>
                  <a:lnTo>
                    <a:pt x="13483" y="1603396"/>
                  </a:lnTo>
                  <a:lnTo>
                    <a:pt x="18482" y="1542635"/>
                  </a:lnTo>
                  <a:lnTo>
                    <a:pt x="22958" y="1482899"/>
                  </a:lnTo>
                  <a:lnTo>
                    <a:pt x="25410" y="1426896"/>
                  </a:lnTo>
                  <a:lnTo>
                    <a:pt x="24339" y="1377331"/>
                  </a:lnTo>
                  <a:lnTo>
                    <a:pt x="18245" y="1336911"/>
                  </a:lnTo>
                  <a:lnTo>
                    <a:pt x="11650" y="1293562"/>
                  </a:lnTo>
                  <a:lnTo>
                    <a:pt x="11001" y="1243786"/>
                  </a:lnTo>
                  <a:lnTo>
                    <a:pt x="14267" y="1190047"/>
                  </a:lnTo>
                  <a:lnTo>
                    <a:pt x="19417" y="1134808"/>
                  </a:lnTo>
                  <a:lnTo>
                    <a:pt x="24420" y="1080533"/>
                  </a:lnTo>
                  <a:lnTo>
                    <a:pt x="27246" y="1029685"/>
                  </a:lnTo>
                  <a:lnTo>
                    <a:pt x="25865" y="984728"/>
                  </a:lnTo>
                  <a:lnTo>
                    <a:pt x="18245" y="948126"/>
                  </a:lnTo>
                  <a:lnTo>
                    <a:pt x="10433" y="915908"/>
                  </a:lnTo>
                  <a:lnTo>
                    <a:pt x="6687" y="876418"/>
                  </a:lnTo>
                  <a:lnTo>
                    <a:pt x="6101" y="831140"/>
                  </a:lnTo>
                  <a:lnTo>
                    <a:pt x="7770" y="781554"/>
                  </a:lnTo>
                  <a:lnTo>
                    <a:pt x="10789" y="729144"/>
                  </a:lnTo>
                  <a:lnTo>
                    <a:pt x="14252" y="675391"/>
                  </a:lnTo>
                  <a:lnTo>
                    <a:pt x="17252" y="621777"/>
                  </a:lnTo>
                  <a:lnTo>
                    <a:pt x="18885" y="569786"/>
                  </a:lnTo>
                  <a:lnTo>
                    <a:pt x="18245" y="520898"/>
                  </a:lnTo>
                  <a:lnTo>
                    <a:pt x="17285" y="477286"/>
                  </a:lnTo>
                  <a:lnTo>
                    <a:pt x="17826" y="431038"/>
                  </a:lnTo>
                  <a:lnTo>
                    <a:pt x="19384" y="382576"/>
                  </a:lnTo>
                  <a:lnTo>
                    <a:pt x="21476" y="332322"/>
                  </a:lnTo>
                  <a:lnTo>
                    <a:pt x="23622" y="280698"/>
                  </a:lnTo>
                  <a:lnTo>
                    <a:pt x="25337" y="228124"/>
                  </a:lnTo>
                  <a:lnTo>
                    <a:pt x="26140" y="175023"/>
                  </a:lnTo>
                  <a:lnTo>
                    <a:pt x="25547" y="121816"/>
                  </a:lnTo>
                  <a:lnTo>
                    <a:pt x="23076" y="68925"/>
                  </a:lnTo>
                  <a:lnTo>
                    <a:pt x="18245" y="16771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83312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75" dirty="0"/>
              <a:t>GoogLeNet, </a:t>
            </a:r>
            <a:r>
              <a:rPr spc="-420" dirty="0"/>
              <a:t>2014</a:t>
            </a:r>
            <a:r>
              <a:rPr spc="-325" dirty="0"/>
              <a:t> </a:t>
            </a:r>
            <a:r>
              <a:rPr spc="-350" dirty="0"/>
              <a:t>(Inception-v1)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5339080" cy="3570604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04" dirty="0">
                <a:solidFill>
                  <a:srgbClr val="7030A0"/>
                </a:solidFill>
                <a:latin typeface="Arial Black"/>
                <a:cs typeface="Arial Black"/>
              </a:rPr>
              <a:t>Part</a:t>
            </a:r>
            <a:r>
              <a:rPr sz="2400" spc="-185" dirty="0">
                <a:solidFill>
                  <a:srgbClr val="7030A0"/>
                </a:solidFill>
                <a:latin typeface="Arial Black"/>
                <a:cs typeface="Arial Black"/>
              </a:rPr>
              <a:t> </a:t>
            </a:r>
            <a:r>
              <a:rPr sz="2400" spc="-310" dirty="0">
                <a:solidFill>
                  <a:srgbClr val="7030A0"/>
                </a:solidFill>
                <a:latin typeface="Arial Black"/>
                <a:cs typeface="Arial Black"/>
              </a:rPr>
              <a:t>B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90" dirty="0">
                <a:latin typeface="Arial Black"/>
                <a:cs typeface="Arial Black"/>
              </a:rPr>
              <a:t>9 </a:t>
            </a:r>
            <a:r>
              <a:rPr sz="2000" b="1" spc="60" dirty="0">
                <a:latin typeface="Arial"/>
                <a:cs typeface="Arial"/>
              </a:rPr>
              <a:t>inception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50" dirty="0">
                <a:latin typeface="Arial"/>
                <a:cs typeface="Arial"/>
              </a:rPr>
              <a:t>modules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spc="25" dirty="0">
                <a:latin typeface="Arial"/>
                <a:cs typeface="Arial"/>
              </a:rPr>
              <a:t>Global </a:t>
            </a:r>
            <a:r>
              <a:rPr sz="2000" b="1" spc="55" dirty="0">
                <a:latin typeface="Arial"/>
                <a:cs typeface="Arial"/>
              </a:rPr>
              <a:t>avg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b="1" spc="30" dirty="0">
                <a:latin typeface="Arial"/>
                <a:cs typeface="Arial"/>
              </a:rPr>
              <a:t>pool</a:t>
            </a:r>
            <a:endParaRPr sz="20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20" dirty="0">
                <a:latin typeface="Arial Black"/>
                <a:cs typeface="Arial Black"/>
              </a:rPr>
              <a:t>Drops </a:t>
            </a:r>
            <a:r>
              <a:rPr sz="1800" spc="-135" dirty="0">
                <a:latin typeface="Arial Black"/>
                <a:cs typeface="Arial Black"/>
              </a:rPr>
              <a:t>large </a:t>
            </a:r>
            <a:r>
              <a:rPr sz="1800" spc="-165" dirty="0">
                <a:latin typeface="Arial Black"/>
                <a:cs typeface="Arial Black"/>
              </a:rPr>
              <a:t>spatial</a:t>
            </a:r>
            <a:r>
              <a:rPr sz="1800" spc="-175" dirty="0">
                <a:latin typeface="Arial Black"/>
                <a:cs typeface="Arial Black"/>
              </a:rPr>
              <a:t> </a:t>
            </a:r>
            <a:r>
              <a:rPr sz="1800" spc="-110" dirty="0">
                <a:latin typeface="Arial Black"/>
                <a:cs typeface="Arial Black"/>
              </a:rPr>
              <a:t>info.</a:t>
            </a:r>
            <a:endParaRPr sz="1800">
              <a:latin typeface="Arial Black"/>
              <a:cs typeface="Arial Black"/>
            </a:endParaRPr>
          </a:p>
          <a:p>
            <a:pPr marL="926465">
              <a:lnSpc>
                <a:spcPct val="100000"/>
              </a:lnSpc>
              <a:spcBef>
                <a:spcPts val="285"/>
              </a:spcBef>
              <a:tabLst>
                <a:tab pos="1155065" algn="l"/>
              </a:tabLst>
            </a:pPr>
            <a:r>
              <a:rPr sz="1800" spc="-5" dirty="0">
                <a:latin typeface="Arial"/>
                <a:cs typeface="Arial"/>
              </a:rPr>
              <a:t>•	</a:t>
            </a:r>
            <a:r>
              <a:rPr sz="1800" spc="-160" dirty="0">
                <a:latin typeface="Arial Black"/>
                <a:cs typeface="Arial Black"/>
              </a:rPr>
              <a:t>= </a:t>
            </a:r>
            <a:r>
              <a:rPr sz="1800" spc="-145" dirty="0">
                <a:latin typeface="Arial Black"/>
                <a:cs typeface="Arial Black"/>
              </a:rPr>
              <a:t>dimensionality</a:t>
            </a:r>
            <a:r>
              <a:rPr sz="1800" spc="-155" dirty="0">
                <a:latin typeface="Arial Black"/>
                <a:cs typeface="Arial Black"/>
              </a:rPr>
              <a:t> </a:t>
            </a:r>
            <a:r>
              <a:rPr sz="1800" spc="-140" dirty="0">
                <a:latin typeface="Arial Black"/>
                <a:cs typeface="Arial Black"/>
              </a:rPr>
              <a:t>reduction.</a:t>
            </a:r>
            <a:endParaRPr sz="18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85" dirty="0">
                <a:latin typeface="Arial Black"/>
                <a:cs typeface="Arial Black"/>
              </a:rPr>
              <a:t>Totally, </a:t>
            </a:r>
            <a:r>
              <a:rPr sz="2000" spc="-190" dirty="0">
                <a:latin typeface="Arial Black"/>
                <a:cs typeface="Arial Black"/>
              </a:rPr>
              <a:t>4 </a:t>
            </a:r>
            <a:r>
              <a:rPr sz="2000" spc="-204" dirty="0">
                <a:latin typeface="Arial Black"/>
                <a:cs typeface="Arial Black"/>
              </a:rPr>
              <a:t>max </a:t>
            </a:r>
            <a:r>
              <a:rPr sz="2000" spc="-125" dirty="0">
                <a:latin typeface="Arial Black"/>
                <a:cs typeface="Arial Black"/>
              </a:rPr>
              <a:t>pool </a:t>
            </a:r>
            <a:r>
              <a:rPr sz="2000" spc="-175" dirty="0">
                <a:latin typeface="Arial Black"/>
                <a:cs typeface="Arial Black"/>
              </a:rPr>
              <a:t>+ </a:t>
            </a:r>
            <a:r>
              <a:rPr sz="2000" spc="-190" dirty="0">
                <a:latin typeface="Arial Black"/>
                <a:cs typeface="Arial Black"/>
              </a:rPr>
              <a:t>1 </a:t>
            </a:r>
            <a:r>
              <a:rPr sz="2000" spc="-204" dirty="0">
                <a:latin typeface="Arial Black"/>
                <a:cs typeface="Arial Black"/>
              </a:rPr>
              <a:t>conv </a:t>
            </a:r>
            <a:r>
              <a:rPr sz="2000" spc="-65" dirty="0">
                <a:latin typeface="Arial Black"/>
                <a:cs typeface="Arial Black"/>
              </a:rPr>
              <a:t>w/ </a:t>
            </a:r>
            <a:r>
              <a:rPr sz="2000" spc="-160" dirty="0">
                <a:latin typeface="Arial Black"/>
                <a:cs typeface="Arial Black"/>
              </a:rPr>
              <a:t>stride</a:t>
            </a:r>
            <a:r>
              <a:rPr sz="2000" spc="-15" dirty="0">
                <a:latin typeface="Arial Black"/>
                <a:cs typeface="Arial Black"/>
              </a:rPr>
              <a:t> </a:t>
            </a:r>
            <a:r>
              <a:rPr sz="2000" spc="-190" dirty="0">
                <a:latin typeface="Arial Black"/>
                <a:cs typeface="Arial Black"/>
              </a:rPr>
              <a:t>2</a:t>
            </a:r>
            <a:endParaRPr sz="20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309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75" dirty="0">
                <a:latin typeface="Arial Black"/>
                <a:cs typeface="Arial Black"/>
              </a:rPr>
              <a:t>224 </a:t>
            </a:r>
            <a:r>
              <a:rPr sz="1800" spc="-250" dirty="0">
                <a:latin typeface="Arial Black"/>
                <a:cs typeface="Arial Black"/>
              </a:rPr>
              <a:t>x </a:t>
            </a:r>
            <a:r>
              <a:rPr sz="1800" spc="-175" dirty="0">
                <a:latin typeface="Arial Black"/>
                <a:cs typeface="Arial Black"/>
              </a:rPr>
              <a:t>224 </a:t>
            </a:r>
            <a:r>
              <a:rPr sz="1800" dirty="0">
                <a:latin typeface="Wingdings"/>
                <a:cs typeface="Wingdings"/>
              </a:rPr>
              <a:t>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75" dirty="0">
                <a:latin typeface="Arial Black"/>
                <a:cs typeface="Arial Black"/>
              </a:rPr>
              <a:t>7 </a:t>
            </a:r>
            <a:r>
              <a:rPr sz="1800" spc="-250" dirty="0">
                <a:latin typeface="Arial Black"/>
                <a:cs typeface="Arial Black"/>
              </a:rPr>
              <a:t>x</a:t>
            </a:r>
            <a:r>
              <a:rPr sz="1800" spc="35" dirty="0">
                <a:latin typeface="Arial Black"/>
                <a:cs typeface="Arial Black"/>
              </a:rPr>
              <a:t> </a:t>
            </a:r>
            <a:r>
              <a:rPr sz="1800" spc="-175" dirty="0">
                <a:latin typeface="Arial Black"/>
                <a:cs typeface="Arial Black"/>
              </a:rPr>
              <a:t>7</a:t>
            </a:r>
            <a:endParaRPr sz="1800">
              <a:latin typeface="Arial Black"/>
              <a:cs typeface="Arial Black"/>
            </a:endParaRPr>
          </a:p>
          <a:p>
            <a:pPr marL="1612900" lvl="3" indent="-229235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1612265" algn="l"/>
                <a:tab pos="1612900" algn="l"/>
              </a:tabLst>
            </a:pPr>
            <a:r>
              <a:rPr sz="1600" spc="-165" dirty="0">
                <a:latin typeface="Arial Black"/>
                <a:cs typeface="Arial Black"/>
              </a:rPr>
              <a:t>Reduced </a:t>
            </a:r>
            <a:r>
              <a:rPr sz="1600" spc="-150" dirty="0">
                <a:latin typeface="Arial Black"/>
                <a:cs typeface="Arial Black"/>
              </a:rPr>
              <a:t>param? </a:t>
            </a:r>
            <a:r>
              <a:rPr sz="1600" spc="-5" dirty="0">
                <a:latin typeface="Wingdings"/>
                <a:cs typeface="Wingdings"/>
              </a:rPr>
              <a:t>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45" dirty="0">
                <a:latin typeface="Arial Black"/>
                <a:cs typeface="Arial Black"/>
              </a:rPr>
              <a:t>limits</a:t>
            </a:r>
            <a:r>
              <a:rPr sz="1600" spc="20" dirty="0">
                <a:latin typeface="Arial Black"/>
                <a:cs typeface="Arial Black"/>
              </a:rPr>
              <a:t> </a:t>
            </a:r>
            <a:r>
              <a:rPr sz="1600" b="1" spc="65" dirty="0">
                <a:latin typeface="Arial"/>
                <a:cs typeface="Arial"/>
              </a:rPr>
              <a:t>overfitting</a:t>
            </a:r>
            <a:endParaRPr sz="1600">
              <a:latin typeface="Arial"/>
              <a:cs typeface="Arial"/>
            </a:endParaRPr>
          </a:p>
          <a:p>
            <a:pPr marL="1612900" lvl="3" indent="-229235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1612265" algn="l"/>
                <a:tab pos="1612900" algn="l"/>
              </a:tabLst>
            </a:pPr>
            <a:r>
              <a:rPr sz="1600" spc="-165" dirty="0">
                <a:latin typeface="Arial Black"/>
                <a:cs typeface="Arial Black"/>
              </a:rPr>
              <a:t>Reduced </a:t>
            </a:r>
            <a:r>
              <a:rPr sz="1600" spc="-150" dirty="0">
                <a:latin typeface="Arial Black"/>
                <a:cs typeface="Arial Black"/>
              </a:rPr>
              <a:t>param? </a:t>
            </a:r>
            <a:r>
              <a:rPr sz="1600" spc="-5" dirty="0">
                <a:latin typeface="Wingdings"/>
                <a:cs typeface="Wingdings"/>
              </a:rPr>
              <a:t>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Sparse</a:t>
            </a:r>
            <a:r>
              <a:rPr sz="1600" b="1" spc="125" dirty="0">
                <a:latin typeface="Arial"/>
                <a:cs typeface="Arial"/>
              </a:rPr>
              <a:t> </a:t>
            </a:r>
            <a:r>
              <a:rPr sz="1600" spc="-130" dirty="0">
                <a:latin typeface="Arial Black"/>
                <a:cs typeface="Arial Black"/>
              </a:rPr>
              <a:t>net</a:t>
            </a:r>
            <a:endParaRPr sz="1600">
              <a:latin typeface="Arial Black"/>
              <a:cs typeface="Arial Black"/>
            </a:endParaRPr>
          </a:p>
          <a:p>
            <a:pPr marL="2070100" lvl="4" indent="-2286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2069464" algn="l"/>
                <a:tab pos="2070100" algn="l"/>
              </a:tabLst>
            </a:pPr>
            <a:r>
              <a:rPr sz="1600" spc="-165" dirty="0">
                <a:latin typeface="Arial Black"/>
                <a:cs typeface="Arial Black"/>
              </a:rPr>
              <a:t>Can </a:t>
            </a:r>
            <a:r>
              <a:rPr sz="1600" spc="-150" dirty="0">
                <a:latin typeface="Arial Black"/>
                <a:cs typeface="Arial Black"/>
              </a:rPr>
              <a:t>have </a:t>
            </a:r>
            <a:r>
              <a:rPr sz="1600" spc="-180" dirty="0">
                <a:latin typeface="Arial Black"/>
                <a:cs typeface="Arial Black"/>
              </a:rPr>
              <a:t>less </a:t>
            </a:r>
            <a:r>
              <a:rPr sz="1600" spc="-145" dirty="0">
                <a:latin typeface="Arial Black"/>
                <a:cs typeface="Arial Black"/>
              </a:rPr>
              <a:t>dense</a:t>
            </a:r>
            <a:r>
              <a:rPr sz="1600" spc="-5" dirty="0">
                <a:latin typeface="Arial Black"/>
                <a:cs typeface="Arial Black"/>
              </a:rPr>
              <a:t> </a:t>
            </a:r>
            <a:r>
              <a:rPr sz="1600" spc="-140" dirty="0">
                <a:latin typeface="Arial Black"/>
                <a:cs typeface="Arial Black"/>
              </a:rPr>
              <a:t>layer</a:t>
            </a:r>
            <a:endParaRPr sz="16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10" dirty="0">
                <a:latin typeface="Arial Black"/>
                <a:cs typeface="Arial Black"/>
              </a:rPr>
              <a:t>Last: </a:t>
            </a:r>
            <a:r>
              <a:rPr sz="2000" spc="-114" dirty="0">
                <a:latin typeface="Arial Black"/>
                <a:cs typeface="Arial Black"/>
              </a:rPr>
              <a:t>Dropout, </a:t>
            </a:r>
            <a:r>
              <a:rPr sz="2000" spc="-170" dirty="0">
                <a:latin typeface="Arial Black"/>
                <a:cs typeface="Arial Black"/>
              </a:rPr>
              <a:t>Dense,</a:t>
            </a:r>
            <a:r>
              <a:rPr sz="2000" spc="-125" dirty="0">
                <a:latin typeface="Arial Black"/>
                <a:cs typeface="Arial Black"/>
              </a:rPr>
              <a:t> </a:t>
            </a:r>
            <a:r>
              <a:rPr sz="2000" spc="-195" dirty="0">
                <a:latin typeface="Arial Black"/>
                <a:cs typeface="Arial Black"/>
              </a:rPr>
              <a:t>Softmax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04690" y="22351"/>
            <a:ext cx="794893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맑은 고딕"/>
                <a:cs typeface="맑은 고딕"/>
              </a:rPr>
              <a:t>* </a:t>
            </a:r>
            <a:r>
              <a:rPr sz="1400" spc="-5" dirty="0">
                <a:latin typeface="Calibri"/>
                <a:cs typeface="Calibri"/>
              </a:rPr>
              <a:t>Christian </a:t>
            </a:r>
            <a:r>
              <a:rPr sz="1400" spc="-10" dirty="0">
                <a:latin typeface="Calibri"/>
                <a:cs typeface="Calibri"/>
              </a:rPr>
              <a:t>Szegedy et </a:t>
            </a:r>
            <a:r>
              <a:rPr sz="1400" dirty="0">
                <a:latin typeface="Calibri"/>
                <a:cs typeface="Calibri"/>
              </a:rPr>
              <a:t>al., </a:t>
            </a:r>
            <a:r>
              <a:rPr sz="1400" spc="-5" dirty="0">
                <a:latin typeface="Calibri"/>
                <a:cs typeface="Calibri"/>
              </a:rPr>
              <a:t>“Going Deeper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-15" dirty="0">
                <a:latin typeface="Calibri"/>
                <a:cs typeface="Calibri"/>
              </a:rPr>
              <a:t>Convolutions,” </a:t>
            </a:r>
            <a:r>
              <a:rPr sz="1400" i="1" spc="-5" dirty="0">
                <a:latin typeface="Calibri"/>
                <a:cs typeface="Calibri"/>
              </a:rPr>
              <a:t>Proceedings of the IEEE Conference on Computer  </a:t>
            </a:r>
            <a:r>
              <a:rPr sz="1400" i="1" dirty="0">
                <a:latin typeface="Calibri"/>
                <a:cs typeface="Calibri"/>
              </a:rPr>
              <a:t>Vision </a:t>
            </a:r>
            <a:r>
              <a:rPr sz="1400" i="1" spc="-5" dirty="0">
                <a:latin typeface="Calibri"/>
                <a:cs typeface="Calibri"/>
              </a:rPr>
              <a:t>and </a:t>
            </a:r>
            <a:r>
              <a:rPr sz="1400" i="1" spc="-10" dirty="0">
                <a:latin typeface="Calibri"/>
                <a:cs typeface="Calibri"/>
              </a:rPr>
              <a:t>Pattern </a:t>
            </a:r>
            <a:r>
              <a:rPr sz="1400" i="1" spc="-5" dirty="0">
                <a:latin typeface="Calibri"/>
                <a:cs typeface="Calibri"/>
              </a:rPr>
              <a:t>Recognition </a:t>
            </a:r>
            <a:r>
              <a:rPr sz="1400" spc="-5" dirty="0">
                <a:latin typeface="Calibri"/>
                <a:cs typeface="Calibri"/>
              </a:rPr>
              <a:t>(2015)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554468" y="1277111"/>
            <a:ext cx="4040504" cy="3968750"/>
            <a:chOff x="7554468" y="1277111"/>
            <a:chExt cx="4040504" cy="3968750"/>
          </a:xfrm>
        </p:grpSpPr>
        <p:sp>
          <p:nvSpPr>
            <p:cNvPr id="6" name="object 6"/>
            <p:cNvSpPr/>
            <p:nvPr/>
          </p:nvSpPr>
          <p:spPr>
            <a:xfrm>
              <a:off x="7554468" y="1277111"/>
              <a:ext cx="4017263" cy="39684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892892" y="1395194"/>
              <a:ext cx="2693035" cy="3596640"/>
            </a:xfrm>
            <a:custGeom>
              <a:avLst/>
              <a:gdLst/>
              <a:ahLst/>
              <a:cxnLst/>
              <a:rect l="l" t="t" r="r" b="b"/>
              <a:pathLst>
                <a:path w="2693034" h="3596640">
                  <a:moveTo>
                    <a:pt x="26318" y="19839"/>
                  </a:moveTo>
                  <a:lnTo>
                    <a:pt x="62650" y="11147"/>
                  </a:lnTo>
                  <a:lnTo>
                    <a:pt x="100088" y="7360"/>
                  </a:lnTo>
                  <a:lnTo>
                    <a:pt x="138971" y="7481"/>
                  </a:lnTo>
                  <a:lnTo>
                    <a:pt x="179639" y="10512"/>
                  </a:lnTo>
                  <a:lnTo>
                    <a:pt x="222431" y="15456"/>
                  </a:lnTo>
                  <a:lnTo>
                    <a:pt x="267689" y="21316"/>
                  </a:lnTo>
                  <a:lnTo>
                    <a:pt x="315752" y="27093"/>
                  </a:lnTo>
                  <a:lnTo>
                    <a:pt x="366959" y="31792"/>
                  </a:lnTo>
                  <a:lnTo>
                    <a:pt x="421651" y="34413"/>
                  </a:lnTo>
                  <a:lnTo>
                    <a:pt x="480168" y="33959"/>
                  </a:lnTo>
                  <a:lnTo>
                    <a:pt x="542849" y="29434"/>
                  </a:lnTo>
                  <a:lnTo>
                    <a:pt x="610035" y="19839"/>
                  </a:lnTo>
                  <a:lnTo>
                    <a:pt x="670643" y="11016"/>
                  </a:lnTo>
                  <a:lnTo>
                    <a:pt x="724763" y="6954"/>
                  </a:lnTo>
                  <a:lnTo>
                    <a:pt x="773450" y="6755"/>
                  </a:lnTo>
                  <a:lnTo>
                    <a:pt x="817759" y="9523"/>
                  </a:lnTo>
                  <a:lnTo>
                    <a:pt x="858747" y="14359"/>
                  </a:lnTo>
                  <a:lnTo>
                    <a:pt x="897470" y="20367"/>
                  </a:lnTo>
                  <a:lnTo>
                    <a:pt x="934982" y="26650"/>
                  </a:lnTo>
                  <a:lnTo>
                    <a:pt x="972340" y="32308"/>
                  </a:lnTo>
                  <a:lnTo>
                    <a:pt x="1010600" y="36446"/>
                  </a:lnTo>
                  <a:lnTo>
                    <a:pt x="1050816" y="38165"/>
                  </a:lnTo>
                  <a:lnTo>
                    <a:pt x="1094046" y="36569"/>
                  </a:lnTo>
                  <a:lnTo>
                    <a:pt x="1141343" y="30760"/>
                  </a:lnTo>
                  <a:lnTo>
                    <a:pt x="1193765" y="19839"/>
                  </a:lnTo>
                  <a:lnTo>
                    <a:pt x="1257088" y="7218"/>
                  </a:lnTo>
                  <a:lnTo>
                    <a:pt x="1316379" y="1040"/>
                  </a:lnTo>
                  <a:lnTo>
                    <a:pt x="1371818" y="0"/>
                  </a:lnTo>
                  <a:lnTo>
                    <a:pt x="1423581" y="2790"/>
                  </a:lnTo>
                  <a:lnTo>
                    <a:pt x="1471845" y="8105"/>
                  </a:lnTo>
                  <a:lnTo>
                    <a:pt x="1516788" y="14637"/>
                  </a:lnTo>
                  <a:lnTo>
                    <a:pt x="1558587" y="21081"/>
                  </a:lnTo>
                  <a:lnTo>
                    <a:pt x="1597419" y="26130"/>
                  </a:lnTo>
                  <a:lnTo>
                    <a:pt x="1633463" y="28477"/>
                  </a:lnTo>
                  <a:lnTo>
                    <a:pt x="1666894" y="26815"/>
                  </a:lnTo>
                  <a:lnTo>
                    <a:pt x="1697892" y="19839"/>
                  </a:lnTo>
                  <a:lnTo>
                    <a:pt x="1733065" y="12397"/>
                  </a:lnTo>
                  <a:lnTo>
                    <a:pt x="1772564" y="11100"/>
                  </a:lnTo>
                  <a:lnTo>
                    <a:pt x="1815815" y="14264"/>
                  </a:lnTo>
                  <a:lnTo>
                    <a:pt x="1862245" y="20203"/>
                  </a:lnTo>
                  <a:lnTo>
                    <a:pt x="1911280" y="27236"/>
                  </a:lnTo>
                  <a:lnTo>
                    <a:pt x="1962348" y="33676"/>
                  </a:lnTo>
                  <a:lnTo>
                    <a:pt x="2014875" y="37841"/>
                  </a:lnTo>
                  <a:lnTo>
                    <a:pt x="2068287" y="38046"/>
                  </a:lnTo>
                  <a:lnTo>
                    <a:pt x="2122012" y="32607"/>
                  </a:lnTo>
                  <a:lnTo>
                    <a:pt x="2175475" y="19839"/>
                  </a:lnTo>
                  <a:lnTo>
                    <a:pt x="2224133" y="7809"/>
                  </a:lnTo>
                  <a:lnTo>
                    <a:pt x="2273249" y="1808"/>
                  </a:lnTo>
                  <a:lnTo>
                    <a:pt x="2322483" y="628"/>
                  </a:lnTo>
                  <a:lnTo>
                    <a:pt x="2371493" y="3062"/>
                  </a:lnTo>
                  <a:lnTo>
                    <a:pt x="2419937" y="7903"/>
                  </a:lnTo>
                  <a:lnTo>
                    <a:pt x="2467474" y="13942"/>
                  </a:lnTo>
                  <a:lnTo>
                    <a:pt x="2513763" y="19971"/>
                  </a:lnTo>
                  <a:lnTo>
                    <a:pt x="2558461" y="24783"/>
                  </a:lnTo>
                  <a:lnTo>
                    <a:pt x="2601228" y="27170"/>
                  </a:lnTo>
                  <a:lnTo>
                    <a:pt x="2641722" y="25925"/>
                  </a:lnTo>
                  <a:lnTo>
                    <a:pt x="2679602" y="19839"/>
                  </a:lnTo>
                  <a:lnTo>
                    <a:pt x="2686120" y="69450"/>
                  </a:lnTo>
                  <a:lnTo>
                    <a:pt x="2688758" y="115867"/>
                  </a:lnTo>
                  <a:lnTo>
                    <a:pt x="2688374" y="160014"/>
                  </a:lnTo>
                  <a:lnTo>
                    <a:pt x="2685827" y="202814"/>
                  </a:lnTo>
                  <a:lnTo>
                    <a:pt x="2681976" y="245189"/>
                  </a:lnTo>
                  <a:lnTo>
                    <a:pt x="2677681" y="288062"/>
                  </a:lnTo>
                  <a:lnTo>
                    <a:pt x="2673800" y="332356"/>
                  </a:lnTo>
                  <a:lnTo>
                    <a:pt x="2671192" y="378995"/>
                  </a:lnTo>
                  <a:lnTo>
                    <a:pt x="2670717" y="428900"/>
                  </a:lnTo>
                  <a:lnTo>
                    <a:pt x="2673234" y="482995"/>
                  </a:lnTo>
                  <a:lnTo>
                    <a:pt x="2679602" y="542203"/>
                  </a:lnTo>
                  <a:lnTo>
                    <a:pt x="2686357" y="605298"/>
                  </a:lnTo>
                  <a:lnTo>
                    <a:pt x="2688523" y="659452"/>
                  </a:lnTo>
                  <a:lnTo>
                    <a:pt x="2687255" y="706816"/>
                  </a:lnTo>
                  <a:lnTo>
                    <a:pt x="2683715" y="749542"/>
                  </a:lnTo>
                  <a:lnTo>
                    <a:pt x="2679059" y="789780"/>
                  </a:lnTo>
                  <a:lnTo>
                    <a:pt x="2674446" y="829682"/>
                  </a:lnTo>
                  <a:lnTo>
                    <a:pt x="2671036" y="871400"/>
                  </a:lnTo>
                  <a:lnTo>
                    <a:pt x="2669986" y="917084"/>
                  </a:lnTo>
                  <a:lnTo>
                    <a:pt x="2672455" y="968885"/>
                  </a:lnTo>
                  <a:lnTo>
                    <a:pt x="2679602" y="1028956"/>
                  </a:lnTo>
                  <a:lnTo>
                    <a:pt x="2686812" y="1091358"/>
                  </a:lnTo>
                  <a:lnTo>
                    <a:pt x="2689443" y="1149118"/>
                  </a:lnTo>
                  <a:lnTo>
                    <a:pt x="2688612" y="1202832"/>
                  </a:lnTo>
                  <a:lnTo>
                    <a:pt x="2685434" y="1253098"/>
                  </a:lnTo>
                  <a:lnTo>
                    <a:pt x="2681026" y="1300512"/>
                  </a:lnTo>
                  <a:lnTo>
                    <a:pt x="2676504" y="1345672"/>
                  </a:lnTo>
                  <a:lnTo>
                    <a:pt x="2672984" y="1389175"/>
                  </a:lnTo>
                  <a:lnTo>
                    <a:pt x="2671583" y="1431617"/>
                  </a:lnTo>
                  <a:lnTo>
                    <a:pt x="2673417" y="1473596"/>
                  </a:lnTo>
                  <a:lnTo>
                    <a:pt x="2679602" y="1515709"/>
                  </a:lnTo>
                  <a:lnTo>
                    <a:pt x="2684868" y="1550627"/>
                  </a:lnTo>
                  <a:lnTo>
                    <a:pt x="2687545" y="1589885"/>
                  </a:lnTo>
                  <a:lnTo>
                    <a:pt x="2688098" y="1633037"/>
                  </a:lnTo>
                  <a:lnTo>
                    <a:pt x="2686996" y="1679637"/>
                  </a:lnTo>
                  <a:lnTo>
                    <a:pt x="2684704" y="1729238"/>
                  </a:lnTo>
                  <a:lnTo>
                    <a:pt x="2681691" y="1781395"/>
                  </a:lnTo>
                  <a:lnTo>
                    <a:pt x="2678422" y="1835660"/>
                  </a:lnTo>
                  <a:lnTo>
                    <a:pt x="2675365" y="1891587"/>
                  </a:lnTo>
                  <a:lnTo>
                    <a:pt x="2672986" y="1948731"/>
                  </a:lnTo>
                  <a:lnTo>
                    <a:pt x="2671754" y="2006645"/>
                  </a:lnTo>
                  <a:lnTo>
                    <a:pt x="2672135" y="2064882"/>
                  </a:lnTo>
                  <a:lnTo>
                    <a:pt x="2674595" y="2122996"/>
                  </a:lnTo>
                  <a:lnTo>
                    <a:pt x="2679602" y="2180541"/>
                  </a:lnTo>
                  <a:lnTo>
                    <a:pt x="2684339" y="2237166"/>
                  </a:lnTo>
                  <a:lnTo>
                    <a:pt x="2686079" y="2292761"/>
                  </a:lnTo>
                  <a:lnTo>
                    <a:pt x="2685425" y="2347234"/>
                  </a:lnTo>
                  <a:lnTo>
                    <a:pt x="2682978" y="2400490"/>
                  </a:lnTo>
                  <a:lnTo>
                    <a:pt x="2679340" y="2452438"/>
                  </a:lnTo>
                  <a:lnTo>
                    <a:pt x="2675114" y="2502984"/>
                  </a:lnTo>
                  <a:lnTo>
                    <a:pt x="2670900" y="2552035"/>
                  </a:lnTo>
                  <a:lnTo>
                    <a:pt x="2667301" y="2599499"/>
                  </a:lnTo>
                  <a:lnTo>
                    <a:pt x="2664920" y="2645282"/>
                  </a:lnTo>
                  <a:lnTo>
                    <a:pt x="2664357" y="2689292"/>
                  </a:lnTo>
                  <a:lnTo>
                    <a:pt x="2666215" y="2731435"/>
                  </a:lnTo>
                  <a:lnTo>
                    <a:pt x="2671096" y="2771619"/>
                  </a:lnTo>
                  <a:lnTo>
                    <a:pt x="2679602" y="2809750"/>
                  </a:lnTo>
                  <a:lnTo>
                    <a:pt x="2686602" y="2842770"/>
                  </a:lnTo>
                  <a:lnTo>
                    <a:pt x="2690780" y="2881113"/>
                  </a:lnTo>
                  <a:lnTo>
                    <a:pt x="2692541" y="2924074"/>
                  </a:lnTo>
                  <a:lnTo>
                    <a:pt x="2692289" y="2970946"/>
                  </a:lnTo>
                  <a:lnTo>
                    <a:pt x="2690429" y="3021022"/>
                  </a:lnTo>
                  <a:lnTo>
                    <a:pt x="2687366" y="3073598"/>
                  </a:lnTo>
                  <a:lnTo>
                    <a:pt x="2683504" y="3127966"/>
                  </a:lnTo>
                  <a:lnTo>
                    <a:pt x="2679249" y="3183421"/>
                  </a:lnTo>
                  <a:lnTo>
                    <a:pt x="2675005" y="3239255"/>
                  </a:lnTo>
                  <a:lnTo>
                    <a:pt x="2671176" y="3294764"/>
                  </a:lnTo>
                  <a:lnTo>
                    <a:pt x="2668168" y="3349241"/>
                  </a:lnTo>
                  <a:lnTo>
                    <a:pt x="2666386" y="3401979"/>
                  </a:lnTo>
                  <a:lnTo>
                    <a:pt x="2666233" y="3452273"/>
                  </a:lnTo>
                  <a:lnTo>
                    <a:pt x="2668115" y="3499417"/>
                  </a:lnTo>
                  <a:lnTo>
                    <a:pt x="2672436" y="3542704"/>
                  </a:lnTo>
                  <a:lnTo>
                    <a:pt x="2679602" y="3581427"/>
                  </a:lnTo>
                  <a:lnTo>
                    <a:pt x="2628396" y="3583477"/>
                  </a:lnTo>
                  <a:lnTo>
                    <a:pt x="2578553" y="3584514"/>
                  </a:lnTo>
                  <a:lnTo>
                    <a:pt x="2529407" y="3584749"/>
                  </a:lnTo>
                  <a:lnTo>
                    <a:pt x="2480292" y="3584388"/>
                  </a:lnTo>
                  <a:lnTo>
                    <a:pt x="2430542" y="3583642"/>
                  </a:lnTo>
                  <a:lnTo>
                    <a:pt x="2379490" y="3582719"/>
                  </a:lnTo>
                  <a:lnTo>
                    <a:pt x="2326471" y="3581827"/>
                  </a:lnTo>
                  <a:lnTo>
                    <a:pt x="2270817" y="3581175"/>
                  </a:lnTo>
                  <a:lnTo>
                    <a:pt x="2211864" y="3580972"/>
                  </a:lnTo>
                  <a:lnTo>
                    <a:pt x="2148945" y="3581427"/>
                  </a:lnTo>
                  <a:lnTo>
                    <a:pt x="2095740" y="3581618"/>
                  </a:lnTo>
                  <a:lnTo>
                    <a:pt x="2044448" y="3580934"/>
                  </a:lnTo>
                  <a:lnTo>
                    <a:pt x="1994744" y="3579629"/>
                  </a:lnTo>
                  <a:lnTo>
                    <a:pt x="1946303" y="3577953"/>
                  </a:lnTo>
                  <a:lnTo>
                    <a:pt x="1898800" y="3576159"/>
                  </a:lnTo>
                  <a:lnTo>
                    <a:pt x="1851909" y="3574498"/>
                  </a:lnTo>
                  <a:lnTo>
                    <a:pt x="1805307" y="3573222"/>
                  </a:lnTo>
                  <a:lnTo>
                    <a:pt x="1758666" y="3572583"/>
                  </a:lnTo>
                  <a:lnTo>
                    <a:pt x="1711663" y="3572832"/>
                  </a:lnTo>
                  <a:lnTo>
                    <a:pt x="1663973" y="3574221"/>
                  </a:lnTo>
                  <a:lnTo>
                    <a:pt x="1615269" y="3577002"/>
                  </a:lnTo>
                  <a:lnTo>
                    <a:pt x="1565227" y="3581427"/>
                  </a:lnTo>
                  <a:lnTo>
                    <a:pt x="1499884" y="3586923"/>
                  </a:lnTo>
                  <a:lnTo>
                    <a:pt x="1438986" y="3589607"/>
                  </a:lnTo>
                  <a:lnTo>
                    <a:pt x="1381945" y="3590094"/>
                  </a:lnTo>
                  <a:lnTo>
                    <a:pt x="1328169" y="3589002"/>
                  </a:lnTo>
                  <a:lnTo>
                    <a:pt x="1277069" y="3586947"/>
                  </a:lnTo>
                  <a:lnTo>
                    <a:pt x="1228056" y="3584546"/>
                  </a:lnTo>
                  <a:lnTo>
                    <a:pt x="1180538" y="3582414"/>
                  </a:lnTo>
                  <a:lnTo>
                    <a:pt x="1133927" y="3581169"/>
                  </a:lnTo>
                  <a:lnTo>
                    <a:pt x="1087631" y="3581427"/>
                  </a:lnTo>
                  <a:lnTo>
                    <a:pt x="1043611" y="3581270"/>
                  </a:lnTo>
                  <a:lnTo>
                    <a:pt x="995596" y="3579119"/>
                  </a:lnTo>
                  <a:lnTo>
                    <a:pt x="944552" y="3575736"/>
                  </a:lnTo>
                  <a:lnTo>
                    <a:pt x="891443" y="3571879"/>
                  </a:lnTo>
                  <a:lnTo>
                    <a:pt x="837235" y="3568312"/>
                  </a:lnTo>
                  <a:lnTo>
                    <a:pt x="782894" y="3565793"/>
                  </a:lnTo>
                  <a:lnTo>
                    <a:pt x="729385" y="3565085"/>
                  </a:lnTo>
                  <a:lnTo>
                    <a:pt x="677673" y="3566947"/>
                  </a:lnTo>
                  <a:lnTo>
                    <a:pt x="628725" y="3572141"/>
                  </a:lnTo>
                  <a:lnTo>
                    <a:pt x="583505" y="3581427"/>
                  </a:lnTo>
                  <a:lnTo>
                    <a:pt x="543691" y="3589860"/>
                  </a:lnTo>
                  <a:lnTo>
                    <a:pt x="502351" y="3594547"/>
                  </a:lnTo>
                  <a:lnTo>
                    <a:pt x="459271" y="3596177"/>
                  </a:lnTo>
                  <a:lnTo>
                    <a:pt x="414237" y="3595434"/>
                  </a:lnTo>
                  <a:lnTo>
                    <a:pt x="367035" y="3593004"/>
                  </a:lnTo>
                  <a:lnTo>
                    <a:pt x="317451" y="3589574"/>
                  </a:lnTo>
                  <a:lnTo>
                    <a:pt x="265271" y="3585830"/>
                  </a:lnTo>
                  <a:lnTo>
                    <a:pt x="210282" y="3582457"/>
                  </a:lnTo>
                  <a:lnTo>
                    <a:pt x="152269" y="3580142"/>
                  </a:lnTo>
                  <a:lnTo>
                    <a:pt x="91019" y="3579570"/>
                  </a:lnTo>
                  <a:lnTo>
                    <a:pt x="26318" y="3581427"/>
                  </a:lnTo>
                  <a:lnTo>
                    <a:pt x="24642" y="3521729"/>
                  </a:lnTo>
                  <a:lnTo>
                    <a:pt x="26352" y="3469496"/>
                  </a:lnTo>
                  <a:lnTo>
                    <a:pt x="30317" y="3422848"/>
                  </a:lnTo>
                  <a:lnTo>
                    <a:pt x="35409" y="3379902"/>
                  </a:lnTo>
                  <a:lnTo>
                    <a:pt x="40496" y="3338780"/>
                  </a:lnTo>
                  <a:lnTo>
                    <a:pt x="44448" y="3297599"/>
                  </a:lnTo>
                  <a:lnTo>
                    <a:pt x="46137" y="3254478"/>
                  </a:lnTo>
                  <a:lnTo>
                    <a:pt x="44431" y="3207538"/>
                  </a:lnTo>
                  <a:lnTo>
                    <a:pt x="38202" y="3154897"/>
                  </a:lnTo>
                  <a:lnTo>
                    <a:pt x="26318" y="3094675"/>
                  </a:lnTo>
                  <a:lnTo>
                    <a:pt x="16851" y="3041820"/>
                  </a:lnTo>
                  <a:lnTo>
                    <a:pt x="12849" y="2990844"/>
                  </a:lnTo>
                  <a:lnTo>
                    <a:pt x="13187" y="2941531"/>
                  </a:lnTo>
                  <a:lnTo>
                    <a:pt x="16745" y="2893663"/>
                  </a:lnTo>
                  <a:lnTo>
                    <a:pt x="22397" y="2847024"/>
                  </a:lnTo>
                  <a:lnTo>
                    <a:pt x="29023" y="2801395"/>
                  </a:lnTo>
                  <a:lnTo>
                    <a:pt x="35498" y="2756561"/>
                  </a:lnTo>
                  <a:lnTo>
                    <a:pt x="40700" y="2712303"/>
                  </a:lnTo>
                  <a:lnTo>
                    <a:pt x="43506" y="2668405"/>
                  </a:lnTo>
                  <a:lnTo>
                    <a:pt x="42792" y="2624650"/>
                  </a:lnTo>
                  <a:lnTo>
                    <a:pt x="37437" y="2580821"/>
                  </a:lnTo>
                  <a:lnTo>
                    <a:pt x="26318" y="2536700"/>
                  </a:lnTo>
                  <a:lnTo>
                    <a:pt x="14783" y="2492149"/>
                  </a:lnTo>
                  <a:lnTo>
                    <a:pt x="8334" y="2447190"/>
                  </a:lnTo>
                  <a:lnTo>
                    <a:pt x="6074" y="2401839"/>
                  </a:lnTo>
                  <a:lnTo>
                    <a:pt x="7107" y="2356113"/>
                  </a:lnTo>
                  <a:lnTo>
                    <a:pt x="10536" y="2310027"/>
                  </a:lnTo>
                  <a:lnTo>
                    <a:pt x="15464" y="2263598"/>
                  </a:lnTo>
                  <a:lnTo>
                    <a:pt x="20995" y="2216841"/>
                  </a:lnTo>
                  <a:lnTo>
                    <a:pt x="26233" y="2169774"/>
                  </a:lnTo>
                  <a:lnTo>
                    <a:pt x="30281" y="2122411"/>
                  </a:lnTo>
                  <a:lnTo>
                    <a:pt x="32242" y="2074769"/>
                  </a:lnTo>
                  <a:lnTo>
                    <a:pt x="31220" y="2026864"/>
                  </a:lnTo>
                  <a:lnTo>
                    <a:pt x="26318" y="1978713"/>
                  </a:lnTo>
                  <a:lnTo>
                    <a:pt x="21727" y="1933512"/>
                  </a:lnTo>
                  <a:lnTo>
                    <a:pt x="20639" y="1887138"/>
                  </a:lnTo>
                  <a:lnTo>
                    <a:pt x="22309" y="1839766"/>
                  </a:lnTo>
                  <a:lnTo>
                    <a:pt x="25987" y="1791569"/>
                  </a:lnTo>
                  <a:lnTo>
                    <a:pt x="30929" y="1742724"/>
                  </a:lnTo>
                  <a:lnTo>
                    <a:pt x="36387" y="1693403"/>
                  </a:lnTo>
                  <a:lnTo>
                    <a:pt x="41615" y="1643781"/>
                  </a:lnTo>
                  <a:lnTo>
                    <a:pt x="45865" y="1594033"/>
                  </a:lnTo>
                  <a:lnTo>
                    <a:pt x="48391" y="1544333"/>
                  </a:lnTo>
                  <a:lnTo>
                    <a:pt x="48446" y="1494856"/>
                  </a:lnTo>
                  <a:lnTo>
                    <a:pt x="45283" y="1445776"/>
                  </a:lnTo>
                  <a:lnTo>
                    <a:pt x="38156" y="1397267"/>
                  </a:lnTo>
                  <a:lnTo>
                    <a:pt x="26318" y="1349504"/>
                  </a:lnTo>
                  <a:lnTo>
                    <a:pt x="12330" y="1294627"/>
                  </a:lnTo>
                  <a:lnTo>
                    <a:pt x="3893" y="1241753"/>
                  </a:lnTo>
                  <a:lnTo>
                    <a:pt x="89" y="1190707"/>
                  </a:lnTo>
                  <a:lnTo>
                    <a:pt x="0" y="1141315"/>
                  </a:lnTo>
                  <a:lnTo>
                    <a:pt x="2708" y="1093400"/>
                  </a:lnTo>
                  <a:lnTo>
                    <a:pt x="7296" y="1046788"/>
                  </a:lnTo>
                  <a:lnTo>
                    <a:pt x="12847" y="1001303"/>
                  </a:lnTo>
                  <a:lnTo>
                    <a:pt x="18442" y="956769"/>
                  </a:lnTo>
                  <a:lnTo>
                    <a:pt x="23164" y="913013"/>
                  </a:lnTo>
                  <a:lnTo>
                    <a:pt x="26095" y="869857"/>
                  </a:lnTo>
                  <a:lnTo>
                    <a:pt x="26318" y="827128"/>
                  </a:lnTo>
                  <a:lnTo>
                    <a:pt x="25808" y="796435"/>
                  </a:lnTo>
                  <a:lnTo>
                    <a:pt x="26143" y="762923"/>
                  </a:lnTo>
                  <a:lnTo>
                    <a:pt x="27157" y="726631"/>
                  </a:lnTo>
                  <a:lnTo>
                    <a:pt x="28684" y="687600"/>
                  </a:lnTo>
                  <a:lnTo>
                    <a:pt x="30556" y="645867"/>
                  </a:lnTo>
                  <a:lnTo>
                    <a:pt x="32607" y="601474"/>
                  </a:lnTo>
                  <a:lnTo>
                    <a:pt x="34671" y="554458"/>
                  </a:lnTo>
                  <a:lnTo>
                    <a:pt x="36581" y="504860"/>
                  </a:lnTo>
                  <a:lnTo>
                    <a:pt x="38170" y="452719"/>
                  </a:lnTo>
                  <a:lnTo>
                    <a:pt x="39271" y="398075"/>
                  </a:lnTo>
                  <a:lnTo>
                    <a:pt x="39719" y="340966"/>
                  </a:lnTo>
                  <a:lnTo>
                    <a:pt x="39346" y="281433"/>
                  </a:lnTo>
                  <a:lnTo>
                    <a:pt x="37986" y="219514"/>
                  </a:lnTo>
                  <a:lnTo>
                    <a:pt x="35472" y="155249"/>
                  </a:lnTo>
                  <a:lnTo>
                    <a:pt x="31638" y="88678"/>
                  </a:lnTo>
                  <a:lnTo>
                    <a:pt x="26318" y="19839"/>
                  </a:lnTo>
                  <a:close/>
                </a:path>
              </a:pathLst>
            </a:custGeom>
            <a:ln w="1905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3545458"/>
            <a:ext cx="761428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20" dirty="0"/>
              <a:t>III: </a:t>
            </a:r>
            <a:r>
              <a:rPr sz="6000" spc="-560" dirty="0"/>
              <a:t>Residual</a:t>
            </a:r>
            <a:r>
              <a:rPr sz="6000" spc="-655" dirty="0"/>
              <a:t> </a:t>
            </a:r>
            <a:r>
              <a:rPr sz="6000" spc="-455" dirty="0"/>
              <a:t>Learning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89935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0" dirty="0"/>
              <a:t>ResNet, </a:t>
            </a:r>
            <a:r>
              <a:rPr spc="-420" dirty="0"/>
              <a:t>2015 </a:t>
            </a:r>
            <a:r>
              <a:rPr spc="-355" dirty="0"/>
              <a:t>(Microsoft</a:t>
            </a:r>
            <a:r>
              <a:rPr spc="-130" dirty="0"/>
              <a:t> </a:t>
            </a:r>
            <a:r>
              <a:rPr spc="-470" dirty="0"/>
              <a:t>Research)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9893935" cy="26301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246379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20" dirty="0">
                <a:latin typeface="Arial Black"/>
                <a:cs typeface="Arial Black"/>
              </a:rPr>
              <a:t>Kaiming </a:t>
            </a:r>
            <a:r>
              <a:rPr sz="2400" spc="-240" dirty="0">
                <a:latin typeface="Arial Black"/>
                <a:cs typeface="Arial Black"/>
              </a:rPr>
              <a:t>He </a:t>
            </a:r>
            <a:r>
              <a:rPr sz="2400" spc="-225" dirty="0">
                <a:latin typeface="Arial Black"/>
                <a:cs typeface="Arial Black"/>
              </a:rPr>
              <a:t>et </a:t>
            </a:r>
            <a:r>
              <a:rPr sz="2400" spc="-200" dirty="0">
                <a:latin typeface="Arial Black"/>
                <a:cs typeface="Arial Black"/>
              </a:rPr>
              <a:t>al. </a:t>
            </a:r>
            <a:r>
              <a:rPr sz="2400" spc="-220" dirty="0">
                <a:latin typeface="Arial Black"/>
                <a:cs typeface="Arial Black"/>
              </a:rPr>
              <a:t>won </a:t>
            </a:r>
            <a:r>
              <a:rPr sz="2400" spc="-190" dirty="0">
                <a:latin typeface="Arial Black"/>
                <a:cs typeface="Arial Black"/>
              </a:rPr>
              <a:t>the </a:t>
            </a:r>
            <a:r>
              <a:rPr sz="2400" spc="-340" dirty="0">
                <a:latin typeface="Arial Black"/>
                <a:cs typeface="Arial Black"/>
              </a:rPr>
              <a:t>ILSVRC </a:t>
            </a:r>
            <a:r>
              <a:rPr sz="2400" spc="-235" dirty="0">
                <a:latin typeface="Arial Black"/>
                <a:cs typeface="Arial Black"/>
              </a:rPr>
              <a:t>2015 </a:t>
            </a:r>
            <a:r>
              <a:rPr sz="2400" spc="-215" dirty="0">
                <a:latin typeface="Arial Black"/>
                <a:cs typeface="Arial Black"/>
              </a:rPr>
              <a:t>challenge </a:t>
            </a:r>
            <a:r>
              <a:rPr sz="2400" spc="-175" dirty="0">
                <a:latin typeface="Arial Black"/>
                <a:cs typeface="Arial Black"/>
              </a:rPr>
              <a:t>using </a:t>
            </a:r>
            <a:r>
              <a:rPr sz="2400" spc="-254" dirty="0">
                <a:latin typeface="Arial Black"/>
                <a:cs typeface="Arial Black"/>
              </a:rPr>
              <a:t>a </a:t>
            </a:r>
            <a:r>
              <a:rPr sz="2400" spc="-229" dirty="0">
                <a:latin typeface="Arial Black"/>
                <a:cs typeface="Arial Black"/>
              </a:rPr>
              <a:t>Residual  </a:t>
            </a:r>
            <a:r>
              <a:rPr sz="2400" spc="-225" dirty="0">
                <a:latin typeface="Arial Black"/>
                <a:cs typeface="Arial Black"/>
              </a:rPr>
              <a:t>Network </a:t>
            </a:r>
            <a:r>
              <a:rPr sz="2400" spc="-150" dirty="0">
                <a:latin typeface="Arial Black"/>
                <a:cs typeface="Arial Black"/>
              </a:rPr>
              <a:t>(or</a:t>
            </a:r>
            <a:r>
              <a:rPr sz="2400" spc="-145" dirty="0">
                <a:latin typeface="Arial Black"/>
                <a:cs typeface="Arial Black"/>
              </a:rPr>
              <a:t> </a:t>
            </a:r>
            <a:r>
              <a:rPr sz="2400" spc="-254" dirty="0">
                <a:latin typeface="Arial Black"/>
                <a:cs typeface="Arial Black"/>
              </a:rPr>
              <a:t>ResNet)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59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60" dirty="0">
                <a:latin typeface="Arial Black"/>
                <a:cs typeface="Arial Black"/>
              </a:rPr>
              <a:t>delivered </a:t>
            </a:r>
            <a:r>
              <a:rPr sz="2000" spc="-155" dirty="0">
                <a:latin typeface="Arial Black"/>
                <a:cs typeface="Arial Black"/>
              </a:rPr>
              <a:t>an </a:t>
            </a:r>
            <a:r>
              <a:rPr sz="2000" spc="-145" dirty="0">
                <a:latin typeface="Arial Black"/>
                <a:cs typeface="Arial Black"/>
              </a:rPr>
              <a:t>astounding </a:t>
            </a:r>
            <a:r>
              <a:rPr sz="2000" u="sng" spc="-12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top-5 </a:t>
            </a:r>
            <a:r>
              <a:rPr sz="2000" u="sng" spc="-10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error</a:t>
            </a:r>
            <a:r>
              <a:rPr sz="2000" spc="-105" dirty="0">
                <a:latin typeface="Arial Black"/>
                <a:cs typeface="Arial Black"/>
              </a:rPr>
              <a:t> </a:t>
            </a:r>
            <a:r>
              <a:rPr sz="2000" spc="-165" dirty="0">
                <a:latin typeface="Arial Black"/>
                <a:cs typeface="Arial Black"/>
              </a:rPr>
              <a:t>rate </a:t>
            </a:r>
            <a:r>
              <a:rPr sz="2000" spc="-114" dirty="0">
                <a:latin typeface="Arial Black"/>
                <a:cs typeface="Arial Black"/>
              </a:rPr>
              <a:t>under</a:t>
            </a:r>
            <a:r>
              <a:rPr sz="2000" spc="-245" dirty="0">
                <a:latin typeface="Arial Black"/>
                <a:cs typeface="Arial Black"/>
              </a:rPr>
              <a:t> </a:t>
            </a:r>
            <a:r>
              <a:rPr sz="2000" b="1" spc="-5" dirty="0">
                <a:latin typeface="Arial"/>
                <a:cs typeface="Arial"/>
              </a:rPr>
              <a:t>3.6%</a:t>
            </a:r>
            <a:r>
              <a:rPr sz="2000" spc="-5" dirty="0">
                <a:latin typeface="Arial Black"/>
                <a:cs typeface="Arial Black"/>
              </a:rPr>
              <a:t>.</a:t>
            </a:r>
            <a:endParaRPr sz="2000">
              <a:latin typeface="Arial Black"/>
              <a:cs typeface="Arial Black"/>
            </a:endParaRPr>
          </a:p>
          <a:p>
            <a:pPr marL="241300" marR="5080" indent="-228600">
              <a:lnSpc>
                <a:spcPts val="259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60" dirty="0">
                <a:latin typeface="Arial Black"/>
                <a:cs typeface="Arial Black"/>
              </a:rPr>
              <a:t>The </a:t>
            </a:r>
            <a:r>
              <a:rPr sz="2400" spc="-175" dirty="0">
                <a:latin typeface="Arial Black"/>
                <a:cs typeface="Arial Black"/>
              </a:rPr>
              <a:t>winning </a:t>
            </a:r>
            <a:r>
              <a:rPr sz="2400" spc="-195" dirty="0">
                <a:latin typeface="Arial Black"/>
                <a:cs typeface="Arial Black"/>
              </a:rPr>
              <a:t>variant </a:t>
            </a:r>
            <a:r>
              <a:rPr sz="2400" spc="-204" dirty="0">
                <a:latin typeface="Arial Black"/>
                <a:cs typeface="Arial Black"/>
              </a:rPr>
              <a:t>used </a:t>
            </a:r>
            <a:r>
              <a:rPr sz="2400" spc="-190" dirty="0">
                <a:latin typeface="Arial Black"/>
                <a:cs typeface="Arial Black"/>
              </a:rPr>
              <a:t>an </a:t>
            </a:r>
            <a:r>
              <a:rPr sz="2400" spc="-215" dirty="0">
                <a:latin typeface="Arial Black"/>
                <a:cs typeface="Arial Black"/>
              </a:rPr>
              <a:t>extremely </a:t>
            </a:r>
            <a:r>
              <a:rPr sz="2400" spc="-190" dirty="0">
                <a:latin typeface="Arial Black"/>
                <a:cs typeface="Arial Black"/>
              </a:rPr>
              <a:t>deep </a:t>
            </a:r>
            <a:r>
              <a:rPr sz="2400" spc="-240" dirty="0">
                <a:latin typeface="Arial Black"/>
                <a:cs typeface="Arial Black"/>
              </a:rPr>
              <a:t>CNN </a:t>
            </a:r>
            <a:r>
              <a:rPr sz="2400" spc="-215" dirty="0">
                <a:latin typeface="Arial Black"/>
                <a:cs typeface="Arial Black"/>
              </a:rPr>
              <a:t>composed </a:t>
            </a:r>
            <a:r>
              <a:rPr sz="2400" spc="-130" dirty="0">
                <a:latin typeface="Arial Black"/>
                <a:cs typeface="Arial Black"/>
              </a:rPr>
              <a:t>of </a:t>
            </a:r>
            <a:r>
              <a:rPr sz="2400" spc="-235" dirty="0">
                <a:latin typeface="Arial Black"/>
                <a:cs typeface="Arial Black"/>
              </a:rPr>
              <a:t>152  </a:t>
            </a:r>
            <a:r>
              <a:rPr sz="2400" spc="-220" dirty="0">
                <a:latin typeface="Arial Black"/>
                <a:cs typeface="Arial Black"/>
              </a:rPr>
              <a:t>layers </a:t>
            </a:r>
            <a:r>
              <a:rPr sz="2400" spc="-170" dirty="0">
                <a:latin typeface="Arial Black"/>
                <a:cs typeface="Arial Black"/>
              </a:rPr>
              <a:t>(other </a:t>
            </a:r>
            <a:r>
              <a:rPr sz="2400" spc="-210" dirty="0">
                <a:latin typeface="Arial Black"/>
                <a:cs typeface="Arial Black"/>
              </a:rPr>
              <a:t>variants </a:t>
            </a:r>
            <a:r>
              <a:rPr sz="2400" spc="-170" dirty="0">
                <a:latin typeface="Arial Black"/>
                <a:cs typeface="Arial Black"/>
              </a:rPr>
              <a:t>had </a:t>
            </a:r>
            <a:r>
              <a:rPr sz="2400" spc="-210" dirty="0">
                <a:latin typeface="Arial Black"/>
                <a:cs typeface="Arial Black"/>
              </a:rPr>
              <a:t>34, 50, </a:t>
            </a:r>
            <a:r>
              <a:rPr sz="2400" spc="-170" dirty="0">
                <a:latin typeface="Arial Black"/>
                <a:cs typeface="Arial Black"/>
              </a:rPr>
              <a:t>and </a:t>
            </a:r>
            <a:r>
              <a:rPr sz="2400" spc="-235" dirty="0">
                <a:latin typeface="Arial Black"/>
                <a:cs typeface="Arial Black"/>
              </a:rPr>
              <a:t>101</a:t>
            </a:r>
            <a:r>
              <a:rPr sz="2400" spc="-35" dirty="0">
                <a:latin typeface="Arial Black"/>
                <a:cs typeface="Arial Black"/>
              </a:rPr>
              <a:t> </a:t>
            </a:r>
            <a:r>
              <a:rPr sz="2400" spc="-215" dirty="0">
                <a:latin typeface="Arial Black"/>
                <a:cs typeface="Arial Black"/>
              </a:rPr>
              <a:t>layers).</a:t>
            </a:r>
            <a:endParaRPr sz="2400">
              <a:latin typeface="Arial Black"/>
              <a:cs typeface="Arial Black"/>
            </a:endParaRPr>
          </a:p>
          <a:p>
            <a:pPr marL="241300" marR="515620" indent="-228600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60" dirty="0">
                <a:latin typeface="Arial Black"/>
                <a:cs typeface="Arial Black"/>
              </a:rPr>
              <a:t>It </a:t>
            </a:r>
            <a:r>
              <a:rPr sz="2400" spc="-180" dirty="0">
                <a:latin typeface="Arial Black"/>
                <a:cs typeface="Arial Black"/>
              </a:rPr>
              <a:t>confirmed </a:t>
            </a:r>
            <a:r>
              <a:rPr sz="2400" spc="-190" dirty="0">
                <a:latin typeface="Arial Black"/>
                <a:cs typeface="Arial Black"/>
              </a:rPr>
              <a:t>the </a:t>
            </a:r>
            <a:r>
              <a:rPr sz="2400" b="1" spc="90" dirty="0">
                <a:latin typeface="Arial"/>
                <a:cs typeface="Arial"/>
              </a:rPr>
              <a:t>general </a:t>
            </a:r>
            <a:r>
              <a:rPr sz="2400" b="1" spc="80" dirty="0">
                <a:latin typeface="Arial"/>
                <a:cs typeface="Arial"/>
              </a:rPr>
              <a:t>trend</a:t>
            </a:r>
            <a:r>
              <a:rPr sz="2400" spc="80" dirty="0">
                <a:latin typeface="Arial Black"/>
                <a:cs typeface="Arial Black"/>
              </a:rPr>
              <a:t>: </a:t>
            </a:r>
            <a:r>
              <a:rPr sz="2400" spc="-200" dirty="0">
                <a:latin typeface="Arial Black"/>
                <a:cs typeface="Arial Black"/>
              </a:rPr>
              <a:t>models </a:t>
            </a:r>
            <a:r>
              <a:rPr sz="2400" spc="-195" dirty="0">
                <a:latin typeface="Arial Black"/>
                <a:cs typeface="Arial Black"/>
              </a:rPr>
              <a:t>are </a:t>
            </a:r>
            <a:r>
              <a:rPr sz="2400" spc="-175" dirty="0">
                <a:latin typeface="Arial Black"/>
                <a:cs typeface="Arial Black"/>
              </a:rPr>
              <a:t>getting </a:t>
            </a:r>
            <a:r>
              <a:rPr sz="2400" b="1" spc="80" dirty="0">
                <a:latin typeface="Arial"/>
                <a:cs typeface="Arial"/>
              </a:rPr>
              <a:t>deeper</a:t>
            </a:r>
            <a:r>
              <a:rPr sz="2400" b="1" spc="-465" dirty="0">
                <a:latin typeface="Arial"/>
                <a:cs typeface="Arial"/>
              </a:rPr>
              <a:t> </a:t>
            </a:r>
            <a:r>
              <a:rPr sz="2400" spc="-170" dirty="0">
                <a:latin typeface="Arial Black"/>
                <a:cs typeface="Arial Black"/>
              </a:rPr>
              <a:t>and  </a:t>
            </a:r>
            <a:r>
              <a:rPr sz="2400" spc="-175" dirty="0">
                <a:latin typeface="Arial Black"/>
                <a:cs typeface="Arial Black"/>
              </a:rPr>
              <a:t>deeper, </a:t>
            </a:r>
            <a:r>
              <a:rPr sz="2400" b="1" spc="150" dirty="0">
                <a:latin typeface="Arial"/>
                <a:cs typeface="Arial"/>
              </a:rPr>
              <a:t>with </a:t>
            </a:r>
            <a:r>
              <a:rPr sz="2400" b="1" spc="120" dirty="0">
                <a:latin typeface="Arial"/>
                <a:cs typeface="Arial"/>
              </a:rPr>
              <a:t>fewer </a:t>
            </a:r>
            <a:r>
              <a:rPr sz="2400" spc="-170" dirty="0">
                <a:latin typeface="Arial Black"/>
                <a:cs typeface="Arial Black"/>
              </a:rPr>
              <a:t>and </a:t>
            </a:r>
            <a:r>
              <a:rPr sz="2400" spc="-215" dirty="0">
                <a:latin typeface="Arial Black"/>
                <a:cs typeface="Arial Black"/>
              </a:rPr>
              <a:t>fewer</a:t>
            </a:r>
            <a:r>
              <a:rPr sz="2400" spc="-610" dirty="0">
                <a:latin typeface="Arial Black"/>
                <a:cs typeface="Arial Black"/>
              </a:rPr>
              <a:t> </a:t>
            </a:r>
            <a:r>
              <a:rPr sz="2400" spc="-195" dirty="0">
                <a:latin typeface="Arial Black"/>
                <a:cs typeface="Arial Black"/>
              </a:rPr>
              <a:t>parameters.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77826" y="79700"/>
            <a:ext cx="53689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맑은 고딕"/>
                <a:cs typeface="맑은 고딕"/>
              </a:rPr>
              <a:t>*He et al., </a:t>
            </a:r>
            <a:r>
              <a:rPr sz="1400" spc="-5" dirty="0">
                <a:latin typeface="맑은 고딕"/>
                <a:cs typeface="맑은 고딕"/>
              </a:rPr>
              <a:t>“</a:t>
            </a:r>
            <a:r>
              <a:rPr sz="1400" spc="-5" dirty="0">
                <a:solidFill>
                  <a:srgbClr val="231F20"/>
                </a:solidFill>
                <a:latin typeface="Calibri"/>
                <a:cs typeface="Calibri"/>
              </a:rPr>
              <a:t>Deep Residual Learning </a:t>
            </a:r>
            <a:r>
              <a:rPr sz="1400" spc="-10" dirty="0">
                <a:solidFill>
                  <a:srgbClr val="231F20"/>
                </a:solidFill>
                <a:latin typeface="Calibri"/>
                <a:cs typeface="Calibri"/>
              </a:rPr>
              <a:t>for Image </a:t>
            </a:r>
            <a:r>
              <a:rPr sz="1400" spc="-5" dirty="0">
                <a:solidFill>
                  <a:srgbClr val="231F20"/>
                </a:solidFill>
                <a:latin typeface="Calibri"/>
                <a:cs typeface="Calibri"/>
              </a:rPr>
              <a:t>Recognition,</a:t>
            </a:r>
            <a:r>
              <a:rPr sz="1400" spc="-5" dirty="0">
                <a:latin typeface="맑은 고딕"/>
                <a:cs typeface="맑은 고딕"/>
              </a:rPr>
              <a:t>” CVPR,</a:t>
            </a:r>
            <a:r>
              <a:rPr sz="1400" dirty="0">
                <a:latin typeface="맑은 고딕"/>
                <a:cs typeface="맑은 고딕"/>
              </a:rPr>
              <a:t> </a:t>
            </a:r>
            <a:r>
              <a:rPr sz="1400" spc="-10" dirty="0">
                <a:latin typeface="맑은 고딕"/>
                <a:cs typeface="맑은 고딕"/>
              </a:rPr>
              <a:t>2016</a:t>
            </a:r>
            <a:endParaRPr sz="1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18992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90" dirty="0"/>
              <a:t>R</a:t>
            </a:r>
            <a:r>
              <a:rPr spc="-515" dirty="0"/>
              <a:t>es</a:t>
            </a:r>
            <a:r>
              <a:rPr spc="-380" dirty="0"/>
              <a:t>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8536305" cy="77724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90" dirty="0">
                <a:latin typeface="Arial Black"/>
                <a:cs typeface="Arial Black"/>
              </a:rPr>
              <a:t>Key: </a:t>
            </a:r>
            <a:r>
              <a:rPr sz="2400" b="1" spc="60" dirty="0">
                <a:latin typeface="Arial"/>
                <a:cs typeface="Arial"/>
              </a:rPr>
              <a:t>residual </a:t>
            </a:r>
            <a:r>
              <a:rPr sz="2400" b="1" spc="90" dirty="0">
                <a:latin typeface="Arial"/>
                <a:cs typeface="Arial"/>
              </a:rPr>
              <a:t>learning </a:t>
            </a:r>
            <a:r>
              <a:rPr sz="2400" spc="-185" dirty="0">
                <a:latin typeface="Arial Black"/>
                <a:cs typeface="Arial Black"/>
              </a:rPr>
              <a:t>by </a:t>
            </a:r>
            <a:r>
              <a:rPr sz="2400" b="1" spc="50" dirty="0">
                <a:latin typeface="Arial"/>
                <a:cs typeface="Arial"/>
              </a:rPr>
              <a:t>skipping</a:t>
            </a:r>
            <a:r>
              <a:rPr sz="2400" b="1" spc="-160" dirty="0">
                <a:latin typeface="Arial"/>
                <a:cs typeface="Arial"/>
              </a:rPr>
              <a:t> </a:t>
            </a:r>
            <a:r>
              <a:rPr sz="2400" b="1" spc="35" dirty="0">
                <a:latin typeface="Arial"/>
                <a:cs typeface="Arial"/>
              </a:rPr>
              <a:t>connections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80" dirty="0">
                <a:latin typeface="Arial Black"/>
                <a:cs typeface="Arial Black"/>
              </a:rPr>
              <a:t>network </a:t>
            </a:r>
            <a:r>
              <a:rPr sz="2000" spc="-195" dirty="0">
                <a:latin typeface="Arial Black"/>
                <a:cs typeface="Arial Black"/>
              </a:rPr>
              <a:t>will </a:t>
            </a:r>
            <a:r>
              <a:rPr sz="2000" spc="-155" dirty="0">
                <a:latin typeface="Arial Black"/>
                <a:cs typeface="Arial Black"/>
              </a:rPr>
              <a:t>be </a:t>
            </a:r>
            <a:r>
              <a:rPr sz="2000" spc="-165" dirty="0">
                <a:latin typeface="Arial Black"/>
                <a:cs typeface="Arial Black"/>
              </a:rPr>
              <a:t>forced </a:t>
            </a:r>
            <a:r>
              <a:rPr sz="2000" spc="-150" dirty="0">
                <a:latin typeface="Arial Black"/>
                <a:cs typeface="Arial Black"/>
              </a:rPr>
              <a:t>to </a:t>
            </a:r>
            <a:r>
              <a:rPr sz="2000" spc="-145" dirty="0">
                <a:latin typeface="Arial Black"/>
                <a:cs typeface="Arial Black"/>
              </a:rPr>
              <a:t>model </a:t>
            </a:r>
            <a:r>
              <a:rPr sz="2000" b="1" spc="45" dirty="0">
                <a:latin typeface="Arial"/>
                <a:cs typeface="Arial"/>
              </a:rPr>
              <a:t>f(x) </a:t>
            </a:r>
            <a:r>
              <a:rPr sz="2000" spc="-175" dirty="0">
                <a:latin typeface="Arial Black"/>
                <a:cs typeface="Arial Black"/>
              </a:rPr>
              <a:t>= </a:t>
            </a:r>
            <a:r>
              <a:rPr sz="2000" spc="-185" dirty="0">
                <a:latin typeface="Arial Black"/>
                <a:cs typeface="Arial Black"/>
              </a:rPr>
              <a:t>h(x) </a:t>
            </a:r>
            <a:r>
              <a:rPr sz="2000" dirty="0">
                <a:latin typeface="Arial Black"/>
                <a:cs typeface="Arial Black"/>
              </a:rPr>
              <a:t>– </a:t>
            </a:r>
            <a:r>
              <a:rPr sz="2000" spc="-275" dirty="0">
                <a:latin typeface="Arial Black"/>
                <a:cs typeface="Arial Black"/>
              </a:rPr>
              <a:t>x </a:t>
            </a:r>
            <a:r>
              <a:rPr sz="2000" spc="-135" dirty="0">
                <a:latin typeface="Arial Black"/>
                <a:cs typeface="Arial Black"/>
              </a:rPr>
              <a:t>rather </a:t>
            </a:r>
            <a:r>
              <a:rPr sz="2000" spc="-145" dirty="0">
                <a:latin typeface="Arial Black"/>
                <a:cs typeface="Arial Black"/>
              </a:rPr>
              <a:t>than</a:t>
            </a:r>
            <a:r>
              <a:rPr sz="2000" spc="-114" dirty="0">
                <a:latin typeface="Arial Black"/>
                <a:cs typeface="Arial Black"/>
              </a:rPr>
              <a:t> </a:t>
            </a:r>
            <a:r>
              <a:rPr sz="2000" b="1" spc="40" dirty="0">
                <a:latin typeface="Arial"/>
                <a:cs typeface="Arial"/>
              </a:rPr>
              <a:t>h(x)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77826" y="79700"/>
            <a:ext cx="53689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맑은 고딕"/>
                <a:cs typeface="맑은 고딕"/>
              </a:rPr>
              <a:t>*He et al., </a:t>
            </a:r>
            <a:r>
              <a:rPr sz="1400" spc="-5" dirty="0">
                <a:latin typeface="맑은 고딕"/>
                <a:cs typeface="맑은 고딕"/>
              </a:rPr>
              <a:t>“</a:t>
            </a:r>
            <a:r>
              <a:rPr sz="1400" spc="-5" dirty="0">
                <a:solidFill>
                  <a:srgbClr val="231F20"/>
                </a:solidFill>
                <a:latin typeface="Calibri"/>
                <a:cs typeface="Calibri"/>
              </a:rPr>
              <a:t>Deep Residual Learning </a:t>
            </a:r>
            <a:r>
              <a:rPr sz="1400" spc="-10" dirty="0">
                <a:solidFill>
                  <a:srgbClr val="231F20"/>
                </a:solidFill>
                <a:latin typeface="Calibri"/>
                <a:cs typeface="Calibri"/>
              </a:rPr>
              <a:t>for Image </a:t>
            </a:r>
            <a:r>
              <a:rPr sz="1400" spc="-5" dirty="0">
                <a:solidFill>
                  <a:srgbClr val="231F20"/>
                </a:solidFill>
                <a:latin typeface="Calibri"/>
                <a:cs typeface="Calibri"/>
              </a:rPr>
              <a:t>Recognition,</a:t>
            </a:r>
            <a:r>
              <a:rPr sz="1400" spc="-5" dirty="0">
                <a:latin typeface="맑은 고딕"/>
                <a:cs typeface="맑은 고딕"/>
              </a:rPr>
              <a:t>” CVPR,</a:t>
            </a:r>
            <a:r>
              <a:rPr sz="1400" dirty="0">
                <a:latin typeface="맑은 고딕"/>
                <a:cs typeface="맑은 고딕"/>
              </a:rPr>
              <a:t> </a:t>
            </a:r>
            <a:r>
              <a:rPr sz="1400" spc="-10" dirty="0">
                <a:latin typeface="맑은 고딕"/>
                <a:cs typeface="맑은 고딕"/>
              </a:rPr>
              <a:t>2016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86655" y="2933294"/>
            <a:ext cx="5504384" cy="30183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51333" y="6128270"/>
            <a:ext cx="1384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맑은 고딕"/>
                <a:cs typeface="맑은 고딕"/>
              </a:rPr>
              <a:t>Conventional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311347" y="6128270"/>
            <a:ext cx="18503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맑은 고딕"/>
                <a:cs typeface="맑은 고딕"/>
              </a:rPr>
              <a:t>Residual</a:t>
            </a:r>
            <a:r>
              <a:rPr sz="1800" spc="-3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Learning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83453" y="4324661"/>
            <a:ext cx="2143703" cy="24505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18992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90" dirty="0"/>
              <a:t>R</a:t>
            </a:r>
            <a:r>
              <a:rPr spc="-515" dirty="0"/>
              <a:t>es</a:t>
            </a:r>
            <a:r>
              <a:rPr spc="-380" dirty="0"/>
              <a:t>Net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759977"/>
            <a:ext cx="10221595" cy="260413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95" dirty="0">
                <a:latin typeface="Arial Black"/>
                <a:cs typeface="Arial Black"/>
              </a:rPr>
              <a:t>Note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40" dirty="0">
                <a:latin typeface="Arial Black"/>
                <a:cs typeface="Arial Black"/>
              </a:rPr>
              <a:t>When </a:t>
            </a:r>
            <a:r>
              <a:rPr sz="2000" spc="-145" dirty="0">
                <a:latin typeface="Arial Black"/>
                <a:cs typeface="Arial Black"/>
              </a:rPr>
              <a:t>you </a:t>
            </a:r>
            <a:r>
              <a:rPr sz="2000" spc="-165" dirty="0">
                <a:latin typeface="Arial Black"/>
                <a:cs typeface="Arial Black"/>
              </a:rPr>
              <a:t>initialize </a:t>
            </a:r>
            <a:r>
              <a:rPr sz="2000" spc="-210" dirty="0">
                <a:latin typeface="Arial Black"/>
                <a:cs typeface="Arial Black"/>
              </a:rPr>
              <a:t>a </a:t>
            </a:r>
            <a:r>
              <a:rPr sz="2000" spc="-130" dirty="0">
                <a:latin typeface="Arial Black"/>
                <a:cs typeface="Arial Black"/>
              </a:rPr>
              <a:t>regular </a:t>
            </a:r>
            <a:r>
              <a:rPr sz="2000" spc="-140" dirty="0">
                <a:latin typeface="Arial Black"/>
                <a:cs typeface="Arial Black"/>
              </a:rPr>
              <a:t>neural</a:t>
            </a:r>
            <a:r>
              <a:rPr sz="2000" spc="-130" dirty="0">
                <a:latin typeface="Arial Black"/>
                <a:cs typeface="Arial Black"/>
              </a:rPr>
              <a:t> </a:t>
            </a:r>
            <a:r>
              <a:rPr sz="2000" spc="-175" dirty="0">
                <a:latin typeface="Arial Black"/>
                <a:cs typeface="Arial Black"/>
              </a:rPr>
              <a:t>network,</a:t>
            </a:r>
            <a:endParaRPr sz="20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309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80" dirty="0">
                <a:latin typeface="Arial Black"/>
                <a:cs typeface="Arial Black"/>
              </a:rPr>
              <a:t>its </a:t>
            </a:r>
            <a:r>
              <a:rPr sz="1800" spc="-170" dirty="0">
                <a:latin typeface="Arial Black"/>
                <a:cs typeface="Arial Black"/>
              </a:rPr>
              <a:t>weights </a:t>
            </a:r>
            <a:r>
              <a:rPr sz="1800" spc="-150" dirty="0">
                <a:latin typeface="Arial Black"/>
                <a:cs typeface="Arial Black"/>
              </a:rPr>
              <a:t>are </a:t>
            </a:r>
            <a:r>
              <a:rPr sz="1800" spc="-204" dirty="0">
                <a:latin typeface="Arial Black"/>
                <a:cs typeface="Arial Black"/>
              </a:rPr>
              <a:t>close </a:t>
            </a:r>
            <a:r>
              <a:rPr sz="1800" spc="-135" dirty="0">
                <a:latin typeface="Arial Black"/>
                <a:cs typeface="Arial Black"/>
              </a:rPr>
              <a:t>to </a:t>
            </a:r>
            <a:r>
              <a:rPr sz="1800" spc="-130" dirty="0">
                <a:latin typeface="Arial Black"/>
                <a:cs typeface="Arial Black"/>
              </a:rPr>
              <a:t>zero </a:t>
            </a:r>
            <a:r>
              <a:rPr sz="1800" spc="-85" dirty="0">
                <a:latin typeface="Arial Black"/>
                <a:cs typeface="Arial Black"/>
              </a:rPr>
              <a:t>(</a:t>
            </a:r>
            <a:r>
              <a:rPr sz="1800" spc="-85" dirty="0">
                <a:latin typeface="Wingdings"/>
                <a:cs typeface="Wingdings"/>
              </a:rPr>
              <a:t>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45" dirty="0">
                <a:latin typeface="Arial Black"/>
                <a:cs typeface="Arial Black"/>
              </a:rPr>
              <a:t>the </a:t>
            </a:r>
            <a:r>
              <a:rPr sz="1800" spc="-160" dirty="0">
                <a:latin typeface="Arial Black"/>
                <a:cs typeface="Arial Black"/>
              </a:rPr>
              <a:t>network </a:t>
            </a:r>
            <a:r>
              <a:rPr sz="1800" spc="-155" dirty="0">
                <a:latin typeface="Arial Black"/>
                <a:cs typeface="Arial Black"/>
              </a:rPr>
              <a:t>just </a:t>
            </a:r>
            <a:r>
              <a:rPr sz="1800" spc="-135" dirty="0">
                <a:latin typeface="Arial Black"/>
                <a:cs typeface="Arial Black"/>
              </a:rPr>
              <a:t>outputs </a:t>
            </a:r>
            <a:r>
              <a:rPr sz="1800" spc="-175" dirty="0">
                <a:latin typeface="Arial Black"/>
                <a:cs typeface="Arial Black"/>
              </a:rPr>
              <a:t>values </a:t>
            </a:r>
            <a:r>
              <a:rPr sz="1800" spc="-204" dirty="0">
                <a:latin typeface="Arial Black"/>
                <a:cs typeface="Arial Black"/>
              </a:rPr>
              <a:t>close </a:t>
            </a:r>
            <a:r>
              <a:rPr sz="1800" spc="-135" dirty="0">
                <a:latin typeface="Arial Black"/>
                <a:cs typeface="Arial Black"/>
              </a:rPr>
              <a:t>to</a:t>
            </a:r>
            <a:r>
              <a:rPr sz="1800" spc="140" dirty="0">
                <a:latin typeface="Arial Black"/>
                <a:cs typeface="Arial Black"/>
              </a:rPr>
              <a:t> </a:t>
            </a:r>
            <a:r>
              <a:rPr sz="1800" spc="-130" dirty="0">
                <a:latin typeface="Arial Black"/>
                <a:cs typeface="Arial Black"/>
              </a:rPr>
              <a:t>zero).</a:t>
            </a:r>
            <a:endParaRPr sz="18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95" dirty="0">
                <a:latin typeface="Arial Black"/>
                <a:cs typeface="Arial Black"/>
              </a:rPr>
              <a:t>If </a:t>
            </a:r>
            <a:r>
              <a:rPr sz="2000" spc="-145" dirty="0">
                <a:latin typeface="Arial Black"/>
                <a:cs typeface="Arial Black"/>
              </a:rPr>
              <a:t>you </a:t>
            </a:r>
            <a:r>
              <a:rPr sz="2000" spc="-140" dirty="0">
                <a:latin typeface="Arial Black"/>
                <a:cs typeface="Arial Black"/>
              </a:rPr>
              <a:t>add </a:t>
            </a:r>
            <a:r>
              <a:rPr sz="2000" spc="-210" dirty="0">
                <a:latin typeface="Arial Black"/>
                <a:cs typeface="Arial Black"/>
              </a:rPr>
              <a:t>a </a:t>
            </a:r>
            <a:r>
              <a:rPr sz="2000" spc="-200" dirty="0">
                <a:latin typeface="Arial Black"/>
                <a:cs typeface="Arial Black"/>
              </a:rPr>
              <a:t>skip</a:t>
            </a:r>
            <a:r>
              <a:rPr sz="2000" spc="-180" dirty="0">
                <a:latin typeface="Arial Black"/>
                <a:cs typeface="Arial Black"/>
              </a:rPr>
              <a:t> connection,</a:t>
            </a:r>
            <a:endParaRPr sz="20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95" dirty="0">
                <a:latin typeface="Arial Black"/>
                <a:cs typeface="Arial Black"/>
              </a:rPr>
              <a:t>The </a:t>
            </a:r>
            <a:r>
              <a:rPr sz="1800" spc="-135" dirty="0">
                <a:latin typeface="Arial Black"/>
                <a:cs typeface="Arial Black"/>
              </a:rPr>
              <a:t>resulting </a:t>
            </a:r>
            <a:r>
              <a:rPr sz="1800" spc="-160" dirty="0">
                <a:latin typeface="Arial Black"/>
                <a:cs typeface="Arial Black"/>
              </a:rPr>
              <a:t>network </a:t>
            </a:r>
            <a:r>
              <a:rPr sz="1800" spc="-155" dirty="0">
                <a:latin typeface="Arial Black"/>
                <a:cs typeface="Arial Black"/>
              </a:rPr>
              <a:t>just </a:t>
            </a:r>
            <a:r>
              <a:rPr sz="1800" spc="-135" dirty="0">
                <a:latin typeface="Arial Black"/>
                <a:cs typeface="Arial Black"/>
              </a:rPr>
              <a:t>outputs </a:t>
            </a:r>
            <a:r>
              <a:rPr sz="1800" b="1" spc="85" dirty="0">
                <a:latin typeface="Arial"/>
                <a:cs typeface="Arial"/>
              </a:rPr>
              <a:t>a </a:t>
            </a:r>
            <a:r>
              <a:rPr sz="1800" b="1" spc="-5" dirty="0">
                <a:latin typeface="Arial"/>
                <a:cs typeface="Arial"/>
              </a:rPr>
              <a:t>copy </a:t>
            </a:r>
            <a:r>
              <a:rPr sz="1800" b="1" spc="55" dirty="0">
                <a:latin typeface="Arial"/>
                <a:cs typeface="Arial"/>
              </a:rPr>
              <a:t>of </a:t>
            </a:r>
            <a:r>
              <a:rPr sz="1800" b="1" spc="35" dirty="0">
                <a:latin typeface="Arial"/>
                <a:cs typeface="Arial"/>
              </a:rPr>
              <a:t>its</a:t>
            </a:r>
            <a:r>
              <a:rPr sz="1800" b="1" spc="-275" dirty="0">
                <a:latin typeface="Arial"/>
                <a:cs typeface="Arial"/>
              </a:rPr>
              <a:t> </a:t>
            </a:r>
            <a:r>
              <a:rPr sz="1800" b="1" spc="30" dirty="0">
                <a:latin typeface="Arial"/>
                <a:cs typeface="Arial"/>
              </a:rPr>
              <a:t>inputs</a:t>
            </a:r>
            <a:r>
              <a:rPr sz="1800" spc="30" dirty="0">
                <a:latin typeface="Arial Black"/>
                <a:cs typeface="Arial Black"/>
              </a:rPr>
              <a:t>;</a:t>
            </a:r>
            <a:endParaRPr sz="18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Wingdings"/>
                <a:cs typeface="Wingdings"/>
              </a:rPr>
              <a:t>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20" dirty="0">
                <a:latin typeface="Arial Black"/>
                <a:cs typeface="Arial Black"/>
              </a:rPr>
              <a:t>It </a:t>
            </a:r>
            <a:r>
              <a:rPr sz="1800" spc="-145" dirty="0">
                <a:latin typeface="Arial Black"/>
                <a:cs typeface="Arial Black"/>
              </a:rPr>
              <a:t>initially </a:t>
            </a:r>
            <a:r>
              <a:rPr sz="1800" spc="-150" dirty="0">
                <a:latin typeface="Arial Black"/>
                <a:cs typeface="Arial Black"/>
              </a:rPr>
              <a:t>models </a:t>
            </a:r>
            <a:r>
              <a:rPr sz="1800" spc="-145" dirty="0">
                <a:latin typeface="Arial Black"/>
                <a:cs typeface="Arial Black"/>
              </a:rPr>
              <a:t>the </a:t>
            </a:r>
            <a:r>
              <a:rPr sz="1800" b="1" spc="80" dirty="0">
                <a:latin typeface="Arial"/>
                <a:cs typeface="Arial"/>
              </a:rPr>
              <a:t>identity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spc="-135" dirty="0">
                <a:latin typeface="Arial Black"/>
                <a:cs typeface="Arial Black"/>
              </a:rPr>
              <a:t>function.</a:t>
            </a:r>
            <a:endParaRPr sz="1800">
              <a:latin typeface="Arial Black"/>
              <a:cs typeface="Arial Black"/>
            </a:endParaRPr>
          </a:p>
          <a:p>
            <a:pPr marL="1155065" marR="5080" lvl="2" indent="-228600">
              <a:lnSpc>
                <a:spcPts val="1939"/>
              </a:lnSpc>
              <a:spcBef>
                <a:spcPts val="51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90" dirty="0">
                <a:latin typeface="Arial Black"/>
                <a:cs typeface="Arial Black"/>
              </a:rPr>
              <a:t>If </a:t>
            </a:r>
            <a:r>
              <a:rPr sz="1800" spc="-145" dirty="0">
                <a:latin typeface="Arial Black"/>
                <a:cs typeface="Arial Black"/>
              </a:rPr>
              <a:t>the </a:t>
            </a:r>
            <a:r>
              <a:rPr sz="1800" spc="-140" dirty="0">
                <a:latin typeface="Arial Black"/>
                <a:cs typeface="Arial Black"/>
              </a:rPr>
              <a:t>target function </a:t>
            </a:r>
            <a:r>
              <a:rPr sz="1800" spc="-190" dirty="0">
                <a:latin typeface="Arial Black"/>
                <a:cs typeface="Arial Black"/>
              </a:rPr>
              <a:t>is </a:t>
            </a:r>
            <a:r>
              <a:rPr sz="1800" spc="-135" dirty="0">
                <a:latin typeface="Arial Black"/>
                <a:cs typeface="Arial Black"/>
              </a:rPr>
              <a:t>fairly </a:t>
            </a:r>
            <a:r>
              <a:rPr sz="1800" spc="-204" dirty="0">
                <a:latin typeface="Arial Black"/>
                <a:cs typeface="Arial Black"/>
              </a:rPr>
              <a:t>close </a:t>
            </a:r>
            <a:r>
              <a:rPr sz="1800" spc="-135" dirty="0">
                <a:latin typeface="Arial Black"/>
                <a:cs typeface="Arial Black"/>
              </a:rPr>
              <a:t>to </a:t>
            </a:r>
            <a:r>
              <a:rPr sz="1800" spc="-145" dirty="0">
                <a:latin typeface="Arial Black"/>
                <a:cs typeface="Arial Black"/>
              </a:rPr>
              <a:t>the identity </a:t>
            </a:r>
            <a:r>
              <a:rPr sz="1800" spc="-135" dirty="0">
                <a:latin typeface="Arial Black"/>
                <a:cs typeface="Arial Black"/>
              </a:rPr>
              <a:t>function, </a:t>
            </a:r>
            <a:r>
              <a:rPr sz="1800" spc="-155" dirty="0">
                <a:latin typeface="Arial Black"/>
                <a:cs typeface="Arial Black"/>
              </a:rPr>
              <a:t>this </a:t>
            </a:r>
            <a:r>
              <a:rPr sz="1800" spc="-175" dirty="0">
                <a:latin typeface="Arial Black"/>
                <a:cs typeface="Arial Black"/>
              </a:rPr>
              <a:t>will </a:t>
            </a:r>
            <a:r>
              <a:rPr sz="1800" spc="-160" dirty="0">
                <a:latin typeface="Arial Black"/>
                <a:cs typeface="Arial Black"/>
              </a:rPr>
              <a:t>speed </a:t>
            </a:r>
            <a:r>
              <a:rPr sz="1800" spc="-95" dirty="0">
                <a:latin typeface="Arial Black"/>
                <a:cs typeface="Arial Black"/>
              </a:rPr>
              <a:t>up </a:t>
            </a:r>
            <a:r>
              <a:rPr sz="1800" spc="-120" dirty="0">
                <a:latin typeface="Arial Black"/>
                <a:cs typeface="Arial Black"/>
              </a:rPr>
              <a:t>training  </a:t>
            </a:r>
            <a:r>
              <a:rPr sz="1800" spc="-155" dirty="0">
                <a:latin typeface="Arial Black"/>
                <a:cs typeface="Arial Black"/>
              </a:rPr>
              <a:t>considerably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77826" y="79700"/>
            <a:ext cx="53689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맑은 고딕"/>
                <a:cs typeface="맑은 고딕"/>
              </a:rPr>
              <a:t>*He et al., </a:t>
            </a:r>
            <a:r>
              <a:rPr sz="1400" spc="-5" dirty="0">
                <a:latin typeface="맑은 고딕"/>
                <a:cs typeface="맑은 고딕"/>
              </a:rPr>
              <a:t>“</a:t>
            </a:r>
            <a:r>
              <a:rPr sz="1400" spc="-5" dirty="0">
                <a:solidFill>
                  <a:srgbClr val="231F20"/>
                </a:solidFill>
                <a:latin typeface="Calibri"/>
                <a:cs typeface="Calibri"/>
              </a:rPr>
              <a:t>Deep Residual Learning </a:t>
            </a:r>
            <a:r>
              <a:rPr sz="1400" spc="-10" dirty="0">
                <a:solidFill>
                  <a:srgbClr val="231F20"/>
                </a:solidFill>
                <a:latin typeface="Calibri"/>
                <a:cs typeface="Calibri"/>
              </a:rPr>
              <a:t>for Image </a:t>
            </a:r>
            <a:r>
              <a:rPr sz="1400" spc="-5" dirty="0">
                <a:solidFill>
                  <a:srgbClr val="231F20"/>
                </a:solidFill>
                <a:latin typeface="Calibri"/>
                <a:cs typeface="Calibri"/>
              </a:rPr>
              <a:t>Recognition,</a:t>
            </a:r>
            <a:r>
              <a:rPr sz="1400" spc="-5" dirty="0">
                <a:latin typeface="맑은 고딕"/>
                <a:cs typeface="맑은 고딕"/>
              </a:rPr>
              <a:t>” CVPR,</a:t>
            </a:r>
            <a:r>
              <a:rPr sz="1400" dirty="0">
                <a:latin typeface="맑은 고딕"/>
                <a:cs typeface="맑은 고딕"/>
              </a:rPr>
              <a:t> </a:t>
            </a:r>
            <a:r>
              <a:rPr sz="1400" spc="-10" dirty="0">
                <a:latin typeface="맑은 고딕"/>
                <a:cs typeface="맑은 고딕"/>
              </a:rPr>
              <a:t>2016</a:t>
            </a:r>
            <a:endParaRPr sz="1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86457" y="1220906"/>
            <a:ext cx="6816550" cy="44436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18992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90" dirty="0"/>
              <a:t>R</a:t>
            </a:r>
            <a:r>
              <a:rPr spc="-515" dirty="0"/>
              <a:t>es</a:t>
            </a:r>
            <a:r>
              <a:rPr spc="-380" dirty="0"/>
              <a:t>Net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4171557"/>
            <a:ext cx="11233150" cy="1922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5111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if </a:t>
            </a:r>
            <a:r>
              <a:rPr sz="1800" spc="-10" dirty="0">
                <a:latin typeface="Calibri"/>
                <a:cs typeface="Calibri"/>
              </a:rPr>
              <a:t>you </a:t>
            </a:r>
            <a:r>
              <a:rPr sz="1800" dirty="0">
                <a:latin typeface="Calibri"/>
                <a:cs typeface="Calibri"/>
              </a:rPr>
              <a:t>add </a:t>
            </a:r>
            <a:r>
              <a:rPr sz="1800" spc="-10" dirty="0">
                <a:latin typeface="Calibri"/>
                <a:cs typeface="Calibri"/>
              </a:rPr>
              <a:t>many </a:t>
            </a:r>
            <a:r>
              <a:rPr sz="1800" spc="-5" dirty="0">
                <a:latin typeface="Calibri"/>
                <a:cs typeface="Calibri"/>
              </a:rPr>
              <a:t>skip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connections,</a:t>
            </a:r>
            <a:endParaRPr sz="1800">
              <a:latin typeface="Calibri"/>
              <a:cs typeface="Calibri"/>
            </a:endParaRPr>
          </a:p>
          <a:p>
            <a:pPr marL="7651115" marR="50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network can </a:t>
            </a:r>
            <a:r>
              <a:rPr sz="1800" spc="-15" dirty="0">
                <a:latin typeface="Calibri"/>
                <a:cs typeface="Calibri"/>
              </a:rPr>
              <a:t>start </a:t>
            </a:r>
            <a:r>
              <a:rPr sz="1800" spc="-5" dirty="0">
                <a:latin typeface="Calibri"/>
                <a:cs typeface="Calibri"/>
              </a:rPr>
              <a:t>making </a:t>
            </a:r>
            <a:r>
              <a:rPr sz="1800" spc="-10" dirty="0">
                <a:latin typeface="Calibri"/>
                <a:cs typeface="Calibri"/>
              </a:rPr>
              <a:t>progress  </a:t>
            </a:r>
            <a:r>
              <a:rPr sz="1800" spc="-5" dirty="0">
                <a:latin typeface="Calibri"/>
                <a:cs typeface="Calibri"/>
              </a:rPr>
              <a:t>even if </a:t>
            </a:r>
            <a:r>
              <a:rPr sz="1800" spc="-10" dirty="0">
                <a:latin typeface="Calibri"/>
                <a:cs typeface="Calibri"/>
              </a:rPr>
              <a:t>several </a:t>
            </a:r>
            <a:r>
              <a:rPr sz="1800" spc="-20" dirty="0">
                <a:latin typeface="Calibri"/>
                <a:cs typeface="Calibri"/>
              </a:rPr>
              <a:t>layers </a:t>
            </a:r>
            <a:r>
              <a:rPr sz="1800" spc="-10" dirty="0">
                <a:latin typeface="Calibri"/>
                <a:cs typeface="Calibri"/>
              </a:rPr>
              <a:t>have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started</a:t>
            </a:r>
            <a:endParaRPr sz="1800">
              <a:latin typeface="Calibri"/>
              <a:cs typeface="Calibri"/>
            </a:endParaRPr>
          </a:p>
          <a:p>
            <a:pPr marL="7651115">
              <a:lnSpc>
                <a:spcPct val="100000"/>
              </a:lnSpc>
              <a:spcBef>
                <a:spcPts val="20"/>
              </a:spcBef>
            </a:pPr>
            <a:r>
              <a:rPr sz="1800" spc="-5" dirty="0">
                <a:latin typeface="Calibri"/>
                <a:cs typeface="Calibri"/>
              </a:rPr>
              <a:t>learning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yet!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85" dirty="0">
                <a:latin typeface="Arial Black"/>
                <a:cs typeface="Arial Black"/>
              </a:rPr>
              <a:t>Regular </a:t>
            </a:r>
            <a:r>
              <a:rPr sz="2200" spc="-175" dirty="0">
                <a:latin typeface="Arial Black"/>
                <a:cs typeface="Arial Black"/>
              </a:rPr>
              <a:t>deep </a:t>
            </a:r>
            <a:r>
              <a:rPr sz="2200" spc="-160" dirty="0">
                <a:latin typeface="Arial Black"/>
                <a:cs typeface="Arial Black"/>
              </a:rPr>
              <a:t>neural </a:t>
            </a:r>
            <a:r>
              <a:rPr sz="2200" spc="-200" dirty="0">
                <a:latin typeface="Arial Black"/>
                <a:cs typeface="Arial Black"/>
              </a:rPr>
              <a:t>network </a:t>
            </a:r>
            <a:r>
              <a:rPr sz="2200" spc="-185" dirty="0">
                <a:latin typeface="Arial Black"/>
                <a:cs typeface="Arial Black"/>
              </a:rPr>
              <a:t>(left) </a:t>
            </a:r>
            <a:r>
              <a:rPr sz="2200" spc="-160" dirty="0">
                <a:latin typeface="Arial Black"/>
                <a:cs typeface="Arial Black"/>
              </a:rPr>
              <a:t>and </a:t>
            </a:r>
            <a:r>
              <a:rPr sz="2200" spc="-175" dirty="0">
                <a:latin typeface="Arial Black"/>
                <a:cs typeface="Arial Black"/>
              </a:rPr>
              <a:t>deep residual </a:t>
            </a:r>
            <a:r>
              <a:rPr sz="2200" spc="-200" dirty="0">
                <a:latin typeface="Arial Black"/>
                <a:cs typeface="Arial Black"/>
              </a:rPr>
              <a:t>network</a:t>
            </a:r>
            <a:r>
              <a:rPr sz="2200" spc="20" dirty="0">
                <a:latin typeface="Arial Black"/>
                <a:cs typeface="Arial Black"/>
              </a:rPr>
              <a:t> </a:t>
            </a:r>
            <a:r>
              <a:rPr sz="2200" spc="-150" dirty="0">
                <a:latin typeface="Arial Black"/>
                <a:cs typeface="Arial Black"/>
              </a:rPr>
              <a:t>(right)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77826" y="79700"/>
            <a:ext cx="53689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맑은 고딕"/>
                <a:cs typeface="맑은 고딕"/>
              </a:rPr>
              <a:t>*He et al., </a:t>
            </a:r>
            <a:r>
              <a:rPr sz="1400" spc="-5" dirty="0">
                <a:latin typeface="맑은 고딕"/>
                <a:cs typeface="맑은 고딕"/>
              </a:rPr>
              <a:t>“</a:t>
            </a:r>
            <a:r>
              <a:rPr sz="1400" spc="-5" dirty="0">
                <a:solidFill>
                  <a:srgbClr val="231F20"/>
                </a:solidFill>
                <a:latin typeface="Calibri"/>
                <a:cs typeface="Calibri"/>
              </a:rPr>
              <a:t>Deep Residual Learning </a:t>
            </a:r>
            <a:r>
              <a:rPr sz="1400" spc="-10" dirty="0">
                <a:solidFill>
                  <a:srgbClr val="231F20"/>
                </a:solidFill>
                <a:latin typeface="Calibri"/>
                <a:cs typeface="Calibri"/>
              </a:rPr>
              <a:t>for Image </a:t>
            </a:r>
            <a:r>
              <a:rPr sz="1400" spc="-5" dirty="0">
                <a:solidFill>
                  <a:srgbClr val="231F20"/>
                </a:solidFill>
                <a:latin typeface="Calibri"/>
                <a:cs typeface="Calibri"/>
              </a:rPr>
              <a:t>Recognition,</a:t>
            </a:r>
            <a:r>
              <a:rPr sz="1400" spc="-5" dirty="0">
                <a:latin typeface="맑은 고딕"/>
                <a:cs typeface="맑은 고딕"/>
              </a:rPr>
              <a:t>” CVPR,</a:t>
            </a:r>
            <a:r>
              <a:rPr sz="1400" dirty="0">
                <a:latin typeface="맑은 고딕"/>
                <a:cs typeface="맑은 고딕"/>
              </a:rPr>
              <a:t> </a:t>
            </a:r>
            <a:r>
              <a:rPr sz="1400" spc="-10" dirty="0">
                <a:latin typeface="맑은 고딕"/>
                <a:cs typeface="맑은 고딕"/>
              </a:rPr>
              <a:t>2016</a:t>
            </a:r>
            <a:endParaRPr sz="1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28005" y="672351"/>
            <a:ext cx="3535840" cy="23042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18992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90" dirty="0"/>
              <a:t>R</a:t>
            </a:r>
            <a:r>
              <a:rPr spc="-515" dirty="0"/>
              <a:t>es</a:t>
            </a:r>
            <a:r>
              <a:rPr spc="-380" dirty="0"/>
              <a:t>Net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2219002"/>
            <a:ext cx="9059545" cy="142430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95" dirty="0">
                <a:latin typeface="Arial Black"/>
                <a:cs typeface="Arial Black"/>
              </a:rPr>
              <a:t>Note</a:t>
            </a:r>
            <a:endParaRPr sz="2400">
              <a:latin typeface="Arial Black"/>
              <a:cs typeface="Arial Black"/>
            </a:endParaRPr>
          </a:p>
          <a:p>
            <a:pPr marL="469900" marR="3355340" lvl="1" indent="-635">
              <a:lnSpc>
                <a:spcPct val="111000"/>
              </a:lnSpc>
              <a:spcBef>
                <a:spcPts val="1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15" dirty="0">
                <a:latin typeface="Arial Black"/>
                <a:cs typeface="Arial Black"/>
              </a:rPr>
              <a:t>The </a:t>
            </a:r>
            <a:r>
              <a:rPr sz="2000" spc="-160" dirty="0">
                <a:latin typeface="Arial Black"/>
                <a:cs typeface="Arial Black"/>
              </a:rPr>
              <a:t>deep residual </a:t>
            </a:r>
            <a:r>
              <a:rPr sz="2000" spc="-180" dirty="0">
                <a:latin typeface="Arial Black"/>
                <a:cs typeface="Arial Black"/>
              </a:rPr>
              <a:t>network </a:t>
            </a:r>
            <a:r>
              <a:rPr sz="2000" spc="-229" dirty="0">
                <a:latin typeface="Arial Black"/>
                <a:cs typeface="Arial Black"/>
              </a:rPr>
              <a:t>can </a:t>
            </a:r>
            <a:r>
              <a:rPr sz="2000" spc="-155" dirty="0">
                <a:latin typeface="Arial Black"/>
                <a:cs typeface="Arial Black"/>
              </a:rPr>
              <a:t>be </a:t>
            </a:r>
            <a:r>
              <a:rPr sz="2000" spc="-195" dirty="0">
                <a:latin typeface="Arial Black"/>
                <a:cs typeface="Arial Black"/>
              </a:rPr>
              <a:t>seen </a:t>
            </a:r>
            <a:r>
              <a:rPr sz="2000" spc="-240" dirty="0">
                <a:latin typeface="Arial Black"/>
                <a:cs typeface="Arial Black"/>
              </a:rPr>
              <a:t>as  </a:t>
            </a:r>
            <a:r>
              <a:rPr sz="2000" spc="-210" dirty="0">
                <a:latin typeface="Arial Black"/>
                <a:cs typeface="Arial Black"/>
              </a:rPr>
              <a:t>a </a:t>
            </a:r>
            <a:r>
              <a:rPr sz="2000" b="1" spc="40" dirty="0">
                <a:latin typeface="Arial"/>
                <a:cs typeface="Arial"/>
              </a:rPr>
              <a:t>stack </a:t>
            </a:r>
            <a:r>
              <a:rPr sz="2000" spc="-110" dirty="0">
                <a:latin typeface="Arial Black"/>
                <a:cs typeface="Arial Black"/>
              </a:rPr>
              <a:t>of </a:t>
            </a:r>
            <a:r>
              <a:rPr sz="2000" b="1" spc="50" dirty="0">
                <a:latin typeface="Arial"/>
                <a:cs typeface="Arial"/>
              </a:rPr>
              <a:t>residual </a:t>
            </a:r>
            <a:r>
              <a:rPr sz="2000" b="1" spc="60" dirty="0">
                <a:latin typeface="Arial"/>
                <a:cs typeface="Arial"/>
              </a:rPr>
              <a:t>units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spc="-215" dirty="0">
                <a:latin typeface="Arial Black"/>
                <a:cs typeface="Arial Black"/>
              </a:rPr>
              <a:t>(RUs),</a:t>
            </a:r>
            <a:endParaRPr sz="20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60" dirty="0">
                <a:latin typeface="Arial Black"/>
                <a:cs typeface="Arial Black"/>
              </a:rPr>
              <a:t>where </a:t>
            </a:r>
            <a:r>
              <a:rPr sz="1800" spc="-204" dirty="0">
                <a:latin typeface="Arial Black"/>
                <a:cs typeface="Arial Black"/>
              </a:rPr>
              <a:t>each </a:t>
            </a:r>
            <a:r>
              <a:rPr sz="1800" spc="-145" dirty="0">
                <a:latin typeface="Arial Black"/>
                <a:cs typeface="Arial Black"/>
              </a:rPr>
              <a:t>residual </a:t>
            </a:r>
            <a:r>
              <a:rPr sz="1800" spc="-120" dirty="0">
                <a:latin typeface="Arial Black"/>
                <a:cs typeface="Arial Black"/>
              </a:rPr>
              <a:t>unit </a:t>
            </a:r>
            <a:r>
              <a:rPr sz="1800" spc="-190" dirty="0">
                <a:latin typeface="Arial Black"/>
                <a:cs typeface="Arial Black"/>
              </a:rPr>
              <a:t>is </a:t>
            </a:r>
            <a:r>
              <a:rPr sz="1800" spc="-195" dirty="0">
                <a:latin typeface="Arial Black"/>
                <a:cs typeface="Arial Black"/>
              </a:rPr>
              <a:t>a </a:t>
            </a:r>
            <a:r>
              <a:rPr sz="1800" spc="-165" dirty="0">
                <a:latin typeface="Arial Black"/>
                <a:cs typeface="Arial Black"/>
              </a:rPr>
              <a:t>small </a:t>
            </a:r>
            <a:r>
              <a:rPr sz="1800" spc="-125" dirty="0">
                <a:latin typeface="Arial Black"/>
                <a:cs typeface="Arial Black"/>
              </a:rPr>
              <a:t>neural </a:t>
            </a:r>
            <a:r>
              <a:rPr sz="1800" spc="-160" dirty="0">
                <a:latin typeface="Arial Black"/>
                <a:cs typeface="Arial Black"/>
              </a:rPr>
              <a:t>network </a:t>
            </a:r>
            <a:r>
              <a:rPr sz="1800" spc="-170" dirty="0">
                <a:latin typeface="Arial Black"/>
                <a:cs typeface="Arial Black"/>
              </a:rPr>
              <a:t>with </a:t>
            </a:r>
            <a:r>
              <a:rPr sz="1800" spc="-195" dirty="0">
                <a:latin typeface="Arial Black"/>
                <a:cs typeface="Arial Black"/>
              </a:rPr>
              <a:t>a </a:t>
            </a:r>
            <a:r>
              <a:rPr sz="1800" spc="-180" dirty="0">
                <a:latin typeface="Arial Black"/>
                <a:cs typeface="Arial Black"/>
              </a:rPr>
              <a:t>skip</a:t>
            </a:r>
            <a:r>
              <a:rPr sz="1800" spc="60" dirty="0">
                <a:latin typeface="Arial Black"/>
                <a:cs typeface="Arial Black"/>
              </a:rPr>
              <a:t> </a:t>
            </a:r>
            <a:r>
              <a:rPr sz="1800" spc="-160" dirty="0">
                <a:latin typeface="Arial Black"/>
                <a:cs typeface="Arial Black"/>
              </a:rPr>
              <a:t>connection.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77826" y="79700"/>
            <a:ext cx="53689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맑은 고딕"/>
                <a:cs typeface="맑은 고딕"/>
              </a:rPr>
              <a:t>*He et al., </a:t>
            </a:r>
            <a:r>
              <a:rPr sz="1400" spc="-5" dirty="0">
                <a:latin typeface="맑은 고딕"/>
                <a:cs typeface="맑은 고딕"/>
              </a:rPr>
              <a:t>“</a:t>
            </a:r>
            <a:r>
              <a:rPr sz="1400" spc="-5" dirty="0">
                <a:solidFill>
                  <a:srgbClr val="231F20"/>
                </a:solidFill>
                <a:latin typeface="Calibri"/>
                <a:cs typeface="Calibri"/>
              </a:rPr>
              <a:t>Deep Residual Learning </a:t>
            </a:r>
            <a:r>
              <a:rPr sz="1400" spc="-10" dirty="0">
                <a:solidFill>
                  <a:srgbClr val="231F20"/>
                </a:solidFill>
                <a:latin typeface="Calibri"/>
                <a:cs typeface="Calibri"/>
              </a:rPr>
              <a:t>for Image </a:t>
            </a:r>
            <a:r>
              <a:rPr sz="1400" spc="-5" dirty="0">
                <a:solidFill>
                  <a:srgbClr val="231F20"/>
                </a:solidFill>
                <a:latin typeface="Calibri"/>
                <a:cs typeface="Calibri"/>
              </a:rPr>
              <a:t>Recognition,</a:t>
            </a:r>
            <a:r>
              <a:rPr sz="1400" spc="-5" dirty="0">
                <a:latin typeface="맑은 고딕"/>
                <a:cs typeface="맑은 고딕"/>
              </a:rPr>
              <a:t>” CVPR,</a:t>
            </a:r>
            <a:r>
              <a:rPr sz="1400" dirty="0">
                <a:latin typeface="맑은 고딕"/>
                <a:cs typeface="맑은 고딕"/>
              </a:rPr>
              <a:t> </a:t>
            </a:r>
            <a:r>
              <a:rPr sz="1400" spc="-10" dirty="0">
                <a:latin typeface="맑은 고딕"/>
                <a:cs typeface="맑은 고딕"/>
              </a:rPr>
              <a:t>2016</a:t>
            </a:r>
            <a:endParaRPr sz="1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64211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90" dirty="0"/>
              <a:t>Contents </a:t>
            </a:r>
            <a:r>
              <a:rPr spc="-325" dirty="0"/>
              <a:t>to </a:t>
            </a:r>
            <a:r>
              <a:rPr spc="-340" dirty="0"/>
              <a:t>be</a:t>
            </a:r>
            <a:r>
              <a:rPr spc="-325" dirty="0"/>
              <a:t> </a:t>
            </a:r>
            <a:r>
              <a:rPr spc="-400" dirty="0"/>
              <a:t>reviewed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2341"/>
            <a:ext cx="4812030" cy="322008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04" dirty="0">
                <a:latin typeface="Arial Black"/>
                <a:cs typeface="Arial Black"/>
              </a:rPr>
              <a:t>LeNet-5, </a:t>
            </a:r>
            <a:r>
              <a:rPr sz="2400" spc="-185" dirty="0">
                <a:latin typeface="Arial Black"/>
                <a:cs typeface="Arial Black"/>
              </a:rPr>
              <a:t>Long </a:t>
            </a:r>
            <a:r>
              <a:rPr sz="2400" spc="-200" dirty="0">
                <a:latin typeface="Arial Black"/>
                <a:cs typeface="Arial Black"/>
              </a:rPr>
              <a:t>time</a:t>
            </a:r>
            <a:r>
              <a:rPr sz="2400" spc="-155" dirty="0">
                <a:latin typeface="Arial Black"/>
                <a:cs typeface="Arial Black"/>
              </a:rPr>
              <a:t> </a:t>
            </a:r>
            <a:r>
              <a:rPr sz="2400" spc="-180" dirty="0">
                <a:latin typeface="Arial Black"/>
                <a:cs typeface="Arial Black"/>
              </a:rPr>
              <a:t>ago</a:t>
            </a:r>
            <a:endParaRPr sz="2400" dirty="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54" dirty="0" err="1">
                <a:latin typeface="Arial Black"/>
                <a:cs typeface="Arial Black"/>
              </a:rPr>
              <a:t>A</a:t>
            </a:r>
            <a:r>
              <a:rPr lang="en-US" sz="2400" spc="-254" dirty="0" err="1">
                <a:latin typeface="Arial Black"/>
                <a:cs typeface="Arial Black"/>
              </a:rPr>
              <a:t>l</a:t>
            </a:r>
            <a:r>
              <a:rPr sz="2400" spc="-254" dirty="0" err="1">
                <a:latin typeface="Arial Black"/>
                <a:cs typeface="Arial Black"/>
              </a:rPr>
              <a:t>exNet</a:t>
            </a:r>
            <a:r>
              <a:rPr sz="2400" spc="-254" dirty="0">
                <a:latin typeface="Arial Black"/>
                <a:cs typeface="Arial Black"/>
              </a:rPr>
              <a:t>,</a:t>
            </a:r>
            <a:r>
              <a:rPr sz="2400" spc="-190" dirty="0">
                <a:latin typeface="Arial Black"/>
                <a:cs typeface="Arial Black"/>
              </a:rPr>
              <a:t> </a:t>
            </a:r>
            <a:r>
              <a:rPr sz="2400" spc="-235" dirty="0">
                <a:latin typeface="Arial Black"/>
                <a:cs typeface="Arial Black"/>
              </a:rPr>
              <a:t>2012</a:t>
            </a:r>
            <a:endParaRPr sz="2400" dirty="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04" dirty="0">
                <a:latin typeface="Arial Black"/>
                <a:cs typeface="Arial Black"/>
              </a:rPr>
              <a:t>GoogLeNet, </a:t>
            </a:r>
            <a:r>
              <a:rPr sz="2400" spc="-235" dirty="0">
                <a:latin typeface="Arial Black"/>
                <a:cs typeface="Arial Black"/>
              </a:rPr>
              <a:t>2014</a:t>
            </a:r>
            <a:r>
              <a:rPr sz="2400" spc="-200" dirty="0">
                <a:latin typeface="Arial Black"/>
                <a:cs typeface="Arial Black"/>
              </a:rPr>
              <a:t> </a:t>
            </a:r>
            <a:r>
              <a:rPr sz="2400" spc="-204" dirty="0">
                <a:latin typeface="Arial Black"/>
                <a:cs typeface="Arial Black"/>
              </a:rPr>
              <a:t>(Inception-V1)</a:t>
            </a:r>
            <a:endParaRPr sz="2400" dirty="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45" dirty="0">
                <a:latin typeface="Arial Black"/>
                <a:cs typeface="Arial Black"/>
              </a:rPr>
              <a:t>VGGNet,</a:t>
            </a:r>
            <a:r>
              <a:rPr sz="2400" spc="-204" dirty="0">
                <a:latin typeface="Arial Black"/>
                <a:cs typeface="Arial Black"/>
              </a:rPr>
              <a:t> </a:t>
            </a:r>
            <a:r>
              <a:rPr sz="2400" spc="-235" dirty="0">
                <a:latin typeface="Arial Black"/>
                <a:cs typeface="Arial Black"/>
              </a:rPr>
              <a:t>2014</a:t>
            </a:r>
            <a:endParaRPr sz="2400" dirty="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50" dirty="0">
                <a:latin typeface="Arial Black"/>
                <a:cs typeface="Arial Black"/>
              </a:rPr>
              <a:t>ResNet,</a:t>
            </a:r>
            <a:r>
              <a:rPr sz="2400" spc="-204" dirty="0">
                <a:latin typeface="Arial Black"/>
                <a:cs typeface="Arial Black"/>
              </a:rPr>
              <a:t> </a:t>
            </a:r>
            <a:r>
              <a:rPr sz="2400" spc="-235" dirty="0">
                <a:latin typeface="Arial Black"/>
                <a:cs typeface="Arial Black"/>
              </a:rPr>
              <a:t>2015</a:t>
            </a:r>
            <a:endParaRPr sz="2400" dirty="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00" dirty="0">
                <a:latin typeface="Arial Black"/>
                <a:cs typeface="Arial Black"/>
              </a:rPr>
              <a:t>Inception-V4,</a:t>
            </a:r>
            <a:r>
              <a:rPr sz="2400" spc="-190" dirty="0">
                <a:latin typeface="Arial Black"/>
                <a:cs typeface="Arial Black"/>
              </a:rPr>
              <a:t> </a:t>
            </a:r>
            <a:r>
              <a:rPr sz="2400" spc="-235" dirty="0">
                <a:latin typeface="Arial Black"/>
                <a:cs typeface="Arial Black"/>
              </a:rPr>
              <a:t>2016</a:t>
            </a:r>
            <a:endParaRPr sz="2400" dirty="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70" dirty="0">
                <a:latin typeface="Arial Black"/>
                <a:cs typeface="Arial Black"/>
              </a:rPr>
              <a:t>SENet,</a:t>
            </a:r>
            <a:r>
              <a:rPr sz="2400" spc="-204" dirty="0">
                <a:latin typeface="Arial Black"/>
                <a:cs typeface="Arial Black"/>
              </a:rPr>
              <a:t> </a:t>
            </a:r>
            <a:r>
              <a:rPr sz="2400" spc="-235" dirty="0">
                <a:latin typeface="Arial Black"/>
                <a:cs typeface="Arial Black"/>
              </a:rPr>
              <a:t>2017</a:t>
            </a:r>
            <a:endParaRPr sz="24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18992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90" dirty="0"/>
              <a:t>R</a:t>
            </a:r>
            <a:r>
              <a:rPr spc="-515" dirty="0"/>
              <a:t>es</a:t>
            </a:r>
            <a:r>
              <a:rPr spc="-380" dirty="0"/>
              <a:t>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3385820" cy="308610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25" dirty="0">
                <a:latin typeface="Arial Black"/>
                <a:cs typeface="Arial Black"/>
              </a:rPr>
              <a:t>Architecture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29" dirty="0">
                <a:latin typeface="Arial Black"/>
                <a:cs typeface="Arial Black"/>
              </a:rPr>
              <a:t>Like</a:t>
            </a:r>
            <a:r>
              <a:rPr sz="2000" spc="-175" dirty="0">
                <a:latin typeface="Arial Black"/>
                <a:cs typeface="Arial Black"/>
              </a:rPr>
              <a:t> GoogLeNet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spc="20" dirty="0">
                <a:latin typeface="Arial"/>
                <a:cs typeface="Arial"/>
              </a:rPr>
              <a:t>Stack </a:t>
            </a:r>
            <a:r>
              <a:rPr sz="2000" b="1" spc="60" dirty="0">
                <a:latin typeface="Arial"/>
                <a:cs typeface="Arial"/>
              </a:rPr>
              <a:t>of</a:t>
            </a:r>
            <a:r>
              <a:rPr sz="2000" b="1" spc="-120" dirty="0">
                <a:latin typeface="Arial"/>
                <a:cs typeface="Arial"/>
              </a:rPr>
              <a:t> </a:t>
            </a:r>
            <a:r>
              <a:rPr sz="2000" b="1" spc="-60" dirty="0">
                <a:latin typeface="Arial"/>
                <a:cs typeface="Arial"/>
              </a:rPr>
              <a:t>RUs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54" dirty="0">
                <a:latin typeface="Arial Black"/>
                <a:cs typeface="Arial Black"/>
              </a:rPr>
              <a:t>Each </a:t>
            </a:r>
            <a:r>
              <a:rPr sz="2000" spc="-260" dirty="0">
                <a:latin typeface="Arial Black"/>
                <a:cs typeface="Arial Black"/>
              </a:rPr>
              <a:t>RU </a:t>
            </a:r>
            <a:r>
              <a:rPr sz="2000" spc="-195" dirty="0">
                <a:latin typeface="Arial Black"/>
                <a:cs typeface="Arial Black"/>
              </a:rPr>
              <a:t>has </a:t>
            </a:r>
            <a:r>
              <a:rPr sz="2000" spc="-204" dirty="0">
                <a:latin typeface="Arial Black"/>
                <a:cs typeface="Arial Black"/>
              </a:rPr>
              <a:t>two</a:t>
            </a:r>
            <a:r>
              <a:rPr sz="2000" spc="90" dirty="0">
                <a:latin typeface="Arial Black"/>
                <a:cs typeface="Arial Black"/>
              </a:rPr>
              <a:t> </a:t>
            </a:r>
            <a:r>
              <a:rPr sz="2000" spc="-190" dirty="0">
                <a:latin typeface="Arial Black"/>
                <a:cs typeface="Arial Black"/>
              </a:rPr>
              <a:t>conv.</a:t>
            </a:r>
            <a:endParaRPr sz="20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b="1" spc="85" dirty="0">
                <a:latin typeface="Arial"/>
                <a:cs typeface="Arial"/>
              </a:rPr>
              <a:t>No </a:t>
            </a:r>
            <a:r>
              <a:rPr sz="1800" b="1" spc="40" dirty="0">
                <a:latin typeface="Arial"/>
                <a:cs typeface="Arial"/>
              </a:rPr>
              <a:t>pooling</a:t>
            </a:r>
            <a:r>
              <a:rPr sz="1800" b="1" spc="-210" dirty="0">
                <a:latin typeface="Arial"/>
                <a:cs typeface="Arial"/>
              </a:rPr>
              <a:t> </a:t>
            </a:r>
            <a:r>
              <a:rPr sz="1800" b="1" spc="40" dirty="0">
                <a:latin typeface="Arial"/>
                <a:cs typeface="Arial"/>
              </a:rPr>
              <a:t>layer!</a:t>
            </a:r>
            <a:endParaRPr sz="1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spc="40" dirty="0">
                <a:latin typeface="Arial"/>
                <a:cs typeface="Arial"/>
              </a:rPr>
              <a:t>Batch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130" dirty="0">
                <a:latin typeface="Arial"/>
                <a:cs typeface="Arial"/>
              </a:rPr>
              <a:t>Norm</a:t>
            </a:r>
            <a:endParaRPr sz="20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25" dirty="0">
                <a:latin typeface="Arial Black"/>
                <a:cs typeface="Arial Black"/>
              </a:rPr>
              <a:t>No </a:t>
            </a:r>
            <a:r>
              <a:rPr sz="1800" spc="-140" dirty="0">
                <a:latin typeface="Arial Black"/>
                <a:cs typeface="Arial Black"/>
              </a:rPr>
              <a:t>need </a:t>
            </a:r>
            <a:r>
              <a:rPr sz="1800" spc="-100" dirty="0">
                <a:latin typeface="Arial Black"/>
                <a:cs typeface="Arial Black"/>
              </a:rPr>
              <a:t>of</a:t>
            </a:r>
            <a:r>
              <a:rPr sz="1800" spc="-204" dirty="0">
                <a:latin typeface="Arial Black"/>
                <a:cs typeface="Arial Black"/>
              </a:rPr>
              <a:t> </a:t>
            </a:r>
            <a:r>
              <a:rPr sz="1800" spc="-105" dirty="0">
                <a:latin typeface="Arial Black"/>
                <a:cs typeface="Arial Black"/>
              </a:rPr>
              <a:t>dropout</a:t>
            </a:r>
            <a:endParaRPr sz="18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59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50" dirty="0">
                <a:latin typeface="Arial Black"/>
                <a:cs typeface="Arial Black"/>
              </a:rPr>
              <a:t>ReLU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54" dirty="0">
                <a:latin typeface="Arial Black"/>
                <a:cs typeface="Arial Black"/>
              </a:rPr>
              <a:t>‘S’ </a:t>
            </a:r>
            <a:r>
              <a:rPr sz="2000" spc="-175" dirty="0">
                <a:latin typeface="Arial Black"/>
                <a:cs typeface="Arial Black"/>
              </a:rPr>
              <a:t>= </a:t>
            </a:r>
            <a:r>
              <a:rPr sz="2000" spc="-204" dirty="0">
                <a:latin typeface="Arial Black"/>
                <a:cs typeface="Arial Black"/>
              </a:rPr>
              <a:t>same</a:t>
            </a:r>
            <a:r>
              <a:rPr sz="2000" spc="-35" dirty="0">
                <a:latin typeface="Arial Black"/>
                <a:cs typeface="Arial Black"/>
              </a:rPr>
              <a:t> </a:t>
            </a:r>
            <a:r>
              <a:rPr sz="2000" spc="-125" dirty="0">
                <a:latin typeface="Arial Black"/>
                <a:cs typeface="Arial Black"/>
              </a:rPr>
              <a:t>padding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77826" y="79700"/>
            <a:ext cx="53689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맑은 고딕"/>
                <a:cs typeface="맑은 고딕"/>
              </a:rPr>
              <a:t>*He et al., </a:t>
            </a:r>
            <a:r>
              <a:rPr sz="1400" spc="-5" dirty="0">
                <a:latin typeface="맑은 고딕"/>
                <a:cs typeface="맑은 고딕"/>
              </a:rPr>
              <a:t>“</a:t>
            </a:r>
            <a:r>
              <a:rPr sz="1400" spc="-5" dirty="0">
                <a:solidFill>
                  <a:srgbClr val="231F20"/>
                </a:solidFill>
                <a:latin typeface="Calibri"/>
                <a:cs typeface="Calibri"/>
              </a:rPr>
              <a:t>Deep Residual Learning </a:t>
            </a:r>
            <a:r>
              <a:rPr sz="1400" spc="-10" dirty="0">
                <a:solidFill>
                  <a:srgbClr val="231F20"/>
                </a:solidFill>
                <a:latin typeface="Calibri"/>
                <a:cs typeface="Calibri"/>
              </a:rPr>
              <a:t>for Image </a:t>
            </a:r>
            <a:r>
              <a:rPr sz="1400" spc="-5" dirty="0">
                <a:solidFill>
                  <a:srgbClr val="231F20"/>
                </a:solidFill>
                <a:latin typeface="Calibri"/>
                <a:cs typeface="Calibri"/>
              </a:rPr>
              <a:t>Recognition,</a:t>
            </a:r>
            <a:r>
              <a:rPr sz="1400" spc="-5" dirty="0">
                <a:latin typeface="맑은 고딕"/>
                <a:cs typeface="맑은 고딕"/>
              </a:rPr>
              <a:t>” CVPR,</a:t>
            </a:r>
            <a:r>
              <a:rPr sz="1400" dirty="0">
                <a:latin typeface="맑은 고딕"/>
                <a:cs typeface="맑은 고딕"/>
              </a:rPr>
              <a:t> </a:t>
            </a:r>
            <a:r>
              <a:rPr sz="1400" spc="-10" dirty="0">
                <a:latin typeface="맑은 고딕"/>
                <a:cs typeface="맑은 고딕"/>
              </a:rPr>
              <a:t>2016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48764" y="1747283"/>
            <a:ext cx="7086220" cy="4277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48764" y="1623084"/>
            <a:ext cx="7086600" cy="4401820"/>
            <a:chOff x="4548764" y="1623084"/>
            <a:chExt cx="7086600" cy="4401820"/>
          </a:xfrm>
        </p:grpSpPr>
        <p:sp>
          <p:nvSpPr>
            <p:cNvPr id="3" name="object 3"/>
            <p:cNvSpPr/>
            <p:nvPr/>
          </p:nvSpPr>
          <p:spPr>
            <a:xfrm>
              <a:off x="4548764" y="1747283"/>
              <a:ext cx="7086220" cy="42770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99154" y="1632607"/>
              <a:ext cx="1240155" cy="2135505"/>
            </a:xfrm>
            <a:custGeom>
              <a:avLst/>
              <a:gdLst/>
              <a:ahLst/>
              <a:cxnLst/>
              <a:rect l="l" t="t" r="r" b="b"/>
              <a:pathLst>
                <a:path w="1240154" h="2135504">
                  <a:moveTo>
                    <a:pt x="1006462" y="0"/>
                  </a:moveTo>
                  <a:lnTo>
                    <a:pt x="116586" y="1845564"/>
                  </a:lnTo>
                  <a:lnTo>
                    <a:pt x="0" y="1789353"/>
                  </a:lnTo>
                  <a:lnTo>
                    <a:pt x="120751" y="2134958"/>
                  </a:lnTo>
                  <a:lnTo>
                    <a:pt x="466356" y="2014207"/>
                  </a:lnTo>
                  <a:lnTo>
                    <a:pt x="349758" y="1957997"/>
                  </a:lnTo>
                  <a:lnTo>
                    <a:pt x="1239634" y="112420"/>
                  </a:lnTo>
                  <a:lnTo>
                    <a:pt x="1006462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99154" y="1632609"/>
              <a:ext cx="1240155" cy="2135505"/>
            </a:xfrm>
            <a:custGeom>
              <a:avLst/>
              <a:gdLst/>
              <a:ahLst/>
              <a:cxnLst/>
              <a:rect l="l" t="t" r="r" b="b"/>
              <a:pathLst>
                <a:path w="1240154" h="2135504">
                  <a:moveTo>
                    <a:pt x="0" y="1789353"/>
                  </a:moveTo>
                  <a:lnTo>
                    <a:pt x="116586" y="1845564"/>
                  </a:lnTo>
                  <a:lnTo>
                    <a:pt x="1006462" y="0"/>
                  </a:lnTo>
                  <a:lnTo>
                    <a:pt x="1239634" y="112420"/>
                  </a:lnTo>
                  <a:lnTo>
                    <a:pt x="349758" y="1957997"/>
                  </a:lnTo>
                  <a:lnTo>
                    <a:pt x="466356" y="2014207"/>
                  </a:lnTo>
                  <a:lnTo>
                    <a:pt x="120751" y="2134958"/>
                  </a:lnTo>
                  <a:lnTo>
                    <a:pt x="0" y="1789353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18992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90" dirty="0"/>
              <a:t>R</a:t>
            </a:r>
            <a:r>
              <a:rPr spc="-515" dirty="0"/>
              <a:t>es</a:t>
            </a:r>
            <a:r>
              <a:rPr spc="-380" dirty="0"/>
              <a:t>Net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6939" y="1759977"/>
            <a:ext cx="3486150" cy="317754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95" dirty="0">
                <a:latin typeface="Arial Black"/>
                <a:cs typeface="Arial Black"/>
              </a:rPr>
              <a:t>Note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65" dirty="0">
                <a:latin typeface="Arial Black"/>
                <a:cs typeface="Arial Black"/>
              </a:rPr>
              <a:t>After </a:t>
            </a:r>
            <a:r>
              <a:rPr sz="2000" spc="-210" dirty="0">
                <a:latin typeface="Arial Black"/>
                <a:cs typeface="Arial Black"/>
              </a:rPr>
              <a:t>a</a:t>
            </a:r>
            <a:r>
              <a:rPr sz="2000" spc="-140" dirty="0">
                <a:latin typeface="Arial Black"/>
                <a:cs typeface="Arial Black"/>
              </a:rPr>
              <a:t> </a:t>
            </a:r>
            <a:r>
              <a:rPr sz="2000" spc="-229" dirty="0">
                <a:latin typeface="Arial Black"/>
                <a:cs typeface="Arial Black"/>
              </a:rPr>
              <a:t>RUs,</a:t>
            </a:r>
            <a:endParaRPr sz="20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70" dirty="0">
                <a:latin typeface="Arial Black"/>
                <a:cs typeface="Arial Black"/>
              </a:rPr>
              <a:t>H </a:t>
            </a:r>
            <a:r>
              <a:rPr sz="1800" spc="5" dirty="0">
                <a:latin typeface="Arial Black"/>
                <a:cs typeface="Arial Black"/>
              </a:rPr>
              <a:t>/=</a:t>
            </a:r>
            <a:r>
              <a:rPr sz="1800" spc="-120" dirty="0">
                <a:latin typeface="Arial Black"/>
                <a:cs typeface="Arial Black"/>
              </a:rPr>
              <a:t> </a:t>
            </a:r>
            <a:r>
              <a:rPr sz="1800" spc="-175" dirty="0">
                <a:latin typeface="Arial Black"/>
                <a:cs typeface="Arial Black"/>
              </a:rPr>
              <a:t>2</a:t>
            </a:r>
            <a:endParaRPr sz="18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30" dirty="0">
                <a:latin typeface="Arial Black"/>
                <a:cs typeface="Arial Black"/>
              </a:rPr>
              <a:t>W </a:t>
            </a:r>
            <a:r>
              <a:rPr sz="1800" spc="5" dirty="0">
                <a:latin typeface="Arial Black"/>
                <a:cs typeface="Arial Black"/>
              </a:rPr>
              <a:t>/=</a:t>
            </a:r>
            <a:r>
              <a:rPr sz="1800" spc="-165" dirty="0">
                <a:latin typeface="Arial Black"/>
                <a:cs typeface="Arial Black"/>
              </a:rPr>
              <a:t> </a:t>
            </a:r>
            <a:r>
              <a:rPr sz="1800" spc="-175" dirty="0">
                <a:latin typeface="Arial Black"/>
                <a:cs typeface="Arial Black"/>
              </a:rPr>
              <a:t>2</a:t>
            </a:r>
            <a:endParaRPr sz="18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20" dirty="0">
                <a:latin typeface="Arial Black"/>
                <a:cs typeface="Arial Black"/>
              </a:rPr>
              <a:t>Due </a:t>
            </a:r>
            <a:r>
              <a:rPr sz="1800" spc="-135" dirty="0">
                <a:latin typeface="Arial Black"/>
                <a:cs typeface="Arial Black"/>
              </a:rPr>
              <a:t>to </a:t>
            </a:r>
            <a:r>
              <a:rPr sz="1800" spc="-145" dirty="0">
                <a:latin typeface="Arial Black"/>
                <a:cs typeface="Arial Black"/>
              </a:rPr>
              <a:t>stride</a:t>
            </a:r>
            <a:r>
              <a:rPr sz="1800" spc="-210" dirty="0">
                <a:latin typeface="Arial Black"/>
                <a:cs typeface="Arial Black"/>
              </a:rPr>
              <a:t> </a:t>
            </a:r>
            <a:r>
              <a:rPr sz="1800" b="1" spc="2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75" dirty="0">
                <a:latin typeface="Arial Black"/>
                <a:cs typeface="Arial Black"/>
              </a:rPr>
              <a:t>Problem:</a:t>
            </a:r>
            <a:endParaRPr sz="2400">
              <a:latin typeface="Arial Black"/>
              <a:cs typeface="Arial Black"/>
            </a:endParaRPr>
          </a:p>
          <a:p>
            <a:pPr marL="469900" marR="5080" lvl="1" indent="-635">
              <a:lnSpc>
                <a:spcPct val="110700"/>
              </a:lnSpc>
              <a:spcBef>
                <a:spcPts val="4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65" dirty="0">
                <a:latin typeface="Arial Black"/>
                <a:cs typeface="Arial Black"/>
              </a:rPr>
              <a:t>Cannot </a:t>
            </a:r>
            <a:r>
              <a:rPr sz="2000" spc="-180" dirty="0">
                <a:latin typeface="Arial Black"/>
                <a:cs typeface="Arial Black"/>
              </a:rPr>
              <a:t>directly </a:t>
            </a:r>
            <a:r>
              <a:rPr sz="2000" spc="-140" dirty="0">
                <a:latin typeface="Arial Black"/>
                <a:cs typeface="Arial Black"/>
              </a:rPr>
              <a:t>add </a:t>
            </a:r>
            <a:r>
              <a:rPr sz="2000" spc="-125" dirty="0">
                <a:latin typeface="Arial Black"/>
                <a:cs typeface="Arial Black"/>
              </a:rPr>
              <a:t>inp  </a:t>
            </a:r>
            <a:r>
              <a:rPr sz="2000" spc="-229" dirty="0">
                <a:latin typeface="Arial Black"/>
                <a:cs typeface="Arial Black"/>
              </a:rPr>
              <a:t>To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50" dirty="0">
                <a:latin typeface="Arial Black"/>
                <a:cs typeface="Arial Black"/>
              </a:rPr>
              <a:t>outputs </a:t>
            </a:r>
            <a:r>
              <a:rPr sz="2000" spc="-110" dirty="0">
                <a:latin typeface="Arial Black"/>
                <a:cs typeface="Arial Black"/>
              </a:rPr>
              <a:t>of </a:t>
            </a:r>
            <a:r>
              <a:rPr sz="2000" spc="-260" dirty="0">
                <a:latin typeface="Arial Black"/>
                <a:cs typeface="Arial Black"/>
              </a:rPr>
              <a:t>RU  </a:t>
            </a:r>
            <a:r>
              <a:rPr sz="2000" spc="-210" dirty="0">
                <a:latin typeface="Arial Black"/>
                <a:cs typeface="Arial Black"/>
              </a:rPr>
              <a:t>(cuz </a:t>
            </a:r>
            <a:r>
              <a:rPr sz="2000" spc="-135" dirty="0">
                <a:latin typeface="Arial Black"/>
                <a:cs typeface="Arial Black"/>
              </a:rPr>
              <a:t>not </a:t>
            </a:r>
            <a:r>
              <a:rPr sz="2000" spc="-204" dirty="0">
                <a:latin typeface="Arial Black"/>
                <a:cs typeface="Arial Black"/>
              </a:rPr>
              <a:t>same</a:t>
            </a:r>
            <a:r>
              <a:rPr sz="2000" spc="-110" dirty="0">
                <a:latin typeface="Arial Black"/>
                <a:cs typeface="Arial Black"/>
              </a:rPr>
              <a:t> </a:t>
            </a:r>
            <a:r>
              <a:rPr sz="2000" spc="-180" dirty="0">
                <a:latin typeface="Arial Black"/>
                <a:cs typeface="Arial Black"/>
              </a:rPr>
              <a:t>shape)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77826" y="79700"/>
            <a:ext cx="53689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맑은 고딕"/>
                <a:cs typeface="맑은 고딕"/>
              </a:rPr>
              <a:t>*He et al., </a:t>
            </a:r>
            <a:r>
              <a:rPr sz="1400" spc="-5" dirty="0">
                <a:latin typeface="맑은 고딕"/>
                <a:cs typeface="맑은 고딕"/>
              </a:rPr>
              <a:t>“</a:t>
            </a:r>
            <a:r>
              <a:rPr sz="1400" spc="-5" dirty="0">
                <a:solidFill>
                  <a:srgbClr val="231F20"/>
                </a:solidFill>
                <a:latin typeface="Calibri"/>
                <a:cs typeface="Calibri"/>
              </a:rPr>
              <a:t>Deep Residual Learning </a:t>
            </a:r>
            <a:r>
              <a:rPr sz="1400" spc="-10" dirty="0">
                <a:solidFill>
                  <a:srgbClr val="231F20"/>
                </a:solidFill>
                <a:latin typeface="Calibri"/>
                <a:cs typeface="Calibri"/>
              </a:rPr>
              <a:t>for Image </a:t>
            </a:r>
            <a:r>
              <a:rPr sz="1400" spc="-5" dirty="0">
                <a:solidFill>
                  <a:srgbClr val="231F20"/>
                </a:solidFill>
                <a:latin typeface="Calibri"/>
                <a:cs typeface="Calibri"/>
              </a:rPr>
              <a:t>Recognition,</a:t>
            </a:r>
            <a:r>
              <a:rPr sz="1400" spc="-5" dirty="0">
                <a:latin typeface="맑은 고딕"/>
                <a:cs typeface="맑은 고딕"/>
              </a:rPr>
              <a:t>” CVPR,</a:t>
            </a:r>
            <a:r>
              <a:rPr sz="1400" dirty="0">
                <a:latin typeface="맑은 고딕"/>
                <a:cs typeface="맑은 고딕"/>
              </a:rPr>
              <a:t> </a:t>
            </a:r>
            <a:r>
              <a:rPr sz="1400" spc="-10" dirty="0">
                <a:latin typeface="맑은 고딕"/>
                <a:cs typeface="맑은 고딕"/>
              </a:rPr>
              <a:t>2016</a:t>
            </a:r>
            <a:endParaRPr sz="1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18992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90" dirty="0"/>
              <a:t>R</a:t>
            </a:r>
            <a:r>
              <a:rPr spc="-515" dirty="0"/>
              <a:t>es</a:t>
            </a:r>
            <a:r>
              <a:rPr spc="-380" dirty="0"/>
              <a:t>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10179050" cy="10623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90" dirty="0">
                <a:latin typeface="Arial Black"/>
                <a:cs typeface="Arial Black"/>
              </a:rPr>
              <a:t>Solution </a:t>
            </a:r>
            <a:r>
              <a:rPr sz="2400" spc="-114" dirty="0">
                <a:latin typeface="Arial Black"/>
                <a:cs typeface="Arial Black"/>
              </a:rPr>
              <a:t>for </a:t>
            </a:r>
            <a:r>
              <a:rPr sz="2400" spc="-190" dirty="0">
                <a:latin typeface="Arial Black"/>
                <a:cs typeface="Arial Black"/>
              </a:rPr>
              <a:t>the </a:t>
            </a:r>
            <a:r>
              <a:rPr sz="2400" spc="-240" dirty="0">
                <a:latin typeface="Arial Black"/>
                <a:cs typeface="Arial Black"/>
              </a:rPr>
              <a:t>skip </a:t>
            </a:r>
            <a:r>
              <a:rPr sz="2400" spc="-220" dirty="0">
                <a:latin typeface="Arial Black"/>
                <a:cs typeface="Arial Black"/>
              </a:rPr>
              <a:t>connection when </a:t>
            </a:r>
            <a:r>
              <a:rPr sz="2400" spc="-190" dirty="0">
                <a:latin typeface="Arial Black"/>
                <a:cs typeface="Arial Black"/>
              </a:rPr>
              <a:t>changing </a:t>
            </a:r>
            <a:r>
              <a:rPr sz="2400" spc="-180" dirty="0">
                <a:latin typeface="Arial Black"/>
                <a:cs typeface="Arial Black"/>
              </a:rPr>
              <a:t>feature </a:t>
            </a:r>
            <a:r>
              <a:rPr sz="2400" spc="-185" dirty="0">
                <a:latin typeface="Arial Black"/>
                <a:cs typeface="Arial Black"/>
              </a:rPr>
              <a:t>map </a:t>
            </a:r>
            <a:r>
              <a:rPr sz="2400" spc="-240" dirty="0">
                <a:latin typeface="Arial Black"/>
                <a:cs typeface="Arial Black"/>
              </a:rPr>
              <a:t>size </a:t>
            </a:r>
            <a:r>
              <a:rPr sz="2400" spc="-170" dirty="0">
                <a:latin typeface="Arial Black"/>
                <a:cs typeface="Arial Black"/>
              </a:rPr>
              <a:t>and  </a:t>
            </a:r>
            <a:r>
              <a:rPr sz="2400" spc="-165" dirty="0">
                <a:latin typeface="Arial Black"/>
                <a:cs typeface="Arial Black"/>
              </a:rPr>
              <a:t>depth: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59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25" dirty="0">
                <a:latin typeface="Arial Black"/>
                <a:cs typeface="Arial Black"/>
              </a:rPr>
              <a:t>By </a:t>
            </a:r>
            <a:r>
              <a:rPr sz="2000" spc="-175" dirty="0">
                <a:latin typeface="Arial Black"/>
                <a:cs typeface="Arial Black"/>
              </a:rPr>
              <a:t>passing </a:t>
            </a:r>
            <a:r>
              <a:rPr sz="2000" spc="-150" dirty="0">
                <a:latin typeface="Arial Black"/>
                <a:cs typeface="Arial Black"/>
              </a:rPr>
              <a:t>inputs </a:t>
            </a:r>
            <a:r>
              <a:rPr sz="2000" spc="-110" dirty="0">
                <a:latin typeface="Arial Black"/>
                <a:cs typeface="Arial Black"/>
              </a:rPr>
              <a:t>through </a:t>
            </a:r>
            <a:r>
              <a:rPr sz="2000" spc="-210" dirty="0">
                <a:latin typeface="Arial Black"/>
                <a:cs typeface="Arial Black"/>
              </a:rPr>
              <a:t>a </a:t>
            </a:r>
            <a:r>
              <a:rPr sz="2000" spc="-190" dirty="0">
                <a:latin typeface="Arial Black"/>
                <a:cs typeface="Arial Black"/>
              </a:rPr>
              <a:t>1 </a:t>
            </a:r>
            <a:r>
              <a:rPr sz="2000" spc="-275" dirty="0">
                <a:latin typeface="Arial Black"/>
                <a:cs typeface="Arial Black"/>
              </a:rPr>
              <a:t>x </a:t>
            </a:r>
            <a:r>
              <a:rPr sz="2000" spc="-190" dirty="0">
                <a:latin typeface="Arial Black"/>
                <a:cs typeface="Arial Black"/>
              </a:rPr>
              <a:t>1 </a:t>
            </a:r>
            <a:r>
              <a:rPr sz="2000" spc="-204" dirty="0">
                <a:latin typeface="Arial Black"/>
                <a:cs typeface="Arial Black"/>
              </a:rPr>
              <a:t>conv </a:t>
            </a:r>
            <a:r>
              <a:rPr sz="2000" spc="-170" dirty="0">
                <a:latin typeface="Arial Black"/>
                <a:cs typeface="Arial Black"/>
              </a:rPr>
              <a:t>layer </a:t>
            </a:r>
            <a:r>
              <a:rPr sz="2000" spc="-185" dirty="0">
                <a:latin typeface="Arial Black"/>
                <a:cs typeface="Arial Black"/>
              </a:rPr>
              <a:t>with </a:t>
            </a:r>
            <a:r>
              <a:rPr sz="2000" b="1" spc="60" dirty="0">
                <a:latin typeface="Arial"/>
                <a:cs typeface="Arial"/>
              </a:rPr>
              <a:t>stride</a:t>
            </a:r>
            <a:r>
              <a:rPr sz="2000" b="1" spc="30" dirty="0">
                <a:latin typeface="Arial"/>
                <a:cs typeface="Arial"/>
              </a:rPr>
              <a:t> </a:t>
            </a:r>
            <a:r>
              <a:rPr sz="2000" b="1" spc="-45" dirty="0">
                <a:latin typeface="Arial"/>
                <a:cs typeface="Arial"/>
              </a:rPr>
              <a:t>2</a:t>
            </a:r>
            <a:r>
              <a:rPr sz="2000" spc="-45" dirty="0">
                <a:latin typeface="Arial Black"/>
                <a:cs typeface="Arial Black"/>
              </a:rPr>
              <a:t>!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77826" y="79700"/>
            <a:ext cx="53689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맑은 고딕"/>
                <a:cs typeface="맑은 고딕"/>
              </a:rPr>
              <a:t>*He et al., </a:t>
            </a:r>
            <a:r>
              <a:rPr sz="1400" spc="-5" dirty="0">
                <a:latin typeface="맑은 고딕"/>
                <a:cs typeface="맑은 고딕"/>
              </a:rPr>
              <a:t>“</a:t>
            </a:r>
            <a:r>
              <a:rPr sz="1400" spc="-5" dirty="0">
                <a:solidFill>
                  <a:srgbClr val="231F20"/>
                </a:solidFill>
                <a:latin typeface="Calibri"/>
                <a:cs typeface="Calibri"/>
              </a:rPr>
              <a:t>Deep Residual Learning </a:t>
            </a:r>
            <a:r>
              <a:rPr sz="1400" spc="-10" dirty="0">
                <a:solidFill>
                  <a:srgbClr val="231F20"/>
                </a:solidFill>
                <a:latin typeface="Calibri"/>
                <a:cs typeface="Calibri"/>
              </a:rPr>
              <a:t>for Image </a:t>
            </a:r>
            <a:r>
              <a:rPr sz="1400" spc="-5" dirty="0">
                <a:solidFill>
                  <a:srgbClr val="231F20"/>
                </a:solidFill>
                <a:latin typeface="Calibri"/>
                <a:cs typeface="Calibri"/>
              </a:rPr>
              <a:t>Recognition,</a:t>
            </a:r>
            <a:r>
              <a:rPr sz="1400" spc="-5" dirty="0">
                <a:latin typeface="맑은 고딕"/>
                <a:cs typeface="맑은 고딕"/>
              </a:rPr>
              <a:t>” CVPR,</a:t>
            </a:r>
            <a:r>
              <a:rPr sz="1400" dirty="0">
                <a:latin typeface="맑은 고딕"/>
                <a:cs typeface="맑은 고딕"/>
              </a:rPr>
              <a:t> </a:t>
            </a:r>
            <a:r>
              <a:rPr sz="1400" spc="-10" dirty="0">
                <a:latin typeface="맑은 고딕"/>
                <a:cs typeface="맑은 고딕"/>
              </a:rPr>
              <a:t>2016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97895" y="3263646"/>
            <a:ext cx="5123365" cy="2581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18992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90" dirty="0"/>
              <a:t>R</a:t>
            </a:r>
            <a:r>
              <a:rPr spc="-515" dirty="0"/>
              <a:t>es</a:t>
            </a:r>
            <a:r>
              <a:rPr spc="-380" dirty="0"/>
              <a:t>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79700"/>
            <a:ext cx="53689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맑은 고딕"/>
                <a:cs typeface="맑은 고딕"/>
              </a:rPr>
              <a:t>*He et al., </a:t>
            </a:r>
            <a:r>
              <a:rPr sz="1400" spc="-5" dirty="0">
                <a:latin typeface="맑은 고딕"/>
                <a:cs typeface="맑은 고딕"/>
              </a:rPr>
              <a:t>“</a:t>
            </a:r>
            <a:r>
              <a:rPr sz="1400" spc="-5" dirty="0">
                <a:solidFill>
                  <a:srgbClr val="231F20"/>
                </a:solidFill>
                <a:latin typeface="Calibri"/>
                <a:cs typeface="Calibri"/>
              </a:rPr>
              <a:t>Deep Residual Learning </a:t>
            </a:r>
            <a:r>
              <a:rPr sz="1400" spc="-10" dirty="0">
                <a:solidFill>
                  <a:srgbClr val="231F20"/>
                </a:solidFill>
                <a:latin typeface="Calibri"/>
                <a:cs typeface="Calibri"/>
              </a:rPr>
              <a:t>for Image </a:t>
            </a:r>
            <a:r>
              <a:rPr sz="1400" spc="-5" dirty="0">
                <a:solidFill>
                  <a:srgbClr val="231F20"/>
                </a:solidFill>
                <a:latin typeface="Calibri"/>
                <a:cs typeface="Calibri"/>
              </a:rPr>
              <a:t>Recognition,</a:t>
            </a:r>
            <a:r>
              <a:rPr sz="1400" spc="-5" dirty="0">
                <a:latin typeface="맑은 고딕"/>
                <a:cs typeface="맑은 고딕"/>
              </a:rPr>
              <a:t>” CVPR,</a:t>
            </a:r>
            <a:r>
              <a:rPr sz="1400" dirty="0">
                <a:latin typeface="맑은 고딕"/>
                <a:cs typeface="맑은 고딕"/>
              </a:rPr>
              <a:t> </a:t>
            </a:r>
            <a:r>
              <a:rPr sz="1400" spc="-10" dirty="0">
                <a:latin typeface="맑은 고딕"/>
                <a:cs typeface="맑은 고딕"/>
              </a:rPr>
              <a:t>2016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803780"/>
            <a:ext cx="41040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35" dirty="0">
                <a:latin typeface="Arial Black"/>
                <a:cs typeface="Arial Black"/>
              </a:rPr>
              <a:t>Example: </a:t>
            </a:r>
            <a:r>
              <a:rPr sz="2400" b="1" spc="40" dirty="0">
                <a:latin typeface="Arial"/>
                <a:cs typeface="Arial"/>
              </a:rPr>
              <a:t>ResNet-34 </a:t>
            </a:r>
            <a:r>
              <a:rPr sz="2400" spc="-254" dirty="0">
                <a:latin typeface="Arial Black"/>
                <a:cs typeface="Arial Black"/>
              </a:rPr>
              <a:t>a</a:t>
            </a:r>
            <a:r>
              <a:rPr sz="2400" spc="-270" dirty="0">
                <a:latin typeface="Arial Black"/>
                <a:cs typeface="Arial Black"/>
              </a:rPr>
              <a:t> </a:t>
            </a:r>
            <a:r>
              <a:rPr sz="2400" spc="-165" dirty="0">
                <a:latin typeface="Arial Black"/>
                <a:cs typeface="Arial Black"/>
              </a:rPr>
              <a:t>part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55174" y="86983"/>
            <a:ext cx="4414910" cy="6720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921870" y="6543761"/>
            <a:ext cx="83820" cy="203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3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92991" y="6531061"/>
            <a:ext cx="10922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3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18992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90" dirty="0"/>
              <a:t>R</a:t>
            </a:r>
            <a:r>
              <a:rPr spc="-515" dirty="0"/>
              <a:t>es</a:t>
            </a:r>
            <a:r>
              <a:rPr spc="-380" dirty="0"/>
              <a:t>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3980179" cy="270002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54" dirty="0">
                <a:latin typeface="Arial Black"/>
                <a:cs typeface="Arial Black"/>
              </a:rPr>
              <a:t>Results </a:t>
            </a:r>
            <a:r>
              <a:rPr sz="2400" spc="-130" dirty="0">
                <a:latin typeface="Arial Black"/>
                <a:cs typeface="Arial Black"/>
              </a:rPr>
              <a:t>of </a:t>
            </a:r>
            <a:r>
              <a:rPr sz="2400" spc="-195" dirty="0">
                <a:latin typeface="Arial Black"/>
                <a:cs typeface="Arial Black"/>
              </a:rPr>
              <a:t>variant</a:t>
            </a:r>
            <a:r>
              <a:rPr sz="2400" spc="-200" dirty="0">
                <a:latin typeface="Arial Black"/>
                <a:cs typeface="Arial Black"/>
              </a:rPr>
              <a:t> </a:t>
            </a:r>
            <a:r>
              <a:rPr sz="2400" spc="-270" dirty="0">
                <a:latin typeface="Arial Black"/>
                <a:cs typeface="Arial Black"/>
              </a:rPr>
              <a:t>ResNets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90" dirty="0">
                <a:latin typeface="Arial Black"/>
                <a:cs typeface="Arial Black"/>
              </a:rPr>
              <a:t>ResNet-34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90" dirty="0">
                <a:latin typeface="Arial Black"/>
                <a:cs typeface="Arial Black"/>
              </a:rPr>
              <a:t>ResNet-50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90" dirty="0">
                <a:latin typeface="Arial Black"/>
                <a:cs typeface="Arial Black"/>
              </a:rPr>
              <a:t>ResNet-101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90" dirty="0">
                <a:latin typeface="Arial Black"/>
                <a:cs typeface="Arial Black"/>
              </a:rPr>
              <a:t>ResNet-152</a:t>
            </a:r>
            <a:endParaRPr sz="20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60" dirty="0">
                <a:latin typeface="Arial Black"/>
                <a:cs typeface="Arial Black"/>
              </a:rPr>
              <a:t>You </a:t>
            </a:r>
            <a:r>
              <a:rPr sz="2400" spc="-280" dirty="0">
                <a:latin typeface="Arial Black"/>
                <a:cs typeface="Arial Black"/>
              </a:rPr>
              <a:t>can </a:t>
            </a:r>
            <a:r>
              <a:rPr sz="2400" spc="-229" dirty="0">
                <a:latin typeface="Arial Black"/>
                <a:cs typeface="Arial Black"/>
              </a:rPr>
              <a:t>also</a:t>
            </a:r>
            <a:r>
              <a:rPr sz="2400" spc="-5" dirty="0">
                <a:latin typeface="Arial Black"/>
                <a:cs typeface="Arial Black"/>
              </a:rPr>
              <a:t> </a:t>
            </a:r>
            <a:r>
              <a:rPr sz="2400" spc="-225" dirty="0">
                <a:latin typeface="Arial Black"/>
                <a:cs typeface="Arial Black"/>
              </a:rPr>
              <a:t>customize</a:t>
            </a:r>
            <a:endParaRPr sz="2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35" dirty="0">
                <a:latin typeface="Arial Black"/>
                <a:cs typeface="Arial Black"/>
              </a:rPr>
              <a:t># </a:t>
            </a:r>
            <a:r>
              <a:rPr sz="2400" spc="-130" dirty="0">
                <a:latin typeface="Arial Black"/>
                <a:cs typeface="Arial Black"/>
              </a:rPr>
              <a:t>of </a:t>
            </a:r>
            <a:r>
              <a:rPr sz="2400" spc="-165" dirty="0">
                <a:latin typeface="Arial Black"/>
                <a:cs typeface="Arial Black"/>
              </a:rPr>
              <a:t>depth </a:t>
            </a:r>
            <a:r>
              <a:rPr sz="2400" spc="-180" dirty="0">
                <a:latin typeface="Arial Black"/>
                <a:cs typeface="Arial Black"/>
              </a:rPr>
              <a:t>(e.g.,</a:t>
            </a:r>
            <a:r>
              <a:rPr sz="2400" spc="-459" dirty="0">
                <a:latin typeface="Arial Black"/>
                <a:cs typeface="Arial Black"/>
              </a:rPr>
              <a:t> </a:t>
            </a:r>
            <a:r>
              <a:rPr sz="2400" spc="-229" dirty="0">
                <a:latin typeface="Arial Black"/>
                <a:cs typeface="Arial Black"/>
              </a:rPr>
              <a:t>ResNet-20)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77826" y="79700"/>
            <a:ext cx="53689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맑은 고딕"/>
                <a:cs typeface="맑은 고딕"/>
              </a:rPr>
              <a:t>*He et al., </a:t>
            </a:r>
            <a:r>
              <a:rPr sz="1400" spc="-5" dirty="0">
                <a:latin typeface="맑은 고딕"/>
                <a:cs typeface="맑은 고딕"/>
              </a:rPr>
              <a:t>“</a:t>
            </a:r>
            <a:r>
              <a:rPr sz="1400" spc="-5" dirty="0">
                <a:solidFill>
                  <a:srgbClr val="231F20"/>
                </a:solidFill>
                <a:latin typeface="Calibri"/>
                <a:cs typeface="Calibri"/>
              </a:rPr>
              <a:t>Deep Residual Learning </a:t>
            </a:r>
            <a:r>
              <a:rPr sz="1400" spc="-10" dirty="0">
                <a:solidFill>
                  <a:srgbClr val="231F20"/>
                </a:solidFill>
                <a:latin typeface="Calibri"/>
                <a:cs typeface="Calibri"/>
              </a:rPr>
              <a:t>for Image </a:t>
            </a:r>
            <a:r>
              <a:rPr sz="1400" spc="-5" dirty="0">
                <a:solidFill>
                  <a:srgbClr val="231F20"/>
                </a:solidFill>
                <a:latin typeface="Calibri"/>
                <a:cs typeface="Calibri"/>
              </a:rPr>
              <a:t>Recognition,</a:t>
            </a:r>
            <a:r>
              <a:rPr sz="1400" spc="-5" dirty="0">
                <a:latin typeface="맑은 고딕"/>
                <a:cs typeface="맑은 고딕"/>
              </a:rPr>
              <a:t>” CVPR,</a:t>
            </a:r>
            <a:r>
              <a:rPr sz="1400" dirty="0">
                <a:latin typeface="맑은 고딕"/>
                <a:cs typeface="맑은 고딕"/>
              </a:rPr>
              <a:t> </a:t>
            </a:r>
            <a:r>
              <a:rPr sz="1400" spc="-10" dirty="0">
                <a:latin typeface="맑은 고딕"/>
                <a:cs typeface="맑은 고딕"/>
              </a:rPr>
              <a:t>2016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34142" y="2596114"/>
            <a:ext cx="5161404" cy="35044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83770" y="6531061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34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93761"/>
            <a:ext cx="11141075" cy="305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1431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맑은 고딕"/>
                <a:cs typeface="맑은 고딕"/>
              </a:rPr>
              <a:t>*Szegedy et </a:t>
            </a:r>
            <a:r>
              <a:rPr sz="1800" dirty="0">
                <a:latin typeface="맑은 고딕"/>
                <a:cs typeface="맑은 고딕"/>
              </a:rPr>
              <a:t>al., </a:t>
            </a:r>
            <a:r>
              <a:rPr sz="1800" spc="-5" dirty="0">
                <a:latin typeface="맑은 고딕"/>
                <a:cs typeface="맑은 고딕"/>
              </a:rPr>
              <a:t>“</a:t>
            </a:r>
            <a:r>
              <a:rPr sz="1800" spc="-5" dirty="0">
                <a:latin typeface="Calibri"/>
                <a:cs typeface="Calibri"/>
              </a:rPr>
              <a:t>Inception-v4, </a:t>
            </a:r>
            <a:r>
              <a:rPr sz="1800" spc="-10" dirty="0">
                <a:latin typeface="Calibri"/>
                <a:cs typeface="Calibri"/>
              </a:rPr>
              <a:t>Inception-ResNet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5314315">
              <a:lnSpc>
                <a:spcPts val="2045"/>
              </a:lnSpc>
            </a:pPr>
            <a:r>
              <a:rPr sz="1800" spc="-5" dirty="0">
                <a:latin typeface="Calibri"/>
                <a:cs typeface="Calibri"/>
              </a:rPr>
              <a:t>the Impact of </a:t>
            </a:r>
            <a:r>
              <a:rPr sz="1800" spc="-10" dirty="0">
                <a:latin typeface="Calibri"/>
                <a:cs typeface="Calibri"/>
              </a:rPr>
              <a:t>Residual </a:t>
            </a:r>
            <a:r>
              <a:rPr sz="1800" spc="-5" dirty="0">
                <a:latin typeface="Calibri"/>
                <a:cs typeface="Calibri"/>
              </a:rPr>
              <a:t>Connections on </a:t>
            </a:r>
            <a:r>
              <a:rPr sz="1800" dirty="0">
                <a:latin typeface="Calibri"/>
                <a:cs typeface="Calibri"/>
              </a:rPr>
              <a:t>Learning,</a:t>
            </a:r>
            <a:r>
              <a:rPr sz="1800" dirty="0">
                <a:latin typeface="맑은 고딕"/>
                <a:cs typeface="맑은 고딕"/>
              </a:rPr>
              <a:t>” AAAI,</a:t>
            </a:r>
            <a:r>
              <a:rPr sz="1800" spc="9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2017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ts val="5165"/>
              </a:lnSpc>
            </a:pPr>
            <a:r>
              <a:rPr sz="4400" spc="-335" dirty="0">
                <a:latin typeface="Arial Black"/>
                <a:cs typeface="Arial Black"/>
              </a:rPr>
              <a:t>Inception-v4, </a:t>
            </a:r>
            <a:r>
              <a:rPr sz="4400" spc="-420" dirty="0">
                <a:latin typeface="Arial Black"/>
                <a:cs typeface="Arial Black"/>
              </a:rPr>
              <a:t>2016</a:t>
            </a:r>
            <a:r>
              <a:rPr sz="4400" spc="-360" dirty="0">
                <a:latin typeface="Arial Black"/>
                <a:cs typeface="Arial Black"/>
              </a:rPr>
              <a:t> </a:t>
            </a:r>
            <a:r>
              <a:rPr sz="4400" spc="-350" dirty="0">
                <a:latin typeface="Arial Black"/>
                <a:cs typeface="Arial Black"/>
              </a:rPr>
              <a:t>(Google)</a:t>
            </a:r>
            <a:endParaRPr sz="44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409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29" dirty="0">
                <a:latin typeface="Arial Black"/>
                <a:cs typeface="Arial Black"/>
              </a:rPr>
              <a:t>Residual</a:t>
            </a:r>
            <a:r>
              <a:rPr sz="2400" spc="-180" dirty="0">
                <a:latin typeface="Arial Black"/>
                <a:cs typeface="Arial Black"/>
              </a:rPr>
              <a:t> </a:t>
            </a:r>
            <a:r>
              <a:rPr sz="2400" spc="-225" dirty="0">
                <a:latin typeface="Arial Black"/>
                <a:cs typeface="Arial Black"/>
              </a:rPr>
              <a:t>connections: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spc="70" dirty="0">
                <a:latin typeface="Arial"/>
                <a:cs typeface="Arial"/>
              </a:rPr>
              <a:t>Left </a:t>
            </a:r>
            <a:r>
              <a:rPr sz="2000" spc="-210" dirty="0">
                <a:latin typeface="Arial Black"/>
                <a:cs typeface="Arial Black"/>
              </a:rPr>
              <a:t>is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35" dirty="0">
                <a:latin typeface="Arial Black"/>
                <a:cs typeface="Arial Black"/>
              </a:rPr>
              <a:t>original </a:t>
            </a:r>
            <a:r>
              <a:rPr sz="2000" spc="-160" dirty="0">
                <a:latin typeface="Arial Black"/>
                <a:cs typeface="Arial Black"/>
              </a:rPr>
              <a:t>residual</a:t>
            </a:r>
            <a:r>
              <a:rPr sz="2000" spc="-240" dirty="0">
                <a:latin typeface="Arial Black"/>
                <a:cs typeface="Arial Black"/>
              </a:rPr>
              <a:t> </a:t>
            </a:r>
            <a:r>
              <a:rPr sz="2000" spc="-180" dirty="0">
                <a:latin typeface="Arial Black"/>
                <a:cs typeface="Arial Black"/>
              </a:rPr>
              <a:t>connection.</a:t>
            </a:r>
            <a:endParaRPr sz="2000">
              <a:latin typeface="Arial Black"/>
              <a:cs typeface="Arial Black"/>
            </a:endParaRPr>
          </a:p>
          <a:p>
            <a:pPr marL="697865" marR="946785" lvl="1" indent="-228600">
              <a:lnSpc>
                <a:spcPts val="2140"/>
              </a:lnSpc>
              <a:spcBef>
                <a:spcPts val="5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spc="50" dirty="0">
                <a:latin typeface="Arial"/>
                <a:cs typeface="Arial"/>
              </a:rPr>
              <a:t>Right </a:t>
            </a:r>
            <a:r>
              <a:rPr sz="2000" spc="-210" dirty="0">
                <a:latin typeface="Arial Black"/>
                <a:cs typeface="Arial Black"/>
              </a:rPr>
              <a:t>is </a:t>
            </a:r>
            <a:r>
              <a:rPr sz="2000" spc="-155" dirty="0">
                <a:latin typeface="Arial Black"/>
                <a:cs typeface="Arial Black"/>
              </a:rPr>
              <a:t>an </a:t>
            </a:r>
            <a:r>
              <a:rPr sz="2000" spc="-150" dirty="0">
                <a:latin typeface="Arial Black"/>
                <a:cs typeface="Arial Black"/>
              </a:rPr>
              <a:t>optimized </a:t>
            </a:r>
            <a:r>
              <a:rPr sz="2000" spc="-160" dirty="0">
                <a:latin typeface="Arial Black"/>
                <a:cs typeface="Arial Black"/>
              </a:rPr>
              <a:t>version </a:t>
            </a:r>
            <a:r>
              <a:rPr sz="2000" spc="-165" dirty="0">
                <a:latin typeface="Arial Black"/>
                <a:cs typeface="Arial Black"/>
              </a:rPr>
              <a:t>that </a:t>
            </a:r>
            <a:r>
              <a:rPr sz="2000" spc="-190" dirty="0">
                <a:latin typeface="Arial Black"/>
                <a:cs typeface="Arial Black"/>
              </a:rPr>
              <a:t>reduces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65" dirty="0">
                <a:latin typeface="Arial Black"/>
                <a:cs typeface="Arial Black"/>
              </a:rPr>
              <a:t>computational </a:t>
            </a:r>
            <a:r>
              <a:rPr sz="2000" spc="-235" dirty="0">
                <a:latin typeface="Arial Black"/>
                <a:cs typeface="Arial Black"/>
              </a:rPr>
              <a:t>cost </a:t>
            </a:r>
            <a:r>
              <a:rPr sz="2000" spc="-145" dirty="0">
                <a:latin typeface="Arial Black"/>
                <a:cs typeface="Arial Black"/>
              </a:rPr>
              <a:t>using </a:t>
            </a:r>
            <a:r>
              <a:rPr sz="2000" spc="-210" dirty="0">
                <a:latin typeface="Arial Black"/>
                <a:cs typeface="Arial Black"/>
              </a:rPr>
              <a:t>a </a:t>
            </a:r>
            <a:r>
              <a:rPr sz="2000" spc="-190" dirty="0">
                <a:latin typeface="Arial Black"/>
                <a:cs typeface="Arial Black"/>
              </a:rPr>
              <a:t>1 </a:t>
            </a:r>
            <a:r>
              <a:rPr sz="2000" dirty="0">
                <a:latin typeface="맑은 고딕"/>
                <a:cs typeface="맑은 고딕"/>
              </a:rPr>
              <a:t>× </a:t>
            </a:r>
            <a:r>
              <a:rPr sz="2000" spc="-190" dirty="0">
                <a:latin typeface="Arial Black"/>
                <a:cs typeface="Arial Black"/>
              </a:rPr>
              <a:t>1  </a:t>
            </a:r>
            <a:r>
              <a:rPr sz="2000" spc="-155" dirty="0">
                <a:latin typeface="Arial Black"/>
                <a:cs typeface="Arial Black"/>
              </a:rPr>
              <a:t>convolution.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97985" y="3430537"/>
            <a:ext cx="4791063" cy="2943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883770" y="6531061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35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48761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5" dirty="0"/>
              <a:t>Inception-v4,</a:t>
            </a:r>
            <a:r>
              <a:rPr spc="-390" dirty="0"/>
              <a:t> </a:t>
            </a:r>
            <a:r>
              <a:rPr spc="-420" dirty="0"/>
              <a:t>2016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640" y="1759977"/>
            <a:ext cx="5839460" cy="452437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846455" indent="-229235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847090" algn="l"/>
              </a:tabLst>
            </a:pPr>
            <a:r>
              <a:rPr sz="2400" spc="-225" dirty="0">
                <a:latin typeface="Arial Black"/>
                <a:cs typeface="Arial Black"/>
              </a:rPr>
              <a:t>Architecture</a:t>
            </a:r>
            <a:endParaRPr sz="2400">
              <a:latin typeface="Arial Black"/>
              <a:cs typeface="Arial Black"/>
            </a:endParaRPr>
          </a:p>
          <a:p>
            <a:pPr marL="1303655" lvl="1" indent="-2292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303655" algn="l"/>
                <a:tab pos="1304290" algn="l"/>
              </a:tabLst>
            </a:pPr>
            <a:r>
              <a:rPr sz="2000" spc="-180" dirty="0">
                <a:latin typeface="Arial Black"/>
                <a:cs typeface="Arial Black"/>
              </a:rPr>
              <a:t>Left: </a:t>
            </a:r>
            <a:r>
              <a:rPr sz="2000" spc="-120" dirty="0">
                <a:latin typeface="Arial Black"/>
                <a:cs typeface="Arial Black"/>
              </a:rPr>
              <a:t>pure</a:t>
            </a:r>
            <a:r>
              <a:rPr sz="2000" spc="-130" dirty="0">
                <a:latin typeface="Arial Black"/>
                <a:cs typeface="Arial Black"/>
              </a:rPr>
              <a:t> </a:t>
            </a:r>
            <a:r>
              <a:rPr sz="2000" spc="-155" dirty="0">
                <a:latin typeface="Arial Black"/>
                <a:cs typeface="Arial Black"/>
              </a:rPr>
              <a:t>Inception-v4</a:t>
            </a:r>
            <a:endParaRPr sz="2000">
              <a:latin typeface="Arial Black"/>
              <a:cs typeface="Arial Black"/>
            </a:endParaRPr>
          </a:p>
          <a:p>
            <a:pPr marL="1303655" lvl="1" indent="-229235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1303655" algn="l"/>
                <a:tab pos="1304290" algn="l"/>
              </a:tabLst>
            </a:pPr>
            <a:r>
              <a:rPr sz="2000" spc="-165" dirty="0">
                <a:latin typeface="Arial Black"/>
                <a:cs typeface="Arial Black"/>
              </a:rPr>
              <a:t>Right:</a:t>
            </a:r>
            <a:r>
              <a:rPr sz="2000" spc="-155" dirty="0">
                <a:latin typeface="Arial Black"/>
                <a:cs typeface="Arial Black"/>
              </a:rPr>
              <a:t> </a:t>
            </a:r>
            <a:r>
              <a:rPr sz="2000" spc="-195" dirty="0">
                <a:latin typeface="Arial Black"/>
                <a:cs typeface="Arial Black"/>
              </a:rPr>
              <a:t>stem</a:t>
            </a:r>
            <a:endParaRPr sz="2000">
              <a:latin typeface="Arial Black"/>
              <a:cs typeface="Arial Black"/>
            </a:endParaRPr>
          </a:p>
          <a:p>
            <a:pPr marL="1760855" lvl="2" indent="-22923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1760855" algn="l"/>
                <a:tab pos="1761489" algn="l"/>
              </a:tabLst>
            </a:pPr>
            <a:r>
              <a:rPr sz="1800" spc="-195" dirty="0">
                <a:latin typeface="Arial Black"/>
                <a:cs typeface="Arial Black"/>
              </a:rPr>
              <a:t>This </a:t>
            </a:r>
            <a:r>
              <a:rPr sz="1800" spc="-175" dirty="0">
                <a:latin typeface="Arial Black"/>
                <a:cs typeface="Arial Black"/>
              </a:rPr>
              <a:t>stem </a:t>
            </a:r>
            <a:r>
              <a:rPr sz="1800" spc="-190" dirty="0">
                <a:latin typeface="Arial Black"/>
                <a:cs typeface="Arial Black"/>
              </a:rPr>
              <a:t>is </a:t>
            </a:r>
            <a:r>
              <a:rPr sz="1800" spc="-170" dirty="0">
                <a:latin typeface="Arial Black"/>
                <a:cs typeface="Arial Black"/>
              </a:rPr>
              <a:t>also </a:t>
            </a:r>
            <a:r>
              <a:rPr sz="1800" spc="-155" dirty="0">
                <a:latin typeface="Arial Black"/>
                <a:cs typeface="Arial Black"/>
              </a:rPr>
              <a:t>used</a:t>
            </a:r>
            <a:r>
              <a:rPr sz="1800" spc="-5" dirty="0">
                <a:latin typeface="Arial Black"/>
                <a:cs typeface="Arial Black"/>
              </a:rPr>
              <a:t> </a:t>
            </a:r>
            <a:r>
              <a:rPr sz="1800" spc="-85" dirty="0">
                <a:latin typeface="Arial Black"/>
                <a:cs typeface="Arial Black"/>
              </a:rPr>
              <a:t>for</a:t>
            </a:r>
            <a:endParaRPr sz="1800">
              <a:latin typeface="Arial Black"/>
              <a:cs typeface="Arial Black"/>
            </a:endParaRPr>
          </a:p>
          <a:p>
            <a:pPr marR="439420" algn="ctr">
              <a:lnSpc>
                <a:spcPct val="100000"/>
              </a:lnSpc>
              <a:spcBef>
                <a:spcPts val="285"/>
              </a:spcBef>
            </a:pPr>
            <a:r>
              <a:rPr sz="1800" b="1" spc="45" dirty="0">
                <a:latin typeface="Arial"/>
                <a:cs typeface="Arial"/>
              </a:rPr>
              <a:t>Inception-ResNet-v2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Arial"/>
              <a:cs typeface="Arial"/>
            </a:endParaRPr>
          </a:p>
          <a:p>
            <a:pPr marL="1303655" marR="209550" lvl="1" indent="-228600" algn="just">
              <a:lnSpc>
                <a:spcPts val="2160"/>
              </a:lnSpc>
              <a:buFont typeface="Arial"/>
              <a:buChar char="•"/>
              <a:tabLst>
                <a:tab pos="1304290" algn="l"/>
              </a:tabLst>
            </a:pPr>
            <a:r>
              <a:rPr sz="2000" b="1" spc="-35" dirty="0">
                <a:latin typeface="Arial"/>
                <a:cs typeface="Arial"/>
              </a:rPr>
              <a:t>V </a:t>
            </a:r>
            <a:r>
              <a:rPr sz="2000" spc="-170" dirty="0">
                <a:latin typeface="Arial Black"/>
                <a:cs typeface="Arial Black"/>
              </a:rPr>
              <a:t>denotes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90" dirty="0">
                <a:latin typeface="Arial Black"/>
                <a:cs typeface="Arial Black"/>
              </a:rPr>
              <a:t>use </a:t>
            </a:r>
            <a:r>
              <a:rPr sz="2000" spc="-110" dirty="0">
                <a:latin typeface="Arial Black"/>
                <a:cs typeface="Arial Black"/>
              </a:rPr>
              <a:t>of </a:t>
            </a:r>
            <a:r>
              <a:rPr sz="2000" spc="-200" dirty="0">
                <a:latin typeface="Arial Black"/>
                <a:cs typeface="Arial Black"/>
              </a:rPr>
              <a:t>‘Valid’ </a:t>
            </a:r>
            <a:r>
              <a:rPr sz="2000" spc="-130" dirty="0">
                <a:latin typeface="Arial Black"/>
                <a:cs typeface="Arial Black"/>
              </a:rPr>
              <a:t>padding,  </a:t>
            </a:r>
            <a:r>
              <a:rPr sz="2000" spc="-180" dirty="0">
                <a:latin typeface="Arial Black"/>
                <a:cs typeface="Arial Black"/>
              </a:rPr>
              <a:t>otherwise </a:t>
            </a:r>
            <a:r>
              <a:rPr sz="2000" spc="-220" dirty="0">
                <a:latin typeface="Arial Black"/>
                <a:cs typeface="Arial Black"/>
              </a:rPr>
              <a:t>‘Same’</a:t>
            </a:r>
            <a:r>
              <a:rPr sz="2000" spc="-125" dirty="0">
                <a:latin typeface="Arial Black"/>
                <a:cs typeface="Arial Black"/>
              </a:rPr>
              <a:t> </a:t>
            </a:r>
            <a:r>
              <a:rPr sz="2000" spc="-130" dirty="0">
                <a:latin typeface="Arial Black"/>
                <a:cs typeface="Arial Black"/>
              </a:rPr>
              <a:t>padding.</a:t>
            </a:r>
            <a:endParaRPr sz="2000">
              <a:latin typeface="Arial Black"/>
              <a:cs typeface="Arial Black"/>
            </a:endParaRPr>
          </a:p>
          <a:p>
            <a:pPr marL="1303655" marR="1010919" lvl="1" indent="-228600" algn="just">
              <a:lnSpc>
                <a:spcPts val="2160"/>
              </a:lnSpc>
              <a:spcBef>
                <a:spcPts val="505"/>
              </a:spcBef>
              <a:buFont typeface="Arial"/>
              <a:buChar char="•"/>
              <a:tabLst>
                <a:tab pos="1304290" algn="l"/>
              </a:tabLst>
            </a:pPr>
            <a:r>
              <a:rPr sz="2000" spc="-229" dirty="0">
                <a:latin typeface="Arial Black"/>
                <a:cs typeface="Arial Black"/>
              </a:rPr>
              <a:t>Sizes </a:t>
            </a:r>
            <a:r>
              <a:rPr sz="2000" spc="-150" dirty="0">
                <a:latin typeface="Arial Black"/>
                <a:cs typeface="Arial Black"/>
              </a:rPr>
              <a:t>to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85" dirty="0">
                <a:latin typeface="Arial Black"/>
                <a:cs typeface="Arial Black"/>
              </a:rPr>
              <a:t>side </a:t>
            </a:r>
            <a:r>
              <a:rPr sz="2000" spc="-110" dirty="0">
                <a:latin typeface="Arial Black"/>
                <a:cs typeface="Arial Black"/>
              </a:rPr>
              <a:t>of </a:t>
            </a:r>
            <a:r>
              <a:rPr sz="2000" spc="-225" dirty="0">
                <a:latin typeface="Arial Black"/>
                <a:cs typeface="Arial Black"/>
              </a:rPr>
              <a:t>each </a:t>
            </a:r>
            <a:r>
              <a:rPr sz="2000" spc="-170" dirty="0">
                <a:latin typeface="Arial Black"/>
                <a:cs typeface="Arial Black"/>
              </a:rPr>
              <a:t>layer  </a:t>
            </a:r>
            <a:r>
              <a:rPr sz="2000" spc="-160" dirty="0">
                <a:latin typeface="Arial Black"/>
                <a:cs typeface="Arial Black"/>
              </a:rPr>
              <a:t>summarize the </a:t>
            </a:r>
            <a:r>
              <a:rPr sz="2000" spc="-180" dirty="0">
                <a:latin typeface="Arial Black"/>
                <a:cs typeface="Arial Black"/>
              </a:rPr>
              <a:t>shape </a:t>
            </a:r>
            <a:r>
              <a:rPr sz="2000" spc="-110" dirty="0">
                <a:latin typeface="Arial Black"/>
                <a:cs typeface="Arial Black"/>
              </a:rPr>
              <a:t>of </a:t>
            </a:r>
            <a:r>
              <a:rPr sz="2000" spc="-225" dirty="0">
                <a:latin typeface="Arial Black"/>
                <a:cs typeface="Arial Black"/>
              </a:rPr>
              <a:t>each  </a:t>
            </a:r>
            <a:r>
              <a:rPr sz="2000" spc="-130" dirty="0">
                <a:latin typeface="Arial Black"/>
                <a:cs typeface="Arial Black"/>
              </a:rPr>
              <a:t>output.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맑은 고딕"/>
                <a:cs typeface="맑은 고딕"/>
              </a:rPr>
              <a:t>*Szegedy et </a:t>
            </a:r>
            <a:r>
              <a:rPr sz="1800" dirty="0">
                <a:latin typeface="맑은 고딕"/>
                <a:cs typeface="맑은 고딕"/>
              </a:rPr>
              <a:t>al., </a:t>
            </a:r>
            <a:r>
              <a:rPr sz="1800" spc="-5" dirty="0">
                <a:latin typeface="맑은 고딕"/>
                <a:cs typeface="맑은 고딕"/>
              </a:rPr>
              <a:t>“</a:t>
            </a:r>
            <a:r>
              <a:rPr sz="1800" spc="-5" dirty="0">
                <a:latin typeface="Calibri"/>
                <a:cs typeface="Calibri"/>
              </a:rPr>
              <a:t>Inception-v4, </a:t>
            </a:r>
            <a:r>
              <a:rPr sz="1800" spc="-10" dirty="0">
                <a:latin typeface="Calibri"/>
                <a:cs typeface="Calibri"/>
              </a:rPr>
              <a:t>Inception-ResNet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the Impact of </a:t>
            </a:r>
            <a:r>
              <a:rPr sz="1800" spc="-10" dirty="0">
                <a:latin typeface="Calibri"/>
                <a:cs typeface="Calibri"/>
              </a:rPr>
              <a:t>Residual </a:t>
            </a:r>
            <a:r>
              <a:rPr sz="1800" spc="-5" dirty="0">
                <a:latin typeface="Calibri"/>
                <a:cs typeface="Calibri"/>
              </a:rPr>
              <a:t>Connections on </a:t>
            </a:r>
            <a:r>
              <a:rPr sz="1800" dirty="0">
                <a:latin typeface="Calibri"/>
                <a:cs typeface="Calibri"/>
              </a:rPr>
              <a:t>Learning,</a:t>
            </a:r>
            <a:r>
              <a:rPr sz="1800" dirty="0">
                <a:latin typeface="맑은 고딕"/>
                <a:cs typeface="맑은 고딕"/>
              </a:rPr>
              <a:t>” AAAI,</a:t>
            </a:r>
            <a:r>
              <a:rPr sz="1800" spc="9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2017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21870" y="6543761"/>
            <a:ext cx="167640" cy="203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36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61283" y="432816"/>
            <a:ext cx="4647845" cy="6181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589" y="3545458"/>
            <a:ext cx="97917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85" dirty="0">
                <a:latin typeface="Arial Black"/>
                <a:cs typeface="Arial Black"/>
              </a:rPr>
              <a:t>IV: </a:t>
            </a:r>
            <a:r>
              <a:rPr sz="6000" spc="-575" dirty="0">
                <a:latin typeface="Arial Black"/>
                <a:cs typeface="Arial Black"/>
              </a:rPr>
              <a:t>Squeeze </a:t>
            </a:r>
            <a:r>
              <a:rPr sz="6000" spc="-530" dirty="0">
                <a:latin typeface="Arial Black"/>
                <a:cs typeface="Arial Black"/>
              </a:rPr>
              <a:t>+ </a:t>
            </a:r>
            <a:r>
              <a:rPr sz="6000" b="1" spc="140" dirty="0">
                <a:latin typeface="Arial"/>
                <a:cs typeface="Arial"/>
              </a:rPr>
              <a:t>Excitation</a:t>
            </a:r>
            <a:r>
              <a:rPr sz="6000" b="1" spc="200" dirty="0">
                <a:latin typeface="Arial"/>
                <a:cs typeface="Arial"/>
              </a:rPr>
              <a:t> </a:t>
            </a:r>
            <a:r>
              <a:rPr sz="6000" spc="-715" dirty="0">
                <a:latin typeface="Arial Black"/>
                <a:cs typeface="Arial Black"/>
              </a:rPr>
              <a:t>(?)</a:t>
            </a:r>
            <a:endParaRPr sz="6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0589" y="4480751"/>
            <a:ext cx="8119745" cy="93726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400" spc="-240" dirty="0">
                <a:solidFill>
                  <a:srgbClr val="8A8A8A"/>
                </a:solidFill>
                <a:latin typeface="Arial Black"/>
                <a:cs typeface="Arial Black"/>
              </a:rPr>
              <a:t>Exciting:</a:t>
            </a:r>
            <a:r>
              <a:rPr sz="2400" spc="-180" dirty="0">
                <a:solidFill>
                  <a:srgbClr val="8A8A8A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8A8A8A"/>
                </a:solidFill>
                <a:latin typeface="맑은 고딕"/>
                <a:cs typeface="맑은 고딕"/>
              </a:rPr>
              <a:t>흥분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spc="-240" dirty="0">
                <a:solidFill>
                  <a:srgbClr val="8A8A8A"/>
                </a:solidFill>
                <a:latin typeface="Arial Black"/>
                <a:cs typeface="Arial Black"/>
              </a:rPr>
              <a:t>Excitation:</a:t>
            </a:r>
            <a:r>
              <a:rPr sz="2400" spc="-190" dirty="0">
                <a:solidFill>
                  <a:srgbClr val="8A8A8A"/>
                </a:solidFill>
                <a:latin typeface="Arial Black"/>
                <a:cs typeface="Arial Black"/>
              </a:rPr>
              <a:t> </a:t>
            </a:r>
            <a:r>
              <a:rPr sz="2400" spc="-25" dirty="0">
                <a:solidFill>
                  <a:srgbClr val="8A8A8A"/>
                </a:solidFill>
                <a:latin typeface="맑은 고딕"/>
                <a:cs typeface="맑은 고딕"/>
              </a:rPr>
              <a:t>들뜬상태</a:t>
            </a:r>
            <a:r>
              <a:rPr sz="2400" spc="-25" dirty="0">
                <a:solidFill>
                  <a:srgbClr val="8A8A8A"/>
                </a:solidFill>
                <a:latin typeface="Arial Black"/>
                <a:cs typeface="Arial Black"/>
              </a:rPr>
              <a:t>(</a:t>
            </a:r>
            <a:r>
              <a:rPr sz="2400" spc="-25" dirty="0">
                <a:solidFill>
                  <a:srgbClr val="8A8A8A"/>
                </a:solidFill>
                <a:latin typeface="맑은 고딕"/>
                <a:cs typeface="맑은 고딕"/>
              </a:rPr>
              <a:t>에너지가</a:t>
            </a:r>
            <a:r>
              <a:rPr sz="2400" spc="-235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8A8A8A"/>
                </a:solidFill>
                <a:latin typeface="맑은 고딕"/>
                <a:cs typeface="맑은 고딕"/>
              </a:rPr>
              <a:t>높은</a:t>
            </a:r>
            <a:r>
              <a:rPr sz="2400" spc="-225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8A8A8A"/>
                </a:solidFill>
                <a:latin typeface="맑은 고딕"/>
                <a:cs typeface="맑은 고딕"/>
              </a:rPr>
              <a:t>준위로</a:t>
            </a:r>
            <a:r>
              <a:rPr sz="2400" spc="-235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8A8A8A"/>
                </a:solidFill>
                <a:latin typeface="맑은 고딕"/>
                <a:cs typeface="맑은 고딕"/>
              </a:rPr>
              <a:t>옮아가는</a:t>
            </a:r>
            <a:r>
              <a:rPr sz="2400" spc="-229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2400" spc="-180" dirty="0">
                <a:solidFill>
                  <a:srgbClr val="8A8A8A"/>
                </a:solidFill>
                <a:latin typeface="맑은 고딕"/>
                <a:cs typeface="맑은 고딕"/>
              </a:rPr>
              <a:t>현상</a:t>
            </a:r>
            <a:r>
              <a:rPr sz="2400" spc="-180" dirty="0">
                <a:solidFill>
                  <a:srgbClr val="8A8A8A"/>
                </a:solidFill>
                <a:latin typeface="Arial Black"/>
                <a:cs typeface="Arial Black"/>
              </a:rPr>
              <a:t>)…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15855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70" dirty="0"/>
              <a:t>S</a:t>
            </a:r>
            <a:r>
              <a:rPr spc="-470" dirty="0"/>
              <a:t>ENet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9665335" cy="2122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35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60" dirty="0">
                <a:latin typeface="Arial Black"/>
                <a:cs typeface="Arial Black"/>
              </a:rPr>
              <a:t>The </a:t>
            </a:r>
            <a:r>
              <a:rPr sz="2400" spc="-175" dirty="0">
                <a:latin typeface="Arial Black"/>
                <a:cs typeface="Arial Black"/>
              </a:rPr>
              <a:t>winning </a:t>
            </a:r>
            <a:r>
              <a:rPr sz="2400" spc="-220" dirty="0">
                <a:latin typeface="Arial Black"/>
                <a:cs typeface="Arial Black"/>
              </a:rPr>
              <a:t>architecture </a:t>
            </a:r>
            <a:r>
              <a:rPr sz="2400" spc="-150" dirty="0">
                <a:latin typeface="Arial Black"/>
                <a:cs typeface="Arial Black"/>
              </a:rPr>
              <a:t>in </a:t>
            </a:r>
            <a:r>
              <a:rPr sz="2400" spc="-190" dirty="0">
                <a:latin typeface="Arial Black"/>
                <a:cs typeface="Arial Black"/>
              </a:rPr>
              <a:t>the </a:t>
            </a:r>
            <a:r>
              <a:rPr sz="2400" spc="-340" dirty="0">
                <a:latin typeface="Arial Black"/>
                <a:cs typeface="Arial Black"/>
              </a:rPr>
              <a:t>ILSVRC </a:t>
            </a:r>
            <a:r>
              <a:rPr sz="2400" spc="-235" dirty="0">
                <a:latin typeface="Arial Black"/>
                <a:cs typeface="Arial Black"/>
              </a:rPr>
              <a:t>2017 </a:t>
            </a:r>
            <a:r>
              <a:rPr sz="2400" spc="-215" dirty="0">
                <a:latin typeface="Arial Black"/>
                <a:cs typeface="Arial Black"/>
              </a:rPr>
              <a:t>challenge </a:t>
            </a:r>
            <a:r>
              <a:rPr sz="2400" spc="-320" dirty="0">
                <a:latin typeface="Arial Black"/>
                <a:cs typeface="Arial Black"/>
              </a:rPr>
              <a:t>was</a:t>
            </a:r>
            <a:r>
              <a:rPr sz="2400" spc="140" dirty="0">
                <a:latin typeface="Arial Black"/>
                <a:cs typeface="Arial Black"/>
              </a:rPr>
              <a:t> </a:t>
            </a:r>
            <a:r>
              <a:rPr sz="2400" spc="-190" dirty="0">
                <a:latin typeface="Arial Black"/>
                <a:cs typeface="Arial Black"/>
              </a:rPr>
              <a:t>the</a:t>
            </a:r>
            <a:endParaRPr sz="2400">
              <a:latin typeface="Arial Black"/>
              <a:cs typeface="Arial Black"/>
            </a:endParaRPr>
          </a:p>
          <a:p>
            <a:pPr marL="241300">
              <a:lnSpc>
                <a:spcPts val="2735"/>
              </a:lnSpc>
            </a:pPr>
            <a:r>
              <a:rPr sz="2400" b="1" spc="35" dirty="0">
                <a:latin typeface="Arial"/>
                <a:cs typeface="Arial"/>
              </a:rPr>
              <a:t>Squeeze-and-Excitation </a:t>
            </a:r>
            <a:r>
              <a:rPr sz="2400" b="1" spc="150" dirty="0">
                <a:latin typeface="Arial"/>
                <a:cs typeface="Arial"/>
              </a:rPr>
              <a:t>Network</a:t>
            </a:r>
            <a:r>
              <a:rPr sz="2400" b="1" spc="-150" dirty="0">
                <a:latin typeface="Arial"/>
                <a:cs typeface="Arial"/>
              </a:rPr>
              <a:t> </a:t>
            </a:r>
            <a:r>
              <a:rPr sz="2400" spc="-254" dirty="0">
                <a:latin typeface="Arial Black"/>
                <a:cs typeface="Arial Black"/>
              </a:rPr>
              <a:t>(SENet).</a:t>
            </a:r>
            <a:endParaRPr sz="2400">
              <a:latin typeface="Arial Black"/>
              <a:cs typeface="Arial Black"/>
            </a:endParaRPr>
          </a:p>
          <a:p>
            <a:pPr marL="241300" marR="79375" indent="-228600">
              <a:lnSpc>
                <a:spcPts val="259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54" dirty="0">
                <a:latin typeface="Arial Black"/>
                <a:cs typeface="Arial Black"/>
              </a:rPr>
              <a:t>This </a:t>
            </a:r>
            <a:r>
              <a:rPr sz="2400" spc="-220" dirty="0">
                <a:latin typeface="Arial Black"/>
                <a:cs typeface="Arial Black"/>
              </a:rPr>
              <a:t>architecture </a:t>
            </a:r>
            <a:r>
              <a:rPr sz="2400" spc="-229" dirty="0">
                <a:latin typeface="Arial Black"/>
                <a:cs typeface="Arial Black"/>
              </a:rPr>
              <a:t>extends </a:t>
            </a:r>
            <a:r>
              <a:rPr sz="2400" spc="-215" dirty="0">
                <a:latin typeface="Arial Black"/>
                <a:cs typeface="Arial Black"/>
              </a:rPr>
              <a:t>existing </a:t>
            </a:r>
            <a:r>
              <a:rPr sz="2400" spc="-229" dirty="0">
                <a:latin typeface="Arial Black"/>
                <a:cs typeface="Arial Black"/>
              </a:rPr>
              <a:t>architectures </a:t>
            </a:r>
            <a:r>
              <a:rPr sz="2400" spc="-254" dirty="0">
                <a:latin typeface="Arial Black"/>
                <a:cs typeface="Arial Black"/>
              </a:rPr>
              <a:t>such </a:t>
            </a:r>
            <a:r>
              <a:rPr sz="2400" spc="-290" dirty="0">
                <a:latin typeface="Arial Black"/>
                <a:cs typeface="Arial Black"/>
              </a:rPr>
              <a:t>as </a:t>
            </a:r>
            <a:r>
              <a:rPr sz="2400" spc="-200" dirty="0">
                <a:latin typeface="Arial Black"/>
                <a:cs typeface="Arial Black"/>
              </a:rPr>
              <a:t>inception  </a:t>
            </a:r>
            <a:r>
              <a:rPr sz="2400" spc="-229" dirty="0">
                <a:latin typeface="Arial Black"/>
                <a:cs typeface="Arial Black"/>
              </a:rPr>
              <a:t>networks </a:t>
            </a:r>
            <a:r>
              <a:rPr sz="2400" spc="-170" dirty="0">
                <a:latin typeface="Arial Black"/>
                <a:cs typeface="Arial Black"/>
              </a:rPr>
              <a:t>and </a:t>
            </a:r>
            <a:r>
              <a:rPr sz="2400" spc="-270" dirty="0">
                <a:latin typeface="Arial Black"/>
                <a:cs typeface="Arial Black"/>
              </a:rPr>
              <a:t>ResNets </a:t>
            </a:r>
            <a:r>
              <a:rPr sz="2400" spc="-170" dirty="0">
                <a:latin typeface="Arial Black"/>
                <a:cs typeface="Arial Black"/>
              </a:rPr>
              <a:t>and </a:t>
            </a:r>
            <a:r>
              <a:rPr sz="2400" spc="-210" dirty="0">
                <a:latin typeface="Arial Black"/>
                <a:cs typeface="Arial Black"/>
              </a:rPr>
              <a:t>boosts </a:t>
            </a:r>
            <a:r>
              <a:rPr sz="2400" spc="-165" dirty="0">
                <a:latin typeface="Arial Black"/>
                <a:cs typeface="Arial Black"/>
              </a:rPr>
              <a:t>their</a:t>
            </a:r>
            <a:r>
              <a:rPr sz="2400" spc="-50" dirty="0">
                <a:latin typeface="Arial Black"/>
                <a:cs typeface="Arial Black"/>
              </a:rPr>
              <a:t> </a:t>
            </a:r>
            <a:r>
              <a:rPr sz="2400" spc="-185" dirty="0">
                <a:latin typeface="Arial Black"/>
                <a:cs typeface="Arial Black"/>
              </a:rPr>
              <a:t>performance.</a:t>
            </a:r>
            <a:endParaRPr sz="2400">
              <a:latin typeface="Arial Black"/>
              <a:cs typeface="Arial Black"/>
            </a:endParaRPr>
          </a:p>
          <a:p>
            <a:pPr marL="697865" marR="5080" lvl="1" indent="-228600">
              <a:lnSpc>
                <a:spcPts val="2160"/>
              </a:lnSpc>
              <a:spcBef>
                <a:spcPts val="51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15" dirty="0">
                <a:latin typeface="Arial Black"/>
                <a:cs typeface="Arial Black"/>
              </a:rPr>
              <a:t>This </a:t>
            </a:r>
            <a:r>
              <a:rPr sz="2000" spc="-185" dirty="0">
                <a:latin typeface="Arial Black"/>
                <a:cs typeface="Arial Black"/>
              </a:rPr>
              <a:t>allowed </a:t>
            </a:r>
            <a:r>
              <a:rPr sz="2000" spc="-240" dirty="0">
                <a:latin typeface="Arial Black"/>
                <a:cs typeface="Arial Black"/>
              </a:rPr>
              <a:t>SENet </a:t>
            </a:r>
            <a:r>
              <a:rPr sz="2000" spc="-150" dirty="0">
                <a:latin typeface="Arial Black"/>
                <a:cs typeface="Arial Black"/>
              </a:rPr>
              <a:t>to </a:t>
            </a:r>
            <a:r>
              <a:rPr sz="2000" spc="-190" dirty="0">
                <a:latin typeface="Arial Black"/>
                <a:cs typeface="Arial Black"/>
              </a:rPr>
              <a:t>win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65" dirty="0">
                <a:latin typeface="Arial Black"/>
                <a:cs typeface="Arial Black"/>
              </a:rPr>
              <a:t>competition </a:t>
            </a:r>
            <a:r>
              <a:rPr sz="2000" spc="-185" dirty="0">
                <a:latin typeface="Arial Black"/>
                <a:cs typeface="Arial Black"/>
              </a:rPr>
              <a:t>with </a:t>
            </a:r>
            <a:r>
              <a:rPr sz="2000" spc="-155" dirty="0">
                <a:latin typeface="Arial Black"/>
                <a:cs typeface="Arial Black"/>
              </a:rPr>
              <a:t>an </a:t>
            </a:r>
            <a:r>
              <a:rPr sz="2000" spc="-160" dirty="0">
                <a:latin typeface="Arial Black"/>
                <a:cs typeface="Arial Black"/>
              </a:rPr>
              <a:t>astonishing </a:t>
            </a:r>
            <a:r>
              <a:rPr sz="2000" b="1" spc="30" dirty="0">
                <a:latin typeface="Arial"/>
                <a:cs typeface="Arial"/>
              </a:rPr>
              <a:t>2.25% </a:t>
            </a:r>
            <a:r>
              <a:rPr sz="2000" b="1" spc="50" dirty="0">
                <a:latin typeface="Arial"/>
                <a:cs typeface="Arial"/>
              </a:rPr>
              <a:t>top-5  </a:t>
            </a:r>
            <a:r>
              <a:rPr sz="2000" b="1" spc="95" dirty="0">
                <a:latin typeface="Arial"/>
                <a:cs typeface="Arial"/>
              </a:rPr>
              <a:t>error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70" dirty="0">
                <a:latin typeface="Arial"/>
                <a:cs typeface="Arial"/>
              </a:rPr>
              <a:t>rate</a:t>
            </a:r>
            <a:r>
              <a:rPr sz="2000" spc="70" dirty="0">
                <a:latin typeface="Arial Black"/>
                <a:cs typeface="Arial Black"/>
              </a:rPr>
              <a:t>!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8110" y="79700"/>
            <a:ext cx="42608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맑은 고딕"/>
                <a:cs typeface="맑은 고딕"/>
              </a:rPr>
              <a:t>*</a:t>
            </a:r>
            <a:r>
              <a:rPr sz="1400" dirty="0">
                <a:latin typeface="Calibri"/>
                <a:cs typeface="Calibri"/>
              </a:rPr>
              <a:t>Hu </a:t>
            </a:r>
            <a:r>
              <a:rPr sz="1400" spc="-10" dirty="0">
                <a:latin typeface="Calibri"/>
                <a:cs typeface="Calibri"/>
              </a:rPr>
              <a:t>et </a:t>
            </a:r>
            <a:r>
              <a:rPr sz="1400" dirty="0">
                <a:latin typeface="Calibri"/>
                <a:cs typeface="Calibri"/>
              </a:rPr>
              <a:t>al., </a:t>
            </a:r>
            <a:r>
              <a:rPr sz="1400" spc="-10" dirty="0">
                <a:latin typeface="Calibri"/>
                <a:cs typeface="Calibri"/>
              </a:rPr>
              <a:t>“Squeeze-and-Excitation </a:t>
            </a:r>
            <a:r>
              <a:rPr sz="1400" spc="-15" dirty="0">
                <a:latin typeface="Calibri"/>
                <a:cs typeface="Calibri"/>
              </a:rPr>
              <a:t>Networks,” </a:t>
            </a:r>
            <a:r>
              <a:rPr sz="1400" spc="-5" dirty="0">
                <a:latin typeface="Calibri"/>
                <a:cs typeface="Calibri"/>
              </a:rPr>
              <a:t>CVPR,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2018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15855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70" dirty="0"/>
              <a:t>S</a:t>
            </a:r>
            <a:r>
              <a:rPr spc="-470" dirty="0"/>
              <a:t>ENet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10136505" cy="1062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35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60" dirty="0">
                <a:latin typeface="Arial Black"/>
                <a:cs typeface="Arial Black"/>
              </a:rPr>
              <a:t>The </a:t>
            </a:r>
            <a:r>
              <a:rPr sz="2400" spc="-210" dirty="0">
                <a:latin typeface="Arial Black"/>
                <a:cs typeface="Arial Black"/>
              </a:rPr>
              <a:t>extended versions </a:t>
            </a:r>
            <a:r>
              <a:rPr sz="2400" spc="-130" dirty="0">
                <a:latin typeface="Arial Black"/>
                <a:cs typeface="Arial Black"/>
              </a:rPr>
              <a:t>of </a:t>
            </a:r>
            <a:r>
              <a:rPr sz="2400" spc="-200" dirty="0">
                <a:latin typeface="Arial Black"/>
                <a:cs typeface="Arial Black"/>
              </a:rPr>
              <a:t>inception </a:t>
            </a:r>
            <a:r>
              <a:rPr sz="2400" spc="-229" dirty="0">
                <a:latin typeface="Arial Black"/>
                <a:cs typeface="Arial Black"/>
              </a:rPr>
              <a:t>networks </a:t>
            </a:r>
            <a:r>
              <a:rPr sz="2400" spc="-170" dirty="0">
                <a:latin typeface="Arial Black"/>
                <a:cs typeface="Arial Black"/>
              </a:rPr>
              <a:t>and </a:t>
            </a:r>
            <a:r>
              <a:rPr sz="2400" spc="-270" dirty="0">
                <a:latin typeface="Arial Black"/>
                <a:cs typeface="Arial Black"/>
              </a:rPr>
              <a:t>ResNets </a:t>
            </a:r>
            <a:r>
              <a:rPr sz="2400" spc="-195" dirty="0">
                <a:latin typeface="Arial Black"/>
                <a:cs typeface="Arial Black"/>
              </a:rPr>
              <a:t>are</a:t>
            </a:r>
            <a:r>
              <a:rPr sz="2400" spc="50" dirty="0">
                <a:latin typeface="Arial Black"/>
                <a:cs typeface="Arial Black"/>
              </a:rPr>
              <a:t> </a:t>
            </a:r>
            <a:r>
              <a:rPr sz="2400" spc="-240" dirty="0">
                <a:latin typeface="Arial Black"/>
                <a:cs typeface="Arial Black"/>
              </a:rPr>
              <a:t>called</a:t>
            </a:r>
            <a:endParaRPr sz="2400">
              <a:latin typeface="Arial Black"/>
              <a:cs typeface="Arial Black"/>
            </a:endParaRPr>
          </a:p>
          <a:p>
            <a:pPr marL="240665">
              <a:lnSpc>
                <a:spcPts val="2735"/>
              </a:lnSpc>
            </a:pPr>
            <a:r>
              <a:rPr sz="2400" b="1" spc="20" dirty="0">
                <a:latin typeface="Arial"/>
                <a:cs typeface="Arial"/>
              </a:rPr>
              <a:t>SE-Inception </a:t>
            </a:r>
            <a:r>
              <a:rPr sz="2400" b="1" spc="60" dirty="0">
                <a:latin typeface="Arial"/>
                <a:cs typeface="Arial"/>
              </a:rPr>
              <a:t>(Left) </a:t>
            </a:r>
            <a:r>
              <a:rPr sz="2400" spc="-170" dirty="0">
                <a:latin typeface="Arial Black"/>
                <a:cs typeface="Arial Black"/>
              </a:rPr>
              <a:t>and </a:t>
            </a:r>
            <a:r>
              <a:rPr sz="2400" b="1" spc="-30" dirty="0">
                <a:latin typeface="Arial"/>
                <a:cs typeface="Arial"/>
              </a:rPr>
              <a:t>SE-ResNet </a:t>
            </a:r>
            <a:r>
              <a:rPr sz="2400" b="1" spc="20" dirty="0">
                <a:latin typeface="Arial"/>
                <a:cs typeface="Arial"/>
              </a:rPr>
              <a:t>(Right)</a:t>
            </a:r>
            <a:r>
              <a:rPr sz="2400" spc="20" dirty="0">
                <a:latin typeface="Arial Black"/>
                <a:cs typeface="Arial Black"/>
              </a:rPr>
              <a:t>,</a:t>
            </a:r>
            <a:r>
              <a:rPr sz="2400" spc="-370" dirty="0">
                <a:latin typeface="Arial Black"/>
                <a:cs typeface="Arial Black"/>
              </a:rPr>
              <a:t> </a:t>
            </a:r>
            <a:r>
              <a:rPr sz="2400" spc="-225" dirty="0">
                <a:latin typeface="Arial Black"/>
                <a:cs typeface="Arial Black"/>
              </a:rPr>
              <a:t>respectively.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25" dirty="0">
                <a:latin typeface="Arial Black"/>
                <a:cs typeface="Arial Black"/>
              </a:rPr>
              <a:t>By </a:t>
            </a:r>
            <a:r>
              <a:rPr sz="2000" spc="-130" dirty="0">
                <a:latin typeface="Arial Black"/>
                <a:cs typeface="Arial Black"/>
              </a:rPr>
              <a:t>adding </a:t>
            </a:r>
            <a:r>
              <a:rPr sz="2000" spc="-210" dirty="0">
                <a:latin typeface="Arial Black"/>
                <a:cs typeface="Arial Black"/>
              </a:rPr>
              <a:t>a </a:t>
            </a:r>
            <a:r>
              <a:rPr sz="2000" spc="-185" dirty="0">
                <a:latin typeface="Arial Black"/>
                <a:cs typeface="Arial Black"/>
              </a:rPr>
              <a:t>small </a:t>
            </a:r>
            <a:r>
              <a:rPr sz="2000" spc="-140" dirty="0">
                <a:latin typeface="Arial Black"/>
                <a:cs typeface="Arial Black"/>
              </a:rPr>
              <a:t>NN, </a:t>
            </a:r>
            <a:r>
              <a:rPr sz="2000" spc="-204" dirty="0">
                <a:latin typeface="Arial Black"/>
                <a:cs typeface="Arial Black"/>
              </a:rPr>
              <a:t>called </a:t>
            </a:r>
            <a:r>
              <a:rPr sz="2000" b="1" spc="-225" dirty="0">
                <a:latin typeface="Arial"/>
                <a:cs typeface="Arial"/>
              </a:rPr>
              <a:t>SE </a:t>
            </a:r>
            <a:r>
              <a:rPr sz="2000" b="1" spc="5" dirty="0">
                <a:latin typeface="Arial"/>
                <a:cs typeface="Arial"/>
              </a:rPr>
              <a:t>block</a:t>
            </a:r>
            <a:r>
              <a:rPr sz="2000" spc="5" dirty="0">
                <a:latin typeface="Arial Black"/>
                <a:cs typeface="Arial Black"/>
              </a:rPr>
              <a:t>, </a:t>
            </a:r>
            <a:r>
              <a:rPr sz="2000" spc="-150" dirty="0">
                <a:latin typeface="Arial Black"/>
                <a:cs typeface="Arial Black"/>
              </a:rPr>
              <a:t>to </a:t>
            </a:r>
            <a:r>
              <a:rPr sz="2000" spc="-180" dirty="0">
                <a:latin typeface="Arial Black"/>
                <a:cs typeface="Arial Black"/>
              </a:rPr>
              <a:t>every </a:t>
            </a:r>
            <a:r>
              <a:rPr sz="2000" spc="-130" dirty="0">
                <a:latin typeface="Arial Black"/>
                <a:cs typeface="Arial Black"/>
              </a:rPr>
              <a:t>unit </a:t>
            </a:r>
            <a:r>
              <a:rPr sz="2000" spc="-125" dirty="0">
                <a:latin typeface="Arial Black"/>
                <a:cs typeface="Arial Black"/>
              </a:rPr>
              <a:t>in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35" dirty="0">
                <a:latin typeface="Arial Black"/>
                <a:cs typeface="Arial Black"/>
              </a:rPr>
              <a:t>original</a:t>
            </a:r>
            <a:r>
              <a:rPr sz="2000" spc="-254" dirty="0">
                <a:latin typeface="Arial Black"/>
                <a:cs typeface="Arial Black"/>
              </a:rPr>
              <a:t> </a:t>
            </a:r>
            <a:r>
              <a:rPr sz="2000" spc="-180" dirty="0">
                <a:latin typeface="Arial Black"/>
                <a:cs typeface="Arial Black"/>
              </a:rPr>
              <a:t>architecture.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8110" y="79700"/>
            <a:ext cx="42608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맑은 고딕"/>
                <a:cs typeface="맑은 고딕"/>
              </a:rPr>
              <a:t>*</a:t>
            </a:r>
            <a:r>
              <a:rPr sz="1400" dirty="0">
                <a:latin typeface="Calibri"/>
                <a:cs typeface="Calibri"/>
              </a:rPr>
              <a:t>Hu </a:t>
            </a:r>
            <a:r>
              <a:rPr sz="1400" spc="-10" dirty="0">
                <a:latin typeface="Calibri"/>
                <a:cs typeface="Calibri"/>
              </a:rPr>
              <a:t>et </a:t>
            </a:r>
            <a:r>
              <a:rPr sz="1400" dirty="0">
                <a:latin typeface="Calibri"/>
                <a:cs typeface="Calibri"/>
              </a:rPr>
              <a:t>al., </a:t>
            </a:r>
            <a:r>
              <a:rPr sz="1400" spc="-10" dirty="0">
                <a:latin typeface="Calibri"/>
                <a:cs typeface="Calibri"/>
              </a:rPr>
              <a:t>“Squeeze-and-Excitation </a:t>
            </a:r>
            <a:r>
              <a:rPr sz="1400" spc="-15" dirty="0">
                <a:latin typeface="Calibri"/>
                <a:cs typeface="Calibri"/>
              </a:rPr>
              <a:t>Networks,” </a:t>
            </a:r>
            <a:r>
              <a:rPr sz="1400" spc="-5" dirty="0">
                <a:latin typeface="Calibri"/>
                <a:cs typeface="Calibri"/>
              </a:rPr>
              <a:t>CVPR,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2018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47542" y="3204984"/>
            <a:ext cx="4725496" cy="29717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48748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25" dirty="0"/>
              <a:t>Why </a:t>
            </a:r>
            <a:r>
              <a:rPr spc="-459" dirty="0"/>
              <a:t>such</a:t>
            </a:r>
            <a:r>
              <a:rPr spc="-370" dirty="0"/>
              <a:t> </a:t>
            </a:r>
            <a:r>
              <a:rPr spc="-420" dirty="0"/>
              <a:t>models?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5000625" cy="16116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45" dirty="0">
                <a:latin typeface="Arial Black"/>
                <a:cs typeface="Arial Black"/>
              </a:rPr>
              <a:t>Winning </a:t>
            </a:r>
            <a:r>
              <a:rPr sz="2400" spc="-229" dirty="0">
                <a:latin typeface="Arial Black"/>
                <a:cs typeface="Arial Black"/>
              </a:rPr>
              <a:t>architectures </a:t>
            </a:r>
            <a:r>
              <a:rPr sz="2400" spc="-150" dirty="0">
                <a:latin typeface="Arial Black"/>
                <a:cs typeface="Arial Black"/>
              </a:rPr>
              <a:t>in </a:t>
            </a:r>
            <a:r>
              <a:rPr sz="2400" spc="-295" dirty="0">
                <a:latin typeface="Arial Black"/>
                <a:cs typeface="Arial Black"/>
              </a:rPr>
              <a:t>ILSVRC*  </a:t>
            </a:r>
            <a:r>
              <a:rPr sz="2400" spc="-225" dirty="0">
                <a:latin typeface="Arial Black"/>
                <a:cs typeface="Arial Black"/>
              </a:rPr>
              <a:t>challenges</a:t>
            </a:r>
            <a:endParaRPr sz="2400">
              <a:latin typeface="Arial Black"/>
              <a:cs typeface="Arial Black"/>
            </a:endParaRPr>
          </a:p>
          <a:p>
            <a:pPr marL="698500" marR="102870" lvl="1" indent="-228600">
              <a:lnSpc>
                <a:spcPts val="2160"/>
              </a:lnSpc>
              <a:spcBef>
                <a:spcPts val="53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60" dirty="0">
                <a:latin typeface="Arial Black"/>
                <a:cs typeface="Arial Black"/>
              </a:rPr>
              <a:t>ILSVRC: </a:t>
            </a:r>
            <a:r>
              <a:rPr sz="2000" spc="-150" dirty="0">
                <a:latin typeface="Arial Black"/>
                <a:cs typeface="Arial Black"/>
              </a:rPr>
              <a:t>to </a:t>
            </a:r>
            <a:r>
              <a:rPr sz="2000" spc="-195" dirty="0">
                <a:latin typeface="Arial Black"/>
                <a:cs typeface="Arial Black"/>
              </a:rPr>
              <a:t>evaluates </a:t>
            </a:r>
            <a:r>
              <a:rPr sz="2000" spc="-150" dirty="0">
                <a:latin typeface="Arial Black"/>
                <a:cs typeface="Arial Black"/>
              </a:rPr>
              <a:t>algorithms </a:t>
            </a:r>
            <a:r>
              <a:rPr sz="2000" spc="-95" dirty="0">
                <a:latin typeface="Arial Black"/>
                <a:cs typeface="Arial Black"/>
              </a:rPr>
              <a:t>for  </a:t>
            </a:r>
            <a:r>
              <a:rPr sz="2000" b="1" spc="50" dirty="0">
                <a:latin typeface="Arial"/>
                <a:cs typeface="Arial"/>
              </a:rPr>
              <a:t>object </a:t>
            </a:r>
            <a:r>
              <a:rPr sz="2000" b="1" spc="70" dirty="0">
                <a:latin typeface="Arial"/>
                <a:cs typeface="Arial"/>
              </a:rPr>
              <a:t>detection </a:t>
            </a:r>
            <a:r>
              <a:rPr sz="2000" spc="-140" dirty="0">
                <a:latin typeface="Arial Black"/>
                <a:cs typeface="Arial Black"/>
              </a:rPr>
              <a:t>and </a:t>
            </a:r>
            <a:r>
              <a:rPr sz="2000" b="1" spc="90" dirty="0">
                <a:latin typeface="Arial"/>
                <a:cs typeface="Arial"/>
              </a:rPr>
              <a:t>image  </a:t>
            </a:r>
            <a:r>
              <a:rPr sz="2000" b="1" spc="30" dirty="0">
                <a:latin typeface="Arial"/>
                <a:cs typeface="Arial"/>
              </a:rPr>
              <a:t>classification </a:t>
            </a:r>
            <a:r>
              <a:rPr sz="2000" spc="-190" dirty="0">
                <a:latin typeface="Arial Black"/>
                <a:cs typeface="Arial Black"/>
              </a:rPr>
              <a:t>at </a:t>
            </a:r>
            <a:r>
              <a:rPr sz="2000" spc="-150" dirty="0">
                <a:latin typeface="Arial Black"/>
                <a:cs typeface="Arial Black"/>
              </a:rPr>
              <a:t>large</a:t>
            </a:r>
            <a:r>
              <a:rPr sz="2000" spc="-215" dirty="0">
                <a:latin typeface="Arial Black"/>
                <a:cs typeface="Arial Black"/>
              </a:rPr>
              <a:t> </a:t>
            </a:r>
            <a:r>
              <a:rPr sz="2000" spc="-225" dirty="0">
                <a:latin typeface="Arial Black"/>
                <a:cs typeface="Arial Black"/>
              </a:rPr>
              <a:t>scale.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05691" y="6543761"/>
            <a:ext cx="84455" cy="203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4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845" y="5286467"/>
            <a:ext cx="612838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191919"/>
                </a:solidFill>
                <a:latin typeface="Arial"/>
                <a:cs typeface="Arial"/>
              </a:rPr>
              <a:t>*ImageNet Large Scale Visual Recognition Challenge</a:t>
            </a:r>
            <a:r>
              <a:rPr sz="1600" spc="-1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91919"/>
                </a:solidFill>
                <a:latin typeface="Arial"/>
                <a:cs typeface="Arial"/>
              </a:rPr>
              <a:t>(ILSVRC)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191919"/>
                </a:solidFill>
                <a:latin typeface="Arial"/>
                <a:cs typeface="Arial"/>
              </a:rPr>
              <a:t>**Source of image</a:t>
            </a:r>
            <a:r>
              <a:rPr sz="1600" spc="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91919"/>
                </a:solidFill>
                <a:latin typeface="Arial"/>
                <a:cs typeface="Arial"/>
              </a:rPr>
              <a:t>(right):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solidFill>
                  <a:srgbClr val="191919"/>
                </a:solidFill>
                <a:latin typeface="Arial"/>
                <a:cs typeface="Arial"/>
              </a:rPr>
              <a:t>Alex et al., “ImageNet Classification with Deep Convolutional Neural  Networks,” NIPS,</a:t>
            </a:r>
            <a:r>
              <a:rPr sz="1600" spc="2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91919"/>
                </a:solidFill>
                <a:latin typeface="Arial"/>
                <a:cs typeface="Arial"/>
              </a:rPr>
              <a:t>2012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79107" y="2260092"/>
            <a:ext cx="5593758" cy="45735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15855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70" dirty="0"/>
              <a:t>S</a:t>
            </a:r>
            <a:r>
              <a:rPr spc="-470" dirty="0"/>
              <a:t>ENet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6675"/>
            <a:ext cx="10340975" cy="138176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1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29" dirty="0">
                <a:latin typeface="Arial Black"/>
                <a:cs typeface="Arial Black"/>
              </a:rPr>
              <a:t>An </a:t>
            </a:r>
            <a:r>
              <a:rPr sz="2400" spc="-409" dirty="0">
                <a:latin typeface="Arial Black"/>
                <a:cs typeface="Arial Black"/>
              </a:rPr>
              <a:t>SE </a:t>
            </a:r>
            <a:r>
              <a:rPr sz="2400" spc="-245" dirty="0">
                <a:latin typeface="Arial Black"/>
                <a:cs typeface="Arial Black"/>
              </a:rPr>
              <a:t>block </a:t>
            </a:r>
            <a:r>
              <a:rPr sz="2400" spc="-160" dirty="0">
                <a:latin typeface="Arial Black"/>
                <a:cs typeface="Arial Black"/>
              </a:rPr>
              <a:t>performs </a:t>
            </a:r>
            <a:r>
              <a:rPr sz="2400" spc="-180" dirty="0">
                <a:latin typeface="Arial Black"/>
                <a:cs typeface="Arial Black"/>
              </a:rPr>
              <a:t>feature </a:t>
            </a:r>
            <a:r>
              <a:rPr sz="2400" spc="-185" dirty="0">
                <a:latin typeface="Arial Black"/>
                <a:cs typeface="Arial Black"/>
              </a:rPr>
              <a:t>map </a:t>
            </a:r>
            <a:r>
              <a:rPr sz="2400" spc="-195" dirty="0">
                <a:latin typeface="Arial Black"/>
                <a:cs typeface="Arial Black"/>
              </a:rPr>
              <a:t>recalibration </a:t>
            </a:r>
            <a:r>
              <a:rPr sz="2400" spc="-160" dirty="0">
                <a:latin typeface="Arial Black"/>
                <a:cs typeface="Arial Black"/>
              </a:rPr>
              <a:t>(</a:t>
            </a:r>
            <a:r>
              <a:rPr sz="2400" spc="-160" dirty="0">
                <a:latin typeface="맑은 고딕"/>
                <a:cs typeface="맑은 고딕"/>
              </a:rPr>
              <a:t>교정</a:t>
            </a:r>
            <a:r>
              <a:rPr sz="2400" spc="-160" dirty="0">
                <a:latin typeface="Arial Black"/>
                <a:cs typeface="Arial Black"/>
              </a:rPr>
              <a:t>?</a:t>
            </a:r>
            <a:r>
              <a:rPr sz="2400" spc="-240" dirty="0">
                <a:latin typeface="Arial Black"/>
                <a:cs typeface="Arial Black"/>
              </a:rPr>
              <a:t> </a:t>
            </a:r>
            <a:r>
              <a:rPr sz="2400" spc="-130" dirty="0">
                <a:latin typeface="맑은 고딕"/>
                <a:cs typeface="맑은 고딕"/>
              </a:rPr>
              <a:t>재측정</a:t>
            </a:r>
            <a:r>
              <a:rPr sz="2400" spc="-130" dirty="0">
                <a:latin typeface="Arial Black"/>
                <a:cs typeface="Arial Black"/>
              </a:rPr>
              <a:t>?)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ts val="2280"/>
              </a:lnSpc>
              <a:spcBef>
                <a:spcPts val="2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90" dirty="0">
                <a:latin typeface="Arial Black"/>
                <a:cs typeface="Arial Black"/>
              </a:rPr>
              <a:t>An </a:t>
            </a:r>
            <a:r>
              <a:rPr sz="2000" spc="-340" dirty="0">
                <a:latin typeface="Arial Black"/>
                <a:cs typeface="Arial Black"/>
              </a:rPr>
              <a:t>SE </a:t>
            </a:r>
            <a:r>
              <a:rPr sz="2000" spc="-204" dirty="0">
                <a:latin typeface="Arial Black"/>
                <a:cs typeface="Arial Black"/>
              </a:rPr>
              <a:t>block focuses </a:t>
            </a:r>
            <a:r>
              <a:rPr sz="2000" spc="-210" dirty="0">
                <a:latin typeface="Arial Black"/>
                <a:cs typeface="Arial Black"/>
              </a:rPr>
              <a:t>exclusively </a:t>
            </a:r>
            <a:r>
              <a:rPr sz="2000" spc="-114" dirty="0">
                <a:latin typeface="Arial Black"/>
                <a:cs typeface="Arial Black"/>
              </a:rPr>
              <a:t>on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b="1" spc="90" dirty="0">
                <a:latin typeface="Arial"/>
                <a:cs typeface="Arial"/>
              </a:rPr>
              <a:t>depth </a:t>
            </a:r>
            <a:r>
              <a:rPr sz="2000" b="1" spc="55" dirty="0">
                <a:latin typeface="Arial"/>
                <a:cs typeface="Arial"/>
              </a:rPr>
              <a:t>dimension </a:t>
            </a:r>
            <a:r>
              <a:rPr sz="2000" spc="-170" dirty="0">
                <a:latin typeface="Arial Black"/>
                <a:cs typeface="Arial Black"/>
              </a:rPr>
              <a:t>(it </a:t>
            </a:r>
            <a:r>
              <a:rPr sz="2000" spc="-175" dirty="0">
                <a:latin typeface="Arial Black"/>
                <a:cs typeface="Arial Black"/>
              </a:rPr>
              <a:t>does </a:t>
            </a:r>
            <a:r>
              <a:rPr sz="2000" spc="-130" dirty="0">
                <a:latin typeface="Arial Black"/>
                <a:cs typeface="Arial Black"/>
              </a:rPr>
              <a:t>not </a:t>
            </a:r>
            <a:r>
              <a:rPr sz="2000" spc="-170" dirty="0">
                <a:latin typeface="Arial Black"/>
                <a:cs typeface="Arial Black"/>
              </a:rPr>
              <a:t>look </a:t>
            </a:r>
            <a:r>
              <a:rPr sz="2000" spc="-95" dirty="0">
                <a:latin typeface="Arial Black"/>
                <a:cs typeface="Arial Black"/>
              </a:rPr>
              <a:t>for</a:t>
            </a:r>
            <a:r>
              <a:rPr sz="2000" spc="-310" dirty="0">
                <a:latin typeface="Arial Black"/>
                <a:cs typeface="Arial Black"/>
              </a:rPr>
              <a:t> </a:t>
            </a:r>
            <a:r>
              <a:rPr sz="2000" spc="-170" dirty="0">
                <a:latin typeface="Arial Black"/>
                <a:cs typeface="Arial Black"/>
              </a:rPr>
              <a:t>any</a:t>
            </a:r>
            <a:endParaRPr sz="2000">
              <a:latin typeface="Arial Black"/>
              <a:cs typeface="Arial Black"/>
            </a:endParaRPr>
          </a:p>
          <a:p>
            <a:pPr marL="698500">
              <a:lnSpc>
                <a:spcPts val="2280"/>
              </a:lnSpc>
            </a:pPr>
            <a:r>
              <a:rPr sz="2000" b="1" spc="60" dirty="0">
                <a:latin typeface="Arial"/>
                <a:cs typeface="Arial"/>
              </a:rPr>
              <a:t>spatial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spc="-150" dirty="0">
                <a:latin typeface="Arial Black"/>
                <a:cs typeface="Arial Black"/>
              </a:rPr>
              <a:t>pattern),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40" dirty="0">
                <a:latin typeface="Arial Black"/>
                <a:cs typeface="Arial Black"/>
              </a:rPr>
              <a:t>and </a:t>
            </a:r>
            <a:r>
              <a:rPr sz="2000" spc="-160" dirty="0">
                <a:latin typeface="Arial Black"/>
                <a:cs typeface="Arial Black"/>
              </a:rPr>
              <a:t>it </a:t>
            </a:r>
            <a:r>
              <a:rPr sz="2000" spc="-170" dirty="0">
                <a:latin typeface="Arial Black"/>
                <a:cs typeface="Arial Black"/>
              </a:rPr>
              <a:t>learns </a:t>
            </a:r>
            <a:r>
              <a:rPr sz="2000" spc="-210" dirty="0">
                <a:latin typeface="Arial Black"/>
                <a:cs typeface="Arial Black"/>
              </a:rPr>
              <a:t>which </a:t>
            </a:r>
            <a:r>
              <a:rPr sz="2000" spc="-165" dirty="0">
                <a:latin typeface="Arial Black"/>
                <a:cs typeface="Arial Black"/>
              </a:rPr>
              <a:t>features </a:t>
            </a:r>
            <a:r>
              <a:rPr sz="2000" spc="-160" dirty="0">
                <a:latin typeface="Arial Black"/>
                <a:cs typeface="Arial Black"/>
              </a:rPr>
              <a:t>are </a:t>
            </a:r>
            <a:r>
              <a:rPr sz="2000" spc="-170" dirty="0">
                <a:latin typeface="Arial Black"/>
                <a:cs typeface="Arial Black"/>
              </a:rPr>
              <a:t>usually </a:t>
            </a:r>
            <a:r>
              <a:rPr sz="2000" spc="-175" dirty="0">
                <a:latin typeface="Arial Black"/>
                <a:cs typeface="Arial Black"/>
              </a:rPr>
              <a:t>most </a:t>
            </a:r>
            <a:r>
              <a:rPr sz="2000" b="1" spc="60" dirty="0">
                <a:latin typeface="Arial"/>
                <a:cs typeface="Arial"/>
              </a:rPr>
              <a:t>active</a:t>
            </a:r>
            <a:r>
              <a:rPr sz="2000" b="1" spc="125" dirty="0">
                <a:latin typeface="Arial"/>
                <a:cs typeface="Arial"/>
              </a:rPr>
              <a:t> </a:t>
            </a:r>
            <a:r>
              <a:rPr sz="2000" b="1" spc="75" dirty="0">
                <a:latin typeface="Arial"/>
                <a:cs typeface="Arial"/>
              </a:rPr>
              <a:t>together</a:t>
            </a:r>
            <a:r>
              <a:rPr sz="2000" spc="75" dirty="0">
                <a:latin typeface="Arial Black"/>
                <a:cs typeface="Arial Black"/>
              </a:rPr>
              <a:t>.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8110" y="79700"/>
            <a:ext cx="42608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맑은 고딕"/>
                <a:cs typeface="맑은 고딕"/>
              </a:rPr>
              <a:t>*</a:t>
            </a:r>
            <a:r>
              <a:rPr sz="1400" dirty="0">
                <a:latin typeface="Calibri"/>
                <a:cs typeface="Calibri"/>
              </a:rPr>
              <a:t>Hu </a:t>
            </a:r>
            <a:r>
              <a:rPr sz="1400" spc="-10" dirty="0">
                <a:latin typeface="Calibri"/>
                <a:cs typeface="Calibri"/>
              </a:rPr>
              <a:t>et </a:t>
            </a:r>
            <a:r>
              <a:rPr sz="1400" dirty="0">
                <a:latin typeface="Calibri"/>
                <a:cs typeface="Calibri"/>
              </a:rPr>
              <a:t>al., </a:t>
            </a:r>
            <a:r>
              <a:rPr sz="1400" spc="-10" dirty="0">
                <a:latin typeface="Calibri"/>
                <a:cs typeface="Calibri"/>
              </a:rPr>
              <a:t>“Squeeze-and-Excitation </a:t>
            </a:r>
            <a:r>
              <a:rPr sz="1400" spc="-15" dirty="0">
                <a:latin typeface="Calibri"/>
                <a:cs typeface="Calibri"/>
              </a:rPr>
              <a:t>Networks,” </a:t>
            </a:r>
            <a:r>
              <a:rPr sz="1400" spc="-5" dirty="0">
                <a:latin typeface="Calibri"/>
                <a:cs typeface="Calibri"/>
              </a:rPr>
              <a:t>CVPR,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2018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81844" y="3553601"/>
            <a:ext cx="7554051" cy="26959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15855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70" dirty="0"/>
              <a:t>S</a:t>
            </a:r>
            <a:r>
              <a:rPr spc="-470" dirty="0"/>
              <a:t>ENet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5065" y="1718436"/>
            <a:ext cx="10227945" cy="283781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29" dirty="0">
                <a:latin typeface="Arial Black"/>
                <a:cs typeface="Arial Black"/>
              </a:rPr>
              <a:t>An </a:t>
            </a:r>
            <a:r>
              <a:rPr sz="2400" spc="-409" dirty="0">
                <a:latin typeface="Arial Black"/>
                <a:cs typeface="Arial Black"/>
              </a:rPr>
              <a:t>SE </a:t>
            </a:r>
            <a:r>
              <a:rPr sz="2400" spc="-245" dirty="0">
                <a:latin typeface="Arial Black"/>
                <a:cs typeface="Arial Black"/>
              </a:rPr>
              <a:t>block </a:t>
            </a:r>
            <a:r>
              <a:rPr sz="2400" spc="-160" dirty="0">
                <a:latin typeface="Arial Black"/>
                <a:cs typeface="Arial Black"/>
              </a:rPr>
              <a:t>performs </a:t>
            </a:r>
            <a:r>
              <a:rPr sz="2400" spc="-180" dirty="0">
                <a:latin typeface="Arial Black"/>
                <a:cs typeface="Arial Black"/>
              </a:rPr>
              <a:t>feature </a:t>
            </a:r>
            <a:r>
              <a:rPr sz="2400" spc="-185" dirty="0">
                <a:latin typeface="Arial Black"/>
                <a:cs typeface="Arial Black"/>
              </a:rPr>
              <a:t>map </a:t>
            </a:r>
            <a:r>
              <a:rPr sz="2400" spc="-195" dirty="0">
                <a:latin typeface="Arial Black"/>
                <a:cs typeface="Arial Black"/>
              </a:rPr>
              <a:t>recalibration </a:t>
            </a:r>
            <a:r>
              <a:rPr sz="2400" spc="-160" dirty="0">
                <a:latin typeface="Arial Black"/>
                <a:cs typeface="Arial Black"/>
              </a:rPr>
              <a:t>(</a:t>
            </a:r>
            <a:r>
              <a:rPr sz="2400" spc="-160" dirty="0">
                <a:latin typeface="맑은 고딕"/>
                <a:cs typeface="맑은 고딕"/>
              </a:rPr>
              <a:t>교정</a:t>
            </a:r>
            <a:r>
              <a:rPr sz="2400" spc="-160" dirty="0">
                <a:latin typeface="Arial Black"/>
                <a:cs typeface="Arial Black"/>
              </a:rPr>
              <a:t>?</a:t>
            </a:r>
            <a:r>
              <a:rPr sz="2400" spc="-240" dirty="0">
                <a:latin typeface="Arial Black"/>
                <a:cs typeface="Arial Black"/>
              </a:rPr>
              <a:t> </a:t>
            </a:r>
            <a:r>
              <a:rPr sz="2400" spc="-130" dirty="0">
                <a:latin typeface="맑은 고딕"/>
                <a:cs typeface="맑은 고딕"/>
              </a:rPr>
              <a:t>재측정</a:t>
            </a:r>
            <a:r>
              <a:rPr sz="2400" spc="-130" dirty="0">
                <a:latin typeface="Arial Black"/>
                <a:cs typeface="Arial Black"/>
              </a:rPr>
              <a:t>?)</a:t>
            </a:r>
            <a:endParaRPr sz="24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35" dirty="0">
                <a:latin typeface="Arial Black"/>
                <a:cs typeface="Arial Black"/>
              </a:rPr>
              <a:t>Example:</a:t>
            </a:r>
            <a:endParaRPr sz="2400">
              <a:latin typeface="Arial Black"/>
              <a:cs typeface="Arial Black"/>
            </a:endParaRPr>
          </a:p>
          <a:p>
            <a:pPr marL="698500" marR="116205" lvl="1" indent="-228600">
              <a:lnSpc>
                <a:spcPts val="2160"/>
              </a:lnSpc>
              <a:spcBef>
                <a:spcPts val="55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90" dirty="0">
                <a:latin typeface="Arial Black"/>
                <a:cs typeface="Arial Black"/>
              </a:rPr>
              <a:t>An </a:t>
            </a:r>
            <a:r>
              <a:rPr sz="2000" spc="-340" dirty="0">
                <a:latin typeface="Arial Black"/>
                <a:cs typeface="Arial Black"/>
              </a:rPr>
              <a:t>SE </a:t>
            </a:r>
            <a:r>
              <a:rPr sz="2000" spc="-204" dirty="0">
                <a:latin typeface="Arial Black"/>
                <a:cs typeface="Arial Black"/>
              </a:rPr>
              <a:t>block </a:t>
            </a:r>
            <a:r>
              <a:rPr sz="2000" spc="-185" dirty="0">
                <a:latin typeface="Arial Black"/>
                <a:cs typeface="Arial Black"/>
              </a:rPr>
              <a:t>may </a:t>
            </a:r>
            <a:r>
              <a:rPr sz="2000" spc="-150" dirty="0">
                <a:latin typeface="Arial Black"/>
                <a:cs typeface="Arial Black"/>
              </a:rPr>
              <a:t>learn </a:t>
            </a:r>
            <a:r>
              <a:rPr sz="2000" spc="-165" dirty="0">
                <a:latin typeface="Arial Black"/>
                <a:cs typeface="Arial Black"/>
              </a:rPr>
              <a:t>that </a:t>
            </a:r>
            <a:r>
              <a:rPr sz="2000" spc="-150" dirty="0">
                <a:latin typeface="Arial Black"/>
                <a:cs typeface="Arial Black"/>
              </a:rPr>
              <a:t>mouths, </a:t>
            </a:r>
            <a:r>
              <a:rPr sz="2000" spc="-185" dirty="0">
                <a:latin typeface="Arial Black"/>
                <a:cs typeface="Arial Black"/>
              </a:rPr>
              <a:t>noses, </a:t>
            </a:r>
            <a:r>
              <a:rPr sz="2000" spc="-140" dirty="0">
                <a:latin typeface="Arial Black"/>
                <a:cs typeface="Arial Black"/>
              </a:rPr>
              <a:t>and </a:t>
            </a:r>
            <a:r>
              <a:rPr sz="2000" spc="-225" dirty="0">
                <a:latin typeface="Arial Black"/>
                <a:cs typeface="Arial Black"/>
              </a:rPr>
              <a:t>eyes </a:t>
            </a:r>
            <a:r>
              <a:rPr sz="2000" spc="-170" dirty="0">
                <a:latin typeface="Arial Black"/>
                <a:cs typeface="Arial Black"/>
              </a:rPr>
              <a:t>usually </a:t>
            </a:r>
            <a:r>
              <a:rPr sz="2000" spc="-150" dirty="0">
                <a:latin typeface="Arial Black"/>
                <a:cs typeface="Arial Black"/>
              </a:rPr>
              <a:t>appear </a:t>
            </a:r>
            <a:r>
              <a:rPr sz="2000" spc="-145" dirty="0">
                <a:latin typeface="Arial Black"/>
                <a:cs typeface="Arial Black"/>
              </a:rPr>
              <a:t>together </a:t>
            </a:r>
            <a:r>
              <a:rPr sz="2000" spc="-130" dirty="0">
                <a:latin typeface="Arial Black"/>
                <a:cs typeface="Arial Black"/>
              </a:rPr>
              <a:t>in  </a:t>
            </a:r>
            <a:r>
              <a:rPr sz="2000" spc="-180" dirty="0">
                <a:latin typeface="Arial Black"/>
                <a:cs typeface="Arial Black"/>
              </a:rPr>
              <a:t>pictures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Wingdings"/>
                <a:cs typeface="Wingdings"/>
              </a:rPr>
              <a:t>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25" dirty="0">
                <a:latin typeface="Arial Black"/>
                <a:cs typeface="Arial Black"/>
              </a:rPr>
              <a:t>if </a:t>
            </a:r>
            <a:r>
              <a:rPr sz="2000" spc="-145" dirty="0">
                <a:latin typeface="Arial Black"/>
                <a:cs typeface="Arial Black"/>
              </a:rPr>
              <a:t>you </a:t>
            </a:r>
            <a:r>
              <a:rPr sz="2000" spc="-225" dirty="0">
                <a:latin typeface="Arial Black"/>
                <a:cs typeface="Arial Black"/>
              </a:rPr>
              <a:t>see </a:t>
            </a:r>
            <a:r>
              <a:rPr sz="2000" spc="-210" dirty="0">
                <a:latin typeface="Arial Black"/>
                <a:cs typeface="Arial Black"/>
              </a:rPr>
              <a:t>a </a:t>
            </a:r>
            <a:r>
              <a:rPr sz="2000" spc="-125" dirty="0">
                <a:latin typeface="Arial Black"/>
                <a:cs typeface="Arial Black"/>
              </a:rPr>
              <a:t>mouth </a:t>
            </a:r>
            <a:r>
              <a:rPr sz="2000" spc="-140" dirty="0">
                <a:latin typeface="Arial Black"/>
                <a:cs typeface="Arial Black"/>
              </a:rPr>
              <a:t>and </a:t>
            </a:r>
            <a:r>
              <a:rPr sz="2000" spc="-210" dirty="0">
                <a:latin typeface="Arial Black"/>
                <a:cs typeface="Arial Black"/>
              </a:rPr>
              <a:t>a </a:t>
            </a:r>
            <a:r>
              <a:rPr sz="2000" spc="-170" dirty="0">
                <a:latin typeface="Arial Black"/>
                <a:cs typeface="Arial Black"/>
              </a:rPr>
              <a:t>nose, </a:t>
            </a:r>
            <a:r>
              <a:rPr sz="2000" spc="-145" dirty="0">
                <a:latin typeface="Arial Black"/>
                <a:cs typeface="Arial Black"/>
              </a:rPr>
              <a:t>you should </a:t>
            </a:r>
            <a:r>
              <a:rPr sz="2000" spc="-225" dirty="0">
                <a:latin typeface="Arial Black"/>
                <a:cs typeface="Arial Black"/>
              </a:rPr>
              <a:t>expect </a:t>
            </a:r>
            <a:r>
              <a:rPr sz="2000" spc="-150" dirty="0">
                <a:latin typeface="Arial Black"/>
                <a:cs typeface="Arial Black"/>
              </a:rPr>
              <a:t>to </a:t>
            </a:r>
            <a:r>
              <a:rPr sz="2000" spc="-225" dirty="0">
                <a:latin typeface="Arial Black"/>
                <a:cs typeface="Arial Black"/>
              </a:rPr>
              <a:t>see eyes </a:t>
            </a:r>
            <a:r>
              <a:rPr sz="2000" spc="-240" dirty="0">
                <a:latin typeface="Arial Black"/>
                <a:cs typeface="Arial Black"/>
              </a:rPr>
              <a:t>as</a:t>
            </a:r>
            <a:r>
              <a:rPr sz="2000" spc="-95" dirty="0">
                <a:latin typeface="Arial Black"/>
                <a:cs typeface="Arial Black"/>
              </a:rPr>
              <a:t> </a:t>
            </a:r>
            <a:r>
              <a:rPr sz="2000" spc="-195" dirty="0">
                <a:latin typeface="Arial Black"/>
                <a:cs typeface="Arial Black"/>
              </a:rPr>
              <a:t>well.</a:t>
            </a:r>
            <a:endParaRPr sz="2000">
              <a:latin typeface="Arial Black"/>
              <a:cs typeface="Arial Black"/>
            </a:endParaRPr>
          </a:p>
          <a:p>
            <a:pPr marL="697865" marR="5080" lvl="1" indent="-228600">
              <a:lnSpc>
                <a:spcPts val="2150"/>
              </a:lnSpc>
              <a:spcBef>
                <a:spcPts val="53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Wingdings"/>
                <a:cs typeface="Wingdings"/>
              </a:rPr>
              <a:t>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25" dirty="0">
                <a:latin typeface="Arial Black"/>
                <a:cs typeface="Arial Black"/>
              </a:rPr>
              <a:t>if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204" dirty="0">
                <a:latin typeface="Arial Black"/>
                <a:cs typeface="Arial Black"/>
              </a:rPr>
              <a:t>block </a:t>
            </a:r>
            <a:r>
              <a:rPr sz="2000" spc="-240" dirty="0">
                <a:latin typeface="Arial Black"/>
                <a:cs typeface="Arial Black"/>
              </a:rPr>
              <a:t>sees </a:t>
            </a:r>
            <a:r>
              <a:rPr sz="2000" spc="-210" dirty="0">
                <a:latin typeface="Arial Black"/>
                <a:cs typeface="Arial Black"/>
              </a:rPr>
              <a:t>a </a:t>
            </a:r>
            <a:r>
              <a:rPr sz="2000" spc="-140" dirty="0">
                <a:latin typeface="Arial Black"/>
                <a:cs typeface="Arial Black"/>
              </a:rPr>
              <a:t>strong </a:t>
            </a:r>
            <a:r>
              <a:rPr sz="2000" spc="-190" dirty="0">
                <a:latin typeface="Arial Black"/>
                <a:cs typeface="Arial Black"/>
              </a:rPr>
              <a:t>activation </a:t>
            </a:r>
            <a:r>
              <a:rPr sz="2000" spc="-125" dirty="0">
                <a:latin typeface="Arial Black"/>
                <a:cs typeface="Arial Black"/>
              </a:rPr>
              <a:t>in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25" dirty="0">
                <a:latin typeface="Arial Black"/>
                <a:cs typeface="Arial Black"/>
              </a:rPr>
              <a:t>mouth </a:t>
            </a:r>
            <a:r>
              <a:rPr sz="2000" spc="-140" dirty="0">
                <a:latin typeface="Arial Black"/>
                <a:cs typeface="Arial Black"/>
              </a:rPr>
              <a:t>and </a:t>
            </a:r>
            <a:r>
              <a:rPr sz="2000" spc="-175" dirty="0">
                <a:latin typeface="Arial Black"/>
                <a:cs typeface="Arial Black"/>
              </a:rPr>
              <a:t>nose </a:t>
            </a:r>
            <a:r>
              <a:rPr sz="2000" spc="-155" dirty="0">
                <a:latin typeface="Arial Black"/>
                <a:cs typeface="Arial Black"/>
              </a:rPr>
              <a:t>feature </a:t>
            </a:r>
            <a:r>
              <a:rPr sz="2000" spc="-170" dirty="0">
                <a:latin typeface="Arial Black"/>
                <a:cs typeface="Arial Black"/>
              </a:rPr>
              <a:t>maps, </a:t>
            </a:r>
            <a:r>
              <a:rPr sz="2000" spc="-125" dirty="0">
                <a:latin typeface="Arial Black"/>
                <a:cs typeface="Arial Black"/>
              </a:rPr>
              <a:t>but  </a:t>
            </a:r>
            <a:r>
              <a:rPr sz="2000" spc="-150" dirty="0">
                <a:latin typeface="Arial Black"/>
                <a:cs typeface="Arial Black"/>
              </a:rPr>
              <a:t>only </a:t>
            </a:r>
            <a:r>
              <a:rPr sz="2000" spc="-140" dirty="0">
                <a:latin typeface="Arial Black"/>
                <a:cs typeface="Arial Black"/>
              </a:rPr>
              <a:t>mild </a:t>
            </a:r>
            <a:r>
              <a:rPr sz="2000" spc="-190" dirty="0">
                <a:latin typeface="Arial Black"/>
                <a:cs typeface="Arial Black"/>
              </a:rPr>
              <a:t>activation </a:t>
            </a:r>
            <a:r>
              <a:rPr sz="2000" spc="-125" dirty="0">
                <a:latin typeface="Arial Black"/>
                <a:cs typeface="Arial Black"/>
              </a:rPr>
              <a:t>in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210" dirty="0">
                <a:latin typeface="Arial Black"/>
                <a:cs typeface="Arial Black"/>
              </a:rPr>
              <a:t>eye </a:t>
            </a:r>
            <a:r>
              <a:rPr sz="2000" spc="-155" dirty="0">
                <a:latin typeface="Arial Black"/>
                <a:cs typeface="Arial Black"/>
              </a:rPr>
              <a:t>feature </a:t>
            </a:r>
            <a:r>
              <a:rPr sz="2000" spc="-145" dirty="0">
                <a:latin typeface="Arial Black"/>
                <a:cs typeface="Arial Black"/>
              </a:rPr>
              <a:t>map, </a:t>
            </a:r>
            <a:r>
              <a:rPr sz="2000" spc="-160" dirty="0">
                <a:latin typeface="Arial Black"/>
                <a:cs typeface="Arial Black"/>
              </a:rPr>
              <a:t>it </a:t>
            </a:r>
            <a:r>
              <a:rPr sz="2000" spc="-195" dirty="0">
                <a:latin typeface="Arial Black"/>
                <a:cs typeface="Arial Black"/>
              </a:rPr>
              <a:t>will </a:t>
            </a:r>
            <a:r>
              <a:rPr sz="2000" b="1" spc="30" dirty="0">
                <a:latin typeface="Arial"/>
                <a:cs typeface="Arial"/>
              </a:rPr>
              <a:t>boost </a:t>
            </a:r>
            <a:r>
              <a:rPr sz="2000" b="1" spc="120" dirty="0">
                <a:latin typeface="Arial"/>
                <a:cs typeface="Arial"/>
              </a:rPr>
              <a:t>the </a:t>
            </a:r>
            <a:r>
              <a:rPr sz="2000" b="1" spc="55" dirty="0">
                <a:latin typeface="Arial"/>
                <a:cs typeface="Arial"/>
              </a:rPr>
              <a:t>eye </a:t>
            </a:r>
            <a:r>
              <a:rPr sz="2000" b="1" spc="110" dirty="0">
                <a:latin typeface="Arial"/>
                <a:cs typeface="Arial"/>
              </a:rPr>
              <a:t>feature</a:t>
            </a:r>
            <a:r>
              <a:rPr sz="2000" b="1" spc="-175" dirty="0">
                <a:latin typeface="Arial"/>
                <a:cs typeface="Arial"/>
              </a:rPr>
              <a:t> </a:t>
            </a:r>
            <a:r>
              <a:rPr sz="2000" b="1" spc="85" dirty="0">
                <a:latin typeface="Arial"/>
                <a:cs typeface="Arial"/>
              </a:rPr>
              <a:t>map.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44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Wingdings"/>
                <a:cs typeface="Wingdings"/>
              </a:rPr>
              <a:t>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35" dirty="0">
                <a:latin typeface="Arial Black"/>
                <a:cs typeface="Arial Black"/>
              </a:rPr>
              <a:t>more </a:t>
            </a:r>
            <a:r>
              <a:rPr sz="2000" spc="-200" dirty="0">
                <a:latin typeface="Arial Black"/>
                <a:cs typeface="Arial Black"/>
              </a:rPr>
              <a:t>accurately, </a:t>
            </a:r>
            <a:r>
              <a:rPr sz="2000" spc="-160" dirty="0">
                <a:latin typeface="Arial Black"/>
                <a:cs typeface="Arial Black"/>
              </a:rPr>
              <a:t>it </a:t>
            </a:r>
            <a:r>
              <a:rPr sz="2000" spc="-195" dirty="0">
                <a:latin typeface="Arial Black"/>
                <a:cs typeface="Arial Black"/>
              </a:rPr>
              <a:t>will </a:t>
            </a:r>
            <a:r>
              <a:rPr sz="2000" spc="-180" dirty="0">
                <a:latin typeface="Arial Black"/>
                <a:cs typeface="Arial Black"/>
              </a:rPr>
              <a:t>reduce </a:t>
            </a:r>
            <a:r>
              <a:rPr sz="2000" b="1" spc="90" dirty="0">
                <a:latin typeface="Arial"/>
                <a:cs typeface="Arial"/>
              </a:rPr>
              <a:t>irrelevant </a:t>
            </a:r>
            <a:r>
              <a:rPr sz="2000" b="1" spc="110" dirty="0">
                <a:latin typeface="Arial"/>
                <a:cs typeface="Arial"/>
              </a:rPr>
              <a:t>feature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45" dirty="0">
                <a:latin typeface="Arial"/>
                <a:cs typeface="Arial"/>
              </a:rPr>
              <a:t>maps.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8110" y="79700"/>
            <a:ext cx="42608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맑은 고딕"/>
                <a:cs typeface="맑은 고딕"/>
              </a:rPr>
              <a:t>*</a:t>
            </a:r>
            <a:r>
              <a:rPr sz="1400" dirty="0">
                <a:latin typeface="Calibri"/>
                <a:cs typeface="Calibri"/>
              </a:rPr>
              <a:t>Hu </a:t>
            </a:r>
            <a:r>
              <a:rPr sz="1400" spc="-10" dirty="0">
                <a:latin typeface="Calibri"/>
                <a:cs typeface="Calibri"/>
              </a:rPr>
              <a:t>et </a:t>
            </a:r>
            <a:r>
              <a:rPr sz="1400" dirty="0">
                <a:latin typeface="Calibri"/>
                <a:cs typeface="Calibri"/>
              </a:rPr>
              <a:t>al., </a:t>
            </a:r>
            <a:r>
              <a:rPr sz="1400" spc="-10" dirty="0">
                <a:latin typeface="Calibri"/>
                <a:cs typeface="Calibri"/>
              </a:rPr>
              <a:t>“Squeeze-and-Excitation </a:t>
            </a:r>
            <a:r>
              <a:rPr sz="1400" spc="-15" dirty="0">
                <a:latin typeface="Calibri"/>
                <a:cs typeface="Calibri"/>
              </a:rPr>
              <a:t>Networks,” </a:t>
            </a:r>
            <a:r>
              <a:rPr sz="1400" spc="-5" dirty="0">
                <a:latin typeface="Calibri"/>
                <a:cs typeface="Calibri"/>
              </a:rPr>
              <a:t>CVPR,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2018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07336" y="4727070"/>
            <a:ext cx="4368739" cy="15586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15855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70" dirty="0"/>
              <a:t>S</a:t>
            </a:r>
            <a:r>
              <a:rPr spc="-470" dirty="0"/>
              <a:t>ENet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3301"/>
            <a:ext cx="6864984" cy="431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409" dirty="0">
                <a:latin typeface="Arial Black"/>
                <a:cs typeface="Arial Black"/>
              </a:rPr>
              <a:t>SE </a:t>
            </a:r>
            <a:r>
              <a:rPr sz="2400" spc="-245" dirty="0">
                <a:latin typeface="Arial Black"/>
                <a:cs typeface="Arial Black"/>
              </a:rPr>
              <a:t>block </a:t>
            </a:r>
            <a:r>
              <a:rPr sz="2400" spc="-215" dirty="0">
                <a:latin typeface="Arial Black"/>
                <a:cs typeface="Arial Black"/>
              </a:rPr>
              <a:t>architecture: </a:t>
            </a:r>
            <a:r>
              <a:rPr sz="2400" spc="-204" dirty="0">
                <a:latin typeface="Arial Black"/>
                <a:cs typeface="Arial Black"/>
              </a:rPr>
              <a:t>just </a:t>
            </a:r>
            <a:r>
              <a:rPr sz="2400" b="1" spc="130" dirty="0">
                <a:latin typeface="Arial"/>
                <a:cs typeface="Arial"/>
              </a:rPr>
              <a:t>three</a:t>
            </a:r>
            <a:r>
              <a:rPr sz="2400" b="1" spc="-145" dirty="0">
                <a:latin typeface="Arial"/>
                <a:cs typeface="Arial"/>
              </a:rPr>
              <a:t> </a:t>
            </a:r>
            <a:r>
              <a:rPr sz="2400" spc="-220" dirty="0">
                <a:latin typeface="Arial Black"/>
                <a:cs typeface="Arial Black"/>
              </a:rPr>
              <a:t>layers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10" dirty="0">
                <a:latin typeface="Arial Black"/>
                <a:cs typeface="Arial Black"/>
              </a:rPr>
              <a:t>a </a:t>
            </a:r>
            <a:r>
              <a:rPr sz="2000" b="1" spc="50" dirty="0">
                <a:latin typeface="Arial"/>
                <a:cs typeface="Arial"/>
              </a:rPr>
              <a:t>global </a:t>
            </a:r>
            <a:r>
              <a:rPr sz="2000" b="1" spc="75" dirty="0">
                <a:latin typeface="Arial"/>
                <a:cs typeface="Arial"/>
              </a:rPr>
              <a:t>average </a:t>
            </a:r>
            <a:r>
              <a:rPr sz="2000" b="1" spc="45" dirty="0">
                <a:latin typeface="Arial"/>
                <a:cs typeface="Arial"/>
              </a:rPr>
              <a:t>pooling</a:t>
            </a:r>
            <a:r>
              <a:rPr sz="2000" b="1" spc="-204" dirty="0">
                <a:latin typeface="Arial"/>
                <a:cs typeface="Arial"/>
              </a:rPr>
              <a:t> </a:t>
            </a:r>
            <a:r>
              <a:rPr sz="2000" spc="-165" dirty="0">
                <a:latin typeface="Arial Black"/>
                <a:cs typeface="Arial Black"/>
              </a:rPr>
              <a:t>layer,</a:t>
            </a:r>
            <a:endParaRPr sz="2000">
              <a:latin typeface="Arial Black"/>
              <a:cs typeface="Arial Black"/>
            </a:endParaRPr>
          </a:p>
          <a:p>
            <a:pPr marL="697865" marR="506730" lvl="1" indent="-228600">
              <a:lnSpc>
                <a:spcPct val="80000"/>
              </a:lnSpc>
              <a:spcBef>
                <a:spcPts val="4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10" dirty="0">
                <a:latin typeface="Arial Black"/>
                <a:cs typeface="Arial Black"/>
              </a:rPr>
              <a:t>a </a:t>
            </a:r>
            <a:r>
              <a:rPr sz="2000" spc="-130" dirty="0">
                <a:latin typeface="Arial Black"/>
                <a:cs typeface="Arial Black"/>
              </a:rPr>
              <a:t>hidden </a:t>
            </a:r>
            <a:r>
              <a:rPr sz="2000" b="1" spc="30" dirty="0">
                <a:latin typeface="Arial"/>
                <a:cs typeface="Arial"/>
              </a:rPr>
              <a:t>dense </a:t>
            </a:r>
            <a:r>
              <a:rPr sz="2000" spc="-170" dirty="0">
                <a:latin typeface="Arial Black"/>
                <a:cs typeface="Arial Black"/>
              </a:rPr>
              <a:t>layer </a:t>
            </a:r>
            <a:r>
              <a:rPr sz="2000" spc="-145" dirty="0">
                <a:latin typeface="Arial Black"/>
                <a:cs typeface="Arial Black"/>
              </a:rPr>
              <a:t>using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b="1" spc="-20" dirty="0">
                <a:latin typeface="Arial"/>
                <a:cs typeface="Arial"/>
              </a:rPr>
              <a:t>ReLU </a:t>
            </a:r>
            <a:r>
              <a:rPr sz="2000" spc="-190" dirty="0">
                <a:latin typeface="Arial Black"/>
                <a:cs typeface="Arial Black"/>
              </a:rPr>
              <a:t>activation  </a:t>
            </a:r>
            <a:r>
              <a:rPr sz="2000" spc="-155" dirty="0">
                <a:latin typeface="Arial Black"/>
                <a:cs typeface="Arial Black"/>
              </a:rPr>
              <a:t>function,</a:t>
            </a:r>
            <a:endParaRPr sz="20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8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Wingdings"/>
                <a:cs typeface="Wingdings"/>
              </a:rPr>
              <a:t>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Arial"/>
                <a:cs typeface="Arial"/>
              </a:rPr>
              <a:t>Squeeze</a:t>
            </a:r>
            <a:endParaRPr sz="1800">
              <a:latin typeface="Arial"/>
              <a:cs typeface="Arial"/>
            </a:endParaRPr>
          </a:p>
          <a:p>
            <a:pPr marL="1155065" marR="5080" lvl="2" indent="-228600">
              <a:lnSpc>
                <a:spcPts val="1730"/>
              </a:lnSpc>
              <a:spcBef>
                <a:spcPts val="49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90" dirty="0">
                <a:latin typeface="Arial Black"/>
                <a:cs typeface="Arial Black"/>
              </a:rPr>
              <a:t>How </a:t>
            </a:r>
            <a:r>
              <a:rPr sz="1800" spc="-185" dirty="0">
                <a:latin typeface="Arial Black"/>
                <a:cs typeface="Arial Black"/>
              </a:rPr>
              <a:t>many? </a:t>
            </a:r>
            <a:r>
              <a:rPr sz="1800" spc="-175" dirty="0">
                <a:latin typeface="Arial Black"/>
                <a:cs typeface="Arial Black"/>
              </a:rPr>
              <a:t>typically </a:t>
            </a:r>
            <a:r>
              <a:rPr sz="1800" u="sng" spc="-17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16 </a:t>
            </a:r>
            <a:r>
              <a:rPr sz="1800" u="sng" spc="-17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times </a:t>
            </a:r>
            <a:r>
              <a:rPr sz="1800" u="sng" spc="-16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fewer</a:t>
            </a:r>
            <a:r>
              <a:rPr sz="1800" spc="-160" dirty="0">
                <a:latin typeface="Arial Black"/>
                <a:cs typeface="Arial Black"/>
              </a:rPr>
              <a:t> </a:t>
            </a:r>
            <a:r>
              <a:rPr sz="1800" spc="-135" dirty="0">
                <a:latin typeface="Arial Black"/>
                <a:cs typeface="Arial Black"/>
              </a:rPr>
              <a:t>than </a:t>
            </a:r>
            <a:r>
              <a:rPr sz="1800" spc="-145" dirty="0">
                <a:latin typeface="Arial Black"/>
                <a:cs typeface="Arial Black"/>
              </a:rPr>
              <a:t>the </a:t>
            </a:r>
            <a:r>
              <a:rPr sz="1800" spc="-110" dirty="0">
                <a:latin typeface="Arial Black"/>
                <a:cs typeface="Arial Black"/>
              </a:rPr>
              <a:t>number  </a:t>
            </a:r>
            <a:r>
              <a:rPr sz="1800" spc="-100" dirty="0">
                <a:latin typeface="Arial Black"/>
                <a:cs typeface="Arial Black"/>
              </a:rPr>
              <a:t>of </a:t>
            </a:r>
            <a:r>
              <a:rPr sz="1800" spc="-135" dirty="0">
                <a:latin typeface="Arial Black"/>
                <a:cs typeface="Arial Black"/>
              </a:rPr>
              <a:t>feature</a:t>
            </a:r>
            <a:r>
              <a:rPr sz="1800" spc="-200" dirty="0">
                <a:latin typeface="Arial Black"/>
                <a:cs typeface="Arial Black"/>
              </a:rPr>
              <a:t> </a:t>
            </a:r>
            <a:r>
              <a:rPr sz="1800" spc="-165" dirty="0">
                <a:latin typeface="Arial Black"/>
                <a:cs typeface="Arial Black"/>
              </a:rPr>
              <a:t>maps</a:t>
            </a:r>
            <a:endParaRPr sz="1800">
              <a:latin typeface="Arial Black"/>
              <a:cs typeface="Arial Black"/>
            </a:endParaRPr>
          </a:p>
          <a:p>
            <a:pPr marL="698500" lvl="1" indent="-228600">
              <a:lnSpc>
                <a:spcPts val="2160"/>
              </a:lnSpc>
              <a:spcBef>
                <a:spcPts val="1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40" dirty="0">
                <a:latin typeface="Arial Black"/>
                <a:cs typeface="Arial Black"/>
              </a:rPr>
              <a:t>and </a:t>
            </a:r>
            <a:r>
              <a:rPr sz="2000" spc="-210" dirty="0">
                <a:latin typeface="Arial Black"/>
                <a:cs typeface="Arial Black"/>
              </a:rPr>
              <a:t>a </a:t>
            </a:r>
            <a:r>
              <a:rPr sz="2000" b="1" spc="30" dirty="0">
                <a:latin typeface="Arial"/>
                <a:cs typeface="Arial"/>
              </a:rPr>
              <a:t>dense </a:t>
            </a:r>
            <a:r>
              <a:rPr sz="2000" spc="-130" dirty="0">
                <a:latin typeface="Arial Black"/>
                <a:cs typeface="Arial Black"/>
              </a:rPr>
              <a:t>output </a:t>
            </a:r>
            <a:r>
              <a:rPr sz="2000" spc="-170" dirty="0">
                <a:latin typeface="Arial Black"/>
                <a:cs typeface="Arial Black"/>
              </a:rPr>
              <a:t>layer </a:t>
            </a:r>
            <a:r>
              <a:rPr sz="2000" spc="-145" dirty="0">
                <a:latin typeface="Arial Black"/>
                <a:cs typeface="Arial Black"/>
              </a:rPr>
              <a:t>using </a:t>
            </a:r>
            <a:r>
              <a:rPr sz="2000" spc="-160" dirty="0">
                <a:latin typeface="Arial Black"/>
                <a:cs typeface="Arial Black"/>
              </a:rPr>
              <a:t>the</a:t>
            </a:r>
            <a:r>
              <a:rPr sz="2000" spc="-180" dirty="0">
                <a:latin typeface="Arial Black"/>
                <a:cs typeface="Arial Black"/>
              </a:rPr>
              <a:t> </a:t>
            </a:r>
            <a:r>
              <a:rPr sz="2000" b="1" spc="40" dirty="0">
                <a:latin typeface="Arial"/>
                <a:cs typeface="Arial"/>
              </a:rPr>
              <a:t>sigmoid</a:t>
            </a:r>
            <a:endParaRPr sz="2000">
              <a:latin typeface="Arial"/>
              <a:cs typeface="Arial"/>
            </a:endParaRPr>
          </a:p>
          <a:p>
            <a:pPr marL="698500">
              <a:lnSpc>
                <a:spcPts val="2160"/>
              </a:lnSpc>
            </a:pPr>
            <a:r>
              <a:rPr sz="2000" spc="-190" dirty="0">
                <a:latin typeface="Arial Black"/>
                <a:cs typeface="Arial Black"/>
              </a:rPr>
              <a:t>activation</a:t>
            </a:r>
            <a:r>
              <a:rPr sz="2000" spc="-160" dirty="0">
                <a:latin typeface="Arial Black"/>
                <a:cs typeface="Arial Black"/>
              </a:rPr>
              <a:t> </a:t>
            </a:r>
            <a:r>
              <a:rPr sz="2000" spc="-155" dirty="0">
                <a:latin typeface="Arial Black"/>
                <a:cs typeface="Arial Black"/>
              </a:rPr>
              <a:t>function</a:t>
            </a:r>
            <a:endParaRPr sz="2000">
              <a:latin typeface="Arial Black"/>
              <a:cs typeface="Arial Black"/>
            </a:endParaRPr>
          </a:p>
          <a:p>
            <a:pPr marL="1155065" marR="328930" lvl="2" indent="-228600">
              <a:lnSpc>
                <a:spcPct val="80000"/>
              </a:lnSpc>
              <a:spcBef>
                <a:spcPts val="509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204" dirty="0">
                <a:latin typeface="Arial Black"/>
                <a:cs typeface="Arial Black"/>
              </a:rPr>
              <a:t>takes </a:t>
            </a:r>
            <a:r>
              <a:rPr sz="1800" spc="-145" dirty="0">
                <a:latin typeface="Arial Black"/>
                <a:cs typeface="Arial Black"/>
              </a:rPr>
              <a:t>the </a:t>
            </a:r>
            <a:r>
              <a:rPr sz="1800" spc="-125" dirty="0">
                <a:latin typeface="Arial Black"/>
                <a:cs typeface="Arial Black"/>
              </a:rPr>
              <a:t>embedding </a:t>
            </a:r>
            <a:r>
              <a:rPr sz="1800" spc="-130" dirty="0">
                <a:latin typeface="Arial Black"/>
                <a:cs typeface="Arial Black"/>
              </a:rPr>
              <a:t>and </a:t>
            </a:r>
            <a:r>
              <a:rPr sz="1800" spc="-135" dirty="0">
                <a:latin typeface="Arial Black"/>
                <a:cs typeface="Arial Black"/>
              </a:rPr>
              <a:t>outputs </a:t>
            </a:r>
            <a:r>
              <a:rPr sz="1800" spc="-195" dirty="0">
                <a:latin typeface="Arial Black"/>
                <a:cs typeface="Arial Black"/>
              </a:rPr>
              <a:t>a </a:t>
            </a:r>
            <a:r>
              <a:rPr sz="1800" b="1" spc="60" dirty="0">
                <a:latin typeface="Arial"/>
                <a:cs typeface="Arial"/>
              </a:rPr>
              <a:t>recalibration  </a:t>
            </a:r>
            <a:r>
              <a:rPr sz="1800" b="1" spc="50" dirty="0">
                <a:latin typeface="Arial"/>
                <a:cs typeface="Arial"/>
              </a:rPr>
              <a:t>vector </a:t>
            </a:r>
            <a:r>
              <a:rPr sz="1800" spc="-145" dirty="0">
                <a:latin typeface="Arial Black"/>
                <a:cs typeface="Arial Black"/>
              </a:rPr>
              <a:t>containing </a:t>
            </a:r>
            <a:r>
              <a:rPr sz="1800" spc="-130" dirty="0">
                <a:latin typeface="Arial Black"/>
                <a:cs typeface="Arial Black"/>
              </a:rPr>
              <a:t>one </a:t>
            </a:r>
            <a:r>
              <a:rPr sz="1800" spc="-110" dirty="0">
                <a:latin typeface="Arial Black"/>
                <a:cs typeface="Arial Black"/>
              </a:rPr>
              <a:t>number </a:t>
            </a:r>
            <a:r>
              <a:rPr sz="1800" spc="-114" dirty="0">
                <a:latin typeface="Arial Black"/>
                <a:cs typeface="Arial Black"/>
              </a:rPr>
              <a:t>per </a:t>
            </a:r>
            <a:r>
              <a:rPr sz="1800" spc="-140" dirty="0">
                <a:latin typeface="Arial Black"/>
                <a:cs typeface="Arial Black"/>
              </a:rPr>
              <a:t>feature</a:t>
            </a:r>
            <a:r>
              <a:rPr sz="1800" spc="-345" dirty="0">
                <a:latin typeface="Arial Black"/>
                <a:cs typeface="Arial Black"/>
              </a:rPr>
              <a:t> </a:t>
            </a:r>
            <a:r>
              <a:rPr sz="1800" spc="-140" dirty="0">
                <a:latin typeface="Arial Black"/>
                <a:cs typeface="Arial Black"/>
              </a:rPr>
              <a:t>map</a:t>
            </a:r>
            <a:endParaRPr sz="1800">
              <a:latin typeface="Arial Black"/>
              <a:cs typeface="Arial Black"/>
            </a:endParaRPr>
          </a:p>
          <a:p>
            <a:pPr marL="1155065" marR="575945" lvl="2" indent="-228600">
              <a:lnSpc>
                <a:spcPts val="1730"/>
              </a:lnSpc>
              <a:spcBef>
                <a:spcPts val="49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Wingdings"/>
                <a:cs typeface="Wingdings"/>
              </a:rPr>
              <a:t>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95" dirty="0">
                <a:latin typeface="Arial Black"/>
                <a:cs typeface="Arial Black"/>
              </a:rPr>
              <a:t>The </a:t>
            </a:r>
            <a:r>
              <a:rPr sz="1800" spc="-140" dirty="0">
                <a:latin typeface="Arial Black"/>
                <a:cs typeface="Arial Black"/>
              </a:rPr>
              <a:t>feature </a:t>
            </a:r>
            <a:r>
              <a:rPr sz="1800" spc="-165" dirty="0">
                <a:latin typeface="Arial Black"/>
                <a:cs typeface="Arial Black"/>
              </a:rPr>
              <a:t>maps </a:t>
            </a:r>
            <a:r>
              <a:rPr sz="1800" spc="-150" dirty="0">
                <a:latin typeface="Arial Black"/>
                <a:cs typeface="Arial Black"/>
              </a:rPr>
              <a:t>are </a:t>
            </a:r>
            <a:r>
              <a:rPr sz="1800" spc="-130" dirty="0">
                <a:latin typeface="Arial Black"/>
                <a:cs typeface="Arial Black"/>
              </a:rPr>
              <a:t>then multiplied </a:t>
            </a:r>
            <a:r>
              <a:rPr sz="1800" spc="-140" dirty="0">
                <a:latin typeface="Arial Black"/>
                <a:cs typeface="Arial Black"/>
              </a:rPr>
              <a:t>by </a:t>
            </a:r>
            <a:r>
              <a:rPr sz="1800" spc="-155" dirty="0">
                <a:latin typeface="Arial Black"/>
                <a:cs typeface="Arial Black"/>
              </a:rPr>
              <a:t>this  </a:t>
            </a:r>
            <a:r>
              <a:rPr sz="1800" spc="-145" dirty="0">
                <a:latin typeface="Arial Black"/>
                <a:cs typeface="Arial Black"/>
              </a:rPr>
              <a:t>recalibration</a:t>
            </a:r>
            <a:r>
              <a:rPr sz="1800" spc="-170" dirty="0">
                <a:latin typeface="Arial Black"/>
                <a:cs typeface="Arial Black"/>
              </a:rPr>
              <a:t> </a:t>
            </a:r>
            <a:r>
              <a:rPr sz="1800" spc="-175" dirty="0">
                <a:latin typeface="Arial Black"/>
                <a:cs typeface="Arial Black"/>
              </a:rPr>
              <a:t>vector</a:t>
            </a:r>
            <a:endParaRPr sz="1800">
              <a:latin typeface="Arial Black"/>
              <a:cs typeface="Arial Black"/>
            </a:endParaRPr>
          </a:p>
          <a:p>
            <a:pPr marL="1155065" marR="74295" lvl="2" indent="-228600">
              <a:lnSpc>
                <a:spcPts val="1730"/>
              </a:lnSpc>
              <a:spcBef>
                <a:spcPts val="489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Wingdings"/>
                <a:cs typeface="Wingdings"/>
              </a:rPr>
              <a:t>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40" dirty="0">
                <a:latin typeface="Arial Black"/>
                <a:cs typeface="Arial Black"/>
              </a:rPr>
              <a:t>irrelevant </a:t>
            </a:r>
            <a:r>
              <a:rPr sz="1800" spc="-150" dirty="0">
                <a:latin typeface="Arial Black"/>
                <a:cs typeface="Arial Black"/>
              </a:rPr>
              <a:t>features </a:t>
            </a:r>
            <a:r>
              <a:rPr sz="1800" spc="-165" dirty="0">
                <a:latin typeface="Arial Black"/>
                <a:cs typeface="Arial Black"/>
              </a:rPr>
              <a:t>(with </a:t>
            </a:r>
            <a:r>
              <a:rPr sz="1800" spc="-195" dirty="0">
                <a:latin typeface="Arial Black"/>
                <a:cs typeface="Arial Black"/>
              </a:rPr>
              <a:t>a </a:t>
            </a:r>
            <a:r>
              <a:rPr sz="1800" spc="-180" dirty="0">
                <a:latin typeface="Arial Black"/>
                <a:cs typeface="Arial Black"/>
              </a:rPr>
              <a:t>low </a:t>
            </a:r>
            <a:r>
              <a:rPr sz="1800" spc="-145" dirty="0">
                <a:latin typeface="Arial Black"/>
                <a:cs typeface="Arial Black"/>
              </a:rPr>
              <a:t>recalibration </a:t>
            </a:r>
            <a:r>
              <a:rPr sz="1800" spc="-185" dirty="0">
                <a:latin typeface="Arial Black"/>
                <a:cs typeface="Arial Black"/>
              </a:rPr>
              <a:t>score)  </a:t>
            </a:r>
            <a:r>
              <a:rPr sz="1800" spc="-145" dirty="0">
                <a:latin typeface="Arial Black"/>
                <a:cs typeface="Arial Black"/>
              </a:rPr>
              <a:t>get </a:t>
            </a:r>
            <a:r>
              <a:rPr sz="1800" spc="-200" dirty="0">
                <a:latin typeface="Arial Black"/>
                <a:cs typeface="Arial Black"/>
              </a:rPr>
              <a:t>scaled </a:t>
            </a:r>
            <a:r>
              <a:rPr sz="1800" spc="-150" dirty="0">
                <a:latin typeface="Arial Black"/>
                <a:cs typeface="Arial Black"/>
              </a:rPr>
              <a:t>down </a:t>
            </a:r>
            <a:r>
              <a:rPr sz="1800" spc="-170" dirty="0">
                <a:latin typeface="Arial Black"/>
                <a:cs typeface="Arial Black"/>
              </a:rPr>
              <a:t>while </a:t>
            </a:r>
            <a:r>
              <a:rPr sz="1800" spc="-150" dirty="0">
                <a:latin typeface="Arial Black"/>
                <a:cs typeface="Arial Black"/>
              </a:rPr>
              <a:t>relevant features </a:t>
            </a:r>
            <a:r>
              <a:rPr sz="1800" spc="-165" dirty="0">
                <a:latin typeface="Arial Black"/>
                <a:cs typeface="Arial Black"/>
              </a:rPr>
              <a:t>(with </a:t>
            </a:r>
            <a:r>
              <a:rPr sz="1800" spc="-195" dirty="0">
                <a:latin typeface="Arial Black"/>
                <a:cs typeface="Arial Black"/>
              </a:rPr>
              <a:t>a  </a:t>
            </a:r>
            <a:r>
              <a:rPr sz="1800" spc="-145" dirty="0">
                <a:latin typeface="Arial Black"/>
                <a:cs typeface="Arial Black"/>
              </a:rPr>
              <a:t>recalibration </a:t>
            </a:r>
            <a:r>
              <a:rPr sz="1800" spc="-190" dirty="0">
                <a:latin typeface="Arial Black"/>
                <a:cs typeface="Arial Black"/>
              </a:rPr>
              <a:t>score </a:t>
            </a:r>
            <a:r>
              <a:rPr sz="1800" spc="-204" dirty="0">
                <a:latin typeface="Arial Black"/>
                <a:cs typeface="Arial Black"/>
              </a:rPr>
              <a:t>close </a:t>
            </a:r>
            <a:r>
              <a:rPr sz="1800" spc="-135" dirty="0">
                <a:latin typeface="Arial Black"/>
                <a:cs typeface="Arial Black"/>
              </a:rPr>
              <a:t>to </a:t>
            </a:r>
            <a:r>
              <a:rPr sz="1800" spc="-170" dirty="0">
                <a:latin typeface="Arial Black"/>
                <a:cs typeface="Arial Black"/>
              </a:rPr>
              <a:t>1) </a:t>
            </a:r>
            <a:r>
              <a:rPr sz="1800" spc="-150" dirty="0">
                <a:latin typeface="Arial Black"/>
                <a:cs typeface="Arial Black"/>
              </a:rPr>
              <a:t>are </a:t>
            </a:r>
            <a:r>
              <a:rPr sz="1800" spc="-140" dirty="0">
                <a:latin typeface="Arial Black"/>
                <a:cs typeface="Arial Black"/>
              </a:rPr>
              <a:t>left</a:t>
            </a:r>
            <a:r>
              <a:rPr sz="1800" spc="-75" dirty="0">
                <a:latin typeface="Arial Black"/>
                <a:cs typeface="Arial Black"/>
              </a:rPr>
              <a:t> </a:t>
            </a:r>
            <a:r>
              <a:rPr sz="1800" spc="-140" dirty="0">
                <a:latin typeface="Arial Black"/>
                <a:cs typeface="Arial Black"/>
              </a:rPr>
              <a:t>alone.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8110" y="79700"/>
            <a:ext cx="42608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맑은 고딕"/>
                <a:cs typeface="맑은 고딕"/>
              </a:rPr>
              <a:t>*</a:t>
            </a:r>
            <a:r>
              <a:rPr sz="1400" dirty="0">
                <a:latin typeface="Calibri"/>
                <a:cs typeface="Calibri"/>
              </a:rPr>
              <a:t>Hu </a:t>
            </a:r>
            <a:r>
              <a:rPr sz="1400" spc="-10" dirty="0">
                <a:latin typeface="Calibri"/>
                <a:cs typeface="Calibri"/>
              </a:rPr>
              <a:t>et </a:t>
            </a:r>
            <a:r>
              <a:rPr sz="1400" dirty="0">
                <a:latin typeface="Calibri"/>
                <a:cs typeface="Calibri"/>
              </a:rPr>
              <a:t>al., </a:t>
            </a:r>
            <a:r>
              <a:rPr sz="1400" spc="-10" dirty="0">
                <a:latin typeface="Calibri"/>
                <a:cs typeface="Calibri"/>
              </a:rPr>
              <a:t>“Squeeze-and-Excitation </a:t>
            </a:r>
            <a:r>
              <a:rPr sz="1400" spc="-15" dirty="0">
                <a:latin typeface="Calibri"/>
                <a:cs typeface="Calibri"/>
              </a:rPr>
              <a:t>Networks,” </a:t>
            </a:r>
            <a:r>
              <a:rPr sz="1400" spc="-5" dirty="0">
                <a:latin typeface="Calibri"/>
                <a:cs typeface="Calibri"/>
              </a:rPr>
              <a:t>CVPR,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2018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46514" y="1892435"/>
            <a:ext cx="3542568" cy="27816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15855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70" dirty="0"/>
              <a:t>S</a:t>
            </a:r>
            <a:r>
              <a:rPr spc="-470" dirty="0"/>
              <a:t>ENet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5765165" cy="77724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409" dirty="0">
                <a:latin typeface="Arial Black"/>
                <a:cs typeface="Arial Black"/>
              </a:rPr>
              <a:t>SE </a:t>
            </a:r>
            <a:r>
              <a:rPr sz="2400" spc="-245" dirty="0">
                <a:latin typeface="Arial Black"/>
                <a:cs typeface="Arial Black"/>
              </a:rPr>
              <a:t>block </a:t>
            </a:r>
            <a:r>
              <a:rPr sz="2400" spc="-215" dirty="0">
                <a:latin typeface="Arial Black"/>
                <a:cs typeface="Arial Black"/>
              </a:rPr>
              <a:t>architecture: </a:t>
            </a:r>
            <a:r>
              <a:rPr sz="2400" spc="-204" dirty="0">
                <a:latin typeface="Arial Black"/>
                <a:cs typeface="Arial Black"/>
              </a:rPr>
              <a:t>just </a:t>
            </a:r>
            <a:r>
              <a:rPr sz="2400" b="1" spc="130" dirty="0">
                <a:latin typeface="Arial"/>
                <a:cs typeface="Arial"/>
              </a:rPr>
              <a:t>three</a:t>
            </a:r>
            <a:r>
              <a:rPr sz="2400" b="1" spc="-180" dirty="0">
                <a:latin typeface="Arial"/>
                <a:cs typeface="Arial"/>
              </a:rPr>
              <a:t> </a:t>
            </a:r>
            <a:r>
              <a:rPr sz="2400" spc="-220" dirty="0">
                <a:latin typeface="Arial Black"/>
                <a:cs typeface="Arial Black"/>
              </a:rPr>
              <a:t>layers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95" dirty="0">
                <a:latin typeface="Arial Black"/>
                <a:cs typeface="Arial Black"/>
              </a:rPr>
              <a:t>Example: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5939" y="2513964"/>
            <a:ext cx="2055495" cy="95504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1800" spc="-145" dirty="0">
                <a:latin typeface="Arial Black"/>
                <a:cs typeface="Arial Black"/>
              </a:rPr>
              <a:t>Global </a:t>
            </a:r>
            <a:r>
              <a:rPr sz="1800" spc="-180" dirty="0">
                <a:latin typeface="Arial Black"/>
                <a:cs typeface="Arial Black"/>
              </a:rPr>
              <a:t>Avg</a:t>
            </a:r>
            <a:r>
              <a:rPr sz="1800" spc="-185" dirty="0">
                <a:latin typeface="Arial Black"/>
                <a:cs typeface="Arial Black"/>
              </a:rPr>
              <a:t> </a:t>
            </a:r>
            <a:r>
              <a:rPr sz="1800" spc="-140" dirty="0">
                <a:latin typeface="Arial Black"/>
                <a:cs typeface="Arial Black"/>
              </a:rPr>
              <a:t>Pool:</a:t>
            </a:r>
            <a:endParaRPr sz="1800">
              <a:latin typeface="Arial Black"/>
              <a:cs typeface="Arial Black"/>
            </a:endParaRPr>
          </a:p>
          <a:p>
            <a:pPr marL="266700" indent="-22860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1800" spc="-145" dirty="0">
                <a:latin typeface="Arial Black"/>
                <a:cs typeface="Arial Black"/>
              </a:rPr>
              <a:t>1</a:t>
            </a:r>
            <a:r>
              <a:rPr sz="1800" spc="-217" baseline="25462" dirty="0">
                <a:latin typeface="Arial Black"/>
                <a:cs typeface="Arial Black"/>
              </a:rPr>
              <a:t>st</a:t>
            </a:r>
            <a:r>
              <a:rPr sz="1800" spc="60" baseline="25462" dirty="0">
                <a:latin typeface="Arial Black"/>
                <a:cs typeface="Arial Black"/>
              </a:rPr>
              <a:t> </a:t>
            </a:r>
            <a:r>
              <a:rPr sz="1800" spc="-150" dirty="0">
                <a:latin typeface="Arial Black"/>
                <a:cs typeface="Arial Black"/>
              </a:rPr>
              <a:t>Dense:</a:t>
            </a:r>
            <a:endParaRPr sz="1800">
              <a:latin typeface="Arial Black"/>
              <a:cs typeface="Arial Black"/>
            </a:endParaRPr>
          </a:p>
          <a:p>
            <a:pPr marL="266700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1800" spc="-100" dirty="0">
                <a:latin typeface="Arial Black"/>
                <a:cs typeface="Arial Black"/>
              </a:rPr>
              <a:t>2</a:t>
            </a:r>
            <a:r>
              <a:rPr sz="1800" spc="-150" baseline="25462" dirty="0">
                <a:latin typeface="Arial Black"/>
                <a:cs typeface="Arial Black"/>
              </a:rPr>
              <a:t>nd</a:t>
            </a:r>
            <a:r>
              <a:rPr sz="1800" spc="52" baseline="25462" dirty="0">
                <a:latin typeface="Arial Black"/>
                <a:cs typeface="Arial Black"/>
              </a:rPr>
              <a:t> </a:t>
            </a:r>
            <a:r>
              <a:rPr sz="1800" spc="-150" dirty="0">
                <a:latin typeface="Arial Black"/>
                <a:cs typeface="Arial Black"/>
              </a:rPr>
              <a:t>Dense: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4463" y="2513964"/>
            <a:ext cx="418465" cy="95504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800" b="1" spc="25" dirty="0">
                <a:latin typeface="Arial"/>
                <a:cs typeface="Arial"/>
              </a:rPr>
              <a:t>256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800" spc="-175" dirty="0">
                <a:latin typeface="Arial Black"/>
                <a:cs typeface="Arial Black"/>
              </a:rPr>
              <a:t>16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800" b="1" spc="25" dirty="0">
                <a:latin typeface="Arial"/>
                <a:cs typeface="Arial"/>
              </a:rPr>
              <a:t>256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8110" y="79700"/>
            <a:ext cx="42608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맑은 고딕"/>
                <a:cs typeface="맑은 고딕"/>
              </a:rPr>
              <a:t>*</a:t>
            </a:r>
            <a:r>
              <a:rPr sz="1400" dirty="0">
                <a:latin typeface="Calibri"/>
                <a:cs typeface="Calibri"/>
              </a:rPr>
              <a:t>Hu </a:t>
            </a:r>
            <a:r>
              <a:rPr sz="1400" spc="-10" dirty="0">
                <a:latin typeface="Calibri"/>
                <a:cs typeface="Calibri"/>
              </a:rPr>
              <a:t>et </a:t>
            </a:r>
            <a:r>
              <a:rPr sz="1400" dirty="0">
                <a:latin typeface="Calibri"/>
                <a:cs typeface="Calibri"/>
              </a:rPr>
              <a:t>al., </a:t>
            </a:r>
            <a:r>
              <a:rPr sz="1400" spc="-10" dirty="0">
                <a:latin typeface="Calibri"/>
                <a:cs typeface="Calibri"/>
              </a:rPr>
              <a:t>“Squeeze-and-Excitation </a:t>
            </a:r>
            <a:r>
              <a:rPr sz="1400" spc="-15" dirty="0">
                <a:latin typeface="Calibri"/>
                <a:cs typeface="Calibri"/>
              </a:rPr>
              <a:t>Networks,” </a:t>
            </a:r>
            <a:r>
              <a:rPr sz="1400" spc="-5" dirty="0">
                <a:latin typeface="Calibri"/>
                <a:cs typeface="Calibri"/>
              </a:rPr>
              <a:t>CVPR,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2018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46514" y="1892435"/>
            <a:ext cx="3542568" cy="27816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589" y="2722498"/>
            <a:ext cx="9762490" cy="1762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840"/>
              </a:lnSpc>
              <a:spcBef>
                <a:spcPts val="100"/>
              </a:spcBef>
            </a:pPr>
            <a:r>
              <a:rPr sz="6000" spc="-730" dirty="0">
                <a:latin typeface="Arial Black"/>
                <a:cs typeface="Arial Black"/>
              </a:rPr>
              <a:t>V:</a:t>
            </a:r>
            <a:endParaRPr sz="6000">
              <a:latin typeface="Arial Black"/>
              <a:cs typeface="Arial Black"/>
            </a:endParaRPr>
          </a:p>
          <a:p>
            <a:pPr marL="12700">
              <a:lnSpc>
                <a:spcPts val="6840"/>
              </a:lnSpc>
            </a:pPr>
            <a:r>
              <a:rPr sz="6000" spc="-434" dirty="0">
                <a:latin typeface="Arial Black"/>
                <a:cs typeface="Arial Black"/>
              </a:rPr>
              <a:t>Implementation </a:t>
            </a:r>
            <a:r>
              <a:rPr sz="6000" spc="-550" dirty="0">
                <a:latin typeface="Arial Black"/>
                <a:cs typeface="Arial Black"/>
              </a:rPr>
              <a:t>with</a:t>
            </a:r>
            <a:r>
              <a:rPr sz="6000" spc="-555" dirty="0">
                <a:latin typeface="Arial Black"/>
                <a:cs typeface="Arial Black"/>
              </a:rPr>
              <a:t> </a:t>
            </a:r>
            <a:r>
              <a:rPr sz="6000" spc="-700" dirty="0">
                <a:latin typeface="Arial Black"/>
                <a:cs typeface="Arial Black"/>
              </a:rPr>
              <a:t>Keras</a:t>
            </a:r>
            <a:endParaRPr sz="6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135" y="1732409"/>
            <a:ext cx="11476355" cy="5125720"/>
            <a:chOff x="92135" y="1732409"/>
            <a:chExt cx="11476355" cy="5125720"/>
          </a:xfrm>
        </p:grpSpPr>
        <p:sp>
          <p:nvSpPr>
            <p:cNvPr id="3" name="object 3"/>
            <p:cNvSpPr/>
            <p:nvPr/>
          </p:nvSpPr>
          <p:spPr>
            <a:xfrm>
              <a:off x="216975" y="1732409"/>
              <a:ext cx="5243899" cy="31649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17775" y="4730496"/>
              <a:ext cx="4253471" cy="21275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12848" y="4925568"/>
              <a:ext cx="3665219" cy="18364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16040" y="1778111"/>
              <a:ext cx="5152285" cy="459984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02195" y="4285730"/>
              <a:ext cx="1593215" cy="1151890"/>
            </a:xfrm>
            <a:custGeom>
              <a:avLst/>
              <a:gdLst/>
              <a:ahLst/>
              <a:cxnLst/>
              <a:rect l="l" t="t" r="r" b="b"/>
              <a:pathLst>
                <a:path w="1593215" h="1151889">
                  <a:moveTo>
                    <a:pt x="1450454" y="0"/>
                  </a:moveTo>
                  <a:lnTo>
                    <a:pt x="156362" y="810221"/>
                  </a:lnTo>
                  <a:lnTo>
                    <a:pt x="85102" y="696404"/>
                  </a:lnTo>
                  <a:lnTo>
                    <a:pt x="0" y="1066533"/>
                  </a:lnTo>
                  <a:lnTo>
                    <a:pt x="370128" y="1151648"/>
                  </a:lnTo>
                  <a:lnTo>
                    <a:pt x="298869" y="1037831"/>
                  </a:lnTo>
                  <a:lnTo>
                    <a:pt x="1592961" y="227622"/>
                  </a:lnTo>
                  <a:lnTo>
                    <a:pt x="1450454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02195" y="4285730"/>
              <a:ext cx="1593215" cy="1151890"/>
            </a:xfrm>
            <a:custGeom>
              <a:avLst/>
              <a:gdLst/>
              <a:ahLst/>
              <a:cxnLst/>
              <a:rect l="l" t="t" r="r" b="b"/>
              <a:pathLst>
                <a:path w="1593215" h="1151889">
                  <a:moveTo>
                    <a:pt x="1592961" y="227622"/>
                  </a:moveTo>
                  <a:lnTo>
                    <a:pt x="298869" y="1037831"/>
                  </a:lnTo>
                  <a:lnTo>
                    <a:pt x="370128" y="1151648"/>
                  </a:lnTo>
                  <a:lnTo>
                    <a:pt x="0" y="1066533"/>
                  </a:lnTo>
                  <a:lnTo>
                    <a:pt x="85102" y="696404"/>
                  </a:lnTo>
                  <a:lnTo>
                    <a:pt x="156362" y="810221"/>
                  </a:lnTo>
                  <a:lnTo>
                    <a:pt x="1450454" y="0"/>
                  </a:lnTo>
                  <a:lnTo>
                    <a:pt x="1592961" y="227622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57490" y="2431413"/>
              <a:ext cx="1433195" cy="1007744"/>
            </a:xfrm>
            <a:custGeom>
              <a:avLst/>
              <a:gdLst/>
              <a:ahLst/>
              <a:cxnLst/>
              <a:rect l="l" t="t" r="r" b="b"/>
              <a:pathLst>
                <a:path w="1433195" h="1007745">
                  <a:moveTo>
                    <a:pt x="1297914" y="0"/>
                  </a:moveTo>
                  <a:lnTo>
                    <a:pt x="164642" y="659104"/>
                  </a:lnTo>
                  <a:lnTo>
                    <a:pt x="97129" y="543026"/>
                  </a:lnTo>
                  <a:lnTo>
                    <a:pt x="0" y="910183"/>
                  </a:lnTo>
                  <a:lnTo>
                    <a:pt x="367157" y="1007313"/>
                  </a:lnTo>
                  <a:lnTo>
                    <a:pt x="299656" y="891247"/>
                  </a:lnTo>
                  <a:lnTo>
                    <a:pt x="1432928" y="232143"/>
                  </a:lnTo>
                  <a:lnTo>
                    <a:pt x="1297914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57490" y="2431413"/>
              <a:ext cx="1433195" cy="1007744"/>
            </a:xfrm>
            <a:custGeom>
              <a:avLst/>
              <a:gdLst/>
              <a:ahLst/>
              <a:cxnLst/>
              <a:rect l="l" t="t" r="r" b="b"/>
              <a:pathLst>
                <a:path w="1433195" h="1007745">
                  <a:moveTo>
                    <a:pt x="1432928" y="232143"/>
                  </a:moveTo>
                  <a:lnTo>
                    <a:pt x="299656" y="891247"/>
                  </a:lnTo>
                  <a:lnTo>
                    <a:pt x="367157" y="1007313"/>
                  </a:lnTo>
                  <a:lnTo>
                    <a:pt x="0" y="910183"/>
                  </a:lnTo>
                  <a:lnTo>
                    <a:pt x="97129" y="543026"/>
                  </a:lnTo>
                  <a:lnTo>
                    <a:pt x="164642" y="659104"/>
                  </a:lnTo>
                  <a:lnTo>
                    <a:pt x="1297914" y="0"/>
                  </a:lnTo>
                  <a:lnTo>
                    <a:pt x="1432928" y="232143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9321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15" dirty="0"/>
              <a:t>ResNet-34 </a:t>
            </a:r>
            <a:r>
              <a:rPr spc="-315" dirty="0"/>
              <a:t>using</a:t>
            </a:r>
            <a:r>
              <a:rPr spc="-320" dirty="0"/>
              <a:t> </a:t>
            </a:r>
            <a:r>
              <a:rPr spc="-515" dirty="0"/>
              <a:t>Keras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9321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15" dirty="0"/>
              <a:t>ResNet-34 </a:t>
            </a:r>
            <a:r>
              <a:rPr spc="-315" dirty="0"/>
              <a:t>using</a:t>
            </a:r>
            <a:r>
              <a:rPr spc="-320" dirty="0"/>
              <a:t> </a:t>
            </a:r>
            <a:r>
              <a:rPr spc="-515" dirty="0"/>
              <a:t>Keras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3474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29" dirty="0">
                <a:latin typeface="Arial Black"/>
                <a:cs typeface="Arial Black"/>
              </a:rPr>
              <a:t>ResNet-34 </a:t>
            </a:r>
            <a:r>
              <a:rPr sz="2400" spc="-175" dirty="0">
                <a:latin typeface="Arial Black"/>
                <a:cs typeface="Arial Black"/>
              </a:rPr>
              <a:t>using</a:t>
            </a:r>
            <a:r>
              <a:rPr sz="2400" spc="-185" dirty="0">
                <a:latin typeface="Arial Black"/>
                <a:cs typeface="Arial Black"/>
              </a:rPr>
              <a:t> </a:t>
            </a:r>
            <a:r>
              <a:rPr sz="2400" spc="-285" dirty="0">
                <a:latin typeface="Arial Black"/>
                <a:cs typeface="Arial Black"/>
              </a:rPr>
              <a:t>Keras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31213" y="2677023"/>
            <a:ext cx="5682324" cy="2530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33704" y="2458904"/>
            <a:ext cx="4257040" cy="3512820"/>
            <a:chOff x="433704" y="2458904"/>
            <a:chExt cx="4257040" cy="3512820"/>
          </a:xfrm>
        </p:grpSpPr>
        <p:sp>
          <p:nvSpPr>
            <p:cNvPr id="6" name="object 6"/>
            <p:cNvSpPr/>
            <p:nvPr/>
          </p:nvSpPr>
          <p:spPr>
            <a:xfrm>
              <a:off x="433704" y="2651829"/>
              <a:ext cx="4161154" cy="314546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46050" y="2465254"/>
              <a:ext cx="1538605" cy="3500120"/>
            </a:xfrm>
            <a:custGeom>
              <a:avLst/>
              <a:gdLst/>
              <a:ahLst/>
              <a:cxnLst/>
              <a:rect l="l" t="t" r="r" b="b"/>
              <a:pathLst>
                <a:path w="1538604" h="3500120">
                  <a:moveTo>
                    <a:pt x="20820" y="21913"/>
                  </a:moveTo>
                  <a:lnTo>
                    <a:pt x="62878" y="8638"/>
                  </a:lnTo>
                  <a:lnTo>
                    <a:pt x="108432" y="1748"/>
                  </a:lnTo>
                  <a:lnTo>
                    <a:pt x="156714" y="0"/>
                  </a:lnTo>
                  <a:lnTo>
                    <a:pt x="206957" y="2149"/>
                  </a:lnTo>
                  <a:lnTo>
                    <a:pt x="258393" y="6954"/>
                  </a:lnTo>
                  <a:lnTo>
                    <a:pt x="310254" y="13171"/>
                  </a:lnTo>
                  <a:lnTo>
                    <a:pt x="361773" y="19556"/>
                  </a:lnTo>
                  <a:lnTo>
                    <a:pt x="412181" y="24866"/>
                  </a:lnTo>
                  <a:lnTo>
                    <a:pt x="460710" y="27857"/>
                  </a:lnTo>
                  <a:lnTo>
                    <a:pt x="506594" y="27287"/>
                  </a:lnTo>
                  <a:lnTo>
                    <a:pt x="549064" y="21913"/>
                  </a:lnTo>
                  <a:lnTo>
                    <a:pt x="592435" y="15591"/>
                  </a:lnTo>
                  <a:lnTo>
                    <a:pt x="640656" y="12558"/>
                  </a:lnTo>
                  <a:lnTo>
                    <a:pt x="692419" y="12140"/>
                  </a:lnTo>
                  <a:lnTo>
                    <a:pt x="746419" y="13661"/>
                  </a:lnTo>
                  <a:lnTo>
                    <a:pt x="801350" y="16447"/>
                  </a:lnTo>
                  <a:lnTo>
                    <a:pt x="855905" y="19822"/>
                  </a:lnTo>
                  <a:lnTo>
                    <a:pt x="908778" y="23111"/>
                  </a:lnTo>
                  <a:lnTo>
                    <a:pt x="958662" y="25640"/>
                  </a:lnTo>
                  <a:lnTo>
                    <a:pt x="1004252" y="26733"/>
                  </a:lnTo>
                  <a:lnTo>
                    <a:pt x="1044240" y="25716"/>
                  </a:lnTo>
                  <a:lnTo>
                    <a:pt x="1077321" y="21913"/>
                  </a:lnTo>
                  <a:lnTo>
                    <a:pt x="1115608" y="17313"/>
                  </a:lnTo>
                  <a:lnTo>
                    <a:pt x="1158532" y="16120"/>
                  </a:lnTo>
                  <a:lnTo>
                    <a:pt x="1205224" y="17366"/>
                  </a:lnTo>
                  <a:lnTo>
                    <a:pt x="1254817" y="20085"/>
                  </a:lnTo>
                  <a:lnTo>
                    <a:pt x="1306440" y="23308"/>
                  </a:lnTo>
                  <a:lnTo>
                    <a:pt x="1359225" y="26070"/>
                  </a:lnTo>
                  <a:lnTo>
                    <a:pt x="1412303" y="27403"/>
                  </a:lnTo>
                  <a:lnTo>
                    <a:pt x="1464806" y="26339"/>
                  </a:lnTo>
                  <a:lnTo>
                    <a:pt x="1515864" y="21913"/>
                  </a:lnTo>
                  <a:lnTo>
                    <a:pt x="1529102" y="67861"/>
                  </a:lnTo>
                  <a:lnTo>
                    <a:pt x="1535548" y="117158"/>
                  </a:lnTo>
                  <a:lnTo>
                    <a:pt x="1536517" y="168910"/>
                  </a:lnTo>
                  <a:lnTo>
                    <a:pt x="1533326" y="222226"/>
                  </a:lnTo>
                  <a:lnTo>
                    <a:pt x="1527289" y="276213"/>
                  </a:lnTo>
                  <a:lnTo>
                    <a:pt x="1519722" y="329980"/>
                  </a:lnTo>
                  <a:lnTo>
                    <a:pt x="1511941" y="382634"/>
                  </a:lnTo>
                  <a:lnTo>
                    <a:pt x="1505261" y="433283"/>
                  </a:lnTo>
                  <a:lnTo>
                    <a:pt x="1500998" y="481034"/>
                  </a:lnTo>
                  <a:lnTo>
                    <a:pt x="1500467" y="524997"/>
                  </a:lnTo>
                  <a:lnTo>
                    <a:pt x="1504984" y="564278"/>
                  </a:lnTo>
                  <a:lnTo>
                    <a:pt x="1515864" y="597985"/>
                  </a:lnTo>
                  <a:lnTo>
                    <a:pt x="1529503" y="635546"/>
                  </a:lnTo>
                  <a:lnTo>
                    <a:pt x="1536515" y="674840"/>
                  </a:lnTo>
                  <a:lnTo>
                    <a:pt x="1538250" y="716023"/>
                  </a:lnTo>
                  <a:lnTo>
                    <a:pt x="1536056" y="759252"/>
                  </a:lnTo>
                  <a:lnTo>
                    <a:pt x="1531281" y="804684"/>
                  </a:lnTo>
                  <a:lnTo>
                    <a:pt x="1525272" y="852474"/>
                  </a:lnTo>
                  <a:lnTo>
                    <a:pt x="1519378" y="902781"/>
                  </a:lnTo>
                  <a:lnTo>
                    <a:pt x="1514946" y="955759"/>
                  </a:lnTo>
                  <a:lnTo>
                    <a:pt x="1513326" y="1011567"/>
                  </a:lnTo>
                  <a:lnTo>
                    <a:pt x="1515864" y="1070361"/>
                  </a:lnTo>
                  <a:lnTo>
                    <a:pt x="1519481" y="1135470"/>
                  </a:lnTo>
                  <a:lnTo>
                    <a:pt x="1519764" y="1196867"/>
                  </a:lnTo>
                  <a:lnTo>
                    <a:pt x="1517755" y="1254791"/>
                  </a:lnTo>
                  <a:lnTo>
                    <a:pt x="1514495" y="1309481"/>
                  </a:lnTo>
                  <a:lnTo>
                    <a:pt x="1511025" y="1361173"/>
                  </a:lnTo>
                  <a:lnTo>
                    <a:pt x="1508386" y="1410107"/>
                  </a:lnTo>
                  <a:lnTo>
                    <a:pt x="1507618" y="1456520"/>
                  </a:lnTo>
                  <a:lnTo>
                    <a:pt x="1509764" y="1500651"/>
                  </a:lnTo>
                  <a:lnTo>
                    <a:pt x="1515864" y="1542738"/>
                  </a:lnTo>
                  <a:lnTo>
                    <a:pt x="1520509" y="1575481"/>
                  </a:lnTo>
                  <a:lnTo>
                    <a:pt x="1522222" y="1611822"/>
                  </a:lnTo>
                  <a:lnTo>
                    <a:pt x="1521631" y="1651516"/>
                  </a:lnTo>
                  <a:lnTo>
                    <a:pt x="1519361" y="1694314"/>
                  </a:lnTo>
                  <a:lnTo>
                    <a:pt x="1516038" y="1739969"/>
                  </a:lnTo>
                  <a:lnTo>
                    <a:pt x="1512288" y="1788235"/>
                  </a:lnTo>
                  <a:lnTo>
                    <a:pt x="1508736" y="1838864"/>
                  </a:lnTo>
                  <a:lnTo>
                    <a:pt x="1506009" y="1891610"/>
                  </a:lnTo>
                  <a:lnTo>
                    <a:pt x="1504733" y="1946224"/>
                  </a:lnTo>
                  <a:lnTo>
                    <a:pt x="1505532" y="2002460"/>
                  </a:lnTo>
                  <a:lnTo>
                    <a:pt x="1509034" y="2060071"/>
                  </a:lnTo>
                  <a:lnTo>
                    <a:pt x="1515864" y="2118810"/>
                  </a:lnTo>
                  <a:lnTo>
                    <a:pt x="1521772" y="2171453"/>
                  </a:lnTo>
                  <a:lnTo>
                    <a:pt x="1523932" y="2220592"/>
                  </a:lnTo>
                  <a:lnTo>
                    <a:pt x="1523098" y="2267047"/>
                  </a:lnTo>
                  <a:lnTo>
                    <a:pt x="1520023" y="2311635"/>
                  </a:lnTo>
                  <a:lnTo>
                    <a:pt x="1515461" y="2355175"/>
                  </a:lnTo>
                  <a:lnTo>
                    <a:pt x="1510165" y="2398487"/>
                  </a:lnTo>
                  <a:lnTo>
                    <a:pt x="1504890" y="2442388"/>
                  </a:lnTo>
                  <a:lnTo>
                    <a:pt x="1500388" y="2487697"/>
                  </a:lnTo>
                  <a:lnTo>
                    <a:pt x="1497414" y="2535234"/>
                  </a:lnTo>
                  <a:lnTo>
                    <a:pt x="1496721" y="2585816"/>
                  </a:lnTo>
                  <a:lnTo>
                    <a:pt x="1499062" y="2640262"/>
                  </a:lnTo>
                  <a:lnTo>
                    <a:pt x="1505192" y="2699390"/>
                  </a:lnTo>
                  <a:lnTo>
                    <a:pt x="1515864" y="2764021"/>
                  </a:lnTo>
                  <a:lnTo>
                    <a:pt x="1525291" y="2821757"/>
                  </a:lnTo>
                  <a:lnTo>
                    <a:pt x="1531055" y="2877750"/>
                  </a:lnTo>
                  <a:lnTo>
                    <a:pt x="1533693" y="2932068"/>
                  </a:lnTo>
                  <a:lnTo>
                    <a:pt x="1533737" y="2984781"/>
                  </a:lnTo>
                  <a:lnTo>
                    <a:pt x="1531723" y="3035957"/>
                  </a:lnTo>
                  <a:lnTo>
                    <a:pt x="1528183" y="3085665"/>
                  </a:lnTo>
                  <a:lnTo>
                    <a:pt x="1523654" y="3133974"/>
                  </a:lnTo>
                  <a:lnTo>
                    <a:pt x="1518668" y="3180953"/>
                  </a:lnTo>
                  <a:lnTo>
                    <a:pt x="1513760" y="3226670"/>
                  </a:lnTo>
                  <a:lnTo>
                    <a:pt x="1509464" y="3271196"/>
                  </a:lnTo>
                  <a:lnTo>
                    <a:pt x="1506314" y="3314597"/>
                  </a:lnTo>
                  <a:lnTo>
                    <a:pt x="1504845" y="3356944"/>
                  </a:lnTo>
                  <a:lnTo>
                    <a:pt x="1505591" y="3398305"/>
                  </a:lnTo>
                  <a:lnTo>
                    <a:pt x="1509086" y="3438749"/>
                  </a:lnTo>
                  <a:lnTo>
                    <a:pt x="1515864" y="3478345"/>
                  </a:lnTo>
                  <a:lnTo>
                    <a:pt x="1465609" y="3486895"/>
                  </a:lnTo>
                  <a:lnTo>
                    <a:pt x="1411635" y="3488660"/>
                  </a:lnTo>
                  <a:lnTo>
                    <a:pt x="1355522" y="3485632"/>
                  </a:lnTo>
                  <a:lnTo>
                    <a:pt x="1298850" y="3479802"/>
                  </a:lnTo>
                  <a:lnTo>
                    <a:pt x="1243197" y="3473162"/>
                  </a:lnTo>
                  <a:lnTo>
                    <a:pt x="1190144" y="3467705"/>
                  </a:lnTo>
                  <a:lnTo>
                    <a:pt x="1141270" y="3465422"/>
                  </a:lnTo>
                  <a:lnTo>
                    <a:pt x="1098153" y="3468304"/>
                  </a:lnTo>
                  <a:lnTo>
                    <a:pt x="1062373" y="3478345"/>
                  </a:lnTo>
                  <a:lnTo>
                    <a:pt x="1033710" y="3486579"/>
                  </a:lnTo>
                  <a:lnTo>
                    <a:pt x="999726" y="3488864"/>
                  </a:lnTo>
                  <a:lnTo>
                    <a:pt x="960905" y="3486635"/>
                  </a:lnTo>
                  <a:lnTo>
                    <a:pt x="917729" y="3481325"/>
                  </a:lnTo>
                  <a:lnTo>
                    <a:pt x="870680" y="3474368"/>
                  </a:lnTo>
                  <a:lnTo>
                    <a:pt x="820243" y="3467198"/>
                  </a:lnTo>
                  <a:lnTo>
                    <a:pt x="766900" y="3461250"/>
                  </a:lnTo>
                  <a:lnTo>
                    <a:pt x="711132" y="3457956"/>
                  </a:lnTo>
                  <a:lnTo>
                    <a:pt x="653424" y="3458751"/>
                  </a:lnTo>
                  <a:lnTo>
                    <a:pt x="594258" y="3465070"/>
                  </a:lnTo>
                  <a:lnTo>
                    <a:pt x="534116" y="3478345"/>
                  </a:lnTo>
                  <a:lnTo>
                    <a:pt x="481963" y="3490878"/>
                  </a:lnTo>
                  <a:lnTo>
                    <a:pt x="435549" y="3497592"/>
                  </a:lnTo>
                  <a:lnTo>
                    <a:pt x="393664" y="3499551"/>
                  </a:lnTo>
                  <a:lnTo>
                    <a:pt x="355097" y="3497815"/>
                  </a:lnTo>
                  <a:lnTo>
                    <a:pt x="318638" y="3493447"/>
                  </a:lnTo>
                  <a:lnTo>
                    <a:pt x="283079" y="3487508"/>
                  </a:lnTo>
                  <a:lnTo>
                    <a:pt x="247207" y="3481060"/>
                  </a:lnTo>
                  <a:lnTo>
                    <a:pt x="209814" y="3475164"/>
                  </a:lnTo>
                  <a:lnTo>
                    <a:pt x="169689" y="3470883"/>
                  </a:lnTo>
                  <a:lnTo>
                    <a:pt x="125621" y="3469278"/>
                  </a:lnTo>
                  <a:lnTo>
                    <a:pt x="76402" y="3471412"/>
                  </a:lnTo>
                  <a:lnTo>
                    <a:pt x="20820" y="3478345"/>
                  </a:lnTo>
                  <a:lnTo>
                    <a:pt x="20252" y="3435730"/>
                  </a:lnTo>
                  <a:lnTo>
                    <a:pt x="21844" y="3389233"/>
                  </a:lnTo>
                  <a:lnTo>
                    <a:pt x="25035" y="3339594"/>
                  </a:lnTo>
                  <a:lnTo>
                    <a:pt x="29259" y="3287552"/>
                  </a:lnTo>
                  <a:lnTo>
                    <a:pt x="33954" y="3233848"/>
                  </a:lnTo>
                  <a:lnTo>
                    <a:pt x="38557" y="3179221"/>
                  </a:lnTo>
                  <a:lnTo>
                    <a:pt x="42502" y="3124411"/>
                  </a:lnTo>
                  <a:lnTo>
                    <a:pt x="45227" y="3070159"/>
                  </a:lnTo>
                  <a:lnTo>
                    <a:pt x="46169" y="3017203"/>
                  </a:lnTo>
                  <a:lnTo>
                    <a:pt x="44762" y="2966284"/>
                  </a:lnTo>
                  <a:lnTo>
                    <a:pt x="40444" y="2918142"/>
                  </a:lnTo>
                  <a:lnTo>
                    <a:pt x="32652" y="2873516"/>
                  </a:lnTo>
                  <a:lnTo>
                    <a:pt x="20820" y="2833147"/>
                  </a:lnTo>
                  <a:lnTo>
                    <a:pt x="10426" y="2797499"/>
                  </a:lnTo>
                  <a:lnTo>
                    <a:pt x="4786" y="2760996"/>
                  </a:lnTo>
                  <a:lnTo>
                    <a:pt x="3114" y="2723451"/>
                  </a:lnTo>
                  <a:lnTo>
                    <a:pt x="4619" y="2684676"/>
                  </a:lnTo>
                  <a:lnTo>
                    <a:pt x="8512" y="2644483"/>
                  </a:lnTo>
                  <a:lnTo>
                    <a:pt x="14004" y="2602684"/>
                  </a:lnTo>
                  <a:lnTo>
                    <a:pt x="20306" y="2559092"/>
                  </a:lnTo>
                  <a:lnTo>
                    <a:pt x="26629" y="2513518"/>
                  </a:lnTo>
                  <a:lnTo>
                    <a:pt x="32185" y="2465775"/>
                  </a:lnTo>
                  <a:lnTo>
                    <a:pt x="36183" y="2415675"/>
                  </a:lnTo>
                  <a:lnTo>
                    <a:pt x="37834" y="2363030"/>
                  </a:lnTo>
                  <a:lnTo>
                    <a:pt x="36351" y="2307653"/>
                  </a:lnTo>
                  <a:lnTo>
                    <a:pt x="30942" y="2249355"/>
                  </a:lnTo>
                  <a:lnTo>
                    <a:pt x="20820" y="2187949"/>
                  </a:lnTo>
                  <a:lnTo>
                    <a:pt x="8100" y="2112515"/>
                  </a:lnTo>
                  <a:lnTo>
                    <a:pt x="1564" y="2045972"/>
                  </a:lnTo>
                  <a:lnTo>
                    <a:pt x="0" y="1987312"/>
                  </a:lnTo>
                  <a:lnTo>
                    <a:pt x="2192" y="1935528"/>
                  </a:lnTo>
                  <a:lnTo>
                    <a:pt x="6928" y="1889614"/>
                  </a:lnTo>
                  <a:lnTo>
                    <a:pt x="12996" y="1848563"/>
                  </a:lnTo>
                  <a:lnTo>
                    <a:pt x="19180" y="1811367"/>
                  </a:lnTo>
                  <a:lnTo>
                    <a:pt x="24268" y="1777020"/>
                  </a:lnTo>
                  <a:lnTo>
                    <a:pt x="27046" y="1744515"/>
                  </a:lnTo>
                  <a:lnTo>
                    <a:pt x="26302" y="1712845"/>
                  </a:lnTo>
                  <a:lnTo>
                    <a:pt x="20820" y="1681003"/>
                  </a:lnTo>
                  <a:lnTo>
                    <a:pt x="14539" y="1643317"/>
                  </a:lnTo>
                  <a:lnTo>
                    <a:pt x="13013" y="1601702"/>
                  </a:lnTo>
                  <a:lnTo>
                    <a:pt x="14982" y="1556833"/>
                  </a:lnTo>
                  <a:lnTo>
                    <a:pt x="19187" y="1509390"/>
                  </a:lnTo>
                  <a:lnTo>
                    <a:pt x="24369" y="1460050"/>
                  </a:lnTo>
                  <a:lnTo>
                    <a:pt x="29266" y="1409491"/>
                  </a:lnTo>
                  <a:lnTo>
                    <a:pt x="32620" y="1358391"/>
                  </a:lnTo>
                  <a:lnTo>
                    <a:pt x="33170" y="1307428"/>
                  </a:lnTo>
                  <a:lnTo>
                    <a:pt x="29657" y="1257281"/>
                  </a:lnTo>
                  <a:lnTo>
                    <a:pt x="20820" y="1208626"/>
                  </a:lnTo>
                  <a:lnTo>
                    <a:pt x="11560" y="1161762"/>
                  </a:lnTo>
                  <a:lnTo>
                    <a:pt x="6963" y="1116197"/>
                  </a:lnTo>
                  <a:lnTo>
                    <a:pt x="6052" y="1071411"/>
                  </a:lnTo>
                  <a:lnTo>
                    <a:pt x="7851" y="1026888"/>
                  </a:lnTo>
                  <a:lnTo>
                    <a:pt x="11381" y="982109"/>
                  </a:lnTo>
                  <a:lnTo>
                    <a:pt x="15667" y="936556"/>
                  </a:lnTo>
                  <a:lnTo>
                    <a:pt x="19731" y="889710"/>
                  </a:lnTo>
                  <a:lnTo>
                    <a:pt x="22596" y="841054"/>
                  </a:lnTo>
                  <a:lnTo>
                    <a:pt x="23285" y="790069"/>
                  </a:lnTo>
                  <a:lnTo>
                    <a:pt x="20820" y="736237"/>
                  </a:lnTo>
                  <a:lnTo>
                    <a:pt x="18974" y="696718"/>
                  </a:lnTo>
                  <a:lnTo>
                    <a:pt x="19348" y="657066"/>
                  </a:lnTo>
                  <a:lnTo>
                    <a:pt x="21458" y="616872"/>
                  </a:lnTo>
                  <a:lnTo>
                    <a:pt x="24822" y="575726"/>
                  </a:lnTo>
                  <a:lnTo>
                    <a:pt x="28953" y="533220"/>
                  </a:lnTo>
                  <a:lnTo>
                    <a:pt x="33369" y="488943"/>
                  </a:lnTo>
                  <a:lnTo>
                    <a:pt x="37584" y="442488"/>
                  </a:lnTo>
                  <a:lnTo>
                    <a:pt x="41116" y="393444"/>
                  </a:lnTo>
                  <a:lnTo>
                    <a:pt x="43479" y="341403"/>
                  </a:lnTo>
                  <a:lnTo>
                    <a:pt x="44189" y="285955"/>
                  </a:lnTo>
                  <a:lnTo>
                    <a:pt x="42763" y="226691"/>
                  </a:lnTo>
                  <a:lnTo>
                    <a:pt x="38715" y="163202"/>
                  </a:lnTo>
                  <a:lnTo>
                    <a:pt x="31563" y="95079"/>
                  </a:lnTo>
                  <a:lnTo>
                    <a:pt x="20820" y="21913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95719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60" dirty="0"/>
              <a:t>Using </a:t>
            </a:r>
            <a:r>
              <a:rPr spc="-330" dirty="0"/>
              <a:t>Pretrained </a:t>
            </a:r>
            <a:r>
              <a:rPr spc="-340" dirty="0"/>
              <a:t>Models </a:t>
            </a:r>
            <a:r>
              <a:rPr spc="-225" dirty="0"/>
              <a:t>from</a:t>
            </a:r>
            <a:r>
              <a:rPr spc="-395" dirty="0"/>
              <a:t> </a:t>
            </a:r>
            <a:r>
              <a:rPr spc="-515" dirty="0"/>
              <a:t>Keras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10032365" cy="13373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9194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20" dirty="0">
                <a:latin typeface="Arial Black"/>
                <a:cs typeface="Arial Black"/>
              </a:rPr>
              <a:t>In </a:t>
            </a:r>
            <a:r>
              <a:rPr sz="2400" spc="-180" dirty="0">
                <a:latin typeface="Arial Black"/>
                <a:cs typeface="Arial Black"/>
              </a:rPr>
              <a:t>general, </a:t>
            </a:r>
            <a:r>
              <a:rPr sz="2400" spc="-170" dirty="0">
                <a:latin typeface="Arial Black"/>
                <a:cs typeface="Arial Black"/>
              </a:rPr>
              <a:t>you </a:t>
            </a:r>
            <a:r>
              <a:rPr sz="2400" spc="-220" dirty="0">
                <a:latin typeface="Arial Black"/>
                <a:cs typeface="Arial Black"/>
              </a:rPr>
              <a:t>won’t have </a:t>
            </a:r>
            <a:r>
              <a:rPr sz="2400" spc="-180" dirty="0">
                <a:latin typeface="Arial Black"/>
                <a:cs typeface="Arial Black"/>
              </a:rPr>
              <a:t>to implement </a:t>
            </a:r>
            <a:r>
              <a:rPr sz="2400" spc="-185" dirty="0">
                <a:latin typeface="Arial Black"/>
                <a:cs typeface="Arial Black"/>
              </a:rPr>
              <a:t>standard </a:t>
            </a:r>
            <a:r>
              <a:rPr sz="2400" spc="-200" dirty="0">
                <a:latin typeface="Arial Black"/>
                <a:cs typeface="Arial Black"/>
              </a:rPr>
              <a:t>models </a:t>
            </a:r>
            <a:r>
              <a:rPr sz="2400" spc="-235" dirty="0">
                <a:latin typeface="Arial Black"/>
                <a:cs typeface="Arial Black"/>
              </a:rPr>
              <a:t>like  </a:t>
            </a:r>
            <a:r>
              <a:rPr sz="2400" spc="-210" dirty="0">
                <a:latin typeface="Arial Black"/>
                <a:cs typeface="Arial Black"/>
              </a:rPr>
              <a:t>GoogLeNet </a:t>
            </a:r>
            <a:r>
              <a:rPr sz="2400" spc="-114" dirty="0">
                <a:latin typeface="Arial Black"/>
                <a:cs typeface="Arial Black"/>
              </a:rPr>
              <a:t>or </a:t>
            </a:r>
            <a:r>
              <a:rPr sz="2400" spc="-265" dirty="0">
                <a:latin typeface="Arial Black"/>
                <a:cs typeface="Arial Black"/>
              </a:rPr>
              <a:t>ResNet</a:t>
            </a:r>
            <a:r>
              <a:rPr sz="2400" spc="-254" dirty="0">
                <a:latin typeface="Arial Black"/>
                <a:cs typeface="Arial Black"/>
              </a:rPr>
              <a:t> </a:t>
            </a:r>
            <a:r>
              <a:rPr sz="2400" spc="-190" dirty="0">
                <a:latin typeface="Arial Black"/>
                <a:cs typeface="Arial Black"/>
              </a:rPr>
              <a:t>manually,</a:t>
            </a:r>
            <a:endParaRPr sz="2400">
              <a:latin typeface="Arial Black"/>
              <a:cs typeface="Arial Black"/>
            </a:endParaRPr>
          </a:p>
          <a:p>
            <a:pPr marL="698500" marR="5080" lvl="1" indent="-228600">
              <a:lnSpc>
                <a:spcPts val="2160"/>
              </a:lnSpc>
              <a:spcBef>
                <a:spcPts val="53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20" dirty="0">
                <a:latin typeface="Arial Black"/>
                <a:cs typeface="Arial Black"/>
              </a:rPr>
              <a:t>since </a:t>
            </a:r>
            <a:r>
              <a:rPr sz="2000" spc="-140" dirty="0">
                <a:latin typeface="Arial Black"/>
                <a:cs typeface="Arial Black"/>
              </a:rPr>
              <a:t>pretrained </a:t>
            </a:r>
            <a:r>
              <a:rPr sz="2000" spc="-190" dirty="0">
                <a:latin typeface="Arial Black"/>
                <a:cs typeface="Arial Black"/>
              </a:rPr>
              <a:t>networks </a:t>
            </a:r>
            <a:r>
              <a:rPr sz="2000" spc="-160" dirty="0">
                <a:latin typeface="Arial Black"/>
                <a:cs typeface="Arial Black"/>
              </a:rPr>
              <a:t>are readily </a:t>
            </a:r>
            <a:r>
              <a:rPr sz="2000" spc="-180" dirty="0">
                <a:latin typeface="Arial Black"/>
                <a:cs typeface="Arial Black"/>
              </a:rPr>
              <a:t>available </a:t>
            </a:r>
            <a:r>
              <a:rPr sz="2000" spc="-185" dirty="0">
                <a:latin typeface="Arial Black"/>
                <a:cs typeface="Arial Black"/>
              </a:rPr>
              <a:t>with </a:t>
            </a:r>
            <a:r>
              <a:rPr sz="2000" spc="-210" dirty="0">
                <a:latin typeface="Arial Black"/>
                <a:cs typeface="Arial Black"/>
              </a:rPr>
              <a:t>a </a:t>
            </a:r>
            <a:r>
              <a:rPr sz="2000" spc="-165" dirty="0">
                <a:latin typeface="Arial Black"/>
                <a:cs typeface="Arial Black"/>
              </a:rPr>
              <a:t>single </a:t>
            </a:r>
            <a:r>
              <a:rPr sz="2000" spc="-155" dirty="0">
                <a:latin typeface="Arial Black"/>
                <a:cs typeface="Arial Black"/>
              </a:rPr>
              <a:t>line </a:t>
            </a:r>
            <a:r>
              <a:rPr sz="2000" spc="-110" dirty="0">
                <a:latin typeface="Arial Black"/>
                <a:cs typeface="Arial Black"/>
              </a:rPr>
              <a:t>of </a:t>
            </a:r>
            <a:r>
              <a:rPr sz="2000" spc="-204" dirty="0">
                <a:latin typeface="Arial Black"/>
                <a:cs typeface="Arial Black"/>
              </a:rPr>
              <a:t>code </a:t>
            </a:r>
            <a:r>
              <a:rPr sz="2000" spc="-125" dirty="0">
                <a:latin typeface="Arial Black"/>
                <a:cs typeface="Arial Black"/>
              </a:rPr>
              <a:t>in </a:t>
            </a:r>
            <a:r>
              <a:rPr sz="2000" spc="-160" dirty="0">
                <a:latin typeface="Arial Black"/>
                <a:cs typeface="Arial Black"/>
              </a:rPr>
              <a:t>the  </a:t>
            </a:r>
            <a:r>
              <a:rPr sz="2000" spc="-185" dirty="0">
                <a:latin typeface="Arial Black"/>
                <a:cs typeface="Arial Black"/>
              </a:rPr>
              <a:t>keras.applications</a:t>
            </a:r>
            <a:r>
              <a:rPr sz="2000" spc="-180" dirty="0">
                <a:latin typeface="Arial Black"/>
                <a:cs typeface="Arial Black"/>
              </a:rPr>
              <a:t> </a:t>
            </a:r>
            <a:r>
              <a:rPr sz="2000" spc="-204" dirty="0">
                <a:latin typeface="Arial Black"/>
                <a:cs typeface="Arial Black"/>
              </a:rPr>
              <a:t>package.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39" y="4465294"/>
            <a:ext cx="9456420" cy="97663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215" dirty="0">
                <a:latin typeface="Arial Black"/>
                <a:cs typeface="Arial Black"/>
              </a:rPr>
              <a:t>That’s</a:t>
            </a:r>
            <a:r>
              <a:rPr sz="2000" spc="-145" dirty="0">
                <a:latin typeface="Arial Black"/>
                <a:cs typeface="Arial Black"/>
              </a:rPr>
              <a:t> </a:t>
            </a:r>
            <a:r>
              <a:rPr sz="2000" spc="-165" dirty="0">
                <a:latin typeface="Arial Black"/>
                <a:cs typeface="Arial Black"/>
              </a:rPr>
              <a:t>all!</a:t>
            </a:r>
            <a:endParaRPr sz="2000">
              <a:latin typeface="Arial Black"/>
              <a:cs typeface="Arial Black"/>
            </a:endParaRPr>
          </a:p>
          <a:p>
            <a:pPr marL="240665" marR="5080" indent="-228600">
              <a:lnSpc>
                <a:spcPts val="2160"/>
              </a:lnSpc>
              <a:spcBef>
                <a:spcPts val="54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215" dirty="0">
                <a:latin typeface="Arial Black"/>
                <a:cs typeface="Arial Black"/>
              </a:rPr>
              <a:t>This </a:t>
            </a:r>
            <a:r>
              <a:rPr sz="2000" spc="-195" dirty="0">
                <a:latin typeface="Arial Black"/>
                <a:cs typeface="Arial Black"/>
              </a:rPr>
              <a:t>will </a:t>
            </a:r>
            <a:r>
              <a:rPr sz="2000" spc="-204" dirty="0">
                <a:latin typeface="Arial Black"/>
                <a:cs typeface="Arial Black"/>
              </a:rPr>
              <a:t>create </a:t>
            </a:r>
            <a:r>
              <a:rPr sz="2000" spc="-210" dirty="0">
                <a:latin typeface="Arial Black"/>
                <a:cs typeface="Arial Black"/>
              </a:rPr>
              <a:t>a </a:t>
            </a:r>
            <a:r>
              <a:rPr sz="2000" spc="-190" dirty="0">
                <a:latin typeface="Arial Black"/>
                <a:cs typeface="Arial Black"/>
              </a:rPr>
              <a:t>ResNet-50 </a:t>
            </a:r>
            <a:r>
              <a:rPr sz="2000" spc="-145" dirty="0">
                <a:latin typeface="Arial Black"/>
                <a:cs typeface="Arial Black"/>
              </a:rPr>
              <a:t>model </a:t>
            </a:r>
            <a:r>
              <a:rPr sz="2000" spc="-140" dirty="0">
                <a:latin typeface="Arial Black"/>
                <a:cs typeface="Arial Black"/>
              </a:rPr>
              <a:t>and </a:t>
            </a:r>
            <a:r>
              <a:rPr sz="2000" spc="-155" dirty="0">
                <a:latin typeface="Arial Black"/>
                <a:cs typeface="Arial Black"/>
              </a:rPr>
              <a:t>download </a:t>
            </a:r>
            <a:r>
              <a:rPr sz="2000" b="1" u="sng" spc="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weights </a:t>
            </a:r>
            <a:r>
              <a:rPr sz="2000" b="1" u="sng" spc="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pretrained </a:t>
            </a:r>
            <a:r>
              <a:rPr sz="2000" u="sng" spc="-114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on </a:t>
            </a:r>
            <a:r>
              <a:rPr sz="2000" u="sng" spc="-16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the  ImageNet</a:t>
            </a:r>
            <a:r>
              <a:rPr sz="2000" u="sng" spc="-17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 </a:t>
            </a:r>
            <a:r>
              <a:rPr sz="2000" u="sng" spc="-18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dataset</a:t>
            </a:r>
            <a:r>
              <a:rPr sz="2000" spc="-185" dirty="0">
                <a:latin typeface="Arial Black"/>
                <a:cs typeface="Arial Black"/>
              </a:rPr>
              <a:t>.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52155" y="3851243"/>
            <a:ext cx="8488655" cy="229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95719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60" dirty="0"/>
              <a:t>Using </a:t>
            </a:r>
            <a:r>
              <a:rPr spc="-330" dirty="0"/>
              <a:t>Pretrained </a:t>
            </a:r>
            <a:r>
              <a:rPr spc="-340" dirty="0"/>
              <a:t>Models </a:t>
            </a:r>
            <a:r>
              <a:rPr spc="-225" dirty="0"/>
              <a:t>from</a:t>
            </a:r>
            <a:r>
              <a:rPr spc="-395" dirty="0"/>
              <a:t> </a:t>
            </a:r>
            <a:r>
              <a:rPr spc="-515" dirty="0"/>
              <a:t>Keras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10077450" cy="1726564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80" dirty="0">
                <a:latin typeface="Arial Black"/>
                <a:cs typeface="Arial Black"/>
              </a:rPr>
              <a:t>To </a:t>
            </a:r>
            <a:r>
              <a:rPr sz="2400" spc="-229" dirty="0">
                <a:latin typeface="Arial Black"/>
                <a:cs typeface="Arial Black"/>
              </a:rPr>
              <a:t>use </a:t>
            </a:r>
            <a:r>
              <a:rPr sz="2400" spc="-254" dirty="0">
                <a:latin typeface="Arial Black"/>
                <a:cs typeface="Arial Black"/>
              </a:rPr>
              <a:t>such </a:t>
            </a:r>
            <a:r>
              <a:rPr sz="2400" spc="-170" dirty="0">
                <a:latin typeface="Arial Black"/>
                <a:cs typeface="Arial Black"/>
              </a:rPr>
              <a:t>pretrained</a:t>
            </a:r>
            <a:r>
              <a:rPr sz="2400" spc="20" dirty="0">
                <a:latin typeface="Arial Black"/>
                <a:cs typeface="Arial Black"/>
              </a:rPr>
              <a:t> </a:t>
            </a:r>
            <a:r>
              <a:rPr sz="2400" spc="-245" dirty="0">
                <a:latin typeface="Arial Black"/>
                <a:cs typeface="Arial Black"/>
              </a:rPr>
              <a:t>package,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80" dirty="0">
                <a:latin typeface="Arial Black"/>
                <a:cs typeface="Arial Black"/>
              </a:rPr>
              <a:t>Ensure </a:t>
            </a:r>
            <a:r>
              <a:rPr sz="2000" spc="-165" dirty="0">
                <a:latin typeface="Arial Black"/>
                <a:cs typeface="Arial Black"/>
              </a:rPr>
              <a:t>that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80" dirty="0">
                <a:latin typeface="Arial Black"/>
                <a:cs typeface="Arial Black"/>
              </a:rPr>
              <a:t>images have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20" dirty="0">
                <a:latin typeface="Arial Black"/>
                <a:cs typeface="Arial Black"/>
              </a:rPr>
              <a:t>right</a:t>
            </a:r>
            <a:r>
              <a:rPr sz="2000" spc="-30" dirty="0">
                <a:latin typeface="Arial Black"/>
                <a:cs typeface="Arial Black"/>
              </a:rPr>
              <a:t> </a:t>
            </a:r>
            <a:r>
              <a:rPr sz="2000" spc="-190" dirty="0">
                <a:latin typeface="Arial Black"/>
                <a:cs typeface="Arial Black"/>
              </a:rPr>
              <a:t>size!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65" dirty="0">
                <a:latin typeface="Arial Black"/>
                <a:cs typeface="Arial Black"/>
              </a:rPr>
              <a:t>E.g., </a:t>
            </a:r>
            <a:r>
              <a:rPr sz="2000" spc="-280" dirty="0">
                <a:latin typeface="Arial Black"/>
                <a:cs typeface="Arial Black"/>
              </a:rPr>
              <a:t>A </a:t>
            </a:r>
            <a:r>
              <a:rPr sz="2000" spc="-190" dirty="0">
                <a:latin typeface="Arial Black"/>
                <a:cs typeface="Arial Black"/>
              </a:rPr>
              <a:t>ResNet-50 </a:t>
            </a:r>
            <a:r>
              <a:rPr sz="2000" spc="-145" dirty="0">
                <a:latin typeface="Arial Black"/>
                <a:cs typeface="Arial Black"/>
              </a:rPr>
              <a:t>model </a:t>
            </a:r>
            <a:r>
              <a:rPr sz="2000" spc="-229" dirty="0">
                <a:latin typeface="Arial Black"/>
                <a:cs typeface="Arial Black"/>
              </a:rPr>
              <a:t>expects </a:t>
            </a:r>
            <a:r>
              <a:rPr sz="2000" spc="-185" dirty="0">
                <a:latin typeface="Arial Black"/>
                <a:cs typeface="Arial Black"/>
              </a:rPr>
              <a:t>224 </a:t>
            </a:r>
            <a:r>
              <a:rPr sz="2000" dirty="0">
                <a:latin typeface="맑은 고딕"/>
                <a:cs typeface="맑은 고딕"/>
              </a:rPr>
              <a:t>× </a:t>
            </a:r>
            <a:r>
              <a:rPr sz="2000" spc="-165" dirty="0">
                <a:latin typeface="Arial Black"/>
                <a:cs typeface="Arial Black"/>
              </a:rPr>
              <a:t>224-pixel</a:t>
            </a:r>
            <a:r>
              <a:rPr sz="2000" spc="-55" dirty="0">
                <a:latin typeface="Arial Black"/>
                <a:cs typeface="Arial Black"/>
              </a:rPr>
              <a:t> </a:t>
            </a:r>
            <a:r>
              <a:rPr sz="2000" spc="-175" dirty="0">
                <a:latin typeface="Arial Black"/>
                <a:cs typeface="Arial Black"/>
              </a:rPr>
              <a:t>images.</a:t>
            </a:r>
            <a:endParaRPr sz="2000">
              <a:latin typeface="Arial Black"/>
              <a:cs typeface="Arial Black"/>
            </a:endParaRPr>
          </a:p>
          <a:p>
            <a:pPr marL="697865" marR="5080" lvl="1" indent="-228600">
              <a:lnSpc>
                <a:spcPts val="2160"/>
              </a:lnSpc>
              <a:spcBef>
                <a:spcPts val="51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75" dirty="0">
                <a:latin typeface="Arial Black"/>
                <a:cs typeface="Arial Black"/>
              </a:rPr>
              <a:t>Then, </a:t>
            </a:r>
            <a:r>
              <a:rPr sz="2000" spc="-204" dirty="0">
                <a:latin typeface="Arial Black"/>
                <a:cs typeface="Arial Black"/>
              </a:rPr>
              <a:t>let’s </a:t>
            </a:r>
            <a:r>
              <a:rPr sz="2000" spc="-190" dirty="0">
                <a:latin typeface="Arial Black"/>
                <a:cs typeface="Arial Black"/>
              </a:rPr>
              <a:t>use </a:t>
            </a:r>
            <a:r>
              <a:rPr sz="2000" spc="-204" dirty="0">
                <a:latin typeface="Arial Black"/>
                <a:cs typeface="Arial Black"/>
              </a:rPr>
              <a:t>TensorFlow’s </a:t>
            </a:r>
            <a:r>
              <a:rPr sz="2000" u="sng" spc="-16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tf.image.resize()</a:t>
            </a:r>
            <a:r>
              <a:rPr sz="2000" spc="-165" dirty="0">
                <a:latin typeface="Arial Black"/>
                <a:cs typeface="Arial Black"/>
              </a:rPr>
              <a:t> </a:t>
            </a:r>
            <a:r>
              <a:rPr sz="2000" spc="-155" dirty="0">
                <a:latin typeface="Arial Black"/>
                <a:cs typeface="Arial Black"/>
              </a:rPr>
              <a:t>function </a:t>
            </a:r>
            <a:r>
              <a:rPr sz="2000" b="1" spc="105" dirty="0">
                <a:latin typeface="Arial"/>
                <a:cs typeface="Arial"/>
              </a:rPr>
              <a:t>to </a:t>
            </a:r>
            <a:r>
              <a:rPr sz="2000" b="1" spc="30" dirty="0">
                <a:latin typeface="Arial"/>
                <a:cs typeface="Arial"/>
              </a:rPr>
              <a:t>resize </a:t>
            </a:r>
            <a:r>
              <a:rPr sz="2000" b="1" spc="120" dirty="0">
                <a:latin typeface="Arial"/>
                <a:cs typeface="Arial"/>
              </a:rPr>
              <a:t>the </a:t>
            </a:r>
            <a:r>
              <a:rPr sz="2000" b="1" spc="55" dirty="0">
                <a:latin typeface="Arial"/>
                <a:cs typeface="Arial"/>
              </a:rPr>
              <a:t>images</a:t>
            </a:r>
            <a:r>
              <a:rPr sz="2000" b="1" spc="-170" dirty="0">
                <a:latin typeface="Arial"/>
                <a:cs typeface="Arial"/>
              </a:rPr>
              <a:t> </a:t>
            </a:r>
            <a:r>
              <a:rPr sz="2000" spc="-265" dirty="0">
                <a:latin typeface="Arial Black"/>
                <a:cs typeface="Arial Black"/>
              </a:rPr>
              <a:t>we  </a:t>
            </a:r>
            <a:r>
              <a:rPr sz="2000" spc="-150" dirty="0">
                <a:latin typeface="Arial Black"/>
                <a:cs typeface="Arial Black"/>
              </a:rPr>
              <a:t>loaded</a:t>
            </a:r>
            <a:r>
              <a:rPr sz="2000" spc="-180" dirty="0">
                <a:latin typeface="Arial Black"/>
                <a:cs typeface="Arial Black"/>
              </a:rPr>
              <a:t> </a:t>
            </a:r>
            <a:r>
              <a:rPr sz="2000" spc="-155" dirty="0">
                <a:latin typeface="Arial Black"/>
                <a:cs typeface="Arial Black"/>
              </a:rPr>
              <a:t>earlier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70432" y="4086134"/>
            <a:ext cx="6600688" cy="218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72180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45" dirty="0"/>
              <a:t>Example </a:t>
            </a:r>
            <a:r>
              <a:rPr spc="-434" dirty="0"/>
              <a:t>Codes </a:t>
            </a:r>
            <a:r>
              <a:rPr spc="-305" dirty="0"/>
              <a:t>and</a:t>
            </a:r>
            <a:r>
              <a:rPr spc="-180" dirty="0"/>
              <a:t> </a:t>
            </a:r>
            <a:r>
              <a:rPr spc="-459" dirty="0"/>
              <a:t>Results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9878060" cy="16738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305" dirty="0">
                <a:latin typeface="Arial Black"/>
                <a:cs typeface="Arial Black"/>
              </a:rPr>
              <a:t>See </a:t>
            </a:r>
            <a:r>
              <a:rPr sz="2400" spc="-190" dirty="0">
                <a:latin typeface="Arial Black"/>
                <a:cs typeface="Arial Black"/>
              </a:rPr>
              <a:t>the </a:t>
            </a:r>
            <a:r>
              <a:rPr sz="2400" spc="-235" dirty="0">
                <a:latin typeface="Arial Black"/>
                <a:cs typeface="Arial Black"/>
              </a:rPr>
              <a:t>attached </a:t>
            </a:r>
            <a:r>
              <a:rPr sz="2400" spc="-185" dirty="0">
                <a:latin typeface="Arial Black"/>
                <a:cs typeface="Arial Black"/>
              </a:rPr>
              <a:t>notebook </a:t>
            </a:r>
            <a:r>
              <a:rPr sz="2400" spc="-180" dirty="0">
                <a:latin typeface="Arial Black"/>
                <a:cs typeface="Arial Black"/>
              </a:rPr>
              <a:t>file </a:t>
            </a:r>
            <a:r>
              <a:rPr sz="2400" spc="-150" dirty="0">
                <a:latin typeface="Arial Black"/>
                <a:cs typeface="Arial Black"/>
              </a:rPr>
              <a:t>(or </a:t>
            </a:r>
            <a:r>
              <a:rPr sz="2400" spc="-105" dirty="0">
                <a:latin typeface="Arial Black"/>
                <a:cs typeface="Arial Black"/>
              </a:rPr>
              <a:t>run </a:t>
            </a:r>
            <a:r>
              <a:rPr sz="2400" spc="-190" dirty="0">
                <a:latin typeface="Arial Black"/>
                <a:cs typeface="Arial Black"/>
              </a:rPr>
              <a:t>the </a:t>
            </a:r>
            <a:r>
              <a:rPr sz="2400" spc="-235" dirty="0">
                <a:latin typeface="Arial Black"/>
                <a:cs typeface="Arial Black"/>
              </a:rPr>
              <a:t>attached </a:t>
            </a:r>
            <a:r>
              <a:rPr sz="2400" spc="-160" dirty="0">
                <a:latin typeface="Arial Black"/>
                <a:cs typeface="Arial Black"/>
              </a:rPr>
              <a:t>python </a:t>
            </a:r>
            <a:r>
              <a:rPr sz="2400" spc="-245" dirty="0">
                <a:latin typeface="Arial Black"/>
                <a:cs typeface="Arial Black"/>
              </a:rPr>
              <a:t>code </a:t>
            </a:r>
            <a:r>
              <a:rPr sz="2400" spc="-135" dirty="0">
                <a:latin typeface="Arial Black"/>
                <a:cs typeface="Arial Black"/>
              </a:rPr>
              <a:t>on  </a:t>
            </a:r>
            <a:r>
              <a:rPr sz="2400" spc="-150" dirty="0">
                <a:latin typeface="Arial Black"/>
                <a:cs typeface="Arial Black"/>
              </a:rPr>
              <a:t>your </a:t>
            </a:r>
            <a:r>
              <a:rPr sz="2400" spc="-285" dirty="0">
                <a:latin typeface="Arial Black"/>
                <a:cs typeface="Arial Black"/>
              </a:rPr>
              <a:t>PC) </a:t>
            </a:r>
            <a:r>
              <a:rPr sz="2400" spc="-135" dirty="0">
                <a:latin typeface="Arial Black"/>
                <a:cs typeface="Arial Black"/>
              </a:rPr>
              <a:t>on</a:t>
            </a:r>
            <a:r>
              <a:rPr sz="2400" spc="-95" dirty="0">
                <a:latin typeface="Arial Black"/>
                <a:cs typeface="Arial Black"/>
              </a:rPr>
              <a:t> </a:t>
            </a:r>
            <a:r>
              <a:rPr sz="2400" spc="-254" dirty="0">
                <a:latin typeface="Arial Black"/>
                <a:cs typeface="Arial Black"/>
              </a:rPr>
              <a:t>LMS.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59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90" dirty="0">
                <a:latin typeface="Arial Black"/>
                <a:cs typeface="Arial Black"/>
              </a:rPr>
              <a:t>ResNet-34 </a:t>
            </a:r>
            <a:r>
              <a:rPr sz="2000" spc="-95" dirty="0">
                <a:latin typeface="Arial Black"/>
                <a:cs typeface="Arial Black"/>
              </a:rPr>
              <a:t>for </a:t>
            </a:r>
            <a:r>
              <a:rPr sz="2000" spc="-180" dirty="0">
                <a:latin typeface="Arial Black"/>
                <a:cs typeface="Arial Black"/>
              </a:rPr>
              <a:t>Fashion </a:t>
            </a:r>
            <a:r>
              <a:rPr sz="2000" spc="-200" dirty="0">
                <a:latin typeface="Arial Black"/>
                <a:cs typeface="Arial Black"/>
              </a:rPr>
              <a:t>MNIST</a:t>
            </a:r>
            <a:r>
              <a:rPr sz="2000" spc="-130" dirty="0">
                <a:latin typeface="Arial Black"/>
                <a:cs typeface="Arial Black"/>
              </a:rPr>
              <a:t> </a:t>
            </a:r>
            <a:r>
              <a:rPr sz="2000" spc="-200" dirty="0">
                <a:latin typeface="Arial Black"/>
                <a:cs typeface="Arial Black"/>
              </a:rPr>
              <a:t>classification.</a:t>
            </a:r>
            <a:endParaRPr sz="2000">
              <a:latin typeface="Arial Black"/>
              <a:cs typeface="Arial Black"/>
            </a:endParaRPr>
          </a:p>
          <a:p>
            <a:pPr marL="698500" marR="813435" lvl="1" indent="-228600">
              <a:lnSpc>
                <a:spcPts val="2160"/>
              </a:lnSpc>
              <a:spcBef>
                <a:spcPts val="52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75" dirty="0">
                <a:latin typeface="Arial Black"/>
                <a:cs typeface="Arial Black"/>
              </a:rPr>
              <a:t>But </a:t>
            </a:r>
            <a:r>
              <a:rPr sz="2000" spc="-125" dirty="0">
                <a:latin typeface="Arial Black"/>
                <a:cs typeface="Arial Black"/>
              </a:rPr>
              <a:t>if </a:t>
            </a:r>
            <a:r>
              <a:rPr sz="2000" spc="-145" dirty="0">
                <a:latin typeface="Arial Black"/>
                <a:cs typeface="Arial Black"/>
              </a:rPr>
              <a:t>you </a:t>
            </a:r>
            <a:r>
              <a:rPr sz="2000" spc="-200" dirty="0">
                <a:latin typeface="Arial Black"/>
                <a:cs typeface="Arial Black"/>
              </a:rPr>
              <a:t>want </a:t>
            </a:r>
            <a:r>
              <a:rPr sz="2000" spc="-150" dirty="0">
                <a:latin typeface="Arial Black"/>
                <a:cs typeface="Arial Black"/>
              </a:rPr>
              <a:t>to </a:t>
            </a:r>
            <a:r>
              <a:rPr sz="2000" spc="-90" dirty="0">
                <a:latin typeface="Arial Black"/>
                <a:cs typeface="Arial Black"/>
              </a:rPr>
              <a:t>run </a:t>
            </a:r>
            <a:r>
              <a:rPr sz="2000" spc="-210" dirty="0">
                <a:latin typeface="Arial Black"/>
                <a:cs typeface="Arial Black"/>
              </a:rPr>
              <a:t>such </a:t>
            </a:r>
            <a:r>
              <a:rPr sz="2000" spc="-150" dirty="0">
                <a:latin typeface="Arial Black"/>
                <a:cs typeface="Arial Black"/>
              </a:rPr>
              <a:t>deeper </a:t>
            </a:r>
            <a:r>
              <a:rPr sz="2000" spc="-190" dirty="0">
                <a:latin typeface="Arial Black"/>
                <a:cs typeface="Arial Black"/>
              </a:rPr>
              <a:t>CNN </a:t>
            </a:r>
            <a:r>
              <a:rPr sz="2000" spc="-160" dirty="0">
                <a:latin typeface="Arial Black"/>
                <a:cs typeface="Arial Black"/>
              </a:rPr>
              <a:t>models, </a:t>
            </a:r>
            <a:r>
              <a:rPr sz="2000" spc="-150" dirty="0">
                <a:latin typeface="Arial Black"/>
                <a:cs typeface="Arial Black"/>
              </a:rPr>
              <a:t>you’d </a:t>
            </a:r>
            <a:r>
              <a:rPr sz="2000" spc="-155" dirty="0">
                <a:latin typeface="Arial Black"/>
                <a:cs typeface="Arial Black"/>
              </a:rPr>
              <a:t>better </a:t>
            </a:r>
            <a:r>
              <a:rPr sz="2000" spc="-150" dirty="0">
                <a:latin typeface="Arial Black"/>
                <a:cs typeface="Arial Black"/>
              </a:rPr>
              <a:t>to </a:t>
            </a:r>
            <a:r>
              <a:rPr sz="2000" spc="-175" dirty="0">
                <a:latin typeface="Arial Black"/>
                <a:cs typeface="Arial Black"/>
              </a:rPr>
              <a:t>install  </a:t>
            </a:r>
            <a:r>
              <a:rPr sz="2000" spc="-165" dirty="0">
                <a:latin typeface="Arial Black"/>
                <a:cs typeface="Arial Black"/>
              </a:rPr>
              <a:t>tensorflow </a:t>
            </a:r>
            <a:r>
              <a:rPr sz="2000" spc="-215" dirty="0">
                <a:latin typeface="Arial Black"/>
                <a:cs typeface="Arial Black"/>
              </a:rPr>
              <a:t>GPU</a:t>
            </a:r>
            <a:r>
              <a:rPr sz="2000" spc="-140" dirty="0">
                <a:latin typeface="Arial Black"/>
                <a:cs typeface="Arial Black"/>
              </a:rPr>
              <a:t> </a:t>
            </a:r>
            <a:r>
              <a:rPr sz="2000" spc="-155" dirty="0">
                <a:latin typeface="Arial Black"/>
                <a:cs typeface="Arial Black"/>
              </a:rPr>
              <a:t>version!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48748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25" dirty="0"/>
              <a:t>Why </a:t>
            </a:r>
            <a:r>
              <a:rPr spc="-459" dirty="0"/>
              <a:t>such</a:t>
            </a:r>
            <a:r>
              <a:rPr spc="-370" dirty="0"/>
              <a:t> </a:t>
            </a:r>
            <a:r>
              <a:rPr spc="-420" dirty="0"/>
              <a:t>models?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74738" y="101380"/>
            <a:ext cx="5748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191919"/>
                </a:solidFill>
                <a:latin typeface="Arial"/>
                <a:cs typeface="Arial"/>
              </a:rPr>
              <a:t>*ImageNet Large Scale Visual Recognition Challenge</a:t>
            </a:r>
            <a:r>
              <a:rPr sz="1600" spc="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91919"/>
                </a:solidFill>
                <a:latin typeface="Arial"/>
                <a:cs typeface="Arial"/>
              </a:rPr>
              <a:t>(ILSVRC)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59006" y="1790700"/>
            <a:ext cx="7564755" cy="3423285"/>
            <a:chOff x="2059006" y="1790700"/>
            <a:chExt cx="7564755" cy="3423285"/>
          </a:xfrm>
        </p:grpSpPr>
        <p:sp>
          <p:nvSpPr>
            <p:cNvPr id="5" name="object 5"/>
            <p:cNvSpPr/>
            <p:nvPr/>
          </p:nvSpPr>
          <p:spPr>
            <a:xfrm>
              <a:off x="2059006" y="1790700"/>
              <a:ext cx="7564651" cy="34228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65882" y="4098798"/>
              <a:ext cx="5607050" cy="11430"/>
            </a:xfrm>
            <a:custGeom>
              <a:avLst/>
              <a:gdLst/>
              <a:ahLst/>
              <a:cxnLst/>
              <a:rect l="l" t="t" r="r" b="b"/>
              <a:pathLst>
                <a:path w="5607050" h="11429">
                  <a:moveTo>
                    <a:pt x="0" y="0"/>
                  </a:moveTo>
                  <a:lnTo>
                    <a:pt x="5606465" y="1115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51064" y="3941251"/>
            <a:ext cx="2597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Wingdings"/>
                <a:cs typeface="Wingdings"/>
              </a:rPr>
              <a:t>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맑은 고딕"/>
                <a:cs typeface="맑은 고딕"/>
              </a:rPr>
              <a:t>Human’s</a:t>
            </a:r>
            <a:r>
              <a:rPr sz="1800" spc="-7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performance  </a:t>
            </a:r>
            <a:r>
              <a:rPr sz="1800" spc="-5" dirty="0">
                <a:latin typeface="맑은 고딕"/>
                <a:cs typeface="맑은 고딕"/>
              </a:rPr>
              <a:t>(about</a:t>
            </a:r>
            <a:r>
              <a:rPr sz="1800" spc="-1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5%)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25957" y="5559282"/>
            <a:ext cx="37033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2012:</a:t>
            </a:r>
            <a:r>
              <a:rPr sz="1800" spc="-2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AlexNet</a:t>
            </a:r>
            <a:endParaRPr sz="1800">
              <a:latin typeface="맑은 고딕"/>
              <a:cs typeface="맑은 고딕"/>
            </a:endParaRPr>
          </a:p>
          <a:p>
            <a:pPr marL="604520" marR="30480" indent="-567055">
              <a:lnSpc>
                <a:spcPct val="100000"/>
              </a:lnSpc>
            </a:pPr>
            <a:r>
              <a:rPr sz="1800" dirty="0">
                <a:latin typeface="맑은 고딕"/>
                <a:cs typeface="맑은 고딕"/>
              </a:rPr>
              <a:t>2014: </a:t>
            </a:r>
            <a:r>
              <a:rPr sz="1800" spc="-5" dirty="0">
                <a:latin typeface="맑은 고딕"/>
                <a:cs typeface="맑은 고딕"/>
              </a:rPr>
              <a:t>1</a:t>
            </a:r>
            <a:r>
              <a:rPr sz="1800" spc="-7" baseline="25462" dirty="0">
                <a:latin typeface="맑은 고딕"/>
                <a:cs typeface="맑은 고딕"/>
              </a:rPr>
              <a:t>st </a:t>
            </a:r>
            <a:r>
              <a:rPr sz="1800" spc="-5" dirty="0">
                <a:latin typeface="맑은 고딕"/>
                <a:cs typeface="맑은 고딕"/>
              </a:rPr>
              <a:t>GoogLeNet(Inception-v1),  </a:t>
            </a:r>
            <a:r>
              <a:rPr sz="1800" dirty="0">
                <a:latin typeface="맑은 고딕"/>
                <a:cs typeface="맑은 고딕"/>
              </a:rPr>
              <a:t>2</a:t>
            </a:r>
            <a:r>
              <a:rPr sz="1800" baseline="25462" dirty="0">
                <a:latin typeface="맑은 고딕"/>
                <a:cs typeface="맑은 고딕"/>
              </a:rPr>
              <a:t>nd</a:t>
            </a:r>
            <a:r>
              <a:rPr sz="1800" spc="300" baseline="25462" dirty="0">
                <a:latin typeface="맑은 고딕"/>
                <a:cs typeface="맑은 고딕"/>
              </a:rPr>
              <a:t> </a:t>
            </a:r>
            <a:r>
              <a:rPr sz="1800" spc="-10" dirty="0">
                <a:latin typeface="맑은 고딕"/>
                <a:cs typeface="맑은 고딕"/>
              </a:rPr>
              <a:t>VGGNet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38081" y="5559191"/>
            <a:ext cx="30029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2015:</a:t>
            </a:r>
            <a:r>
              <a:rPr sz="1800" spc="-25" dirty="0">
                <a:latin typeface="맑은 고딕"/>
                <a:cs typeface="맑은 고딕"/>
              </a:rPr>
              <a:t> </a:t>
            </a:r>
            <a:r>
              <a:rPr sz="1800" spc="-15" dirty="0">
                <a:latin typeface="맑은 고딕"/>
                <a:cs typeface="맑은 고딕"/>
              </a:rPr>
              <a:t>ResNet</a:t>
            </a:r>
            <a:endParaRPr sz="1800">
              <a:latin typeface="맑은 고딕"/>
              <a:cs typeface="맑은 고딕"/>
            </a:endParaRPr>
          </a:p>
          <a:p>
            <a:pPr marL="12700" marR="5080" indent="-635">
              <a:lnSpc>
                <a:spcPct val="100000"/>
              </a:lnSpc>
            </a:pPr>
            <a:r>
              <a:rPr sz="1800" dirty="0">
                <a:latin typeface="맑은 고딕"/>
                <a:cs typeface="맑은 고딕"/>
              </a:rPr>
              <a:t>2016: </a:t>
            </a:r>
            <a:r>
              <a:rPr sz="1800" spc="-5" dirty="0">
                <a:latin typeface="맑은 고딕"/>
                <a:cs typeface="맑은 고딕"/>
              </a:rPr>
              <a:t>Inception-v4 </a:t>
            </a:r>
            <a:r>
              <a:rPr sz="1800" dirty="0">
                <a:latin typeface="맑은 고딕"/>
                <a:cs typeface="맑은 고딕"/>
              </a:rPr>
              <a:t>+</a:t>
            </a:r>
            <a:r>
              <a:rPr sz="1800" spc="-100" dirty="0">
                <a:latin typeface="맑은 고딕"/>
                <a:cs typeface="맑은 고딕"/>
              </a:rPr>
              <a:t> </a:t>
            </a:r>
            <a:r>
              <a:rPr sz="1800" spc="-15" dirty="0">
                <a:latin typeface="맑은 고딕"/>
                <a:cs typeface="맑은 고딕"/>
              </a:rPr>
              <a:t>ResNet  </a:t>
            </a:r>
            <a:r>
              <a:rPr sz="1800" dirty="0">
                <a:latin typeface="맑은 고딕"/>
                <a:cs typeface="맑은 고딕"/>
              </a:rPr>
              <a:t>2017:</a:t>
            </a:r>
            <a:r>
              <a:rPr sz="1800" spc="-2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SENet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spc="-355" dirty="0"/>
              <a:t>Compare </a:t>
            </a:r>
            <a:r>
              <a:rPr spc="-350" dirty="0"/>
              <a:t>the </a:t>
            </a:r>
            <a:r>
              <a:rPr spc="-430" dirty="0"/>
              <a:t>latest </a:t>
            </a:r>
            <a:r>
              <a:rPr spc="-315" dirty="0"/>
              <a:t>one </a:t>
            </a:r>
            <a:r>
              <a:rPr spc="-405" dirty="0"/>
              <a:t>with </a:t>
            </a:r>
            <a:r>
              <a:rPr spc="-484" dirty="0"/>
              <a:t>basic </a:t>
            </a:r>
            <a:r>
              <a:rPr spc="-430" dirty="0"/>
              <a:t>CNN  </a:t>
            </a:r>
            <a:r>
              <a:rPr spc="-315" dirty="0"/>
              <a:t>(in </a:t>
            </a:r>
            <a:r>
              <a:rPr spc="-440" dirty="0"/>
              <a:t>Lecture</a:t>
            </a:r>
            <a:r>
              <a:rPr spc="-320" dirty="0"/>
              <a:t> </a:t>
            </a:r>
            <a:r>
              <a:rPr spc="-409" dirty="0"/>
              <a:t>19)</a:t>
            </a:r>
          </a:p>
        </p:txBody>
      </p:sp>
      <p:sp>
        <p:nvSpPr>
          <p:cNvPr id="3" name="object 3"/>
          <p:cNvSpPr/>
          <p:nvPr/>
        </p:nvSpPr>
        <p:spPr>
          <a:xfrm>
            <a:off x="940308" y="2310383"/>
            <a:ext cx="10815682" cy="3680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61604" y="5586984"/>
            <a:ext cx="2743200" cy="730250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</a:ln>
        </p:spPr>
        <p:txBody>
          <a:bodyPr vert="horz" wrap="square" lIns="0" tIns="173990" rIns="0" bIns="0" rtlCol="0">
            <a:spAutoFit/>
          </a:bodyPr>
          <a:lstStyle/>
          <a:p>
            <a:pPr marL="431800">
              <a:lnSpc>
                <a:spcPct val="100000"/>
              </a:lnSpc>
              <a:spcBef>
                <a:spcPts val="1370"/>
              </a:spcBef>
            </a:pPr>
            <a:r>
              <a:rPr sz="2400" dirty="0">
                <a:solidFill>
                  <a:srgbClr val="FFFFFF"/>
                </a:solidFill>
                <a:latin typeface="Wingdings"/>
                <a:cs typeface="Wingdings"/>
              </a:rPr>
              <a:t>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Lecture</a:t>
            </a:r>
            <a:r>
              <a:rPr sz="2400" spc="-38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맑은 고딕"/>
                <a:cs typeface="맑은 고딕"/>
              </a:rPr>
              <a:t>19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0783" y="281940"/>
            <a:ext cx="10491216" cy="63825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165036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90" dirty="0"/>
              <a:t>R</a:t>
            </a:r>
            <a:r>
              <a:rPr spc="-455" dirty="0"/>
              <a:t>e</a:t>
            </a:r>
            <a:r>
              <a:rPr spc="-580" dirty="0"/>
              <a:t>s</a:t>
            </a:r>
            <a:r>
              <a:rPr spc="-305" dirty="0"/>
              <a:t>ult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42915" y="1641348"/>
            <a:ext cx="2327275" cy="730250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</a:ln>
        </p:spPr>
        <p:txBody>
          <a:bodyPr vert="horz" wrap="square" lIns="0" tIns="173990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1370"/>
              </a:spcBef>
            </a:pPr>
            <a:r>
              <a:rPr sz="2400" dirty="0">
                <a:solidFill>
                  <a:srgbClr val="FFFFFF"/>
                </a:solidFill>
                <a:latin typeface="Wingdings"/>
                <a:cs typeface="Wingdings"/>
              </a:rPr>
              <a:t></a:t>
            </a:r>
            <a:r>
              <a:rPr sz="2400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맑은 고딕"/>
                <a:cs typeface="맑은 고딕"/>
              </a:rPr>
              <a:t>ResNet-34</a:t>
            </a:r>
            <a:endParaRPr sz="2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5539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70" dirty="0"/>
              <a:t>S</a:t>
            </a:r>
            <a:r>
              <a:rPr spc="-305" dirty="0"/>
              <a:t>umma</a:t>
            </a:r>
            <a:r>
              <a:rPr spc="-160" dirty="0"/>
              <a:t>r</a:t>
            </a:r>
            <a:r>
              <a:rPr spc="-445" dirty="0"/>
              <a:t>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2341"/>
            <a:ext cx="5058410" cy="219329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29" dirty="0">
                <a:latin typeface="Arial Black"/>
                <a:cs typeface="Arial Black"/>
              </a:rPr>
              <a:t>Famous </a:t>
            </a:r>
            <a:r>
              <a:rPr sz="2400" spc="-240" dirty="0">
                <a:latin typeface="Arial Black"/>
                <a:cs typeface="Arial Black"/>
              </a:rPr>
              <a:t>CNN</a:t>
            </a:r>
            <a:r>
              <a:rPr sz="2400" spc="-120" dirty="0">
                <a:latin typeface="Arial Black"/>
                <a:cs typeface="Arial Black"/>
              </a:rPr>
              <a:t> </a:t>
            </a:r>
            <a:r>
              <a:rPr sz="2400" spc="-229" dirty="0">
                <a:latin typeface="Arial Black"/>
                <a:cs typeface="Arial Black"/>
              </a:rPr>
              <a:t>architectures</a:t>
            </a:r>
            <a:endParaRPr sz="24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80" dirty="0">
                <a:latin typeface="Arial Black"/>
                <a:cs typeface="Arial Black"/>
              </a:rPr>
              <a:t>Implementation </a:t>
            </a:r>
            <a:r>
              <a:rPr sz="2400" spc="-235" dirty="0">
                <a:latin typeface="Arial Black"/>
                <a:cs typeface="Arial Black"/>
              </a:rPr>
              <a:t>Example:</a:t>
            </a:r>
            <a:r>
              <a:rPr sz="2400" spc="-170" dirty="0">
                <a:latin typeface="Arial Black"/>
                <a:cs typeface="Arial Black"/>
              </a:rPr>
              <a:t> </a:t>
            </a:r>
            <a:r>
              <a:rPr sz="2400" spc="-265" dirty="0">
                <a:latin typeface="Arial Black"/>
                <a:cs typeface="Arial Black"/>
              </a:rPr>
              <a:t>ResNet</a:t>
            </a: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har char="•"/>
            </a:pPr>
            <a:endParaRPr sz="30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254" dirty="0">
                <a:solidFill>
                  <a:srgbClr val="FF0000"/>
                </a:solidFill>
                <a:latin typeface="Arial Black"/>
                <a:cs typeface="Arial Black"/>
              </a:rPr>
              <a:t>NOTE: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35" dirty="0">
                <a:solidFill>
                  <a:srgbClr val="FF0000"/>
                </a:solidFill>
                <a:latin typeface="Arial Black"/>
                <a:cs typeface="Arial Black"/>
              </a:rPr>
              <a:t>Quiz </a:t>
            </a:r>
            <a:r>
              <a:rPr sz="2000" spc="-130" dirty="0">
                <a:solidFill>
                  <a:srgbClr val="FF0000"/>
                </a:solidFill>
                <a:latin typeface="Arial Black"/>
                <a:cs typeface="Arial Black"/>
              </a:rPr>
              <a:t>(high </a:t>
            </a:r>
            <a:r>
              <a:rPr sz="2000" spc="-204" dirty="0">
                <a:solidFill>
                  <a:srgbClr val="FF0000"/>
                </a:solidFill>
                <a:latin typeface="Arial Black"/>
                <a:cs typeface="Arial Black"/>
              </a:rPr>
              <a:t>scores): </a:t>
            </a:r>
            <a:r>
              <a:rPr sz="2000" spc="-200" dirty="0">
                <a:solidFill>
                  <a:srgbClr val="FF0000"/>
                </a:solidFill>
                <a:latin typeface="Arial Black"/>
                <a:cs typeface="Arial Black"/>
              </a:rPr>
              <a:t>Lecture </a:t>
            </a:r>
            <a:r>
              <a:rPr sz="2000" spc="-190" dirty="0">
                <a:solidFill>
                  <a:srgbClr val="FF0000"/>
                </a:solidFill>
                <a:latin typeface="Arial Black"/>
                <a:cs typeface="Arial Black"/>
              </a:rPr>
              <a:t>18 </a:t>
            </a:r>
            <a:r>
              <a:rPr sz="2000" spc="-150" dirty="0">
                <a:solidFill>
                  <a:srgbClr val="FF0000"/>
                </a:solidFill>
                <a:latin typeface="Arial Black"/>
                <a:cs typeface="Arial Black"/>
              </a:rPr>
              <a:t>to</a:t>
            </a:r>
            <a:r>
              <a:rPr sz="2000" spc="-3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000" spc="-190" dirty="0">
                <a:solidFill>
                  <a:srgbClr val="FF0000"/>
                </a:solidFill>
                <a:latin typeface="Arial Black"/>
                <a:cs typeface="Arial Black"/>
              </a:rPr>
              <a:t>20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263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맑은 고딕"/>
                <a:cs typeface="맑은 고딕"/>
              </a:rPr>
              <a:t>참고자료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pc="-160" dirty="0">
                <a:latin typeface="맑은 고딕"/>
                <a:cs typeface="맑은 고딕"/>
              </a:rPr>
              <a:t>핸</a:t>
            </a:r>
            <a:r>
              <a:rPr spc="-160" dirty="0"/>
              <a:t>14</a:t>
            </a: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000"/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pc="-229" dirty="0"/>
              <a:t>Video </a:t>
            </a:r>
            <a:r>
              <a:rPr spc="-245" dirty="0"/>
              <a:t>Lecture </a:t>
            </a:r>
            <a:r>
              <a:rPr spc="-114" dirty="0"/>
              <a:t>for </a:t>
            </a:r>
            <a:r>
              <a:rPr spc="-160" dirty="0"/>
              <a:t>more </a:t>
            </a:r>
            <a:r>
              <a:rPr spc="-190" dirty="0"/>
              <a:t>summary </a:t>
            </a:r>
            <a:r>
              <a:rPr spc="-130" dirty="0"/>
              <a:t>of </a:t>
            </a:r>
            <a:r>
              <a:rPr spc="-240" dirty="0"/>
              <a:t>CNN</a:t>
            </a:r>
            <a:r>
              <a:rPr spc="-170" dirty="0"/>
              <a:t> </a:t>
            </a:r>
            <a:r>
              <a:rPr spc="-235" dirty="0"/>
              <a:t>Architectures</a:t>
            </a:r>
          </a:p>
          <a:p>
            <a:pPr marL="698500" lvl="1" indent="-228600">
              <a:lnSpc>
                <a:spcPts val="2275"/>
              </a:lnSpc>
              <a:spcBef>
                <a:spcPts val="29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05" dirty="0">
                <a:latin typeface="Arial Black"/>
                <a:cs typeface="Arial Black"/>
              </a:rPr>
              <a:t>from </a:t>
            </a:r>
            <a:r>
              <a:rPr sz="2000" spc="-155" dirty="0">
                <a:latin typeface="Arial Black"/>
                <a:cs typeface="Arial Black"/>
              </a:rPr>
              <a:t>Stanford </a:t>
            </a:r>
            <a:r>
              <a:rPr sz="2000" spc="-165" dirty="0">
                <a:latin typeface="Arial Black"/>
                <a:cs typeface="Arial Black"/>
              </a:rPr>
              <a:t>(by </a:t>
            </a:r>
            <a:r>
              <a:rPr sz="2000" spc="-135" dirty="0">
                <a:latin typeface="Arial Black"/>
                <a:cs typeface="Arial Black"/>
              </a:rPr>
              <a:t>Prof. </a:t>
            </a:r>
            <a:r>
              <a:rPr sz="2000" spc="-185" dirty="0">
                <a:latin typeface="Arial Black"/>
                <a:cs typeface="Arial Black"/>
              </a:rPr>
              <a:t>Yeung)</a:t>
            </a:r>
            <a:r>
              <a:rPr sz="2000" spc="-190" dirty="0">
                <a:latin typeface="Arial Black"/>
                <a:cs typeface="Arial Black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endParaRPr sz="2000">
              <a:latin typeface="Wingdings"/>
              <a:cs typeface="Wingdings"/>
            </a:endParaRPr>
          </a:p>
          <a:p>
            <a:pPr marL="698500">
              <a:lnSpc>
                <a:spcPts val="2275"/>
              </a:lnSpc>
            </a:pPr>
            <a:r>
              <a:rPr sz="2000" u="sng" spc="-18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https://www.youtube.com/watch?v=DAOcjicFr1Y&amp;t=267s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7002605" y="149937"/>
            <a:ext cx="493014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맑은 고딕"/>
                <a:cs typeface="맑은 고딕"/>
              </a:rPr>
              <a:t>기 </a:t>
            </a:r>
            <a:r>
              <a:rPr sz="1600" spc="-5" dirty="0">
                <a:latin typeface="맑은 고딕"/>
                <a:cs typeface="맑은 고딕"/>
              </a:rPr>
              <a:t>: 기계학습, 오일석,</a:t>
            </a:r>
            <a:r>
              <a:rPr sz="1600" spc="30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2017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핸 </a:t>
            </a:r>
            <a:r>
              <a:rPr sz="1600" spc="-5" dirty="0">
                <a:latin typeface="맑은 고딕"/>
                <a:cs typeface="맑은 고딕"/>
              </a:rPr>
              <a:t>: 핸즈온머신러닝, 2/E, </a:t>
            </a:r>
            <a:r>
              <a:rPr sz="1600" spc="-10" dirty="0">
                <a:latin typeface="맑은 고딕"/>
                <a:cs typeface="맑은 고딕"/>
              </a:rPr>
              <a:t>2020</a:t>
            </a:r>
            <a:r>
              <a:rPr sz="1600" spc="8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모 </a:t>
            </a:r>
            <a:r>
              <a:rPr sz="1600" spc="-5" dirty="0">
                <a:latin typeface="맑은 고딕"/>
                <a:cs typeface="맑은 고딕"/>
              </a:rPr>
              <a:t>: 모두의 딥러닝, 2/E,</a:t>
            </a:r>
            <a:r>
              <a:rPr sz="1600" spc="3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2020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케 </a:t>
            </a:r>
            <a:r>
              <a:rPr sz="1600" spc="-5" dirty="0">
                <a:latin typeface="맑은 고딕"/>
                <a:cs typeface="맑은 고딕"/>
              </a:rPr>
              <a:t>: 케라스 창시자에게 배우는…, </a:t>
            </a:r>
            <a:r>
              <a:rPr sz="1600" spc="-10" dirty="0">
                <a:latin typeface="맑은 고딕"/>
                <a:cs typeface="맑은 고딕"/>
              </a:rPr>
              <a:t>2018</a:t>
            </a:r>
            <a:r>
              <a:rPr sz="1600" spc="8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ts val="1914"/>
              </a:lnSpc>
            </a:pPr>
            <a:r>
              <a:rPr sz="1600" b="1" spc="-5" dirty="0">
                <a:latin typeface="맑은 고딕"/>
                <a:cs typeface="맑은 고딕"/>
              </a:rPr>
              <a:t>머 </a:t>
            </a:r>
            <a:r>
              <a:rPr sz="1600" spc="-5" dirty="0">
                <a:latin typeface="맑은 고딕"/>
                <a:cs typeface="맑은 고딕"/>
              </a:rPr>
              <a:t>: 머신러닝 도감 그림으로…, </a:t>
            </a:r>
            <a:r>
              <a:rPr sz="1600" spc="-10" dirty="0">
                <a:latin typeface="맑은 고딕"/>
                <a:cs typeface="맑은 고딕"/>
              </a:rPr>
              <a:t>2019</a:t>
            </a:r>
            <a:r>
              <a:rPr sz="1600" spc="8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 marR="5080">
              <a:lnSpc>
                <a:spcPts val="1930"/>
              </a:lnSpc>
              <a:spcBef>
                <a:spcPts val="50"/>
              </a:spcBef>
            </a:pPr>
            <a:r>
              <a:rPr sz="1600" b="1" spc="-5" dirty="0">
                <a:latin typeface="맑은 고딕"/>
                <a:cs typeface="맑은 고딕"/>
              </a:rPr>
              <a:t>파 </a:t>
            </a:r>
            <a:r>
              <a:rPr sz="1600" spc="-5" dirty="0">
                <a:latin typeface="맑은 고딕"/>
                <a:cs typeface="맑은 고딕"/>
              </a:rPr>
              <a:t>: Python machine learning, 2/E, </a:t>
            </a:r>
            <a:r>
              <a:rPr sz="1600" spc="-10" dirty="0">
                <a:latin typeface="맑은 고딕"/>
                <a:cs typeface="맑은 고딕"/>
              </a:rPr>
              <a:t>2019 </a:t>
            </a:r>
            <a:r>
              <a:rPr sz="1600" spc="-5" dirty="0">
                <a:latin typeface="맑은 고딕"/>
                <a:cs typeface="맑은 고딕"/>
              </a:rPr>
              <a:t>(번역)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“머  </a:t>
            </a:r>
            <a:r>
              <a:rPr sz="1600" spc="-5" dirty="0">
                <a:latin typeface="맑은 고딕"/>
                <a:cs typeface="맑은 고딕"/>
              </a:rPr>
              <a:t>신러닝 교과서 with 파이썬, </a:t>
            </a:r>
            <a:r>
              <a:rPr sz="1600" spc="-90" dirty="0">
                <a:latin typeface="맑은 고딕"/>
                <a:cs typeface="맑은 고딕"/>
              </a:rPr>
              <a:t>…”</a:t>
            </a:r>
            <a:r>
              <a:rPr sz="1600" spc="5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2019</a:t>
            </a:r>
            <a:endParaRPr sz="16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5568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In </a:t>
            </a:r>
            <a:r>
              <a:rPr spc="-350" dirty="0"/>
              <a:t>the </a:t>
            </a:r>
            <a:r>
              <a:rPr spc="-409" dirty="0"/>
              <a:t>next</a:t>
            </a:r>
            <a:r>
              <a:rPr spc="-450" dirty="0"/>
              <a:t> </a:t>
            </a:r>
            <a:r>
              <a:rPr spc="-475" dirty="0"/>
              <a:t>lectures…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1539" y="1759977"/>
            <a:ext cx="9125585" cy="176339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66700" algn="l"/>
              </a:tabLst>
            </a:pPr>
            <a:r>
              <a:rPr sz="2400" spc="-175" dirty="0">
                <a:latin typeface="Arial Black"/>
                <a:cs typeface="Arial Black"/>
              </a:rPr>
              <a:t>12</a:t>
            </a:r>
            <a:r>
              <a:rPr sz="2400" spc="-262" baseline="24305" dirty="0">
                <a:latin typeface="Arial Black"/>
                <a:cs typeface="Arial Black"/>
              </a:rPr>
              <a:t>th </a:t>
            </a:r>
            <a:r>
              <a:rPr sz="2400" spc="-300" dirty="0">
                <a:latin typeface="Arial Black"/>
                <a:cs typeface="Arial Black"/>
              </a:rPr>
              <a:t>week </a:t>
            </a:r>
            <a:r>
              <a:rPr sz="2400" spc="-240" dirty="0">
                <a:latin typeface="Arial Black"/>
                <a:cs typeface="Arial Black"/>
              </a:rPr>
              <a:t>(Lecture </a:t>
            </a:r>
            <a:r>
              <a:rPr sz="2400" spc="-235" dirty="0">
                <a:latin typeface="Arial Black"/>
                <a:cs typeface="Arial Black"/>
              </a:rPr>
              <a:t>21 </a:t>
            </a:r>
            <a:r>
              <a:rPr sz="2400" spc="-380" dirty="0">
                <a:latin typeface="Arial Black"/>
                <a:cs typeface="Arial Black"/>
              </a:rPr>
              <a:t>&amp;</a:t>
            </a:r>
            <a:r>
              <a:rPr sz="2400" spc="-25" dirty="0">
                <a:latin typeface="Arial Black"/>
                <a:cs typeface="Arial Black"/>
              </a:rPr>
              <a:t> </a:t>
            </a:r>
            <a:r>
              <a:rPr sz="2400" spc="-229" dirty="0">
                <a:latin typeface="Arial Black"/>
                <a:cs typeface="Arial Black"/>
              </a:rPr>
              <a:t>22)</a:t>
            </a:r>
            <a:endParaRPr sz="2400">
              <a:latin typeface="Arial Black"/>
              <a:cs typeface="Arial Black"/>
            </a:endParaRPr>
          </a:p>
          <a:p>
            <a:pPr marL="7239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723265" algn="l"/>
                <a:tab pos="723900" algn="l"/>
              </a:tabLst>
            </a:pPr>
            <a:r>
              <a:rPr sz="2000" b="1" spc="65" dirty="0">
                <a:latin typeface="Arial"/>
                <a:cs typeface="Arial"/>
              </a:rPr>
              <a:t>Recurrent </a:t>
            </a:r>
            <a:r>
              <a:rPr sz="2000" spc="-150" dirty="0">
                <a:latin typeface="Arial Black"/>
                <a:cs typeface="Arial Black"/>
              </a:rPr>
              <a:t>Neural </a:t>
            </a:r>
            <a:r>
              <a:rPr sz="2000" spc="-185" dirty="0">
                <a:latin typeface="Arial Black"/>
                <a:cs typeface="Arial Black"/>
              </a:rPr>
              <a:t>Network </a:t>
            </a:r>
            <a:r>
              <a:rPr sz="2000" spc="-100" dirty="0">
                <a:latin typeface="Arial Black"/>
                <a:cs typeface="Arial Black"/>
              </a:rPr>
              <a:t>for </a:t>
            </a:r>
            <a:r>
              <a:rPr sz="2000" spc="-170" dirty="0">
                <a:latin typeface="Arial Black"/>
                <a:cs typeface="Arial Black"/>
              </a:rPr>
              <a:t>sequential </a:t>
            </a:r>
            <a:r>
              <a:rPr sz="2000" spc="-175" dirty="0">
                <a:latin typeface="Arial Black"/>
                <a:cs typeface="Arial Black"/>
              </a:rPr>
              <a:t>data </a:t>
            </a:r>
            <a:r>
              <a:rPr sz="2000" spc="-155" dirty="0">
                <a:latin typeface="Arial Black"/>
                <a:cs typeface="Arial Black"/>
              </a:rPr>
              <a:t>(including</a:t>
            </a:r>
            <a:r>
              <a:rPr sz="2000" spc="-210" dirty="0">
                <a:latin typeface="Arial Black"/>
                <a:cs typeface="Arial Black"/>
              </a:rPr>
              <a:t> </a:t>
            </a:r>
            <a:r>
              <a:rPr sz="2000" b="1" spc="30" dirty="0">
                <a:latin typeface="Arial"/>
                <a:cs typeface="Arial"/>
              </a:rPr>
              <a:t>time-series</a:t>
            </a:r>
            <a:r>
              <a:rPr sz="2000" spc="30" dirty="0">
                <a:latin typeface="Arial Black"/>
                <a:cs typeface="Arial Black"/>
              </a:rPr>
              <a:t>)</a:t>
            </a:r>
            <a:endParaRPr sz="2000">
              <a:latin typeface="Arial Black"/>
              <a:cs typeface="Arial Black"/>
            </a:endParaRPr>
          </a:p>
          <a:p>
            <a:pPr marL="11811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80465" algn="l"/>
                <a:tab pos="1181100" algn="l"/>
              </a:tabLst>
            </a:pPr>
            <a:r>
              <a:rPr sz="1800" spc="-155" dirty="0">
                <a:latin typeface="Arial Black"/>
                <a:cs typeface="Arial Black"/>
              </a:rPr>
              <a:t>E.g., Language </a:t>
            </a:r>
            <a:r>
              <a:rPr sz="1800" spc="-140" dirty="0">
                <a:latin typeface="Arial Black"/>
                <a:cs typeface="Arial Black"/>
              </a:rPr>
              <a:t>translation, </a:t>
            </a:r>
            <a:r>
              <a:rPr sz="1800" spc="-235" dirty="0">
                <a:latin typeface="Arial Black"/>
                <a:cs typeface="Arial Black"/>
              </a:rPr>
              <a:t>Stock </a:t>
            </a:r>
            <a:r>
              <a:rPr sz="1800" spc="-165" dirty="0">
                <a:latin typeface="Arial Black"/>
                <a:cs typeface="Arial Black"/>
              </a:rPr>
              <a:t>price</a:t>
            </a:r>
            <a:r>
              <a:rPr sz="1800" spc="-5" dirty="0">
                <a:latin typeface="Arial Black"/>
                <a:cs typeface="Arial Black"/>
              </a:rPr>
              <a:t> </a:t>
            </a:r>
            <a:r>
              <a:rPr sz="1800" spc="-140" dirty="0">
                <a:latin typeface="Arial Black"/>
                <a:cs typeface="Arial Black"/>
              </a:rPr>
              <a:t>prediction</a:t>
            </a:r>
            <a:endParaRPr sz="1800">
              <a:latin typeface="Arial Black"/>
              <a:cs typeface="Arial Black"/>
            </a:endParaRPr>
          </a:p>
          <a:p>
            <a:pPr lvl="2"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050">
              <a:latin typeface="Arial Black"/>
              <a:cs typeface="Arial Black"/>
            </a:endParaRPr>
          </a:p>
          <a:p>
            <a:pPr marL="723900" lvl="1" indent="-228600">
              <a:lnSpc>
                <a:spcPct val="100000"/>
              </a:lnSpc>
              <a:buFont typeface="Arial"/>
              <a:buChar char="•"/>
              <a:tabLst>
                <a:tab pos="723265" algn="l"/>
                <a:tab pos="723900" algn="l"/>
              </a:tabLst>
            </a:pPr>
            <a:r>
              <a:rPr sz="2000" b="1" spc="70" dirty="0">
                <a:latin typeface="Arial"/>
                <a:cs typeface="Arial"/>
              </a:rPr>
              <a:t>High </a:t>
            </a:r>
            <a:r>
              <a:rPr sz="2000" b="1" dirty="0">
                <a:latin typeface="Arial"/>
                <a:cs typeface="Arial"/>
              </a:rPr>
              <a:t>score </a:t>
            </a:r>
            <a:r>
              <a:rPr sz="2000" b="1" spc="40" dirty="0">
                <a:latin typeface="Arial"/>
                <a:cs typeface="Arial"/>
              </a:rPr>
              <a:t>quiz </a:t>
            </a:r>
            <a:r>
              <a:rPr sz="2000" spc="-150" dirty="0">
                <a:latin typeface="Arial Black"/>
                <a:cs typeface="Arial Black"/>
              </a:rPr>
              <a:t>after </a:t>
            </a:r>
            <a:r>
              <a:rPr sz="2000" spc="-90" dirty="0">
                <a:latin typeface="Arial Black"/>
                <a:cs typeface="Arial Black"/>
              </a:rPr>
              <a:t>2</a:t>
            </a:r>
            <a:r>
              <a:rPr sz="1950" spc="-135" baseline="25641" dirty="0">
                <a:latin typeface="Arial Black"/>
                <a:cs typeface="Arial Black"/>
              </a:rPr>
              <a:t>nd </a:t>
            </a:r>
            <a:r>
              <a:rPr sz="2000" spc="-200" dirty="0">
                <a:latin typeface="Arial Black"/>
                <a:cs typeface="Arial Black"/>
              </a:rPr>
              <a:t>session (Lecture</a:t>
            </a:r>
            <a:r>
              <a:rPr sz="2000" spc="-505" dirty="0">
                <a:latin typeface="Arial Black"/>
                <a:cs typeface="Arial Black"/>
              </a:rPr>
              <a:t> </a:t>
            </a:r>
            <a:r>
              <a:rPr sz="2000" spc="-185" dirty="0">
                <a:latin typeface="Arial Black"/>
                <a:cs typeface="Arial Black"/>
              </a:rPr>
              <a:t>22)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3545458"/>
            <a:ext cx="94945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45" dirty="0"/>
              <a:t>I: </a:t>
            </a:r>
            <a:r>
              <a:rPr sz="6000" spc="-480" dirty="0"/>
              <a:t>Conventional </a:t>
            </a:r>
            <a:r>
              <a:rPr sz="6000" spc="-585" dirty="0"/>
              <a:t>CNN</a:t>
            </a:r>
            <a:r>
              <a:rPr sz="6000" spc="-595" dirty="0"/>
              <a:t> </a:t>
            </a:r>
            <a:r>
              <a:rPr sz="6000" spc="-545" dirty="0"/>
              <a:t>Archi.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3837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*</a:t>
            </a:r>
            <a:r>
              <a:rPr spc="-635" dirty="0"/>
              <a:t>L</a:t>
            </a:r>
            <a:r>
              <a:rPr spc="-440" dirty="0"/>
              <a:t>eNe</a:t>
            </a:r>
            <a:r>
              <a:rPr spc="-275" dirty="0"/>
              <a:t>t</a:t>
            </a:r>
            <a:r>
              <a:rPr spc="-50" dirty="0"/>
              <a:t>-</a:t>
            </a:r>
            <a:r>
              <a:rPr spc="-420"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7694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60" dirty="0">
                <a:latin typeface="Arial Black"/>
                <a:cs typeface="Arial Black"/>
              </a:rPr>
              <a:t>The </a:t>
            </a:r>
            <a:r>
              <a:rPr sz="2400" spc="-204" dirty="0">
                <a:latin typeface="Arial Black"/>
                <a:cs typeface="Arial Black"/>
              </a:rPr>
              <a:t>most </a:t>
            </a:r>
            <a:r>
              <a:rPr sz="2400" spc="-229" dirty="0">
                <a:latin typeface="Arial Black"/>
                <a:cs typeface="Arial Black"/>
              </a:rPr>
              <a:t>widely </a:t>
            </a:r>
            <a:r>
              <a:rPr sz="2400" spc="-220" dirty="0">
                <a:latin typeface="Arial Black"/>
                <a:cs typeface="Arial Black"/>
              </a:rPr>
              <a:t>known </a:t>
            </a:r>
            <a:r>
              <a:rPr sz="2400" spc="-240" dirty="0">
                <a:latin typeface="Arial Black"/>
                <a:cs typeface="Arial Black"/>
              </a:rPr>
              <a:t>CNN </a:t>
            </a:r>
            <a:r>
              <a:rPr sz="2400" spc="-220" dirty="0">
                <a:latin typeface="Arial Black"/>
                <a:cs typeface="Arial Black"/>
              </a:rPr>
              <a:t>architecture </a:t>
            </a:r>
            <a:r>
              <a:rPr sz="2400" spc="-114" dirty="0">
                <a:latin typeface="Arial Black"/>
                <a:cs typeface="Arial Black"/>
              </a:rPr>
              <a:t>for</a:t>
            </a:r>
            <a:r>
              <a:rPr sz="2400" spc="114" dirty="0">
                <a:latin typeface="Arial Black"/>
                <a:cs typeface="Arial Black"/>
              </a:rPr>
              <a:t> </a:t>
            </a:r>
            <a:r>
              <a:rPr sz="2400" spc="-245" dirty="0">
                <a:latin typeface="Arial Black"/>
                <a:cs typeface="Arial Black"/>
              </a:rPr>
              <a:t>MNIST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43269" y="2415158"/>
            <a:ext cx="4991478" cy="27431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3837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*</a:t>
            </a:r>
            <a:r>
              <a:rPr spc="-635" dirty="0"/>
              <a:t>L</a:t>
            </a:r>
            <a:r>
              <a:rPr spc="-440" dirty="0"/>
              <a:t>eNe</a:t>
            </a:r>
            <a:r>
              <a:rPr spc="-275" dirty="0"/>
              <a:t>t</a:t>
            </a:r>
            <a:r>
              <a:rPr spc="-50" dirty="0"/>
              <a:t>-</a:t>
            </a:r>
            <a:r>
              <a:rPr spc="-420"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4870450" cy="265874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90" dirty="0">
                <a:latin typeface="Arial Black"/>
                <a:cs typeface="Arial Black"/>
              </a:rPr>
              <a:t>Note:</a:t>
            </a:r>
            <a:endParaRPr sz="2400">
              <a:latin typeface="Arial Black"/>
              <a:cs typeface="Arial Black"/>
            </a:endParaRPr>
          </a:p>
          <a:p>
            <a:pPr marL="697865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14" dirty="0">
                <a:latin typeface="Arial Black"/>
                <a:cs typeface="Arial Black"/>
              </a:rPr>
              <a:t>Input </a:t>
            </a:r>
            <a:r>
              <a:rPr sz="2000" spc="-170" dirty="0">
                <a:latin typeface="Arial Black"/>
                <a:cs typeface="Arial Black"/>
              </a:rPr>
              <a:t>layer adds </a:t>
            </a:r>
            <a:r>
              <a:rPr sz="2000" spc="-145" dirty="0">
                <a:latin typeface="Arial Black"/>
                <a:cs typeface="Arial Black"/>
              </a:rPr>
              <a:t>zero</a:t>
            </a:r>
            <a:r>
              <a:rPr sz="2000" spc="-195" dirty="0">
                <a:latin typeface="Arial Black"/>
                <a:cs typeface="Arial Black"/>
              </a:rPr>
              <a:t> </a:t>
            </a:r>
            <a:r>
              <a:rPr sz="2000" spc="-125" dirty="0">
                <a:latin typeface="Arial Black"/>
                <a:cs typeface="Arial Black"/>
              </a:rPr>
              <a:t>padding</a:t>
            </a:r>
            <a:endParaRPr sz="20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30" dirty="0">
                <a:latin typeface="Arial Black"/>
                <a:cs typeface="Arial Black"/>
              </a:rPr>
              <a:t>Though </a:t>
            </a:r>
            <a:r>
              <a:rPr sz="1800" spc="-185" dirty="0">
                <a:latin typeface="Arial Black"/>
                <a:cs typeface="Arial Black"/>
              </a:rPr>
              <a:t>MNIST </a:t>
            </a:r>
            <a:r>
              <a:rPr sz="1800" spc="-160" dirty="0">
                <a:latin typeface="Arial Black"/>
                <a:cs typeface="Arial Black"/>
              </a:rPr>
              <a:t>=</a:t>
            </a:r>
            <a:r>
              <a:rPr sz="1800" spc="-114" dirty="0">
                <a:latin typeface="Arial Black"/>
                <a:cs typeface="Arial Black"/>
              </a:rPr>
              <a:t> </a:t>
            </a:r>
            <a:r>
              <a:rPr sz="1800" spc="-140" dirty="0">
                <a:latin typeface="Arial Black"/>
                <a:cs typeface="Arial Black"/>
              </a:rPr>
              <a:t>28*28</a:t>
            </a:r>
            <a:endParaRPr sz="1800">
              <a:latin typeface="Arial Black"/>
              <a:cs typeface="Arial Black"/>
            </a:endParaRPr>
          </a:p>
          <a:p>
            <a:pPr marL="697865" lvl="1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30" dirty="0">
                <a:latin typeface="Arial Black"/>
                <a:cs typeface="Arial Black"/>
              </a:rPr>
              <a:t>Other </a:t>
            </a:r>
            <a:r>
              <a:rPr sz="2000" spc="-185" dirty="0">
                <a:latin typeface="Arial Black"/>
                <a:cs typeface="Arial Black"/>
              </a:rPr>
              <a:t>layers </a:t>
            </a:r>
            <a:r>
              <a:rPr sz="2000" spc="-114" dirty="0">
                <a:latin typeface="Arial Black"/>
                <a:cs typeface="Arial Black"/>
              </a:rPr>
              <a:t>do </a:t>
            </a:r>
            <a:r>
              <a:rPr sz="2000" spc="-135" dirty="0">
                <a:latin typeface="Arial Black"/>
                <a:cs typeface="Arial Black"/>
              </a:rPr>
              <a:t>not </a:t>
            </a:r>
            <a:r>
              <a:rPr sz="2000" spc="-190" dirty="0">
                <a:latin typeface="Arial Black"/>
                <a:cs typeface="Arial Black"/>
              </a:rPr>
              <a:t>use</a:t>
            </a:r>
            <a:r>
              <a:rPr sz="2000" spc="-195" dirty="0">
                <a:latin typeface="Arial Black"/>
                <a:cs typeface="Arial Black"/>
              </a:rPr>
              <a:t> </a:t>
            </a:r>
            <a:r>
              <a:rPr sz="2000" spc="-130" dirty="0">
                <a:latin typeface="Arial Black"/>
                <a:cs typeface="Arial Black"/>
              </a:rPr>
              <a:t>padding.</a:t>
            </a:r>
            <a:endParaRPr sz="2000">
              <a:latin typeface="Arial Black"/>
              <a:cs typeface="Arial Black"/>
            </a:endParaRPr>
          </a:p>
          <a:p>
            <a:pPr marL="697865" marR="5080" lvl="1" indent="-228600">
              <a:lnSpc>
                <a:spcPts val="2160"/>
              </a:lnSpc>
              <a:spcBef>
                <a:spcPts val="53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dirty="0">
                <a:latin typeface="Arial"/>
                <a:cs typeface="Arial"/>
              </a:rPr>
              <a:t>Avg </a:t>
            </a:r>
            <a:r>
              <a:rPr sz="2000" b="1" spc="45" dirty="0">
                <a:latin typeface="Arial"/>
                <a:cs typeface="Arial"/>
              </a:rPr>
              <a:t>pooling </a:t>
            </a:r>
            <a:r>
              <a:rPr sz="2000" spc="-210" dirty="0">
                <a:latin typeface="Arial Black"/>
                <a:cs typeface="Arial Black"/>
              </a:rPr>
              <a:t>is </a:t>
            </a:r>
            <a:r>
              <a:rPr sz="2000" spc="-135" dirty="0">
                <a:latin typeface="Arial Black"/>
                <a:cs typeface="Arial Black"/>
              </a:rPr>
              <a:t>more </a:t>
            </a:r>
            <a:r>
              <a:rPr sz="2000" spc="-200" dirty="0">
                <a:latin typeface="Arial Black"/>
                <a:cs typeface="Arial Black"/>
              </a:rPr>
              <a:t>complex </a:t>
            </a:r>
            <a:r>
              <a:rPr sz="2000" spc="-145" dirty="0">
                <a:latin typeface="Arial Black"/>
                <a:cs typeface="Arial Black"/>
              </a:rPr>
              <a:t>than  </a:t>
            </a:r>
            <a:r>
              <a:rPr sz="2000" spc="-165" dirty="0">
                <a:latin typeface="Arial Black"/>
                <a:cs typeface="Arial Black"/>
              </a:rPr>
              <a:t>usual.</a:t>
            </a:r>
            <a:endParaRPr sz="20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95" dirty="0">
                <a:latin typeface="Arial Black"/>
                <a:cs typeface="Arial Black"/>
              </a:rPr>
              <a:t>This </a:t>
            </a:r>
            <a:r>
              <a:rPr sz="1800" spc="-135" dirty="0">
                <a:latin typeface="Arial Black"/>
                <a:cs typeface="Arial Black"/>
              </a:rPr>
              <a:t>requires </a:t>
            </a:r>
            <a:r>
              <a:rPr sz="1800" spc="-120" dirty="0">
                <a:latin typeface="Arial Black"/>
                <a:cs typeface="Arial Black"/>
              </a:rPr>
              <a:t>more</a:t>
            </a:r>
            <a:r>
              <a:rPr sz="1800" spc="-145" dirty="0">
                <a:latin typeface="Arial Black"/>
                <a:cs typeface="Arial Black"/>
              </a:rPr>
              <a:t> </a:t>
            </a:r>
            <a:r>
              <a:rPr sz="1800" spc="-140" dirty="0">
                <a:latin typeface="Arial Black"/>
                <a:cs typeface="Arial Black"/>
              </a:rPr>
              <a:t>weights/bias</a:t>
            </a:r>
            <a:endParaRPr sz="18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40" dirty="0">
                <a:latin typeface="Arial Black"/>
                <a:cs typeface="Arial Black"/>
              </a:rPr>
              <a:t>!= </a:t>
            </a:r>
            <a:r>
              <a:rPr sz="1800" spc="-170" dirty="0">
                <a:latin typeface="Arial Black"/>
                <a:cs typeface="Arial Black"/>
              </a:rPr>
              <a:t>recent </a:t>
            </a:r>
            <a:r>
              <a:rPr sz="1800" spc="-160" dirty="0">
                <a:latin typeface="Arial Black"/>
                <a:cs typeface="Arial Black"/>
              </a:rPr>
              <a:t>avg</a:t>
            </a:r>
            <a:r>
              <a:rPr sz="1800" spc="-125" dirty="0">
                <a:latin typeface="Arial Black"/>
                <a:cs typeface="Arial Black"/>
              </a:rPr>
              <a:t> </a:t>
            </a:r>
            <a:r>
              <a:rPr sz="1800" spc="-114" dirty="0">
                <a:latin typeface="Arial Black"/>
                <a:cs typeface="Arial Black"/>
              </a:rPr>
              <a:t>pooling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43269" y="2415158"/>
            <a:ext cx="4991478" cy="27431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3837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*</a:t>
            </a:r>
            <a:r>
              <a:rPr spc="-635" dirty="0"/>
              <a:t>L</a:t>
            </a:r>
            <a:r>
              <a:rPr spc="-440" dirty="0"/>
              <a:t>eNe</a:t>
            </a:r>
            <a:r>
              <a:rPr spc="-275" dirty="0"/>
              <a:t>t</a:t>
            </a:r>
            <a:r>
              <a:rPr spc="-50" dirty="0"/>
              <a:t>-</a:t>
            </a:r>
            <a:r>
              <a:rPr spc="-420"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4691380" cy="185737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90" dirty="0">
                <a:latin typeface="Arial Black"/>
                <a:cs typeface="Arial Black"/>
              </a:rPr>
              <a:t>Note:</a:t>
            </a:r>
            <a:endParaRPr sz="2400">
              <a:latin typeface="Arial Black"/>
              <a:cs typeface="Arial Black"/>
            </a:endParaRPr>
          </a:p>
          <a:p>
            <a:pPr marL="698500" marR="5080" lvl="1" indent="-228600">
              <a:lnSpc>
                <a:spcPts val="2160"/>
              </a:lnSpc>
              <a:spcBef>
                <a:spcPts val="56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25" dirty="0">
                <a:latin typeface="Arial Black"/>
                <a:cs typeface="Arial Black"/>
              </a:rPr>
              <a:t>Output </a:t>
            </a:r>
            <a:r>
              <a:rPr sz="2000" spc="-170" dirty="0">
                <a:latin typeface="Arial Black"/>
                <a:cs typeface="Arial Black"/>
              </a:rPr>
              <a:t>layer </a:t>
            </a:r>
            <a:r>
              <a:rPr sz="2000" spc="-185" dirty="0">
                <a:latin typeface="Arial Black"/>
                <a:cs typeface="Arial Black"/>
              </a:rPr>
              <a:t>computes </a:t>
            </a:r>
            <a:r>
              <a:rPr sz="2000" b="1" spc="20" dirty="0">
                <a:latin typeface="Arial"/>
                <a:cs typeface="Arial"/>
              </a:rPr>
              <a:t>Euclidian  </a:t>
            </a:r>
            <a:r>
              <a:rPr sz="2000" b="1" spc="40" dirty="0">
                <a:latin typeface="Arial"/>
                <a:cs typeface="Arial"/>
              </a:rPr>
              <a:t>distance.</a:t>
            </a:r>
            <a:endParaRPr sz="2000">
              <a:latin typeface="Arial"/>
              <a:cs typeface="Arial"/>
            </a:endParaRPr>
          </a:p>
          <a:p>
            <a:pPr marL="1155700" marR="96520" lvl="2" indent="-228600">
              <a:lnSpc>
                <a:spcPts val="1939"/>
              </a:lnSpc>
              <a:spcBef>
                <a:spcPts val="51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65" dirty="0">
                <a:latin typeface="Arial Black"/>
                <a:cs typeface="Arial Black"/>
              </a:rPr>
              <a:t>now </a:t>
            </a:r>
            <a:r>
              <a:rPr sz="1800" spc="-235" dirty="0">
                <a:latin typeface="Arial Black"/>
                <a:cs typeface="Arial Black"/>
              </a:rPr>
              <a:t>we </a:t>
            </a:r>
            <a:r>
              <a:rPr sz="1800" spc="-110" dirty="0">
                <a:latin typeface="Arial Black"/>
                <a:cs typeface="Arial Black"/>
              </a:rPr>
              <a:t>prefer </a:t>
            </a:r>
            <a:r>
              <a:rPr sz="1800" b="1" spc="25" dirty="0">
                <a:latin typeface="Arial"/>
                <a:cs typeface="Arial"/>
              </a:rPr>
              <a:t>cross-entropy  </a:t>
            </a:r>
            <a:r>
              <a:rPr sz="1800" spc="-130" dirty="0">
                <a:latin typeface="Arial Black"/>
                <a:cs typeface="Arial Black"/>
              </a:rPr>
              <a:t>(producing </a:t>
            </a:r>
            <a:r>
              <a:rPr sz="1800" spc="-125" dirty="0">
                <a:latin typeface="Arial Black"/>
                <a:cs typeface="Arial Black"/>
              </a:rPr>
              <a:t>larger </a:t>
            </a:r>
            <a:r>
              <a:rPr sz="1800" spc="-140" dirty="0">
                <a:latin typeface="Arial Black"/>
                <a:cs typeface="Arial Black"/>
              </a:rPr>
              <a:t>gradients </a:t>
            </a:r>
            <a:r>
              <a:rPr sz="1800" spc="-130" dirty="0">
                <a:latin typeface="Arial Black"/>
                <a:cs typeface="Arial Black"/>
              </a:rPr>
              <a:t>and  </a:t>
            </a:r>
            <a:r>
              <a:rPr sz="1800" spc="-140" dirty="0">
                <a:latin typeface="Arial Black"/>
                <a:cs typeface="Arial Black"/>
              </a:rPr>
              <a:t>converging</a:t>
            </a:r>
            <a:r>
              <a:rPr sz="1800" spc="-165" dirty="0">
                <a:latin typeface="Arial Black"/>
                <a:cs typeface="Arial Black"/>
              </a:rPr>
              <a:t> </a:t>
            </a:r>
            <a:r>
              <a:rPr sz="1800" spc="-150" dirty="0">
                <a:latin typeface="Arial Black"/>
                <a:cs typeface="Arial Black"/>
              </a:rPr>
              <a:t>faster).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05525" y="1892427"/>
            <a:ext cx="4991477" cy="2743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4652</Words>
  <Application>Microsoft Office PowerPoint</Application>
  <PresentationFormat>와이드스크린</PresentationFormat>
  <Paragraphs>731</Paragraphs>
  <Slides>54</Slides>
  <Notes>52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2" baseType="lpstr">
      <vt:lpstr>맑은 고딕</vt:lpstr>
      <vt:lpstr>Arial</vt:lpstr>
      <vt:lpstr>Arial Black</vt:lpstr>
      <vt:lpstr>Calibri</vt:lpstr>
      <vt:lpstr>Noto Sans</vt:lpstr>
      <vt:lpstr>Times New Roman</vt:lpstr>
      <vt:lpstr>Wingdings</vt:lpstr>
      <vt:lpstr>Office Theme</vt:lpstr>
      <vt:lpstr>PowerPoint 프레젠테이션</vt:lpstr>
      <vt:lpstr>학습목표</vt:lpstr>
      <vt:lpstr>Contents to be reviewed</vt:lpstr>
      <vt:lpstr>Why such models?</vt:lpstr>
      <vt:lpstr>Why such models?</vt:lpstr>
      <vt:lpstr>I: Conventional CNN Archi.</vt:lpstr>
      <vt:lpstr>*LeNet-5</vt:lpstr>
      <vt:lpstr>*LeNet-5</vt:lpstr>
      <vt:lpstr>*LeNet-5</vt:lpstr>
      <vt:lpstr>AlexNet, 2012 (Univ. of Toronto)</vt:lpstr>
      <vt:lpstr>AlexNet, 2012 (Univ. of Toronto)</vt:lpstr>
      <vt:lpstr>AlexNet, 2012 (Univ. of Toronto)</vt:lpstr>
      <vt:lpstr>AlexNet, 2012 (Univ. of Toronto)</vt:lpstr>
      <vt:lpstr>VGGNet, 2014</vt:lpstr>
      <vt:lpstr>VGGNet, 2014</vt:lpstr>
      <vt:lpstr>PowerPoint 프레젠테이션</vt:lpstr>
      <vt:lpstr>GoogLeNet, 2014 (Inception-v1)</vt:lpstr>
      <vt:lpstr>GoogLeNet, 2014 (Inception-v1)</vt:lpstr>
      <vt:lpstr>GoogLeNet, 2014 (Inception-v1)</vt:lpstr>
      <vt:lpstr>GoogLeNet, 2014 (Inception-v1)</vt:lpstr>
      <vt:lpstr>GoogLeNet, 2014 (Inception-v1)</vt:lpstr>
      <vt:lpstr>GoogLeNet, 2014 (Inception-v1)</vt:lpstr>
      <vt:lpstr>GoogLeNet, 2014 (Inception-v1)</vt:lpstr>
      <vt:lpstr>III: Residual Learning</vt:lpstr>
      <vt:lpstr>ResNet, 2015 (Microsoft Research)</vt:lpstr>
      <vt:lpstr>ResNet</vt:lpstr>
      <vt:lpstr>ResNet</vt:lpstr>
      <vt:lpstr>ResNet</vt:lpstr>
      <vt:lpstr>ResNet</vt:lpstr>
      <vt:lpstr>ResNet</vt:lpstr>
      <vt:lpstr>ResNet</vt:lpstr>
      <vt:lpstr>ResNet</vt:lpstr>
      <vt:lpstr>ResNet</vt:lpstr>
      <vt:lpstr>ResNet</vt:lpstr>
      <vt:lpstr>PowerPoint 프레젠테이션</vt:lpstr>
      <vt:lpstr>Inception-v4, 2016</vt:lpstr>
      <vt:lpstr>PowerPoint 프레젠테이션</vt:lpstr>
      <vt:lpstr>SENet</vt:lpstr>
      <vt:lpstr>SENet</vt:lpstr>
      <vt:lpstr>SENet</vt:lpstr>
      <vt:lpstr>SENet</vt:lpstr>
      <vt:lpstr>SENet</vt:lpstr>
      <vt:lpstr>SENet</vt:lpstr>
      <vt:lpstr>PowerPoint 프레젠테이션</vt:lpstr>
      <vt:lpstr>ResNet-34 using Keras</vt:lpstr>
      <vt:lpstr>ResNet-34 using Keras</vt:lpstr>
      <vt:lpstr>Using Pretrained Models from Keras</vt:lpstr>
      <vt:lpstr>Using Pretrained Models from Keras</vt:lpstr>
      <vt:lpstr>Example Codes and Results</vt:lpstr>
      <vt:lpstr>Compare the latest one with basic CNN  (in Lecture 19)</vt:lpstr>
      <vt:lpstr>Result</vt:lpstr>
      <vt:lpstr>Summary</vt:lpstr>
      <vt:lpstr>참고자료</vt:lpstr>
      <vt:lpstr>In the next lectures…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17: Deep Neural Network</dc:title>
  <dc:creator>Sang-hyo Park</dc:creator>
  <cp:lastModifiedBy>USER</cp:lastModifiedBy>
  <cp:revision>51</cp:revision>
  <dcterms:created xsi:type="dcterms:W3CDTF">2020-11-23T11:08:54Z</dcterms:created>
  <dcterms:modified xsi:type="dcterms:W3CDTF">2020-11-29T18:02:43Z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2020-11-12T00:00:00Z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2020-11-23T00:00:00Z</vt:filetime>
  </property>
</Properties>
</file>