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552" autoAdjust="0"/>
  </p:normalViewPr>
  <p:slideViewPr>
    <p:cSldViewPr>
      <p:cViewPr varScale="1">
        <p:scale>
          <a:sx n="60" d="100"/>
          <a:sy n="60" d="100"/>
        </p:scale>
        <p:origin x="78" y="2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2FF70-B185-41EA-B901-3342C6715049}" type="datetimeFigureOut">
              <a:rPr lang="ko-KR" altLang="en-US" smtClean="0"/>
              <a:t>2020-12-04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25AD0-3C5C-4B12-8D9D-269B74FCAE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583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이해해야 할 내용들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226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Hidden layer</a:t>
            </a:r>
            <a:r>
              <a:rPr lang="ko-KR" altLang="en-US" dirty="0"/>
              <a:t>에서의 </a:t>
            </a:r>
            <a:r>
              <a:rPr lang="ko-KR" altLang="en-US" b="1" dirty="0"/>
              <a:t>결과값은 </a:t>
            </a:r>
            <a:r>
              <a:rPr lang="en-US" altLang="ko-KR" b="1" dirty="0"/>
              <a:t>input h(t-1), x(t), </a:t>
            </a:r>
            <a:r>
              <a:rPr lang="ko-KR" altLang="en-US" b="1" dirty="0"/>
              <a:t>파라미터 </a:t>
            </a:r>
            <a:r>
              <a:rPr lang="en-US" altLang="ko-KR" b="1" dirty="0"/>
              <a:t>theta</a:t>
            </a:r>
            <a:r>
              <a:rPr lang="ko-KR" altLang="en-US" dirty="0"/>
              <a:t>에 의해 결정된다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(t-1)</a:t>
            </a:r>
            <a:r>
              <a:rPr lang="ko-KR" altLang="en-US" dirty="0"/>
              <a:t>의 결과값을 바탕으로 다시 펼칠 수 있고</a:t>
            </a:r>
            <a:r>
              <a:rPr lang="en-US" altLang="ko-KR" dirty="0"/>
              <a:t>, </a:t>
            </a:r>
            <a:r>
              <a:rPr lang="ko-KR" altLang="en-US" dirty="0"/>
              <a:t>계속해서 </a:t>
            </a:r>
            <a:r>
              <a:rPr lang="en-US" altLang="ko-KR" dirty="0"/>
              <a:t>t=1</a:t>
            </a:r>
            <a:r>
              <a:rPr lang="ko-KR" altLang="en-US" dirty="0"/>
              <a:t>일 때의 시간까지 펼치면 아래의 식과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(t = 0</a:t>
            </a:r>
            <a:r>
              <a:rPr lang="ko-KR" altLang="en-US" dirty="0" err="1"/>
              <a:t>일때의</a:t>
            </a:r>
            <a:r>
              <a:rPr lang="ko-KR" altLang="en-US" dirty="0"/>
              <a:t> 결과값은 </a:t>
            </a:r>
            <a:r>
              <a:rPr lang="en-US" altLang="ko-KR" dirty="0"/>
              <a:t>t = -1</a:t>
            </a:r>
            <a:r>
              <a:rPr lang="ko-KR" altLang="en-US" dirty="0"/>
              <a:t>의 결과가 필요하므로 </a:t>
            </a:r>
            <a:r>
              <a:rPr lang="en-US" altLang="ko-KR" dirty="0"/>
              <a:t>t=0</a:t>
            </a:r>
            <a:r>
              <a:rPr lang="ko-KR" altLang="en-US" dirty="0"/>
              <a:t>일 때의 시간까지 펼칠 수는 없음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3198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RNN</a:t>
            </a:r>
            <a:r>
              <a:rPr lang="ko-KR" altLang="en-US" b="1" dirty="0"/>
              <a:t>의 또 다른 특징 </a:t>
            </a:r>
            <a:r>
              <a:rPr lang="en-US" altLang="ko-KR" b="1" dirty="0"/>
              <a:t>– Memory Cells</a:t>
            </a:r>
          </a:p>
          <a:p>
            <a:endParaRPr lang="en-US" altLang="ko-KR" dirty="0"/>
          </a:p>
          <a:p>
            <a:r>
              <a:rPr lang="en-US" altLang="ko-KR" dirty="0"/>
              <a:t>Recurrent neuron</a:t>
            </a:r>
            <a:r>
              <a:rPr lang="ko-KR" altLang="en-US" dirty="0"/>
              <a:t>은 마치 </a:t>
            </a:r>
            <a:r>
              <a:rPr lang="en-US" altLang="ko-KR" dirty="0"/>
              <a:t>memory</a:t>
            </a:r>
            <a:r>
              <a:rPr lang="ko-KR" altLang="en-US" dirty="0"/>
              <a:t>의 형태를 가지는 것과 같다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b="1" dirty="0"/>
              <a:t>어떠한 특정 </a:t>
            </a:r>
            <a:r>
              <a:rPr lang="en-US" altLang="ko-KR" b="1" dirty="0"/>
              <a:t>timestep</a:t>
            </a:r>
            <a:r>
              <a:rPr lang="ko-KR" altLang="en-US" b="1" dirty="0"/>
              <a:t>에서의 상태</a:t>
            </a:r>
            <a:r>
              <a:rPr lang="en-US" altLang="ko-KR" b="1" dirty="0"/>
              <a:t>(state)</a:t>
            </a:r>
            <a:r>
              <a:rPr lang="ko-KR" altLang="en-US" b="1" dirty="0"/>
              <a:t>를 보존하고 있는 것으로 볼 수 있고</a:t>
            </a:r>
            <a:r>
              <a:rPr lang="en-US" altLang="ko-KR" b="1" dirty="0"/>
              <a:t>, </a:t>
            </a:r>
            <a:r>
              <a:rPr lang="ko-KR" altLang="en-US" b="1" dirty="0"/>
              <a:t>이를 </a:t>
            </a:r>
            <a:r>
              <a:rPr lang="en-US" altLang="ko-KR" b="1" dirty="0"/>
              <a:t>memory cell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이전의 식에서</a:t>
            </a:r>
            <a:r>
              <a:rPr lang="en-US" altLang="ko-KR" dirty="0"/>
              <a:t>, t=1</a:t>
            </a:r>
            <a:r>
              <a:rPr lang="ko-KR" altLang="en-US" dirty="0"/>
              <a:t>까지 모두 풀어서 표현한 식을 </a:t>
            </a:r>
            <a:r>
              <a:rPr lang="ko-KR" altLang="en-US" b="1" dirty="0"/>
              <a:t>보면 </a:t>
            </a:r>
            <a:r>
              <a:rPr lang="en-US" altLang="ko-KR" b="1" dirty="0"/>
              <a:t>t=0</a:t>
            </a:r>
            <a:r>
              <a:rPr lang="ko-KR" altLang="en-US" b="1" dirty="0"/>
              <a:t>에서의 결과값부터 모든 값이 현재</a:t>
            </a:r>
            <a:r>
              <a:rPr lang="en-US" altLang="ko-KR" b="1" dirty="0"/>
              <a:t>(t=T)</a:t>
            </a:r>
            <a:r>
              <a:rPr lang="ko-KR" altLang="en-US" b="1" dirty="0"/>
              <a:t>의 값에 영향</a:t>
            </a:r>
            <a:r>
              <a:rPr lang="ko-KR" altLang="en-US" dirty="0"/>
              <a:t>을 주는 것을 알 수 있다</a:t>
            </a:r>
            <a:r>
              <a:rPr lang="en-US" altLang="ko-KR" dirty="0"/>
              <a:t>. </a:t>
            </a:r>
            <a:r>
              <a:rPr lang="ko-KR" altLang="en-US" dirty="0"/>
              <a:t>마치 이전의 값을 기억해서 현재까지 영향을 주는 것과 같으므로</a:t>
            </a:r>
            <a:r>
              <a:rPr lang="en-US" altLang="ko-KR" dirty="0"/>
              <a:t>, memory cell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모든 값이 동등한 가중치를 가지고 영향을 주는 것은 아니다</a:t>
            </a:r>
            <a:r>
              <a:rPr lang="en-US" altLang="ko-KR" dirty="0"/>
              <a:t>. -&gt; </a:t>
            </a:r>
            <a:r>
              <a:rPr lang="ko-KR" altLang="en-US" dirty="0"/>
              <a:t>바로 </a:t>
            </a:r>
            <a:r>
              <a:rPr lang="ko-KR" altLang="en-US" b="1" dirty="0"/>
              <a:t>이전 </a:t>
            </a:r>
            <a:r>
              <a:rPr lang="en-US" altLang="ko-KR" b="1" dirty="0"/>
              <a:t>time</a:t>
            </a:r>
            <a:r>
              <a:rPr lang="ko-KR" altLang="en-US" b="1" dirty="0"/>
              <a:t>에서의 값이 가장 큰 영향력을 가질 것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/>
              <a:t>시간이 멀어질수록 영향력이 줄어들 수 있다</a:t>
            </a:r>
            <a:r>
              <a:rPr lang="en-US" altLang="ko-KR" dirty="0"/>
              <a:t>.(</a:t>
            </a:r>
            <a:r>
              <a:rPr lang="ko-KR" altLang="en-US" dirty="0"/>
              <a:t>기억이 흐려지는 것처럼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따라서 하나의 뉴런 또는 한 층의 </a:t>
            </a:r>
            <a:r>
              <a:rPr lang="en-US" altLang="ko-KR" dirty="0"/>
              <a:t>recurrent neuron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최근의 값들을 기억하여 </a:t>
            </a:r>
            <a:r>
              <a:rPr lang="en-US" altLang="ko-KR" b="1" dirty="0"/>
              <a:t>short pattern</a:t>
            </a:r>
            <a:r>
              <a:rPr lang="ko-KR" altLang="en-US" dirty="0"/>
              <a:t>만을 학습할 수 있다</a:t>
            </a:r>
            <a:r>
              <a:rPr lang="en-US" altLang="ko-KR" dirty="0"/>
              <a:t>.(</a:t>
            </a:r>
            <a:r>
              <a:rPr lang="ko-KR" altLang="en-US" dirty="0"/>
              <a:t>다음 강의에서 자세히 다룰 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31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Recurrent Neural Network</a:t>
            </a:r>
            <a:r>
              <a:rPr lang="ko-KR" altLang="en-US" b="1" dirty="0"/>
              <a:t>의 타입들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TL(Top-Left): </a:t>
            </a:r>
            <a:r>
              <a:rPr lang="en-US" altLang="ko-KR" dirty="0"/>
              <a:t>Sequence-to-Sequence </a:t>
            </a:r>
            <a:r>
              <a:rPr lang="ko-KR" altLang="en-US" dirty="0"/>
              <a:t>타입</a:t>
            </a:r>
            <a:r>
              <a:rPr lang="en-US" altLang="ko-KR" dirty="0"/>
              <a:t>. </a:t>
            </a:r>
            <a:r>
              <a:rPr lang="ko-KR" altLang="en-US" dirty="0"/>
              <a:t>모든 시간 </a:t>
            </a:r>
            <a:r>
              <a:rPr lang="en-US" altLang="ko-KR" dirty="0"/>
              <a:t>t</a:t>
            </a:r>
            <a:r>
              <a:rPr lang="ko-KR" altLang="en-US" dirty="0"/>
              <a:t>에서의 </a:t>
            </a:r>
            <a:r>
              <a:rPr lang="en-US" altLang="ko-KR" dirty="0"/>
              <a:t>input</a:t>
            </a:r>
            <a:r>
              <a:rPr lang="ko-KR" altLang="en-US" dirty="0"/>
              <a:t>과</a:t>
            </a:r>
            <a:r>
              <a:rPr lang="en-US" altLang="ko-KR" dirty="0"/>
              <a:t>, </a:t>
            </a:r>
            <a:r>
              <a:rPr lang="ko-KR" altLang="en-US" dirty="0"/>
              <a:t>이에 대응하는 </a:t>
            </a:r>
            <a:r>
              <a:rPr lang="en-US" altLang="ko-KR" dirty="0"/>
              <a:t>output</a:t>
            </a:r>
            <a:r>
              <a:rPr lang="ko-KR" altLang="en-US" dirty="0"/>
              <a:t>이 존재함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주가와 같이</a:t>
            </a:r>
            <a:r>
              <a:rPr lang="en-US" altLang="ko-KR" dirty="0"/>
              <a:t>, </a:t>
            </a:r>
            <a:r>
              <a:rPr lang="ko-KR" altLang="en-US" dirty="0"/>
              <a:t>시계열 값을 예측하는 데 유용함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TR(Top-right) </a:t>
            </a:r>
            <a:r>
              <a:rPr lang="en-US" altLang="ko-KR" dirty="0"/>
              <a:t>: Sequence-to-Vector </a:t>
            </a:r>
            <a:r>
              <a:rPr lang="ko-KR" altLang="en-US" dirty="0"/>
              <a:t>타입</a:t>
            </a:r>
            <a:r>
              <a:rPr lang="en-US" altLang="ko-KR" dirty="0"/>
              <a:t>. </a:t>
            </a:r>
            <a:r>
              <a:rPr lang="ko-KR" altLang="en-US" dirty="0"/>
              <a:t>모든 시간 </a:t>
            </a:r>
            <a:r>
              <a:rPr lang="en-US" altLang="ko-KR" dirty="0"/>
              <a:t>t</a:t>
            </a:r>
            <a:r>
              <a:rPr lang="ko-KR" altLang="en-US" dirty="0"/>
              <a:t>에서의 </a:t>
            </a:r>
            <a:r>
              <a:rPr lang="en-US" altLang="ko-KR" dirty="0"/>
              <a:t>input</a:t>
            </a:r>
            <a:r>
              <a:rPr lang="ko-KR" altLang="en-US" dirty="0"/>
              <a:t>을 가지고</a:t>
            </a:r>
            <a:r>
              <a:rPr lang="en-US" altLang="ko-KR" dirty="0"/>
              <a:t>, </a:t>
            </a:r>
            <a:r>
              <a:rPr lang="ko-KR" altLang="en-US" dirty="0"/>
              <a:t>마지막에 하나의 </a:t>
            </a:r>
            <a:r>
              <a:rPr lang="en-US" altLang="ko-KR" dirty="0"/>
              <a:t>vector(output)</a:t>
            </a:r>
            <a:r>
              <a:rPr lang="ko-KR" altLang="en-US" dirty="0"/>
              <a:t>을 출력하는 방식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/>
              <a:t>BL(Bottom-left) </a:t>
            </a:r>
            <a:r>
              <a:rPr lang="en-US" altLang="ko-KR" dirty="0"/>
              <a:t>: Vector to sequence </a:t>
            </a:r>
            <a:r>
              <a:rPr lang="ko-KR" altLang="en-US" dirty="0"/>
              <a:t>타입</a:t>
            </a:r>
            <a:r>
              <a:rPr lang="en-US" altLang="ko-KR" dirty="0"/>
              <a:t>. </a:t>
            </a:r>
            <a:r>
              <a:rPr lang="ko-KR" altLang="en-US" dirty="0"/>
              <a:t>하나의 </a:t>
            </a:r>
            <a:r>
              <a:rPr lang="en-US" altLang="ko-KR" dirty="0"/>
              <a:t>Vector</a:t>
            </a:r>
            <a:r>
              <a:rPr lang="ko-KR" altLang="en-US" dirty="0"/>
              <a:t>을 </a:t>
            </a:r>
            <a:r>
              <a:rPr lang="en-US" altLang="ko-KR" dirty="0"/>
              <a:t>input</a:t>
            </a:r>
            <a:r>
              <a:rPr lang="ko-KR" altLang="en-US" dirty="0"/>
              <a:t>으로 가지고</a:t>
            </a:r>
            <a:r>
              <a:rPr lang="en-US" altLang="ko-KR" dirty="0"/>
              <a:t>, output</a:t>
            </a:r>
            <a:r>
              <a:rPr lang="ko-KR" altLang="en-US" dirty="0"/>
              <a:t>을 </a:t>
            </a:r>
            <a:r>
              <a:rPr lang="en-US" altLang="ko-KR" dirty="0"/>
              <a:t>Sequence</a:t>
            </a:r>
            <a:r>
              <a:rPr lang="ko-KR" altLang="en-US" dirty="0"/>
              <a:t>로 내는 방식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BR(Bottom-right) </a:t>
            </a:r>
            <a:r>
              <a:rPr lang="en-US" altLang="ko-KR" dirty="0"/>
              <a:t>: Encoder-Decoder </a:t>
            </a:r>
            <a:r>
              <a:rPr lang="ko-KR" altLang="en-US" dirty="0"/>
              <a:t>타입</a:t>
            </a:r>
            <a:r>
              <a:rPr lang="en-US" altLang="ko-KR" dirty="0"/>
              <a:t>. </a:t>
            </a:r>
            <a:r>
              <a:rPr lang="ko-KR" altLang="en-US" dirty="0"/>
              <a:t>일부 </a:t>
            </a:r>
            <a:r>
              <a:rPr lang="en-US" altLang="ko-KR" dirty="0"/>
              <a:t>sequence</a:t>
            </a:r>
            <a:r>
              <a:rPr lang="ko-KR" altLang="en-US" dirty="0"/>
              <a:t>를 </a:t>
            </a:r>
            <a:r>
              <a:rPr lang="en-US" altLang="ko-KR" dirty="0"/>
              <a:t>input</a:t>
            </a:r>
            <a:r>
              <a:rPr lang="ko-KR" altLang="en-US" dirty="0"/>
              <a:t>으로 가지고</a:t>
            </a:r>
            <a:r>
              <a:rPr lang="en-US" altLang="ko-KR" dirty="0"/>
              <a:t>, </a:t>
            </a:r>
            <a:r>
              <a:rPr lang="ko-KR" altLang="en-US" dirty="0"/>
              <a:t>떨어진 시간대에서의 각 </a:t>
            </a:r>
            <a:r>
              <a:rPr lang="en-US" altLang="ko-KR" dirty="0"/>
              <a:t>Y</a:t>
            </a:r>
            <a:r>
              <a:rPr lang="ko-KR" altLang="en-US" dirty="0"/>
              <a:t>값을 출력해내는 방식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49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TR : Seq to </a:t>
            </a:r>
            <a:r>
              <a:rPr lang="en-US" altLang="ko-KR" b="1" dirty="0" err="1"/>
              <a:t>vec</a:t>
            </a:r>
            <a:r>
              <a:rPr lang="en-US" altLang="ko-KR" b="1" dirty="0"/>
              <a:t> </a:t>
            </a:r>
            <a:r>
              <a:rPr lang="ko-KR" altLang="en-US" b="1" dirty="0"/>
              <a:t>타입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문장과 같은 시계열 데이터를 </a:t>
            </a:r>
            <a:r>
              <a:rPr lang="en-US" altLang="ko-KR" dirty="0"/>
              <a:t>input</a:t>
            </a:r>
            <a:r>
              <a:rPr lang="ko-KR" altLang="en-US" dirty="0"/>
              <a:t>으로 받고</a:t>
            </a:r>
            <a:r>
              <a:rPr lang="en-US" altLang="ko-KR" dirty="0"/>
              <a:t>, </a:t>
            </a:r>
            <a:r>
              <a:rPr lang="ko-KR" altLang="en-US" dirty="0"/>
              <a:t>문장의 의미</a:t>
            </a:r>
            <a:r>
              <a:rPr lang="en-US" altLang="ko-KR" dirty="0"/>
              <a:t>(</a:t>
            </a:r>
            <a:r>
              <a:rPr lang="ko-KR" altLang="en-US" dirty="0"/>
              <a:t>하나의 </a:t>
            </a:r>
            <a:r>
              <a:rPr lang="en-US" altLang="ko-KR" dirty="0"/>
              <a:t>output vector)</a:t>
            </a:r>
            <a:r>
              <a:rPr lang="ko-KR" altLang="en-US" dirty="0"/>
              <a:t>를 파악하는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872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BL(</a:t>
            </a:r>
            <a:r>
              <a:rPr lang="en-US" altLang="ko-KR" b="1" dirty="0" err="1"/>
              <a:t>Vec</a:t>
            </a:r>
            <a:r>
              <a:rPr lang="en-US" altLang="ko-KR" b="1" dirty="0"/>
              <a:t>-to-seq) </a:t>
            </a:r>
            <a:r>
              <a:rPr lang="ko-KR" altLang="en-US" b="1" dirty="0"/>
              <a:t>타입의 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하나의 사진을 </a:t>
            </a:r>
            <a:r>
              <a:rPr lang="en-US" altLang="ko-KR" dirty="0"/>
              <a:t>input</a:t>
            </a:r>
            <a:r>
              <a:rPr lang="ko-KR" altLang="en-US" dirty="0"/>
              <a:t>으로 받고</a:t>
            </a:r>
            <a:r>
              <a:rPr lang="en-US" altLang="ko-KR" dirty="0"/>
              <a:t>, </a:t>
            </a:r>
            <a:r>
              <a:rPr lang="ko-KR" altLang="en-US" dirty="0"/>
              <a:t>사진의 캡션 문장</a:t>
            </a:r>
            <a:r>
              <a:rPr lang="en-US" altLang="ko-KR" dirty="0"/>
              <a:t>(</a:t>
            </a:r>
            <a:r>
              <a:rPr lang="ko-KR" altLang="en-US" dirty="0"/>
              <a:t>주석</a:t>
            </a:r>
            <a:r>
              <a:rPr lang="en-US" altLang="ko-KR" dirty="0"/>
              <a:t>, </a:t>
            </a:r>
            <a:r>
              <a:rPr lang="ko-KR" altLang="en-US" dirty="0"/>
              <a:t>설명</a:t>
            </a:r>
            <a:r>
              <a:rPr lang="en-US" altLang="ko-KR" dirty="0"/>
              <a:t>)</a:t>
            </a:r>
            <a:r>
              <a:rPr lang="ko-KR" altLang="en-US" dirty="0"/>
              <a:t> 등과 같이 여러 값을 출력해 내는 것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사진 </a:t>
            </a:r>
            <a:r>
              <a:rPr lang="en-US" altLang="ko-KR" dirty="0"/>
              <a:t>-&gt; </a:t>
            </a:r>
            <a:r>
              <a:rPr lang="ko-KR" altLang="en-US" dirty="0"/>
              <a:t>문장과 같이</a:t>
            </a:r>
            <a:r>
              <a:rPr lang="en-US" altLang="ko-KR" dirty="0"/>
              <a:t>, 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의 </a:t>
            </a:r>
            <a:r>
              <a:rPr lang="en-US" altLang="ko-KR" dirty="0"/>
              <a:t>type</a:t>
            </a:r>
            <a:r>
              <a:rPr lang="ko-KR" altLang="en-US" dirty="0"/>
              <a:t>이 다를 수도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478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BR(Encoder-Decoder</a:t>
            </a:r>
            <a:r>
              <a:rPr lang="ko-KR" altLang="en-US" b="1" dirty="0"/>
              <a:t> </a:t>
            </a:r>
            <a:r>
              <a:rPr lang="en-US" altLang="ko-KR" b="1" dirty="0"/>
              <a:t>type)</a:t>
            </a:r>
          </a:p>
          <a:p>
            <a:endParaRPr lang="en-US" altLang="ko-KR" dirty="0"/>
          </a:p>
          <a:p>
            <a:r>
              <a:rPr lang="ko-KR" altLang="en-US" dirty="0"/>
              <a:t>하나의 시계열 데이터</a:t>
            </a:r>
            <a:r>
              <a:rPr lang="en-US" altLang="ko-KR" dirty="0"/>
              <a:t>(</a:t>
            </a:r>
            <a:r>
              <a:rPr lang="ko-KR" altLang="en-US" dirty="0"/>
              <a:t>문장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input</a:t>
            </a:r>
            <a:r>
              <a:rPr lang="ko-KR" altLang="en-US" dirty="0"/>
              <a:t>으로 받아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b="1" dirty="0"/>
              <a:t>decode</a:t>
            </a:r>
            <a:r>
              <a:rPr lang="ko-KR" altLang="en-US" dirty="0"/>
              <a:t>하여 다른 언어로 번역한 시계열 데이터</a:t>
            </a:r>
            <a:r>
              <a:rPr lang="en-US" altLang="ko-KR" dirty="0"/>
              <a:t>(</a:t>
            </a:r>
            <a:r>
              <a:rPr lang="ko-KR" altLang="en-US" dirty="0"/>
              <a:t>문장</a:t>
            </a:r>
            <a:r>
              <a:rPr lang="en-US" altLang="ko-KR" dirty="0"/>
              <a:t>)</a:t>
            </a:r>
            <a:r>
              <a:rPr lang="ko-KR" altLang="en-US" dirty="0"/>
              <a:t>을 내 놓는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508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이러한 </a:t>
            </a:r>
            <a:r>
              <a:rPr lang="en-US" altLang="ko-KR" b="1" dirty="0"/>
              <a:t>RNN</a:t>
            </a:r>
            <a:r>
              <a:rPr lang="ko-KR" altLang="en-US" b="1" dirty="0"/>
              <a:t>을 학습하는 방법은 무엇인가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97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Training RNN</a:t>
            </a:r>
          </a:p>
          <a:p>
            <a:endParaRPr lang="en-US" altLang="ko-KR" dirty="0"/>
          </a:p>
          <a:p>
            <a:r>
              <a:rPr lang="ko-KR" altLang="en-US" dirty="0"/>
              <a:t>축약형 상태가 아닌</a:t>
            </a:r>
            <a:r>
              <a:rPr lang="en-US" altLang="ko-KR" dirty="0"/>
              <a:t>, </a:t>
            </a:r>
            <a:r>
              <a:rPr lang="ko-KR" altLang="en-US" dirty="0"/>
              <a:t>풀어헤치는 과정이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일반적인 </a:t>
            </a:r>
            <a:r>
              <a:rPr lang="en-US" altLang="ko-KR" dirty="0"/>
              <a:t>Back-propagation</a:t>
            </a:r>
            <a:r>
              <a:rPr lang="ko-KR" altLang="en-US" dirty="0"/>
              <a:t>을 적용하면 됨</a:t>
            </a:r>
            <a:r>
              <a:rPr lang="en-US" altLang="ko-KR" dirty="0"/>
              <a:t>. </a:t>
            </a:r>
            <a:r>
              <a:rPr lang="ko-KR" altLang="en-US" dirty="0"/>
              <a:t>끝임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</a:t>
            </a:r>
            <a:r>
              <a:rPr lang="en-US" altLang="ko-KR" dirty="0"/>
              <a:t>BPTT</a:t>
            </a:r>
            <a:r>
              <a:rPr lang="ko-KR" altLang="en-US" dirty="0"/>
              <a:t>라고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7245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Training RNN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0" dirty="0"/>
              <a:t>Unrolled network</a:t>
            </a:r>
            <a:r>
              <a:rPr lang="ko-KR" altLang="en-US" b="0" dirty="0"/>
              <a:t>의 방향에 따라</a:t>
            </a:r>
            <a:r>
              <a:rPr lang="en-US" altLang="ko-KR" b="0" dirty="0"/>
              <a:t>, input</a:t>
            </a:r>
            <a:r>
              <a:rPr lang="ko-KR" altLang="en-US" b="0" dirty="0"/>
              <a:t>값을 </a:t>
            </a:r>
            <a:r>
              <a:rPr lang="en-US" altLang="ko-KR" b="0" dirty="0"/>
              <a:t>cost function</a:t>
            </a:r>
            <a:r>
              <a:rPr lang="ko-KR" altLang="en-US" b="0" dirty="0"/>
              <a:t>까지 </a:t>
            </a:r>
            <a:r>
              <a:rPr lang="en-US" altLang="ko-KR" b="0" dirty="0"/>
              <a:t>forward-pass</a:t>
            </a:r>
            <a:r>
              <a:rPr lang="ko-KR" altLang="en-US" b="0" dirty="0"/>
              <a:t>함</a:t>
            </a:r>
            <a:r>
              <a:rPr lang="en-US" altLang="ko-KR" b="0" dirty="0"/>
              <a:t>. (</a:t>
            </a:r>
            <a:r>
              <a:rPr lang="ko-KR" altLang="en-US" b="0" dirty="0"/>
              <a:t>희미한 점선</a:t>
            </a:r>
            <a:r>
              <a:rPr lang="en-US" altLang="ko-KR" b="0" dirty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0" dirty="0"/>
              <a:t>Output sequence</a:t>
            </a:r>
            <a:r>
              <a:rPr lang="ko-KR" altLang="en-US" b="0" dirty="0"/>
              <a:t>를 </a:t>
            </a:r>
            <a:r>
              <a:rPr lang="en-US" altLang="ko-KR" b="0" dirty="0"/>
              <a:t>cost function</a:t>
            </a:r>
            <a:r>
              <a:rPr lang="ko-KR" altLang="en-US" b="0" dirty="0"/>
              <a:t>을 활용해 </a:t>
            </a:r>
            <a:r>
              <a:rPr lang="en-US" altLang="ko-KR" b="0" dirty="0"/>
              <a:t>evaluate</a:t>
            </a:r>
            <a:r>
              <a:rPr lang="ko-KR" altLang="en-US" b="0" dirty="0"/>
              <a:t>함</a:t>
            </a:r>
            <a:r>
              <a:rPr lang="en-US" altLang="ko-KR" b="0" dirty="0"/>
              <a:t>(cost function</a:t>
            </a:r>
            <a:r>
              <a:rPr lang="ko-KR" altLang="en-US" b="0" dirty="0"/>
              <a:t>에 </a:t>
            </a:r>
            <a:r>
              <a:rPr lang="en-US" altLang="ko-KR" b="0" dirty="0"/>
              <a:t>2,3,4</a:t>
            </a:r>
            <a:r>
              <a:rPr lang="ko-KR" altLang="en-US" b="0" dirty="0"/>
              <a:t>값만 들어가므로</a:t>
            </a:r>
            <a:r>
              <a:rPr lang="en-US" altLang="ko-KR" b="0" dirty="0"/>
              <a:t>, </a:t>
            </a:r>
            <a:r>
              <a:rPr lang="ko-KR" altLang="en-US" b="0" dirty="0"/>
              <a:t>해당 값에 대해서만</a:t>
            </a:r>
            <a:r>
              <a:rPr lang="en-US" altLang="ko-KR" b="0" dirty="0"/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b="0" dirty="0"/>
              <a:t>Back-propagation</a:t>
            </a:r>
            <a:r>
              <a:rPr lang="ko-KR" altLang="en-US" b="0" dirty="0"/>
              <a:t>과 같이</a:t>
            </a:r>
            <a:r>
              <a:rPr lang="en-US" altLang="ko-KR" b="0" dirty="0"/>
              <a:t>, </a:t>
            </a:r>
            <a:r>
              <a:rPr lang="ko-KR" altLang="en-US" b="0" dirty="0"/>
              <a:t>선명한 점선을 따라 </a:t>
            </a:r>
            <a:r>
              <a:rPr lang="en-US" altLang="ko-KR" b="0" dirty="0"/>
              <a:t>gradient</a:t>
            </a:r>
            <a:r>
              <a:rPr lang="ko-KR" altLang="en-US" b="0" dirty="0"/>
              <a:t>를 전달해 줌</a:t>
            </a:r>
            <a:r>
              <a:rPr lang="en-US" altLang="ko-KR" b="0" dirty="0"/>
              <a:t>.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b="0" dirty="0"/>
              <a:t>이에 따라 </a:t>
            </a:r>
            <a:r>
              <a:rPr lang="en-US" altLang="ko-KR" b="0" dirty="0"/>
              <a:t>model parameter</a:t>
            </a:r>
            <a:r>
              <a:rPr lang="ko-KR" altLang="en-US" b="0" dirty="0"/>
              <a:t>을 </a:t>
            </a:r>
            <a:r>
              <a:rPr lang="en-US" altLang="ko-KR" b="0" dirty="0"/>
              <a:t>update</a:t>
            </a:r>
            <a:r>
              <a:rPr lang="ko-KR" altLang="en-US" b="0" dirty="0"/>
              <a:t>함</a:t>
            </a:r>
            <a:r>
              <a:rPr lang="en-US" altLang="ko-KR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/>
              <a:t>*</a:t>
            </a:r>
            <a:r>
              <a:rPr lang="ko-KR" altLang="en-US" b="0" dirty="0"/>
              <a:t>그림은 하나의 노드를 </a:t>
            </a:r>
            <a:r>
              <a:rPr lang="en-US" altLang="ko-KR" b="0" dirty="0"/>
              <a:t>train</a:t>
            </a:r>
            <a:r>
              <a:rPr lang="ko-KR" altLang="en-US" b="0" dirty="0"/>
              <a:t>하는 과정이다</a:t>
            </a:r>
            <a:r>
              <a:rPr lang="en-US" altLang="ko-KR" b="0" dirty="0"/>
              <a:t>. </a:t>
            </a:r>
            <a:r>
              <a:rPr lang="ko-KR" altLang="en-US" b="0" dirty="0"/>
              <a:t>노드가 </a:t>
            </a:r>
            <a:r>
              <a:rPr lang="en-US" altLang="ko-KR" b="0" dirty="0"/>
              <a:t>1</a:t>
            </a:r>
            <a:r>
              <a:rPr lang="ko-KR" altLang="en-US" b="0" dirty="0"/>
              <a:t>개이므로 </a:t>
            </a:r>
            <a:r>
              <a:rPr lang="en-US" altLang="ko-KR" b="1" dirty="0"/>
              <a:t>weight</a:t>
            </a:r>
            <a:r>
              <a:rPr lang="ko-KR" altLang="en-US" b="1" dirty="0"/>
              <a:t>와 </a:t>
            </a:r>
            <a:r>
              <a:rPr lang="en-US" altLang="ko-KR" b="1" dirty="0"/>
              <a:t>bias</a:t>
            </a:r>
            <a:r>
              <a:rPr lang="ko-KR" altLang="en-US" b="1" dirty="0"/>
              <a:t>값은 하나</a:t>
            </a:r>
            <a:r>
              <a:rPr lang="ko-KR" altLang="en-US" b="0" dirty="0"/>
              <a:t>이지만</a:t>
            </a:r>
            <a:r>
              <a:rPr lang="en-US" altLang="ko-KR" b="0" dirty="0"/>
              <a:t>, </a:t>
            </a:r>
            <a:r>
              <a:rPr lang="ko-KR" altLang="en-US" b="0" dirty="0"/>
              <a:t>수정된 </a:t>
            </a:r>
            <a:r>
              <a:rPr lang="en-US" altLang="ko-KR" b="0" dirty="0"/>
              <a:t>weight</a:t>
            </a:r>
            <a:r>
              <a:rPr lang="ko-KR" altLang="en-US" b="0" dirty="0"/>
              <a:t>와 </a:t>
            </a:r>
            <a:r>
              <a:rPr lang="en-US" altLang="ko-KR" b="0" dirty="0"/>
              <a:t>bias</a:t>
            </a:r>
            <a:r>
              <a:rPr lang="ko-KR" altLang="en-US" b="0" dirty="0"/>
              <a:t>값을 </a:t>
            </a:r>
            <a:r>
              <a:rPr lang="en-US" altLang="ko-KR" b="0" dirty="0"/>
              <a:t>x0</a:t>
            </a:r>
            <a:r>
              <a:rPr lang="ko-KR" altLang="en-US" b="0" dirty="0"/>
              <a:t>부터 다 적용해주어야 하므로 시간이 오래 걸릴 수 있음</a:t>
            </a:r>
            <a:r>
              <a:rPr lang="en-US" altLang="ko-KR" b="0" dirty="0"/>
              <a:t>.</a:t>
            </a:r>
            <a:r>
              <a:rPr lang="ko-KR" altLang="en-US" b="0" dirty="0"/>
              <a:t> </a:t>
            </a:r>
            <a:endParaRPr lang="en-US" altLang="ko-KR" b="0" dirty="0"/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579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Training Example : RNN for Time Series</a:t>
            </a:r>
          </a:p>
          <a:p>
            <a:endParaRPr lang="en-US" altLang="ko-KR" dirty="0"/>
          </a:p>
          <a:p>
            <a:r>
              <a:rPr lang="ko-KR" altLang="en-US" dirty="0"/>
              <a:t>시계열 값을 통해 수행하는 </a:t>
            </a:r>
            <a:r>
              <a:rPr lang="en-US" altLang="ko-KR" dirty="0"/>
              <a:t>Task</a:t>
            </a:r>
            <a:r>
              <a:rPr lang="ko-KR" altLang="en-US" dirty="0"/>
              <a:t>의 예시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dirty="0"/>
              <a:t>시계열 예측</a:t>
            </a:r>
            <a:r>
              <a:rPr lang="en-US" altLang="ko-KR" b="1" dirty="0"/>
              <a:t>(forecasting</a:t>
            </a:r>
            <a:r>
              <a:rPr lang="en-US" altLang="ko-KR" dirty="0"/>
              <a:t>) – </a:t>
            </a:r>
            <a:r>
              <a:rPr lang="ko-KR" altLang="en-US" dirty="0"/>
              <a:t>시계열 데이터에 존재하지 않는 미래의 값을 예측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dirty="0" err="1"/>
              <a:t>결측값</a:t>
            </a:r>
            <a:r>
              <a:rPr lang="ko-KR" altLang="en-US" b="1" dirty="0"/>
              <a:t> 대체</a:t>
            </a:r>
            <a:r>
              <a:rPr lang="en-US" altLang="ko-KR" b="1" dirty="0"/>
              <a:t>(imputation</a:t>
            </a:r>
            <a:r>
              <a:rPr lang="en-US" altLang="ko-KR" dirty="0"/>
              <a:t>) – </a:t>
            </a:r>
            <a:r>
              <a:rPr lang="ko-KR" altLang="en-US" dirty="0"/>
              <a:t>시계열 데이터 사이 </a:t>
            </a:r>
            <a:r>
              <a:rPr lang="ko-KR" altLang="en-US" dirty="0" err="1"/>
              <a:t>비어있는</a:t>
            </a:r>
            <a:r>
              <a:rPr lang="ko-KR" altLang="en-US" dirty="0"/>
              <a:t> </a:t>
            </a:r>
            <a:r>
              <a:rPr lang="ko-KR" altLang="en-US" dirty="0" err="1"/>
              <a:t>결측값을</a:t>
            </a:r>
            <a:r>
              <a:rPr lang="ko-KR" altLang="en-US" dirty="0"/>
              <a:t> </a:t>
            </a:r>
            <a:r>
              <a:rPr lang="ko-KR" altLang="en-US" dirty="0" err="1"/>
              <a:t>채워넣음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주로 </a:t>
            </a:r>
            <a:r>
              <a:rPr lang="en-US" altLang="ko-KR" dirty="0"/>
              <a:t>Forecasting </a:t>
            </a:r>
            <a:r>
              <a:rPr lang="ko-KR" altLang="en-US" dirty="0"/>
              <a:t>위주로 보자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46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Time Series Data</a:t>
            </a:r>
          </a:p>
          <a:p>
            <a:endParaRPr lang="en-US" altLang="ko-KR" dirty="0"/>
          </a:p>
          <a:p>
            <a:r>
              <a:rPr lang="ko-KR" altLang="en-US" dirty="0"/>
              <a:t>시계열 데이터</a:t>
            </a:r>
            <a:r>
              <a:rPr lang="en-US" altLang="ko-KR" dirty="0"/>
              <a:t>(</a:t>
            </a:r>
            <a:r>
              <a:rPr lang="ko-KR" altLang="en-US" dirty="0"/>
              <a:t>시간성 데이터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시간에 따라서 데이터의 특징이 다름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기존의 정적인 데이터와 다르게 동적이며</a:t>
            </a:r>
            <a:r>
              <a:rPr lang="en-US" altLang="ko-KR" dirty="0"/>
              <a:t>, </a:t>
            </a:r>
            <a:r>
              <a:rPr lang="ko-KR" altLang="en-US" dirty="0"/>
              <a:t>가변 길이임</a:t>
            </a:r>
            <a:r>
              <a:rPr lang="en-US" altLang="ko-KR" dirty="0"/>
              <a:t>(</a:t>
            </a:r>
            <a:r>
              <a:rPr lang="ko-KR" altLang="en-US" dirty="0"/>
              <a:t>길이가 늘어날 수 있다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168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Univariate series(</a:t>
            </a:r>
            <a:r>
              <a:rPr lang="ko-KR" altLang="en-US" dirty="0"/>
              <a:t>하나의 결과값이 나오는 시계열 값</a:t>
            </a:r>
            <a:r>
              <a:rPr lang="en-US" altLang="ko-KR" dirty="0"/>
              <a:t>)</a:t>
            </a:r>
            <a:r>
              <a:rPr lang="ko-KR" altLang="en-US" dirty="0"/>
              <a:t>이 존재함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목표 </a:t>
            </a:r>
            <a:r>
              <a:rPr lang="en-US" altLang="ko-KR" dirty="0"/>
              <a:t>: 50</a:t>
            </a:r>
            <a:r>
              <a:rPr lang="ko-KR" altLang="en-US" dirty="0"/>
              <a:t>번째 </a:t>
            </a:r>
            <a:r>
              <a:rPr lang="en-US" altLang="ko-KR" dirty="0"/>
              <a:t>t</a:t>
            </a:r>
            <a:r>
              <a:rPr lang="ko-KR" altLang="en-US" dirty="0"/>
              <a:t>에서의 </a:t>
            </a:r>
            <a:r>
              <a:rPr lang="ko-KR" altLang="en-US" dirty="0" err="1"/>
              <a:t>예측값</a:t>
            </a:r>
            <a:r>
              <a:rPr lang="ko-KR" altLang="en-US" dirty="0"/>
              <a:t> </a:t>
            </a:r>
            <a:r>
              <a:rPr lang="en-US" altLang="ko-KR" dirty="0"/>
              <a:t>x(t)</a:t>
            </a:r>
            <a:r>
              <a:rPr lang="ko-KR" altLang="en-US" dirty="0"/>
              <a:t>를 구하는 </a:t>
            </a:r>
            <a:r>
              <a:rPr lang="en-US" altLang="ko-KR" dirty="0"/>
              <a:t>RNN</a:t>
            </a:r>
            <a:r>
              <a:rPr lang="ko-KR" altLang="en-US" dirty="0"/>
              <a:t>을 학습시키자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553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wave</a:t>
            </a:r>
            <a:r>
              <a:rPr lang="ko-KR" altLang="en-US" dirty="0"/>
              <a:t>는 </a:t>
            </a:r>
            <a:r>
              <a:rPr lang="en-US" altLang="ko-KR" dirty="0"/>
              <a:t>sine</a:t>
            </a:r>
            <a:r>
              <a:rPr lang="ko-KR" altLang="en-US" dirty="0"/>
              <a:t>함수를 사용하여 만들었음</a:t>
            </a:r>
            <a:r>
              <a:rPr lang="en-US" altLang="ko-KR" dirty="0"/>
              <a:t>. </a:t>
            </a:r>
            <a:r>
              <a:rPr lang="ko-KR" altLang="en-US" dirty="0"/>
              <a:t>노이즈를 추가함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10000</a:t>
            </a:r>
            <a:r>
              <a:rPr lang="ko-KR" altLang="en-US" dirty="0"/>
              <a:t>개의 데이터를 생성하여</a:t>
            </a:r>
            <a:r>
              <a:rPr lang="en-US" altLang="ko-KR" dirty="0"/>
              <a:t>, 0~7000</a:t>
            </a:r>
            <a:r>
              <a:rPr lang="ko-KR" altLang="en-US" dirty="0"/>
              <a:t>까지를 </a:t>
            </a:r>
            <a:r>
              <a:rPr lang="en-US" altLang="ko-KR" dirty="0"/>
              <a:t>train, 7000~9000</a:t>
            </a:r>
            <a:r>
              <a:rPr lang="ko-KR" altLang="en-US" dirty="0"/>
              <a:t>을 </a:t>
            </a:r>
            <a:r>
              <a:rPr lang="en-US" altLang="ko-KR" dirty="0"/>
              <a:t>valid, 9000~10000</a:t>
            </a:r>
            <a:r>
              <a:rPr lang="ko-KR" altLang="en-US" dirty="0"/>
              <a:t>번째를 </a:t>
            </a:r>
            <a:r>
              <a:rPr lang="en-US" altLang="ko-KR" dirty="0"/>
              <a:t>test</a:t>
            </a:r>
            <a:r>
              <a:rPr lang="ko-KR" altLang="en-US" dirty="0"/>
              <a:t>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사진 데이터 등을 집어넣으면 차원이 추가될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4279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en-US" altLang="ko-KR" dirty="0"/>
              <a:t>fully-connected network</a:t>
            </a:r>
            <a:r>
              <a:rPr lang="ko-KR" altLang="en-US" dirty="0"/>
              <a:t>를 사용하고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b="1" dirty="0"/>
              <a:t>activation function</a:t>
            </a:r>
            <a:r>
              <a:rPr lang="ko-KR" altLang="en-US" b="1" dirty="0"/>
              <a:t>을 사용하지 않음으로써 </a:t>
            </a:r>
            <a:r>
              <a:rPr lang="en-US" altLang="ko-KR" b="1" dirty="0"/>
              <a:t>regression</a:t>
            </a:r>
            <a:r>
              <a:rPr lang="ko-KR" altLang="en-US" b="1" dirty="0"/>
              <a:t>을 수행</a:t>
            </a:r>
            <a:r>
              <a:rPr lang="ko-KR" altLang="en-US" b="0" dirty="0"/>
              <a:t>한 </a:t>
            </a:r>
            <a:r>
              <a:rPr lang="ko-KR" altLang="en-US" dirty="0"/>
              <a:t>예시</a:t>
            </a:r>
            <a:endParaRPr lang="en-US" altLang="ko-KR" dirty="0"/>
          </a:p>
          <a:p>
            <a:r>
              <a:rPr lang="en-US" altLang="ko-KR" dirty="0"/>
              <a:t>-&gt; loss</a:t>
            </a:r>
            <a:r>
              <a:rPr lang="ko-KR" altLang="en-US" dirty="0"/>
              <a:t>가 </a:t>
            </a:r>
            <a:r>
              <a:rPr lang="en-US" altLang="ko-KR" dirty="0"/>
              <a:t>0.0042</a:t>
            </a:r>
            <a:r>
              <a:rPr lang="ko-KR" altLang="en-US" dirty="0"/>
              <a:t>로 나옴</a:t>
            </a:r>
            <a:r>
              <a:rPr lang="en-US" altLang="ko-KR" dirty="0"/>
              <a:t>. MSE</a:t>
            </a:r>
            <a:r>
              <a:rPr lang="ko-KR" altLang="en-US" dirty="0"/>
              <a:t>이므로</a:t>
            </a:r>
            <a:r>
              <a:rPr lang="en-US" altLang="ko-KR" dirty="0"/>
              <a:t>, </a:t>
            </a:r>
            <a:r>
              <a:rPr lang="ko-KR" altLang="en-US" dirty="0"/>
              <a:t>제곱해야 에러 값이 나옴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나온 에러 값은 </a:t>
            </a:r>
            <a:r>
              <a:rPr lang="ko-KR" altLang="en-US" b="1" dirty="0"/>
              <a:t>데이터 전체에 대한 에러이므로</a:t>
            </a:r>
            <a:r>
              <a:rPr lang="en-US" altLang="ko-KR" b="1" dirty="0"/>
              <a:t>,</a:t>
            </a:r>
            <a:r>
              <a:rPr lang="ko-KR" altLang="en-US" b="1" dirty="0"/>
              <a:t> 우리가 예측하고자 하는 지점에서의 오차와는 다름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93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잘 </a:t>
            </a:r>
            <a:r>
              <a:rPr lang="ko-KR" altLang="en-US" dirty="0" err="1"/>
              <a:t>안나옴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06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Simple RNN</a:t>
            </a:r>
            <a:r>
              <a:rPr lang="ko-KR" altLang="en-US" dirty="0"/>
              <a:t>을 사용한 예시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782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– 0.1088</a:t>
            </a:r>
            <a:r>
              <a:rPr lang="ko-KR" altLang="en-US" dirty="0"/>
              <a:t>로 오차가 좀 더 커짐</a:t>
            </a:r>
            <a:r>
              <a:rPr lang="en-US" altLang="ko-KR" dirty="0"/>
              <a:t>.(</a:t>
            </a:r>
            <a:r>
              <a:rPr lang="ko-KR" altLang="en-US" dirty="0"/>
              <a:t>더 </a:t>
            </a:r>
            <a:r>
              <a:rPr lang="ko-KR" altLang="en-US" dirty="0" err="1"/>
              <a:t>안좋아질수도</a:t>
            </a:r>
            <a:r>
              <a:rPr lang="ko-KR" altLang="en-US" dirty="0"/>
              <a:t>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83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Deep RNNS</a:t>
            </a:r>
          </a:p>
          <a:p>
            <a:endParaRPr lang="en-US" altLang="ko-KR" dirty="0"/>
          </a:p>
          <a:p>
            <a:r>
              <a:rPr lang="en-US" altLang="ko-KR" dirty="0"/>
              <a:t>-&gt; multiple layer</a:t>
            </a:r>
            <a:r>
              <a:rPr lang="ko-KR" altLang="en-US" dirty="0"/>
              <a:t>을 사용</a:t>
            </a:r>
            <a:r>
              <a:rPr lang="en-US" altLang="ko-KR" dirty="0"/>
              <a:t>. </a:t>
            </a:r>
            <a:r>
              <a:rPr lang="ko-KR" altLang="en-US" dirty="0"/>
              <a:t>노드의 개수를 병렬로 늘린 것이 아니라</a:t>
            </a:r>
            <a:r>
              <a:rPr lang="en-US" altLang="ko-KR" dirty="0"/>
              <a:t>, </a:t>
            </a:r>
            <a:r>
              <a:rPr lang="ko-KR" altLang="en-US" dirty="0"/>
              <a:t>여러 층을 사용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layer </a:t>
            </a:r>
            <a:r>
              <a:rPr lang="ko-KR" altLang="en-US" dirty="0"/>
              <a:t>내에서 이전 시간에서의 값들이 전달이 된다</a:t>
            </a:r>
            <a:r>
              <a:rPr lang="en-US" altLang="ko-KR" dirty="0"/>
              <a:t>.(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82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-&gt; RNN</a:t>
            </a:r>
            <a:r>
              <a:rPr lang="ko-KR" altLang="en-US" dirty="0"/>
              <a:t>과 </a:t>
            </a:r>
            <a:r>
              <a:rPr lang="en-US" altLang="ko-KR" dirty="0"/>
              <a:t>Regression</a:t>
            </a:r>
            <a:r>
              <a:rPr lang="ko-KR" altLang="en-US" dirty="0"/>
              <a:t>보다 좀 더 좋아짐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164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표로 보면</a:t>
            </a:r>
            <a:r>
              <a:rPr lang="en-US" altLang="ko-KR" dirty="0"/>
              <a:t>, Dense</a:t>
            </a:r>
            <a:r>
              <a:rPr lang="ko-KR" altLang="en-US" dirty="0"/>
              <a:t>와 </a:t>
            </a:r>
            <a:r>
              <a:rPr lang="en-US" altLang="ko-KR" dirty="0"/>
              <a:t>Simple RNN</a:t>
            </a:r>
            <a:r>
              <a:rPr lang="ko-KR" altLang="en-US" dirty="0"/>
              <a:t>은 비슷하지만</a:t>
            </a:r>
            <a:r>
              <a:rPr lang="en-US" altLang="ko-KR" dirty="0"/>
              <a:t>, Depp RNN</a:t>
            </a:r>
            <a:r>
              <a:rPr lang="ko-KR" altLang="en-US" dirty="0"/>
              <a:t>은 좀 더 나은 결과를 보임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1901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하나의 값이 아닌</a:t>
            </a:r>
            <a:r>
              <a:rPr lang="en-US" altLang="ko-KR" dirty="0"/>
              <a:t>, </a:t>
            </a:r>
            <a:r>
              <a:rPr lang="ko-KR" altLang="en-US" dirty="0"/>
              <a:t>다음 </a:t>
            </a:r>
            <a:r>
              <a:rPr lang="en-US" altLang="ko-KR" dirty="0"/>
              <a:t>10</a:t>
            </a:r>
            <a:r>
              <a:rPr lang="ko-KR" altLang="en-US" dirty="0"/>
              <a:t>개의 값을 예측하고 싶다면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b="1" dirty="0"/>
              <a:t>첫 번째 방법 </a:t>
            </a:r>
            <a:r>
              <a:rPr lang="en-US" altLang="ko-KR" dirty="0"/>
              <a:t>: </a:t>
            </a:r>
            <a:r>
              <a:rPr lang="ko-KR" altLang="en-US" dirty="0"/>
              <a:t>기존 모델을 사용해 </a:t>
            </a:r>
            <a:r>
              <a:rPr lang="en-US" altLang="ko-KR" dirty="0"/>
              <a:t>1</a:t>
            </a:r>
            <a:r>
              <a:rPr lang="ko-KR" altLang="en-US" dirty="0"/>
              <a:t>개의 값을 예측하고</a:t>
            </a:r>
            <a:r>
              <a:rPr lang="en-US" altLang="ko-KR" dirty="0"/>
              <a:t>, </a:t>
            </a:r>
            <a:r>
              <a:rPr lang="ko-KR" altLang="en-US" dirty="0" err="1"/>
              <a:t>기존값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하나의 </a:t>
            </a:r>
            <a:r>
              <a:rPr lang="ko-KR" altLang="en-US" dirty="0" err="1"/>
              <a:t>예측값을</a:t>
            </a:r>
            <a:r>
              <a:rPr lang="ko-KR" altLang="en-US" dirty="0"/>
              <a:t> </a:t>
            </a:r>
            <a:r>
              <a:rPr lang="en-US" altLang="ko-KR" dirty="0"/>
              <a:t>input</a:t>
            </a:r>
            <a:r>
              <a:rPr lang="ko-KR" altLang="en-US" dirty="0"/>
              <a:t>으로 하여 예측</a:t>
            </a:r>
            <a:r>
              <a:rPr lang="en-US" altLang="ko-KR" dirty="0"/>
              <a:t>…</a:t>
            </a:r>
            <a:r>
              <a:rPr lang="ko-KR" altLang="en-US" dirty="0"/>
              <a:t>을 반복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664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영상 데이터 </a:t>
            </a:r>
            <a:r>
              <a:rPr lang="en-US" altLang="ko-KR" b="1" dirty="0"/>
              <a:t>VS Sequence</a:t>
            </a:r>
          </a:p>
          <a:p>
            <a:endParaRPr lang="en-US" altLang="ko-KR" dirty="0"/>
          </a:p>
          <a:p>
            <a:r>
              <a:rPr lang="ko-KR" altLang="en-US" dirty="0"/>
              <a:t>시간에 따라 변하지 않고</a:t>
            </a:r>
            <a:r>
              <a:rPr lang="en-US" altLang="ko-KR" dirty="0"/>
              <a:t>, </a:t>
            </a:r>
            <a:r>
              <a:rPr lang="ko-KR" altLang="en-US" dirty="0"/>
              <a:t>전체를 봐야 의미가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문장 데이터 </a:t>
            </a:r>
            <a:r>
              <a:rPr lang="en-US" altLang="ko-KR" dirty="0"/>
              <a:t>: </a:t>
            </a:r>
            <a:r>
              <a:rPr lang="ko-KR" altLang="en-US" dirty="0"/>
              <a:t>단어로 쪼개서 디지털화 했을 때</a:t>
            </a:r>
            <a:r>
              <a:rPr lang="en-US" altLang="ko-KR" dirty="0"/>
              <a:t>, </a:t>
            </a:r>
            <a:r>
              <a:rPr lang="ko-KR" altLang="en-US" dirty="0"/>
              <a:t>단어의 순서</a:t>
            </a:r>
            <a:r>
              <a:rPr lang="en-US" altLang="ko-KR" dirty="0"/>
              <a:t>, </a:t>
            </a:r>
            <a:r>
              <a:rPr lang="ko-KR" altLang="en-US" dirty="0"/>
              <a:t>등장시간에 따라 내재된 의미가 존재함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66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두 번째 방법 </a:t>
            </a:r>
            <a:r>
              <a:rPr lang="en-US" altLang="ko-KR" dirty="0"/>
              <a:t>: </a:t>
            </a:r>
            <a:r>
              <a:rPr lang="ko-KR" altLang="en-US" dirty="0"/>
              <a:t>한번에 </a:t>
            </a:r>
            <a:r>
              <a:rPr lang="en-US" altLang="ko-KR" dirty="0"/>
              <a:t>10</a:t>
            </a:r>
            <a:r>
              <a:rPr lang="ko-KR" altLang="en-US" dirty="0"/>
              <a:t>개의 다음 값을 예측하여 출력하도록 학습시킴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값을 예측하던 </a:t>
            </a:r>
            <a:r>
              <a:rPr lang="en-US" altLang="ko-KR" dirty="0"/>
              <a:t>target</a:t>
            </a:r>
            <a:r>
              <a:rPr lang="ko-KR" altLang="en-US" dirty="0"/>
              <a:t>을 </a:t>
            </a:r>
            <a:r>
              <a:rPr lang="en-US" altLang="ko-KR" dirty="0"/>
              <a:t>10</a:t>
            </a:r>
            <a:r>
              <a:rPr lang="ko-KR" altLang="en-US" dirty="0"/>
              <a:t>개의 값</a:t>
            </a:r>
            <a:r>
              <a:rPr lang="en-US" altLang="ko-KR" dirty="0"/>
              <a:t>(vector)</a:t>
            </a:r>
            <a:r>
              <a:rPr lang="ko-KR" altLang="en-US" dirty="0"/>
              <a:t>로 출력하도록 하면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정답</a:t>
            </a:r>
            <a:r>
              <a:rPr lang="en-US" altLang="ko-KR" dirty="0"/>
              <a:t>(</a:t>
            </a:r>
            <a:r>
              <a:rPr lang="ko-KR" altLang="en-US" dirty="0"/>
              <a:t>빨간색</a:t>
            </a:r>
            <a:r>
              <a:rPr lang="en-US" altLang="ko-KR" dirty="0"/>
              <a:t>)</a:t>
            </a:r>
            <a:r>
              <a:rPr lang="ko-KR" altLang="en-US" dirty="0"/>
              <a:t>과 예측 값</a:t>
            </a:r>
            <a:r>
              <a:rPr lang="en-US" altLang="ko-KR" dirty="0"/>
              <a:t>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84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더 개선시키는 방법</a:t>
            </a:r>
            <a:endParaRPr lang="en-US" altLang="ko-KR" b="1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현재의 </a:t>
            </a:r>
            <a:r>
              <a:rPr lang="en-US" altLang="ko-KR" b="1" dirty="0"/>
              <a:t>sequence to vector</a:t>
            </a:r>
            <a:r>
              <a:rPr lang="en-US" altLang="ko-KR" dirty="0"/>
              <a:t>(</a:t>
            </a:r>
            <a:r>
              <a:rPr lang="ko-KR" altLang="en-US" dirty="0"/>
              <a:t>각 시간마다 하나의 값을 출력</a:t>
            </a:r>
            <a:r>
              <a:rPr lang="en-US" altLang="ko-KR" dirty="0"/>
              <a:t>)</a:t>
            </a:r>
            <a:r>
              <a:rPr lang="ko-KR" altLang="en-US" dirty="0"/>
              <a:t>하는 방식에서</a:t>
            </a:r>
            <a:r>
              <a:rPr lang="en-US" altLang="ko-KR" dirty="0"/>
              <a:t>, </a:t>
            </a:r>
            <a:r>
              <a:rPr lang="en-US" altLang="ko-KR" b="1" dirty="0"/>
              <a:t>sequence-to-sequence</a:t>
            </a:r>
            <a:r>
              <a:rPr lang="en-US" altLang="ko-KR" dirty="0"/>
              <a:t>(</a:t>
            </a:r>
            <a:r>
              <a:rPr lang="ko-KR" altLang="en-US" dirty="0"/>
              <a:t>각 시간마다 이후의 </a:t>
            </a:r>
            <a:r>
              <a:rPr lang="en-US" altLang="ko-KR" dirty="0"/>
              <a:t>10</a:t>
            </a:r>
            <a:r>
              <a:rPr lang="ko-KR" altLang="en-US" dirty="0"/>
              <a:t>개 값을 </a:t>
            </a:r>
            <a:r>
              <a:rPr lang="en-US" altLang="ko-KR" dirty="0"/>
              <a:t>train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비교하는 방식</a:t>
            </a:r>
            <a:r>
              <a:rPr lang="en-US" altLang="ko-KR" dirty="0"/>
              <a:t>)</a:t>
            </a:r>
            <a:r>
              <a:rPr lang="ko-KR" altLang="en-US" dirty="0"/>
              <a:t>으로 변경</a:t>
            </a:r>
            <a:r>
              <a:rPr lang="en-US" altLang="ko-KR" dirty="0"/>
              <a:t>(</a:t>
            </a:r>
            <a:r>
              <a:rPr lang="ko-KR" altLang="en-US" dirty="0"/>
              <a:t>전부 풀어헤친 </a:t>
            </a:r>
            <a:r>
              <a:rPr lang="en-US" altLang="ko-KR" dirty="0"/>
              <a:t>RNN)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Output</a:t>
            </a:r>
            <a:r>
              <a:rPr lang="ko-KR" altLang="en-US" dirty="0"/>
              <a:t>값이 많아지므로 더 복잡해짐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69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55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Recurrent Neuron(</a:t>
            </a:r>
            <a:r>
              <a:rPr lang="ko-KR" altLang="en-US" b="1" dirty="0"/>
              <a:t>순환 뉴런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16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Recurrent Neuron(</a:t>
            </a:r>
            <a:r>
              <a:rPr lang="ko-KR" altLang="en-US" b="1" dirty="0"/>
              <a:t>순환 뉴런</a:t>
            </a:r>
            <a:r>
              <a:rPr lang="en-US" altLang="ko-KR" b="1" dirty="0"/>
              <a:t>)</a:t>
            </a:r>
            <a:endParaRPr lang="ko-KR" altLang="en-US" b="1" dirty="0"/>
          </a:p>
          <a:p>
            <a:endParaRPr lang="en-US" altLang="ko-KR" dirty="0"/>
          </a:p>
          <a:p>
            <a:r>
              <a:rPr lang="ko-KR" altLang="en-US" dirty="0"/>
              <a:t>이전에 배운 </a:t>
            </a:r>
            <a:r>
              <a:rPr lang="en-US" altLang="ko-KR" dirty="0"/>
              <a:t>MLP, CNN</a:t>
            </a:r>
            <a:r>
              <a:rPr lang="ko-KR" altLang="en-US" dirty="0"/>
              <a:t>은 </a:t>
            </a:r>
            <a:r>
              <a:rPr lang="en-US" altLang="ko-KR" dirty="0"/>
              <a:t>Feedforward NN</a:t>
            </a:r>
            <a:r>
              <a:rPr lang="ko-KR" altLang="en-US" dirty="0"/>
              <a:t>임</a:t>
            </a:r>
            <a:r>
              <a:rPr lang="en-US" altLang="ko-KR" dirty="0"/>
              <a:t>.(</a:t>
            </a:r>
            <a:r>
              <a:rPr lang="ko-KR" altLang="en-US" dirty="0"/>
              <a:t>입력 </a:t>
            </a:r>
            <a:r>
              <a:rPr lang="en-US" altLang="ko-KR" dirty="0"/>
              <a:t>-&gt; </a:t>
            </a:r>
            <a:r>
              <a:rPr lang="ko-KR" altLang="en-US" dirty="0"/>
              <a:t>출력으로 가며</a:t>
            </a:r>
            <a:r>
              <a:rPr lang="en-US" altLang="ko-KR" dirty="0"/>
              <a:t>, </a:t>
            </a:r>
            <a:r>
              <a:rPr lang="ko-KR" altLang="en-US" dirty="0"/>
              <a:t>입력을 </a:t>
            </a:r>
            <a:r>
              <a:rPr lang="en-US" altLang="ko-KR" dirty="0"/>
              <a:t>feed</a:t>
            </a:r>
            <a:r>
              <a:rPr lang="ko-KR" altLang="en-US" dirty="0"/>
              <a:t>해주면 </a:t>
            </a:r>
            <a:r>
              <a:rPr lang="en-US" altLang="ko-KR" dirty="0" err="1"/>
              <a:t>forwardin</a:t>
            </a:r>
            <a:r>
              <a:rPr lang="ko-KR" altLang="en-US" dirty="0"/>
              <a:t>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RNN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입력이 출력으로 도달한 후 다시 안으로 들어옴</a:t>
            </a:r>
            <a:r>
              <a:rPr lang="en-US" altLang="ko-KR" dirty="0"/>
              <a:t>(</a:t>
            </a:r>
            <a:r>
              <a:rPr lang="ko-KR" altLang="en-US" dirty="0"/>
              <a:t>계속 순환함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가장 간단한 </a:t>
            </a:r>
            <a:r>
              <a:rPr lang="en-US" altLang="ko-KR" dirty="0"/>
              <a:t>RNN</a:t>
            </a:r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이 있고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output</a:t>
            </a:r>
            <a:r>
              <a:rPr lang="ko-KR" altLang="en-US" dirty="0"/>
              <a:t>을 출력할 때</a:t>
            </a:r>
            <a:r>
              <a:rPr lang="en-US" altLang="ko-KR" dirty="0"/>
              <a:t>, </a:t>
            </a:r>
            <a:r>
              <a:rPr lang="ko-KR" altLang="en-US" b="1" dirty="0"/>
              <a:t>해당 </a:t>
            </a:r>
            <a:r>
              <a:rPr lang="en-US" altLang="ko-KR" b="1" dirty="0"/>
              <a:t>output</a:t>
            </a:r>
            <a:r>
              <a:rPr lang="ko-KR" altLang="en-US" b="1" dirty="0"/>
              <a:t>이 다시 </a:t>
            </a:r>
            <a:r>
              <a:rPr lang="en-US" altLang="ko-KR" b="1" dirty="0"/>
              <a:t>input</a:t>
            </a:r>
            <a:r>
              <a:rPr lang="ko-KR" altLang="en-US" b="1" dirty="0"/>
              <a:t>으로 </a:t>
            </a:r>
            <a:r>
              <a:rPr lang="ko-KR" altLang="en-US" b="1" dirty="0" err="1"/>
              <a:t>들어감</a:t>
            </a:r>
            <a:r>
              <a:rPr lang="en-US" altLang="ko-KR" dirty="0"/>
              <a:t>(</a:t>
            </a:r>
            <a:r>
              <a:rPr lang="ko-KR" altLang="en-US" dirty="0"/>
              <a:t>가장 간단한 </a:t>
            </a:r>
            <a:r>
              <a:rPr lang="en-US" altLang="ko-KR" dirty="0"/>
              <a:t>RNN)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287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Recurrent Neuron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시계열 데이터에 대해서</a:t>
            </a:r>
            <a:r>
              <a:rPr lang="en-US" altLang="ko-KR" b="0" dirty="0"/>
              <a:t>, neuron</a:t>
            </a:r>
            <a:r>
              <a:rPr lang="ko-KR" altLang="en-US" b="0" dirty="0"/>
              <a:t>은 두 개의 </a:t>
            </a:r>
            <a:r>
              <a:rPr lang="en-US" altLang="ko-KR" b="0" dirty="0"/>
              <a:t>input</a:t>
            </a:r>
            <a:r>
              <a:rPr lang="ko-KR" altLang="en-US" b="0" dirty="0"/>
              <a:t>을 받음</a:t>
            </a:r>
            <a:r>
              <a:rPr lang="en-US" altLang="ko-KR" b="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시간</a:t>
            </a:r>
            <a:r>
              <a:rPr lang="en-US" altLang="ko-KR" b="1" dirty="0"/>
              <a:t> t</a:t>
            </a:r>
            <a:r>
              <a:rPr lang="ko-KR" altLang="en-US" b="1" dirty="0"/>
              <a:t>에서</a:t>
            </a:r>
            <a:r>
              <a:rPr lang="en-US" altLang="ko-KR" b="1" dirty="0"/>
              <a:t>, </a:t>
            </a:r>
            <a:r>
              <a:rPr lang="ko-KR" altLang="en-US" b="1" dirty="0"/>
              <a:t>일반적인 </a:t>
            </a:r>
            <a:r>
              <a:rPr lang="en-US" altLang="ko-KR" b="1" dirty="0"/>
              <a:t>input </a:t>
            </a:r>
            <a:r>
              <a:rPr lang="ko-KR" altLang="en-US" b="1" dirty="0"/>
              <a:t>데이터</a:t>
            </a:r>
            <a:r>
              <a:rPr lang="en-US" altLang="ko-KR" b="1" dirty="0"/>
              <a:t> X(t)</a:t>
            </a:r>
            <a:r>
              <a:rPr lang="ko-KR" altLang="en-US" b="1" dirty="0"/>
              <a:t>와</a:t>
            </a:r>
            <a:r>
              <a:rPr lang="en-US" altLang="ko-KR" b="1" dirty="0"/>
              <a:t>, </a:t>
            </a:r>
            <a:r>
              <a:rPr lang="ko-KR" altLang="en-US" b="1" dirty="0"/>
              <a:t>이전 시간인 </a:t>
            </a:r>
            <a:r>
              <a:rPr lang="en-US" altLang="ko-KR" b="1" dirty="0"/>
              <a:t>(t-1)</a:t>
            </a:r>
            <a:r>
              <a:rPr lang="ko-KR" altLang="en-US" b="1" dirty="0"/>
              <a:t>때의 </a:t>
            </a:r>
            <a:r>
              <a:rPr lang="en-US" altLang="ko-KR" b="1" dirty="0"/>
              <a:t>output</a:t>
            </a:r>
            <a:r>
              <a:rPr lang="ko-KR" altLang="en-US" b="1" dirty="0"/>
              <a:t>인 </a:t>
            </a:r>
            <a:r>
              <a:rPr lang="en-US" altLang="ko-KR" b="1" dirty="0"/>
              <a:t>y(t-1)</a:t>
            </a:r>
            <a:r>
              <a:rPr lang="ko-KR" altLang="en-US" b="1" dirty="0"/>
              <a:t>도 </a:t>
            </a:r>
            <a:r>
              <a:rPr lang="en-US" altLang="ko-KR" b="1" dirty="0"/>
              <a:t>input</a:t>
            </a:r>
            <a:r>
              <a:rPr lang="ko-KR" altLang="en-US" b="1" dirty="0"/>
              <a:t>으로 받음</a:t>
            </a:r>
            <a:r>
              <a:rPr lang="en-US" altLang="ko-KR" b="1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해당 그림을 펼치면 오른쪽과 같음</a:t>
            </a:r>
            <a:r>
              <a:rPr lang="en-US" altLang="ko-KR" b="0" dirty="0"/>
              <a:t>. </a:t>
            </a:r>
            <a:r>
              <a:rPr lang="ko-KR" altLang="en-US" b="0" dirty="0"/>
              <a:t>계속 반복됨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234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Recurrent Neuron(</a:t>
            </a:r>
            <a:r>
              <a:rPr lang="ko-KR" altLang="en-US" b="1" dirty="0"/>
              <a:t>순환 뉴런</a:t>
            </a:r>
            <a:r>
              <a:rPr lang="en-US" altLang="ko-KR" b="1" dirty="0"/>
              <a:t>)</a:t>
            </a:r>
            <a:endParaRPr lang="ko-KR" altLang="en-US" b="1" dirty="0"/>
          </a:p>
          <a:p>
            <a:endParaRPr lang="en-US" altLang="ko-KR" dirty="0"/>
          </a:p>
          <a:p>
            <a:r>
              <a:rPr lang="en-US" altLang="ko-KR" dirty="0"/>
              <a:t>Layer</a:t>
            </a:r>
            <a:r>
              <a:rPr lang="ko-KR" altLang="en-US" dirty="0"/>
              <a:t>내의 </a:t>
            </a:r>
            <a:r>
              <a:rPr lang="en-US" altLang="ko-KR" dirty="0"/>
              <a:t>recurrent neuron</a:t>
            </a:r>
            <a:r>
              <a:rPr lang="ko-KR" altLang="en-US" dirty="0"/>
              <a:t>이 여러 개일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개가 있다</a:t>
            </a:r>
            <a:r>
              <a:rPr lang="en-US" altLang="ko-KR" dirty="0"/>
              <a:t>? -&gt; </a:t>
            </a:r>
            <a:r>
              <a:rPr lang="ko-KR" altLang="en-US" dirty="0"/>
              <a:t>매 시간마다 </a:t>
            </a:r>
            <a:r>
              <a:rPr lang="en-US" altLang="ko-KR" dirty="0"/>
              <a:t>5</a:t>
            </a:r>
            <a:r>
              <a:rPr lang="ko-KR" altLang="en-US" dirty="0"/>
              <a:t>개의 뉴런이 있다는 뜻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138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Hidden layer</a:t>
            </a:r>
            <a:r>
              <a:rPr lang="ko-KR" altLang="en-US" dirty="0"/>
              <a:t>에서의 각 뉴런이 가중치를 가지며</a:t>
            </a:r>
            <a:r>
              <a:rPr lang="en-US" altLang="ko-KR" dirty="0"/>
              <a:t>, </a:t>
            </a:r>
            <a:r>
              <a:rPr lang="ko-KR" altLang="en-US" dirty="0"/>
              <a:t>해당 가중치는</a:t>
            </a:r>
            <a:endParaRPr lang="en-US" altLang="ko-KR" dirty="0"/>
          </a:p>
          <a:p>
            <a:r>
              <a:rPr lang="ko-KR" altLang="en-US" dirty="0"/>
              <a:t>현재 </a:t>
            </a:r>
            <a:r>
              <a:rPr lang="en-US" altLang="ko-KR" dirty="0"/>
              <a:t>input</a:t>
            </a:r>
            <a:r>
              <a:rPr lang="ko-KR" altLang="en-US" dirty="0"/>
              <a:t>에 대한 </a:t>
            </a:r>
            <a:r>
              <a:rPr lang="en-US" altLang="ko-KR" b="1" dirty="0"/>
              <a:t>weight(x(t)</a:t>
            </a:r>
            <a:r>
              <a:rPr lang="ko-KR" altLang="en-US" b="1" dirty="0"/>
              <a:t>에 대한</a:t>
            </a:r>
            <a:r>
              <a:rPr lang="en-US" altLang="ko-KR" dirty="0"/>
              <a:t>), input</a:t>
            </a:r>
            <a:r>
              <a:rPr lang="ko-KR" altLang="en-US" dirty="0"/>
              <a:t>으로 사용되는 </a:t>
            </a:r>
            <a:r>
              <a:rPr lang="en-US" altLang="ko-KR" dirty="0"/>
              <a:t>(t-1)</a:t>
            </a:r>
            <a:r>
              <a:rPr lang="ko-KR" altLang="en-US" dirty="0"/>
              <a:t>의 결과값 </a:t>
            </a:r>
            <a:r>
              <a:rPr lang="en-US" altLang="ko-KR" b="1" dirty="0"/>
              <a:t>(y(t-1)</a:t>
            </a:r>
            <a:r>
              <a:rPr lang="ko-KR" altLang="en-US" dirty="0"/>
              <a:t>에 대해 별도의 </a:t>
            </a:r>
            <a:r>
              <a:rPr lang="en-US" altLang="ko-KR" dirty="0"/>
              <a:t>weight</a:t>
            </a:r>
            <a:r>
              <a:rPr lang="ko-KR" altLang="en-US" dirty="0"/>
              <a:t>를 가짐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weight</a:t>
            </a:r>
            <a:r>
              <a:rPr lang="ko-KR" altLang="en-US" dirty="0"/>
              <a:t>도 </a:t>
            </a:r>
            <a:r>
              <a:rPr lang="en-US" altLang="ko-KR" dirty="0"/>
              <a:t>2</a:t>
            </a:r>
            <a:r>
              <a:rPr lang="ko-KR" altLang="en-US" dirty="0"/>
              <a:t>개임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이를 수식으로 나타내면 다음과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974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RNN</a:t>
            </a:r>
            <a:r>
              <a:rPr lang="ko-KR" altLang="en-US" b="1" dirty="0"/>
              <a:t>의 도식화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MLP</a:t>
            </a:r>
            <a:r>
              <a:rPr lang="ko-KR" altLang="en-US" dirty="0"/>
              <a:t>와는 다르게 순환 </a:t>
            </a:r>
            <a:r>
              <a:rPr lang="en-US" altLang="ko-KR" dirty="0"/>
              <a:t>Edge(t-1</a:t>
            </a:r>
            <a:r>
              <a:rPr lang="ko-KR" altLang="en-US" dirty="0"/>
              <a:t>의 결과값을 </a:t>
            </a:r>
            <a:r>
              <a:rPr lang="en-US" altLang="ko-KR" dirty="0"/>
              <a:t>t</a:t>
            </a:r>
            <a:r>
              <a:rPr lang="ko-KR" altLang="en-US" dirty="0"/>
              <a:t>순간으로 전달하는 역할</a:t>
            </a:r>
            <a:r>
              <a:rPr lang="en-US" altLang="ko-KR" dirty="0"/>
              <a:t>)</a:t>
            </a:r>
            <a:r>
              <a:rPr lang="ko-KR" altLang="en-US" dirty="0"/>
              <a:t>가 존재함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Time</a:t>
            </a:r>
            <a:r>
              <a:rPr lang="ko-KR" altLang="en-US" dirty="0"/>
              <a:t>으로 펼친 모습</a:t>
            </a:r>
            <a:r>
              <a:rPr lang="en-US" altLang="ko-KR" dirty="0"/>
              <a:t>(</a:t>
            </a:r>
            <a:r>
              <a:rPr lang="ko-KR" altLang="en-US" dirty="0"/>
              <a:t>오른쪽</a:t>
            </a:r>
            <a:r>
              <a:rPr lang="en-US" altLang="ko-KR" dirty="0"/>
              <a:t>)</a:t>
            </a:r>
            <a:r>
              <a:rPr lang="ko-KR" altLang="en-US" dirty="0"/>
              <a:t>에서의 </a:t>
            </a:r>
            <a:r>
              <a:rPr lang="en-US" altLang="ko-KR" dirty="0"/>
              <a:t>w</a:t>
            </a:r>
            <a:r>
              <a:rPr lang="ko-KR" altLang="en-US" dirty="0"/>
              <a:t>는 </a:t>
            </a:r>
            <a:r>
              <a:rPr lang="en-US" altLang="ko-KR" dirty="0"/>
              <a:t>weight</a:t>
            </a:r>
            <a:r>
              <a:rPr lang="ko-KR" altLang="en-US" dirty="0"/>
              <a:t>가 아니라</a:t>
            </a:r>
            <a:r>
              <a:rPr lang="en-US" altLang="ko-KR" dirty="0"/>
              <a:t>, y(1)</a:t>
            </a:r>
            <a:r>
              <a:rPr lang="ko-KR" altLang="en-US" dirty="0"/>
              <a:t>임</a:t>
            </a:r>
            <a:r>
              <a:rPr lang="en-US" altLang="ko-KR" dirty="0"/>
              <a:t>. </a:t>
            </a:r>
            <a:r>
              <a:rPr lang="ko-KR" altLang="en-US" dirty="0"/>
              <a:t>해당 결과를 다음 시간대의 </a:t>
            </a:r>
            <a:r>
              <a:rPr lang="en-US" altLang="ko-KR" dirty="0"/>
              <a:t>input</a:t>
            </a:r>
            <a:r>
              <a:rPr lang="ko-KR" altLang="en-US" dirty="0"/>
              <a:t>으로 전달하는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25AD0-3C5C-4B12-8D9D-269B74FCAE3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30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66062" y="2140904"/>
            <a:ext cx="8659875" cy="130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20066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20066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20066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20066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20066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50446" y="2065673"/>
            <a:ext cx="3491106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9304655" cy="2919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52" y="6543557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04974" y="6438620"/>
            <a:ext cx="323215" cy="320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20066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handson-ml2/blob/master/15_processing_sequences_using_rnns_and_cnns.ipynb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647440" marR="5080" indent="-3635375">
              <a:lnSpc>
                <a:spcPts val="4770"/>
              </a:lnSpc>
              <a:spcBef>
                <a:spcPts val="685"/>
              </a:spcBef>
            </a:pPr>
            <a:r>
              <a:rPr spc="-10" dirty="0"/>
              <a:t>Lecture </a:t>
            </a:r>
            <a:r>
              <a:rPr dirty="0"/>
              <a:t>21: </a:t>
            </a:r>
            <a:r>
              <a:rPr spc="-20" dirty="0"/>
              <a:t>Recurrent </a:t>
            </a:r>
            <a:r>
              <a:rPr spc="-15" dirty="0"/>
              <a:t>Neural </a:t>
            </a:r>
            <a:r>
              <a:rPr spc="-10" dirty="0"/>
              <a:t>Network  </a:t>
            </a:r>
            <a:r>
              <a:rPr spc="-5" dirty="0"/>
              <a:t>(RNN)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622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25" dirty="0">
                <a:latin typeface="Arial"/>
                <a:cs typeface="Arial"/>
              </a:rPr>
              <a:t>Recurrent </a:t>
            </a:r>
            <a:r>
              <a:rPr sz="4400" b="0" spc="170" dirty="0">
                <a:latin typeface="Arial"/>
                <a:cs typeface="Arial"/>
              </a:rPr>
              <a:t>Neural </a:t>
            </a:r>
            <a:r>
              <a:rPr sz="4400" b="0" spc="220" dirty="0">
                <a:latin typeface="Arial"/>
                <a:cs typeface="Arial"/>
              </a:rPr>
              <a:t>Network</a:t>
            </a:r>
            <a:r>
              <a:rPr sz="4400" b="0" spc="-580" dirty="0">
                <a:latin typeface="Arial"/>
                <a:cs typeface="Arial"/>
              </a:rPr>
              <a:t> </a:t>
            </a:r>
            <a:r>
              <a:rPr sz="4400" b="0" spc="-80" dirty="0">
                <a:latin typeface="Arial"/>
                <a:cs typeface="Arial"/>
              </a:rPr>
              <a:t>(RNN)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6912"/>
            <a:ext cx="8750300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Char char="•"/>
              <a:tabLst>
                <a:tab pos="241300" algn="l"/>
              </a:tabLst>
            </a:pPr>
            <a:r>
              <a:rPr sz="2400" spc="-15" dirty="0">
                <a:latin typeface="Arial"/>
                <a:cs typeface="Arial"/>
              </a:rPr>
              <a:t>MLP</a:t>
            </a:r>
            <a:r>
              <a:rPr sz="2400" spc="-15" dirty="0">
                <a:latin typeface="맑은 고딕"/>
                <a:cs typeface="맑은 고딕"/>
              </a:rPr>
              <a:t>와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비슷하게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입력층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은닉층</a:t>
            </a:r>
            <a:r>
              <a:rPr sz="2400" spc="-10" dirty="0">
                <a:latin typeface="Arial"/>
                <a:cs typeface="Arial"/>
              </a:rPr>
              <a:t>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출력층을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가짐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순환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에지는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i="1" spc="-5" dirty="0">
                <a:latin typeface="Noto Sans"/>
                <a:cs typeface="Noto Sans"/>
              </a:rPr>
              <a:t>t-1</a:t>
            </a:r>
            <a:r>
              <a:rPr sz="2400" i="1" dirty="0">
                <a:latin typeface="Noto Sans"/>
                <a:cs typeface="Noto Sans"/>
              </a:rPr>
              <a:t> </a:t>
            </a:r>
            <a:r>
              <a:rPr sz="2400" dirty="0">
                <a:latin typeface="맑은 고딕"/>
                <a:cs typeface="맑은 고딕"/>
              </a:rPr>
              <a:t>순간에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발생한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정보를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i="1" dirty="0">
                <a:latin typeface="Noto Sans"/>
                <a:cs typeface="Noto Sans"/>
              </a:rPr>
              <a:t>t</a:t>
            </a:r>
            <a:r>
              <a:rPr sz="2400" i="1" spc="-5" dirty="0">
                <a:latin typeface="Noto Sans"/>
                <a:cs typeface="Noto Sans"/>
              </a:rPr>
              <a:t> </a:t>
            </a:r>
            <a:r>
              <a:rPr sz="2400" dirty="0">
                <a:latin typeface="맑은 고딕"/>
                <a:cs typeface="맑은 고딕"/>
              </a:rPr>
              <a:t>순간으로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전달하는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역할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518" y="3367752"/>
            <a:ext cx="6152904" cy="27644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7222" y="3254661"/>
            <a:ext cx="3987858" cy="31552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820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5" dirty="0">
                <a:latin typeface="Arial"/>
                <a:cs typeface="Arial"/>
              </a:rPr>
              <a:t>RNN </a:t>
            </a:r>
            <a:r>
              <a:rPr sz="4400" b="0" spc="215" dirty="0">
                <a:latin typeface="Arial"/>
                <a:cs typeface="Arial"/>
              </a:rPr>
              <a:t>in </a:t>
            </a:r>
            <a:r>
              <a:rPr sz="4400" b="0" spc="275" dirty="0">
                <a:latin typeface="Arial"/>
                <a:cs typeface="Arial"/>
              </a:rPr>
              <a:t>math</a:t>
            </a:r>
            <a:r>
              <a:rPr sz="4400" b="0" spc="-480" dirty="0">
                <a:latin typeface="Arial"/>
                <a:cs typeface="Arial"/>
              </a:rPr>
              <a:t> </a:t>
            </a:r>
            <a:r>
              <a:rPr sz="4400" b="0" spc="325" dirty="0">
                <a:latin typeface="Arial"/>
                <a:cs typeface="Arial"/>
              </a:rPr>
              <a:t>form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581" y="2719464"/>
            <a:ext cx="6435131" cy="316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85607" y="193783"/>
            <a:ext cx="4067804" cy="3218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72224" y="4216774"/>
            <a:ext cx="7629923" cy="166752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667001" y="3187954"/>
            <a:ext cx="833119" cy="808355"/>
            <a:chOff x="1667001" y="3187954"/>
            <a:chExt cx="833119" cy="808355"/>
          </a:xfrm>
        </p:grpSpPr>
        <p:sp>
          <p:nvSpPr>
            <p:cNvPr id="7" name="object 7"/>
            <p:cNvSpPr/>
            <p:nvPr/>
          </p:nvSpPr>
          <p:spPr>
            <a:xfrm>
              <a:off x="1673351" y="3194304"/>
              <a:ext cx="820419" cy="795655"/>
            </a:xfrm>
            <a:custGeom>
              <a:avLst/>
              <a:gdLst/>
              <a:ahLst/>
              <a:cxnLst/>
              <a:rect l="l" t="t" r="r" b="b"/>
              <a:pathLst>
                <a:path w="820419" h="795654">
                  <a:moveTo>
                    <a:pt x="614934" y="0"/>
                  </a:moveTo>
                  <a:lnTo>
                    <a:pt x="204978" y="0"/>
                  </a:lnTo>
                  <a:lnTo>
                    <a:pt x="204978" y="397763"/>
                  </a:lnTo>
                  <a:lnTo>
                    <a:pt x="0" y="397763"/>
                  </a:lnTo>
                  <a:lnTo>
                    <a:pt x="409956" y="795527"/>
                  </a:lnTo>
                  <a:lnTo>
                    <a:pt x="819912" y="397763"/>
                  </a:lnTo>
                  <a:lnTo>
                    <a:pt x="614934" y="397763"/>
                  </a:lnTo>
                  <a:lnTo>
                    <a:pt x="61493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73351" y="3194304"/>
              <a:ext cx="820419" cy="795655"/>
            </a:xfrm>
            <a:custGeom>
              <a:avLst/>
              <a:gdLst/>
              <a:ahLst/>
              <a:cxnLst/>
              <a:rect l="l" t="t" r="r" b="b"/>
              <a:pathLst>
                <a:path w="820419" h="795654">
                  <a:moveTo>
                    <a:pt x="0" y="397763"/>
                  </a:moveTo>
                  <a:lnTo>
                    <a:pt x="204978" y="397763"/>
                  </a:lnTo>
                  <a:lnTo>
                    <a:pt x="204978" y="0"/>
                  </a:lnTo>
                  <a:lnTo>
                    <a:pt x="614934" y="0"/>
                  </a:lnTo>
                  <a:lnTo>
                    <a:pt x="614934" y="397763"/>
                  </a:lnTo>
                  <a:lnTo>
                    <a:pt x="819912" y="397763"/>
                  </a:lnTo>
                  <a:lnTo>
                    <a:pt x="409956" y="795527"/>
                  </a:lnTo>
                  <a:lnTo>
                    <a:pt x="0" y="397763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5979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240" dirty="0">
                <a:latin typeface="Arial"/>
                <a:cs typeface="Arial"/>
              </a:rPr>
              <a:t>Memory</a:t>
            </a:r>
            <a:r>
              <a:rPr sz="4400" b="0" spc="-160" dirty="0">
                <a:latin typeface="Arial"/>
                <a:cs typeface="Arial"/>
              </a:rPr>
              <a:t> </a:t>
            </a:r>
            <a:r>
              <a:rPr sz="4400" b="0" spc="-30" dirty="0">
                <a:latin typeface="Arial"/>
                <a:cs typeface="Arial"/>
              </a:rPr>
              <a:t>Cells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10022205" cy="324866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Recurrent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neuron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seems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have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form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memory</a:t>
            </a:r>
            <a:r>
              <a:rPr sz="2400" spc="9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0665" marR="420370" indent="-228600">
              <a:lnSpc>
                <a:spcPts val="2590"/>
              </a:lnSpc>
              <a:spcBef>
                <a:spcPts val="1045"/>
              </a:spcBef>
              <a:buChar char="•"/>
              <a:tabLst>
                <a:tab pos="241300" algn="l"/>
              </a:tabLst>
            </a:pPr>
            <a:r>
              <a:rPr sz="2400" spc="-7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part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recurrent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NN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preserving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some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state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across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  </a:t>
            </a:r>
            <a:r>
              <a:rPr sz="2400" spc="45" dirty="0">
                <a:latin typeface="Arial"/>
                <a:cs typeface="Arial"/>
              </a:rPr>
              <a:t>called </a:t>
            </a:r>
            <a:r>
              <a:rPr sz="2400" spc="10" dirty="0">
                <a:latin typeface="Arial"/>
                <a:cs typeface="Arial"/>
              </a:rPr>
              <a:t>a </a:t>
            </a:r>
            <a:r>
              <a:rPr sz="2400" b="1" spc="120" dirty="0">
                <a:latin typeface="Arial"/>
                <a:cs typeface="Arial"/>
              </a:rPr>
              <a:t>memory</a:t>
            </a:r>
            <a:r>
              <a:rPr sz="2400" b="1" spc="-185" dirty="0">
                <a:latin typeface="Arial"/>
                <a:cs typeface="Arial"/>
              </a:rPr>
              <a:t> </a:t>
            </a:r>
            <a:r>
              <a:rPr sz="2400" b="1" spc="15" dirty="0">
                <a:latin typeface="Arial"/>
                <a:cs typeface="Arial"/>
              </a:rPr>
              <a:t>cell</a:t>
            </a:r>
            <a:r>
              <a:rPr sz="2400" spc="1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75" dirty="0">
                <a:latin typeface="Arial"/>
                <a:cs typeface="Arial"/>
              </a:rPr>
              <a:t>Note: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5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single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recurrent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neuron</a:t>
            </a:r>
            <a:r>
              <a:rPr sz="2000" spc="65" dirty="0">
                <a:latin typeface="Arial"/>
                <a:cs typeface="Arial"/>
              </a:rPr>
              <a:t>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75" dirty="0">
                <a:latin typeface="Arial"/>
                <a:cs typeface="Arial"/>
              </a:rPr>
              <a:t>layer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recurrent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neurons,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very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basic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cell,  </a:t>
            </a:r>
            <a:r>
              <a:rPr sz="2000" spc="40" dirty="0">
                <a:latin typeface="Arial"/>
                <a:cs typeface="Arial"/>
              </a:rPr>
              <a:t>capable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learning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short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patterns</a:t>
            </a:r>
            <a:r>
              <a:rPr sz="2000" spc="7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6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concept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“</a:t>
            </a:r>
            <a:r>
              <a:rPr sz="2400" b="1" spc="105" dirty="0">
                <a:latin typeface="Arial"/>
                <a:cs typeface="Arial"/>
              </a:rPr>
              <a:t>memory</a:t>
            </a:r>
            <a:r>
              <a:rPr sz="2400" spc="105" dirty="0">
                <a:latin typeface="Arial"/>
                <a:cs typeface="Arial"/>
              </a:rPr>
              <a:t>”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will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be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discussed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further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spc="65" dirty="0">
                <a:latin typeface="Arial"/>
                <a:cs typeface="Arial"/>
              </a:rPr>
              <a:t>Lecture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22</a:t>
            </a:r>
            <a:r>
              <a:rPr sz="2400" spc="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18"/>
            <a:ext cx="8769985" cy="1300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15"/>
              </a:lnSpc>
              <a:spcBef>
                <a:spcPts val="100"/>
              </a:spcBef>
            </a:pPr>
            <a:r>
              <a:rPr sz="4400" b="0" spc="125" dirty="0">
                <a:latin typeface="Arial"/>
                <a:cs typeface="Arial"/>
              </a:rPr>
              <a:t>Recurrent </a:t>
            </a:r>
            <a:r>
              <a:rPr sz="4400" b="0" spc="170" dirty="0">
                <a:latin typeface="Arial"/>
                <a:cs typeface="Arial"/>
              </a:rPr>
              <a:t>Neural </a:t>
            </a:r>
            <a:r>
              <a:rPr sz="4400" b="0" spc="220" dirty="0">
                <a:latin typeface="Arial"/>
                <a:cs typeface="Arial"/>
              </a:rPr>
              <a:t>Network</a:t>
            </a:r>
            <a:r>
              <a:rPr sz="4400" b="0" spc="-585" dirty="0">
                <a:latin typeface="Arial"/>
                <a:cs typeface="Arial"/>
              </a:rPr>
              <a:t> </a:t>
            </a:r>
            <a:r>
              <a:rPr sz="4400" spc="45" dirty="0">
                <a:latin typeface="Arial"/>
                <a:cs typeface="Arial"/>
              </a:rPr>
              <a:t>types: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ts val="5015"/>
              </a:lnSpc>
            </a:pPr>
            <a:r>
              <a:rPr sz="4400" b="0" spc="200" dirty="0">
                <a:latin typeface="Arial"/>
                <a:cs typeface="Arial"/>
              </a:rPr>
              <a:t>depending </a:t>
            </a:r>
            <a:r>
              <a:rPr sz="4400" b="0" spc="240" dirty="0">
                <a:latin typeface="Arial"/>
                <a:cs typeface="Arial"/>
              </a:rPr>
              <a:t>on</a:t>
            </a:r>
            <a:r>
              <a:rPr sz="4400" b="0" spc="-400" dirty="0">
                <a:latin typeface="Arial"/>
                <a:cs typeface="Arial"/>
              </a:rPr>
              <a:t> </a:t>
            </a:r>
            <a:r>
              <a:rPr sz="4400" spc="254" dirty="0">
                <a:latin typeface="Arial"/>
                <a:cs typeface="Arial"/>
              </a:rPr>
              <a:t>input/output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6734175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-80" dirty="0">
                <a:latin typeface="Arial"/>
                <a:cs typeface="Arial"/>
              </a:rPr>
              <a:t>TL: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Sequence-to-sequence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0" dirty="0">
                <a:latin typeface="Arial"/>
                <a:cs typeface="Arial"/>
              </a:rPr>
              <a:t>Useful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predicting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time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series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(e.g.,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stock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prices)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333620"/>
            <a:ext cx="3559810" cy="13925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Char char="•"/>
              <a:tabLst>
                <a:tab pos="241300" algn="l"/>
              </a:tabLst>
            </a:pPr>
            <a:r>
              <a:rPr sz="2400" spc="-140" dirty="0">
                <a:latin typeface="Arial"/>
                <a:cs typeface="Arial"/>
              </a:rPr>
              <a:t>TR: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Sequence-to-vector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50" dirty="0">
                <a:latin typeface="Arial"/>
                <a:cs typeface="Arial"/>
              </a:rPr>
              <a:t>BL: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Vector-to-sequence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105" dirty="0">
                <a:latin typeface="Arial"/>
                <a:cs typeface="Arial"/>
              </a:rPr>
              <a:t>BR: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Encoder-Decoder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21452" y="2520696"/>
            <a:ext cx="6231623" cy="4143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66088" y="2680716"/>
            <a:ext cx="3424540" cy="1213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83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5" dirty="0">
                <a:latin typeface="Arial"/>
                <a:cs typeface="Arial"/>
              </a:rPr>
              <a:t>RNN</a:t>
            </a:r>
            <a:r>
              <a:rPr sz="4400" b="0" spc="-155" dirty="0">
                <a:latin typeface="Arial"/>
                <a:cs typeface="Arial"/>
              </a:rPr>
              <a:t> </a:t>
            </a:r>
            <a:r>
              <a:rPr sz="4400" b="0" spc="120" dirty="0">
                <a:latin typeface="Arial"/>
                <a:cs typeface="Arial"/>
              </a:rPr>
              <a:t>types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2265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40" dirty="0">
                <a:latin typeface="Arial"/>
                <a:cs typeface="Arial"/>
              </a:rPr>
              <a:t>TR: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Seq-to-vec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1237297"/>
            <a:ext cx="11304270" cy="5174615"/>
            <a:chOff x="838200" y="1237297"/>
            <a:chExt cx="11304270" cy="5174615"/>
          </a:xfrm>
        </p:grpSpPr>
        <p:sp>
          <p:nvSpPr>
            <p:cNvPr id="5" name="object 5"/>
            <p:cNvSpPr/>
            <p:nvPr/>
          </p:nvSpPr>
          <p:spPr>
            <a:xfrm>
              <a:off x="7562181" y="1357142"/>
              <a:ext cx="4541330" cy="304565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38200" y="2563380"/>
              <a:ext cx="8162543" cy="384808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87356" y="1242060"/>
              <a:ext cx="2049780" cy="1553210"/>
            </a:xfrm>
            <a:custGeom>
              <a:avLst/>
              <a:gdLst/>
              <a:ahLst/>
              <a:cxnLst/>
              <a:rect l="l" t="t" r="r" b="b"/>
              <a:pathLst>
                <a:path w="2049779" h="1553210">
                  <a:moveTo>
                    <a:pt x="0" y="0"/>
                  </a:moveTo>
                  <a:lnTo>
                    <a:pt x="2049779" y="0"/>
                  </a:lnTo>
                  <a:lnTo>
                    <a:pt x="2049779" y="1552956"/>
                  </a:lnTo>
                  <a:lnTo>
                    <a:pt x="0" y="155295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3437" y="1490472"/>
            <a:ext cx="11037570" cy="5257800"/>
            <a:chOff x="833437" y="1490472"/>
            <a:chExt cx="11037570" cy="5257800"/>
          </a:xfrm>
        </p:grpSpPr>
        <p:sp>
          <p:nvSpPr>
            <p:cNvPr id="3" name="object 3"/>
            <p:cNvSpPr/>
            <p:nvPr/>
          </p:nvSpPr>
          <p:spPr>
            <a:xfrm>
              <a:off x="5469635" y="1490472"/>
              <a:ext cx="6400799" cy="52574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71106" y="2987357"/>
              <a:ext cx="4354586" cy="29220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8200" y="4453127"/>
              <a:ext cx="2202180" cy="1638300"/>
            </a:xfrm>
            <a:custGeom>
              <a:avLst/>
              <a:gdLst/>
              <a:ahLst/>
              <a:cxnLst/>
              <a:rect l="l" t="t" r="r" b="b"/>
              <a:pathLst>
                <a:path w="2202180" h="1638300">
                  <a:moveTo>
                    <a:pt x="0" y="0"/>
                  </a:moveTo>
                  <a:lnTo>
                    <a:pt x="2202180" y="0"/>
                  </a:lnTo>
                  <a:lnTo>
                    <a:pt x="2202180" y="1638300"/>
                  </a:lnTo>
                  <a:lnTo>
                    <a:pt x="0" y="1638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83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5" dirty="0">
                <a:latin typeface="Arial"/>
                <a:cs typeface="Arial"/>
              </a:rPr>
              <a:t>RNN</a:t>
            </a:r>
            <a:r>
              <a:rPr sz="4400" b="0" spc="-155" dirty="0">
                <a:latin typeface="Arial"/>
                <a:cs typeface="Arial"/>
              </a:rPr>
              <a:t> </a:t>
            </a:r>
            <a:r>
              <a:rPr sz="4400" b="0" spc="120" dirty="0">
                <a:latin typeface="Arial"/>
                <a:cs typeface="Arial"/>
              </a:rPr>
              <a:t>types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1803780"/>
            <a:ext cx="2270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0" dirty="0">
                <a:latin typeface="Arial"/>
                <a:cs typeface="Arial"/>
              </a:rPr>
              <a:t>BL: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Vec-to-seq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838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35" dirty="0">
                <a:latin typeface="Arial"/>
                <a:cs typeface="Arial"/>
              </a:rPr>
              <a:t>RNN</a:t>
            </a:r>
            <a:r>
              <a:rPr sz="4400" b="0" spc="-155" dirty="0">
                <a:latin typeface="Arial"/>
                <a:cs typeface="Arial"/>
              </a:rPr>
              <a:t> </a:t>
            </a:r>
            <a:r>
              <a:rPr sz="4400" b="0" spc="120" dirty="0">
                <a:latin typeface="Arial"/>
                <a:cs typeface="Arial"/>
              </a:rPr>
              <a:t>types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2848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05" dirty="0">
                <a:latin typeface="Arial"/>
                <a:cs typeface="Arial"/>
              </a:rPr>
              <a:t>BR: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Encoder-Decoder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02208" y="2462783"/>
            <a:ext cx="10935335" cy="4291965"/>
            <a:chOff x="902208" y="2462783"/>
            <a:chExt cx="10935335" cy="4291965"/>
          </a:xfrm>
        </p:grpSpPr>
        <p:sp>
          <p:nvSpPr>
            <p:cNvPr id="5" name="object 5"/>
            <p:cNvSpPr/>
            <p:nvPr/>
          </p:nvSpPr>
          <p:spPr>
            <a:xfrm>
              <a:off x="7276106" y="3668777"/>
              <a:ext cx="4432267" cy="297331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208" y="2462783"/>
              <a:ext cx="8447531" cy="28574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89136" y="5111495"/>
              <a:ext cx="2743200" cy="1638300"/>
            </a:xfrm>
            <a:custGeom>
              <a:avLst/>
              <a:gdLst/>
              <a:ahLst/>
              <a:cxnLst/>
              <a:rect l="l" t="t" r="r" b="b"/>
              <a:pathLst>
                <a:path w="2743200" h="1638300">
                  <a:moveTo>
                    <a:pt x="0" y="0"/>
                  </a:moveTo>
                  <a:lnTo>
                    <a:pt x="2743200" y="0"/>
                  </a:lnTo>
                  <a:lnTo>
                    <a:pt x="2743200" y="1638299"/>
                  </a:lnTo>
                  <a:lnTo>
                    <a:pt x="0" y="163829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93040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225" dirty="0">
                <a:latin typeface="Arial"/>
                <a:cs typeface="Arial"/>
              </a:rPr>
              <a:t>II:</a:t>
            </a:r>
            <a:r>
              <a:rPr sz="6000" b="0" spc="-130" dirty="0">
                <a:latin typeface="Arial"/>
                <a:cs typeface="Arial"/>
              </a:rPr>
              <a:t> </a:t>
            </a:r>
            <a:r>
              <a:rPr sz="6000" b="0" spc="265" dirty="0">
                <a:latin typeface="Arial"/>
                <a:cs typeface="Arial"/>
              </a:rPr>
              <a:t>How</a:t>
            </a:r>
            <a:r>
              <a:rPr sz="6000" b="0" spc="-135" dirty="0">
                <a:latin typeface="Arial"/>
                <a:cs typeface="Arial"/>
              </a:rPr>
              <a:t> </a:t>
            </a:r>
            <a:r>
              <a:rPr sz="6000" b="0" spc="95" dirty="0">
                <a:latin typeface="Arial"/>
                <a:cs typeface="Arial"/>
              </a:rPr>
              <a:t>can</a:t>
            </a:r>
            <a:r>
              <a:rPr sz="6000" b="0" spc="-135" dirty="0">
                <a:latin typeface="Arial"/>
                <a:cs typeface="Arial"/>
              </a:rPr>
              <a:t> </a:t>
            </a:r>
            <a:r>
              <a:rPr sz="6000" b="0" spc="215" dirty="0">
                <a:latin typeface="Arial"/>
                <a:cs typeface="Arial"/>
              </a:rPr>
              <a:t>we</a:t>
            </a:r>
            <a:r>
              <a:rPr sz="6000" b="0" spc="-110" dirty="0">
                <a:latin typeface="Arial"/>
                <a:cs typeface="Arial"/>
              </a:rPr>
              <a:t> </a:t>
            </a:r>
            <a:r>
              <a:rPr sz="6000" b="0" spc="320" dirty="0">
                <a:latin typeface="Arial"/>
                <a:cs typeface="Arial"/>
              </a:rPr>
              <a:t>train</a:t>
            </a:r>
            <a:r>
              <a:rPr sz="6000" b="0" spc="-150" dirty="0">
                <a:latin typeface="Arial"/>
                <a:cs typeface="Arial"/>
              </a:rPr>
              <a:t> </a:t>
            </a:r>
            <a:r>
              <a:rPr sz="6000" b="0" spc="-220" dirty="0">
                <a:latin typeface="Arial"/>
                <a:cs typeface="Arial"/>
              </a:rPr>
              <a:t>RNN?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8150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55" dirty="0">
                <a:latin typeface="Arial"/>
                <a:cs typeface="Arial"/>
              </a:rPr>
              <a:t>Training</a:t>
            </a:r>
            <a:r>
              <a:rPr sz="4400" b="0" spc="-175" dirty="0">
                <a:latin typeface="Arial"/>
                <a:cs typeface="Arial"/>
              </a:rPr>
              <a:t> </a:t>
            </a:r>
            <a:r>
              <a:rPr sz="4400" b="0" spc="-50" dirty="0">
                <a:latin typeface="Arial"/>
                <a:cs typeface="Arial"/>
              </a:rPr>
              <a:t>RNNs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0006"/>
            <a:ext cx="6951980" cy="115443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3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Arial"/>
                <a:cs typeface="Arial"/>
              </a:rPr>
              <a:t>We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need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unroll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RNNs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through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35" dirty="0">
                <a:latin typeface="Arial"/>
                <a:cs typeface="Arial"/>
              </a:rPr>
              <a:t>Then </a:t>
            </a:r>
            <a:r>
              <a:rPr sz="2000" spc="90" dirty="0">
                <a:latin typeface="Arial"/>
                <a:cs typeface="Arial"/>
              </a:rPr>
              <a:t>regular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backpropagation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sz="2400" spc="5" dirty="0">
                <a:latin typeface="Arial"/>
                <a:cs typeface="Arial"/>
              </a:rPr>
              <a:t>That’s </a:t>
            </a:r>
            <a:r>
              <a:rPr sz="2400" b="1" spc="65" dirty="0">
                <a:latin typeface="Arial"/>
                <a:cs typeface="Arial"/>
              </a:rPr>
              <a:t>Backpropagation </a:t>
            </a:r>
            <a:r>
              <a:rPr sz="2400" b="1" spc="110" dirty="0">
                <a:latin typeface="Arial"/>
                <a:cs typeface="Arial"/>
              </a:rPr>
              <a:t>through </a:t>
            </a:r>
            <a:r>
              <a:rPr sz="2400" b="1" spc="150" dirty="0">
                <a:latin typeface="Arial"/>
                <a:cs typeface="Arial"/>
              </a:rPr>
              <a:t>time</a:t>
            </a:r>
            <a:r>
              <a:rPr sz="2400" b="1" spc="-315" dirty="0">
                <a:latin typeface="Arial"/>
                <a:cs typeface="Arial"/>
              </a:rPr>
              <a:t> </a:t>
            </a:r>
            <a:r>
              <a:rPr sz="2400" b="1" spc="-60" dirty="0">
                <a:latin typeface="Arial"/>
                <a:cs typeface="Arial"/>
              </a:rPr>
              <a:t>(BPTT)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8150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55" dirty="0">
                <a:latin typeface="Arial"/>
                <a:cs typeface="Arial"/>
              </a:rPr>
              <a:t>Training</a:t>
            </a:r>
            <a:r>
              <a:rPr sz="4400" b="0" spc="-175" dirty="0">
                <a:latin typeface="Arial"/>
                <a:cs typeface="Arial"/>
              </a:rPr>
              <a:t> </a:t>
            </a:r>
            <a:r>
              <a:rPr sz="4400" b="0" spc="-50" dirty="0">
                <a:latin typeface="Arial"/>
                <a:cs typeface="Arial"/>
              </a:rPr>
              <a:t>RNNs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7578725" cy="32200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1)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forward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pass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unrolled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net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(dashed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arrows)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2)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evaluate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output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sequence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using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cost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function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b="1" spc="-125" dirty="0">
                <a:latin typeface="Arial"/>
                <a:cs typeface="Arial"/>
              </a:rPr>
              <a:t>C</a:t>
            </a:r>
            <a:r>
              <a:rPr sz="2400" spc="-125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3) </a:t>
            </a:r>
            <a:r>
              <a:rPr sz="2400" spc="70" dirty="0">
                <a:latin typeface="Arial"/>
                <a:cs typeface="Arial"/>
              </a:rPr>
              <a:t>Propagate </a:t>
            </a:r>
            <a:r>
              <a:rPr sz="2400" spc="95" dirty="0">
                <a:latin typeface="Arial"/>
                <a:cs typeface="Arial"/>
              </a:rPr>
              <a:t>gradients </a:t>
            </a:r>
            <a:r>
              <a:rPr sz="2400" spc="80" dirty="0">
                <a:latin typeface="Arial"/>
                <a:cs typeface="Arial"/>
              </a:rPr>
              <a:t>backward </a:t>
            </a:r>
            <a:r>
              <a:rPr sz="2400" spc="50" dirty="0">
                <a:latin typeface="Arial"/>
                <a:cs typeface="Arial"/>
              </a:rPr>
              <a:t>(solid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arrows)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4) </a:t>
            </a:r>
            <a:r>
              <a:rPr sz="2400" spc="85" dirty="0">
                <a:latin typeface="Arial"/>
                <a:cs typeface="Arial"/>
              </a:rPr>
              <a:t>Update </a:t>
            </a:r>
            <a:r>
              <a:rPr sz="2400" spc="120" dirty="0">
                <a:latin typeface="Arial"/>
                <a:cs typeface="Arial"/>
              </a:rPr>
              <a:t>model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parameters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3100">
              <a:latin typeface="Arial"/>
              <a:cs typeface="Arial"/>
            </a:endParaRPr>
          </a:p>
          <a:p>
            <a:pPr marL="12700" marR="3936365">
              <a:lnSpc>
                <a:spcPct val="124600"/>
              </a:lnSpc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Same </a:t>
            </a:r>
            <a:r>
              <a:rPr sz="2400" b="1" spc="55" dirty="0">
                <a:latin typeface="Arial"/>
                <a:cs typeface="Arial"/>
              </a:rPr>
              <a:t>W </a:t>
            </a:r>
            <a:r>
              <a:rPr sz="2400" spc="95" dirty="0">
                <a:latin typeface="Arial"/>
                <a:cs typeface="Arial"/>
              </a:rPr>
              <a:t>and </a:t>
            </a:r>
            <a:r>
              <a:rPr sz="2400" b="1" spc="50" dirty="0">
                <a:latin typeface="Arial"/>
                <a:cs typeface="Arial"/>
              </a:rPr>
              <a:t>b </a:t>
            </a:r>
            <a:r>
              <a:rPr sz="2400" spc="70" dirty="0">
                <a:latin typeface="Arial"/>
                <a:cs typeface="Arial"/>
              </a:rPr>
              <a:t>are</a:t>
            </a:r>
            <a:r>
              <a:rPr sz="2400" spc="-46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used  </a:t>
            </a:r>
            <a:r>
              <a:rPr sz="2400" spc="100" dirty="0">
                <a:latin typeface="Arial"/>
                <a:cs typeface="Arial"/>
              </a:rPr>
              <a:t>at </a:t>
            </a:r>
            <a:r>
              <a:rPr sz="2400" spc="30" dirty="0">
                <a:latin typeface="Arial"/>
                <a:cs typeface="Arial"/>
              </a:rPr>
              <a:t>each </a:t>
            </a:r>
            <a:r>
              <a:rPr sz="2400" spc="135" dirty="0">
                <a:latin typeface="Arial"/>
                <a:cs typeface="Arial"/>
              </a:rPr>
              <a:t>time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step!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81613" y="3203688"/>
            <a:ext cx="5479288" cy="33265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8" y="2065654"/>
            <a:ext cx="4658360" cy="18599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2500"/>
              </a:spcBef>
              <a:buChar char="•"/>
              <a:tabLst>
                <a:tab pos="241300" algn="l"/>
              </a:tabLst>
            </a:pPr>
            <a:r>
              <a:rPr sz="2400" spc="-20" dirty="0">
                <a:latin typeface="Arial"/>
                <a:cs typeface="Arial"/>
              </a:rPr>
              <a:t>RNN</a:t>
            </a:r>
            <a:r>
              <a:rPr sz="2400" spc="-20" dirty="0">
                <a:latin typeface="맑은 고딕"/>
                <a:cs typeface="맑은 고딕"/>
              </a:rPr>
              <a:t>을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있다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marR="165735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20" dirty="0">
                <a:latin typeface="Arial"/>
                <a:cs typeface="Arial"/>
              </a:rPr>
              <a:t>RNN</a:t>
            </a:r>
            <a:r>
              <a:rPr sz="2400" spc="-20" dirty="0">
                <a:latin typeface="맑은 고딕"/>
                <a:cs typeface="맑은 고딕"/>
              </a:rPr>
              <a:t>을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학습하는</a:t>
            </a:r>
            <a:r>
              <a:rPr sz="2400" spc="-2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알고리즘을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  해하고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있다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20066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8695">
              <a:lnSpc>
                <a:spcPct val="100000"/>
              </a:lnSpc>
              <a:spcBef>
                <a:spcPts val="100"/>
              </a:spcBef>
            </a:pPr>
            <a:r>
              <a:rPr dirty="0"/>
              <a:t>핵심용어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97100" y="2746292"/>
            <a:ext cx="4276090" cy="1633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55" dirty="0">
                <a:latin typeface="Arial"/>
                <a:cs typeface="Arial"/>
              </a:rPr>
              <a:t>Sequential </a:t>
            </a:r>
            <a:r>
              <a:rPr sz="2400" spc="65" dirty="0">
                <a:latin typeface="Arial"/>
                <a:cs typeface="Arial"/>
              </a:rPr>
              <a:t>data, </a:t>
            </a:r>
            <a:r>
              <a:rPr sz="2400" spc="50" dirty="0">
                <a:latin typeface="Arial"/>
                <a:cs typeface="Arial"/>
              </a:rPr>
              <a:t>Time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series  </a:t>
            </a:r>
            <a:r>
              <a:rPr sz="2400" spc="85" dirty="0"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Recurrent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neuron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-95" dirty="0">
                <a:latin typeface="Arial"/>
                <a:cs typeface="Arial"/>
              </a:rPr>
              <a:t>BP </a:t>
            </a:r>
            <a:r>
              <a:rPr sz="2400" spc="155" dirty="0">
                <a:latin typeface="Arial"/>
                <a:cs typeface="Arial"/>
              </a:rPr>
              <a:t>through </a:t>
            </a:r>
            <a:r>
              <a:rPr sz="2400" spc="135" dirty="0">
                <a:latin typeface="Arial"/>
                <a:cs typeface="Arial"/>
              </a:rPr>
              <a:t>time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(BPTT)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11118"/>
            <a:ext cx="873188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140" dirty="0">
                <a:latin typeface="Arial"/>
                <a:cs typeface="Arial"/>
              </a:rPr>
              <a:t>Training </a:t>
            </a:r>
            <a:r>
              <a:rPr sz="4400" spc="70" dirty="0">
                <a:latin typeface="Arial"/>
                <a:cs typeface="Arial"/>
              </a:rPr>
              <a:t>Example</a:t>
            </a:r>
            <a:r>
              <a:rPr sz="4400" b="0" spc="70" dirty="0">
                <a:latin typeface="Arial"/>
                <a:cs typeface="Arial"/>
              </a:rPr>
              <a:t>: </a:t>
            </a:r>
            <a:r>
              <a:rPr sz="4400" b="0" spc="-35" dirty="0">
                <a:latin typeface="Arial"/>
                <a:cs typeface="Arial"/>
              </a:rPr>
              <a:t>RNN </a:t>
            </a:r>
            <a:r>
              <a:rPr sz="4400" b="0" spc="285" dirty="0">
                <a:latin typeface="Arial"/>
                <a:cs typeface="Arial"/>
              </a:rPr>
              <a:t>for</a:t>
            </a:r>
            <a:r>
              <a:rPr sz="4400" b="0" spc="-595" dirty="0">
                <a:latin typeface="Arial"/>
                <a:cs typeface="Arial"/>
              </a:rPr>
              <a:t> </a:t>
            </a:r>
            <a:r>
              <a:rPr sz="4400" b="0" spc="100" dirty="0">
                <a:latin typeface="Arial"/>
                <a:cs typeface="Arial"/>
              </a:rPr>
              <a:t>Time  </a:t>
            </a:r>
            <a:r>
              <a:rPr sz="4400" b="0" spc="-5" dirty="0">
                <a:latin typeface="Arial"/>
                <a:cs typeface="Arial"/>
              </a:rPr>
              <a:t>Series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263505" cy="26504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277495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70" dirty="0">
                <a:latin typeface="Arial"/>
                <a:cs typeface="Arial"/>
              </a:rPr>
              <a:t>Time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series: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when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data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sequence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one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more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values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per  </a:t>
            </a:r>
            <a:r>
              <a:rPr sz="2400" spc="135" dirty="0">
                <a:latin typeface="Arial"/>
                <a:cs typeface="Arial"/>
              </a:rPr>
              <a:t>time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step.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-20" dirty="0">
                <a:latin typeface="Arial"/>
                <a:cs typeface="Arial"/>
              </a:rPr>
              <a:t>Tasks </a:t>
            </a:r>
            <a:r>
              <a:rPr sz="2400" spc="140" dirty="0">
                <a:latin typeface="Arial"/>
                <a:cs typeface="Arial"/>
              </a:rPr>
              <a:t>with </a:t>
            </a:r>
            <a:r>
              <a:rPr sz="2400" spc="135" dirty="0">
                <a:latin typeface="Arial"/>
                <a:cs typeface="Arial"/>
              </a:rPr>
              <a:t>time</a:t>
            </a:r>
            <a:r>
              <a:rPr sz="2400" spc="-26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series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Arial"/>
                <a:cs typeface="Arial"/>
              </a:rPr>
              <a:t>1)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predict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future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values,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which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called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forecasting.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Arial"/>
                <a:cs typeface="Arial"/>
              </a:rPr>
              <a:t>2)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fill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blanks: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predict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missing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values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45" dirty="0">
                <a:latin typeface="Arial"/>
                <a:cs typeface="Arial"/>
              </a:rPr>
              <a:t>from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past,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called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imputation.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30" dirty="0">
                <a:latin typeface="Arial"/>
                <a:cs typeface="Arial"/>
              </a:rPr>
              <a:t>Etc.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893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40" dirty="0">
                <a:latin typeface="Arial"/>
                <a:cs typeface="Arial"/>
              </a:rPr>
              <a:t>Training</a:t>
            </a:r>
            <a:r>
              <a:rPr sz="4400" spc="-180" dirty="0">
                <a:latin typeface="Arial"/>
                <a:cs typeface="Arial"/>
              </a:rPr>
              <a:t> </a:t>
            </a:r>
            <a:r>
              <a:rPr sz="4400" spc="85" dirty="0"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491220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50" dirty="0">
                <a:latin typeface="Arial"/>
                <a:cs typeface="Arial"/>
              </a:rPr>
              <a:t>Time </a:t>
            </a:r>
            <a:r>
              <a:rPr sz="2400" spc="35" dirty="0">
                <a:latin typeface="Arial"/>
                <a:cs typeface="Arial"/>
              </a:rPr>
              <a:t>series </a:t>
            </a:r>
            <a:r>
              <a:rPr sz="2400" b="1" spc="60" dirty="0">
                <a:latin typeface="Arial"/>
                <a:cs typeface="Arial"/>
              </a:rPr>
              <a:t>forecasting</a:t>
            </a:r>
            <a:r>
              <a:rPr sz="2400" b="1" spc="-23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40" dirty="0">
                <a:latin typeface="Arial"/>
                <a:cs typeface="Arial"/>
              </a:rPr>
              <a:t>Three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90" dirty="0">
                <a:latin typeface="Arial"/>
                <a:cs typeface="Arial"/>
              </a:rPr>
              <a:t>univariate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125" dirty="0">
                <a:latin typeface="Arial"/>
                <a:cs typeface="Arial"/>
              </a:rPr>
              <a:t>time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series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(single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value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per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time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step)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Goal: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forecast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value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next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each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43702" y="3219866"/>
            <a:ext cx="7904595" cy="24649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F0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" y="6469379"/>
            <a:ext cx="2069591" cy="3886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207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55" dirty="0">
                <a:latin typeface="Arial"/>
                <a:cs typeface="Arial"/>
              </a:rPr>
              <a:t>Training </a:t>
            </a:r>
            <a:r>
              <a:rPr sz="4400" b="0" spc="60" dirty="0">
                <a:latin typeface="Arial"/>
                <a:cs typeface="Arial"/>
              </a:rPr>
              <a:t>Example:</a:t>
            </a:r>
            <a:r>
              <a:rPr sz="4400" b="0" spc="-385" dirty="0">
                <a:latin typeface="Arial"/>
                <a:cs typeface="Arial"/>
              </a:rPr>
              <a:t> </a:t>
            </a:r>
            <a:r>
              <a:rPr sz="4400" spc="20" dirty="0">
                <a:latin typeface="Arial"/>
                <a:cs typeface="Arial"/>
              </a:rPr>
              <a:t>code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1803780"/>
            <a:ext cx="8495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Example: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how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generate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samples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time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series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76528" y="2586228"/>
            <a:ext cx="7024115" cy="16855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76527" y="4393691"/>
            <a:ext cx="6313931" cy="17525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98437" y="4588488"/>
            <a:ext cx="6548755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X_train: </a:t>
            </a:r>
            <a:r>
              <a:rPr sz="1800" spc="-5" dirty="0">
                <a:latin typeface="Calibri"/>
                <a:cs typeface="Calibri"/>
              </a:rPr>
              <a:t>2D </a:t>
            </a:r>
            <a:r>
              <a:rPr sz="1800" spc="-20" dirty="0">
                <a:latin typeface="Calibri"/>
                <a:cs typeface="Calibri"/>
              </a:rPr>
              <a:t>arrays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shape </a:t>
            </a:r>
            <a:r>
              <a:rPr sz="1800" spc="-10" dirty="0">
                <a:latin typeface="Calibri"/>
                <a:cs typeface="Calibri"/>
              </a:rPr>
              <a:t>[</a:t>
            </a:r>
            <a:r>
              <a:rPr sz="1800" i="1" spc="-10" dirty="0">
                <a:latin typeface="Calibri"/>
                <a:cs typeface="Calibri"/>
              </a:rPr>
              <a:t>batch size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i="1" spc="-5" dirty="0">
                <a:latin typeface="Calibri"/>
                <a:cs typeface="Calibri"/>
              </a:rPr>
              <a:t>time</a:t>
            </a:r>
            <a:r>
              <a:rPr sz="1800" i="1" spc="114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steps</a:t>
            </a:r>
            <a:r>
              <a:rPr sz="1800" spc="-15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298450" algn="l"/>
                <a:tab pos="299720" algn="l"/>
              </a:tabLst>
            </a:pPr>
            <a:r>
              <a:rPr sz="1800" spc="-10" dirty="0">
                <a:latin typeface="Calibri"/>
                <a:cs typeface="Calibri"/>
              </a:rPr>
              <a:t>Generall: </a:t>
            </a:r>
            <a:r>
              <a:rPr sz="1800" spc="-5" dirty="0">
                <a:latin typeface="Calibri"/>
                <a:cs typeface="Calibri"/>
              </a:rPr>
              <a:t>3D </a:t>
            </a:r>
            <a:r>
              <a:rPr sz="1800" spc="-20" dirty="0">
                <a:latin typeface="Calibri"/>
                <a:cs typeface="Calibri"/>
              </a:rPr>
              <a:t>arrays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shape </a:t>
            </a:r>
            <a:r>
              <a:rPr sz="1800" spc="-10" dirty="0">
                <a:latin typeface="Calibri"/>
                <a:cs typeface="Calibri"/>
              </a:rPr>
              <a:t>[</a:t>
            </a:r>
            <a:r>
              <a:rPr sz="1800" i="1" spc="-10" dirty="0">
                <a:latin typeface="Calibri"/>
                <a:cs typeface="Calibri"/>
              </a:rPr>
              <a:t>batch size</a:t>
            </a:r>
            <a:r>
              <a:rPr sz="1800" spc="-10" dirty="0">
                <a:latin typeface="Calibri"/>
                <a:cs typeface="Calibri"/>
              </a:rPr>
              <a:t>, </a:t>
            </a:r>
            <a:r>
              <a:rPr sz="1800" i="1" spc="-5" dirty="0">
                <a:latin typeface="Calibri"/>
                <a:cs typeface="Calibri"/>
              </a:rPr>
              <a:t>time </a:t>
            </a:r>
            <a:r>
              <a:rPr sz="1800" i="1" spc="-15" dirty="0">
                <a:latin typeface="Calibri"/>
                <a:cs typeface="Calibri"/>
              </a:rPr>
              <a:t>steps</a:t>
            </a:r>
            <a:r>
              <a:rPr sz="1800" spc="-15" dirty="0">
                <a:latin typeface="Calibri"/>
                <a:cs typeface="Calibri"/>
              </a:rPr>
              <a:t>,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dimensionality</a:t>
            </a:r>
            <a:r>
              <a:rPr sz="1800" spc="-5" dirty="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924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55" dirty="0">
                <a:latin typeface="Arial"/>
                <a:cs typeface="Arial"/>
              </a:rPr>
              <a:t>Training </a:t>
            </a:r>
            <a:r>
              <a:rPr sz="4400" b="0" spc="60" dirty="0">
                <a:latin typeface="Arial"/>
                <a:cs typeface="Arial"/>
              </a:rPr>
              <a:t>Example:</a:t>
            </a:r>
            <a:r>
              <a:rPr sz="4400" b="0" spc="-390" dirty="0">
                <a:latin typeface="Arial"/>
                <a:cs typeface="Arial"/>
              </a:rPr>
              <a:t> </a:t>
            </a:r>
            <a:r>
              <a:rPr sz="4400" spc="15" dirty="0">
                <a:latin typeface="Arial"/>
                <a:cs typeface="Arial"/>
              </a:rPr>
              <a:t>Results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6727825" cy="198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Let’s </a:t>
            </a:r>
            <a:r>
              <a:rPr sz="2400" spc="100" dirty="0">
                <a:latin typeface="Arial"/>
                <a:cs typeface="Arial"/>
              </a:rPr>
              <a:t>predict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60" dirty="0">
                <a:latin typeface="Arial"/>
                <a:cs typeface="Arial"/>
              </a:rPr>
              <a:t>last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150" dirty="0">
                <a:latin typeface="Arial"/>
                <a:cs typeface="Arial"/>
              </a:rPr>
              <a:t>If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simplely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use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fully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connected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80" dirty="0">
                <a:latin typeface="Arial"/>
                <a:cs typeface="Arial"/>
              </a:rPr>
              <a:t>network</a:t>
            </a:r>
            <a:r>
              <a:rPr sz="2400" spc="8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latin typeface="Arial"/>
                <a:cs typeface="Arial"/>
              </a:rPr>
              <a:t>Using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linear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regression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(by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adding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Flatten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layer)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Arial"/>
                <a:cs typeface="Arial"/>
              </a:rPr>
              <a:t>loss </a:t>
            </a:r>
            <a:r>
              <a:rPr sz="2000" spc="-25" dirty="0">
                <a:latin typeface="Arial"/>
                <a:cs typeface="Arial"/>
              </a:rPr>
              <a:t>=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0.0042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70292" y="1825752"/>
            <a:ext cx="4363199" cy="2342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2752" y="4692757"/>
            <a:ext cx="7420355" cy="17994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924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55" dirty="0">
                <a:latin typeface="Arial"/>
                <a:cs typeface="Arial"/>
              </a:rPr>
              <a:t>Training </a:t>
            </a:r>
            <a:r>
              <a:rPr sz="4400" b="0" spc="60" dirty="0">
                <a:latin typeface="Arial"/>
                <a:cs typeface="Arial"/>
              </a:rPr>
              <a:t>Example:</a:t>
            </a:r>
            <a:r>
              <a:rPr sz="4400" b="0" spc="-390" dirty="0">
                <a:latin typeface="Arial"/>
                <a:cs typeface="Arial"/>
              </a:rPr>
              <a:t> </a:t>
            </a:r>
            <a:r>
              <a:rPr sz="4400" spc="15" dirty="0">
                <a:latin typeface="Arial"/>
                <a:cs typeface="Arial"/>
              </a:rPr>
              <a:t>Results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404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Let’s </a:t>
            </a:r>
            <a:r>
              <a:rPr sz="2400" spc="100" dirty="0">
                <a:latin typeface="Arial"/>
                <a:cs typeface="Arial"/>
              </a:rPr>
              <a:t>predict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60" dirty="0">
                <a:latin typeface="Arial"/>
                <a:cs typeface="Arial"/>
              </a:rPr>
              <a:t>last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07735" y="1825752"/>
            <a:ext cx="5939027" cy="4614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924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55" dirty="0">
                <a:latin typeface="Arial"/>
                <a:cs typeface="Arial"/>
              </a:rPr>
              <a:t>Training </a:t>
            </a:r>
            <a:r>
              <a:rPr sz="4400" b="0" spc="60" dirty="0">
                <a:latin typeface="Arial"/>
                <a:cs typeface="Arial"/>
              </a:rPr>
              <a:t>Example:</a:t>
            </a:r>
            <a:r>
              <a:rPr sz="4400" b="0" spc="-390" dirty="0">
                <a:latin typeface="Arial"/>
                <a:cs typeface="Arial"/>
              </a:rPr>
              <a:t> </a:t>
            </a:r>
            <a:r>
              <a:rPr sz="4400" spc="15" dirty="0">
                <a:latin typeface="Arial"/>
                <a:cs typeface="Arial"/>
              </a:rPr>
              <a:t>Results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4566920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Let’s </a:t>
            </a:r>
            <a:r>
              <a:rPr sz="2400" spc="100" dirty="0">
                <a:latin typeface="Arial"/>
                <a:cs typeface="Arial"/>
              </a:rPr>
              <a:t>predict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60" dirty="0">
                <a:latin typeface="Arial"/>
                <a:cs typeface="Arial"/>
              </a:rPr>
              <a:t>last</a:t>
            </a:r>
            <a:r>
              <a:rPr sz="2400" spc="-43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value.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150" dirty="0">
                <a:latin typeface="Arial"/>
                <a:cs typeface="Arial"/>
              </a:rPr>
              <a:t>If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simple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use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spc="55" dirty="0">
                <a:latin typeface="Arial"/>
                <a:cs typeface="Arial"/>
              </a:rPr>
              <a:t>simple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RNN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04659" y="2203704"/>
            <a:ext cx="5237986" cy="27431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924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55" dirty="0">
                <a:latin typeface="Arial"/>
                <a:cs typeface="Arial"/>
              </a:rPr>
              <a:t>Training </a:t>
            </a:r>
            <a:r>
              <a:rPr sz="4400" b="0" spc="60" dirty="0">
                <a:latin typeface="Arial"/>
                <a:cs typeface="Arial"/>
              </a:rPr>
              <a:t>Example:</a:t>
            </a:r>
            <a:r>
              <a:rPr sz="4400" b="0" spc="-390" dirty="0">
                <a:latin typeface="Arial"/>
                <a:cs typeface="Arial"/>
              </a:rPr>
              <a:t> </a:t>
            </a:r>
            <a:r>
              <a:rPr sz="4400" spc="15" dirty="0">
                <a:latin typeface="Arial"/>
                <a:cs typeface="Arial"/>
              </a:rPr>
              <a:t>Results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733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30" dirty="0">
                <a:latin typeface="Arial"/>
                <a:cs typeface="Arial"/>
              </a:rPr>
              <a:t>0.1088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(</a:t>
            </a:r>
            <a:r>
              <a:rPr sz="2400" b="1" spc="15" dirty="0">
                <a:latin typeface="Arial"/>
                <a:cs typeface="Arial"/>
              </a:rPr>
              <a:t>Simple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50" dirty="0">
                <a:latin typeface="Arial"/>
                <a:cs typeface="Arial"/>
              </a:rPr>
              <a:t>RNN</a:t>
            </a:r>
            <a:r>
              <a:rPr sz="2400" spc="50" dirty="0">
                <a:latin typeface="Arial"/>
                <a:cs typeface="Arial"/>
              </a:rPr>
              <a:t>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vs.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b="1" spc="30" dirty="0">
                <a:latin typeface="Arial"/>
                <a:cs typeface="Arial"/>
              </a:rPr>
              <a:t>0.0042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(fully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connected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linear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regression)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2701683"/>
            <a:ext cx="7496809" cy="1901825"/>
            <a:chOff x="838200" y="2701683"/>
            <a:chExt cx="7496809" cy="1901825"/>
          </a:xfrm>
        </p:grpSpPr>
        <p:sp>
          <p:nvSpPr>
            <p:cNvPr id="5" name="object 5"/>
            <p:cNvSpPr/>
            <p:nvPr/>
          </p:nvSpPr>
          <p:spPr>
            <a:xfrm>
              <a:off x="838200" y="2701683"/>
              <a:ext cx="7496555" cy="18002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95323" y="4307108"/>
              <a:ext cx="2020570" cy="290195"/>
            </a:xfrm>
            <a:custGeom>
              <a:avLst/>
              <a:gdLst/>
              <a:ahLst/>
              <a:cxnLst/>
              <a:rect l="l" t="t" r="r" b="b"/>
              <a:pathLst>
                <a:path w="2020570" h="290195">
                  <a:moveTo>
                    <a:pt x="8992" y="19527"/>
                  </a:moveTo>
                  <a:lnTo>
                    <a:pt x="68982" y="8827"/>
                  </a:lnTo>
                  <a:lnTo>
                    <a:pt x="122107" y="4454"/>
                  </a:lnTo>
                  <a:lnTo>
                    <a:pt x="169621" y="4926"/>
                  </a:lnTo>
                  <a:lnTo>
                    <a:pt x="212781" y="8763"/>
                  </a:lnTo>
                  <a:lnTo>
                    <a:pt x="252840" y="14483"/>
                  </a:lnTo>
                  <a:lnTo>
                    <a:pt x="291055" y="20608"/>
                  </a:lnTo>
                  <a:lnTo>
                    <a:pt x="328679" y="25655"/>
                  </a:lnTo>
                  <a:lnTo>
                    <a:pt x="366967" y="28144"/>
                  </a:lnTo>
                  <a:lnTo>
                    <a:pt x="407176" y="26595"/>
                  </a:lnTo>
                  <a:lnTo>
                    <a:pt x="450559" y="19527"/>
                  </a:lnTo>
                  <a:lnTo>
                    <a:pt x="494816" y="12412"/>
                  </a:lnTo>
                  <a:lnTo>
                    <a:pt x="537355" y="10745"/>
                  </a:lnTo>
                  <a:lnTo>
                    <a:pt x="578978" y="13075"/>
                  </a:lnTo>
                  <a:lnTo>
                    <a:pt x="620489" y="17952"/>
                  </a:lnTo>
                  <a:lnTo>
                    <a:pt x="662691" y="23927"/>
                  </a:lnTo>
                  <a:lnTo>
                    <a:pt x="706389" y="29551"/>
                  </a:lnTo>
                  <a:lnTo>
                    <a:pt x="752384" y="33372"/>
                  </a:lnTo>
                  <a:lnTo>
                    <a:pt x="801480" y="33942"/>
                  </a:lnTo>
                  <a:lnTo>
                    <a:pt x="854481" y="29810"/>
                  </a:lnTo>
                  <a:lnTo>
                    <a:pt x="912191" y="19527"/>
                  </a:lnTo>
                  <a:lnTo>
                    <a:pt x="962028" y="10980"/>
                  </a:lnTo>
                  <a:lnTo>
                    <a:pt x="1010991" y="7672"/>
                  </a:lnTo>
                  <a:lnTo>
                    <a:pt x="1059088" y="8497"/>
                  </a:lnTo>
                  <a:lnTo>
                    <a:pt x="1106325" y="12350"/>
                  </a:lnTo>
                  <a:lnTo>
                    <a:pt x="1152710" y="18126"/>
                  </a:lnTo>
                  <a:lnTo>
                    <a:pt x="1198249" y="24718"/>
                  </a:lnTo>
                  <a:lnTo>
                    <a:pt x="1242949" y="31022"/>
                  </a:lnTo>
                  <a:lnTo>
                    <a:pt x="1286817" y="35933"/>
                  </a:lnTo>
                  <a:lnTo>
                    <a:pt x="1329861" y="38344"/>
                  </a:lnTo>
                  <a:lnTo>
                    <a:pt x="1372087" y="37150"/>
                  </a:lnTo>
                  <a:lnTo>
                    <a:pt x="1413502" y="31246"/>
                  </a:lnTo>
                  <a:lnTo>
                    <a:pt x="1454113" y="19527"/>
                  </a:lnTo>
                  <a:lnTo>
                    <a:pt x="1494698" y="7711"/>
                  </a:lnTo>
                  <a:lnTo>
                    <a:pt x="1536101" y="1553"/>
                  </a:lnTo>
                  <a:lnTo>
                    <a:pt x="1578417" y="0"/>
                  </a:lnTo>
                  <a:lnTo>
                    <a:pt x="1621742" y="1998"/>
                  </a:lnTo>
                  <a:lnTo>
                    <a:pt x="1666171" y="6496"/>
                  </a:lnTo>
                  <a:lnTo>
                    <a:pt x="1711799" y="12440"/>
                  </a:lnTo>
                  <a:lnTo>
                    <a:pt x="1758722" y="18778"/>
                  </a:lnTo>
                  <a:lnTo>
                    <a:pt x="1807035" y="24457"/>
                  </a:lnTo>
                  <a:lnTo>
                    <a:pt x="1856834" y="28424"/>
                  </a:lnTo>
                  <a:lnTo>
                    <a:pt x="1908215" y="29627"/>
                  </a:lnTo>
                  <a:lnTo>
                    <a:pt x="1961271" y="27012"/>
                  </a:lnTo>
                  <a:lnTo>
                    <a:pt x="2016100" y="19527"/>
                  </a:lnTo>
                  <a:lnTo>
                    <a:pt x="2020366" y="79421"/>
                  </a:lnTo>
                  <a:lnTo>
                    <a:pt x="2018410" y="133191"/>
                  </a:lnTo>
                  <a:lnTo>
                    <a:pt x="2014321" y="182158"/>
                  </a:lnTo>
                  <a:lnTo>
                    <a:pt x="2012188" y="227649"/>
                  </a:lnTo>
                  <a:lnTo>
                    <a:pt x="2016100" y="270987"/>
                  </a:lnTo>
                  <a:lnTo>
                    <a:pt x="1967233" y="281654"/>
                  </a:lnTo>
                  <a:lnTo>
                    <a:pt x="1917184" y="286615"/>
                  </a:lnTo>
                  <a:lnTo>
                    <a:pt x="1866512" y="287000"/>
                  </a:lnTo>
                  <a:lnTo>
                    <a:pt x="1815771" y="283938"/>
                  </a:lnTo>
                  <a:lnTo>
                    <a:pt x="1765519" y="278560"/>
                  </a:lnTo>
                  <a:lnTo>
                    <a:pt x="1716312" y="271997"/>
                  </a:lnTo>
                  <a:lnTo>
                    <a:pt x="1668707" y="265377"/>
                  </a:lnTo>
                  <a:lnTo>
                    <a:pt x="1623259" y="259831"/>
                  </a:lnTo>
                  <a:lnTo>
                    <a:pt x="1580526" y="256489"/>
                  </a:lnTo>
                  <a:lnTo>
                    <a:pt x="1541064" y="256481"/>
                  </a:lnTo>
                  <a:lnTo>
                    <a:pt x="1505429" y="260937"/>
                  </a:lnTo>
                  <a:lnTo>
                    <a:pt x="1474179" y="270987"/>
                  </a:lnTo>
                  <a:lnTo>
                    <a:pt x="1434132" y="284173"/>
                  </a:lnTo>
                  <a:lnTo>
                    <a:pt x="1391169" y="289712"/>
                  </a:lnTo>
                  <a:lnTo>
                    <a:pt x="1345573" y="289467"/>
                  </a:lnTo>
                  <a:lnTo>
                    <a:pt x="1297629" y="285304"/>
                  </a:lnTo>
                  <a:lnTo>
                    <a:pt x="1247620" y="279088"/>
                  </a:lnTo>
                  <a:lnTo>
                    <a:pt x="1195829" y="272683"/>
                  </a:lnTo>
                  <a:lnTo>
                    <a:pt x="1142542" y="267955"/>
                  </a:lnTo>
                  <a:lnTo>
                    <a:pt x="1088042" y="266768"/>
                  </a:lnTo>
                  <a:lnTo>
                    <a:pt x="1032612" y="270987"/>
                  </a:lnTo>
                  <a:lnTo>
                    <a:pt x="977460" y="276600"/>
                  </a:lnTo>
                  <a:lnTo>
                    <a:pt x="923524" y="278898"/>
                  </a:lnTo>
                  <a:lnTo>
                    <a:pt x="870695" y="278700"/>
                  </a:lnTo>
                  <a:lnTo>
                    <a:pt x="818867" y="276826"/>
                  </a:lnTo>
                  <a:lnTo>
                    <a:pt x="767933" y="274095"/>
                  </a:lnTo>
                  <a:lnTo>
                    <a:pt x="717784" y="271326"/>
                  </a:lnTo>
                  <a:lnTo>
                    <a:pt x="668314" y="269338"/>
                  </a:lnTo>
                  <a:lnTo>
                    <a:pt x="619415" y="268952"/>
                  </a:lnTo>
                  <a:lnTo>
                    <a:pt x="570980" y="270987"/>
                  </a:lnTo>
                  <a:lnTo>
                    <a:pt x="529085" y="273109"/>
                  </a:lnTo>
                  <a:lnTo>
                    <a:pt x="482885" y="273909"/>
                  </a:lnTo>
                  <a:lnTo>
                    <a:pt x="433202" y="273688"/>
                  </a:lnTo>
                  <a:lnTo>
                    <a:pt x="380857" y="272744"/>
                  </a:lnTo>
                  <a:lnTo>
                    <a:pt x="326674" y="271375"/>
                  </a:lnTo>
                  <a:lnTo>
                    <a:pt x="271473" y="269881"/>
                  </a:lnTo>
                  <a:lnTo>
                    <a:pt x="216078" y="268560"/>
                  </a:lnTo>
                  <a:lnTo>
                    <a:pt x="161310" y="267711"/>
                  </a:lnTo>
                  <a:lnTo>
                    <a:pt x="107992" y="267634"/>
                  </a:lnTo>
                  <a:lnTo>
                    <a:pt x="56945" y="268626"/>
                  </a:lnTo>
                  <a:lnTo>
                    <a:pt x="8992" y="270987"/>
                  </a:lnTo>
                  <a:lnTo>
                    <a:pt x="0" y="222925"/>
                  </a:lnTo>
                  <a:lnTo>
                    <a:pt x="585" y="179653"/>
                  </a:lnTo>
                  <a:lnTo>
                    <a:pt x="5668" y="135266"/>
                  </a:lnTo>
                  <a:lnTo>
                    <a:pt x="10164" y="83859"/>
                  </a:lnTo>
                  <a:lnTo>
                    <a:pt x="8992" y="1952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23815" y="4625701"/>
            <a:ext cx="7420609" cy="1849120"/>
            <a:chOff x="4623815" y="4625701"/>
            <a:chExt cx="7420609" cy="1849120"/>
          </a:xfrm>
        </p:grpSpPr>
        <p:sp>
          <p:nvSpPr>
            <p:cNvPr id="8" name="object 8"/>
            <p:cNvSpPr/>
            <p:nvPr/>
          </p:nvSpPr>
          <p:spPr>
            <a:xfrm>
              <a:off x="4623815" y="4625701"/>
              <a:ext cx="7420354" cy="17994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31231" y="6178580"/>
              <a:ext cx="2020570" cy="290195"/>
            </a:xfrm>
            <a:custGeom>
              <a:avLst/>
              <a:gdLst/>
              <a:ahLst/>
              <a:cxnLst/>
              <a:rect l="l" t="t" r="r" b="b"/>
              <a:pathLst>
                <a:path w="2020570" h="290195">
                  <a:moveTo>
                    <a:pt x="8992" y="19527"/>
                  </a:moveTo>
                  <a:lnTo>
                    <a:pt x="68982" y="8827"/>
                  </a:lnTo>
                  <a:lnTo>
                    <a:pt x="122107" y="4454"/>
                  </a:lnTo>
                  <a:lnTo>
                    <a:pt x="169621" y="4926"/>
                  </a:lnTo>
                  <a:lnTo>
                    <a:pt x="212781" y="8763"/>
                  </a:lnTo>
                  <a:lnTo>
                    <a:pt x="252840" y="14483"/>
                  </a:lnTo>
                  <a:lnTo>
                    <a:pt x="291055" y="20608"/>
                  </a:lnTo>
                  <a:lnTo>
                    <a:pt x="328679" y="25655"/>
                  </a:lnTo>
                  <a:lnTo>
                    <a:pt x="366967" y="28144"/>
                  </a:lnTo>
                  <a:lnTo>
                    <a:pt x="407176" y="26595"/>
                  </a:lnTo>
                  <a:lnTo>
                    <a:pt x="450559" y="19527"/>
                  </a:lnTo>
                  <a:lnTo>
                    <a:pt x="494816" y="12412"/>
                  </a:lnTo>
                  <a:lnTo>
                    <a:pt x="537355" y="10745"/>
                  </a:lnTo>
                  <a:lnTo>
                    <a:pt x="578978" y="13075"/>
                  </a:lnTo>
                  <a:lnTo>
                    <a:pt x="620489" y="17952"/>
                  </a:lnTo>
                  <a:lnTo>
                    <a:pt x="662691" y="23927"/>
                  </a:lnTo>
                  <a:lnTo>
                    <a:pt x="706389" y="29551"/>
                  </a:lnTo>
                  <a:lnTo>
                    <a:pt x="752384" y="33372"/>
                  </a:lnTo>
                  <a:lnTo>
                    <a:pt x="801480" y="33942"/>
                  </a:lnTo>
                  <a:lnTo>
                    <a:pt x="854481" y="29810"/>
                  </a:lnTo>
                  <a:lnTo>
                    <a:pt x="912191" y="19527"/>
                  </a:lnTo>
                  <a:lnTo>
                    <a:pt x="962028" y="10980"/>
                  </a:lnTo>
                  <a:lnTo>
                    <a:pt x="1010991" y="7672"/>
                  </a:lnTo>
                  <a:lnTo>
                    <a:pt x="1059088" y="8497"/>
                  </a:lnTo>
                  <a:lnTo>
                    <a:pt x="1106325" y="12350"/>
                  </a:lnTo>
                  <a:lnTo>
                    <a:pt x="1152710" y="18126"/>
                  </a:lnTo>
                  <a:lnTo>
                    <a:pt x="1198249" y="24718"/>
                  </a:lnTo>
                  <a:lnTo>
                    <a:pt x="1242949" y="31022"/>
                  </a:lnTo>
                  <a:lnTo>
                    <a:pt x="1286817" y="35933"/>
                  </a:lnTo>
                  <a:lnTo>
                    <a:pt x="1329861" y="38344"/>
                  </a:lnTo>
                  <a:lnTo>
                    <a:pt x="1372087" y="37150"/>
                  </a:lnTo>
                  <a:lnTo>
                    <a:pt x="1413502" y="31246"/>
                  </a:lnTo>
                  <a:lnTo>
                    <a:pt x="1454113" y="19527"/>
                  </a:lnTo>
                  <a:lnTo>
                    <a:pt x="1494698" y="7711"/>
                  </a:lnTo>
                  <a:lnTo>
                    <a:pt x="1536101" y="1553"/>
                  </a:lnTo>
                  <a:lnTo>
                    <a:pt x="1578417" y="0"/>
                  </a:lnTo>
                  <a:lnTo>
                    <a:pt x="1621742" y="1998"/>
                  </a:lnTo>
                  <a:lnTo>
                    <a:pt x="1666171" y="6496"/>
                  </a:lnTo>
                  <a:lnTo>
                    <a:pt x="1711799" y="12440"/>
                  </a:lnTo>
                  <a:lnTo>
                    <a:pt x="1758722" y="18778"/>
                  </a:lnTo>
                  <a:lnTo>
                    <a:pt x="1807035" y="24457"/>
                  </a:lnTo>
                  <a:lnTo>
                    <a:pt x="1856834" y="28424"/>
                  </a:lnTo>
                  <a:lnTo>
                    <a:pt x="1908215" y="29627"/>
                  </a:lnTo>
                  <a:lnTo>
                    <a:pt x="1961271" y="27012"/>
                  </a:lnTo>
                  <a:lnTo>
                    <a:pt x="2016100" y="19527"/>
                  </a:lnTo>
                  <a:lnTo>
                    <a:pt x="2020366" y="79421"/>
                  </a:lnTo>
                  <a:lnTo>
                    <a:pt x="2018410" y="133191"/>
                  </a:lnTo>
                  <a:lnTo>
                    <a:pt x="2014321" y="182158"/>
                  </a:lnTo>
                  <a:lnTo>
                    <a:pt x="2012188" y="227649"/>
                  </a:lnTo>
                  <a:lnTo>
                    <a:pt x="2016100" y="270987"/>
                  </a:lnTo>
                  <a:lnTo>
                    <a:pt x="1967233" y="281654"/>
                  </a:lnTo>
                  <a:lnTo>
                    <a:pt x="1917184" y="286615"/>
                  </a:lnTo>
                  <a:lnTo>
                    <a:pt x="1866512" y="287000"/>
                  </a:lnTo>
                  <a:lnTo>
                    <a:pt x="1815771" y="283938"/>
                  </a:lnTo>
                  <a:lnTo>
                    <a:pt x="1765519" y="278560"/>
                  </a:lnTo>
                  <a:lnTo>
                    <a:pt x="1716312" y="271997"/>
                  </a:lnTo>
                  <a:lnTo>
                    <a:pt x="1668707" y="265377"/>
                  </a:lnTo>
                  <a:lnTo>
                    <a:pt x="1623259" y="259831"/>
                  </a:lnTo>
                  <a:lnTo>
                    <a:pt x="1580526" y="256489"/>
                  </a:lnTo>
                  <a:lnTo>
                    <a:pt x="1541064" y="256481"/>
                  </a:lnTo>
                  <a:lnTo>
                    <a:pt x="1505429" y="260937"/>
                  </a:lnTo>
                  <a:lnTo>
                    <a:pt x="1474179" y="270987"/>
                  </a:lnTo>
                  <a:lnTo>
                    <a:pt x="1434132" y="284173"/>
                  </a:lnTo>
                  <a:lnTo>
                    <a:pt x="1391169" y="289712"/>
                  </a:lnTo>
                  <a:lnTo>
                    <a:pt x="1345573" y="289467"/>
                  </a:lnTo>
                  <a:lnTo>
                    <a:pt x="1297629" y="285304"/>
                  </a:lnTo>
                  <a:lnTo>
                    <a:pt x="1247620" y="279088"/>
                  </a:lnTo>
                  <a:lnTo>
                    <a:pt x="1195829" y="272683"/>
                  </a:lnTo>
                  <a:lnTo>
                    <a:pt x="1142542" y="267955"/>
                  </a:lnTo>
                  <a:lnTo>
                    <a:pt x="1088042" y="266768"/>
                  </a:lnTo>
                  <a:lnTo>
                    <a:pt x="1032612" y="270987"/>
                  </a:lnTo>
                  <a:lnTo>
                    <a:pt x="977460" y="276600"/>
                  </a:lnTo>
                  <a:lnTo>
                    <a:pt x="923524" y="278898"/>
                  </a:lnTo>
                  <a:lnTo>
                    <a:pt x="870695" y="278700"/>
                  </a:lnTo>
                  <a:lnTo>
                    <a:pt x="818867" y="276826"/>
                  </a:lnTo>
                  <a:lnTo>
                    <a:pt x="767933" y="274095"/>
                  </a:lnTo>
                  <a:lnTo>
                    <a:pt x="717784" y="271326"/>
                  </a:lnTo>
                  <a:lnTo>
                    <a:pt x="668314" y="269338"/>
                  </a:lnTo>
                  <a:lnTo>
                    <a:pt x="619415" y="268952"/>
                  </a:lnTo>
                  <a:lnTo>
                    <a:pt x="570980" y="270987"/>
                  </a:lnTo>
                  <a:lnTo>
                    <a:pt x="529085" y="273109"/>
                  </a:lnTo>
                  <a:lnTo>
                    <a:pt x="482885" y="273909"/>
                  </a:lnTo>
                  <a:lnTo>
                    <a:pt x="433202" y="273688"/>
                  </a:lnTo>
                  <a:lnTo>
                    <a:pt x="380857" y="272744"/>
                  </a:lnTo>
                  <a:lnTo>
                    <a:pt x="326674" y="271375"/>
                  </a:lnTo>
                  <a:lnTo>
                    <a:pt x="271473" y="269881"/>
                  </a:lnTo>
                  <a:lnTo>
                    <a:pt x="216078" y="268560"/>
                  </a:lnTo>
                  <a:lnTo>
                    <a:pt x="161310" y="267711"/>
                  </a:lnTo>
                  <a:lnTo>
                    <a:pt x="107992" y="267634"/>
                  </a:lnTo>
                  <a:lnTo>
                    <a:pt x="56945" y="268626"/>
                  </a:lnTo>
                  <a:lnTo>
                    <a:pt x="8992" y="270987"/>
                  </a:lnTo>
                  <a:lnTo>
                    <a:pt x="0" y="222925"/>
                  </a:lnTo>
                  <a:lnTo>
                    <a:pt x="585" y="179653"/>
                  </a:lnTo>
                  <a:lnTo>
                    <a:pt x="5668" y="135266"/>
                  </a:lnTo>
                  <a:lnTo>
                    <a:pt x="10164" y="83859"/>
                  </a:lnTo>
                  <a:lnTo>
                    <a:pt x="8992" y="1952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930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0194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90" dirty="0">
                <a:latin typeface="Arial"/>
                <a:cs typeface="Arial"/>
              </a:rPr>
              <a:t>Deep</a:t>
            </a:r>
            <a:r>
              <a:rPr sz="4400" b="0" spc="-160" dirty="0">
                <a:latin typeface="Arial"/>
                <a:cs typeface="Arial"/>
              </a:rPr>
              <a:t> </a:t>
            </a:r>
            <a:r>
              <a:rPr sz="4400" b="0" spc="-50" dirty="0">
                <a:latin typeface="Arial"/>
                <a:cs typeface="Arial"/>
              </a:rPr>
              <a:t>RNNs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514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By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stacking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multiple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layers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cells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540884"/>
            <a:ext cx="1071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225" dirty="0">
                <a:latin typeface="Arial"/>
                <a:cs typeface="Arial"/>
              </a:rPr>
              <a:t>C</a:t>
            </a:r>
            <a:r>
              <a:rPr sz="2400" spc="90" dirty="0">
                <a:latin typeface="Arial"/>
                <a:cs typeface="Arial"/>
              </a:rPr>
              <a:t>ode</a:t>
            </a:r>
            <a:r>
              <a:rPr sz="2400" spc="-25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21552" y="801624"/>
            <a:ext cx="5638418" cy="31996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37232" y="4617720"/>
            <a:ext cx="7717535" cy="12923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930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9246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55" dirty="0">
                <a:latin typeface="Arial"/>
                <a:cs typeface="Arial"/>
              </a:rPr>
              <a:t>Training </a:t>
            </a:r>
            <a:r>
              <a:rPr sz="4400" b="0" spc="60" dirty="0">
                <a:latin typeface="Arial"/>
                <a:cs typeface="Arial"/>
              </a:rPr>
              <a:t>Example:</a:t>
            </a:r>
            <a:r>
              <a:rPr sz="4400" b="0" spc="-390" dirty="0">
                <a:latin typeface="Arial"/>
                <a:cs typeface="Arial"/>
              </a:rPr>
              <a:t> </a:t>
            </a:r>
            <a:r>
              <a:rPr sz="4400" spc="15" dirty="0">
                <a:latin typeface="Arial"/>
                <a:cs typeface="Arial"/>
              </a:rPr>
              <a:t>Results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0416" y="3786759"/>
            <a:ext cx="11911965" cy="3056255"/>
            <a:chOff x="280416" y="3786759"/>
            <a:chExt cx="11911965" cy="3056255"/>
          </a:xfrm>
        </p:grpSpPr>
        <p:sp>
          <p:nvSpPr>
            <p:cNvPr id="4" name="object 4"/>
            <p:cNvSpPr/>
            <p:nvPr/>
          </p:nvSpPr>
          <p:spPr>
            <a:xfrm>
              <a:off x="280416" y="3786759"/>
              <a:ext cx="7496555" cy="18002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7539" y="5393840"/>
              <a:ext cx="2020570" cy="288290"/>
            </a:xfrm>
            <a:custGeom>
              <a:avLst/>
              <a:gdLst/>
              <a:ahLst/>
              <a:cxnLst/>
              <a:rect l="l" t="t" r="r" b="b"/>
              <a:pathLst>
                <a:path w="2020570" h="288289">
                  <a:moveTo>
                    <a:pt x="8992" y="19407"/>
                  </a:moveTo>
                  <a:lnTo>
                    <a:pt x="68982" y="8773"/>
                  </a:lnTo>
                  <a:lnTo>
                    <a:pt x="122107" y="4427"/>
                  </a:lnTo>
                  <a:lnTo>
                    <a:pt x="169621" y="4897"/>
                  </a:lnTo>
                  <a:lnTo>
                    <a:pt x="212781" y="8711"/>
                  </a:lnTo>
                  <a:lnTo>
                    <a:pt x="252840" y="14397"/>
                  </a:lnTo>
                  <a:lnTo>
                    <a:pt x="291055" y="20484"/>
                  </a:lnTo>
                  <a:lnTo>
                    <a:pt x="328679" y="25501"/>
                  </a:lnTo>
                  <a:lnTo>
                    <a:pt x="366967" y="27975"/>
                  </a:lnTo>
                  <a:lnTo>
                    <a:pt x="407176" y="26434"/>
                  </a:lnTo>
                  <a:lnTo>
                    <a:pt x="450559" y="19407"/>
                  </a:lnTo>
                  <a:lnTo>
                    <a:pt x="494816" y="12335"/>
                  </a:lnTo>
                  <a:lnTo>
                    <a:pt x="537355" y="10677"/>
                  </a:lnTo>
                  <a:lnTo>
                    <a:pt x="578978" y="12992"/>
                  </a:lnTo>
                  <a:lnTo>
                    <a:pt x="620489" y="17840"/>
                  </a:lnTo>
                  <a:lnTo>
                    <a:pt x="662691" y="23779"/>
                  </a:lnTo>
                  <a:lnTo>
                    <a:pt x="706389" y="29369"/>
                  </a:lnTo>
                  <a:lnTo>
                    <a:pt x="752384" y="33167"/>
                  </a:lnTo>
                  <a:lnTo>
                    <a:pt x="801480" y="33734"/>
                  </a:lnTo>
                  <a:lnTo>
                    <a:pt x="854481" y="29628"/>
                  </a:lnTo>
                  <a:lnTo>
                    <a:pt x="912191" y="19407"/>
                  </a:lnTo>
                  <a:lnTo>
                    <a:pt x="962028" y="10912"/>
                  </a:lnTo>
                  <a:lnTo>
                    <a:pt x="1010991" y="7624"/>
                  </a:lnTo>
                  <a:lnTo>
                    <a:pt x="1059088" y="8443"/>
                  </a:lnTo>
                  <a:lnTo>
                    <a:pt x="1106325" y="12273"/>
                  </a:lnTo>
                  <a:lnTo>
                    <a:pt x="1152710" y="18013"/>
                  </a:lnTo>
                  <a:lnTo>
                    <a:pt x="1198249" y="24565"/>
                  </a:lnTo>
                  <a:lnTo>
                    <a:pt x="1242949" y="30831"/>
                  </a:lnTo>
                  <a:lnTo>
                    <a:pt x="1286817" y="35711"/>
                  </a:lnTo>
                  <a:lnTo>
                    <a:pt x="1329861" y="38108"/>
                  </a:lnTo>
                  <a:lnTo>
                    <a:pt x="1372087" y="36922"/>
                  </a:lnTo>
                  <a:lnTo>
                    <a:pt x="1413502" y="31055"/>
                  </a:lnTo>
                  <a:lnTo>
                    <a:pt x="1454113" y="19407"/>
                  </a:lnTo>
                  <a:lnTo>
                    <a:pt x="1494698" y="7664"/>
                  </a:lnTo>
                  <a:lnTo>
                    <a:pt x="1536101" y="1543"/>
                  </a:lnTo>
                  <a:lnTo>
                    <a:pt x="1578417" y="0"/>
                  </a:lnTo>
                  <a:lnTo>
                    <a:pt x="1621742" y="1986"/>
                  </a:lnTo>
                  <a:lnTo>
                    <a:pt x="1666171" y="6456"/>
                  </a:lnTo>
                  <a:lnTo>
                    <a:pt x="1711799" y="12364"/>
                  </a:lnTo>
                  <a:lnTo>
                    <a:pt x="1758722" y="18663"/>
                  </a:lnTo>
                  <a:lnTo>
                    <a:pt x="1807035" y="24307"/>
                  </a:lnTo>
                  <a:lnTo>
                    <a:pt x="1856834" y="28249"/>
                  </a:lnTo>
                  <a:lnTo>
                    <a:pt x="1908215" y="29445"/>
                  </a:lnTo>
                  <a:lnTo>
                    <a:pt x="1961271" y="26846"/>
                  </a:lnTo>
                  <a:lnTo>
                    <a:pt x="2016100" y="19407"/>
                  </a:lnTo>
                  <a:lnTo>
                    <a:pt x="2020366" y="78941"/>
                  </a:lnTo>
                  <a:lnTo>
                    <a:pt x="2018410" y="132384"/>
                  </a:lnTo>
                  <a:lnTo>
                    <a:pt x="2014321" y="181055"/>
                  </a:lnTo>
                  <a:lnTo>
                    <a:pt x="2012188" y="226269"/>
                  </a:lnTo>
                  <a:lnTo>
                    <a:pt x="2016100" y="269343"/>
                  </a:lnTo>
                  <a:lnTo>
                    <a:pt x="1967233" y="279944"/>
                  </a:lnTo>
                  <a:lnTo>
                    <a:pt x="1917184" y="284874"/>
                  </a:lnTo>
                  <a:lnTo>
                    <a:pt x="1866512" y="285256"/>
                  </a:lnTo>
                  <a:lnTo>
                    <a:pt x="1815771" y="282213"/>
                  </a:lnTo>
                  <a:lnTo>
                    <a:pt x="1765519" y="276867"/>
                  </a:lnTo>
                  <a:lnTo>
                    <a:pt x="1716312" y="270343"/>
                  </a:lnTo>
                  <a:lnTo>
                    <a:pt x="1668707" y="263764"/>
                  </a:lnTo>
                  <a:lnTo>
                    <a:pt x="1623259" y="258252"/>
                  </a:lnTo>
                  <a:lnTo>
                    <a:pt x="1580526" y="254931"/>
                  </a:lnTo>
                  <a:lnTo>
                    <a:pt x="1541064" y="254923"/>
                  </a:lnTo>
                  <a:lnTo>
                    <a:pt x="1505429" y="259353"/>
                  </a:lnTo>
                  <a:lnTo>
                    <a:pt x="1474179" y="269343"/>
                  </a:lnTo>
                  <a:lnTo>
                    <a:pt x="1434132" y="282451"/>
                  </a:lnTo>
                  <a:lnTo>
                    <a:pt x="1391169" y="287956"/>
                  </a:lnTo>
                  <a:lnTo>
                    <a:pt x="1345573" y="287713"/>
                  </a:lnTo>
                  <a:lnTo>
                    <a:pt x="1297629" y="283576"/>
                  </a:lnTo>
                  <a:lnTo>
                    <a:pt x="1247620" y="277397"/>
                  </a:lnTo>
                  <a:lnTo>
                    <a:pt x="1195829" y="271031"/>
                  </a:lnTo>
                  <a:lnTo>
                    <a:pt x="1142542" y="266331"/>
                  </a:lnTo>
                  <a:lnTo>
                    <a:pt x="1088042" y="265151"/>
                  </a:lnTo>
                  <a:lnTo>
                    <a:pt x="1032612" y="269343"/>
                  </a:lnTo>
                  <a:lnTo>
                    <a:pt x="977460" y="274922"/>
                  </a:lnTo>
                  <a:lnTo>
                    <a:pt x="923524" y="277205"/>
                  </a:lnTo>
                  <a:lnTo>
                    <a:pt x="870695" y="277008"/>
                  </a:lnTo>
                  <a:lnTo>
                    <a:pt x="818867" y="275146"/>
                  </a:lnTo>
                  <a:lnTo>
                    <a:pt x="767933" y="272431"/>
                  </a:lnTo>
                  <a:lnTo>
                    <a:pt x="717784" y="269679"/>
                  </a:lnTo>
                  <a:lnTo>
                    <a:pt x="668314" y="267704"/>
                  </a:lnTo>
                  <a:lnTo>
                    <a:pt x="619415" y="267321"/>
                  </a:lnTo>
                  <a:lnTo>
                    <a:pt x="570980" y="269343"/>
                  </a:lnTo>
                  <a:lnTo>
                    <a:pt x="529085" y="271449"/>
                  </a:lnTo>
                  <a:lnTo>
                    <a:pt x="482885" y="272243"/>
                  </a:lnTo>
                  <a:lnTo>
                    <a:pt x="433202" y="272022"/>
                  </a:lnTo>
                  <a:lnTo>
                    <a:pt x="380857" y="271083"/>
                  </a:lnTo>
                  <a:lnTo>
                    <a:pt x="326674" y="269722"/>
                  </a:lnTo>
                  <a:lnTo>
                    <a:pt x="271473" y="268237"/>
                  </a:lnTo>
                  <a:lnTo>
                    <a:pt x="216078" y="266925"/>
                  </a:lnTo>
                  <a:lnTo>
                    <a:pt x="161310" y="266083"/>
                  </a:lnTo>
                  <a:lnTo>
                    <a:pt x="107992" y="266007"/>
                  </a:lnTo>
                  <a:lnTo>
                    <a:pt x="56945" y="266995"/>
                  </a:lnTo>
                  <a:lnTo>
                    <a:pt x="8992" y="269343"/>
                  </a:lnTo>
                  <a:lnTo>
                    <a:pt x="0" y="221575"/>
                  </a:lnTo>
                  <a:lnTo>
                    <a:pt x="585" y="178568"/>
                  </a:lnTo>
                  <a:lnTo>
                    <a:pt x="5668" y="134451"/>
                  </a:lnTo>
                  <a:lnTo>
                    <a:pt x="10164" y="83354"/>
                  </a:lnTo>
                  <a:lnTo>
                    <a:pt x="8992" y="1940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24299" y="4367784"/>
              <a:ext cx="8267700" cy="24749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19372" y="4562856"/>
              <a:ext cx="7716011" cy="188671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356615" y="1873358"/>
            <a:ext cx="7420609" cy="1849120"/>
            <a:chOff x="356615" y="1873358"/>
            <a:chExt cx="7420609" cy="1849120"/>
          </a:xfrm>
        </p:grpSpPr>
        <p:sp>
          <p:nvSpPr>
            <p:cNvPr id="9" name="object 9"/>
            <p:cNvSpPr/>
            <p:nvPr/>
          </p:nvSpPr>
          <p:spPr>
            <a:xfrm>
              <a:off x="356615" y="1873358"/>
              <a:ext cx="7420355" cy="179948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031" y="3426236"/>
              <a:ext cx="2020570" cy="290195"/>
            </a:xfrm>
            <a:custGeom>
              <a:avLst/>
              <a:gdLst/>
              <a:ahLst/>
              <a:cxnLst/>
              <a:rect l="l" t="t" r="r" b="b"/>
              <a:pathLst>
                <a:path w="2020570" h="290195">
                  <a:moveTo>
                    <a:pt x="8992" y="19527"/>
                  </a:moveTo>
                  <a:lnTo>
                    <a:pt x="68982" y="8827"/>
                  </a:lnTo>
                  <a:lnTo>
                    <a:pt x="122107" y="4454"/>
                  </a:lnTo>
                  <a:lnTo>
                    <a:pt x="169621" y="4926"/>
                  </a:lnTo>
                  <a:lnTo>
                    <a:pt x="212781" y="8763"/>
                  </a:lnTo>
                  <a:lnTo>
                    <a:pt x="252840" y="14483"/>
                  </a:lnTo>
                  <a:lnTo>
                    <a:pt x="291055" y="20608"/>
                  </a:lnTo>
                  <a:lnTo>
                    <a:pt x="328679" y="25655"/>
                  </a:lnTo>
                  <a:lnTo>
                    <a:pt x="366967" y="28144"/>
                  </a:lnTo>
                  <a:lnTo>
                    <a:pt x="407176" y="26595"/>
                  </a:lnTo>
                  <a:lnTo>
                    <a:pt x="450559" y="19527"/>
                  </a:lnTo>
                  <a:lnTo>
                    <a:pt x="494816" y="12412"/>
                  </a:lnTo>
                  <a:lnTo>
                    <a:pt x="537355" y="10745"/>
                  </a:lnTo>
                  <a:lnTo>
                    <a:pt x="578978" y="13075"/>
                  </a:lnTo>
                  <a:lnTo>
                    <a:pt x="620489" y="17952"/>
                  </a:lnTo>
                  <a:lnTo>
                    <a:pt x="662691" y="23927"/>
                  </a:lnTo>
                  <a:lnTo>
                    <a:pt x="706389" y="29551"/>
                  </a:lnTo>
                  <a:lnTo>
                    <a:pt x="752384" y="33372"/>
                  </a:lnTo>
                  <a:lnTo>
                    <a:pt x="801480" y="33942"/>
                  </a:lnTo>
                  <a:lnTo>
                    <a:pt x="854481" y="29810"/>
                  </a:lnTo>
                  <a:lnTo>
                    <a:pt x="912191" y="19527"/>
                  </a:lnTo>
                  <a:lnTo>
                    <a:pt x="962028" y="10980"/>
                  </a:lnTo>
                  <a:lnTo>
                    <a:pt x="1010991" y="7672"/>
                  </a:lnTo>
                  <a:lnTo>
                    <a:pt x="1059088" y="8497"/>
                  </a:lnTo>
                  <a:lnTo>
                    <a:pt x="1106325" y="12350"/>
                  </a:lnTo>
                  <a:lnTo>
                    <a:pt x="1152710" y="18126"/>
                  </a:lnTo>
                  <a:lnTo>
                    <a:pt x="1198249" y="24718"/>
                  </a:lnTo>
                  <a:lnTo>
                    <a:pt x="1242949" y="31022"/>
                  </a:lnTo>
                  <a:lnTo>
                    <a:pt x="1286817" y="35933"/>
                  </a:lnTo>
                  <a:lnTo>
                    <a:pt x="1329861" y="38344"/>
                  </a:lnTo>
                  <a:lnTo>
                    <a:pt x="1372087" y="37150"/>
                  </a:lnTo>
                  <a:lnTo>
                    <a:pt x="1413502" y="31246"/>
                  </a:lnTo>
                  <a:lnTo>
                    <a:pt x="1454113" y="19527"/>
                  </a:lnTo>
                  <a:lnTo>
                    <a:pt x="1494698" y="7711"/>
                  </a:lnTo>
                  <a:lnTo>
                    <a:pt x="1536101" y="1553"/>
                  </a:lnTo>
                  <a:lnTo>
                    <a:pt x="1578417" y="0"/>
                  </a:lnTo>
                  <a:lnTo>
                    <a:pt x="1621742" y="1998"/>
                  </a:lnTo>
                  <a:lnTo>
                    <a:pt x="1666171" y="6496"/>
                  </a:lnTo>
                  <a:lnTo>
                    <a:pt x="1711799" y="12440"/>
                  </a:lnTo>
                  <a:lnTo>
                    <a:pt x="1758722" y="18778"/>
                  </a:lnTo>
                  <a:lnTo>
                    <a:pt x="1807035" y="24457"/>
                  </a:lnTo>
                  <a:lnTo>
                    <a:pt x="1856834" y="28424"/>
                  </a:lnTo>
                  <a:lnTo>
                    <a:pt x="1908215" y="29627"/>
                  </a:lnTo>
                  <a:lnTo>
                    <a:pt x="1961271" y="27012"/>
                  </a:lnTo>
                  <a:lnTo>
                    <a:pt x="2016100" y="19527"/>
                  </a:lnTo>
                  <a:lnTo>
                    <a:pt x="2020366" y="79421"/>
                  </a:lnTo>
                  <a:lnTo>
                    <a:pt x="2018410" y="133191"/>
                  </a:lnTo>
                  <a:lnTo>
                    <a:pt x="2014321" y="182158"/>
                  </a:lnTo>
                  <a:lnTo>
                    <a:pt x="2012188" y="227649"/>
                  </a:lnTo>
                  <a:lnTo>
                    <a:pt x="2016100" y="270987"/>
                  </a:lnTo>
                  <a:lnTo>
                    <a:pt x="1967233" y="281654"/>
                  </a:lnTo>
                  <a:lnTo>
                    <a:pt x="1917184" y="286615"/>
                  </a:lnTo>
                  <a:lnTo>
                    <a:pt x="1866512" y="287000"/>
                  </a:lnTo>
                  <a:lnTo>
                    <a:pt x="1815771" y="283938"/>
                  </a:lnTo>
                  <a:lnTo>
                    <a:pt x="1765519" y="278560"/>
                  </a:lnTo>
                  <a:lnTo>
                    <a:pt x="1716312" y="271997"/>
                  </a:lnTo>
                  <a:lnTo>
                    <a:pt x="1668707" y="265377"/>
                  </a:lnTo>
                  <a:lnTo>
                    <a:pt x="1623259" y="259831"/>
                  </a:lnTo>
                  <a:lnTo>
                    <a:pt x="1580526" y="256489"/>
                  </a:lnTo>
                  <a:lnTo>
                    <a:pt x="1541064" y="256481"/>
                  </a:lnTo>
                  <a:lnTo>
                    <a:pt x="1505429" y="260937"/>
                  </a:lnTo>
                  <a:lnTo>
                    <a:pt x="1474179" y="270987"/>
                  </a:lnTo>
                  <a:lnTo>
                    <a:pt x="1434132" y="284173"/>
                  </a:lnTo>
                  <a:lnTo>
                    <a:pt x="1391169" y="289712"/>
                  </a:lnTo>
                  <a:lnTo>
                    <a:pt x="1345573" y="289467"/>
                  </a:lnTo>
                  <a:lnTo>
                    <a:pt x="1297629" y="285304"/>
                  </a:lnTo>
                  <a:lnTo>
                    <a:pt x="1247620" y="279088"/>
                  </a:lnTo>
                  <a:lnTo>
                    <a:pt x="1195829" y="272683"/>
                  </a:lnTo>
                  <a:lnTo>
                    <a:pt x="1142542" y="267955"/>
                  </a:lnTo>
                  <a:lnTo>
                    <a:pt x="1088042" y="266768"/>
                  </a:lnTo>
                  <a:lnTo>
                    <a:pt x="1032612" y="270987"/>
                  </a:lnTo>
                  <a:lnTo>
                    <a:pt x="977460" y="276600"/>
                  </a:lnTo>
                  <a:lnTo>
                    <a:pt x="923524" y="278898"/>
                  </a:lnTo>
                  <a:lnTo>
                    <a:pt x="870695" y="278700"/>
                  </a:lnTo>
                  <a:lnTo>
                    <a:pt x="818867" y="276826"/>
                  </a:lnTo>
                  <a:lnTo>
                    <a:pt x="767933" y="274095"/>
                  </a:lnTo>
                  <a:lnTo>
                    <a:pt x="717784" y="271326"/>
                  </a:lnTo>
                  <a:lnTo>
                    <a:pt x="668314" y="269338"/>
                  </a:lnTo>
                  <a:lnTo>
                    <a:pt x="619415" y="268952"/>
                  </a:lnTo>
                  <a:lnTo>
                    <a:pt x="570980" y="270987"/>
                  </a:lnTo>
                  <a:lnTo>
                    <a:pt x="529085" y="273109"/>
                  </a:lnTo>
                  <a:lnTo>
                    <a:pt x="482885" y="273909"/>
                  </a:lnTo>
                  <a:lnTo>
                    <a:pt x="433202" y="273688"/>
                  </a:lnTo>
                  <a:lnTo>
                    <a:pt x="380857" y="272744"/>
                  </a:lnTo>
                  <a:lnTo>
                    <a:pt x="326674" y="271375"/>
                  </a:lnTo>
                  <a:lnTo>
                    <a:pt x="271473" y="269881"/>
                  </a:lnTo>
                  <a:lnTo>
                    <a:pt x="216078" y="268560"/>
                  </a:lnTo>
                  <a:lnTo>
                    <a:pt x="161310" y="267711"/>
                  </a:lnTo>
                  <a:lnTo>
                    <a:pt x="107992" y="267634"/>
                  </a:lnTo>
                  <a:lnTo>
                    <a:pt x="56945" y="268626"/>
                  </a:lnTo>
                  <a:lnTo>
                    <a:pt x="8992" y="270987"/>
                  </a:lnTo>
                  <a:lnTo>
                    <a:pt x="0" y="222925"/>
                  </a:lnTo>
                  <a:lnTo>
                    <a:pt x="585" y="179653"/>
                  </a:lnTo>
                  <a:lnTo>
                    <a:pt x="5668" y="135266"/>
                  </a:lnTo>
                  <a:lnTo>
                    <a:pt x="10164" y="83859"/>
                  </a:lnTo>
                  <a:lnTo>
                    <a:pt x="8992" y="1952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71800" y="3261359"/>
            <a:ext cx="2270760" cy="37973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260"/>
              </a:spcBef>
            </a:pP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Linear</a:t>
            </a:r>
            <a:r>
              <a:rPr sz="2000" spc="-5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맑은 고딕"/>
                <a:cs typeface="맑은 고딕"/>
              </a:rPr>
              <a:t>Regression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85376" y="5568696"/>
            <a:ext cx="2269490" cy="38100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265"/>
              </a:spcBef>
            </a:pP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Deep</a:t>
            </a:r>
            <a:r>
              <a:rPr sz="2000" spc="-1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RNN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74971" y="6172604"/>
            <a:ext cx="2020570" cy="288290"/>
          </a:xfrm>
          <a:custGeom>
            <a:avLst/>
            <a:gdLst/>
            <a:ahLst/>
            <a:cxnLst/>
            <a:rect l="l" t="t" r="r" b="b"/>
            <a:pathLst>
              <a:path w="2020570" h="288289">
                <a:moveTo>
                  <a:pt x="8992" y="19407"/>
                </a:moveTo>
                <a:lnTo>
                  <a:pt x="68982" y="8773"/>
                </a:lnTo>
                <a:lnTo>
                  <a:pt x="122107" y="4427"/>
                </a:lnTo>
                <a:lnTo>
                  <a:pt x="169621" y="4897"/>
                </a:lnTo>
                <a:lnTo>
                  <a:pt x="212781" y="8711"/>
                </a:lnTo>
                <a:lnTo>
                  <a:pt x="252840" y="14397"/>
                </a:lnTo>
                <a:lnTo>
                  <a:pt x="291055" y="20484"/>
                </a:lnTo>
                <a:lnTo>
                  <a:pt x="328679" y="25501"/>
                </a:lnTo>
                <a:lnTo>
                  <a:pt x="366967" y="27975"/>
                </a:lnTo>
                <a:lnTo>
                  <a:pt x="407176" y="26434"/>
                </a:lnTo>
                <a:lnTo>
                  <a:pt x="450559" y="19407"/>
                </a:lnTo>
                <a:lnTo>
                  <a:pt x="494816" y="12335"/>
                </a:lnTo>
                <a:lnTo>
                  <a:pt x="537355" y="10677"/>
                </a:lnTo>
                <a:lnTo>
                  <a:pt x="578978" y="12992"/>
                </a:lnTo>
                <a:lnTo>
                  <a:pt x="620489" y="17840"/>
                </a:lnTo>
                <a:lnTo>
                  <a:pt x="662691" y="23779"/>
                </a:lnTo>
                <a:lnTo>
                  <a:pt x="706389" y="29369"/>
                </a:lnTo>
                <a:lnTo>
                  <a:pt x="752384" y="33167"/>
                </a:lnTo>
                <a:lnTo>
                  <a:pt x="801480" y="33734"/>
                </a:lnTo>
                <a:lnTo>
                  <a:pt x="854481" y="29628"/>
                </a:lnTo>
                <a:lnTo>
                  <a:pt x="912191" y="19407"/>
                </a:lnTo>
                <a:lnTo>
                  <a:pt x="962028" y="10912"/>
                </a:lnTo>
                <a:lnTo>
                  <a:pt x="1010991" y="7624"/>
                </a:lnTo>
                <a:lnTo>
                  <a:pt x="1059088" y="8443"/>
                </a:lnTo>
                <a:lnTo>
                  <a:pt x="1106325" y="12273"/>
                </a:lnTo>
                <a:lnTo>
                  <a:pt x="1152710" y="18013"/>
                </a:lnTo>
                <a:lnTo>
                  <a:pt x="1198249" y="24565"/>
                </a:lnTo>
                <a:lnTo>
                  <a:pt x="1242949" y="30831"/>
                </a:lnTo>
                <a:lnTo>
                  <a:pt x="1286817" y="35711"/>
                </a:lnTo>
                <a:lnTo>
                  <a:pt x="1329861" y="38108"/>
                </a:lnTo>
                <a:lnTo>
                  <a:pt x="1372087" y="36922"/>
                </a:lnTo>
                <a:lnTo>
                  <a:pt x="1413502" y="31055"/>
                </a:lnTo>
                <a:lnTo>
                  <a:pt x="1454113" y="19407"/>
                </a:lnTo>
                <a:lnTo>
                  <a:pt x="1494698" y="7664"/>
                </a:lnTo>
                <a:lnTo>
                  <a:pt x="1536101" y="1543"/>
                </a:lnTo>
                <a:lnTo>
                  <a:pt x="1578417" y="0"/>
                </a:lnTo>
                <a:lnTo>
                  <a:pt x="1621742" y="1986"/>
                </a:lnTo>
                <a:lnTo>
                  <a:pt x="1666171" y="6456"/>
                </a:lnTo>
                <a:lnTo>
                  <a:pt x="1711799" y="12364"/>
                </a:lnTo>
                <a:lnTo>
                  <a:pt x="1758722" y="18663"/>
                </a:lnTo>
                <a:lnTo>
                  <a:pt x="1807035" y="24307"/>
                </a:lnTo>
                <a:lnTo>
                  <a:pt x="1856834" y="28249"/>
                </a:lnTo>
                <a:lnTo>
                  <a:pt x="1908215" y="29445"/>
                </a:lnTo>
                <a:lnTo>
                  <a:pt x="1961271" y="26846"/>
                </a:lnTo>
                <a:lnTo>
                  <a:pt x="2016100" y="19407"/>
                </a:lnTo>
                <a:lnTo>
                  <a:pt x="2020366" y="78941"/>
                </a:lnTo>
                <a:lnTo>
                  <a:pt x="2018410" y="132384"/>
                </a:lnTo>
                <a:lnTo>
                  <a:pt x="2014321" y="181055"/>
                </a:lnTo>
                <a:lnTo>
                  <a:pt x="2012188" y="226269"/>
                </a:lnTo>
                <a:lnTo>
                  <a:pt x="2016100" y="269343"/>
                </a:lnTo>
                <a:lnTo>
                  <a:pt x="1967233" y="279944"/>
                </a:lnTo>
                <a:lnTo>
                  <a:pt x="1917184" y="284874"/>
                </a:lnTo>
                <a:lnTo>
                  <a:pt x="1866512" y="285256"/>
                </a:lnTo>
                <a:lnTo>
                  <a:pt x="1815771" y="282213"/>
                </a:lnTo>
                <a:lnTo>
                  <a:pt x="1765519" y="276867"/>
                </a:lnTo>
                <a:lnTo>
                  <a:pt x="1716312" y="270343"/>
                </a:lnTo>
                <a:lnTo>
                  <a:pt x="1668707" y="263764"/>
                </a:lnTo>
                <a:lnTo>
                  <a:pt x="1623259" y="258252"/>
                </a:lnTo>
                <a:lnTo>
                  <a:pt x="1580526" y="254931"/>
                </a:lnTo>
                <a:lnTo>
                  <a:pt x="1541064" y="254923"/>
                </a:lnTo>
                <a:lnTo>
                  <a:pt x="1505429" y="259353"/>
                </a:lnTo>
                <a:lnTo>
                  <a:pt x="1474179" y="269343"/>
                </a:lnTo>
                <a:lnTo>
                  <a:pt x="1434132" y="282451"/>
                </a:lnTo>
                <a:lnTo>
                  <a:pt x="1391169" y="287956"/>
                </a:lnTo>
                <a:lnTo>
                  <a:pt x="1345573" y="287713"/>
                </a:lnTo>
                <a:lnTo>
                  <a:pt x="1297629" y="283576"/>
                </a:lnTo>
                <a:lnTo>
                  <a:pt x="1247620" y="277397"/>
                </a:lnTo>
                <a:lnTo>
                  <a:pt x="1195829" y="271031"/>
                </a:lnTo>
                <a:lnTo>
                  <a:pt x="1142542" y="266331"/>
                </a:lnTo>
                <a:lnTo>
                  <a:pt x="1088042" y="265151"/>
                </a:lnTo>
                <a:lnTo>
                  <a:pt x="1032612" y="269343"/>
                </a:lnTo>
                <a:lnTo>
                  <a:pt x="977460" y="274922"/>
                </a:lnTo>
                <a:lnTo>
                  <a:pt x="923524" y="277205"/>
                </a:lnTo>
                <a:lnTo>
                  <a:pt x="870695" y="277008"/>
                </a:lnTo>
                <a:lnTo>
                  <a:pt x="818867" y="275146"/>
                </a:lnTo>
                <a:lnTo>
                  <a:pt x="767933" y="272431"/>
                </a:lnTo>
                <a:lnTo>
                  <a:pt x="717784" y="269679"/>
                </a:lnTo>
                <a:lnTo>
                  <a:pt x="668314" y="267704"/>
                </a:lnTo>
                <a:lnTo>
                  <a:pt x="619415" y="267321"/>
                </a:lnTo>
                <a:lnTo>
                  <a:pt x="570980" y="269343"/>
                </a:lnTo>
                <a:lnTo>
                  <a:pt x="529085" y="271449"/>
                </a:lnTo>
                <a:lnTo>
                  <a:pt x="482885" y="272243"/>
                </a:lnTo>
                <a:lnTo>
                  <a:pt x="433202" y="272022"/>
                </a:lnTo>
                <a:lnTo>
                  <a:pt x="380857" y="271083"/>
                </a:lnTo>
                <a:lnTo>
                  <a:pt x="326674" y="269722"/>
                </a:lnTo>
                <a:lnTo>
                  <a:pt x="271473" y="268237"/>
                </a:lnTo>
                <a:lnTo>
                  <a:pt x="216078" y="266925"/>
                </a:lnTo>
                <a:lnTo>
                  <a:pt x="161310" y="266083"/>
                </a:lnTo>
                <a:lnTo>
                  <a:pt x="107992" y="266007"/>
                </a:lnTo>
                <a:lnTo>
                  <a:pt x="56945" y="266995"/>
                </a:lnTo>
                <a:lnTo>
                  <a:pt x="8992" y="269343"/>
                </a:lnTo>
                <a:lnTo>
                  <a:pt x="0" y="221575"/>
                </a:lnTo>
                <a:lnTo>
                  <a:pt x="585" y="178568"/>
                </a:lnTo>
                <a:lnTo>
                  <a:pt x="5668" y="134451"/>
                </a:lnTo>
                <a:lnTo>
                  <a:pt x="10164" y="83354"/>
                </a:lnTo>
                <a:lnTo>
                  <a:pt x="8992" y="19407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415796" y="5782055"/>
            <a:ext cx="2269490" cy="39497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29895">
              <a:lnSpc>
                <a:spcPct val="100000"/>
              </a:lnSpc>
              <a:spcBef>
                <a:spcPts val="320"/>
              </a:spcBef>
            </a:pPr>
            <a:r>
              <a:rPr sz="2000" spc="-5" dirty="0">
                <a:solidFill>
                  <a:srgbClr val="FFFFFF"/>
                </a:solidFill>
                <a:latin typeface="맑은 고딕"/>
                <a:cs typeface="맑은 고딕"/>
              </a:rPr>
              <a:t>Simple</a:t>
            </a:r>
            <a:r>
              <a:rPr sz="2000" spc="-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2000" dirty="0">
                <a:solidFill>
                  <a:srgbClr val="FFFFFF"/>
                </a:solidFill>
                <a:latin typeface="맑은 고딕"/>
                <a:cs typeface="맑은 고딕"/>
              </a:rPr>
              <a:t>RNN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04974" y="6438620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28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108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25" dirty="0">
                <a:latin typeface="Arial"/>
                <a:cs typeface="Arial"/>
              </a:rPr>
              <a:t>Results</a:t>
            </a:r>
            <a:r>
              <a:rPr sz="4400" b="0" spc="-70" dirty="0">
                <a:latin typeface="Arial"/>
                <a:cs typeface="Arial"/>
              </a:rPr>
              <a:t> </a:t>
            </a:r>
            <a:r>
              <a:rPr sz="4400" b="0" spc="280" dirty="0">
                <a:latin typeface="Arial"/>
                <a:cs typeface="Arial"/>
              </a:rPr>
              <a:t>for</a:t>
            </a:r>
            <a:r>
              <a:rPr sz="4400" b="0" spc="-100" dirty="0">
                <a:latin typeface="Arial"/>
                <a:cs typeface="Arial"/>
              </a:rPr>
              <a:t> </a:t>
            </a:r>
            <a:r>
              <a:rPr sz="4400" spc="265" dirty="0">
                <a:latin typeface="Arial"/>
                <a:cs typeface="Arial"/>
              </a:rPr>
              <a:t>the</a:t>
            </a:r>
            <a:r>
              <a:rPr sz="4400" spc="-75" dirty="0">
                <a:latin typeface="Arial"/>
                <a:cs typeface="Arial"/>
              </a:rPr>
              <a:t> </a:t>
            </a:r>
            <a:r>
              <a:rPr sz="4400" spc="225" dirty="0">
                <a:latin typeface="Arial"/>
                <a:cs typeface="Arial"/>
              </a:rPr>
              <a:t>next</a:t>
            </a:r>
            <a:r>
              <a:rPr sz="4400" spc="-95" dirty="0">
                <a:latin typeface="Arial"/>
                <a:cs typeface="Arial"/>
              </a:rPr>
              <a:t> </a:t>
            </a:r>
            <a:r>
              <a:rPr sz="4400" spc="280" dirty="0">
                <a:latin typeface="Arial"/>
                <a:cs typeface="Arial"/>
              </a:rPr>
              <a:t>time</a:t>
            </a:r>
            <a:r>
              <a:rPr sz="4400" spc="-75" dirty="0">
                <a:latin typeface="Arial"/>
                <a:cs typeface="Arial"/>
              </a:rPr>
              <a:t> </a:t>
            </a:r>
            <a:r>
              <a:rPr sz="4400" spc="105" dirty="0">
                <a:latin typeface="Arial"/>
                <a:cs typeface="Arial"/>
              </a:rPr>
              <a:t>step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9540240" cy="13957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30" dirty="0">
                <a:latin typeface="Arial"/>
                <a:cs typeface="Arial"/>
              </a:rPr>
              <a:t>Dense </a:t>
            </a:r>
            <a:r>
              <a:rPr sz="2400" spc="40" dirty="0">
                <a:latin typeface="Arial"/>
                <a:cs typeface="Arial"/>
              </a:rPr>
              <a:t>(Linear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Regression)</a:t>
            </a:r>
            <a:endParaRPr sz="2400">
              <a:latin typeface="Arial"/>
              <a:cs typeface="Arial"/>
            </a:endParaRPr>
          </a:p>
          <a:p>
            <a:pPr marR="13335" algn="ctr">
              <a:lnSpc>
                <a:spcPct val="100000"/>
              </a:lnSpc>
              <a:spcBef>
                <a:spcPts val="720"/>
              </a:spcBef>
            </a:pPr>
            <a:r>
              <a:rPr sz="2400" spc="45" dirty="0">
                <a:latin typeface="Arial"/>
                <a:cs typeface="Arial"/>
              </a:rPr>
              <a:t>Simple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  <a:p>
            <a:pPr marL="8029575" algn="ctr">
              <a:lnSpc>
                <a:spcPct val="100000"/>
              </a:lnSpc>
              <a:spcBef>
                <a:spcPts val="705"/>
              </a:spcBef>
            </a:pPr>
            <a:r>
              <a:rPr sz="2400" spc="45" dirty="0">
                <a:latin typeface="Arial"/>
                <a:cs typeface="Arial"/>
              </a:rPr>
              <a:t>Deep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1491" y="3429000"/>
            <a:ext cx="3745275" cy="26356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7576" y="3409188"/>
            <a:ext cx="3745087" cy="263658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35340" y="3429000"/>
            <a:ext cx="3744342" cy="26365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804974" y="6438620"/>
            <a:ext cx="2438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29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26948"/>
            <a:ext cx="12192635" cy="76200"/>
            <a:chOff x="0" y="726948"/>
            <a:chExt cx="12192635" cy="76200"/>
          </a:xfrm>
        </p:grpSpPr>
        <p:sp>
          <p:nvSpPr>
            <p:cNvPr id="3" name="object 3"/>
            <p:cNvSpPr/>
            <p:nvPr/>
          </p:nvSpPr>
          <p:spPr>
            <a:xfrm>
              <a:off x="3119666" y="765048"/>
              <a:ext cx="2833370" cy="0"/>
            </a:xfrm>
            <a:custGeom>
              <a:avLst/>
              <a:gdLst/>
              <a:ahLst/>
              <a:cxnLst/>
              <a:rect l="l" t="t" r="r" b="b"/>
              <a:pathLst>
                <a:path w="2833370">
                  <a:moveTo>
                    <a:pt x="0" y="0"/>
                  </a:moveTo>
                  <a:lnTo>
                    <a:pt x="2833116" y="0"/>
                  </a:lnTo>
                </a:path>
              </a:pathLst>
            </a:custGeom>
            <a:ln w="76200">
              <a:solidFill>
                <a:srgbClr val="2E7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52744" y="765048"/>
              <a:ext cx="3119755" cy="0"/>
            </a:xfrm>
            <a:custGeom>
              <a:avLst/>
              <a:gdLst/>
              <a:ahLst/>
              <a:cxnLst/>
              <a:rect l="l" t="t" r="r" b="b"/>
              <a:pathLst>
                <a:path w="3119754">
                  <a:moveTo>
                    <a:pt x="0" y="0"/>
                  </a:moveTo>
                  <a:lnTo>
                    <a:pt x="3119666" y="0"/>
                  </a:lnTo>
                </a:path>
              </a:pathLst>
            </a:custGeom>
            <a:ln w="76200">
              <a:solidFill>
                <a:srgbClr val="BDD7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72371" y="765048"/>
              <a:ext cx="3119755" cy="0"/>
            </a:xfrm>
            <a:custGeom>
              <a:avLst/>
              <a:gdLst/>
              <a:ahLst/>
              <a:cxnLst/>
              <a:rect l="l" t="t" r="r" b="b"/>
              <a:pathLst>
                <a:path w="3119754">
                  <a:moveTo>
                    <a:pt x="0" y="0"/>
                  </a:moveTo>
                  <a:lnTo>
                    <a:pt x="3119666" y="0"/>
                  </a:lnTo>
                </a:path>
              </a:pathLst>
            </a:custGeom>
            <a:ln w="76200">
              <a:solidFill>
                <a:srgbClr val="DEEB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765048"/>
              <a:ext cx="3119755" cy="0"/>
            </a:xfrm>
            <a:custGeom>
              <a:avLst/>
              <a:gdLst/>
              <a:ahLst/>
              <a:cxnLst/>
              <a:rect l="l" t="t" r="r" b="b"/>
              <a:pathLst>
                <a:path w="3119755">
                  <a:moveTo>
                    <a:pt x="0" y="0"/>
                  </a:moveTo>
                  <a:lnTo>
                    <a:pt x="3119666" y="0"/>
                  </a:lnTo>
                </a:path>
              </a:pathLst>
            </a:custGeom>
            <a:ln w="76200">
              <a:solidFill>
                <a:srgbClr val="4454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8089" y="186199"/>
            <a:ext cx="13722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>
                <a:solidFill>
                  <a:srgbClr val="212121"/>
                </a:solidFill>
                <a:latin typeface="Arial"/>
                <a:cs typeface="Arial"/>
              </a:rPr>
              <a:t>P</a:t>
            </a:r>
            <a:r>
              <a:rPr spc="-45" dirty="0">
                <a:solidFill>
                  <a:srgbClr val="212121"/>
                </a:solidFill>
                <a:latin typeface="Arial"/>
                <a:cs typeface="Arial"/>
              </a:rPr>
              <a:t>REVI</a:t>
            </a:r>
            <a:r>
              <a:rPr spc="-105" dirty="0">
                <a:solidFill>
                  <a:srgbClr val="212121"/>
                </a:solidFill>
                <a:latin typeface="Arial"/>
                <a:cs typeface="Arial"/>
              </a:rPr>
              <a:t>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8090" y="914166"/>
            <a:ext cx="11309350" cy="133604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15"/>
              </a:spcBef>
              <a:buClr>
                <a:srgbClr val="7D7D7D"/>
              </a:buClr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dirty="0">
                <a:latin typeface="맑은 고딕"/>
                <a:cs typeface="맑은 고딕"/>
              </a:rPr>
              <a:t>시간성 데이터(Time </a:t>
            </a:r>
            <a:r>
              <a:rPr sz="2000" spc="-5" dirty="0">
                <a:latin typeface="맑은 고딕"/>
                <a:cs typeface="맑은 고딕"/>
              </a:rPr>
              <a:t>series</a:t>
            </a:r>
            <a:r>
              <a:rPr sz="2000" spc="-4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data)</a:t>
            </a:r>
            <a:endParaRPr sz="2000">
              <a:latin typeface="맑은 고딕"/>
              <a:cs typeface="맑은 고딕"/>
            </a:endParaRPr>
          </a:p>
          <a:p>
            <a:pPr marL="460375" marR="5080" lvl="1" indent="-181610">
              <a:lnSpc>
                <a:spcPts val="1730"/>
              </a:lnSpc>
              <a:spcBef>
                <a:spcPts val="94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특징이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순서를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가지므로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순차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30" dirty="0">
                <a:latin typeface="맑은 고딕"/>
                <a:cs typeface="맑은 고딕"/>
              </a:rPr>
              <a:t>데이터</a:t>
            </a:r>
            <a:r>
              <a:rPr sz="1600" spc="30" dirty="0">
                <a:latin typeface="Arial"/>
                <a:cs typeface="Arial"/>
              </a:rPr>
              <a:t>(sequential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25" dirty="0">
                <a:latin typeface="Arial"/>
                <a:cs typeface="Arial"/>
              </a:rPr>
              <a:t>data)</a:t>
            </a:r>
            <a:r>
              <a:rPr sz="1600" spc="25" dirty="0">
                <a:latin typeface="맑은 고딕"/>
                <a:cs typeface="맑은 고딕"/>
              </a:rPr>
              <a:t>라</a:t>
            </a:r>
            <a:r>
              <a:rPr sz="1600" spc="-155" dirty="0">
                <a:latin typeface="맑은 고딕"/>
                <a:cs typeface="맑은 고딕"/>
              </a:rPr>
              <a:t> </a:t>
            </a:r>
            <a:r>
              <a:rPr sz="1600" spc="-15" dirty="0">
                <a:latin typeface="맑은 고딕"/>
                <a:cs typeface="맑은 고딕"/>
              </a:rPr>
              <a:t>부름</a:t>
            </a:r>
            <a:r>
              <a:rPr sz="1600" spc="-15" dirty="0">
                <a:latin typeface="Arial"/>
                <a:cs typeface="Arial"/>
              </a:rPr>
              <a:t>(</a:t>
            </a:r>
            <a:r>
              <a:rPr sz="1600" spc="-15" dirty="0">
                <a:latin typeface="맑은 고딕"/>
                <a:cs typeface="맑은 고딕"/>
              </a:rPr>
              <a:t>이전에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다룬</a:t>
            </a:r>
            <a:r>
              <a:rPr sz="1600" spc="-14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데이터는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어느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한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순간에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취득한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u="sng" spc="10" dirty="0">
                <a:uFill>
                  <a:solidFill>
                    <a:srgbClr val="000000"/>
                  </a:solidFill>
                </a:uFill>
                <a:latin typeface="맑은 고딕"/>
                <a:cs typeface="맑은 고딕"/>
              </a:rPr>
              <a:t>정적인</a:t>
            </a:r>
            <a:r>
              <a:rPr sz="16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(static) 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데이터이고 고정</a:t>
            </a:r>
            <a:r>
              <a:rPr sz="1600" spc="-275" dirty="0">
                <a:latin typeface="맑은 고딕"/>
                <a:cs typeface="맑은 고딕"/>
              </a:rPr>
              <a:t> </a:t>
            </a:r>
            <a:r>
              <a:rPr sz="1600" spc="-20" dirty="0">
                <a:latin typeface="맑은 고딕"/>
                <a:cs typeface="맑은 고딕"/>
              </a:rPr>
              <a:t>길이임</a:t>
            </a:r>
            <a:r>
              <a:rPr sz="1600" spc="-2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460375" lvl="1" indent="-181610">
              <a:lnSpc>
                <a:spcPct val="100000"/>
              </a:lnSpc>
              <a:spcBef>
                <a:spcPts val="680"/>
              </a:spcBef>
              <a:buClr>
                <a:srgbClr val="808080"/>
              </a:buClr>
              <a:buFont typeface="Wingdings"/>
              <a:buChar char=""/>
              <a:tabLst>
                <a:tab pos="461009" algn="l"/>
              </a:tabLst>
            </a:pPr>
            <a:r>
              <a:rPr sz="1600" spc="-5" dirty="0">
                <a:latin typeface="맑은 고딕"/>
                <a:cs typeface="맑은 고딕"/>
              </a:rPr>
              <a:t>순차</a:t>
            </a:r>
            <a:r>
              <a:rPr sz="1600" spc="-15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데이터는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15" dirty="0">
                <a:latin typeface="맑은 고딕"/>
                <a:cs typeface="맑은 고딕"/>
              </a:rPr>
              <a:t>동적</a:t>
            </a:r>
            <a:r>
              <a:rPr sz="1600" spc="15" dirty="0">
                <a:latin typeface="Arial"/>
                <a:cs typeface="Arial"/>
              </a:rPr>
              <a:t>(dynamic)</a:t>
            </a:r>
            <a:r>
              <a:rPr sz="1600" spc="15" dirty="0">
                <a:latin typeface="맑은 고딕"/>
                <a:cs typeface="맑은 고딕"/>
              </a:rPr>
              <a:t>이며</a:t>
            </a:r>
            <a:r>
              <a:rPr sz="1600" spc="-13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보통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가변</a:t>
            </a:r>
            <a:r>
              <a:rPr sz="1600" spc="-14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길이임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02179" y="2564892"/>
            <a:ext cx="7234498" cy="3672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1318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95" dirty="0">
                <a:latin typeface="Arial"/>
                <a:cs typeface="Arial"/>
              </a:rPr>
              <a:t>Forecasting </a:t>
            </a:r>
            <a:r>
              <a:rPr sz="4400" spc="240" dirty="0">
                <a:latin typeface="Arial"/>
                <a:cs typeface="Arial"/>
              </a:rPr>
              <a:t>More </a:t>
            </a:r>
            <a:r>
              <a:rPr sz="4400" spc="135" dirty="0">
                <a:latin typeface="Arial"/>
                <a:cs typeface="Arial"/>
              </a:rPr>
              <a:t>Time</a:t>
            </a:r>
            <a:r>
              <a:rPr sz="4400" spc="-630" dirty="0">
                <a:latin typeface="Arial"/>
                <a:cs typeface="Arial"/>
              </a:rPr>
              <a:t> </a:t>
            </a:r>
            <a:r>
              <a:rPr sz="4400" spc="-114" dirty="0">
                <a:latin typeface="Arial"/>
                <a:cs typeface="Arial"/>
              </a:rPr>
              <a:t>Steps?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7373620" cy="2996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80" dirty="0">
                <a:latin typeface="Arial"/>
                <a:cs typeface="Arial"/>
              </a:rPr>
              <a:t>What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if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want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predict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b="1" spc="114" dirty="0">
                <a:latin typeface="Arial"/>
                <a:cs typeface="Arial"/>
              </a:rPr>
              <a:t>next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10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values</a:t>
            </a:r>
            <a:r>
              <a:rPr sz="2400" spc="-1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First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option: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30" dirty="0">
                <a:latin typeface="Arial"/>
                <a:cs typeface="Arial"/>
              </a:rPr>
              <a:t>use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model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we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already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trained,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make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predict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105" dirty="0">
                <a:latin typeface="Arial"/>
                <a:cs typeface="Arial"/>
              </a:rPr>
              <a:t>next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value</a:t>
            </a:r>
            <a:r>
              <a:rPr sz="2000" spc="50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5" dirty="0">
                <a:latin typeface="Arial"/>
                <a:cs typeface="Arial"/>
              </a:rPr>
              <a:t>then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add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b="1" spc="145" dirty="0">
                <a:latin typeface="Arial"/>
                <a:cs typeface="Arial"/>
              </a:rPr>
              <a:t>that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value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105" dirty="0">
                <a:latin typeface="Arial"/>
                <a:cs typeface="Arial"/>
              </a:rPr>
              <a:t>to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120" dirty="0">
                <a:latin typeface="Arial"/>
                <a:cs typeface="Arial"/>
              </a:rPr>
              <a:t>the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60" dirty="0">
                <a:latin typeface="Arial"/>
                <a:cs typeface="Arial"/>
              </a:rPr>
              <a:t>inputs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use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model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again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predict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following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value,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and </a:t>
            </a:r>
            <a:r>
              <a:rPr sz="2000" spc="30" dirty="0">
                <a:latin typeface="Arial"/>
                <a:cs typeface="Arial"/>
              </a:rPr>
              <a:t>so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1318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95" dirty="0">
                <a:latin typeface="Arial"/>
                <a:cs typeface="Arial"/>
              </a:rPr>
              <a:t>Forecasting </a:t>
            </a:r>
            <a:r>
              <a:rPr sz="4400" spc="240" dirty="0">
                <a:latin typeface="Arial"/>
                <a:cs typeface="Arial"/>
              </a:rPr>
              <a:t>More </a:t>
            </a:r>
            <a:r>
              <a:rPr sz="4400" spc="135" dirty="0">
                <a:latin typeface="Arial"/>
                <a:cs typeface="Arial"/>
              </a:rPr>
              <a:t>Time</a:t>
            </a:r>
            <a:r>
              <a:rPr sz="4400" spc="-630" dirty="0">
                <a:latin typeface="Arial"/>
                <a:cs typeface="Arial"/>
              </a:rPr>
              <a:t> </a:t>
            </a:r>
            <a:r>
              <a:rPr sz="4400" spc="-114" dirty="0">
                <a:latin typeface="Arial"/>
                <a:cs typeface="Arial"/>
              </a:rPr>
              <a:t>Steps?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204450" cy="138811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15" dirty="0">
                <a:latin typeface="Arial"/>
                <a:cs typeface="Arial"/>
              </a:rPr>
              <a:t>Second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option: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train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RNN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predict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all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10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next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values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150" dirty="0">
                <a:latin typeface="Arial"/>
                <a:cs typeface="Arial"/>
              </a:rPr>
              <a:t>at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once</a:t>
            </a:r>
            <a:r>
              <a:rPr sz="2000" spc="1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98500" marR="5080" lvl="1" indent="-229235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5" dirty="0">
                <a:latin typeface="Arial"/>
                <a:cs typeface="Arial"/>
              </a:rPr>
              <a:t>But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note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we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first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need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change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120" dirty="0">
                <a:latin typeface="Arial"/>
                <a:cs typeface="Arial"/>
              </a:rPr>
              <a:t>the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targets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105" dirty="0">
                <a:latin typeface="Arial"/>
                <a:cs typeface="Arial"/>
              </a:rPr>
              <a:t>to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be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vectors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containing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the 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next </a:t>
            </a:r>
            <a:r>
              <a:rPr sz="200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10 </a:t>
            </a:r>
            <a:r>
              <a:rPr sz="200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values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(not</a:t>
            </a:r>
            <a:r>
              <a:rPr sz="2000" u="sng" spc="-2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one).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1439" y="3297935"/>
            <a:ext cx="7787640" cy="3037840"/>
            <a:chOff x="91439" y="3297935"/>
            <a:chExt cx="7787640" cy="3037840"/>
          </a:xfrm>
        </p:grpSpPr>
        <p:sp>
          <p:nvSpPr>
            <p:cNvPr id="5" name="object 5"/>
            <p:cNvSpPr/>
            <p:nvPr/>
          </p:nvSpPr>
          <p:spPr>
            <a:xfrm>
              <a:off x="91439" y="3297935"/>
              <a:ext cx="7787627" cy="30373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87242" y="4769599"/>
              <a:ext cx="971550" cy="296545"/>
            </a:xfrm>
            <a:custGeom>
              <a:avLst/>
              <a:gdLst/>
              <a:ahLst/>
              <a:cxnLst/>
              <a:rect l="l" t="t" r="r" b="b"/>
              <a:pathLst>
                <a:path w="971550" h="296545">
                  <a:moveTo>
                    <a:pt x="5209" y="12711"/>
                  </a:moveTo>
                  <a:lnTo>
                    <a:pt x="64309" y="11456"/>
                  </a:lnTo>
                  <a:lnTo>
                    <a:pt x="120690" y="12968"/>
                  </a:lnTo>
                  <a:lnTo>
                    <a:pt x="174557" y="16194"/>
                  </a:lnTo>
                  <a:lnTo>
                    <a:pt x="226115" y="20085"/>
                  </a:lnTo>
                  <a:lnTo>
                    <a:pt x="275570" y="23589"/>
                  </a:lnTo>
                  <a:lnTo>
                    <a:pt x="323127" y="25654"/>
                  </a:lnTo>
                  <a:lnTo>
                    <a:pt x="368992" y="25231"/>
                  </a:lnTo>
                  <a:lnTo>
                    <a:pt x="413369" y="21267"/>
                  </a:lnTo>
                  <a:lnTo>
                    <a:pt x="456466" y="12711"/>
                  </a:lnTo>
                  <a:lnTo>
                    <a:pt x="496716" y="4847"/>
                  </a:lnTo>
                  <a:lnTo>
                    <a:pt x="540606" y="878"/>
                  </a:lnTo>
                  <a:lnTo>
                    <a:pt x="587657" y="0"/>
                  </a:lnTo>
                  <a:lnTo>
                    <a:pt x="637391" y="1406"/>
                  </a:lnTo>
                  <a:lnTo>
                    <a:pt x="689328" y="4291"/>
                  </a:lnTo>
                  <a:lnTo>
                    <a:pt x="742991" y="7851"/>
                  </a:lnTo>
                  <a:lnTo>
                    <a:pt x="797901" y="11278"/>
                  </a:lnTo>
                  <a:lnTo>
                    <a:pt x="853580" y="13767"/>
                  </a:lnTo>
                  <a:lnTo>
                    <a:pt x="909549" y="14514"/>
                  </a:lnTo>
                  <a:lnTo>
                    <a:pt x="965329" y="12711"/>
                  </a:lnTo>
                  <a:lnTo>
                    <a:pt x="970533" y="61692"/>
                  </a:lnTo>
                  <a:lnTo>
                    <a:pt x="971126" y="111690"/>
                  </a:lnTo>
                  <a:lnTo>
                    <a:pt x="969006" y="161344"/>
                  </a:lnTo>
                  <a:lnTo>
                    <a:pt x="966069" y="209296"/>
                  </a:lnTo>
                  <a:lnTo>
                    <a:pt x="964211" y="254185"/>
                  </a:lnTo>
                  <a:lnTo>
                    <a:pt x="965329" y="294651"/>
                  </a:lnTo>
                  <a:lnTo>
                    <a:pt x="903955" y="296212"/>
                  </a:lnTo>
                  <a:lnTo>
                    <a:pt x="849095" y="296260"/>
                  </a:lnTo>
                  <a:lnTo>
                    <a:pt x="798931" y="295278"/>
                  </a:lnTo>
                  <a:lnTo>
                    <a:pt x="751648" y="293745"/>
                  </a:lnTo>
                  <a:lnTo>
                    <a:pt x="705429" y="292143"/>
                  </a:lnTo>
                  <a:lnTo>
                    <a:pt x="658458" y="290952"/>
                  </a:lnTo>
                  <a:lnTo>
                    <a:pt x="608918" y="290652"/>
                  </a:lnTo>
                  <a:lnTo>
                    <a:pt x="554995" y="291725"/>
                  </a:lnTo>
                  <a:lnTo>
                    <a:pt x="494870" y="294651"/>
                  </a:lnTo>
                  <a:lnTo>
                    <a:pt x="441030" y="296021"/>
                  </a:lnTo>
                  <a:lnTo>
                    <a:pt x="393176" y="293741"/>
                  </a:lnTo>
                  <a:lnTo>
                    <a:pt x="349470" y="289066"/>
                  </a:lnTo>
                  <a:lnTo>
                    <a:pt x="308073" y="283251"/>
                  </a:lnTo>
                  <a:lnTo>
                    <a:pt x="267147" y="277549"/>
                  </a:lnTo>
                  <a:lnTo>
                    <a:pt x="224852" y="273216"/>
                  </a:lnTo>
                  <a:lnTo>
                    <a:pt x="179349" y="271505"/>
                  </a:lnTo>
                  <a:lnTo>
                    <a:pt x="128801" y="273671"/>
                  </a:lnTo>
                  <a:lnTo>
                    <a:pt x="71367" y="280969"/>
                  </a:lnTo>
                  <a:lnTo>
                    <a:pt x="5209" y="294651"/>
                  </a:lnTo>
                  <a:lnTo>
                    <a:pt x="0" y="245390"/>
                  </a:lnTo>
                  <a:lnTo>
                    <a:pt x="1484" y="193743"/>
                  </a:lnTo>
                  <a:lnTo>
                    <a:pt x="6205" y="142180"/>
                  </a:lnTo>
                  <a:lnTo>
                    <a:pt x="10704" y="93173"/>
                  </a:lnTo>
                  <a:lnTo>
                    <a:pt x="11525" y="49193"/>
                  </a:lnTo>
                  <a:lnTo>
                    <a:pt x="5209" y="12711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992116" y="3639587"/>
            <a:ext cx="4080671" cy="26223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1318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95" dirty="0">
                <a:latin typeface="Arial"/>
                <a:cs typeface="Arial"/>
              </a:rPr>
              <a:t>Forecasting </a:t>
            </a:r>
            <a:r>
              <a:rPr sz="4400" spc="240" dirty="0">
                <a:latin typeface="Arial"/>
                <a:cs typeface="Arial"/>
              </a:rPr>
              <a:t>More </a:t>
            </a:r>
            <a:r>
              <a:rPr sz="4400" spc="135" dirty="0">
                <a:latin typeface="Arial"/>
                <a:cs typeface="Arial"/>
              </a:rPr>
              <a:t>Time</a:t>
            </a:r>
            <a:r>
              <a:rPr sz="4400" spc="-630" dirty="0">
                <a:latin typeface="Arial"/>
                <a:cs typeface="Arial"/>
              </a:rPr>
              <a:t> </a:t>
            </a:r>
            <a:r>
              <a:rPr sz="4400" spc="-114" dirty="0">
                <a:latin typeface="Arial"/>
                <a:cs typeface="Arial"/>
              </a:rPr>
              <a:t>Steps?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8916"/>
            <a:ext cx="9829800" cy="199643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400" spc="100" dirty="0">
                <a:latin typeface="Arial"/>
                <a:cs typeface="Arial"/>
              </a:rPr>
              <a:t>But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can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still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do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better.</a:t>
            </a:r>
            <a:endParaRPr sz="2400">
              <a:latin typeface="Arial"/>
              <a:cs typeface="Arial"/>
            </a:endParaRPr>
          </a:p>
          <a:p>
            <a:pPr marL="1155065" marR="5080" lvl="1" indent="-228600">
              <a:lnSpc>
                <a:spcPts val="1939"/>
              </a:lnSpc>
              <a:spcBef>
                <a:spcPts val="5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55" dirty="0">
                <a:latin typeface="Arial"/>
                <a:cs typeface="Arial"/>
              </a:rPr>
              <a:t>instead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training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model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forecast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next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10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values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b="1" spc="40" dirty="0">
                <a:latin typeface="Arial"/>
                <a:cs typeface="Arial"/>
              </a:rPr>
              <a:t>only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135" dirty="0">
                <a:latin typeface="Arial"/>
                <a:cs typeface="Arial"/>
              </a:rPr>
              <a:t>at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105" dirty="0">
                <a:latin typeface="Arial"/>
                <a:cs typeface="Arial"/>
              </a:rPr>
              <a:t>the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50" dirty="0">
                <a:latin typeface="Arial"/>
                <a:cs typeface="Arial"/>
              </a:rPr>
              <a:t>very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55" dirty="0">
                <a:latin typeface="Arial"/>
                <a:cs typeface="Arial"/>
              </a:rPr>
              <a:t>last  </a:t>
            </a:r>
            <a:r>
              <a:rPr sz="1800" b="1" spc="110" dirty="0">
                <a:latin typeface="Arial"/>
                <a:cs typeface="Arial"/>
              </a:rPr>
              <a:t>time</a:t>
            </a:r>
            <a:r>
              <a:rPr sz="1800" b="1" spc="-60" dirty="0">
                <a:latin typeface="Arial"/>
                <a:cs typeface="Arial"/>
              </a:rPr>
              <a:t> </a:t>
            </a:r>
            <a:r>
              <a:rPr sz="1800" b="1" spc="35" dirty="0">
                <a:latin typeface="Arial"/>
                <a:cs typeface="Arial"/>
              </a:rPr>
              <a:t>step,</a:t>
            </a:r>
            <a:endParaRPr sz="18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19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5" dirty="0">
                <a:latin typeface="Arial"/>
                <a:cs typeface="Arial"/>
              </a:rPr>
              <a:t>train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forecast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next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10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values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b="1" spc="150" dirty="0">
                <a:latin typeface="Arial"/>
                <a:cs typeface="Arial"/>
              </a:rPr>
              <a:t>at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each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and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spc="65" dirty="0">
                <a:latin typeface="Arial"/>
                <a:cs typeface="Arial"/>
              </a:rPr>
              <a:t>every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125" dirty="0">
                <a:latin typeface="Arial"/>
                <a:cs typeface="Arial"/>
              </a:rPr>
              <a:t>time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step.</a:t>
            </a:r>
            <a:endParaRPr sz="2000">
              <a:latin typeface="Arial"/>
              <a:cs typeface="Arial"/>
            </a:endParaRPr>
          </a:p>
          <a:p>
            <a:pPr marL="698500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" dirty="0">
                <a:latin typeface="Arial"/>
                <a:cs typeface="Arial"/>
              </a:rPr>
              <a:t>i.e.,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40" dirty="0">
                <a:latin typeface="Arial"/>
                <a:cs typeface="Arial"/>
              </a:rPr>
              <a:t>turn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40" dirty="0">
                <a:latin typeface="Arial"/>
                <a:cs typeface="Arial"/>
              </a:rPr>
              <a:t>sequence-to-vector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RNN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into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spc="30" dirty="0">
                <a:latin typeface="Arial"/>
                <a:cs typeface="Arial"/>
              </a:rPr>
              <a:t>sequence-to-sequence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RNN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310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Arial"/>
                <a:cs typeface="Arial"/>
              </a:rPr>
              <a:t>There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will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many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more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error</a:t>
            </a:r>
            <a:r>
              <a:rPr sz="1800" spc="-7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gradients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flowing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through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model.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50" dirty="0">
                <a:latin typeface="Arial"/>
                <a:cs typeface="Arial"/>
              </a:rPr>
              <a:t>Summary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2799080" cy="139573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Recurrent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neuron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80" dirty="0">
                <a:latin typeface="Arial"/>
                <a:cs typeface="Arial"/>
              </a:rPr>
              <a:t>Training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Deep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dirty="0">
                <a:latin typeface="맑은 고딕"/>
                <a:cs typeface="맑은 고딕"/>
              </a:rPr>
              <a:t>참고자료</a:t>
            </a:r>
            <a:endParaRPr sz="4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20" dirty="0">
                <a:latin typeface="맑은 고딕"/>
                <a:cs typeface="맑은 고딕"/>
              </a:rPr>
              <a:t>핸</a:t>
            </a:r>
            <a:r>
              <a:rPr spc="20" dirty="0"/>
              <a:t>14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맑은 고딕"/>
                <a:cs typeface="맑은 고딕"/>
              </a:rPr>
              <a:t>기</a:t>
            </a:r>
            <a:r>
              <a:rPr spc="15" dirty="0"/>
              <a:t>8</a:t>
            </a: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pc="20" dirty="0">
                <a:latin typeface="맑은 고딕"/>
                <a:cs typeface="맑은 고딕"/>
              </a:rPr>
              <a:t>모</a:t>
            </a:r>
            <a:r>
              <a:rPr spc="20" dirty="0"/>
              <a:t>18</a:t>
            </a: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700"/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dirty="0">
                <a:latin typeface="맑은 고딕"/>
                <a:cs typeface="맑은 고딕"/>
              </a:rPr>
              <a:t>코드</a:t>
            </a:r>
          </a:p>
          <a:p>
            <a:pPr marL="698500" marR="5080" lvl="1" indent="-228600">
              <a:lnSpc>
                <a:spcPts val="2160"/>
              </a:lnSpc>
              <a:spcBef>
                <a:spcPts val="540"/>
              </a:spcBef>
              <a:buClr>
                <a:srgbClr val="00000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u="sng" spc="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https://colab.research.google.com/github/ageron/handson-  </a:t>
            </a:r>
            <a:r>
              <a:rPr sz="2000" u="sng" spc="4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ml2/blob/master/15_processing_sequences_using_rnns_and_cnns.ipynb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56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270" dirty="0">
                <a:latin typeface="Arial"/>
                <a:cs typeface="Arial"/>
              </a:rPr>
              <a:t>In </a:t>
            </a:r>
            <a:r>
              <a:rPr sz="4400" b="0" spc="220" dirty="0">
                <a:latin typeface="Arial"/>
                <a:cs typeface="Arial"/>
              </a:rPr>
              <a:t>the </a:t>
            </a:r>
            <a:r>
              <a:rPr sz="4400" b="0" spc="200" dirty="0">
                <a:latin typeface="Arial"/>
                <a:cs typeface="Arial"/>
              </a:rPr>
              <a:t>next</a:t>
            </a:r>
            <a:r>
              <a:rPr sz="4400" b="0" spc="-760" dirty="0">
                <a:latin typeface="Arial"/>
                <a:cs typeface="Arial"/>
              </a:rPr>
              <a:t> </a:t>
            </a:r>
            <a:r>
              <a:rPr sz="4400" b="0" spc="10" dirty="0">
                <a:latin typeface="Arial"/>
                <a:cs typeface="Arial"/>
              </a:rPr>
              <a:t>lectures…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59977"/>
            <a:ext cx="4728845" cy="1736089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28600" marR="812800" indent="-228600" algn="r">
              <a:lnSpc>
                <a:spcPct val="100000"/>
              </a:lnSpc>
              <a:spcBef>
                <a:spcPts val="445"/>
              </a:spcBef>
              <a:buChar char="•"/>
              <a:tabLst>
                <a:tab pos="228600" algn="l"/>
              </a:tabLst>
            </a:pPr>
            <a:r>
              <a:rPr sz="2400" spc="70" dirty="0">
                <a:latin typeface="Arial"/>
                <a:cs typeface="Arial"/>
              </a:rPr>
              <a:t>12</a:t>
            </a:r>
            <a:r>
              <a:rPr sz="2400" spc="104" baseline="24305" dirty="0">
                <a:latin typeface="Arial"/>
                <a:cs typeface="Arial"/>
              </a:rPr>
              <a:t>th </a:t>
            </a:r>
            <a:r>
              <a:rPr sz="2400" spc="70" dirty="0">
                <a:latin typeface="Arial"/>
                <a:cs typeface="Arial"/>
              </a:rPr>
              <a:t>2</a:t>
            </a:r>
            <a:r>
              <a:rPr sz="2400" spc="104" baseline="24305" dirty="0">
                <a:latin typeface="Arial"/>
                <a:cs typeface="Arial"/>
              </a:rPr>
              <a:t>nd </a:t>
            </a:r>
            <a:r>
              <a:rPr sz="2400" spc="65" dirty="0">
                <a:latin typeface="Arial"/>
                <a:cs typeface="Arial"/>
              </a:rPr>
              <a:t>week </a:t>
            </a:r>
            <a:r>
              <a:rPr sz="2400" spc="45" dirty="0">
                <a:latin typeface="Arial"/>
                <a:cs typeface="Arial"/>
              </a:rPr>
              <a:t>(Lecture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22)</a:t>
            </a:r>
            <a:endParaRPr sz="2400">
              <a:latin typeface="Arial"/>
              <a:cs typeface="Arial"/>
            </a:endParaRPr>
          </a:p>
          <a:p>
            <a:pPr marL="227965" marR="799465" lvl="1" indent="-227965" algn="r">
              <a:lnSpc>
                <a:spcPct val="100000"/>
              </a:lnSpc>
              <a:spcBef>
                <a:spcPts val="290"/>
              </a:spcBef>
              <a:buChar char="•"/>
              <a:tabLst>
                <a:tab pos="227965" algn="l"/>
                <a:tab pos="228600" algn="l"/>
              </a:tabLst>
            </a:pPr>
            <a:r>
              <a:rPr sz="2000" spc="80" dirty="0">
                <a:latin typeface="Arial"/>
                <a:cs typeface="Arial"/>
              </a:rPr>
              <a:t>Handling </a:t>
            </a:r>
            <a:r>
              <a:rPr sz="2000" spc="-20" dirty="0">
                <a:latin typeface="Arial"/>
                <a:cs typeface="Arial"/>
              </a:rPr>
              <a:t>LONG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sequences</a:t>
            </a:r>
            <a:endParaRPr sz="2000">
              <a:latin typeface="Arial"/>
              <a:cs typeface="Arial"/>
            </a:endParaRPr>
          </a:p>
          <a:p>
            <a:pPr marL="227965" marR="818515" lvl="2" indent="-227965" algn="r">
              <a:lnSpc>
                <a:spcPct val="100000"/>
              </a:lnSpc>
              <a:spcBef>
                <a:spcPts val="295"/>
              </a:spcBef>
              <a:buChar char="•"/>
              <a:tabLst>
                <a:tab pos="227965" algn="l"/>
                <a:tab pos="228600" algn="l"/>
              </a:tabLst>
            </a:pPr>
            <a:r>
              <a:rPr sz="1800" spc="60" dirty="0">
                <a:latin typeface="Arial"/>
                <a:cs typeface="Arial"/>
              </a:rPr>
              <a:t>Long </a:t>
            </a:r>
            <a:r>
              <a:rPr sz="1800" spc="90" dirty="0">
                <a:latin typeface="Arial"/>
                <a:cs typeface="Arial"/>
              </a:rPr>
              <a:t>short-term</a:t>
            </a:r>
            <a:r>
              <a:rPr sz="1800" spc="-229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723900" lvl="1" indent="-228600">
              <a:lnSpc>
                <a:spcPct val="100000"/>
              </a:lnSpc>
              <a:buFont typeface="Arial"/>
              <a:buChar char="•"/>
              <a:tabLst>
                <a:tab pos="723265" algn="l"/>
                <a:tab pos="723900" algn="l"/>
              </a:tabLst>
            </a:pPr>
            <a:r>
              <a:rPr sz="2000" b="1" spc="70" dirty="0">
                <a:latin typeface="Arial"/>
                <a:cs typeface="Arial"/>
              </a:rPr>
              <a:t>High </a:t>
            </a:r>
            <a:r>
              <a:rPr sz="2000" b="1" dirty="0">
                <a:latin typeface="Arial"/>
                <a:cs typeface="Arial"/>
              </a:rPr>
              <a:t>score </a:t>
            </a:r>
            <a:r>
              <a:rPr sz="2000" b="1" spc="40" dirty="0">
                <a:latin typeface="Arial"/>
                <a:cs typeface="Arial"/>
              </a:rPr>
              <a:t>quiz </a:t>
            </a:r>
            <a:r>
              <a:rPr sz="2000" spc="90" dirty="0">
                <a:latin typeface="Arial"/>
                <a:cs typeface="Arial"/>
              </a:rPr>
              <a:t>after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2</a:t>
            </a:r>
            <a:r>
              <a:rPr sz="1950" spc="120" baseline="25641" dirty="0">
                <a:latin typeface="Arial"/>
                <a:cs typeface="Arial"/>
              </a:rPr>
              <a:t>nd </a:t>
            </a:r>
            <a:r>
              <a:rPr sz="2000" spc="25" dirty="0">
                <a:latin typeface="Arial"/>
                <a:cs typeface="Arial"/>
              </a:rPr>
              <a:t>session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3634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70" dirty="0">
                <a:latin typeface="Arial"/>
                <a:cs typeface="Arial"/>
              </a:rPr>
              <a:t>Image </a:t>
            </a:r>
            <a:r>
              <a:rPr sz="4400" b="0" spc="50" dirty="0">
                <a:latin typeface="Arial"/>
                <a:cs typeface="Arial"/>
              </a:rPr>
              <a:t>(static) </a:t>
            </a:r>
            <a:r>
              <a:rPr sz="4400" b="0" spc="-35" dirty="0">
                <a:latin typeface="Arial"/>
                <a:cs typeface="Arial"/>
              </a:rPr>
              <a:t>vs.</a:t>
            </a:r>
            <a:r>
              <a:rPr sz="4400" b="0" spc="-565" dirty="0">
                <a:latin typeface="Arial"/>
                <a:cs typeface="Arial"/>
              </a:rPr>
              <a:t> </a:t>
            </a:r>
            <a:r>
              <a:rPr sz="4400" spc="30" dirty="0">
                <a:latin typeface="Arial"/>
                <a:cs typeface="Arial"/>
              </a:rPr>
              <a:t>Sequence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38220" y="3241546"/>
            <a:ext cx="4010707" cy="2419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8987" y="3332972"/>
            <a:ext cx="3735345" cy="2967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76288" y="2517164"/>
            <a:ext cx="3400424" cy="1998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6800" y="1825752"/>
            <a:ext cx="1432559" cy="1437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7160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spc="155" dirty="0">
                <a:latin typeface="Arial"/>
                <a:cs typeface="Arial"/>
              </a:rPr>
              <a:t>I: </a:t>
            </a:r>
            <a:r>
              <a:rPr sz="6000" b="0" spc="175" dirty="0">
                <a:latin typeface="Arial"/>
                <a:cs typeface="Arial"/>
              </a:rPr>
              <a:t>Recurrent</a:t>
            </a:r>
            <a:r>
              <a:rPr sz="6000" b="0" spc="-430" dirty="0">
                <a:latin typeface="Arial"/>
                <a:cs typeface="Arial"/>
              </a:rPr>
              <a:t> </a:t>
            </a:r>
            <a:r>
              <a:rPr sz="6000" b="0" spc="295" dirty="0">
                <a:latin typeface="Arial"/>
                <a:cs typeface="Arial"/>
              </a:rPr>
              <a:t>Neuron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43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25" dirty="0">
                <a:latin typeface="Arial"/>
                <a:cs typeface="Arial"/>
              </a:rPr>
              <a:t>Recurrent</a:t>
            </a:r>
            <a:r>
              <a:rPr sz="4400" b="0" spc="-140" dirty="0">
                <a:latin typeface="Arial"/>
                <a:cs typeface="Arial"/>
              </a:rPr>
              <a:t> </a:t>
            </a:r>
            <a:r>
              <a:rPr sz="4400" b="0" spc="175" dirty="0">
                <a:latin typeface="Arial"/>
                <a:cs typeface="Arial"/>
              </a:rPr>
              <a:t>Neurons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5193030" cy="2413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-20" dirty="0">
                <a:latin typeface="Arial"/>
                <a:cs typeface="Arial"/>
              </a:rPr>
              <a:t>MLP, CNN: </a:t>
            </a:r>
            <a:r>
              <a:rPr sz="2400" b="1" spc="75" dirty="0">
                <a:latin typeface="Arial"/>
                <a:cs typeface="Arial"/>
              </a:rPr>
              <a:t>Feedforward</a:t>
            </a:r>
            <a:r>
              <a:rPr sz="2400" b="1" spc="-12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NN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RNN </a:t>
            </a:r>
            <a:r>
              <a:rPr sz="2400" spc="30" dirty="0">
                <a:latin typeface="Arial"/>
                <a:cs typeface="Arial"/>
              </a:rPr>
              <a:t>has </a:t>
            </a:r>
            <a:r>
              <a:rPr sz="2400" b="1" spc="90" dirty="0">
                <a:latin typeface="Arial"/>
                <a:cs typeface="Arial"/>
              </a:rPr>
              <a:t>backward</a:t>
            </a:r>
            <a:r>
              <a:rPr sz="2400" b="1" spc="-14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connection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The </a:t>
            </a:r>
            <a:r>
              <a:rPr sz="2400" spc="80" dirty="0">
                <a:latin typeface="Arial"/>
                <a:cs typeface="Arial"/>
              </a:rPr>
              <a:t>simplest </a:t>
            </a:r>
            <a:r>
              <a:rPr sz="2400" spc="60" dirty="0">
                <a:latin typeface="Arial"/>
                <a:cs typeface="Arial"/>
              </a:rPr>
              <a:t>possible</a:t>
            </a:r>
            <a:r>
              <a:rPr sz="2400" spc="-2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RNN: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latin typeface="Arial"/>
                <a:cs typeface="Arial"/>
              </a:rPr>
              <a:t>one </a:t>
            </a:r>
            <a:r>
              <a:rPr sz="2000" spc="105" dirty="0">
                <a:latin typeface="Arial"/>
                <a:cs typeface="Arial"/>
              </a:rPr>
              <a:t>neuron </a:t>
            </a:r>
            <a:r>
              <a:rPr sz="2000" spc="55" dirty="0">
                <a:latin typeface="Arial"/>
                <a:cs typeface="Arial"/>
              </a:rPr>
              <a:t>receiving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inputs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95" dirty="0">
                <a:latin typeface="Arial"/>
                <a:cs typeface="Arial"/>
              </a:rPr>
              <a:t>producing </a:t>
            </a:r>
            <a:r>
              <a:rPr sz="2000" spc="65" dirty="0">
                <a:latin typeface="Arial"/>
                <a:cs typeface="Arial"/>
              </a:rPr>
              <a:t>an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output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sending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output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back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itself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85792" y="1869157"/>
            <a:ext cx="4773222" cy="32119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47014" y="3154611"/>
            <a:ext cx="7669530" cy="3344545"/>
            <a:chOff x="2447014" y="3154611"/>
            <a:chExt cx="7669530" cy="3344545"/>
          </a:xfrm>
        </p:grpSpPr>
        <p:sp>
          <p:nvSpPr>
            <p:cNvPr id="3" name="object 3"/>
            <p:cNvSpPr/>
            <p:nvPr/>
          </p:nvSpPr>
          <p:spPr>
            <a:xfrm>
              <a:off x="2447014" y="3154611"/>
              <a:ext cx="7669379" cy="334423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553967" y="3883151"/>
              <a:ext cx="708660" cy="1306195"/>
            </a:xfrm>
            <a:custGeom>
              <a:avLst/>
              <a:gdLst/>
              <a:ahLst/>
              <a:cxnLst/>
              <a:rect l="l" t="t" r="r" b="b"/>
              <a:pathLst>
                <a:path w="708660" h="1306195">
                  <a:moveTo>
                    <a:pt x="354330" y="0"/>
                  </a:moveTo>
                  <a:lnTo>
                    <a:pt x="354330" y="326517"/>
                  </a:lnTo>
                  <a:lnTo>
                    <a:pt x="0" y="326517"/>
                  </a:lnTo>
                  <a:lnTo>
                    <a:pt x="0" y="979551"/>
                  </a:lnTo>
                  <a:lnTo>
                    <a:pt x="354330" y="979551"/>
                  </a:lnTo>
                  <a:lnTo>
                    <a:pt x="354330" y="1306068"/>
                  </a:lnTo>
                  <a:lnTo>
                    <a:pt x="708660" y="653034"/>
                  </a:lnTo>
                  <a:lnTo>
                    <a:pt x="35433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53967" y="3883151"/>
              <a:ext cx="708660" cy="1306195"/>
            </a:xfrm>
            <a:custGeom>
              <a:avLst/>
              <a:gdLst/>
              <a:ahLst/>
              <a:cxnLst/>
              <a:rect l="l" t="t" r="r" b="b"/>
              <a:pathLst>
                <a:path w="708660" h="1306195">
                  <a:moveTo>
                    <a:pt x="0" y="326517"/>
                  </a:moveTo>
                  <a:lnTo>
                    <a:pt x="354330" y="326517"/>
                  </a:lnTo>
                  <a:lnTo>
                    <a:pt x="354330" y="0"/>
                  </a:lnTo>
                  <a:lnTo>
                    <a:pt x="708660" y="653034"/>
                  </a:lnTo>
                  <a:lnTo>
                    <a:pt x="354330" y="1306068"/>
                  </a:lnTo>
                  <a:lnTo>
                    <a:pt x="354330" y="979551"/>
                  </a:lnTo>
                  <a:lnTo>
                    <a:pt x="0" y="979551"/>
                  </a:lnTo>
                  <a:lnTo>
                    <a:pt x="0" y="326517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43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25" dirty="0">
                <a:latin typeface="Arial"/>
                <a:cs typeface="Arial"/>
              </a:rPr>
              <a:t>Recurrent</a:t>
            </a:r>
            <a:r>
              <a:rPr sz="4400" b="0" spc="-140" dirty="0">
                <a:latin typeface="Arial"/>
                <a:cs typeface="Arial"/>
              </a:rPr>
              <a:t> </a:t>
            </a:r>
            <a:r>
              <a:rPr sz="4400" b="0" spc="175" dirty="0">
                <a:latin typeface="Arial"/>
                <a:cs typeface="Arial"/>
              </a:rPr>
              <a:t>Neurons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6939" y="1759977"/>
            <a:ext cx="7219950" cy="11156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time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i="1" spc="-15" dirty="0">
                <a:latin typeface="Noto Sans"/>
                <a:cs typeface="Noto Sans"/>
              </a:rPr>
              <a:t>t</a:t>
            </a:r>
            <a:r>
              <a:rPr sz="2400" spc="-15" dirty="0">
                <a:latin typeface="Arial"/>
                <a:cs typeface="Arial"/>
              </a:rPr>
              <a:t>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recurrent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neurons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receives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spc="145" dirty="0">
                <a:latin typeface="Arial"/>
                <a:cs typeface="Arial"/>
              </a:rPr>
              <a:t>two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inputs: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25" dirty="0">
                <a:latin typeface="Arial"/>
                <a:cs typeface="Arial"/>
              </a:rPr>
              <a:t>x(</a:t>
            </a:r>
            <a:r>
              <a:rPr sz="2000" i="1" spc="-25" dirty="0">
                <a:latin typeface="Noto Sans"/>
                <a:cs typeface="Noto Sans"/>
              </a:rPr>
              <a:t>t</a:t>
            </a:r>
            <a:r>
              <a:rPr sz="2000" spc="-2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35" dirty="0">
                <a:latin typeface="Arial"/>
                <a:cs typeface="Arial"/>
              </a:rPr>
              <a:t>y(</a:t>
            </a:r>
            <a:r>
              <a:rPr sz="2000" i="1" spc="-35" dirty="0">
                <a:latin typeface="Noto Sans"/>
                <a:cs typeface="Noto Sans"/>
              </a:rPr>
              <a:t>t</a:t>
            </a:r>
            <a:r>
              <a:rPr sz="2000" spc="-35" dirty="0">
                <a:latin typeface="Arial"/>
                <a:cs typeface="Arial"/>
              </a:rPr>
              <a:t>–1)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Wingdings"/>
                <a:cs typeface="Wingdings"/>
              </a:rPr>
              <a:t>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Arial"/>
                <a:cs typeface="Arial"/>
              </a:rPr>
              <a:t>output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45" dirty="0">
                <a:latin typeface="Arial"/>
                <a:cs typeface="Arial"/>
              </a:rPr>
              <a:t>from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previous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time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step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0069" y="5953748"/>
            <a:ext cx="3472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“unrolling </a:t>
            </a:r>
            <a:r>
              <a:rPr sz="1800" i="1" spc="-5" dirty="0">
                <a:latin typeface="Calibri"/>
                <a:cs typeface="Calibri"/>
              </a:rPr>
              <a:t>the network through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time”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43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25" dirty="0">
                <a:latin typeface="Arial"/>
                <a:cs typeface="Arial"/>
              </a:rPr>
              <a:t>Recurrent</a:t>
            </a:r>
            <a:r>
              <a:rPr sz="4400" b="0" spc="-140" dirty="0">
                <a:latin typeface="Arial"/>
                <a:cs typeface="Arial"/>
              </a:rPr>
              <a:t> </a:t>
            </a:r>
            <a:r>
              <a:rPr sz="4400" b="0" spc="175" dirty="0">
                <a:latin typeface="Arial"/>
                <a:cs typeface="Arial"/>
              </a:rPr>
              <a:t>Neurons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17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7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layer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some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recurrent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neurons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(left)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unrolled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through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time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(right)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73334" y="2571568"/>
            <a:ext cx="7516596" cy="28765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43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125" dirty="0">
                <a:latin typeface="Arial"/>
                <a:cs typeface="Arial"/>
              </a:rPr>
              <a:t>Recurrent</a:t>
            </a:r>
            <a:r>
              <a:rPr sz="4400" b="0" spc="-140" dirty="0">
                <a:latin typeface="Arial"/>
                <a:cs typeface="Arial"/>
              </a:rPr>
              <a:t> </a:t>
            </a:r>
            <a:r>
              <a:rPr sz="4400" b="0" spc="175" dirty="0">
                <a:latin typeface="Arial"/>
                <a:cs typeface="Arial"/>
              </a:rPr>
              <a:t>Neurons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7595870" cy="1905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-45" dirty="0">
                <a:latin typeface="Arial"/>
                <a:cs typeface="Arial"/>
              </a:rPr>
              <a:t>Each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recurrent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neuron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has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two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sets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weights: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latin typeface="Arial"/>
                <a:cs typeface="Arial"/>
              </a:rPr>
              <a:t>one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u="sng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x</a:t>
            </a:r>
            <a:r>
              <a:rPr sz="2000" spc="-25" dirty="0">
                <a:latin typeface="Arial"/>
                <a:cs typeface="Arial"/>
              </a:rPr>
              <a:t>(</a:t>
            </a:r>
            <a:r>
              <a:rPr sz="2000" i="1" spc="-25" dirty="0">
                <a:latin typeface="Noto Sans"/>
                <a:cs typeface="Noto Sans"/>
              </a:rPr>
              <a:t>t</a:t>
            </a:r>
            <a:r>
              <a:rPr sz="2000" spc="-25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other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sng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outputs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previous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step</a:t>
            </a:r>
            <a:r>
              <a:rPr sz="2000" spc="45" dirty="0">
                <a:latin typeface="Arial"/>
                <a:cs typeface="Arial"/>
              </a:rPr>
              <a:t>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spc="-30" dirty="0">
                <a:latin typeface="Arial"/>
                <a:cs typeface="Arial"/>
              </a:rPr>
              <a:t>y</a:t>
            </a:r>
            <a:r>
              <a:rPr sz="2000" spc="-30" dirty="0">
                <a:latin typeface="Arial"/>
                <a:cs typeface="Arial"/>
              </a:rPr>
              <a:t>(</a:t>
            </a:r>
            <a:r>
              <a:rPr sz="2000" i="1" spc="-30" dirty="0">
                <a:latin typeface="Noto Sans"/>
                <a:cs typeface="Noto Sans"/>
              </a:rPr>
              <a:t>t</a:t>
            </a:r>
            <a:r>
              <a:rPr sz="2000" spc="-30" dirty="0">
                <a:latin typeface="Arial"/>
                <a:cs typeface="Arial"/>
              </a:rPr>
              <a:t>–1).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5" dirty="0">
                <a:latin typeface="Arial"/>
                <a:cs typeface="Arial"/>
              </a:rPr>
              <a:t>So,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there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are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120" dirty="0">
                <a:latin typeface="Arial"/>
                <a:cs typeface="Arial"/>
              </a:rPr>
              <a:t>two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spc="105" dirty="0">
                <a:latin typeface="Arial"/>
                <a:cs typeface="Arial"/>
              </a:rPr>
              <a:t>weight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matrices</a:t>
            </a:r>
            <a:r>
              <a:rPr sz="2000" spc="5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z="2400" spc="135" dirty="0">
                <a:latin typeface="Arial"/>
                <a:cs typeface="Arial"/>
              </a:rPr>
              <a:t>Output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recurrent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layer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for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single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instance: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4139" y="5043804"/>
            <a:ext cx="79971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b="1" spc="45" dirty="0">
                <a:latin typeface="Arial"/>
                <a:cs typeface="Arial"/>
              </a:rPr>
              <a:t>b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bias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vector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i="1" spc="25" dirty="0">
                <a:latin typeface="Noto Sans"/>
                <a:cs typeface="Noto Sans"/>
              </a:rPr>
              <a:t>ϕ</a:t>
            </a:r>
            <a:r>
              <a:rPr sz="2000" b="1" spc="25" dirty="0">
                <a:latin typeface="Arial"/>
                <a:cs typeface="Arial"/>
              </a:rPr>
              <a:t>(·)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activation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function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(e.g.,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ReLU).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10228" y="4152432"/>
            <a:ext cx="5388276" cy="618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18472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2402</Words>
  <Application>Microsoft Office PowerPoint</Application>
  <PresentationFormat>와이드스크린</PresentationFormat>
  <Paragraphs>384</Paragraphs>
  <Slides>35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Noto Sans</vt:lpstr>
      <vt:lpstr>맑은 고딕</vt:lpstr>
      <vt:lpstr>Arial</vt:lpstr>
      <vt:lpstr>Calibri</vt:lpstr>
      <vt:lpstr>Times New Roman</vt:lpstr>
      <vt:lpstr>Wingdings</vt:lpstr>
      <vt:lpstr>Office Theme</vt:lpstr>
      <vt:lpstr>Lecture 21: Recurrent Neural Network  (RNN)</vt:lpstr>
      <vt:lpstr>핵심용어</vt:lpstr>
      <vt:lpstr>PREVIEW</vt:lpstr>
      <vt:lpstr>Image (static) vs. Sequence</vt:lpstr>
      <vt:lpstr>I: Recurrent Neuron</vt:lpstr>
      <vt:lpstr>Recurrent Neurons</vt:lpstr>
      <vt:lpstr>Recurrent Neurons</vt:lpstr>
      <vt:lpstr>Recurrent Neurons</vt:lpstr>
      <vt:lpstr>Recurrent Neurons</vt:lpstr>
      <vt:lpstr>Recurrent Neural Network (RNN)</vt:lpstr>
      <vt:lpstr>RNN in math form</vt:lpstr>
      <vt:lpstr>Memory Cells</vt:lpstr>
      <vt:lpstr>Recurrent Neural Network types: depending on input/output</vt:lpstr>
      <vt:lpstr>RNN types</vt:lpstr>
      <vt:lpstr>RNN types</vt:lpstr>
      <vt:lpstr>RNN types</vt:lpstr>
      <vt:lpstr>II: How can we train RNN?</vt:lpstr>
      <vt:lpstr>Training RNNs</vt:lpstr>
      <vt:lpstr>Training RNNs</vt:lpstr>
      <vt:lpstr>Training Example: RNN for Time  Series</vt:lpstr>
      <vt:lpstr>Training Example</vt:lpstr>
      <vt:lpstr>Training Example: code</vt:lpstr>
      <vt:lpstr>Training Example: Results</vt:lpstr>
      <vt:lpstr>Training Example: Results</vt:lpstr>
      <vt:lpstr>Training Example: Results</vt:lpstr>
      <vt:lpstr>Training Example: Results</vt:lpstr>
      <vt:lpstr>Deep RNNs</vt:lpstr>
      <vt:lpstr>Training Example: Results</vt:lpstr>
      <vt:lpstr>Results for the next time step</vt:lpstr>
      <vt:lpstr>Forecasting More Time Steps?</vt:lpstr>
      <vt:lpstr>Forecasting More Time Steps?</vt:lpstr>
      <vt:lpstr>Forecasting More Time Steps?</vt:lpstr>
      <vt:lpstr>Summary</vt:lpstr>
      <vt:lpstr>참고자료</vt:lpstr>
      <vt:lpstr>In the next lectures…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Deep Neural Network</dc:title>
  <dc:creator>Sang-hyo Park</dc:creator>
  <cp:lastModifiedBy>kim JISU</cp:lastModifiedBy>
  <cp:revision>36</cp:revision>
  <dcterms:created xsi:type="dcterms:W3CDTF">2020-11-23T11:09:05Z</dcterms:created>
  <dcterms:modified xsi:type="dcterms:W3CDTF">2020-12-04T14:08:47Z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2020-11-14T00:00:00Z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2020-11-23T00:00:00Z</vt:filetime>
  </property>
</Properties>
</file>