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184" autoAdjust="0"/>
  </p:normalViewPr>
  <p:slideViewPr>
    <p:cSldViewPr>
      <p:cViewPr varScale="1">
        <p:scale>
          <a:sx n="60" d="100"/>
          <a:sy n="60" d="100"/>
        </p:scale>
        <p:origin x="7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1C7E4-68F4-45ED-8E78-FFF25B21EEAA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D99F8-7BAC-4900-AD3F-93A41E7CD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LSTM</a:t>
            </a:r>
            <a:r>
              <a:rPr lang="ko-KR" altLang="en-US" b="1" dirty="0"/>
              <a:t>과 </a:t>
            </a:r>
            <a:r>
              <a:rPr lang="en-US" altLang="ko-KR" b="1" dirty="0"/>
              <a:t>GRU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7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Solution(short-term memory problem)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LSTM,</a:t>
            </a:r>
            <a:r>
              <a:rPr lang="ko-KR" altLang="en-US" b="1" dirty="0"/>
              <a:t> </a:t>
            </a:r>
            <a:r>
              <a:rPr lang="en-US" altLang="ko-KR" b="1" dirty="0"/>
              <a:t>GRU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7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Short-term memory problem</a:t>
            </a:r>
          </a:p>
          <a:p>
            <a:endParaRPr lang="en-US" altLang="ko-KR" dirty="0"/>
          </a:p>
          <a:p>
            <a:r>
              <a:rPr lang="en-US" altLang="ko-KR" dirty="0"/>
              <a:t>Long sequence</a:t>
            </a:r>
            <a:r>
              <a:rPr lang="ko-KR" altLang="en-US" dirty="0"/>
              <a:t>의 문제점 </a:t>
            </a:r>
            <a:r>
              <a:rPr lang="en-US" altLang="ko-KR" dirty="0"/>
              <a:t>: </a:t>
            </a:r>
            <a:r>
              <a:rPr lang="ko-KR" altLang="en-US" dirty="0"/>
              <a:t>초기에 있는 </a:t>
            </a:r>
            <a:r>
              <a:rPr lang="en-US" altLang="ko-KR" dirty="0"/>
              <a:t>input</a:t>
            </a:r>
            <a:r>
              <a:rPr lang="ko-KR" altLang="en-US" dirty="0"/>
              <a:t>들이 잘 기억되지 못함</a:t>
            </a:r>
            <a:r>
              <a:rPr lang="en-US" altLang="ko-KR" dirty="0"/>
              <a:t>(Short-term memory)</a:t>
            </a:r>
          </a:p>
          <a:p>
            <a:endParaRPr lang="en-US" altLang="ko-KR" dirty="0"/>
          </a:p>
          <a:p>
            <a:r>
              <a:rPr lang="en-US" altLang="ko-KR" dirty="0"/>
              <a:t>Time step</a:t>
            </a:r>
            <a:r>
              <a:rPr lang="ko-KR" altLang="en-US" dirty="0"/>
              <a:t>이 지나갈수록</a:t>
            </a:r>
            <a:r>
              <a:rPr lang="en-US" altLang="ko-KR" dirty="0"/>
              <a:t>, </a:t>
            </a:r>
            <a:r>
              <a:rPr lang="ko-KR" altLang="en-US" dirty="0"/>
              <a:t>초기의 정보들이 </a:t>
            </a:r>
            <a:r>
              <a:rPr lang="en-US" altLang="ko-KR" dirty="0"/>
              <a:t>forge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Long sequence</a:t>
            </a:r>
            <a:r>
              <a:rPr lang="ko-KR" altLang="en-US" dirty="0"/>
              <a:t>를 다루는 것이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Solution : LSTM(Long-Short term memory)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63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LSTM</a:t>
            </a:r>
            <a:r>
              <a:rPr lang="ko-KR" altLang="en-US" b="1" dirty="0"/>
              <a:t>의 장점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수렴이 </a:t>
            </a:r>
            <a:r>
              <a:rPr lang="ko-KR" altLang="en-US" b="1" dirty="0" err="1"/>
              <a:t>빨라짐</a:t>
            </a:r>
            <a:r>
              <a:rPr lang="ko-KR" altLang="en-US" b="1" dirty="0"/>
              <a:t> </a:t>
            </a:r>
            <a:r>
              <a:rPr lang="en-US" altLang="ko-KR" b="1" dirty="0"/>
              <a:t>: Long term</a:t>
            </a:r>
            <a:r>
              <a:rPr lang="ko-KR" altLang="en-US" b="1" dirty="0"/>
              <a:t>을 같이 참조하여 더 잘 학습을 수행함</a:t>
            </a:r>
            <a:endParaRPr lang="en-US" altLang="ko-KR" b="1" dirty="0"/>
          </a:p>
          <a:p>
            <a:r>
              <a:rPr lang="en-US" altLang="ko-KR" b="1" dirty="0"/>
              <a:t>Detecting long-term dependencies : long-term </a:t>
            </a:r>
            <a:r>
              <a:rPr lang="ko-KR" altLang="en-US" b="1" dirty="0"/>
              <a:t>의존성을 잘 찾아냄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코드에서 </a:t>
            </a:r>
            <a:r>
              <a:rPr lang="en-US" altLang="ko-KR" dirty="0"/>
              <a:t>return-sequences</a:t>
            </a:r>
            <a:r>
              <a:rPr lang="ko-KR" altLang="en-US" dirty="0"/>
              <a:t>는 생략함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53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</a:t>
            </a:r>
            <a:r>
              <a:rPr lang="en-US" altLang="ko-KR" dirty="0"/>
              <a:t>Cells</a:t>
            </a:r>
          </a:p>
          <a:p>
            <a:endParaRPr lang="en-US" altLang="ko-KR" dirty="0"/>
          </a:p>
          <a:p>
            <a:r>
              <a:rPr lang="en-US" altLang="ko-KR" dirty="0"/>
              <a:t>LSTM Cell</a:t>
            </a:r>
            <a:r>
              <a:rPr lang="ko-KR" altLang="en-US" dirty="0"/>
              <a:t>이 정확히 무엇을 수행하는가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What to store in long-term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What to throw away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What to read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0" dirty="0"/>
              <a:t>Cell </a:t>
            </a:r>
            <a:r>
              <a:rPr lang="ko-KR" altLang="en-US" b="0" dirty="0"/>
              <a:t>자체는 </a:t>
            </a:r>
            <a:r>
              <a:rPr lang="en-US" altLang="ko-KR" b="0" dirty="0"/>
              <a:t>RNN</a:t>
            </a:r>
            <a:r>
              <a:rPr lang="ko-KR" altLang="en-US" b="0" dirty="0"/>
              <a:t>에서의 </a:t>
            </a:r>
            <a:r>
              <a:rPr lang="en-US" altLang="ko-KR" b="0" dirty="0"/>
              <a:t>node</a:t>
            </a:r>
            <a:r>
              <a:rPr lang="ko-KR" altLang="en-US" b="0" dirty="0"/>
              <a:t>와 비슷함</a:t>
            </a:r>
            <a:r>
              <a:rPr lang="en-US" altLang="ko-KR" b="0" dirty="0"/>
              <a:t>(x(t) -&gt; y(t)</a:t>
            </a:r>
            <a:r>
              <a:rPr lang="ko-KR" altLang="en-US" b="0" dirty="0"/>
              <a:t>출력</a:t>
            </a:r>
            <a:r>
              <a:rPr lang="en-US" altLang="ko-KR" b="0" dirty="0"/>
              <a:t>). </a:t>
            </a:r>
            <a:r>
              <a:rPr lang="ko-KR" altLang="en-US" b="0" dirty="0"/>
              <a:t>차이점 </a:t>
            </a:r>
            <a:r>
              <a:rPr lang="en-US" altLang="ko-KR" b="0" dirty="0"/>
              <a:t>:</a:t>
            </a:r>
            <a:r>
              <a:rPr lang="ko-KR" altLang="en-US" b="0" dirty="0"/>
              <a:t> 다음 </a:t>
            </a:r>
            <a:r>
              <a:rPr lang="en-US" altLang="ko-KR" b="0" dirty="0"/>
              <a:t>time</a:t>
            </a:r>
            <a:r>
              <a:rPr lang="ko-KR" altLang="en-US" b="0" dirty="0"/>
              <a:t>으로 넘기는 값이 </a:t>
            </a:r>
            <a:r>
              <a:rPr lang="en-US" altLang="ko-KR" b="0" dirty="0"/>
              <a:t>h(t)</a:t>
            </a:r>
            <a:r>
              <a:rPr lang="ko-KR" altLang="en-US" b="0" dirty="0"/>
              <a:t>뿐만 아니라</a:t>
            </a:r>
            <a:r>
              <a:rPr lang="en-US" altLang="ko-KR" b="0" dirty="0"/>
              <a:t>, h(t), c(t)</a:t>
            </a:r>
            <a:r>
              <a:rPr lang="ko-KR" altLang="en-US" b="0" dirty="0"/>
              <a:t>의 </a:t>
            </a:r>
            <a:r>
              <a:rPr lang="en-US" altLang="ko-KR" b="0" dirty="0"/>
              <a:t>2</a:t>
            </a:r>
            <a:r>
              <a:rPr lang="ko-KR" altLang="en-US" b="0" dirty="0"/>
              <a:t>개의 정보를 넘김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en-US" altLang="ko-KR" b="0" dirty="0"/>
              <a:t>H(t)</a:t>
            </a:r>
            <a:r>
              <a:rPr lang="ko-KR" altLang="en-US" b="0" dirty="0"/>
              <a:t>의 경우 </a:t>
            </a:r>
            <a:r>
              <a:rPr lang="en-US" altLang="ko-KR" b="0" dirty="0"/>
              <a:t>RNN</a:t>
            </a:r>
            <a:r>
              <a:rPr lang="ko-KR" altLang="en-US" b="0" dirty="0"/>
              <a:t>과 동일한 </a:t>
            </a:r>
            <a:r>
              <a:rPr lang="en-US" altLang="ko-KR" b="0" dirty="0"/>
              <a:t>short-term state</a:t>
            </a:r>
            <a:r>
              <a:rPr lang="ko-KR" altLang="en-US" b="0" dirty="0"/>
              <a:t>이며</a:t>
            </a:r>
            <a:r>
              <a:rPr lang="en-US" altLang="ko-KR" b="0" dirty="0"/>
              <a:t>,</a:t>
            </a:r>
          </a:p>
          <a:p>
            <a:pPr marL="0" indent="0">
              <a:buNone/>
            </a:pPr>
            <a:r>
              <a:rPr lang="en-US" altLang="ko-KR" b="0" dirty="0"/>
              <a:t>C(t)</a:t>
            </a:r>
            <a:r>
              <a:rPr lang="ko-KR" altLang="en-US" b="0" dirty="0"/>
              <a:t>의 경우 </a:t>
            </a:r>
            <a:r>
              <a:rPr lang="en-US" altLang="ko-KR" b="0" dirty="0"/>
              <a:t>Long-term state</a:t>
            </a:r>
            <a:r>
              <a:rPr lang="ko-KR" altLang="en-US" b="0" dirty="0"/>
              <a:t>를 보냄 </a:t>
            </a:r>
            <a:endParaRPr lang="en-US" altLang="ko-KR" b="0" dirty="0"/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en-US" altLang="ko-KR" b="1" dirty="0"/>
              <a:t>Forget gate</a:t>
            </a:r>
            <a:r>
              <a:rPr lang="ko-KR" altLang="en-US" b="0" dirty="0"/>
              <a:t>를 통해</a:t>
            </a:r>
            <a:r>
              <a:rPr lang="en-US" altLang="ko-KR" b="0" dirty="0"/>
              <a:t>, </a:t>
            </a:r>
            <a:r>
              <a:rPr lang="ko-KR" altLang="en-US" b="0" dirty="0"/>
              <a:t>과거의 내용을 기억할 것인가</a:t>
            </a:r>
            <a:r>
              <a:rPr lang="en-US" altLang="ko-KR" b="0" dirty="0"/>
              <a:t>, </a:t>
            </a:r>
            <a:r>
              <a:rPr lang="ko-KR" altLang="en-US" b="0" dirty="0"/>
              <a:t>잊어버릴 </a:t>
            </a:r>
            <a:r>
              <a:rPr lang="ko-KR" altLang="en-US" b="0" dirty="0" err="1"/>
              <a:t>것일까를</a:t>
            </a:r>
            <a:r>
              <a:rPr lang="ko-KR" altLang="en-US" b="0" dirty="0"/>
              <a:t> </a:t>
            </a:r>
            <a:r>
              <a:rPr lang="en-US" altLang="ko-KR" b="0" dirty="0"/>
              <a:t>control</a:t>
            </a:r>
            <a:r>
              <a:rPr lang="ko-KR" altLang="en-US" b="0" dirty="0"/>
              <a:t>함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98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상세 설명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Forget gate(f(t)) : long-term state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어떤 파트를 지울 것인지를 결정함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Input gate : input</a:t>
            </a:r>
            <a:r>
              <a:rPr lang="ko-KR" altLang="en-US" dirty="0"/>
              <a:t>값을 그대로 살릴 것인가</a:t>
            </a:r>
            <a:r>
              <a:rPr lang="en-US" altLang="ko-KR" dirty="0"/>
              <a:t>, </a:t>
            </a:r>
            <a:r>
              <a:rPr lang="ko-KR" altLang="en-US" dirty="0"/>
              <a:t>말 것인가</a:t>
            </a:r>
            <a:r>
              <a:rPr lang="en-US" altLang="ko-KR" dirty="0"/>
              <a:t>? – input</a:t>
            </a:r>
            <a:r>
              <a:rPr lang="ko-KR" altLang="en-US" dirty="0"/>
              <a:t>값 역시 </a:t>
            </a:r>
            <a:r>
              <a:rPr lang="en-US" altLang="ko-KR" dirty="0"/>
              <a:t>long-term, short-term</a:t>
            </a:r>
            <a:r>
              <a:rPr lang="ko-KR" altLang="en-US" dirty="0"/>
              <a:t>에 전달할 수 있음</a:t>
            </a:r>
            <a:endParaRPr lang="en-US" altLang="ko-KR" dirty="0"/>
          </a:p>
          <a:p>
            <a:r>
              <a:rPr lang="en-US" altLang="ko-KR" dirty="0"/>
              <a:t>Output gate : long-term</a:t>
            </a:r>
            <a:r>
              <a:rPr lang="ko-KR" altLang="en-US" dirty="0"/>
              <a:t>의 값을 </a:t>
            </a:r>
            <a:r>
              <a:rPr lang="en-US" altLang="ko-KR" dirty="0"/>
              <a:t>short-term</a:t>
            </a:r>
            <a:r>
              <a:rPr lang="ko-KR" altLang="en-US" dirty="0"/>
              <a:t>에 반영할 것인가</a:t>
            </a:r>
            <a:r>
              <a:rPr lang="en-US" altLang="ko-KR" dirty="0"/>
              <a:t>, </a:t>
            </a:r>
            <a:r>
              <a:rPr lang="ko-KR" altLang="en-US" dirty="0"/>
              <a:t>말 것인가를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Long-term</a:t>
            </a:r>
            <a:r>
              <a:rPr lang="ko-KR" altLang="en-US" b="1" dirty="0"/>
              <a:t>을 어떻게 유지하고 버리느냐 정도의 개념만 알면 되겠음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22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요약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은 어떤 것이 중요한 </a:t>
            </a:r>
            <a:r>
              <a:rPr lang="en-US" altLang="ko-KR" dirty="0"/>
              <a:t>input</a:t>
            </a:r>
            <a:r>
              <a:rPr lang="ko-KR" altLang="en-US" dirty="0"/>
              <a:t>인지를 인식</a:t>
            </a:r>
            <a:r>
              <a:rPr lang="en-US" altLang="ko-KR" dirty="0"/>
              <a:t>(input gate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중요하다면 이를 </a:t>
            </a:r>
            <a:r>
              <a:rPr lang="en-US" altLang="ko-KR" dirty="0"/>
              <a:t>long-term state</a:t>
            </a:r>
            <a:r>
              <a:rPr lang="ko-KR" altLang="en-US" dirty="0"/>
              <a:t>에 저장하고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필요한 만큼 이를 유지함</a:t>
            </a:r>
            <a:r>
              <a:rPr lang="en-US" altLang="ko-KR" dirty="0"/>
              <a:t>(forget gate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필요한 경우 추출할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85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GRU</a:t>
            </a:r>
          </a:p>
          <a:p>
            <a:r>
              <a:rPr lang="en-US" altLang="ko-KR" b="1" dirty="0"/>
              <a:t>(Gated Recurrent Unit)</a:t>
            </a:r>
          </a:p>
          <a:p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en-US" altLang="ko-KR" dirty="0"/>
              <a:t>Simplified version</a:t>
            </a:r>
            <a:r>
              <a:rPr lang="ko-KR" altLang="en-US" dirty="0"/>
              <a:t>으로 이해할 수 있음</a:t>
            </a:r>
            <a:endParaRPr lang="en-US" altLang="ko-KR" dirty="0"/>
          </a:p>
          <a:p>
            <a:r>
              <a:rPr lang="en-US" altLang="ko-KR" dirty="0"/>
              <a:t>LSTM</a:t>
            </a:r>
            <a:r>
              <a:rPr lang="ko-KR" altLang="en-US" dirty="0"/>
              <a:t>과는 다르게</a:t>
            </a:r>
            <a:r>
              <a:rPr lang="en-US" altLang="ko-KR" dirty="0"/>
              <a:t>, </a:t>
            </a:r>
            <a:r>
              <a:rPr lang="ko-KR" altLang="en-US" dirty="0"/>
              <a:t>일반적인 </a:t>
            </a:r>
            <a:r>
              <a:rPr lang="en-US" altLang="ko-KR" dirty="0"/>
              <a:t>recurrent unit</a:t>
            </a:r>
            <a:r>
              <a:rPr lang="ko-KR" altLang="en-US" dirty="0"/>
              <a:t>처럼 </a:t>
            </a:r>
            <a:r>
              <a:rPr lang="en-US" altLang="ko-KR" dirty="0"/>
              <a:t>1</a:t>
            </a:r>
            <a:r>
              <a:rPr lang="ko-KR" altLang="en-US" dirty="0"/>
              <a:t>개의 </a:t>
            </a:r>
            <a:r>
              <a:rPr lang="en-US" altLang="ko-KR" dirty="0"/>
              <a:t>h(t-1), h(t)</a:t>
            </a:r>
            <a:r>
              <a:rPr lang="ko-KR" altLang="en-US" dirty="0"/>
              <a:t>를 가짐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03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Long-term</a:t>
            </a:r>
            <a:r>
              <a:rPr lang="ko-KR" altLang="en-US" dirty="0"/>
              <a:t>으로 보낼지를 </a:t>
            </a:r>
            <a:r>
              <a:rPr lang="en-US" altLang="ko-KR" dirty="0"/>
              <a:t>z(t)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결정함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Z(t) : forget gate</a:t>
            </a:r>
            <a:r>
              <a:rPr lang="ko-KR" altLang="en-US" dirty="0"/>
              <a:t>와 </a:t>
            </a:r>
            <a:r>
              <a:rPr lang="en-US" altLang="ko-KR" dirty="0"/>
              <a:t>input gate</a:t>
            </a:r>
            <a:r>
              <a:rPr lang="ko-KR" altLang="en-US" dirty="0"/>
              <a:t>를 합친 것과 같음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Long-term</a:t>
            </a:r>
            <a:r>
              <a:rPr lang="ko-KR" altLang="en-US" dirty="0"/>
              <a:t>이 필요한 경우에는 </a:t>
            </a:r>
            <a:r>
              <a:rPr lang="en-US" altLang="ko-KR" dirty="0"/>
              <a:t>input</a:t>
            </a:r>
            <a:r>
              <a:rPr lang="ko-KR" altLang="en-US" dirty="0"/>
              <a:t>을 닫고</a:t>
            </a:r>
            <a:r>
              <a:rPr lang="en-US" altLang="ko-KR" dirty="0"/>
              <a:t>, input</a:t>
            </a:r>
            <a:r>
              <a:rPr lang="ko-KR" altLang="en-US" dirty="0"/>
              <a:t>이 필요한 경우에는 </a:t>
            </a:r>
            <a:r>
              <a:rPr lang="en-US" altLang="ko-KR" dirty="0"/>
              <a:t>long-term(h(t-1))</a:t>
            </a:r>
            <a:r>
              <a:rPr lang="ko-KR" altLang="en-US" dirty="0"/>
              <a:t>을 닫는 배타적인 역할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</a:t>
            </a:r>
            <a:r>
              <a:rPr lang="en-US" altLang="ko-KR" dirty="0"/>
              <a:t>controller</a:t>
            </a:r>
            <a:r>
              <a:rPr lang="ko-KR" altLang="en-US" dirty="0"/>
              <a:t>이 있다 정도만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74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코드에서 함수이름만 바꾸면 됨</a:t>
            </a:r>
            <a:r>
              <a:rPr lang="en-US" altLang="ko-KR" dirty="0"/>
              <a:t>(</a:t>
            </a:r>
            <a:r>
              <a:rPr lang="ko-KR" altLang="en-US" dirty="0"/>
              <a:t>파라미터도 모두 둥일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LSTM</a:t>
            </a:r>
            <a:r>
              <a:rPr lang="ko-KR" altLang="en-US" b="1" dirty="0"/>
              <a:t>과 </a:t>
            </a:r>
            <a:r>
              <a:rPr lang="en-US" altLang="ko-KR" b="1" dirty="0"/>
              <a:t>GRU</a:t>
            </a:r>
            <a:r>
              <a:rPr lang="ko-KR" altLang="en-US" dirty="0"/>
              <a:t>에서 </a:t>
            </a:r>
            <a:r>
              <a:rPr lang="en-US" altLang="ko-KR" dirty="0"/>
              <a:t>Handling long sequence(long-term</a:t>
            </a:r>
            <a:r>
              <a:rPr lang="ko-KR" altLang="en-US" dirty="0"/>
              <a:t>을 어떻게 기억할 것인가</a:t>
            </a:r>
            <a:r>
              <a:rPr lang="en-US" altLang="ko-KR" dirty="0"/>
              <a:t>)</a:t>
            </a:r>
            <a:r>
              <a:rPr lang="ko-KR" altLang="en-US" dirty="0"/>
              <a:t>문제를 해결하는 방법을 알아보았음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여전히</a:t>
            </a:r>
            <a:r>
              <a:rPr lang="en-US" altLang="ko-KR" dirty="0"/>
              <a:t>, Long-term</a:t>
            </a:r>
            <a:r>
              <a:rPr lang="ko-KR" altLang="en-US" dirty="0"/>
              <a:t>이 제한되어 있기 때문에</a:t>
            </a:r>
            <a:r>
              <a:rPr lang="en-US" altLang="ko-KR" dirty="0"/>
              <a:t>, </a:t>
            </a:r>
            <a:r>
              <a:rPr lang="ko-KR" altLang="en-US" dirty="0"/>
              <a:t>정말 </a:t>
            </a:r>
            <a:r>
              <a:rPr lang="en-US" altLang="ko-KR" dirty="0"/>
              <a:t>long-term</a:t>
            </a:r>
            <a:r>
              <a:rPr lang="ko-KR" altLang="en-US" dirty="0"/>
              <a:t> </a:t>
            </a:r>
            <a:r>
              <a:rPr lang="en-US" altLang="ko-KR" dirty="0"/>
              <a:t>pattern</a:t>
            </a:r>
            <a:r>
              <a:rPr lang="ko-KR" altLang="en-US" dirty="0"/>
              <a:t>이 긴 경우 여전히 어려움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매우 긴 </a:t>
            </a:r>
            <a:r>
              <a:rPr lang="en-US" altLang="ko-KR" b="1" dirty="0"/>
              <a:t>long sequence</a:t>
            </a:r>
            <a:r>
              <a:rPr lang="ko-KR" altLang="en-US" b="1" dirty="0"/>
              <a:t>에 대해서</a:t>
            </a:r>
            <a:r>
              <a:rPr lang="en-US" altLang="ko-KR" b="1" dirty="0"/>
              <a:t>, input</a:t>
            </a:r>
            <a:r>
              <a:rPr lang="ko-KR" altLang="en-US" b="1" dirty="0"/>
              <a:t>을 줄이는 방법은 어떨까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80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학습목표</a:t>
            </a:r>
            <a:endParaRPr lang="en-US" altLang="ko-KR" b="1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66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-&gt; sequence </a:t>
            </a:r>
            <a:r>
              <a:rPr lang="ko-KR" altLang="en-US" dirty="0"/>
              <a:t>자체를 짧게 줄이는 것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중요한 정보를 막 줄이면 안되므로 </a:t>
            </a:r>
            <a:r>
              <a:rPr lang="en-US" altLang="ko-KR" dirty="0"/>
              <a:t>1D Convolution</a:t>
            </a:r>
            <a:r>
              <a:rPr lang="ko-KR" altLang="en-US" dirty="0"/>
              <a:t>을 사용하자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1D Convolutional Layer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dirty="0"/>
              <a:t>Sliding</a:t>
            </a:r>
            <a:r>
              <a:rPr lang="ko-KR" altLang="en-US" dirty="0"/>
              <a:t>하는 개념</a:t>
            </a:r>
            <a:r>
              <a:rPr lang="en-US" altLang="ko-KR" dirty="0"/>
              <a:t>. </a:t>
            </a:r>
            <a:r>
              <a:rPr lang="ko-KR" altLang="en-US" dirty="0"/>
              <a:t>긴 데이터에 </a:t>
            </a:r>
            <a:r>
              <a:rPr lang="en-US" altLang="ko-KR" dirty="0"/>
              <a:t>sliding</a:t>
            </a:r>
            <a:r>
              <a:rPr lang="ko-KR" altLang="en-US" dirty="0"/>
              <a:t>시키면서 </a:t>
            </a:r>
            <a:r>
              <a:rPr lang="en-US" altLang="ko-KR" dirty="0"/>
              <a:t>filter</a:t>
            </a:r>
            <a:r>
              <a:rPr lang="ko-KR" altLang="en-US" dirty="0"/>
              <a:t>을 적용하는 것</a:t>
            </a:r>
            <a:r>
              <a:rPr lang="en-US" altLang="ko-KR" dirty="0"/>
              <a:t>. </a:t>
            </a:r>
            <a:r>
              <a:rPr lang="ko-KR" altLang="en-US" dirty="0"/>
              <a:t>결과로써 </a:t>
            </a:r>
            <a:r>
              <a:rPr lang="en-US" altLang="ko-KR" dirty="0"/>
              <a:t>1D feature map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="1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="1" dirty="0"/>
              <a:t>하나의 커널이</a:t>
            </a:r>
            <a:r>
              <a:rPr lang="en-US" altLang="ko-KR" b="1" dirty="0"/>
              <a:t> short sequential pattern</a:t>
            </a:r>
            <a:r>
              <a:rPr lang="ko-KR" altLang="en-US" b="1" dirty="0"/>
              <a:t>을 </a:t>
            </a:r>
            <a:r>
              <a:rPr lang="en-US" altLang="ko-KR" b="1" dirty="0"/>
              <a:t>detecting</a:t>
            </a:r>
            <a:r>
              <a:rPr lang="ko-KR" altLang="en-US" b="1" dirty="0"/>
              <a:t>하는 역할을 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8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Conv1D : </a:t>
            </a:r>
            <a:r>
              <a:rPr lang="ko-KR" altLang="en-US" dirty="0"/>
              <a:t>층이 </a:t>
            </a:r>
            <a:r>
              <a:rPr lang="en-US" altLang="ko-KR" dirty="0"/>
              <a:t>1</a:t>
            </a:r>
            <a:r>
              <a:rPr lang="ko-KR" altLang="en-US" dirty="0"/>
              <a:t>차원이고</a:t>
            </a:r>
            <a:r>
              <a:rPr lang="en-US" altLang="ko-KR" dirty="0"/>
              <a:t>, </a:t>
            </a:r>
            <a:r>
              <a:rPr lang="ko-KR" altLang="en-US" dirty="0"/>
              <a:t>이동하는 배열도 </a:t>
            </a:r>
            <a:r>
              <a:rPr lang="en-US" altLang="ko-KR" dirty="0"/>
              <a:t>1</a:t>
            </a:r>
            <a:r>
              <a:rPr lang="ko-KR" altLang="en-US" dirty="0"/>
              <a:t>차임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1x3</a:t>
            </a:r>
            <a:r>
              <a:rPr lang="ko-KR" altLang="en-US" dirty="0"/>
              <a:t>의 </a:t>
            </a:r>
            <a:r>
              <a:rPr lang="en-US" altLang="ko-KR" dirty="0"/>
              <a:t>1D kernel</a:t>
            </a:r>
            <a:r>
              <a:rPr lang="ko-KR" altLang="en-US" dirty="0"/>
              <a:t>을</a:t>
            </a:r>
            <a:r>
              <a:rPr lang="en-US" altLang="ko-KR" dirty="0"/>
              <a:t> sliding</a:t>
            </a:r>
            <a:r>
              <a:rPr lang="ko-KR" altLang="en-US" dirty="0"/>
              <a:t>하며 </a:t>
            </a:r>
            <a:r>
              <a:rPr lang="en-US" altLang="ko-KR" dirty="0"/>
              <a:t>weighted sum</a:t>
            </a:r>
            <a:r>
              <a:rPr lang="ko-KR" altLang="en-US" dirty="0"/>
              <a:t>을 계산하는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개의 데이터로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output</a:t>
            </a:r>
            <a:r>
              <a:rPr lang="ko-KR" altLang="en-US" dirty="0"/>
              <a:t>을 내는 예시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1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MaxPooling</a:t>
            </a:r>
            <a:r>
              <a:rPr lang="en-US" altLang="ko-KR" dirty="0"/>
              <a:t> 1D </a:t>
            </a:r>
            <a:r>
              <a:rPr lang="ko-KR" altLang="en-US" dirty="0"/>
              <a:t>역시 마찬가지로</a:t>
            </a:r>
            <a:r>
              <a:rPr lang="en-US" altLang="ko-KR" dirty="0"/>
              <a:t>, </a:t>
            </a:r>
            <a:r>
              <a:rPr lang="ko-KR" altLang="en-US" dirty="0"/>
              <a:t>정해진 구역 안에서 큰 값을 넘김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1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코드부분은 참고로 해서 보면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38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6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1. Problem of RNN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183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미래의 값을 한두개는 예측할 수 있으나</a:t>
            </a:r>
            <a:r>
              <a:rPr lang="en-US" altLang="ko-KR" dirty="0"/>
              <a:t>, </a:t>
            </a:r>
            <a:r>
              <a:rPr lang="ko-KR" altLang="en-US" dirty="0"/>
              <a:t>더 먼 미래일수록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r>
              <a:rPr lang="en-US" altLang="ko-KR" dirty="0"/>
              <a:t>-&gt; Sequence</a:t>
            </a:r>
            <a:r>
              <a:rPr lang="ko-KR" altLang="en-US" dirty="0"/>
              <a:t>가 길거나</a:t>
            </a:r>
            <a:r>
              <a:rPr lang="en-US" altLang="ko-KR" dirty="0"/>
              <a:t>, Time </a:t>
            </a:r>
            <a:r>
              <a:rPr lang="ko-KR" altLang="en-US" dirty="0"/>
              <a:t>측면에서 </a:t>
            </a:r>
            <a:r>
              <a:rPr lang="en-US" altLang="ko-KR" dirty="0"/>
              <a:t>time</a:t>
            </a:r>
            <a:r>
              <a:rPr lang="ko-KR" altLang="en-US" dirty="0"/>
              <a:t>이 길 때는 이를 다루는게 쉽지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26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장기 문맥 의존성 </a:t>
            </a:r>
            <a:r>
              <a:rPr lang="en-US" altLang="ko-KR" b="1" dirty="0"/>
              <a:t>: </a:t>
            </a:r>
            <a:r>
              <a:rPr lang="ko-KR" altLang="en-US" b="1" dirty="0"/>
              <a:t>관련된 요소가 멀리 떨어진 상황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</a:t>
            </a:r>
            <a:r>
              <a:rPr lang="ko-KR" altLang="en-US" dirty="0"/>
              <a:t>아래 문장에서</a:t>
            </a:r>
            <a:r>
              <a:rPr lang="en-US" altLang="ko-KR" dirty="0"/>
              <a:t>, </a:t>
            </a:r>
            <a:r>
              <a:rPr lang="ko-KR" altLang="en-US" dirty="0"/>
              <a:t>길동은 </a:t>
            </a:r>
            <a:r>
              <a:rPr lang="en-US" altLang="ko-KR" dirty="0"/>
              <a:t>+ </a:t>
            </a:r>
            <a:r>
              <a:rPr lang="ko-KR" altLang="en-US" dirty="0"/>
              <a:t>쉬기로 </a:t>
            </a:r>
            <a:r>
              <a:rPr lang="en-US" altLang="ko-KR" dirty="0"/>
              <a:t>+ </a:t>
            </a:r>
            <a:r>
              <a:rPr lang="ko-KR" altLang="en-US" dirty="0"/>
              <a:t>작정하였다가 핵심 내용이고</a:t>
            </a:r>
            <a:r>
              <a:rPr lang="en-US" altLang="ko-KR" dirty="0"/>
              <a:t>, </a:t>
            </a:r>
            <a:r>
              <a:rPr lang="ko-KR" altLang="en-US" dirty="0"/>
              <a:t>의미 측면에서 아주 밀접한 관련이 있으나 </a:t>
            </a:r>
            <a:r>
              <a:rPr lang="en-US" altLang="ko-KR" dirty="0"/>
              <a:t>sequence</a:t>
            </a:r>
            <a:r>
              <a:rPr lang="ko-KR" altLang="en-US" dirty="0"/>
              <a:t>상에서 매우 떨어져 있는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RNN</a:t>
            </a:r>
            <a:r>
              <a:rPr lang="ko-KR" altLang="en-US" dirty="0"/>
              <a:t>의 경우 </a:t>
            </a:r>
            <a:r>
              <a:rPr lang="ko-KR" altLang="en-US" b="1" dirty="0"/>
              <a:t>현재와 멀어진 데이터일수록 가중치가 잘 기억이 안 될 수가 있음</a:t>
            </a:r>
            <a:r>
              <a:rPr lang="en-US" altLang="ko-KR" dirty="0"/>
              <a:t>.(</a:t>
            </a:r>
            <a:r>
              <a:rPr lang="ko-KR" altLang="en-US" dirty="0"/>
              <a:t>한계가 있음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70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 err="1"/>
              <a:t>그래디언트</a:t>
            </a:r>
            <a:r>
              <a:rPr lang="ko-KR" altLang="en-US" dirty="0"/>
              <a:t> 소멸이나 </a:t>
            </a:r>
            <a:r>
              <a:rPr lang="ko-KR" altLang="en-US" dirty="0" err="1"/>
              <a:t>그래디언트</a:t>
            </a:r>
            <a:r>
              <a:rPr lang="ko-KR" altLang="en-US" dirty="0"/>
              <a:t> 폭발이 발생할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계산한 </a:t>
            </a:r>
            <a:r>
              <a:rPr lang="en-US" altLang="ko-KR" dirty="0"/>
              <a:t>gradient</a:t>
            </a:r>
            <a:r>
              <a:rPr lang="ko-KR" altLang="en-US" dirty="0"/>
              <a:t>의 전파 과정에서</a:t>
            </a:r>
            <a:r>
              <a:rPr lang="en-US" altLang="ko-KR" dirty="0"/>
              <a:t>, time</a:t>
            </a:r>
            <a:r>
              <a:rPr lang="ko-KR" altLang="en-US" dirty="0"/>
              <a:t>이 길어지면 </a:t>
            </a:r>
            <a:r>
              <a:rPr lang="ko-KR" altLang="en-US" dirty="0" err="1"/>
              <a:t>그래디언트가</a:t>
            </a:r>
            <a:r>
              <a:rPr lang="ko-KR" altLang="en-US" dirty="0"/>
              <a:t> 소멸하거나 폭발할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CNN</a:t>
            </a:r>
            <a:r>
              <a:rPr lang="ko-KR" altLang="en-US" dirty="0"/>
              <a:t>이나 </a:t>
            </a:r>
            <a:r>
              <a:rPr lang="en-US" altLang="ko-KR" dirty="0"/>
              <a:t>DMLP</a:t>
            </a:r>
            <a:r>
              <a:rPr lang="ko-KR" altLang="en-US" dirty="0"/>
              <a:t>에서는 </a:t>
            </a:r>
            <a:r>
              <a:rPr lang="en-US" altLang="ko-KR" dirty="0"/>
              <a:t>Layer</a:t>
            </a:r>
            <a:r>
              <a:rPr lang="ko-KR" altLang="en-US" dirty="0"/>
              <a:t>이 내려갈수록 발생했던 </a:t>
            </a:r>
            <a:r>
              <a:rPr lang="en-US" altLang="ko-KR" dirty="0"/>
              <a:t>gradient problem</a:t>
            </a:r>
            <a:r>
              <a:rPr lang="ko-KR" altLang="en-US" dirty="0"/>
              <a:t>이</a:t>
            </a:r>
            <a:r>
              <a:rPr lang="en-US" altLang="ko-KR" dirty="0"/>
              <a:t>, </a:t>
            </a:r>
            <a:r>
              <a:rPr lang="en-US" altLang="ko-KR" b="1" dirty="0"/>
              <a:t>RNN</a:t>
            </a:r>
            <a:r>
              <a:rPr lang="ko-KR" altLang="en-US" b="1" dirty="0"/>
              <a:t>에서는 이전 </a:t>
            </a:r>
            <a:r>
              <a:rPr lang="en-US" altLang="ko-KR" b="1" dirty="0"/>
              <a:t>Timestep</a:t>
            </a:r>
            <a:r>
              <a:rPr lang="ko-KR" altLang="en-US" b="1" dirty="0"/>
              <a:t>의 결과값으로 전해질 때 발생함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0" dirty="0"/>
              <a:t>RNN</a:t>
            </a:r>
            <a:r>
              <a:rPr lang="ko-KR" altLang="en-US" b="0" dirty="0"/>
              <a:t>의 경우 </a:t>
            </a:r>
            <a:r>
              <a:rPr lang="ko-KR" altLang="en-US" b="1" dirty="0"/>
              <a:t>입력 샘플이 긴 </a:t>
            </a:r>
            <a:r>
              <a:rPr lang="ko-KR" altLang="en-US" b="0" dirty="0"/>
              <a:t>경우가 많고</a:t>
            </a:r>
            <a:r>
              <a:rPr lang="en-US" altLang="ko-KR" b="0" dirty="0"/>
              <a:t>, </a:t>
            </a:r>
            <a:r>
              <a:rPr lang="ko-KR" altLang="en-US" b="1" dirty="0"/>
              <a:t>동일한 가중치와 </a:t>
            </a:r>
            <a:r>
              <a:rPr lang="en-US" altLang="ko-KR" b="1" dirty="0"/>
              <a:t>bias</a:t>
            </a:r>
            <a:r>
              <a:rPr lang="ko-KR" altLang="en-US" b="1" dirty="0"/>
              <a:t>를 이전 </a:t>
            </a:r>
            <a:r>
              <a:rPr lang="en-US" altLang="ko-KR" b="1" dirty="0"/>
              <a:t>Timestep</a:t>
            </a:r>
            <a:r>
              <a:rPr lang="ko-KR" altLang="en-US" b="1" dirty="0"/>
              <a:t>값에 계속 곱해주므로</a:t>
            </a:r>
            <a:r>
              <a:rPr lang="ko-KR" altLang="en-US" b="0" dirty="0"/>
              <a:t> 더 심각해질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7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</a:t>
            </a:r>
            <a:r>
              <a:rPr lang="en-US" altLang="ko-KR" dirty="0"/>
              <a:t> Long sequence</a:t>
            </a:r>
            <a:r>
              <a:rPr lang="ko-KR" altLang="en-US" dirty="0"/>
              <a:t>를 처리하는 </a:t>
            </a:r>
            <a:r>
              <a:rPr lang="en-US" altLang="ko-KR" dirty="0"/>
              <a:t>RNN</a:t>
            </a:r>
            <a:r>
              <a:rPr lang="ko-KR" altLang="en-US" dirty="0"/>
              <a:t>의 경우 어떻게 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Long sequence(timestep</a:t>
            </a:r>
            <a:r>
              <a:rPr lang="ko-KR" altLang="en-US" b="1" dirty="0"/>
              <a:t>이 많은 경우</a:t>
            </a:r>
            <a:r>
              <a:rPr lang="en-US" altLang="ko-KR" b="1" dirty="0"/>
              <a:t>)</a:t>
            </a:r>
            <a:r>
              <a:rPr lang="ko-KR" altLang="en-US" b="1" dirty="0"/>
              <a:t>에서도 학습이 가능해야 함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-&gt; unstable gradient </a:t>
            </a:r>
            <a:r>
              <a:rPr lang="ko-KR" altLang="en-US" dirty="0"/>
              <a:t>문제</a:t>
            </a:r>
            <a:r>
              <a:rPr lang="en-US" altLang="ko-KR" dirty="0"/>
              <a:t>(vanishing)</a:t>
            </a:r>
            <a:r>
              <a:rPr lang="ko-KR" altLang="en-US" dirty="0"/>
              <a:t>로 인해 학습이 거의 불가능하거나</a:t>
            </a:r>
            <a:r>
              <a:rPr lang="en-US" altLang="ko-KR" dirty="0"/>
              <a:t>, </a:t>
            </a:r>
            <a:r>
              <a:rPr lang="ko-KR" altLang="en-US" dirty="0"/>
              <a:t>학습된 값을 신뢰할 수 없는 경우가 발생함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초기에 있는 </a:t>
            </a:r>
            <a:r>
              <a:rPr lang="en-US" altLang="ko-KR" dirty="0"/>
              <a:t>timestep</a:t>
            </a:r>
            <a:r>
              <a:rPr lang="ko-KR" altLang="en-US" dirty="0"/>
              <a:t>까지 </a:t>
            </a:r>
            <a:r>
              <a:rPr lang="en-US" altLang="ko-KR" dirty="0"/>
              <a:t>gradient </a:t>
            </a:r>
            <a:r>
              <a:rPr lang="ko-KR" altLang="en-US" dirty="0"/>
              <a:t>전달이 안되므로</a:t>
            </a:r>
            <a:r>
              <a:rPr lang="en-US" altLang="ko-KR" dirty="0"/>
              <a:t>, </a:t>
            </a:r>
            <a:r>
              <a:rPr lang="ko-KR" altLang="en-US" dirty="0"/>
              <a:t>초기에 있는 </a:t>
            </a:r>
            <a:r>
              <a:rPr lang="en-US" altLang="ko-KR" dirty="0"/>
              <a:t>input</a:t>
            </a:r>
            <a:r>
              <a:rPr lang="ko-KR" altLang="en-US" dirty="0"/>
              <a:t>에 대해서는 반영하기가 어렵다</a:t>
            </a:r>
            <a:r>
              <a:rPr lang="en-US" altLang="ko-KR" dirty="0"/>
              <a:t>(</a:t>
            </a:r>
            <a:r>
              <a:rPr lang="ko-KR" altLang="en-US" dirty="0"/>
              <a:t>잊어버린다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3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Unstable Gradient Problem</a:t>
            </a:r>
            <a:r>
              <a:rPr lang="ko-KR" altLang="en-US" b="1" dirty="0"/>
              <a:t>의 해결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이전 </a:t>
            </a:r>
            <a:r>
              <a:rPr lang="en-US" altLang="ko-KR" dirty="0"/>
              <a:t>CNN, MLP</a:t>
            </a:r>
            <a:r>
              <a:rPr lang="ko-KR" altLang="en-US" dirty="0"/>
              <a:t>에서는 </a:t>
            </a:r>
            <a:r>
              <a:rPr lang="en-US" altLang="ko-KR" dirty="0"/>
              <a:t>Gradient </a:t>
            </a:r>
            <a:r>
              <a:rPr lang="ko-KR" altLang="en-US" dirty="0"/>
              <a:t>소멸을 막기 위해 미분 값이 비교적 큰 </a:t>
            </a:r>
            <a:r>
              <a:rPr lang="en-US" altLang="ko-KR" dirty="0" err="1"/>
              <a:t>ReLU</a:t>
            </a:r>
            <a:r>
              <a:rPr lang="ko-KR" altLang="en-US" dirty="0"/>
              <a:t>를 사용함</a:t>
            </a:r>
            <a:r>
              <a:rPr lang="en-US" altLang="ko-KR" dirty="0"/>
              <a:t>(Non-saturating activation function)</a:t>
            </a:r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RNN</a:t>
            </a:r>
            <a:r>
              <a:rPr lang="ko-KR" altLang="en-US" dirty="0"/>
              <a:t>에서는 </a:t>
            </a:r>
            <a:r>
              <a:rPr lang="en-US" altLang="ko-KR" dirty="0" err="1"/>
              <a:t>ReLU</a:t>
            </a:r>
            <a:r>
              <a:rPr lang="ko-KR" altLang="en-US" dirty="0"/>
              <a:t>가 도움이 안 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증가하는 값을 반복해서 곱하므로</a:t>
            </a:r>
            <a:r>
              <a:rPr lang="en-US" altLang="ko-KR" dirty="0"/>
              <a:t>, output</a:t>
            </a:r>
            <a:r>
              <a:rPr lang="ko-KR" altLang="en-US" dirty="0"/>
              <a:t>의 값이 폭발할 수 있음</a:t>
            </a:r>
            <a:r>
              <a:rPr lang="en-US" altLang="ko-KR" dirty="0"/>
              <a:t>. -&gt; Non-saturating</a:t>
            </a:r>
            <a:r>
              <a:rPr lang="ko-KR" altLang="en-US" dirty="0"/>
              <a:t>하기 때문에 오히려 폭발을 막을 수 없음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/>
              <a:t>saturating</a:t>
            </a:r>
            <a:r>
              <a:rPr lang="ko-KR" altLang="en-US" b="1" dirty="0"/>
              <a:t>하는 </a:t>
            </a:r>
            <a:r>
              <a:rPr lang="en-US" altLang="ko-KR" b="1" dirty="0"/>
              <a:t>hyperbolic tangent, sigmoid</a:t>
            </a:r>
            <a:r>
              <a:rPr lang="ko-KR" altLang="en-US" b="1" dirty="0"/>
              <a:t>등을 사용함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3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Batch Normalization(Regularization technique)?</a:t>
            </a:r>
          </a:p>
          <a:p>
            <a:endParaRPr lang="en-US" altLang="ko-KR" dirty="0"/>
          </a:p>
          <a:p>
            <a:r>
              <a:rPr lang="ko-KR" altLang="en-US" dirty="0"/>
              <a:t>별로 도움이 안 될 수 있음</a:t>
            </a:r>
            <a:r>
              <a:rPr lang="en-US" altLang="ko-KR" dirty="0"/>
              <a:t>(</a:t>
            </a:r>
            <a:r>
              <a:rPr lang="ko-KR" altLang="en-US" dirty="0"/>
              <a:t>기술적으로 적용이 불가능하지는 않음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해당 개념 자체가 </a:t>
            </a:r>
            <a:r>
              <a:rPr lang="en-US" altLang="ko-KR" dirty="0"/>
              <a:t>input</a:t>
            </a:r>
            <a:r>
              <a:rPr lang="ko-KR" altLang="en-US" dirty="0"/>
              <a:t>값을 정규화</a:t>
            </a:r>
            <a:r>
              <a:rPr lang="en-US" altLang="ko-KR" dirty="0"/>
              <a:t>, shifting </a:t>
            </a:r>
            <a:r>
              <a:rPr lang="ko-KR" altLang="en-US" dirty="0"/>
              <a:t>등을 수행하는 개념임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layer </a:t>
            </a:r>
            <a:r>
              <a:rPr lang="ko-KR" altLang="en-US" dirty="0"/>
              <a:t>내부에서 </a:t>
            </a:r>
            <a:r>
              <a:rPr lang="en-US" altLang="ko-KR" dirty="0"/>
              <a:t>batch normalization</a:t>
            </a:r>
            <a:r>
              <a:rPr lang="ko-KR" altLang="en-US" dirty="0"/>
              <a:t>을 수행하는 경우</a:t>
            </a:r>
            <a:r>
              <a:rPr lang="en-US" altLang="ko-KR" dirty="0"/>
              <a:t>, same</a:t>
            </a:r>
            <a:r>
              <a:rPr lang="ko-KR" altLang="en-US" dirty="0"/>
              <a:t> </a:t>
            </a:r>
            <a:r>
              <a:rPr lang="en-US" altLang="ko-KR" dirty="0"/>
              <a:t>parameter</a:t>
            </a:r>
            <a:r>
              <a:rPr lang="ko-KR" altLang="en-US" dirty="0"/>
              <a:t>로 현재의 </a:t>
            </a:r>
            <a:r>
              <a:rPr lang="en-US" altLang="ko-KR" dirty="0"/>
              <a:t>input ~ t = 1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에 대해 </a:t>
            </a:r>
            <a:r>
              <a:rPr lang="en-US" altLang="ko-KR" dirty="0"/>
              <a:t>batch normalization</a:t>
            </a:r>
            <a:r>
              <a:rPr lang="ko-KR" altLang="en-US" dirty="0"/>
              <a:t>을 수행하므로 의미가 없다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layer </a:t>
            </a:r>
            <a:r>
              <a:rPr lang="ko-KR" altLang="en-US" dirty="0"/>
              <a:t>사이에 </a:t>
            </a:r>
            <a:r>
              <a:rPr lang="en-US" altLang="ko-KR" dirty="0"/>
              <a:t>batch normalization</a:t>
            </a:r>
            <a:r>
              <a:rPr lang="ko-KR" altLang="en-US" dirty="0"/>
              <a:t>을 수행하는 경우</a:t>
            </a:r>
            <a:r>
              <a:rPr lang="en-US" altLang="ko-KR" dirty="0"/>
              <a:t>, </a:t>
            </a:r>
            <a:r>
              <a:rPr lang="ko-KR" altLang="en-US" dirty="0"/>
              <a:t>아무것도 없는 것보다 약간 더 나은 결과를 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RNN</a:t>
            </a:r>
            <a:r>
              <a:rPr lang="ko-KR" altLang="en-US" dirty="0"/>
              <a:t>에서는 </a:t>
            </a:r>
            <a:r>
              <a:rPr lang="en-US" altLang="ko-KR" dirty="0"/>
              <a:t>Batch normalization</a:t>
            </a:r>
            <a:r>
              <a:rPr lang="ko-KR" altLang="en-US" dirty="0"/>
              <a:t> 대신 </a:t>
            </a:r>
            <a:r>
              <a:rPr lang="en-US" altLang="ko-KR" dirty="0"/>
              <a:t>Layer Normalization</a:t>
            </a: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Layer normalization </a:t>
            </a:r>
            <a:r>
              <a:rPr lang="en-US" altLang="ko-KR" dirty="0"/>
              <a:t>: feature dimension</a:t>
            </a:r>
            <a:r>
              <a:rPr lang="ko-KR" altLang="en-US" dirty="0"/>
              <a:t>에서 </a:t>
            </a:r>
            <a:r>
              <a:rPr lang="en-US" altLang="ko-KR" dirty="0"/>
              <a:t>Normalization</a:t>
            </a:r>
            <a:r>
              <a:rPr lang="ko-KR" altLang="en-US" dirty="0"/>
              <a:t>을 한다</a:t>
            </a:r>
            <a:r>
              <a:rPr lang="en-US" altLang="ko-KR" dirty="0"/>
              <a:t>.(</a:t>
            </a:r>
            <a:r>
              <a:rPr lang="ko-KR" altLang="en-US" dirty="0"/>
              <a:t>개념만 설명</a:t>
            </a:r>
            <a:r>
              <a:rPr lang="en-US" altLang="ko-KR" dirty="0"/>
              <a:t>, </a:t>
            </a:r>
            <a:r>
              <a:rPr lang="ko-KR" altLang="en-US" dirty="0"/>
              <a:t>자세한 내용 생략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/>
              <a:t>기억할 내용 </a:t>
            </a:r>
            <a:r>
              <a:rPr lang="en-US" altLang="ko-KR" b="1" dirty="0"/>
              <a:t>: RNN</a:t>
            </a:r>
            <a:r>
              <a:rPr lang="ko-KR" altLang="en-US" b="1" dirty="0"/>
              <a:t>에서는 </a:t>
            </a:r>
            <a:r>
              <a:rPr lang="en-US" altLang="ko-KR" b="1" dirty="0"/>
              <a:t>CNN, DNN</a:t>
            </a:r>
            <a:r>
              <a:rPr lang="ko-KR" altLang="en-US" b="1" dirty="0"/>
              <a:t>에서의 </a:t>
            </a:r>
            <a:r>
              <a:rPr lang="en-US" altLang="ko-KR" b="1" dirty="0"/>
              <a:t>unstable</a:t>
            </a:r>
            <a:r>
              <a:rPr lang="ko-KR" altLang="en-US" b="1" dirty="0"/>
              <a:t> </a:t>
            </a:r>
            <a:r>
              <a:rPr lang="en-US" altLang="ko-KR" b="1" dirty="0"/>
              <a:t>gradient problem</a:t>
            </a:r>
            <a:r>
              <a:rPr lang="ko-KR" altLang="en-US" b="1" dirty="0"/>
              <a:t>을 해결하는 방식과 다른 특성이 있다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7D99F8-7BAC-4900-AD3F-93A41E7CD09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6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9961"/>
            <a:ext cx="9304655" cy="426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akshmi25npathi/imdb-dataset-of-50k-movie-reviews?select=IMDB%2BDataset.csv" TargetMode="External"/><Relationship Id="rId2" Type="http://schemas.openxmlformats.org/officeDocument/2006/relationships/hyperlink" Target="https://colab.research.google.com/github/ageron/handson-ml2/blob/master/15_processing_sequences_using_rnns_and_cnn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7939" y="2745930"/>
            <a:ext cx="6054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35404F"/>
                </a:solidFill>
                <a:latin typeface="Calibri"/>
                <a:cs typeface="Calibri"/>
              </a:rPr>
              <a:t>Lecture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22: </a:t>
            </a:r>
            <a:r>
              <a:rPr sz="4400" spc="-5" dirty="0">
                <a:solidFill>
                  <a:srgbClr val="35404F"/>
                </a:solidFill>
                <a:latin typeface="Calibri"/>
                <a:cs typeface="Calibri"/>
              </a:rPr>
              <a:t>LSTM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and</a:t>
            </a:r>
            <a:r>
              <a:rPr sz="4400" spc="-75" dirty="0">
                <a:solidFill>
                  <a:srgbClr val="35404F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35404F"/>
                </a:solidFill>
                <a:latin typeface="Calibri"/>
                <a:cs typeface="Calibri"/>
              </a:rPr>
              <a:t>GRU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276060"/>
            <a:ext cx="6528434" cy="21399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6000" spc="225" dirty="0"/>
              <a:t>II:</a:t>
            </a:r>
            <a:r>
              <a:rPr sz="6000" spc="-120" dirty="0"/>
              <a:t> </a:t>
            </a:r>
            <a:r>
              <a:rPr sz="6000" spc="195" dirty="0"/>
              <a:t>Solution</a:t>
            </a:r>
            <a:endParaRPr sz="6000"/>
          </a:p>
          <a:p>
            <a:pPr marL="12700" marR="5080">
              <a:lnSpc>
                <a:spcPct val="125000"/>
              </a:lnSpc>
              <a:spcBef>
                <a:spcPts val="130"/>
              </a:spcBef>
            </a:pPr>
            <a:r>
              <a:rPr sz="2400" b="1" spc="-55" dirty="0">
                <a:solidFill>
                  <a:srgbClr val="8A8A8A"/>
                </a:solidFill>
                <a:latin typeface="Arial"/>
                <a:cs typeface="Arial"/>
              </a:rPr>
              <a:t>LSTM </a:t>
            </a:r>
            <a:r>
              <a:rPr sz="2400" spc="155" dirty="0">
                <a:solidFill>
                  <a:srgbClr val="8A8A8A"/>
                </a:solidFill>
              </a:rPr>
              <a:t>to</a:t>
            </a:r>
            <a:r>
              <a:rPr sz="2400" spc="-50" dirty="0">
                <a:solidFill>
                  <a:srgbClr val="8A8A8A"/>
                </a:solidFill>
              </a:rPr>
              <a:t> </a:t>
            </a:r>
            <a:r>
              <a:rPr sz="2400" spc="55" dirty="0">
                <a:solidFill>
                  <a:srgbClr val="8A8A8A"/>
                </a:solidFill>
              </a:rPr>
              <a:t>resolve</a:t>
            </a:r>
            <a:r>
              <a:rPr sz="2400" spc="-65" dirty="0">
                <a:solidFill>
                  <a:srgbClr val="8A8A8A"/>
                </a:solidFill>
              </a:rPr>
              <a:t> </a:t>
            </a:r>
            <a:r>
              <a:rPr sz="2400" spc="120" dirty="0">
                <a:solidFill>
                  <a:srgbClr val="8A8A8A"/>
                </a:solidFill>
              </a:rPr>
              <a:t>short-term</a:t>
            </a:r>
            <a:r>
              <a:rPr sz="2400" spc="-60" dirty="0">
                <a:solidFill>
                  <a:srgbClr val="8A8A8A"/>
                </a:solidFill>
              </a:rPr>
              <a:t> </a:t>
            </a:r>
            <a:r>
              <a:rPr sz="2400" spc="140" dirty="0">
                <a:solidFill>
                  <a:srgbClr val="8A8A8A"/>
                </a:solidFill>
              </a:rPr>
              <a:t>memory</a:t>
            </a:r>
            <a:r>
              <a:rPr sz="2400" spc="-45" dirty="0">
                <a:solidFill>
                  <a:srgbClr val="8A8A8A"/>
                </a:solidFill>
              </a:rPr>
              <a:t> </a:t>
            </a:r>
            <a:r>
              <a:rPr sz="2400" spc="130" dirty="0">
                <a:solidFill>
                  <a:srgbClr val="8A8A8A"/>
                </a:solidFill>
              </a:rPr>
              <a:t>problem  </a:t>
            </a:r>
            <a:r>
              <a:rPr sz="2400" spc="75" dirty="0">
                <a:solidFill>
                  <a:srgbClr val="8A8A8A"/>
                </a:solidFill>
              </a:rPr>
              <a:t>Simplified </a:t>
            </a:r>
            <a:r>
              <a:rPr sz="2400" spc="60" dirty="0">
                <a:solidFill>
                  <a:srgbClr val="8A8A8A"/>
                </a:solidFill>
              </a:rPr>
              <a:t>version:</a:t>
            </a:r>
            <a:r>
              <a:rPr sz="2400" spc="-200" dirty="0">
                <a:solidFill>
                  <a:srgbClr val="8A8A8A"/>
                </a:solidFill>
              </a:rPr>
              <a:t> </a:t>
            </a:r>
            <a:r>
              <a:rPr sz="2400" b="1" spc="-70" dirty="0">
                <a:solidFill>
                  <a:srgbClr val="8A8A8A"/>
                </a:solidFill>
                <a:latin typeface="Arial"/>
                <a:cs typeface="Arial"/>
              </a:rPr>
              <a:t>GRU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64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Tackling </a:t>
            </a:r>
            <a:r>
              <a:rPr b="1" spc="190" dirty="0">
                <a:latin typeface="Arial"/>
                <a:cs typeface="Arial"/>
              </a:rPr>
              <a:t>short-term </a:t>
            </a:r>
            <a:r>
              <a:rPr b="1" spc="225" dirty="0">
                <a:latin typeface="Arial"/>
                <a:cs typeface="Arial"/>
              </a:rPr>
              <a:t>memory</a:t>
            </a:r>
            <a:r>
              <a:rPr b="1" spc="-540" dirty="0">
                <a:latin typeface="Arial"/>
                <a:cs typeface="Arial"/>
              </a:rPr>
              <a:t> </a:t>
            </a:r>
            <a:r>
              <a:rPr spc="245" dirty="0"/>
              <a:t>problem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097135" cy="16097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When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traversing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25" dirty="0">
                <a:latin typeface="Arial"/>
                <a:cs typeface="Arial"/>
              </a:rPr>
              <a:t> RNN,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information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lost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 marL="241300" marR="364490" indent="-228600">
              <a:lnSpc>
                <a:spcPts val="259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After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while,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RNN’s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state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contains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virtually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u="heavy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trace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 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2400" spc="9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One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famous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solution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long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short-term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00" dirty="0">
                <a:latin typeface="Arial"/>
                <a:cs typeface="Arial"/>
              </a:rPr>
              <a:t>memory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(LSTM)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88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95" dirty="0">
                <a:latin typeface="Arial"/>
                <a:cs typeface="Arial"/>
              </a:rPr>
              <a:t>LSTM</a:t>
            </a:r>
            <a:r>
              <a:rPr b="1" spc="-145" dirty="0">
                <a:latin typeface="Arial"/>
                <a:cs typeface="Arial"/>
              </a:rPr>
              <a:t> </a:t>
            </a:r>
            <a:r>
              <a:rPr spc="35" dirty="0"/>
              <a:t>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7071995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Long </a:t>
            </a:r>
            <a:r>
              <a:rPr sz="2400" spc="65" dirty="0">
                <a:latin typeface="Arial"/>
                <a:cs typeface="Arial"/>
              </a:rPr>
              <a:t>Short-Term </a:t>
            </a:r>
            <a:r>
              <a:rPr sz="2400" spc="125" dirty="0">
                <a:latin typeface="Arial"/>
                <a:cs typeface="Arial"/>
              </a:rPr>
              <a:t>Memory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(LSTM)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0" dirty="0">
                <a:latin typeface="Arial"/>
                <a:cs typeface="Arial"/>
              </a:rPr>
              <a:t>training </a:t>
            </a:r>
            <a:r>
              <a:rPr sz="2000" spc="80" dirty="0">
                <a:latin typeface="Arial"/>
                <a:cs typeface="Arial"/>
              </a:rPr>
              <a:t>will </a:t>
            </a:r>
            <a:r>
              <a:rPr sz="2000" spc="60" dirty="0">
                <a:latin typeface="Arial"/>
                <a:cs typeface="Arial"/>
              </a:rPr>
              <a:t>converge</a:t>
            </a:r>
            <a:r>
              <a:rPr sz="2000" spc="-3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faster,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will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detect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long-term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dependencies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Code </a:t>
            </a:r>
            <a:r>
              <a:rPr sz="2000" spc="125" dirty="0">
                <a:latin typeface="Arial"/>
                <a:cs typeface="Arial"/>
              </a:rPr>
              <a:t>for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 </a:t>
            </a:r>
            <a:r>
              <a:rPr sz="2000" spc="55" dirty="0">
                <a:latin typeface="Arial"/>
                <a:cs typeface="Arial"/>
              </a:rPr>
              <a:t>simple: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39" y="3765816"/>
            <a:ext cx="8921483" cy="1592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90684" y="2286752"/>
            <a:ext cx="7544163" cy="45141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2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LSTM</a:t>
            </a:r>
            <a:r>
              <a:rPr spc="-160" dirty="0"/>
              <a:t> </a:t>
            </a:r>
            <a:r>
              <a:rPr spc="35" dirty="0"/>
              <a:t>cells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5601970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Long </a:t>
            </a:r>
            <a:r>
              <a:rPr sz="2400" spc="65" dirty="0">
                <a:latin typeface="Arial"/>
                <a:cs typeface="Arial"/>
              </a:rPr>
              <a:t>Short-Term </a:t>
            </a:r>
            <a:r>
              <a:rPr sz="2400" spc="125" dirty="0">
                <a:latin typeface="Arial"/>
                <a:cs typeface="Arial"/>
              </a:rPr>
              <a:t>Memory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(LSTM)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What </a:t>
            </a:r>
            <a:r>
              <a:rPr sz="2000" spc="130" dirty="0">
                <a:latin typeface="Arial"/>
                <a:cs typeface="Arial"/>
              </a:rPr>
              <a:t>to </a:t>
            </a:r>
            <a:r>
              <a:rPr sz="2000" b="1" spc="55" dirty="0">
                <a:latin typeface="Arial"/>
                <a:cs typeface="Arial"/>
              </a:rPr>
              <a:t>store </a:t>
            </a:r>
            <a:r>
              <a:rPr sz="2000" b="1" spc="75" dirty="0">
                <a:latin typeface="Arial"/>
                <a:cs typeface="Arial"/>
              </a:rPr>
              <a:t>in</a:t>
            </a:r>
            <a:r>
              <a:rPr sz="2000" b="1" spc="-380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long-term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What </a:t>
            </a:r>
            <a:r>
              <a:rPr sz="2000" spc="130" dirty="0">
                <a:latin typeface="Arial"/>
                <a:cs typeface="Arial"/>
              </a:rPr>
              <a:t>to </a:t>
            </a:r>
            <a:r>
              <a:rPr sz="2000" b="1" spc="114" dirty="0">
                <a:latin typeface="Arial"/>
                <a:cs typeface="Arial"/>
              </a:rPr>
              <a:t>throw</a:t>
            </a:r>
            <a:r>
              <a:rPr sz="2000" b="1" spc="-30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away</a:t>
            </a:r>
            <a:r>
              <a:rPr sz="2000" spc="7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What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407" y="3905117"/>
            <a:ext cx="38176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h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): the short-term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i="1" spc="-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): the long-term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26390" marR="5080" indent="-314325">
              <a:lnSpc>
                <a:spcPts val="2140"/>
              </a:lnSpc>
              <a:spcBef>
                <a:spcPts val="110"/>
              </a:spcBef>
            </a:pPr>
            <a:r>
              <a:rPr sz="1800" spc="-5" dirty="0">
                <a:latin typeface="Cambria Math"/>
                <a:cs typeface="Cambria Math"/>
              </a:rPr>
              <a:t>⊗: </a:t>
            </a:r>
            <a:r>
              <a:rPr sz="1800" spc="-5" dirty="0">
                <a:latin typeface="Calibri"/>
                <a:cs typeface="Calibri"/>
              </a:rPr>
              <a:t>if they output 0s, they close the </a:t>
            </a:r>
            <a:r>
              <a:rPr sz="1800" spc="-20" dirty="0">
                <a:latin typeface="Calibri"/>
                <a:cs typeface="Calibri"/>
              </a:rPr>
              <a:t>gate,  </a:t>
            </a:r>
            <a:r>
              <a:rPr sz="1800" spc="-5" dirty="0">
                <a:latin typeface="Calibri"/>
                <a:cs typeface="Calibri"/>
              </a:rPr>
              <a:t>if they output 1s, they open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05343" y="0"/>
            <a:ext cx="4486910" cy="2083435"/>
            <a:chOff x="7705343" y="0"/>
            <a:chExt cx="4486910" cy="2083435"/>
          </a:xfrm>
        </p:grpSpPr>
        <p:sp>
          <p:nvSpPr>
            <p:cNvPr id="7" name="object 7"/>
            <p:cNvSpPr/>
            <p:nvPr/>
          </p:nvSpPr>
          <p:spPr>
            <a:xfrm>
              <a:off x="7705343" y="0"/>
              <a:ext cx="4486656" cy="20833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00415" y="24383"/>
              <a:ext cx="4253483" cy="166573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44629" y="70517"/>
            <a:ext cx="6290570" cy="37649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2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LSTM</a:t>
            </a:r>
            <a:r>
              <a:rPr spc="-160" dirty="0"/>
              <a:t> </a:t>
            </a:r>
            <a:r>
              <a:rPr spc="35" dirty="0"/>
              <a:t>cells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803780"/>
            <a:ext cx="1027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LS</a:t>
            </a:r>
            <a:r>
              <a:rPr sz="2400" spc="-170" dirty="0">
                <a:latin typeface="Arial"/>
                <a:cs typeface="Arial"/>
              </a:rPr>
              <a:t>T</a:t>
            </a:r>
            <a:r>
              <a:rPr sz="2400" spc="175" dirty="0">
                <a:latin typeface="Arial"/>
                <a:cs typeface="Arial"/>
              </a:rPr>
              <a:t>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139" y="3587554"/>
            <a:ext cx="10361295" cy="22720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21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92100" algn="l"/>
              </a:tabLst>
            </a:pPr>
            <a:r>
              <a:rPr sz="2400" spc="25" dirty="0">
                <a:latin typeface="Arial"/>
                <a:cs typeface="Arial"/>
              </a:rPr>
              <a:t>Gate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controllers:</a:t>
            </a:r>
            <a:endParaRPr sz="2400">
              <a:latin typeface="Arial"/>
              <a:cs typeface="Arial"/>
            </a:endParaRPr>
          </a:p>
          <a:p>
            <a:pPr marL="748665" marR="812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000" b="1" i="1" spc="80" dirty="0">
                <a:latin typeface="Noto Sans"/>
                <a:cs typeface="Noto Sans"/>
              </a:rPr>
              <a:t>forget</a:t>
            </a:r>
            <a:r>
              <a:rPr sz="2000" b="1" i="1" spc="5" dirty="0">
                <a:latin typeface="Noto Sans"/>
                <a:cs typeface="Noto Sans"/>
              </a:rPr>
              <a:t> </a:t>
            </a:r>
            <a:r>
              <a:rPr sz="2000" b="1" i="1" spc="80" dirty="0">
                <a:latin typeface="Noto Sans"/>
                <a:cs typeface="Noto Sans"/>
              </a:rPr>
              <a:t>gate</a:t>
            </a:r>
            <a:r>
              <a:rPr sz="2000" b="1" i="1" spc="10" dirty="0">
                <a:latin typeface="Noto Sans"/>
                <a:cs typeface="Noto Sans"/>
              </a:rPr>
              <a:t> </a:t>
            </a:r>
            <a:r>
              <a:rPr sz="2000" spc="70" dirty="0">
                <a:latin typeface="Arial"/>
                <a:cs typeface="Arial"/>
              </a:rPr>
              <a:t>(controlled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f</a:t>
            </a:r>
            <a:r>
              <a:rPr sz="1950" spc="-7" baseline="-21367" dirty="0">
                <a:latin typeface="Arial"/>
                <a:cs typeface="Arial"/>
              </a:rPr>
              <a:t>(</a:t>
            </a:r>
            <a:r>
              <a:rPr sz="1950" i="1" spc="-7" baseline="-21367" dirty="0">
                <a:latin typeface="Noto Sans"/>
                <a:cs typeface="Noto Sans"/>
              </a:rPr>
              <a:t>t</a:t>
            </a:r>
            <a:r>
              <a:rPr sz="1950" spc="-7" baseline="-21367" dirty="0">
                <a:latin typeface="Arial"/>
                <a:cs typeface="Arial"/>
              </a:rPr>
              <a:t>)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controls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parts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long-term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state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should 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erased.</a:t>
            </a:r>
            <a:endParaRPr sz="2000">
              <a:latin typeface="Arial"/>
              <a:cs typeface="Arial"/>
            </a:endParaRPr>
          </a:p>
          <a:p>
            <a:pPr marL="749300" marR="257175" lvl="1" indent="-229235">
              <a:lnSpc>
                <a:spcPts val="2160"/>
              </a:lnSpc>
              <a:spcBef>
                <a:spcPts val="505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000" b="1" i="1" spc="70" dirty="0">
                <a:latin typeface="Noto Sans"/>
                <a:cs typeface="Noto Sans"/>
              </a:rPr>
              <a:t>input</a:t>
            </a:r>
            <a:r>
              <a:rPr sz="2000" b="1" i="1" spc="15" dirty="0">
                <a:latin typeface="Noto Sans"/>
                <a:cs typeface="Noto Sans"/>
              </a:rPr>
              <a:t> </a:t>
            </a:r>
            <a:r>
              <a:rPr sz="2000" b="1" i="1" spc="80" dirty="0">
                <a:latin typeface="Noto Sans"/>
                <a:cs typeface="Noto Sans"/>
              </a:rPr>
              <a:t>gate</a:t>
            </a:r>
            <a:r>
              <a:rPr sz="2000" b="1" i="1" spc="10" dirty="0">
                <a:latin typeface="Noto Sans"/>
                <a:cs typeface="Noto Sans"/>
              </a:rPr>
              <a:t> </a:t>
            </a:r>
            <a:r>
              <a:rPr sz="2000" spc="70" dirty="0">
                <a:latin typeface="Arial"/>
                <a:cs typeface="Arial"/>
              </a:rPr>
              <a:t>(controlled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1950" baseline="-21367" dirty="0">
                <a:latin typeface="Arial"/>
                <a:cs typeface="Arial"/>
              </a:rPr>
              <a:t>(t)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controls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parts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20" dirty="0">
                <a:latin typeface="Arial"/>
                <a:cs typeface="Arial"/>
              </a:rPr>
              <a:t>g</a:t>
            </a:r>
            <a:r>
              <a:rPr sz="1950" spc="30" baseline="-21367" dirty="0">
                <a:latin typeface="Arial"/>
                <a:cs typeface="Arial"/>
              </a:rPr>
              <a:t>(t)</a:t>
            </a:r>
            <a:r>
              <a:rPr sz="1950" baseline="-21367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should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added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  long-term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state.</a:t>
            </a:r>
            <a:endParaRPr sz="2000">
              <a:latin typeface="Arial"/>
              <a:cs typeface="Arial"/>
            </a:endParaRPr>
          </a:p>
          <a:p>
            <a:pPr marL="748665" marR="826135" lvl="1" indent="-228600">
              <a:lnSpc>
                <a:spcPts val="2160"/>
              </a:lnSpc>
              <a:spcBef>
                <a:spcPts val="490"/>
              </a:spcBef>
              <a:buFont typeface="Arial"/>
              <a:buChar char="•"/>
              <a:tabLst>
                <a:tab pos="748665" algn="l"/>
                <a:tab pos="749300" algn="l"/>
              </a:tabLst>
            </a:pPr>
            <a:r>
              <a:rPr sz="2000" b="1" i="1" spc="75" dirty="0">
                <a:latin typeface="Noto Sans"/>
                <a:cs typeface="Noto Sans"/>
              </a:rPr>
              <a:t>output</a:t>
            </a:r>
            <a:r>
              <a:rPr sz="2000" b="1" i="1" spc="15" dirty="0">
                <a:latin typeface="Noto Sans"/>
                <a:cs typeface="Noto Sans"/>
              </a:rPr>
              <a:t> </a:t>
            </a:r>
            <a:r>
              <a:rPr sz="2000" b="1" i="1" spc="80" dirty="0">
                <a:latin typeface="Noto Sans"/>
                <a:cs typeface="Noto Sans"/>
              </a:rPr>
              <a:t>gate</a:t>
            </a:r>
            <a:r>
              <a:rPr sz="2000" b="1" i="1" spc="15" dirty="0">
                <a:latin typeface="Noto Sans"/>
                <a:cs typeface="Noto Sans"/>
              </a:rPr>
              <a:t> </a:t>
            </a:r>
            <a:r>
              <a:rPr sz="2000" spc="70" dirty="0">
                <a:latin typeface="Arial"/>
                <a:cs typeface="Arial"/>
              </a:rPr>
              <a:t>(controlled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o</a:t>
            </a:r>
            <a:r>
              <a:rPr sz="1950" spc="-7" baseline="-21367" dirty="0">
                <a:latin typeface="Arial"/>
                <a:cs typeface="Arial"/>
              </a:rPr>
              <a:t>(t)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controls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parts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long-term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state  </a:t>
            </a:r>
            <a:r>
              <a:rPr sz="2000" spc="80" dirty="0">
                <a:latin typeface="Arial"/>
                <a:cs typeface="Arial"/>
              </a:rPr>
              <a:t>should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read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this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step,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both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h</a:t>
            </a:r>
            <a:r>
              <a:rPr sz="1950" spc="44" baseline="-21367" dirty="0">
                <a:latin typeface="Arial"/>
                <a:cs typeface="Arial"/>
              </a:rPr>
              <a:t>(t)</a:t>
            </a:r>
            <a:r>
              <a:rPr sz="1950" spc="247" baseline="-21367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y</a:t>
            </a:r>
            <a:r>
              <a:rPr sz="1950" spc="7" baseline="-21367" dirty="0">
                <a:latin typeface="Arial"/>
                <a:cs typeface="Arial"/>
              </a:rPr>
              <a:t>(t)</a:t>
            </a:r>
            <a:r>
              <a:rPr sz="2000" spc="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29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LSTM</a:t>
            </a:r>
            <a:r>
              <a:rPr spc="-160" dirty="0"/>
              <a:t> </a:t>
            </a:r>
            <a:r>
              <a:rPr spc="35" dirty="0"/>
              <a:t>cells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740775" cy="17907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45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short,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LSTM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cell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recognize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important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input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(input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gate),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store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long-term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state,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preserve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long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needed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(forget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gate),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extract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whenever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0270" y="22859"/>
            <a:ext cx="6746240" cy="6793230"/>
            <a:chOff x="5360270" y="22859"/>
            <a:chExt cx="6746240" cy="6793230"/>
          </a:xfrm>
        </p:grpSpPr>
        <p:sp>
          <p:nvSpPr>
            <p:cNvPr id="3" name="object 3"/>
            <p:cNvSpPr/>
            <p:nvPr/>
          </p:nvSpPr>
          <p:spPr>
            <a:xfrm>
              <a:off x="5360270" y="2223121"/>
              <a:ext cx="6746010" cy="459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94347" y="22859"/>
              <a:ext cx="3925823" cy="2375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082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20" dirty="0">
                <a:latin typeface="Arial"/>
                <a:cs typeface="Arial"/>
              </a:rPr>
              <a:t>GRU</a:t>
            </a:r>
            <a:r>
              <a:rPr b="1" spc="-180" dirty="0">
                <a:latin typeface="Arial"/>
                <a:cs typeface="Arial"/>
              </a:rPr>
              <a:t> </a:t>
            </a:r>
            <a:r>
              <a:rPr spc="35" dirty="0"/>
              <a:t>cells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759977"/>
            <a:ext cx="4187825" cy="13881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Gated </a:t>
            </a:r>
            <a:r>
              <a:rPr sz="2400" spc="65" dirty="0">
                <a:latin typeface="Arial"/>
                <a:cs typeface="Arial"/>
              </a:rPr>
              <a:t>Recurrent </a:t>
            </a:r>
            <a:r>
              <a:rPr sz="2400" spc="110" dirty="0">
                <a:latin typeface="Arial"/>
                <a:cs typeface="Arial"/>
              </a:rPr>
              <a:t>Unit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(GRU)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Simplified ver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LSTM</a:t>
            </a:r>
            <a:endParaRPr sz="2000">
              <a:latin typeface="Arial"/>
              <a:cs typeface="Arial"/>
            </a:endParaRPr>
          </a:p>
          <a:p>
            <a:pPr marL="697865" marR="102235" lvl="1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Short-term and </a:t>
            </a:r>
            <a:r>
              <a:rPr sz="2000" spc="100" dirty="0">
                <a:latin typeface="Arial"/>
                <a:cs typeface="Arial"/>
              </a:rPr>
              <a:t>long-term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in  </a:t>
            </a:r>
            <a:r>
              <a:rPr sz="2000" spc="-65" dirty="0">
                <a:latin typeface="Arial"/>
                <a:cs typeface="Arial"/>
              </a:rPr>
              <a:t>LSTM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merged.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60270" y="22859"/>
            <a:ext cx="6746240" cy="6793230"/>
            <a:chOff x="5360270" y="22859"/>
            <a:chExt cx="6746240" cy="6793230"/>
          </a:xfrm>
        </p:grpSpPr>
        <p:sp>
          <p:nvSpPr>
            <p:cNvPr id="3" name="object 3"/>
            <p:cNvSpPr/>
            <p:nvPr/>
          </p:nvSpPr>
          <p:spPr>
            <a:xfrm>
              <a:off x="5360270" y="2223121"/>
              <a:ext cx="6746010" cy="459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94347" y="22859"/>
              <a:ext cx="3925823" cy="23759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7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GRU</a:t>
            </a:r>
            <a:r>
              <a:rPr spc="-175" dirty="0"/>
              <a:t> </a:t>
            </a:r>
            <a:r>
              <a:rPr spc="35" dirty="0"/>
              <a:t>cells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6939" y="1803780"/>
            <a:ext cx="424561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Gated </a:t>
            </a:r>
            <a:r>
              <a:rPr sz="2400" spc="65" dirty="0">
                <a:latin typeface="Arial"/>
                <a:cs typeface="Arial"/>
              </a:rPr>
              <a:t>Recurrent </a:t>
            </a:r>
            <a:r>
              <a:rPr sz="2400" spc="110" dirty="0">
                <a:latin typeface="Arial"/>
                <a:cs typeface="Arial"/>
              </a:rPr>
              <a:t>Unit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(GRU)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698500" marR="243840" lvl="1" indent="-228600">
              <a:lnSpc>
                <a:spcPts val="2160"/>
              </a:lnSpc>
              <a:spcBef>
                <a:spcPts val="22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dirty="0">
                <a:latin typeface="Arial"/>
                <a:cs typeface="Arial"/>
              </a:rPr>
              <a:t>z</a:t>
            </a:r>
            <a:r>
              <a:rPr sz="2000" dirty="0">
                <a:latin typeface="Arial"/>
                <a:cs typeface="Arial"/>
              </a:rPr>
              <a:t>(t) </a:t>
            </a:r>
            <a:r>
              <a:rPr sz="2000" spc="75" dirty="0">
                <a:latin typeface="Arial"/>
                <a:cs typeface="Arial"/>
              </a:rPr>
              <a:t>controls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both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forget 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gate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  <a:p>
            <a:pPr marL="1155065" marR="327025" lvl="2" indent="-228600">
              <a:lnSpc>
                <a:spcPts val="1939"/>
              </a:lnSpc>
              <a:spcBef>
                <a:spcPts val="509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1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output=1,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forget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gate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is  </a:t>
            </a:r>
            <a:r>
              <a:rPr sz="1800" spc="75" dirty="0">
                <a:latin typeface="Arial"/>
                <a:cs typeface="Arial"/>
              </a:rPr>
              <a:t>open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&amp;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input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gate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closed.</a:t>
            </a:r>
            <a:endParaRPr sz="1800">
              <a:latin typeface="Arial"/>
              <a:cs typeface="Arial"/>
            </a:endParaRPr>
          </a:p>
          <a:p>
            <a:pPr marL="227965" marR="647700" lvl="2" indent="-227965" algn="r">
              <a:lnSpc>
                <a:spcPct val="100000"/>
              </a:lnSpc>
              <a:spcBef>
                <a:spcPts val="265"/>
              </a:spcBef>
              <a:buChar char="•"/>
              <a:tabLst>
                <a:tab pos="227965" algn="l"/>
                <a:tab pos="1155700" algn="l"/>
              </a:tabLst>
            </a:pPr>
            <a:r>
              <a:rPr sz="1800" spc="110" dirty="0">
                <a:latin typeface="Arial"/>
                <a:cs typeface="Arial"/>
              </a:rPr>
              <a:t>If </a:t>
            </a:r>
            <a:r>
              <a:rPr sz="1800" spc="75" dirty="0">
                <a:latin typeface="Arial"/>
                <a:cs typeface="Arial"/>
              </a:rPr>
              <a:t>output=0, </a:t>
            </a:r>
            <a:r>
              <a:rPr sz="1800" spc="10" dirty="0">
                <a:latin typeface="Arial"/>
                <a:cs typeface="Arial"/>
              </a:rPr>
              <a:t>vice</a:t>
            </a:r>
            <a:r>
              <a:rPr sz="1800" spc="-36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versa.</a:t>
            </a:r>
            <a:endParaRPr sz="1800">
              <a:latin typeface="Arial"/>
              <a:cs typeface="Arial"/>
            </a:endParaRPr>
          </a:p>
          <a:p>
            <a:pPr marL="227965" marR="674370" lvl="1" indent="-227965" algn="r">
              <a:lnSpc>
                <a:spcPct val="100000"/>
              </a:lnSpc>
              <a:spcBef>
                <a:spcPts val="245"/>
              </a:spcBef>
              <a:buChar char="•"/>
              <a:tabLst>
                <a:tab pos="227965" algn="l"/>
                <a:tab pos="698500" algn="l"/>
              </a:tabLst>
            </a:pPr>
            <a:r>
              <a:rPr sz="2000" spc="40" dirty="0">
                <a:latin typeface="Arial"/>
                <a:cs typeface="Arial"/>
              </a:rPr>
              <a:t>There </a:t>
            </a:r>
            <a:r>
              <a:rPr sz="2000" spc="10" dirty="0">
                <a:latin typeface="Arial"/>
                <a:cs typeface="Arial"/>
              </a:rPr>
              <a:t>is </a:t>
            </a:r>
            <a:r>
              <a:rPr sz="2000" spc="110" dirty="0">
                <a:latin typeface="Arial"/>
                <a:cs typeface="Arial"/>
              </a:rPr>
              <a:t>no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gate.</a:t>
            </a:r>
            <a:endParaRPr sz="2000">
              <a:latin typeface="Arial"/>
              <a:cs typeface="Arial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A </a:t>
            </a:r>
            <a:r>
              <a:rPr sz="2000" spc="85" dirty="0">
                <a:latin typeface="Arial"/>
                <a:cs typeface="Arial"/>
              </a:rPr>
              <a:t>new </a:t>
            </a:r>
            <a:r>
              <a:rPr sz="2000" spc="75" dirty="0">
                <a:latin typeface="Arial"/>
                <a:cs typeface="Arial"/>
              </a:rPr>
              <a:t>gate </a:t>
            </a:r>
            <a:r>
              <a:rPr sz="2000" spc="90" dirty="0">
                <a:latin typeface="Arial"/>
                <a:cs typeface="Arial"/>
              </a:rPr>
              <a:t>controller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r</a:t>
            </a:r>
            <a:r>
              <a:rPr sz="2000" spc="35" dirty="0">
                <a:latin typeface="Arial"/>
                <a:cs typeface="Arial"/>
              </a:rPr>
              <a:t>(t) </a:t>
            </a:r>
            <a:r>
              <a:rPr sz="2000" spc="114" dirty="0">
                <a:latin typeface="Arial"/>
                <a:cs typeface="Arial"/>
              </a:rPr>
              <a:t>that  </a:t>
            </a:r>
            <a:r>
              <a:rPr sz="2000" spc="75" dirty="0">
                <a:latin typeface="Arial"/>
                <a:cs typeface="Arial"/>
              </a:rPr>
              <a:t>controls which </a:t>
            </a:r>
            <a:r>
              <a:rPr sz="2000" spc="114" dirty="0">
                <a:latin typeface="Arial"/>
                <a:cs typeface="Arial"/>
              </a:rPr>
              <a:t>part of </a:t>
            </a:r>
            <a:r>
              <a:rPr sz="2000" spc="100" dirty="0">
                <a:latin typeface="Arial"/>
                <a:cs typeface="Arial"/>
              </a:rPr>
              <a:t>the  </a:t>
            </a:r>
            <a:r>
              <a:rPr sz="2000" spc="70" dirty="0">
                <a:latin typeface="Arial"/>
                <a:cs typeface="Arial"/>
              </a:rPr>
              <a:t>previous </a:t>
            </a:r>
            <a:r>
              <a:rPr sz="2000" spc="60" dirty="0">
                <a:latin typeface="Arial"/>
                <a:cs typeface="Arial"/>
              </a:rPr>
              <a:t>state </a:t>
            </a:r>
            <a:r>
              <a:rPr sz="2000" spc="80" dirty="0">
                <a:latin typeface="Arial"/>
                <a:cs typeface="Arial"/>
              </a:rPr>
              <a:t>will </a:t>
            </a:r>
            <a:r>
              <a:rPr sz="2000" spc="65" dirty="0">
                <a:latin typeface="Arial"/>
                <a:cs typeface="Arial"/>
              </a:rPr>
              <a:t>be </a:t>
            </a:r>
            <a:r>
              <a:rPr sz="2000" spc="85" dirty="0">
                <a:latin typeface="Arial"/>
                <a:cs typeface="Arial"/>
              </a:rPr>
              <a:t>shown 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 main </a:t>
            </a:r>
            <a:r>
              <a:rPr sz="2000" spc="50" dirty="0">
                <a:latin typeface="Arial"/>
                <a:cs typeface="Arial"/>
              </a:rPr>
              <a:t>layer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b="1" spc="-15" dirty="0">
                <a:latin typeface="Arial"/>
                <a:cs typeface="Arial"/>
              </a:rPr>
              <a:t>g</a:t>
            </a:r>
            <a:r>
              <a:rPr sz="2000" spc="-15" dirty="0">
                <a:latin typeface="Arial"/>
                <a:cs typeface="Arial"/>
              </a:rPr>
              <a:t>(t)).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47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0" dirty="0"/>
              <a:t>GRU</a:t>
            </a:r>
            <a:r>
              <a:rPr spc="-175" dirty="0"/>
              <a:t> </a:t>
            </a:r>
            <a:r>
              <a:rPr spc="35" dirty="0"/>
              <a:t>cells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71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25" dirty="0">
                <a:latin typeface="Arial"/>
                <a:cs typeface="Arial"/>
              </a:rPr>
              <a:t>C</a:t>
            </a:r>
            <a:r>
              <a:rPr sz="2400" spc="90" dirty="0">
                <a:latin typeface="Arial"/>
                <a:cs typeface="Arial"/>
              </a:rPr>
              <a:t>ode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25495" y="1808988"/>
            <a:ext cx="6724015" cy="2118995"/>
            <a:chOff x="2825495" y="1808988"/>
            <a:chExt cx="6724015" cy="2118995"/>
          </a:xfrm>
        </p:grpSpPr>
        <p:sp>
          <p:nvSpPr>
            <p:cNvPr id="5" name="object 5"/>
            <p:cNvSpPr/>
            <p:nvPr/>
          </p:nvSpPr>
          <p:spPr>
            <a:xfrm>
              <a:off x="2825495" y="1808988"/>
              <a:ext cx="6723887" cy="1348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71416" y="3028188"/>
              <a:ext cx="535305" cy="893444"/>
            </a:xfrm>
            <a:custGeom>
              <a:avLst/>
              <a:gdLst/>
              <a:ahLst/>
              <a:cxnLst/>
              <a:rect l="l" t="t" r="r" b="b"/>
              <a:pathLst>
                <a:path w="535304" h="893445">
                  <a:moveTo>
                    <a:pt x="267462" y="0"/>
                  </a:moveTo>
                  <a:lnTo>
                    <a:pt x="0" y="267462"/>
                  </a:lnTo>
                  <a:lnTo>
                    <a:pt x="133731" y="267462"/>
                  </a:lnTo>
                  <a:lnTo>
                    <a:pt x="133731" y="625602"/>
                  </a:lnTo>
                  <a:lnTo>
                    <a:pt x="0" y="625602"/>
                  </a:lnTo>
                  <a:lnTo>
                    <a:pt x="267462" y="893063"/>
                  </a:lnTo>
                  <a:lnTo>
                    <a:pt x="534924" y="625602"/>
                  </a:lnTo>
                  <a:lnTo>
                    <a:pt x="401193" y="625602"/>
                  </a:lnTo>
                  <a:lnTo>
                    <a:pt x="401193" y="267462"/>
                  </a:lnTo>
                  <a:lnTo>
                    <a:pt x="534924" y="267462"/>
                  </a:lnTo>
                  <a:lnTo>
                    <a:pt x="26746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71416" y="3028188"/>
              <a:ext cx="535305" cy="893444"/>
            </a:xfrm>
            <a:custGeom>
              <a:avLst/>
              <a:gdLst/>
              <a:ahLst/>
              <a:cxnLst/>
              <a:rect l="l" t="t" r="r" b="b"/>
              <a:pathLst>
                <a:path w="535304" h="893445">
                  <a:moveTo>
                    <a:pt x="0" y="267462"/>
                  </a:moveTo>
                  <a:lnTo>
                    <a:pt x="267462" y="0"/>
                  </a:lnTo>
                  <a:lnTo>
                    <a:pt x="534924" y="267462"/>
                  </a:lnTo>
                  <a:lnTo>
                    <a:pt x="401193" y="267462"/>
                  </a:lnTo>
                  <a:lnTo>
                    <a:pt x="401193" y="625602"/>
                  </a:lnTo>
                  <a:lnTo>
                    <a:pt x="534924" y="625602"/>
                  </a:lnTo>
                  <a:lnTo>
                    <a:pt x="267462" y="893063"/>
                  </a:lnTo>
                  <a:lnTo>
                    <a:pt x="0" y="625602"/>
                  </a:lnTo>
                  <a:lnTo>
                    <a:pt x="133731" y="625602"/>
                  </a:lnTo>
                  <a:lnTo>
                    <a:pt x="133731" y="267462"/>
                  </a:lnTo>
                  <a:lnTo>
                    <a:pt x="0" y="26746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825495" y="4002023"/>
            <a:ext cx="6894575" cy="1229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01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5" dirty="0"/>
              <a:t>Y</a:t>
            </a:r>
            <a:r>
              <a:rPr spc="35" dirty="0"/>
              <a:t>e</a:t>
            </a:r>
            <a:r>
              <a:rPr spc="-280" dirty="0"/>
              <a:t>t…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45040" cy="21932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80" dirty="0">
                <a:latin typeface="Arial"/>
                <a:cs typeface="Arial"/>
              </a:rPr>
              <a:t>LSTM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GRU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cells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tackle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much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longer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sequences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simple  </a:t>
            </a:r>
            <a:r>
              <a:rPr sz="2400" spc="-30" dirty="0">
                <a:latin typeface="Arial"/>
                <a:cs typeface="Arial"/>
              </a:rPr>
              <a:t>RNNs,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they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still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have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fairly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limited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short-term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memory.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Arial"/>
                <a:cs typeface="Arial"/>
              </a:rPr>
              <a:t>hard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long-term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pattern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like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100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steps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more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55" dirty="0">
                <a:latin typeface="Arial"/>
                <a:cs typeface="Arial"/>
              </a:rPr>
              <a:t>One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solve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shorten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140" dirty="0">
                <a:latin typeface="Arial"/>
                <a:cs typeface="Arial"/>
              </a:rPr>
              <a:t>the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110" dirty="0">
                <a:latin typeface="Arial"/>
                <a:cs typeface="Arial"/>
              </a:rPr>
              <a:t>input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sequences.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60" dirty="0">
                <a:latin typeface="Arial"/>
                <a:cs typeface="Arial"/>
              </a:rPr>
              <a:t>And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how?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641850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ts val="2735"/>
              </a:lnSpc>
              <a:spcBef>
                <a:spcPts val="250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Long </a:t>
            </a:r>
            <a:r>
              <a:rPr sz="2400" spc="40" dirty="0">
                <a:latin typeface="Arial"/>
                <a:cs typeface="Arial"/>
              </a:rPr>
              <a:t>sequence</a:t>
            </a:r>
            <a:r>
              <a:rPr sz="2400" spc="40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다루기</a:t>
            </a:r>
            <a:r>
              <a:rPr sz="2400" spc="-6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위한</a:t>
            </a:r>
            <a:endParaRPr sz="2400">
              <a:latin typeface="맑은 고딕"/>
              <a:cs typeface="맑은 고딕"/>
            </a:endParaRPr>
          </a:p>
          <a:p>
            <a:pPr marL="241300">
              <a:lnSpc>
                <a:spcPts val="2735"/>
              </a:lnSpc>
            </a:pPr>
            <a:r>
              <a:rPr sz="2400" spc="-20" dirty="0">
                <a:latin typeface="Arial"/>
                <a:cs typeface="Arial"/>
              </a:rPr>
              <a:t>RNN</a:t>
            </a:r>
            <a:r>
              <a:rPr sz="2400" spc="-20" dirty="0">
                <a:latin typeface="맑은 고딕"/>
                <a:cs typeface="맑은 고딕"/>
              </a:rPr>
              <a:t>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한계를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비판할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65" dirty="0">
                <a:latin typeface="Arial"/>
                <a:cs typeface="Arial"/>
              </a:rPr>
              <a:t>LSTM</a:t>
            </a:r>
            <a:r>
              <a:rPr sz="2400" spc="-65" dirty="0">
                <a:latin typeface="맑은 고딕"/>
                <a:cs typeface="맑은 고딕"/>
              </a:rPr>
              <a:t>과 </a:t>
            </a:r>
            <a:r>
              <a:rPr sz="2400" spc="-90" dirty="0">
                <a:latin typeface="Arial"/>
                <a:cs typeface="Arial"/>
              </a:rPr>
              <a:t>GRU</a:t>
            </a:r>
            <a:r>
              <a:rPr sz="2400" spc="-90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59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  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4279265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70" dirty="0">
                <a:latin typeface="Arial"/>
                <a:cs typeface="Arial"/>
              </a:rPr>
              <a:t>Unstable </a:t>
            </a:r>
            <a:r>
              <a:rPr sz="2400" spc="95" dirty="0">
                <a:latin typeface="Arial"/>
                <a:cs typeface="Arial"/>
              </a:rPr>
              <a:t>gradients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80" dirty="0">
                <a:latin typeface="Arial"/>
                <a:cs typeface="Arial"/>
              </a:rPr>
              <a:t>Long </a:t>
            </a:r>
            <a:r>
              <a:rPr sz="2400" spc="120" dirty="0">
                <a:latin typeface="Arial"/>
                <a:cs typeface="Arial"/>
              </a:rPr>
              <a:t>short-term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45" dirty="0">
                <a:latin typeface="Arial"/>
                <a:cs typeface="Arial"/>
              </a:rPr>
              <a:t>Gated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unit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1414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95" dirty="0"/>
              <a:t>Another </a:t>
            </a:r>
            <a:r>
              <a:rPr spc="110" dirty="0"/>
              <a:t>way </a:t>
            </a:r>
            <a:r>
              <a:rPr spc="285" dirty="0"/>
              <a:t>to</a:t>
            </a:r>
            <a:r>
              <a:rPr spc="-735" dirty="0"/>
              <a:t> </a:t>
            </a:r>
            <a:r>
              <a:rPr spc="85" dirty="0"/>
              <a:t>process </a:t>
            </a:r>
            <a:r>
              <a:rPr spc="70" dirty="0"/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402570" cy="1905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Using </a:t>
            </a:r>
            <a:r>
              <a:rPr sz="2400" b="1" spc="35" dirty="0">
                <a:latin typeface="Arial"/>
                <a:cs typeface="Arial"/>
              </a:rPr>
              <a:t>1D </a:t>
            </a:r>
            <a:r>
              <a:rPr sz="2400" b="1" spc="65" dirty="0">
                <a:latin typeface="Arial"/>
                <a:cs typeface="Arial"/>
              </a:rPr>
              <a:t>convolutional</a:t>
            </a:r>
            <a:r>
              <a:rPr sz="2400" b="1" spc="-229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layers!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5" dirty="0">
                <a:latin typeface="Arial"/>
                <a:cs typeface="Arial"/>
              </a:rPr>
              <a:t>slides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several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kernels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across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sequence,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producing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1D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feature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map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kernel.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Arial"/>
                <a:cs typeface="Arial"/>
              </a:rPr>
              <a:t>Each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kernel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will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detect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single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very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short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sequential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pattern.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5" dirty="0">
                <a:latin typeface="Arial"/>
                <a:cs typeface="Arial"/>
              </a:rPr>
              <a:t>Code: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0844" y="3933444"/>
            <a:ext cx="7830820" cy="1775460"/>
            <a:chOff x="2180844" y="3933444"/>
            <a:chExt cx="7830820" cy="1775460"/>
          </a:xfrm>
        </p:grpSpPr>
        <p:sp>
          <p:nvSpPr>
            <p:cNvPr id="5" name="object 5"/>
            <p:cNvSpPr/>
            <p:nvPr/>
          </p:nvSpPr>
          <p:spPr>
            <a:xfrm>
              <a:off x="2180844" y="3933444"/>
              <a:ext cx="7830311" cy="17754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41835" y="4106709"/>
              <a:ext cx="7390130" cy="598170"/>
            </a:xfrm>
            <a:custGeom>
              <a:avLst/>
              <a:gdLst/>
              <a:ahLst/>
              <a:cxnLst/>
              <a:rect l="l" t="t" r="r" b="b"/>
              <a:pathLst>
                <a:path w="7390130" h="598170">
                  <a:moveTo>
                    <a:pt x="15436" y="29426"/>
                  </a:moveTo>
                  <a:lnTo>
                    <a:pt x="59984" y="29271"/>
                  </a:lnTo>
                  <a:lnTo>
                    <a:pt x="111387" y="29772"/>
                  </a:lnTo>
                  <a:lnTo>
                    <a:pt x="166508" y="30566"/>
                  </a:lnTo>
                  <a:lnTo>
                    <a:pt x="222213" y="31291"/>
                  </a:lnTo>
                  <a:lnTo>
                    <a:pt x="275366" y="31584"/>
                  </a:lnTo>
                  <a:lnTo>
                    <a:pt x="322831" y="31084"/>
                  </a:lnTo>
                  <a:lnTo>
                    <a:pt x="361473" y="29426"/>
                  </a:lnTo>
                  <a:lnTo>
                    <a:pt x="393814" y="28666"/>
                  </a:lnTo>
                  <a:lnTo>
                    <a:pt x="432547" y="29914"/>
                  </a:lnTo>
                  <a:lnTo>
                    <a:pt x="477354" y="32274"/>
                  </a:lnTo>
                  <a:lnTo>
                    <a:pt x="527913" y="34851"/>
                  </a:lnTo>
                  <a:lnTo>
                    <a:pt x="583903" y="36750"/>
                  </a:lnTo>
                  <a:lnTo>
                    <a:pt x="645005" y="37075"/>
                  </a:lnTo>
                  <a:lnTo>
                    <a:pt x="710897" y="34933"/>
                  </a:lnTo>
                  <a:lnTo>
                    <a:pt x="781259" y="29426"/>
                  </a:lnTo>
                  <a:lnTo>
                    <a:pt x="819918" y="26910"/>
                  </a:lnTo>
                  <a:lnTo>
                    <a:pt x="858742" y="27000"/>
                  </a:lnTo>
                  <a:lnTo>
                    <a:pt x="897988" y="29179"/>
                  </a:lnTo>
                  <a:lnTo>
                    <a:pt x="937915" y="32927"/>
                  </a:lnTo>
                  <a:lnTo>
                    <a:pt x="978782" y="37726"/>
                  </a:lnTo>
                  <a:lnTo>
                    <a:pt x="1020847" y="43058"/>
                  </a:lnTo>
                  <a:lnTo>
                    <a:pt x="1064369" y="48404"/>
                  </a:lnTo>
                  <a:lnTo>
                    <a:pt x="1109607" y="53244"/>
                  </a:lnTo>
                  <a:lnTo>
                    <a:pt x="1156819" y="57061"/>
                  </a:lnTo>
                  <a:lnTo>
                    <a:pt x="1206265" y="59336"/>
                  </a:lnTo>
                  <a:lnTo>
                    <a:pt x="1258202" y="59550"/>
                  </a:lnTo>
                  <a:lnTo>
                    <a:pt x="1312889" y="57185"/>
                  </a:lnTo>
                  <a:lnTo>
                    <a:pt x="1370586" y="51722"/>
                  </a:lnTo>
                  <a:lnTo>
                    <a:pt x="1431550" y="42642"/>
                  </a:lnTo>
                  <a:lnTo>
                    <a:pt x="1496040" y="29426"/>
                  </a:lnTo>
                  <a:lnTo>
                    <a:pt x="1562439" y="15825"/>
                  </a:lnTo>
                  <a:lnTo>
                    <a:pt x="1620251" y="7595"/>
                  </a:lnTo>
                  <a:lnTo>
                    <a:pt x="1670628" y="3917"/>
                  </a:lnTo>
                  <a:lnTo>
                    <a:pt x="1714721" y="3970"/>
                  </a:lnTo>
                  <a:lnTo>
                    <a:pt x="1753682" y="6936"/>
                  </a:lnTo>
                  <a:lnTo>
                    <a:pt x="1788661" y="11994"/>
                  </a:lnTo>
                  <a:lnTo>
                    <a:pt x="1820809" y="18325"/>
                  </a:lnTo>
                  <a:lnTo>
                    <a:pt x="1851279" y="25109"/>
                  </a:lnTo>
                  <a:lnTo>
                    <a:pt x="1881222" y="31526"/>
                  </a:lnTo>
                  <a:lnTo>
                    <a:pt x="1911787" y="36757"/>
                  </a:lnTo>
                  <a:lnTo>
                    <a:pt x="1944128" y="39983"/>
                  </a:lnTo>
                  <a:lnTo>
                    <a:pt x="1979395" y="40382"/>
                  </a:lnTo>
                  <a:lnTo>
                    <a:pt x="2018739" y="37137"/>
                  </a:lnTo>
                  <a:lnTo>
                    <a:pt x="2063311" y="29426"/>
                  </a:lnTo>
                  <a:lnTo>
                    <a:pt x="2118341" y="20432"/>
                  </a:lnTo>
                  <a:lnTo>
                    <a:pt x="2172349" y="16583"/>
                  </a:lnTo>
                  <a:lnTo>
                    <a:pt x="2225219" y="16828"/>
                  </a:lnTo>
                  <a:lnTo>
                    <a:pt x="2276834" y="20113"/>
                  </a:lnTo>
                  <a:lnTo>
                    <a:pt x="2327077" y="25384"/>
                  </a:lnTo>
                  <a:lnTo>
                    <a:pt x="2375833" y="31588"/>
                  </a:lnTo>
                  <a:lnTo>
                    <a:pt x="2422984" y="37673"/>
                  </a:lnTo>
                  <a:lnTo>
                    <a:pt x="2468414" y="42583"/>
                  </a:lnTo>
                  <a:lnTo>
                    <a:pt x="2512007" y="45267"/>
                  </a:lnTo>
                  <a:lnTo>
                    <a:pt x="2553645" y="44671"/>
                  </a:lnTo>
                  <a:lnTo>
                    <a:pt x="2593213" y="39742"/>
                  </a:lnTo>
                  <a:lnTo>
                    <a:pt x="2630595" y="29426"/>
                  </a:lnTo>
                  <a:lnTo>
                    <a:pt x="2678826" y="16097"/>
                  </a:lnTo>
                  <a:lnTo>
                    <a:pt x="2726812" y="10486"/>
                  </a:lnTo>
                  <a:lnTo>
                    <a:pt x="2774489" y="10712"/>
                  </a:lnTo>
                  <a:lnTo>
                    <a:pt x="2821789" y="14897"/>
                  </a:lnTo>
                  <a:lnTo>
                    <a:pt x="2868650" y="21161"/>
                  </a:lnTo>
                  <a:lnTo>
                    <a:pt x="2915004" y="27626"/>
                  </a:lnTo>
                  <a:lnTo>
                    <a:pt x="2960788" y="32411"/>
                  </a:lnTo>
                  <a:lnTo>
                    <a:pt x="3005935" y="33637"/>
                  </a:lnTo>
                  <a:lnTo>
                    <a:pt x="3050381" y="29426"/>
                  </a:lnTo>
                  <a:lnTo>
                    <a:pt x="3105146" y="22679"/>
                  </a:lnTo>
                  <a:lnTo>
                    <a:pt x="3156681" y="20816"/>
                  </a:lnTo>
                  <a:lnTo>
                    <a:pt x="3205857" y="22256"/>
                  </a:lnTo>
                  <a:lnTo>
                    <a:pt x="3253547" y="25418"/>
                  </a:lnTo>
                  <a:lnTo>
                    <a:pt x="3300622" y="28721"/>
                  </a:lnTo>
                  <a:lnTo>
                    <a:pt x="3347955" y="30584"/>
                  </a:lnTo>
                  <a:lnTo>
                    <a:pt x="3396417" y="29426"/>
                  </a:lnTo>
                  <a:lnTo>
                    <a:pt x="3440571" y="27707"/>
                  </a:lnTo>
                  <a:lnTo>
                    <a:pt x="3486814" y="27724"/>
                  </a:lnTo>
                  <a:lnTo>
                    <a:pt x="3535290" y="28856"/>
                  </a:lnTo>
                  <a:lnTo>
                    <a:pt x="3586143" y="30479"/>
                  </a:lnTo>
                  <a:lnTo>
                    <a:pt x="3639518" y="31970"/>
                  </a:lnTo>
                  <a:lnTo>
                    <a:pt x="3695558" y="32707"/>
                  </a:lnTo>
                  <a:lnTo>
                    <a:pt x="3754410" y="32067"/>
                  </a:lnTo>
                  <a:lnTo>
                    <a:pt x="3816216" y="29426"/>
                  </a:lnTo>
                  <a:lnTo>
                    <a:pt x="3877055" y="26636"/>
                  </a:lnTo>
                  <a:lnTo>
                    <a:pt x="3933557" y="25631"/>
                  </a:lnTo>
                  <a:lnTo>
                    <a:pt x="3986695" y="25918"/>
                  </a:lnTo>
                  <a:lnTo>
                    <a:pt x="4037444" y="27002"/>
                  </a:lnTo>
                  <a:lnTo>
                    <a:pt x="4086775" y="28389"/>
                  </a:lnTo>
                  <a:lnTo>
                    <a:pt x="4135663" y="29585"/>
                  </a:lnTo>
                  <a:lnTo>
                    <a:pt x="4185081" y="30096"/>
                  </a:lnTo>
                  <a:lnTo>
                    <a:pt x="4236002" y="29426"/>
                  </a:lnTo>
                  <a:lnTo>
                    <a:pt x="4278391" y="29282"/>
                  </a:lnTo>
                  <a:lnTo>
                    <a:pt x="4322362" y="30736"/>
                  </a:lnTo>
                  <a:lnTo>
                    <a:pt x="4367902" y="33200"/>
                  </a:lnTo>
                  <a:lnTo>
                    <a:pt x="4414998" y="36088"/>
                  </a:lnTo>
                  <a:lnTo>
                    <a:pt x="4463638" y="38813"/>
                  </a:lnTo>
                  <a:lnTo>
                    <a:pt x="4513808" y="40787"/>
                  </a:lnTo>
                  <a:lnTo>
                    <a:pt x="4565496" y="41422"/>
                  </a:lnTo>
                  <a:lnTo>
                    <a:pt x="4618689" y="40132"/>
                  </a:lnTo>
                  <a:lnTo>
                    <a:pt x="4673373" y="36329"/>
                  </a:lnTo>
                  <a:lnTo>
                    <a:pt x="4729536" y="29426"/>
                  </a:lnTo>
                  <a:lnTo>
                    <a:pt x="4776023" y="24305"/>
                  </a:lnTo>
                  <a:lnTo>
                    <a:pt x="4820991" y="22816"/>
                  </a:lnTo>
                  <a:lnTo>
                    <a:pt x="4864939" y="24149"/>
                  </a:lnTo>
                  <a:lnTo>
                    <a:pt x="4908365" y="27493"/>
                  </a:lnTo>
                  <a:lnTo>
                    <a:pt x="4951768" y="32038"/>
                  </a:lnTo>
                  <a:lnTo>
                    <a:pt x="4995646" y="36975"/>
                  </a:lnTo>
                  <a:lnTo>
                    <a:pt x="5040498" y="41492"/>
                  </a:lnTo>
                  <a:lnTo>
                    <a:pt x="5086821" y="44779"/>
                  </a:lnTo>
                  <a:lnTo>
                    <a:pt x="5135116" y="46026"/>
                  </a:lnTo>
                  <a:lnTo>
                    <a:pt x="5185879" y="44424"/>
                  </a:lnTo>
                  <a:lnTo>
                    <a:pt x="5239610" y="39160"/>
                  </a:lnTo>
                  <a:lnTo>
                    <a:pt x="5296807" y="29426"/>
                  </a:lnTo>
                  <a:lnTo>
                    <a:pt x="5345056" y="21517"/>
                  </a:lnTo>
                  <a:lnTo>
                    <a:pt x="5394978" y="17023"/>
                  </a:lnTo>
                  <a:lnTo>
                    <a:pt x="5446167" y="15415"/>
                  </a:lnTo>
                  <a:lnTo>
                    <a:pt x="5498217" y="16167"/>
                  </a:lnTo>
                  <a:lnTo>
                    <a:pt x="5550724" y="18753"/>
                  </a:lnTo>
                  <a:lnTo>
                    <a:pt x="5603280" y="22643"/>
                  </a:lnTo>
                  <a:lnTo>
                    <a:pt x="5655480" y="27312"/>
                  </a:lnTo>
                  <a:lnTo>
                    <a:pt x="5706919" y="32232"/>
                  </a:lnTo>
                  <a:lnTo>
                    <a:pt x="5757191" y="36877"/>
                  </a:lnTo>
                  <a:lnTo>
                    <a:pt x="5805890" y="40718"/>
                  </a:lnTo>
                  <a:lnTo>
                    <a:pt x="5852610" y="43229"/>
                  </a:lnTo>
                  <a:lnTo>
                    <a:pt x="5896946" y="43882"/>
                  </a:lnTo>
                  <a:lnTo>
                    <a:pt x="5938491" y="42151"/>
                  </a:lnTo>
                  <a:lnTo>
                    <a:pt x="5976841" y="37508"/>
                  </a:lnTo>
                  <a:lnTo>
                    <a:pt x="6011589" y="29426"/>
                  </a:lnTo>
                  <a:lnTo>
                    <a:pt x="6046939" y="21582"/>
                  </a:lnTo>
                  <a:lnTo>
                    <a:pt x="6086926" y="17584"/>
                  </a:lnTo>
                  <a:lnTo>
                    <a:pt x="6130888" y="16804"/>
                  </a:lnTo>
                  <a:lnTo>
                    <a:pt x="6178157" y="18612"/>
                  </a:lnTo>
                  <a:lnTo>
                    <a:pt x="6228071" y="22379"/>
                  </a:lnTo>
                  <a:lnTo>
                    <a:pt x="6279963" y="27477"/>
                  </a:lnTo>
                  <a:lnTo>
                    <a:pt x="6333169" y="33275"/>
                  </a:lnTo>
                  <a:lnTo>
                    <a:pt x="6387025" y="39147"/>
                  </a:lnTo>
                  <a:lnTo>
                    <a:pt x="6440866" y="44461"/>
                  </a:lnTo>
                  <a:lnTo>
                    <a:pt x="6494026" y="48589"/>
                  </a:lnTo>
                  <a:lnTo>
                    <a:pt x="6545841" y="50902"/>
                  </a:lnTo>
                  <a:lnTo>
                    <a:pt x="6595647" y="50772"/>
                  </a:lnTo>
                  <a:lnTo>
                    <a:pt x="6642778" y="47568"/>
                  </a:lnTo>
                  <a:lnTo>
                    <a:pt x="6686570" y="40663"/>
                  </a:lnTo>
                  <a:lnTo>
                    <a:pt x="6726357" y="29426"/>
                  </a:lnTo>
                  <a:lnTo>
                    <a:pt x="6770947" y="16101"/>
                  </a:lnTo>
                  <a:lnTo>
                    <a:pt x="6817812" y="7145"/>
                  </a:lnTo>
                  <a:lnTo>
                    <a:pt x="6866625" y="1973"/>
                  </a:lnTo>
                  <a:lnTo>
                    <a:pt x="6917059" y="0"/>
                  </a:lnTo>
                  <a:lnTo>
                    <a:pt x="6968790" y="637"/>
                  </a:lnTo>
                  <a:lnTo>
                    <a:pt x="7021489" y="3301"/>
                  </a:lnTo>
                  <a:lnTo>
                    <a:pt x="7074830" y="7404"/>
                  </a:lnTo>
                  <a:lnTo>
                    <a:pt x="7128486" y="12360"/>
                  </a:lnTo>
                  <a:lnTo>
                    <a:pt x="7182132" y="17583"/>
                  </a:lnTo>
                  <a:lnTo>
                    <a:pt x="7235440" y="22488"/>
                  </a:lnTo>
                  <a:lnTo>
                    <a:pt x="7288084" y="26487"/>
                  </a:lnTo>
                  <a:lnTo>
                    <a:pt x="7339737" y="28995"/>
                  </a:lnTo>
                  <a:lnTo>
                    <a:pt x="7390072" y="29426"/>
                  </a:lnTo>
                  <a:lnTo>
                    <a:pt x="7390001" y="92925"/>
                  </a:lnTo>
                  <a:lnTo>
                    <a:pt x="7387510" y="150678"/>
                  </a:lnTo>
                  <a:lnTo>
                    <a:pt x="7383410" y="203620"/>
                  </a:lnTo>
                  <a:lnTo>
                    <a:pt x="7378512" y="252682"/>
                  </a:lnTo>
                  <a:lnTo>
                    <a:pt x="7373629" y="298799"/>
                  </a:lnTo>
                  <a:lnTo>
                    <a:pt x="7369571" y="342902"/>
                  </a:lnTo>
                  <a:lnTo>
                    <a:pt x="7367151" y="385925"/>
                  </a:lnTo>
                  <a:lnTo>
                    <a:pt x="7367179" y="428801"/>
                  </a:lnTo>
                  <a:lnTo>
                    <a:pt x="7370468" y="472462"/>
                  </a:lnTo>
                  <a:lnTo>
                    <a:pt x="7377828" y="517842"/>
                  </a:lnTo>
                  <a:lnTo>
                    <a:pt x="7390072" y="565874"/>
                  </a:lnTo>
                  <a:lnTo>
                    <a:pt x="7325466" y="568696"/>
                  </a:lnTo>
                  <a:lnTo>
                    <a:pt x="7266264" y="570433"/>
                  </a:lnTo>
                  <a:lnTo>
                    <a:pt x="7211635" y="571248"/>
                  </a:lnTo>
                  <a:lnTo>
                    <a:pt x="7160750" y="571304"/>
                  </a:lnTo>
                  <a:lnTo>
                    <a:pt x="7112779" y="570763"/>
                  </a:lnTo>
                  <a:lnTo>
                    <a:pt x="7066893" y="569788"/>
                  </a:lnTo>
                  <a:lnTo>
                    <a:pt x="7022263" y="568541"/>
                  </a:lnTo>
                  <a:lnTo>
                    <a:pt x="6978058" y="567186"/>
                  </a:lnTo>
                  <a:lnTo>
                    <a:pt x="6933448" y="565884"/>
                  </a:lnTo>
                  <a:lnTo>
                    <a:pt x="6887605" y="564799"/>
                  </a:lnTo>
                  <a:lnTo>
                    <a:pt x="6839699" y="564093"/>
                  </a:lnTo>
                  <a:lnTo>
                    <a:pt x="6788899" y="563928"/>
                  </a:lnTo>
                  <a:lnTo>
                    <a:pt x="6734378" y="564468"/>
                  </a:lnTo>
                  <a:lnTo>
                    <a:pt x="6675303" y="565874"/>
                  </a:lnTo>
                  <a:lnTo>
                    <a:pt x="6607339" y="566731"/>
                  </a:lnTo>
                  <a:lnTo>
                    <a:pt x="6546564" y="565308"/>
                  </a:lnTo>
                  <a:lnTo>
                    <a:pt x="6491948" y="562242"/>
                  </a:lnTo>
                  <a:lnTo>
                    <a:pt x="6442465" y="558169"/>
                  </a:lnTo>
                  <a:lnTo>
                    <a:pt x="6397087" y="553729"/>
                  </a:lnTo>
                  <a:lnTo>
                    <a:pt x="6354786" y="549558"/>
                  </a:lnTo>
                  <a:lnTo>
                    <a:pt x="6314533" y="546293"/>
                  </a:lnTo>
                  <a:lnTo>
                    <a:pt x="6275301" y="544572"/>
                  </a:lnTo>
                  <a:lnTo>
                    <a:pt x="6236061" y="545032"/>
                  </a:lnTo>
                  <a:lnTo>
                    <a:pt x="6195786" y="548311"/>
                  </a:lnTo>
                  <a:lnTo>
                    <a:pt x="6153449" y="555046"/>
                  </a:lnTo>
                  <a:lnTo>
                    <a:pt x="6108020" y="565874"/>
                  </a:lnTo>
                  <a:lnTo>
                    <a:pt x="6053257" y="578282"/>
                  </a:lnTo>
                  <a:lnTo>
                    <a:pt x="6001962" y="584862"/>
                  </a:lnTo>
                  <a:lnTo>
                    <a:pt x="5953286" y="586766"/>
                  </a:lnTo>
                  <a:lnTo>
                    <a:pt x="5906379" y="585146"/>
                  </a:lnTo>
                  <a:lnTo>
                    <a:pt x="5860391" y="581152"/>
                  </a:lnTo>
                  <a:lnTo>
                    <a:pt x="5814471" y="575936"/>
                  </a:lnTo>
                  <a:lnTo>
                    <a:pt x="5767771" y="570649"/>
                  </a:lnTo>
                  <a:lnTo>
                    <a:pt x="5719439" y="566442"/>
                  </a:lnTo>
                  <a:lnTo>
                    <a:pt x="5668627" y="564467"/>
                  </a:lnTo>
                  <a:lnTo>
                    <a:pt x="5614485" y="565874"/>
                  </a:lnTo>
                  <a:lnTo>
                    <a:pt x="5560703" y="567732"/>
                  </a:lnTo>
                  <a:lnTo>
                    <a:pt x="5510812" y="566907"/>
                  </a:lnTo>
                  <a:lnTo>
                    <a:pt x="5463723" y="564251"/>
                  </a:lnTo>
                  <a:lnTo>
                    <a:pt x="5418344" y="560615"/>
                  </a:lnTo>
                  <a:lnTo>
                    <a:pt x="5373585" y="556849"/>
                  </a:lnTo>
                  <a:lnTo>
                    <a:pt x="5328358" y="553806"/>
                  </a:lnTo>
                  <a:lnTo>
                    <a:pt x="5281570" y="552336"/>
                  </a:lnTo>
                  <a:lnTo>
                    <a:pt x="5232133" y="553290"/>
                  </a:lnTo>
                  <a:lnTo>
                    <a:pt x="5178957" y="557519"/>
                  </a:lnTo>
                  <a:lnTo>
                    <a:pt x="5120950" y="565874"/>
                  </a:lnTo>
                  <a:lnTo>
                    <a:pt x="5062607" y="574210"/>
                  </a:lnTo>
                  <a:lnTo>
                    <a:pt x="5008563" y="578389"/>
                  </a:lnTo>
                  <a:lnTo>
                    <a:pt x="4957955" y="579276"/>
                  </a:lnTo>
                  <a:lnTo>
                    <a:pt x="4909921" y="577734"/>
                  </a:lnTo>
                  <a:lnTo>
                    <a:pt x="4863596" y="574628"/>
                  </a:lnTo>
                  <a:lnTo>
                    <a:pt x="4818119" y="570821"/>
                  </a:lnTo>
                  <a:lnTo>
                    <a:pt x="4772625" y="567178"/>
                  </a:lnTo>
                  <a:lnTo>
                    <a:pt x="4726252" y="564564"/>
                  </a:lnTo>
                  <a:lnTo>
                    <a:pt x="4678137" y="563841"/>
                  </a:lnTo>
                  <a:lnTo>
                    <a:pt x="4627416" y="565874"/>
                  </a:lnTo>
                  <a:lnTo>
                    <a:pt x="4587320" y="567349"/>
                  </a:lnTo>
                  <a:lnTo>
                    <a:pt x="4547227" y="566465"/>
                  </a:lnTo>
                  <a:lnTo>
                    <a:pt x="4506718" y="563799"/>
                  </a:lnTo>
                  <a:lnTo>
                    <a:pt x="4465371" y="559928"/>
                  </a:lnTo>
                  <a:lnTo>
                    <a:pt x="4422769" y="555426"/>
                  </a:lnTo>
                  <a:lnTo>
                    <a:pt x="4378491" y="550871"/>
                  </a:lnTo>
                  <a:lnTo>
                    <a:pt x="4332118" y="546838"/>
                  </a:lnTo>
                  <a:lnTo>
                    <a:pt x="4283231" y="543903"/>
                  </a:lnTo>
                  <a:lnTo>
                    <a:pt x="4231410" y="542644"/>
                  </a:lnTo>
                  <a:lnTo>
                    <a:pt x="4176236" y="543635"/>
                  </a:lnTo>
                  <a:lnTo>
                    <a:pt x="4117288" y="547453"/>
                  </a:lnTo>
                  <a:lnTo>
                    <a:pt x="4054148" y="554674"/>
                  </a:lnTo>
                  <a:lnTo>
                    <a:pt x="3986396" y="565874"/>
                  </a:lnTo>
                  <a:lnTo>
                    <a:pt x="3923706" y="575810"/>
                  </a:lnTo>
                  <a:lnTo>
                    <a:pt x="3865663" y="581258"/>
                  </a:lnTo>
                  <a:lnTo>
                    <a:pt x="3811755" y="582958"/>
                  </a:lnTo>
                  <a:lnTo>
                    <a:pt x="3761470" y="581650"/>
                  </a:lnTo>
                  <a:lnTo>
                    <a:pt x="3714298" y="578073"/>
                  </a:lnTo>
                  <a:lnTo>
                    <a:pt x="3669725" y="572968"/>
                  </a:lnTo>
                  <a:lnTo>
                    <a:pt x="3627242" y="567074"/>
                  </a:lnTo>
                  <a:lnTo>
                    <a:pt x="3586335" y="561132"/>
                  </a:lnTo>
                  <a:lnTo>
                    <a:pt x="3546494" y="555880"/>
                  </a:lnTo>
                  <a:lnTo>
                    <a:pt x="3507206" y="552058"/>
                  </a:lnTo>
                  <a:lnTo>
                    <a:pt x="3467961" y="550407"/>
                  </a:lnTo>
                  <a:lnTo>
                    <a:pt x="3428247" y="551666"/>
                  </a:lnTo>
                  <a:lnTo>
                    <a:pt x="3387551" y="556575"/>
                  </a:lnTo>
                  <a:lnTo>
                    <a:pt x="3345363" y="565874"/>
                  </a:lnTo>
                  <a:lnTo>
                    <a:pt x="3285640" y="578292"/>
                  </a:lnTo>
                  <a:lnTo>
                    <a:pt x="3227374" y="583728"/>
                  </a:lnTo>
                  <a:lnTo>
                    <a:pt x="3170883" y="583766"/>
                  </a:lnTo>
                  <a:lnTo>
                    <a:pt x="3116484" y="579989"/>
                  </a:lnTo>
                  <a:lnTo>
                    <a:pt x="3064497" y="573980"/>
                  </a:lnTo>
                  <a:lnTo>
                    <a:pt x="3015237" y="567323"/>
                  </a:lnTo>
                  <a:lnTo>
                    <a:pt x="2969022" y="561600"/>
                  </a:lnTo>
                  <a:lnTo>
                    <a:pt x="2926171" y="558396"/>
                  </a:lnTo>
                  <a:lnTo>
                    <a:pt x="2887001" y="559293"/>
                  </a:lnTo>
                  <a:lnTo>
                    <a:pt x="2851829" y="565874"/>
                  </a:lnTo>
                  <a:lnTo>
                    <a:pt x="2814360" y="573298"/>
                  </a:lnTo>
                  <a:lnTo>
                    <a:pt x="2769315" y="576348"/>
                  </a:lnTo>
                  <a:lnTo>
                    <a:pt x="2718545" y="576046"/>
                  </a:lnTo>
                  <a:lnTo>
                    <a:pt x="2663899" y="573412"/>
                  </a:lnTo>
                  <a:lnTo>
                    <a:pt x="2607230" y="569470"/>
                  </a:lnTo>
                  <a:lnTo>
                    <a:pt x="2550388" y="565240"/>
                  </a:lnTo>
                  <a:lnTo>
                    <a:pt x="2495223" y="561743"/>
                  </a:lnTo>
                  <a:lnTo>
                    <a:pt x="2443588" y="560002"/>
                  </a:lnTo>
                  <a:lnTo>
                    <a:pt x="2397332" y="561039"/>
                  </a:lnTo>
                  <a:lnTo>
                    <a:pt x="2358307" y="565874"/>
                  </a:lnTo>
                  <a:lnTo>
                    <a:pt x="2319269" y="571509"/>
                  </a:lnTo>
                  <a:lnTo>
                    <a:pt x="2272985" y="574589"/>
                  </a:lnTo>
                  <a:lnTo>
                    <a:pt x="2221315" y="575603"/>
                  </a:lnTo>
                  <a:lnTo>
                    <a:pt x="2166114" y="575038"/>
                  </a:lnTo>
                  <a:lnTo>
                    <a:pt x="2109239" y="573385"/>
                  </a:lnTo>
                  <a:lnTo>
                    <a:pt x="2052549" y="571130"/>
                  </a:lnTo>
                  <a:lnTo>
                    <a:pt x="1997900" y="568763"/>
                  </a:lnTo>
                  <a:lnTo>
                    <a:pt x="1947149" y="566773"/>
                  </a:lnTo>
                  <a:lnTo>
                    <a:pt x="1902154" y="565647"/>
                  </a:lnTo>
                  <a:lnTo>
                    <a:pt x="1864772" y="565874"/>
                  </a:lnTo>
                  <a:lnTo>
                    <a:pt x="1822256" y="566139"/>
                  </a:lnTo>
                  <a:lnTo>
                    <a:pt x="1777049" y="564783"/>
                  </a:lnTo>
                  <a:lnTo>
                    <a:pt x="1729074" y="562578"/>
                  </a:lnTo>
                  <a:lnTo>
                    <a:pt x="1678254" y="560297"/>
                  </a:lnTo>
                  <a:lnTo>
                    <a:pt x="1624511" y="558714"/>
                  </a:lnTo>
                  <a:lnTo>
                    <a:pt x="1567771" y="558600"/>
                  </a:lnTo>
                  <a:lnTo>
                    <a:pt x="1507955" y="560729"/>
                  </a:lnTo>
                  <a:lnTo>
                    <a:pt x="1444986" y="565874"/>
                  </a:lnTo>
                  <a:lnTo>
                    <a:pt x="1409394" y="568184"/>
                  </a:lnTo>
                  <a:lnTo>
                    <a:pt x="1331644" y="566000"/>
                  </a:lnTo>
                  <a:lnTo>
                    <a:pt x="1289720" y="562475"/>
                  </a:lnTo>
                  <a:lnTo>
                    <a:pt x="1245917" y="557975"/>
                  </a:lnTo>
                  <a:lnTo>
                    <a:pt x="1200353" y="552983"/>
                  </a:lnTo>
                  <a:lnTo>
                    <a:pt x="1153143" y="547984"/>
                  </a:lnTo>
                  <a:lnTo>
                    <a:pt x="1104405" y="543463"/>
                  </a:lnTo>
                  <a:lnTo>
                    <a:pt x="1054254" y="539903"/>
                  </a:lnTo>
                  <a:lnTo>
                    <a:pt x="1002807" y="537790"/>
                  </a:lnTo>
                  <a:lnTo>
                    <a:pt x="950180" y="537608"/>
                  </a:lnTo>
                  <a:lnTo>
                    <a:pt x="896491" y="539841"/>
                  </a:lnTo>
                  <a:lnTo>
                    <a:pt x="841854" y="544973"/>
                  </a:lnTo>
                  <a:lnTo>
                    <a:pt x="786386" y="553489"/>
                  </a:lnTo>
                  <a:lnTo>
                    <a:pt x="730205" y="565874"/>
                  </a:lnTo>
                  <a:lnTo>
                    <a:pt x="674991" y="578482"/>
                  </a:lnTo>
                  <a:lnTo>
                    <a:pt x="622147" y="587604"/>
                  </a:lnTo>
                  <a:lnTo>
                    <a:pt x="571375" y="593628"/>
                  </a:lnTo>
                  <a:lnTo>
                    <a:pt x="522377" y="596944"/>
                  </a:lnTo>
                  <a:lnTo>
                    <a:pt x="474855" y="597940"/>
                  </a:lnTo>
                  <a:lnTo>
                    <a:pt x="428514" y="597006"/>
                  </a:lnTo>
                  <a:lnTo>
                    <a:pt x="383054" y="594530"/>
                  </a:lnTo>
                  <a:lnTo>
                    <a:pt x="338179" y="590900"/>
                  </a:lnTo>
                  <a:lnTo>
                    <a:pt x="293591" y="586507"/>
                  </a:lnTo>
                  <a:lnTo>
                    <a:pt x="248992" y="581738"/>
                  </a:lnTo>
                  <a:lnTo>
                    <a:pt x="204086" y="576983"/>
                  </a:lnTo>
                  <a:lnTo>
                    <a:pt x="158575" y="572630"/>
                  </a:lnTo>
                  <a:lnTo>
                    <a:pt x="112161" y="569068"/>
                  </a:lnTo>
                  <a:lnTo>
                    <a:pt x="64548" y="566687"/>
                  </a:lnTo>
                  <a:lnTo>
                    <a:pt x="15436" y="565874"/>
                  </a:lnTo>
                  <a:lnTo>
                    <a:pt x="4634" y="512363"/>
                  </a:lnTo>
                  <a:lnTo>
                    <a:pt x="0" y="461597"/>
                  </a:lnTo>
                  <a:lnTo>
                    <a:pt x="272" y="413233"/>
                  </a:lnTo>
                  <a:lnTo>
                    <a:pt x="4190" y="366927"/>
                  </a:lnTo>
                  <a:lnTo>
                    <a:pt x="10492" y="322337"/>
                  </a:lnTo>
                  <a:lnTo>
                    <a:pt x="17917" y="279119"/>
                  </a:lnTo>
                  <a:lnTo>
                    <a:pt x="25205" y="236931"/>
                  </a:lnTo>
                  <a:lnTo>
                    <a:pt x="31094" y="195429"/>
                  </a:lnTo>
                  <a:lnTo>
                    <a:pt x="34322" y="154271"/>
                  </a:lnTo>
                  <a:lnTo>
                    <a:pt x="33630" y="113113"/>
                  </a:lnTo>
                  <a:lnTo>
                    <a:pt x="27755" y="71612"/>
                  </a:lnTo>
                  <a:lnTo>
                    <a:pt x="15436" y="29426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87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1D </a:t>
            </a:r>
            <a:r>
              <a:rPr spc="170" dirty="0"/>
              <a:t>convolutional</a:t>
            </a:r>
            <a:r>
              <a:rPr spc="-229" dirty="0"/>
              <a:t> </a:t>
            </a:r>
            <a:r>
              <a:rPr spc="12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718934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Conv1D</a:t>
            </a:r>
            <a:r>
              <a:rPr sz="2400" spc="15" dirty="0">
                <a:latin typeface="맑은 고딕"/>
                <a:cs typeface="맑은 고딕"/>
              </a:rPr>
              <a:t>는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15" dirty="0">
                <a:latin typeface="Arial"/>
                <a:cs typeface="Arial"/>
              </a:rPr>
              <a:t>Conv2D</a:t>
            </a:r>
            <a:r>
              <a:rPr sz="2400" spc="15" dirty="0">
                <a:latin typeface="맑은 고딕"/>
                <a:cs typeface="맑은 고딕"/>
              </a:rPr>
              <a:t>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개념을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5" dirty="0">
                <a:latin typeface="Arial"/>
                <a:cs typeface="Arial"/>
              </a:rPr>
              <a:t>1</a:t>
            </a:r>
            <a:r>
              <a:rPr sz="2400" spc="5" dirty="0">
                <a:latin typeface="맑은 고딕"/>
                <a:cs typeface="맑은 고딕"/>
              </a:rPr>
              <a:t>차원으로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옮긴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컨볼루션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층이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10" dirty="0">
                <a:latin typeface="Arial"/>
                <a:cs typeface="Arial"/>
              </a:rPr>
              <a:t>1</a:t>
            </a:r>
            <a:r>
              <a:rPr sz="2000" spc="10" dirty="0">
                <a:latin typeface="맑은 고딕"/>
                <a:cs typeface="맑은 고딕"/>
              </a:rPr>
              <a:t>차원이고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이동하는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배열도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15" dirty="0">
                <a:latin typeface="Arial"/>
                <a:cs typeface="Arial"/>
              </a:rPr>
              <a:t>1</a:t>
            </a:r>
            <a:r>
              <a:rPr sz="2000" spc="15" dirty="0">
                <a:latin typeface="맑은 고딕"/>
                <a:cs typeface="맑은 고딕"/>
              </a:rPr>
              <a:t>차임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6426" y="2869438"/>
            <a:ext cx="5946140" cy="3072130"/>
            <a:chOff x="106426" y="2869438"/>
            <a:chExt cx="5946140" cy="3072130"/>
          </a:xfrm>
        </p:grpSpPr>
        <p:sp>
          <p:nvSpPr>
            <p:cNvPr id="5" name="object 5"/>
            <p:cNvSpPr/>
            <p:nvPr/>
          </p:nvSpPr>
          <p:spPr>
            <a:xfrm>
              <a:off x="367715" y="3002443"/>
              <a:ext cx="5684698" cy="29385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776" y="287578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776" y="287578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198601" y="2980389"/>
            <a:ext cx="4477610" cy="30669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5522" y="29494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1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6426" y="3940809"/>
            <a:ext cx="469900" cy="469900"/>
            <a:chOff x="106426" y="3940809"/>
            <a:chExt cx="469900" cy="469900"/>
          </a:xfrm>
        </p:grpSpPr>
        <p:sp>
          <p:nvSpPr>
            <p:cNvPr id="11" name="object 11"/>
            <p:cNvSpPr/>
            <p:nvPr/>
          </p:nvSpPr>
          <p:spPr>
            <a:xfrm>
              <a:off x="112776" y="39471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2776" y="39471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5522" y="402199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2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6426" y="5036565"/>
            <a:ext cx="469900" cy="469900"/>
            <a:chOff x="106426" y="5036565"/>
            <a:chExt cx="469900" cy="469900"/>
          </a:xfrm>
        </p:grpSpPr>
        <p:sp>
          <p:nvSpPr>
            <p:cNvPr id="15" name="object 15"/>
            <p:cNvSpPr/>
            <p:nvPr/>
          </p:nvSpPr>
          <p:spPr>
            <a:xfrm>
              <a:off x="112776" y="50429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2776" y="50429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5522" y="511770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3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490461" y="2915157"/>
            <a:ext cx="469900" cy="469900"/>
            <a:chOff x="6490461" y="2915157"/>
            <a:chExt cx="469900" cy="469900"/>
          </a:xfrm>
        </p:grpSpPr>
        <p:sp>
          <p:nvSpPr>
            <p:cNvPr id="19" name="object 19"/>
            <p:cNvSpPr/>
            <p:nvPr/>
          </p:nvSpPr>
          <p:spPr>
            <a:xfrm>
              <a:off x="6496811" y="29215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96811" y="29215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49661" y="299549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4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490461" y="3988053"/>
            <a:ext cx="469900" cy="469900"/>
            <a:chOff x="6490461" y="3988053"/>
            <a:chExt cx="469900" cy="469900"/>
          </a:xfrm>
        </p:grpSpPr>
        <p:sp>
          <p:nvSpPr>
            <p:cNvPr id="23" name="object 23"/>
            <p:cNvSpPr/>
            <p:nvPr/>
          </p:nvSpPr>
          <p:spPr>
            <a:xfrm>
              <a:off x="6496811" y="399440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96811" y="399440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600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200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600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649661" y="4068019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5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90461" y="5083809"/>
            <a:ext cx="469900" cy="469900"/>
            <a:chOff x="6490461" y="5083809"/>
            <a:chExt cx="469900" cy="469900"/>
          </a:xfrm>
        </p:grpSpPr>
        <p:sp>
          <p:nvSpPr>
            <p:cNvPr id="27" name="object 27"/>
            <p:cNvSpPr/>
            <p:nvPr/>
          </p:nvSpPr>
          <p:spPr>
            <a:xfrm>
              <a:off x="6496811" y="50901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599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199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599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96811" y="509015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9"/>
                  </a:lnTo>
                  <a:lnTo>
                    <a:pt x="39041" y="100788"/>
                  </a:lnTo>
                  <a:lnTo>
                    <a:pt x="66955" y="66955"/>
                  </a:lnTo>
                  <a:lnTo>
                    <a:pt x="100788" y="39041"/>
                  </a:lnTo>
                  <a:lnTo>
                    <a:pt x="139619" y="17964"/>
                  </a:lnTo>
                  <a:lnTo>
                    <a:pt x="182529" y="4644"/>
                  </a:lnTo>
                  <a:lnTo>
                    <a:pt x="228600" y="0"/>
                  </a:lnTo>
                  <a:lnTo>
                    <a:pt x="274670" y="4644"/>
                  </a:lnTo>
                  <a:lnTo>
                    <a:pt x="317580" y="17964"/>
                  </a:lnTo>
                  <a:lnTo>
                    <a:pt x="356411" y="39041"/>
                  </a:lnTo>
                  <a:lnTo>
                    <a:pt x="390244" y="66955"/>
                  </a:lnTo>
                  <a:lnTo>
                    <a:pt x="418158" y="100788"/>
                  </a:lnTo>
                  <a:lnTo>
                    <a:pt x="439235" y="139619"/>
                  </a:lnTo>
                  <a:lnTo>
                    <a:pt x="452555" y="182529"/>
                  </a:lnTo>
                  <a:lnTo>
                    <a:pt x="457200" y="228599"/>
                  </a:lnTo>
                  <a:lnTo>
                    <a:pt x="452555" y="274670"/>
                  </a:lnTo>
                  <a:lnTo>
                    <a:pt x="439235" y="317580"/>
                  </a:lnTo>
                  <a:lnTo>
                    <a:pt x="418158" y="356411"/>
                  </a:lnTo>
                  <a:lnTo>
                    <a:pt x="390244" y="390244"/>
                  </a:lnTo>
                  <a:lnTo>
                    <a:pt x="356411" y="418158"/>
                  </a:lnTo>
                  <a:lnTo>
                    <a:pt x="317580" y="439235"/>
                  </a:lnTo>
                  <a:lnTo>
                    <a:pt x="274670" y="452555"/>
                  </a:lnTo>
                  <a:lnTo>
                    <a:pt x="228600" y="457199"/>
                  </a:lnTo>
                  <a:lnTo>
                    <a:pt x="182529" y="452555"/>
                  </a:lnTo>
                  <a:lnTo>
                    <a:pt x="139619" y="439235"/>
                  </a:lnTo>
                  <a:lnTo>
                    <a:pt x="100788" y="418158"/>
                  </a:lnTo>
                  <a:lnTo>
                    <a:pt x="66955" y="390244"/>
                  </a:lnTo>
                  <a:lnTo>
                    <a:pt x="39041" y="356411"/>
                  </a:lnTo>
                  <a:lnTo>
                    <a:pt x="17964" y="317580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49661" y="5163723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6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739097" y="218061"/>
            <a:ext cx="3082925" cy="51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F6CC2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105" dirty="0">
                <a:latin typeface="휴먼모음T"/>
                <a:cs typeface="휴먼모음T"/>
              </a:rPr>
              <a:t>노란색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레이어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45" dirty="0">
                <a:latin typeface="휴먼모음T"/>
                <a:cs typeface="휴먼모음T"/>
              </a:rPr>
              <a:t>:</a:t>
            </a:r>
            <a:r>
              <a:rPr sz="1200" spc="-370" dirty="0">
                <a:latin typeface="휴먼모음T"/>
                <a:cs typeface="휴먼모음T"/>
              </a:rPr>
              <a:t> </a:t>
            </a:r>
            <a:r>
              <a:rPr sz="1200" spc="60" dirty="0">
                <a:latin typeface="휴먼모음T"/>
                <a:cs typeface="휴먼모음T"/>
              </a:rPr>
              <a:t>마스크(=필터,</a:t>
            </a:r>
            <a:r>
              <a:rPr sz="1200" spc="-375" dirty="0">
                <a:latin typeface="휴먼모음T"/>
                <a:cs typeface="휴먼모음T"/>
              </a:rPr>
              <a:t> </a:t>
            </a:r>
            <a:r>
              <a:rPr sz="1200" spc="50" dirty="0">
                <a:latin typeface="휴먼모음T"/>
                <a:cs typeface="휴먼모음T"/>
              </a:rPr>
              <a:t>커널)</a:t>
            </a:r>
            <a:endParaRPr sz="1200">
              <a:latin typeface="휴먼모음T"/>
              <a:cs typeface="휴먼모음T"/>
            </a:endParaRPr>
          </a:p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F6CC2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200" spc="105" dirty="0">
                <a:latin typeface="휴먼모음T"/>
                <a:cs typeface="휴먼모음T"/>
              </a:rPr>
              <a:t>이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마스크가</a:t>
            </a:r>
            <a:r>
              <a:rPr sz="1200" spc="-39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지나가면서</a:t>
            </a:r>
            <a:r>
              <a:rPr sz="1200" spc="-395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원래의</a:t>
            </a:r>
            <a:r>
              <a:rPr sz="1200" spc="-385" dirty="0">
                <a:latin typeface="휴먼모음T"/>
                <a:cs typeface="휴먼모음T"/>
              </a:rPr>
              <a:t> </a:t>
            </a:r>
            <a:r>
              <a:rPr sz="1200" spc="90" dirty="0">
                <a:latin typeface="휴먼모음T"/>
                <a:cs typeface="휴먼모음T"/>
              </a:rPr>
              <a:t>1차원</a:t>
            </a:r>
            <a:r>
              <a:rPr sz="1200" spc="-375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배열에</a:t>
            </a:r>
            <a:endParaRPr sz="1200">
              <a:latin typeface="휴먼모음T"/>
              <a:cs typeface="휴먼모음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39097" y="821565"/>
            <a:ext cx="33324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5" dirty="0">
                <a:latin typeface="휴먼모음T"/>
                <a:cs typeface="휴먼모음T"/>
              </a:rPr>
              <a:t>가중치를</a:t>
            </a:r>
            <a:r>
              <a:rPr sz="1200" spc="-395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각각</a:t>
            </a:r>
            <a:r>
              <a:rPr sz="1200" spc="-37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곱하여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새로운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층인</a:t>
            </a:r>
            <a:r>
              <a:rPr sz="1200" spc="-38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컨볼루션</a:t>
            </a:r>
            <a:r>
              <a:rPr sz="1200" spc="-39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층을</a:t>
            </a:r>
            <a:r>
              <a:rPr sz="1200" spc="-370" dirty="0">
                <a:latin typeface="휴먼모음T"/>
                <a:cs typeface="휴먼모음T"/>
              </a:rPr>
              <a:t> </a:t>
            </a:r>
            <a:r>
              <a:rPr sz="1200" spc="105" dirty="0">
                <a:latin typeface="휴먼모음T"/>
                <a:cs typeface="휴먼모음T"/>
              </a:rPr>
              <a:t>만듦</a:t>
            </a:r>
            <a:endParaRPr sz="1200">
              <a:latin typeface="휴먼모음T"/>
              <a:cs typeface="휴먼모음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175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1D </a:t>
            </a:r>
            <a:r>
              <a:rPr spc="200" dirty="0"/>
              <a:t>max</a:t>
            </a:r>
            <a:r>
              <a:rPr spc="-305" dirty="0"/>
              <a:t> </a:t>
            </a:r>
            <a:r>
              <a:rPr spc="220" dirty="0"/>
              <a:t>pooling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186670" cy="10483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MaxPooling1D </a:t>
            </a:r>
            <a:r>
              <a:rPr sz="2400" dirty="0">
                <a:latin typeface="맑은 고딕"/>
                <a:cs typeface="맑은 고딕"/>
              </a:rPr>
              <a:t>역시</a:t>
            </a:r>
            <a:r>
              <a:rPr sz="2400" spc="-3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마찬가지</a:t>
            </a:r>
            <a:endParaRPr sz="24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2</a:t>
            </a:r>
            <a:r>
              <a:rPr sz="2000" spc="15" dirty="0">
                <a:latin typeface="맑은 고딕"/>
                <a:cs typeface="맑은 고딕"/>
              </a:rPr>
              <a:t>차원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배열이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10" dirty="0">
                <a:latin typeface="Arial"/>
                <a:cs typeface="Arial"/>
              </a:rPr>
              <a:t>1</a:t>
            </a:r>
            <a:r>
              <a:rPr sz="2000" spc="10" dirty="0">
                <a:latin typeface="맑은 고딕"/>
                <a:cs typeface="맑은 고딕"/>
              </a:rPr>
              <a:t>차원으로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바뀌어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구역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안에서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가장</a:t>
            </a:r>
            <a:r>
              <a:rPr sz="2000" b="1" spc="-190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큰</a:t>
            </a:r>
            <a:r>
              <a:rPr sz="2000" b="1" spc="-175" dirty="0">
                <a:latin typeface="맑은 고딕"/>
                <a:cs typeface="맑은 고딕"/>
              </a:rPr>
              <a:t> </a:t>
            </a:r>
            <a:r>
              <a:rPr sz="2000" b="1" dirty="0">
                <a:latin typeface="맑은 고딕"/>
                <a:cs typeface="맑은 고딕"/>
              </a:rPr>
              <a:t>값</a:t>
            </a:r>
            <a:r>
              <a:rPr sz="2000" dirty="0">
                <a:latin typeface="맑은 고딕"/>
                <a:cs typeface="맑은 고딕"/>
              </a:rPr>
              <a:t>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층으로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넘기고  나머지는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버림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7326" y="3379330"/>
            <a:ext cx="7332901" cy="4824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6910" y="4303565"/>
            <a:ext cx="56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맑은 고딕"/>
                <a:cs typeface="맑은 고딕"/>
              </a:rPr>
              <a:t>I</a:t>
            </a:r>
            <a:r>
              <a:rPr sz="1800" dirty="0">
                <a:latin typeface="맑은 고딕"/>
                <a:cs typeface="맑은 고딕"/>
              </a:rPr>
              <a:t>n</a:t>
            </a:r>
            <a:r>
              <a:rPr sz="1800" spc="-5" dirty="0">
                <a:latin typeface="맑은 고딕"/>
                <a:cs typeface="맑은 고딕"/>
              </a:rPr>
              <a:t>p</a:t>
            </a:r>
            <a:r>
              <a:rPr sz="1800" dirty="0">
                <a:latin typeface="맑은 고딕"/>
                <a:cs typeface="맑은 고딕"/>
              </a:rPr>
              <a:t>ut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239182" y="4303565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Output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7895590" cy="22396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260" dirty="0"/>
              <a:t>III: </a:t>
            </a:r>
            <a:r>
              <a:rPr sz="6000" spc="155" dirty="0"/>
              <a:t>Code—encoding</a:t>
            </a:r>
            <a:r>
              <a:rPr sz="6000" spc="-555" dirty="0"/>
              <a:t> </a:t>
            </a:r>
            <a:r>
              <a:rPr sz="6000" spc="390" dirty="0"/>
              <a:t>&amp;  </a:t>
            </a:r>
            <a:r>
              <a:rPr sz="6000" spc="300" dirty="0"/>
              <a:t>embedding</a:t>
            </a:r>
            <a:endParaRPr sz="6000"/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400" spc="20" dirty="0">
                <a:solidFill>
                  <a:srgbClr val="8A8A8A"/>
                </a:solidFill>
                <a:latin typeface="맑은 고딕"/>
                <a:cs typeface="맑은 고딕"/>
              </a:rPr>
              <a:t>모</a:t>
            </a:r>
            <a:r>
              <a:rPr sz="2400" spc="20" dirty="0">
                <a:solidFill>
                  <a:srgbClr val="8A8A8A"/>
                </a:solidFill>
              </a:rPr>
              <a:t>17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자연어</a:t>
            </a:r>
            <a:r>
              <a:rPr spc="-484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처리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916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먼저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해야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일은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텍스트를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잘게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나누는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맑은 고딕"/>
                <a:cs typeface="맑은 고딕"/>
              </a:rPr>
              <a:t>토큰화</a:t>
            </a:r>
            <a:r>
              <a:rPr sz="2400" spc="35" dirty="0">
                <a:latin typeface="Arial"/>
                <a:cs typeface="Arial"/>
              </a:rPr>
              <a:t>(Tokenization)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200" y="2850747"/>
            <a:ext cx="7392721" cy="1694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86230" y="4893309"/>
            <a:ext cx="942340" cy="1089025"/>
            <a:chOff x="1586230" y="4893309"/>
            <a:chExt cx="942340" cy="1089025"/>
          </a:xfrm>
        </p:grpSpPr>
        <p:sp>
          <p:nvSpPr>
            <p:cNvPr id="6" name="object 6"/>
            <p:cNvSpPr/>
            <p:nvPr/>
          </p:nvSpPr>
          <p:spPr>
            <a:xfrm>
              <a:off x="1592580" y="4899659"/>
              <a:ext cx="929640" cy="1076325"/>
            </a:xfrm>
            <a:custGeom>
              <a:avLst/>
              <a:gdLst/>
              <a:ahLst/>
              <a:cxnLst/>
              <a:rect l="l" t="t" r="r" b="b"/>
              <a:pathLst>
                <a:path w="929639" h="1076325">
                  <a:moveTo>
                    <a:pt x="464820" y="0"/>
                  </a:moveTo>
                  <a:lnTo>
                    <a:pt x="464820" y="268986"/>
                  </a:lnTo>
                  <a:lnTo>
                    <a:pt x="0" y="268986"/>
                  </a:lnTo>
                  <a:lnTo>
                    <a:pt x="0" y="806958"/>
                  </a:lnTo>
                  <a:lnTo>
                    <a:pt x="464820" y="806958"/>
                  </a:lnTo>
                  <a:lnTo>
                    <a:pt x="464820" y="1075944"/>
                  </a:lnTo>
                  <a:lnTo>
                    <a:pt x="929640" y="53797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92580" y="4899659"/>
              <a:ext cx="929640" cy="1076325"/>
            </a:xfrm>
            <a:custGeom>
              <a:avLst/>
              <a:gdLst/>
              <a:ahLst/>
              <a:cxnLst/>
              <a:rect l="l" t="t" r="r" b="b"/>
              <a:pathLst>
                <a:path w="929639" h="1076325">
                  <a:moveTo>
                    <a:pt x="0" y="268986"/>
                  </a:moveTo>
                  <a:lnTo>
                    <a:pt x="464820" y="268986"/>
                  </a:lnTo>
                  <a:lnTo>
                    <a:pt x="464820" y="0"/>
                  </a:lnTo>
                  <a:lnTo>
                    <a:pt x="929640" y="537972"/>
                  </a:lnTo>
                  <a:lnTo>
                    <a:pt x="464820" y="1075944"/>
                  </a:lnTo>
                  <a:lnTo>
                    <a:pt x="464820" y="806958"/>
                  </a:lnTo>
                  <a:lnTo>
                    <a:pt x="0" y="806958"/>
                  </a:lnTo>
                  <a:lnTo>
                    <a:pt x="0" y="26898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790723" y="4796494"/>
            <a:ext cx="7427315" cy="1719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43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</a:t>
            </a:r>
            <a:r>
              <a:rPr spc="-165" dirty="0"/>
              <a:t> </a:t>
            </a:r>
            <a:r>
              <a:rPr spc="70" dirty="0">
                <a:latin typeface="맑은 고딕"/>
                <a:cs typeface="맑은 고딕"/>
              </a:rPr>
              <a:t>토큰화</a:t>
            </a:r>
            <a:r>
              <a:rPr spc="70" dirty="0"/>
              <a:t>(Tokenization)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3672" y="2578607"/>
            <a:ext cx="11581130" cy="3714115"/>
            <a:chOff x="423672" y="2578607"/>
            <a:chExt cx="11581130" cy="3714115"/>
          </a:xfrm>
        </p:grpSpPr>
        <p:sp>
          <p:nvSpPr>
            <p:cNvPr id="4" name="object 4"/>
            <p:cNvSpPr/>
            <p:nvPr/>
          </p:nvSpPr>
          <p:spPr>
            <a:xfrm>
              <a:off x="423672" y="2578607"/>
              <a:ext cx="7476743" cy="3713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17563" y="3496055"/>
              <a:ext cx="5586983" cy="13258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0212" y="4821930"/>
              <a:ext cx="1579245" cy="1455420"/>
            </a:xfrm>
            <a:custGeom>
              <a:avLst/>
              <a:gdLst/>
              <a:ahLst/>
              <a:cxnLst/>
              <a:rect l="l" t="t" r="r" b="b"/>
              <a:pathLst>
                <a:path w="1579245" h="1455420">
                  <a:moveTo>
                    <a:pt x="1263065" y="0"/>
                  </a:moveTo>
                  <a:lnTo>
                    <a:pt x="947267" y="292658"/>
                  </a:lnTo>
                  <a:lnTo>
                    <a:pt x="1147216" y="292658"/>
                  </a:lnTo>
                  <a:lnTo>
                    <a:pt x="1147216" y="1223721"/>
                  </a:lnTo>
                  <a:lnTo>
                    <a:pt x="0" y="1223721"/>
                  </a:lnTo>
                  <a:lnTo>
                    <a:pt x="0" y="1455420"/>
                  </a:lnTo>
                  <a:lnTo>
                    <a:pt x="1378915" y="1455420"/>
                  </a:lnTo>
                  <a:lnTo>
                    <a:pt x="1378915" y="292658"/>
                  </a:lnTo>
                  <a:lnTo>
                    <a:pt x="1578864" y="292658"/>
                  </a:lnTo>
                  <a:lnTo>
                    <a:pt x="126306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30212" y="4821930"/>
              <a:ext cx="1579245" cy="1455420"/>
            </a:xfrm>
            <a:custGeom>
              <a:avLst/>
              <a:gdLst/>
              <a:ahLst/>
              <a:cxnLst/>
              <a:rect l="l" t="t" r="r" b="b"/>
              <a:pathLst>
                <a:path w="1579245" h="1455420">
                  <a:moveTo>
                    <a:pt x="0" y="1223721"/>
                  </a:moveTo>
                  <a:lnTo>
                    <a:pt x="1147216" y="1223721"/>
                  </a:lnTo>
                  <a:lnTo>
                    <a:pt x="1147216" y="292658"/>
                  </a:lnTo>
                  <a:lnTo>
                    <a:pt x="947267" y="292658"/>
                  </a:lnTo>
                  <a:lnTo>
                    <a:pt x="1263065" y="0"/>
                  </a:lnTo>
                  <a:lnTo>
                    <a:pt x="1578864" y="292658"/>
                  </a:lnTo>
                  <a:lnTo>
                    <a:pt x="1378915" y="292658"/>
                  </a:lnTo>
                  <a:lnTo>
                    <a:pt x="1378915" y="1455420"/>
                  </a:lnTo>
                  <a:lnTo>
                    <a:pt x="0" y="1455420"/>
                  </a:lnTo>
                  <a:lnTo>
                    <a:pt x="0" y="1223721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783336" y="2249423"/>
            <a:ext cx="5076443" cy="228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412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토큰의</a:t>
            </a:r>
            <a:r>
              <a:rPr spc="-475" dirty="0">
                <a:latin typeface="맑은 고딕"/>
                <a:cs typeface="맑은 고딕"/>
              </a:rPr>
              <a:t> </a:t>
            </a:r>
            <a:r>
              <a:rPr spc="60" dirty="0">
                <a:latin typeface="맑은 고딕"/>
                <a:cs typeface="맑은 고딕"/>
              </a:rPr>
              <a:t>인코딩</a:t>
            </a:r>
            <a:r>
              <a:rPr spc="60" dirty="0"/>
              <a:t>/</a:t>
            </a:r>
            <a:r>
              <a:rPr spc="60" dirty="0">
                <a:latin typeface="맑은 고딕"/>
                <a:cs typeface="맑은 고딕"/>
              </a:rPr>
              <a:t>임베딩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950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단어의 </a:t>
            </a:r>
            <a:r>
              <a:rPr sz="2400" spc="-15" dirty="0">
                <a:latin typeface="맑은 고딕"/>
                <a:cs typeface="맑은 고딕"/>
              </a:rPr>
              <a:t>원</a:t>
            </a:r>
            <a:r>
              <a:rPr sz="2400" spc="-15" dirty="0">
                <a:latin typeface="Arial"/>
                <a:cs typeface="Arial"/>
              </a:rPr>
              <a:t>-</a:t>
            </a:r>
            <a:r>
              <a:rPr sz="2400" spc="-15" dirty="0">
                <a:latin typeface="맑은 고딕"/>
                <a:cs typeface="맑은 고딕"/>
              </a:rPr>
              <a:t>핫</a:t>
            </a:r>
            <a:r>
              <a:rPr sz="2400" spc="-50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인코딩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23176" y="2472428"/>
            <a:ext cx="7409973" cy="926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0762" y="3597798"/>
            <a:ext cx="7379302" cy="2842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74977" y="3558285"/>
            <a:ext cx="944244" cy="1087120"/>
            <a:chOff x="1474977" y="3558285"/>
            <a:chExt cx="944244" cy="1087120"/>
          </a:xfrm>
        </p:grpSpPr>
        <p:sp>
          <p:nvSpPr>
            <p:cNvPr id="7" name="object 7"/>
            <p:cNvSpPr/>
            <p:nvPr/>
          </p:nvSpPr>
          <p:spPr>
            <a:xfrm>
              <a:off x="1481327" y="3564635"/>
              <a:ext cx="931544" cy="1074420"/>
            </a:xfrm>
            <a:custGeom>
              <a:avLst/>
              <a:gdLst/>
              <a:ahLst/>
              <a:cxnLst/>
              <a:rect l="l" t="t" r="r" b="b"/>
              <a:pathLst>
                <a:path w="931544" h="1074420">
                  <a:moveTo>
                    <a:pt x="465581" y="0"/>
                  </a:moveTo>
                  <a:lnTo>
                    <a:pt x="465581" y="268605"/>
                  </a:lnTo>
                  <a:lnTo>
                    <a:pt x="0" y="268605"/>
                  </a:lnTo>
                  <a:lnTo>
                    <a:pt x="0" y="805815"/>
                  </a:lnTo>
                  <a:lnTo>
                    <a:pt x="465581" y="805815"/>
                  </a:lnTo>
                  <a:lnTo>
                    <a:pt x="465581" y="1074420"/>
                  </a:lnTo>
                  <a:lnTo>
                    <a:pt x="931163" y="537210"/>
                  </a:lnTo>
                  <a:lnTo>
                    <a:pt x="4655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81327" y="3564635"/>
              <a:ext cx="931544" cy="1074420"/>
            </a:xfrm>
            <a:custGeom>
              <a:avLst/>
              <a:gdLst/>
              <a:ahLst/>
              <a:cxnLst/>
              <a:rect l="l" t="t" r="r" b="b"/>
              <a:pathLst>
                <a:path w="931544" h="1074420">
                  <a:moveTo>
                    <a:pt x="0" y="268605"/>
                  </a:moveTo>
                  <a:lnTo>
                    <a:pt x="465581" y="268605"/>
                  </a:lnTo>
                  <a:lnTo>
                    <a:pt x="465581" y="0"/>
                  </a:lnTo>
                  <a:lnTo>
                    <a:pt x="931163" y="537210"/>
                  </a:lnTo>
                  <a:lnTo>
                    <a:pt x="465581" y="1074420"/>
                  </a:lnTo>
                  <a:lnTo>
                    <a:pt x="465581" y="805815"/>
                  </a:lnTo>
                  <a:lnTo>
                    <a:pt x="0" y="805815"/>
                  </a:lnTo>
                  <a:lnTo>
                    <a:pt x="0" y="26860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2202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인코딩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34" dirty="0">
                <a:latin typeface="Times New Roman"/>
                <a:cs typeface="Times New Roman"/>
              </a:rPr>
              <a:t> </a:t>
            </a:r>
            <a:r>
              <a:rPr dirty="0">
                <a:latin typeface="맑은 고딕"/>
                <a:cs typeface="맑은 고딕"/>
              </a:rPr>
              <a:t>임베딩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9168130" cy="12776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벡터의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길이가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너무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길어진다는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단점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공간적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낭비를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해결하기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60" dirty="0">
                <a:latin typeface="맑은 고딕"/>
                <a:cs typeface="맑은 고딕"/>
              </a:rPr>
              <a:t>임베딩</a:t>
            </a:r>
            <a:r>
              <a:rPr sz="2400" spc="60" dirty="0">
                <a:latin typeface="Arial"/>
                <a:cs typeface="Arial"/>
              </a:rPr>
              <a:t>(word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embedding)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사용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단어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임베딩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주어진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배열을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길이로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압축시킴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91423" y="3302863"/>
            <a:ext cx="8647198" cy="12615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29487" y="4869499"/>
            <a:ext cx="2240816" cy="1300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3477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</a:t>
            </a:r>
            <a:r>
              <a:rPr spc="-180" dirty="0"/>
              <a:t> </a:t>
            </a:r>
            <a:r>
              <a:rPr dirty="0">
                <a:latin typeface="맑은 고딕"/>
                <a:cs typeface="맑은 고딕"/>
              </a:rPr>
              <a:t>임베딩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144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Text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sequence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임베딩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진행</a:t>
            </a:r>
            <a:r>
              <a:rPr sz="2400" spc="-1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2296" y="1883028"/>
            <a:ext cx="339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5" dirty="0">
                <a:latin typeface="Arial"/>
                <a:cs typeface="Arial"/>
              </a:rPr>
              <a:t>Embedding</a:t>
            </a:r>
            <a:r>
              <a:rPr sz="1800" spc="15" dirty="0">
                <a:latin typeface="Arial"/>
                <a:cs typeface="Arial"/>
              </a:rPr>
              <a:t>(</a:t>
            </a:r>
            <a:r>
              <a:rPr sz="1800" spc="15" dirty="0">
                <a:latin typeface="맑은 고딕"/>
                <a:cs typeface="맑은 고딕"/>
              </a:rPr>
              <a:t>입력크기</a:t>
            </a:r>
            <a:r>
              <a:rPr sz="1800" spc="15" dirty="0">
                <a:latin typeface="Arial"/>
                <a:cs typeface="Arial"/>
              </a:rPr>
              <a:t>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출력크기</a:t>
            </a:r>
            <a:r>
              <a:rPr sz="1800" spc="-1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108" y="2462783"/>
            <a:ext cx="4212323" cy="1304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197864" y="4573523"/>
            <a:ext cx="10299700" cy="1774189"/>
            <a:chOff x="1197864" y="4573523"/>
            <a:chExt cx="10299700" cy="1774189"/>
          </a:xfrm>
        </p:grpSpPr>
        <p:sp>
          <p:nvSpPr>
            <p:cNvPr id="7" name="object 7"/>
            <p:cNvSpPr/>
            <p:nvPr/>
          </p:nvSpPr>
          <p:spPr>
            <a:xfrm>
              <a:off x="1197864" y="4573523"/>
              <a:ext cx="9366503" cy="17739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01711" y="4866131"/>
              <a:ext cx="3895344" cy="847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96783" y="5061203"/>
              <a:ext cx="3307079" cy="2590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200911" y="3896867"/>
            <a:ext cx="6179819" cy="5303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59637" y="4989321"/>
            <a:ext cx="476250" cy="392430"/>
            <a:chOff x="659637" y="4989321"/>
            <a:chExt cx="476250" cy="392430"/>
          </a:xfrm>
        </p:grpSpPr>
        <p:sp>
          <p:nvSpPr>
            <p:cNvPr id="12" name="object 12"/>
            <p:cNvSpPr/>
            <p:nvPr/>
          </p:nvSpPr>
          <p:spPr>
            <a:xfrm>
              <a:off x="665987" y="4995671"/>
              <a:ext cx="463550" cy="379730"/>
            </a:xfrm>
            <a:custGeom>
              <a:avLst/>
              <a:gdLst/>
              <a:ahLst/>
              <a:cxnLst/>
              <a:rect l="l" t="t" r="r" b="b"/>
              <a:pathLst>
                <a:path w="463550" h="379729">
                  <a:moveTo>
                    <a:pt x="273558" y="0"/>
                  </a:moveTo>
                  <a:lnTo>
                    <a:pt x="273558" y="94868"/>
                  </a:lnTo>
                  <a:lnTo>
                    <a:pt x="0" y="94868"/>
                  </a:lnTo>
                  <a:lnTo>
                    <a:pt x="0" y="284606"/>
                  </a:lnTo>
                  <a:lnTo>
                    <a:pt x="273558" y="284606"/>
                  </a:lnTo>
                  <a:lnTo>
                    <a:pt x="273558" y="379476"/>
                  </a:lnTo>
                  <a:lnTo>
                    <a:pt x="463295" y="189737"/>
                  </a:lnTo>
                  <a:lnTo>
                    <a:pt x="27355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5987" y="4995671"/>
              <a:ext cx="463550" cy="379730"/>
            </a:xfrm>
            <a:custGeom>
              <a:avLst/>
              <a:gdLst/>
              <a:ahLst/>
              <a:cxnLst/>
              <a:rect l="l" t="t" r="r" b="b"/>
              <a:pathLst>
                <a:path w="463550" h="379729">
                  <a:moveTo>
                    <a:pt x="0" y="94868"/>
                  </a:moveTo>
                  <a:lnTo>
                    <a:pt x="273558" y="94868"/>
                  </a:lnTo>
                  <a:lnTo>
                    <a:pt x="273558" y="0"/>
                  </a:lnTo>
                  <a:lnTo>
                    <a:pt x="463295" y="189737"/>
                  </a:lnTo>
                  <a:lnTo>
                    <a:pt x="273558" y="379476"/>
                  </a:lnTo>
                  <a:lnTo>
                    <a:pt x="273558" y="284606"/>
                  </a:lnTo>
                  <a:lnTo>
                    <a:pt x="0" y="284606"/>
                  </a:lnTo>
                  <a:lnTo>
                    <a:pt x="0" y="94868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68436"/>
            <a:ext cx="8974455" cy="1693545"/>
          </a:xfrm>
          <a:prstGeom prst="rect">
            <a:avLst/>
          </a:prstGeom>
        </p:spPr>
        <p:txBody>
          <a:bodyPr vert="horz" wrap="square" lIns="0" tIns="289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sz="6000" spc="-30" dirty="0">
                <a:latin typeface="Arial"/>
                <a:cs typeface="Arial"/>
              </a:rPr>
              <a:t>IV: </a:t>
            </a:r>
            <a:r>
              <a:rPr sz="6000" spc="40" dirty="0">
                <a:latin typeface="Arial"/>
                <a:cs typeface="Arial"/>
              </a:rPr>
              <a:t>Code </a:t>
            </a:r>
            <a:r>
              <a:rPr sz="6000" spc="390" dirty="0">
                <a:latin typeface="Arial"/>
                <a:cs typeface="Arial"/>
              </a:rPr>
              <a:t>for </a:t>
            </a:r>
            <a:r>
              <a:rPr sz="6000" spc="190" dirty="0">
                <a:latin typeface="Arial"/>
                <a:cs typeface="Arial"/>
              </a:rPr>
              <a:t>IMDB</a:t>
            </a:r>
            <a:r>
              <a:rPr sz="6000" spc="-935" dirty="0">
                <a:latin typeface="Arial"/>
                <a:cs typeface="Arial"/>
              </a:rPr>
              <a:t> </a:t>
            </a:r>
            <a:r>
              <a:rPr sz="6000" spc="200" dirty="0">
                <a:latin typeface="Arial"/>
                <a:cs typeface="Arial"/>
              </a:rPr>
              <a:t>review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400" spc="20" dirty="0">
                <a:solidFill>
                  <a:srgbClr val="8A8A8A"/>
                </a:solidFill>
                <a:latin typeface="맑은 고딕"/>
                <a:cs typeface="맑은 고딕"/>
              </a:rPr>
              <a:t>모</a:t>
            </a:r>
            <a:r>
              <a:rPr sz="2400" spc="20" dirty="0">
                <a:solidFill>
                  <a:srgbClr val="8A8A8A"/>
                </a:solidFill>
                <a:latin typeface="Arial"/>
                <a:cs typeface="Arial"/>
              </a:rPr>
              <a:t>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64827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I: </a:t>
            </a:r>
            <a:r>
              <a:rPr sz="6000" spc="235" dirty="0"/>
              <a:t>Problem </a:t>
            </a:r>
            <a:r>
              <a:rPr sz="6000" spc="345" dirty="0"/>
              <a:t>of</a:t>
            </a:r>
            <a:r>
              <a:rPr sz="6000" spc="-835" dirty="0"/>
              <a:t> </a:t>
            </a:r>
            <a:r>
              <a:rPr sz="6000" spc="-50" dirty="0"/>
              <a:t>RNN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349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문장의 의미</a:t>
            </a:r>
            <a:r>
              <a:rPr spc="-88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파악하기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1021207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입력된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문장의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의미를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파악하는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단어를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종합하여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하나의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카테고  리로 분류하는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지도학습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0354" y="2817784"/>
            <a:ext cx="7335919" cy="24110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349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문장의 의미</a:t>
            </a:r>
            <a:r>
              <a:rPr spc="-885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파악하기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10192385" cy="16065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딥러닝은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단어를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그대로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사용하지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않고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숫자로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변환한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83820" indent="-228600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단어를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사용하는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것은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비효율적이므로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빈도가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높은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단어만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불러와  사용함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예시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20" dirty="0">
                <a:latin typeface="Arial"/>
                <a:cs typeface="Arial"/>
              </a:rPr>
              <a:t>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빈도가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Arial"/>
                <a:cs typeface="Arial"/>
              </a:rPr>
              <a:t>1~1,000</a:t>
            </a:r>
            <a:r>
              <a:rPr sz="2000" spc="20" dirty="0">
                <a:latin typeface="맑은 고딕"/>
                <a:cs typeface="맑은 고딕"/>
              </a:rPr>
              <a:t>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해당하는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단어만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선택해서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불러오는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6530340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245" dirty="0"/>
              <a:t>Internet </a:t>
            </a:r>
            <a:r>
              <a:rPr spc="150" dirty="0"/>
              <a:t>Movie</a:t>
            </a:r>
            <a:r>
              <a:rPr spc="-445" dirty="0"/>
              <a:t> </a:t>
            </a:r>
            <a:r>
              <a:rPr spc="80" dirty="0"/>
              <a:t>Database  </a:t>
            </a:r>
            <a:r>
              <a:rPr spc="45" dirty="0"/>
              <a:t>(IMDB)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513830" cy="27292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인터넷 영화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5" dirty="0">
                <a:latin typeface="맑은 고딕"/>
                <a:cs typeface="맑은 고딕"/>
              </a:rPr>
              <a:t>데이터베이스</a:t>
            </a:r>
            <a:r>
              <a:rPr sz="2400" spc="5" dirty="0">
                <a:latin typeface="Arial"/>
                <a:cs typeface="Arial"/>
              </a:rPr>
              <a:t>(IMDB):</a:t>
            </a:r>
            <a:endParaRPr sz="2400">
              <a:latin typeface="Arial"/>
              <a:cs typeface="Arial"/>
            </a:endParaRPr>
          </a:p>
          <a:p>
            <a:pPr marL="697230" marR="5080" lvl="1" indent="-227965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영화와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관련된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정보와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출연진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정보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개봉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정보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영화  </a:t>
            </a:r>
            <a:r>
              <a:rPr sz="2000" spc="-5" dirty="0">
                <a:latin typeface="맑은 고딕"/>
                <a:cs typeface="맑은 고딕"/>
              </a:rPr>
              <a:t>후기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평점에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이르기까지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매우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폭넓은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데이터가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저장  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자료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IMDB </a:t>
            </a:r>
            <a:r>
              <a:rPr sz="2400" dirty="0">
                <a:latin typeface="맑은 고딕"/>
                <a:cs typeface="맑은 고딕"/>
              </a:rPr>
              <a:t>데이터셋</a:t>
            </a:r>
            <a:r>
              <a:rPr sz="2400" spc="-3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특징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기본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전처리는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거의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상태</a:t>
            </a:r>
            <a:endParaRPr sz="2000">
              <a:latin typeface="맑은 고딕"/>
              <a:cs typeface="맑은 고딕"/>
            </a:endParaRPr>
          </a:p>
          <a:p>
            <a:pPr marL="697230" marR="178435" lvl="1" indent="-227965">
              <a:lnSpc>
                <a:spcPts val="2160"/>
              </a:lnSpc>
              <a:spcBef>
                <a:spcPts val="53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다만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클래스가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긍정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부정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가지뿐이라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원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latin typeface="맑은 고딕"/>
                <a:cs typeface="맑은 고딕"/>
              </a:rPr>
              <a:t>핫  </a:t>
            </a:r>
            <a:r>
              <a:rPr sz="2000" dirty="0">
                <a:latin typeface="맑은 고딕"/>
                <a:cs typeface="맑은 고딕"/>
              </a:rPr>
              <a:t>인코딩 과정이</a:t>
            </a:r>
            <a:r>
              <a:rPr sz="2000" spc="-3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없음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583436" y="42684"/>
            <a:ext cx="4608830" cy="6815455"/>
            <a:chOff x="7583436" y="42684"/>
            <a:chExt cx="4608830" cy="6815455"/>
          </a:xfrm>
        </p:grpSpPr>
        <p:sp>
          <p:nvSpPr>
            <p:cNvPr id="5" name="object 5"/>
            <p:cNvSpPr/>
            <p:nvPr/>
          </p:nvSpPr>
          <p:spPr>
            <a:xfrm>
              <a:off x="7583436" y="42684"/>
              <a:ext cx="4608563" cy="681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78496" y="237744"/>
              <a:ext cx="4142231" cy="638251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Cod</a:t>
            </a:r>
            <a:r>
              <a:rPr spc="3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3453129" cy="19132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imdb.load_data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5000</a:t>
            </a:r>
            <a:r>
              <a:rPr sz="2000" spc="30" dirty="0">
                <a:latin typeface="맑은 고딕"/>
                <a:cs typeface="맑은 고딕"/>
              </a:rPr>
              <a:t>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불러옴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Arial"/>
              <a:buChar char="•"/>
            </a:pPr>
            <a:endParaRPr sz="18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25" dirty="0">
                <a:latin typeface="Arial"/>
                <a:cs typeface="Arial"/>
              </a:rPr>
              <a:t>pad_sequences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토큰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길이를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맞추는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작업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0508" y="681227"/>
            <a:ext cx="7270990" cy="518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5954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" dirty="0">
                <a:latin typeface="Arial"/>
                <a:cs typeface="Arial"/>
              </a:rPr>
              <a:t>Code: </a:t>
            </a:r>
            <a:r>
              <a:rPr sz="4400" spc="200" dirty="0">
                <a:latin typeface="Arial"/>
                <a:cs typeface="Arial"/>
              </a:rPr>
              <a:t>Model</a:t>
            </a:r>
            <a:r>
              <a:rPr sz="4400" spc="-285" dirty="0">
                <a:latin typeface="Arial"/>
                <a:cs typeface="Arial"/>
              </a:rPr>
              <a:t> </a:t>
            </a:r>
            <a:r>
              <a:rPr sz="4400" spc="215" dirty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38217" y="2494113"/>
            <a:ext cx="5719009" cy="3910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1396" y="1825752"/>
            <a:ext cx="5042915" cy="2508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1629" y="2037207"/>
            <a:ext cx="26543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맑은 고딕"/>
                <a:cs typeface="맑은 고딕"/>
              </a:rPr>
              <a:t>*Embedding(입력크기,</a:t>
            </a:r>
            <a:r>
              <a:rPr sz="1400" spc="-10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출력크기)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51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</a:t>
            </a:r>
            <a:r>
              <a:rPr spc="-170" dirty="0"/>
              <a:t> </a:t>
            </a:r>
            <a:r>
              <a:rPr spc="155" dirty="0"/>
              <a:t>Training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790955" y="1533144"/>
            <a:ext cx="10610087" cy="17129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0955" y="3381755"/>
            <a:ext cx="6362699" cy="3476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293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</a:t>
            </a:r>
            <a:r>
              <a:rPr spc="-185" dirty="0"/>
              <a:t> </a:t>
            </a:r>
            <a:r>
              <a:rPr spc="50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753741" y="2218609"/>
            <a:ext cx="4827164" cy="3217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7397" y="2285271"/>
            <a:ext cx="4885090" cy="3248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23923" y="5776104"/>
            <a:ext cx="3037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*Right: </a:t>
            </a:r>
            <a:r>
              <a:rPr sz="1800" dirty="0">
                <a:latin typeface="맑은 고딕"/>
                <a:cs typeface="맑은 고딕"/>
              </a:rPr>
              <a:t>using </a:t>
            </a:r>
            <a:r>
              <a:rPr sz="1800" spc="-5" dirty="0">
                <a:latin typeface="맑은 고딕"/>
                <a:cs typeface="맑은 고딕"/>
              </a:rPr>
              <a:t>Colab (w/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GPU)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5015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>
                <a:latin typeface="맑은 고딕"/>
                <a:cs typeface="맑은 고딕"/>
              </a:rPr>
              <a:t>모</a:t>
            </a:r>
            <a:r>
              <a:rPr spc="45" dirty="0"/>
              <a:t>18 </a:t>
            </a:r>
            <a:r>
              <a:rPr dirty="0">
                <a:latin typeface="맑은 고딕"/>
                <a:cs typeface="맑은 고딕"/>
              </a:rPr>
              <a:t>코드 관련</a:t>
            </a:r>
            <a:r>
              <a:rPr spc="-1010" dirty="0">
                <a:latin typeface="맑은 고딕"/>
                <a:cs typeface="맑은 고딕"/>
              </a:rPr>
              <a:t> </a:t>
            </a:r>
            <a:r>
              <a:rPr dirty="0">
                <a:latin typeface="맑은 고딕"/>
                <a:cs typeface="맑은 고딕"/>
              </a:rPr>
              <a:t>이슈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6939" y="1806828"/>
            <a:ext cx="10329545" cy="11760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15" dirty="0">
                <a:latin typeface="맑은 고딕"/>
                <a:cs typeface="맑은 고딕"/>
              </a:rPr>
              <a:t>모</a:t>
            </a:r>
            <a:r>
              <a:rPr sz="2400" spc="15" dirty="0">
                <a:latin typeface="Arial"/>
                <a:cs typeface="Arial"/>
              </a:rPr>
              <a:t>18</a:t>
            </a:r>
            <a:r>
              <a:rPr sz="2400" spc="15" dirty="0">
                <a:latin typeface="맑은 고딕"/>
                <a:cs typeface="맑은 고딕"/>
              </a:rPr>
              <a:t>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80" dirty="0">
                <a:latin typeface="Arial"/>
                <a:cs typeface="Arial"/>
              </a:rPr>
              <a:t>TF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1.x</a:t>
            </a:r>
            <a:r>
              <a:rPr sz="2400" spc="10" dirty="0">
                <a:latin typeface="맑은 고딕"/>
                <a:cs typeface="맑은 고딕"/>
              </a:rPr>
              <a:t>버전에서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작성된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것으로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보입니다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혹은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spc="40" dirty="0">
                <a:latin typeface="Arial"/>
                <a:cs typeface="Arial"/>
              </a:rPr>
              <a:t>keras</a:t>
            </a:r>
            <a:r>
              <a:rPr sz="2400" spc="40" dirty="0">
                <a:latin typeface="맑은 고딕"/>
                <a:cs typeface="맑은 고딕"/>
              </a:rPr>
              <a:t>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별개로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설치  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상황</a:t>
            </a:r>
            <a:r>
              <a:rPr sz="2400" spc="-30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그래서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80" dirty="0">
                <a:latin typeface="Arial"/>
                <a:cs typeface="Arial"/>
              </a:rPr>
              <a:t>TF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2.x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쓰시는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분은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코드수정이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필요할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5" dirty="0">
                <a:latin typeface="맑은 고딕"/>
                <a:cs typeface="맑은 고딕"/>
              </a:rPr>
              <a:t>있습니다</a:t>
            </a:r>
            <a:r>
              <a:rPr sz="2400" spc="-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6511" y="3779520"/>
            <a:ext cx="11686540" cy="1696720"/>
            <a:chOff x="286511" y="3779520"/>
            <a:chExt cx="11686540" cy="1696720"/>
          </a:xfrm>
        </p:grpSpPr>
        <p:sp>
          <p:nvSpPr>
            <p:cNvPr id="7" name="object 7"/>
            <p:cNvSpPr/>
            <p:nvPr/>
          </p:nvSpPr>
          <p:spPr>
            <a:xfrm>
              <a:off x="6096000" y="3779532"/>
              <a:ext cx="5876543" cy="16961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6511" y="3779520"/>
              <a:ext cx="5039855" cy="13807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6379" y="4108704"/>
              <a:ext cx="769620" cy="713740"/>
            </a:xfrm>
            <a:custGeom>
              <a:avLst/>
              <a:gdLst/>
              <a:ahLst/>
              <a:cxnLst/>
              <a:rect l="l" t="t" r="r" b="b"/>
              <a:pathLst>
                <a:path w="769620" h="713739">
                  <a:moveTo>
                    <a:pt x="413004" y="0"/>
                  </a:moveTo>
                  <a:lnTo>
                    <a:pt x="413004" y="178308"/>
                  </a:lnTo>
                  <a:lnTo>
                    <a:pt x="0" y="178308"/>
                  </a:lnTo>
                  <a:lnTo>
                    <a:pt x="0" y="534924"/>
                  </a:lnTo>
                  <a:lnTo>
                    <a:pt x="413004" y="534924"/>
                  </a:lnTo>
                  <a:lnTo>
                    <a:pt x="413004" y="713232"/>
                  </a:lnTo>
                  <a:lnTo>
                    <a:pt x="769620" y="356616"/>
                  </a:lnTo>
                  <a:lnTo>
                    <a:pt x="41300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26379" y="4108704"/>
              <a:ext cx="769620" cy="713740"/>
            </a:xfrm>
            <a:custGeom>
              <a:avLst/>
              <a:gdLst/>
              <a:ahLst/>
              <a:cxnLst/>
              <a:rect l="l" t="t" r="r" b="b"/>
              <a:pathLst>
                <a:path w="769620" h="713739">
                  <a:moveTo>
                    <a:pt x="0" y="178308"/>
                  </a:moveTo>
                  <a:lnTo>
                    <a:pt x="413004" y="178308"/>
                  </a:lnTo>
                  <a:lnTo>
                    <a:pt x="413004" y="0"/>
                  </a:lnTo>
                  <a:lnTo>
                    <a:pt x="769620" y="356616"/>
                  </a:lnTo>
                  <a:lnTo>
                    <a:pt x="413004" y="713232"/>
                  </a:lnTo>
                  <a:lnTo>
                    <a:pt x="413004" y="534924"/>
                  </a:lnTo>
                  <a:lnTo>
                    <a:pt x="0" y="534924"/>
                  </a:lnTo>
                  <a:lnTo>
                    <a:pt x="0" y="1783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736965" cy="3040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RNN </a:t>
            </a:r>
            <a:r>
              <a:rPr sz="2400" spc="110" dirty="0">
                <a:latin typeface="Arial"/>
                <a:cs typeface="Arial"/>
              </a:rPr>
              <a:t>problem: </a:t>
            </a:r>
            <a:r>
              <a:rPr sz="2400" spc="120" dirty="0">
                <a:latin typeface="Arial"/>
                <a:cs typeface="Arial"/>
              </a:rPr>
              <a:t>long </a:t>
            </a:r>
            <a:r>
              <a:rPr sz="2400" spc="45" dirty="0">
                <a:latin typeface="Arial"/>
                <a:cs typeface="Arial"/>
              </a:rPr>
              <a:t>sequence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handling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Short-term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memory…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Primary </a:t>
            </a:r>
            <a:r>
              <a:rPr sz="2400" spc="105" dirty="0">
                <a:latin typeface="Arial"/>
                <a:cs typeface="Arial"/>
              </a:rPr>
              <a:t>solution </a:t>
            </a:r>
            <a:r>
              <a:rPr sz="2400" spc="95" dirty="0">
                <a:latin typeface="Arial"/>
                <a:cs typeface="Arial"/>
              </a:rPr>
              <a:t>(not</a:t>
            </a:r>
            <a:r>
              <a:rPr sz="2400" spc="-3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perfect)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65" dirty="0">
                <a:latin typeface="Arial"/>
                <a:cs typeface="Arial"/>
              </a:rPr>
              <a:t>LSTM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90" dirty="0">
                <a:latin typeface="Arial"/>
                <a:cs typeface="Arial"/>
              </a:rPr>
              <a:t>GRU</a:t>
            </a:r>
            <a:endParaRPr sz="2000" dirty="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Code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examples: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IMDB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review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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Arial"/>
                <a:cs typeface="Arial"/>
              </a:rPr>
              <a:t>classification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problem</a:t>
            </a:r>
            <a:endParaRPr sz="24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25" dirty="0">
                <a:latin typeface="Arial"/>
                <a:cs typeface="Arial"/>
              </a:rPr>
              <a:t>Token, </a:t>
            </a:r>
            <a:r>
              <a:rPr sz="2000" spc="70" dirty="0">
                <a:latin typeface="Arial"/>
                <a:cs typeface="Arial"/>
              </a:rPr>
              <a:t>One-hot </a:t>
            </a:r>
            <a:r>
              <a:rPr sz="2000" spc="65" dirty="0">
                <a:latin typeface="Arial"/>
                <a:cs typeface="Arial"/>
              </a:rPr>
              <a:t>encoding,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embedding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Using </a:t>
            </a:r>
            <a:r>
              <a:rPr sz="2000" spc="95" dirty="0">
                <a:latin typeface="Arial"/>
                <a:cs typeface="Arial"/>
              </a:rPr>
              <a:t>embedding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+ </a:t>
            </a:r>
            <a:r>
              <a:rPr sz="2000" spc="25" dirty="0">
                <a:latin typeface="Arial"/>
                <a:cs typeface="Arial"/>
              </a:rPr>
              <a:t>1D </a:t>
            </a:r>
            <a:r>
              <a:rPr sz="2000" spc="45" dirty="0">
                <a:latin typeface="Arial"/>
                <a:cs typeface="Arial"/>
              </a:rPr>
              <a:t>conv </a:t>
            </a:r>
            <a:r>
              <a:rPr sz="2000" spc="50" dirty="0">
                <a:latin typeface="Arial"/>
                <a:cs typeface="Arial"/>
              </a:rPr>
              <a:t>layer </a:t>
            </a:r>
            <a:r>
              <a:rPr sz="2000" spc="-25" dirty="0">
                <a:latin typeface="Arial"/>
                <a:cs typeface="Arial"/>
              </a:rPr>
              <a:t>+ </a:t>
            </a:r>
            <a:r>
              <a:rPr sz="2000" spc="-65" dirty="0">
                <a:latin typeface="Arial"/>
                <a:cs typeface="Arial"/>
              </a:rPr>
              <a:t>LSTM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241300" algn="l"/>
              </a:tabLst>
            </a:pPr>
            <a:r>
              <a:rPr spc="20" dirty="0">
                <a:latin typeface="맑은 고딕"/>
                <a:cs typeface="맑은 고딕"/>
              </a:rPr>
              <a:t>핸</a:t>
            </a:r>
            <a:r>
              <a:rPr spc="20" dirty="0"/>
              <a:t>15</a:t>
            </a: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spc="10" dirty="0">
                <a:latin typeface="맑은 고딕"/>
                <a:cs typeface="맑은 고딕"/>
              </a:rPr>
              <a:t>기</a:t>
            </a:r>
            <a:r>
              <a:rPr spc="10" dirty="0"/>
              <a:t>8.3</a:t>
            </a: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모</a:t>
            </a:r>
            <a:r>
              <a:rPr spc="15" dirty="0"/>
              <a:t>17,18</a:t>
            </a: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코드</a:t>
            </a:r>
          </a:p>
          <a:p>
            <a:pPr marL="698500" marR="5080" lvl="1" indent="-228600">
              <a:lnSpc>
                <a:spcPct val="80000"/>
              </a:lnSpc>
              <a:spcBef>
                <a:spcPts val="52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https://colab.research.google.com/github/ageron/handson-  </a:t>
            </a:r>
            <a:r>
              <a:rPr sz="2000" u="sng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ml2/blob/master/15_processing_sequences_using_rnns_and_cnns.ipynb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spc="-10" dirty="0">
                <a:latin typeface="맑은 고딕"/>
                <a:cs typeface="맑은 고딕"/>
              </a:rPr>
              <a:t>코드</a:t>
            </a:r>
            <a:r>
              <a:rPr spc="-10" dirty="0"/>
              <a:t>(</a:t>
            </a:r>
            <a:r>
              <a:rPr spc="-10" dirty="0">
                <a:latin typeface="맑은 고딕"/>
                <a:cs typeface="맑은 고딕"/>
              </a:rPr>
              <a:t>모</a:t>
            </a:r>
            <a:r>
              <a:rPr spc="-10" dirty="0"/>
              <a:t>17,18)</a:t>
            </a: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deeplearning_mdf/run_project/17_NLP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deeplearning_mdf/run_project/19_RNN2_imdb_lstm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300" algn="l"/>
              </a:tabLst>
            </a:pPr>
            <a:r>
              <a:rPr spc="70" dirty="0"/>
              <a:t>IMDB</a:t>
            </a:r>
            <a:r>
              <a:rPr spc="-50" dirty="0"/>
              <a:t> </a:t>
            </a:r>
            <a:r>
              <a:rPr spc="10" dirty="0">
                <a:latin typeface="맑은 고딕"/>
                <a:cs typeface="맑은 고딕"/>
              </a:rPr>
              <a:t>데이터</a:t>
            </a:r>
            <a:r>
              <a:rPr spc="10" dirty="0"/>
              <a:t>(Kaggle)</a:t>
            </a:r>
          </a:p>
          <a:p>
            <a:pPr marL="697865" marR="175260" lvl="1" indent="-228600">
              <a:lnSpc>
                <a:spcPct val="80000"/>
              </a:lnSpc>
              <a:spcBef>
                <a:spcPts val="505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https://www.kaggle.com/lakshmi25npathi/imdb-dataset-of-50k-movie-  </a:t>
            </a:r>
            <a:r>
              <a:rPr sz="2000" u="sng" spc="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reviews?select=IMDB+Dataset.csv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00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Problem </a:t>
            </a:r>
            <a:r>
              <a:rPr spc="215" dirty="0"/>
              <a:t>in </a:t>
            </a:r>
            <a:r>
              <a:rPr spc="210" dirty="0"/>
              <a:t>handling</a:t>
            </a:r>
            <a:r>
              <a:rPr spc="-795" dirty="0"/>
              <a:t> </a:t>
            </a:r>
            <a:r>
              <a:rPr b="1" spc="10" dirty="0">
                <a:latin typeface="Arial"/>
                <a:cs typeface="Arial"/>
              </a:rPr>
              <a:t>LONG </a:t>
            </a:r>
            <a:r>
              <a:rPr b="1" spc="25" dirty="0">
                <a:latin typeface="Arial"/>
                <a:cs typeface="Arial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0318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Simple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RNNs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quite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good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at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forecasting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series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handling  </a:t>
            </a:r>
            <a:r>
              <a:rPr sz="2400" spc="130" dirty="0">
                <a:latin typeface="Arial"/>
                <a:cs typeface="Arial"/>
              </a:rPr>
              <a:t>other </a:t>
            </a:r>
            <a:r>
              <a:rPr sz="2400" spc="80" dirty="0">
                <a:latin typeface="Arial"/>
                <a:cs typeface="Arial"/>
              </a:rPr>
              <a:t>kinds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sequences,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664072"/>
            <a:ext cx="965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60" dirty="0">
                <a:latin typeface="Arial"/>
                <a:cs typeface="Arial"/>
              </a:rPr>
              <a:t>but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they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do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not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perform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well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long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series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sequences.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0532" y="2703851"/>
            <a:ext cx="4080672" cy="26223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In </a:t>
            </a:r>
            <a:r>
              <a:rPr spc="220" dirty="0"/>
              <a:t>the </a:t>
            </a:r>
            <a:r>
              <a:rPr spc="200" dirty="0"/>
              <a:t>next</a:t>
            </a:r>
            <a:r>
              <a:rPr spc="-760" dirty="0"/>
              <a:t> </a:t>
            </a:r>
            <a:r>
              <a:rPr spc="10" dirty="0"/>
              <a:t>lectures…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5927090" cy="22466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70" dirty="0">
                <a:latin typeface="Arial"/>
                <a:cs typeface="Arial"/>
              </a:rPr>
              <a:t>13</a:t>
            </a:r>
            <a:r>
              <a:rPr sz="2400" spc="104" baseline="24305" dirty="0">
                <a:latin typeface="Arial"/>
                <a:cs typeface="Arial"/>
              </a:rPr>
              <a:t>th </a:t>
            </a:r>
            <a:r>
              <a:rPr sz="2400" spc="40" dirty="0">
                <a:latin typeface="Arial"/>
                <a:cs typeface="Arial"/>
              </a:rPr>
              <a:t>1</a:t>
            </a:r>
            <a:r>
              <a:rPr sz="2400" spc="60" baseline="24305" dirty="0">
                <a:latin typeface="Arial"/>
                <a:cs typeface="Arial"/>
              </a:rPr>
              <a:t>st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8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23)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65" dirty="0">
                <a:latin typeface="Arial"/>
                <a:cs typeface="Arial"/>
              </a:rPr>
              <a:t>Auto-encoder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(AE)</a:t>
            </a:r>
            <a:endParaRPr sz="20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100" dirty="0">
                <a:latin typeface="Arial"/>
                <a:cs typeface="Arial"/>
              </a:rPr>
              <a:t>No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high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score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quiz,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only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quiz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54000" algn="l"/>
              </a:tabLst>
            </a:pPr>
            <a:r>
              <a:rPr sz="2400" spc="70" dirty="0">
                <a:latin typeface="Arial"/>
                <a:cs typeface="Arial"/>
              </a:rPr>
              <a:t>13</a:t>
            </a:r>
            <a:r>
              <a:rPr sz="2400" spc="104" baseline="24305" dirty="0">
                <a:latin typeface="Arial"/>
                <a:cs typeface="Arial"/>
              </a:rPr>
              <a:t>th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24)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45" dirty="0">
                <a:latin typeface="Arial"/>
                <a:cs typeface="Arial"/>
              </a:rPr>
              <a:t>Generative </a:t>
            </a:r>
            <a:r>
              <a:rPr sz="2000" spc="55" dirty="0">
                <a:latin typeface="Arial"/>
                <a:cs typeface="Arial"/>
              </a:rPr>
              <a:t>adversarial </a:t>
            </a:r>
            <a:r>
              <a:rPr sz="2000" spc="105" dirty="0">
                <a:latin typeface="Arial"/>
                <a:cs typeface="Arial"/>
              </a:rPr>
              <a:t>network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(GAN)</a:t>
            </a:r>
            <a:endParaRPr sz="20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100" dirty="0">
                <a:latin typeface="Arial"/>
                <a:cs typeface="Arial"/>
              </a:rPr>
              <a:t>No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high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score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quiz,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only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quiz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00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Problem </a:t>
            </a:r>
            <a:r>
              <a:rPr spc="215" dirty="0"/>
              <a:t>in </a:t>
            </a:r>
            <a:r>
              <a:rPr spc="210" dirty="0"/>
              <a:t>handling</a:t>
            </a:r>
            <a:r>
              <a:rPr spc="-795" dirty="0"/>
              <a:t> </a:t>
            </a:r>
            <a:r>
              <a:rPr b="1" spc="10" dirty="0">
                <a:latin typeface="Arial"/>
                <a:cs typeface="Arial"/>
              </a:rPr>
              <a:t>LONG </a:t>
            </a:r>
            <a:r>
              <a:rPr b="1" spc="25" dirty="0">
                <a:latin typeface="Arial"/>
                <a:cs typeface="Arial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955294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장기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문맥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의존성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25" dirty="0">
                <a:latin typeface="Arial"/>
                <a:cs typeface="Arial"/>
              </a:rPr>
              <a:t>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관련된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요소가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멀리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떨어진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상황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맑은 고딕"/>
                <a:cs typeface="맑은 고딕"/>
              </a:rPr>
              <a:t>예시</a:t>
            </a:r>
            <a:r>
              <a:rPr sz="2000" spc="-5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아래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문장에서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순간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20" dirty="0">
                <a:latin typeface="Arial"/>
                <a:cs typeface="Arial"/>
              </a:rPr>
              <a:t>1</a:t>
            </a:r>
            <a:r>
              <a:rPr sz="2000" spc="20" dirty="0">
                <a:latin typeface="맑은 고딕"/>
                <a:cs typeface="맑은 고딕"/>
              </a:rPr>
              <a:t>의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‘길동은’과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순간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25" dirty="0">
                <a:latin typeface="Arial"/>
                <a:cs typeface="Arial"/>
              </a:rPr>
              <a:t>32</a:t>
            </a:r>
            <a:r>
              <a:rPr sz="2000" spc="25" dirty="0">
                <a:latin typeface="맑은 고딕"/>
                <a:cs typeface="맑은 고딕"/>
              </a:rPr>
              <a:t>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‘쉬기로’는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밀접한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관련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62658" y="2817495"/>
            <a:ext cx="8949690" cy="936625"/>
            <a:chOff x="1462658" y="2817495"/>
            <a:chExt cx="8949690" cy="936625"/>
          </a:xfrm>
        </p:grpSpPr>
        <p:sp>
          <p:nvSpPr>
            <p:cNvPr id="5" name="object 5"/>
            <p:cNvSpPr/>
            <p:nvPr/>
          </p:nvSpPr>
          <p:spPr>
            <a:xfrm>
              <a:off x="1560431" y="2879949"/>
              <a:ext cx="8815917" cy="829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7421" y="2822257"/>
              <a:ext cx="8940165" cy="927100"/>
            </a:xfrm>
            <a:custGeom>
              <a:avLst/>
              <a:gdLst/>
              <a:ahLst/>
              <a:cxnLst/>
              <a:rect l="l" t="t" r="r" b="b"/>
              <a:pathLst>
                <a:path w="8940165" h="927100">
                  <a:moveTo>
                    <a:pt x="0" y="0"/>
                  </a:moveTo>
                  <a:lnTo>
                    <a:pt x="8940165" y="0"/>
                  </a:lnTo>
                  <a:lnTo>
                    <a:pt x="8940165" y="926973"/>
                  </a:lnTo>
                  <a:lnTo>
                    <a:pt x="0" y="92697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739829" y="4090117"/>
            <a:ext cx="7041524" cy="235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46605" y="4425441"/>
            <a:ext cx="1058545" cy="932180"/>
            <a:chOff x="1546605" y="4425441"/>
            <a:chExt cx="1058545" cy="932180"/>
          </a:xfrm>
        </p:grpSpPr>
        <p:sp>
          <p:nvSpPr>
            <p:cNvPr id="9" name="object 9"/>
            <p:cNvSpPr/>
            <p:nvPr/>
          </p:nvSpPr>
          <p:spPr>
            <a:xfrm>
              <a:off x="1552955" y="4431791"/>
              <a:ext cx="1045844" cy="919480"/>
            </a:xfrm>
            <a:custGeom>
              <a:avLst/>
              <a:gdLst/>
              <a:ahLst/>
              <a:cxnLst/>
              <a:rect l="l" t="t" r="r" b="b"/>
              <a:pathLst>
                <a:path w="1045844" h="919479">
                  <a:moveTo>
                    <a:pt x="585978" y="0"/>
                  </a:moveTo>
                  <a:lnTo>
                    <a:pt x="585978" y="229742"/>
                  </a:lnTo>
                  <a:lnTo>
                    <a:pt x="0" y="229742"/>
                  </a:lnTo>
                  <a:lnTo>
                    <a:pt x="0" y="689228"/>
                  </a:lnTo>
                  <a:lnTo>
                    <a:pt x="585978" y="689228"/>
                  </a:lnTo>
                  <a:lnTo>
                    <a:pt x="585978" y="918971"/>
                  </a:lnTo>
                  <a:lnTo>
                    <a:pt x="1045463" y="459485"/>
                  </a:lnTo>
                  <a:lnTo>
                    <a:pt x="5859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2955" y="4431791"/>
              <a:ext cx="1045844" cy="919480"/>
            </a:xfrm>
            <a:custGeom>
              <a:avLst/>
              <a:gdLst/>
              <a:ahLst/>
              <a:cxnLst/>
              <a:rect l="l" t="t" r="r" b="b"/>
              <a:pathLst>
                <a:path w="1045844" h="919479">
                  <a:moveTo>
                    <a:pt x="0" y="229742"/>
                  </a:moveTo>
                  <a:lnTo>
                    <a:pt x="585978" y="229742"/>
                  </a:lnTo>
                  <a:lnTo>
                    <a:pt x="585978" y="0"/>
                  </a:lnTo>
                  <a:lnTo>
                    <a:pt x="1045463" y="459485"/>
                  </a:lnTo>
                  <a:lnTo>
                    <a:pt x="585978" y="918971"/>
                  </a:lnTo>
                  <a:lnTo>
                    <a:pt x="585978" y="689228"/>
                  </a:lnTo>
                  <a:lnTo>
                    <a:pt x="0" y="689228"/>
                  </a:lnTo>
                  <a:lnTo>
                    <a:pt x="0" y="22974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00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70" dirty="0"/>
              <a:t>Problem </a:t>
            </a:r>
            <a:r>
              <a:rPr spc="215" dirty="0"/>
              <a:t>in </a:t>
            </a:r>
            <a:r>
              <a:rPr spc="210" dirty="0"/>
              <a:t>handling</a:t>
            </a:r>
            <a:r>
              <a:rPr spc="-795" dirty="0"/>
              <a:t> </a:t>
            </a:r>
            <a:r>
              <a:rPr b="1" spc="10" dirty="0">
                <a:latin typeface="Arial"/>
                <a:cs typeface="Arial"/>
              </a:rPr>
              <a:t>LONG </a:t>
            </a:r>
            <a:r>
              <a:rPr b="1" spc="25" dirty="0">
                <a:latin typeface="Arial"/>
                <a:cs typeface="Arial"/>
              </a:rPr>
              <a:t>sequences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269855" cy="2030043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문제점</a:t>
            </a: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그레이디언트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405" dirty="0" err="1">
                <a:latin typeface="맑은 고딕"/>
                <a:cs typeface="맑은 고딕"/>
              </a:rPr>
              <a:t>소멸</a:t>
            </a:r>
            <a:r>
              <a:rPr sz="2000" spc="-405" dirty="0">
                <a:latin typeface="Arial"/>
                <a:cs typeface="Arial"/>
              </a:rPr>
              <a:t>(</a:t>
            </a:r>
            <a:r>
              <a:rPr sz="2000" spc="-405" dirty="0">
                <a:latin typeface="Cambria Math"/>
                <a:cs typeface="Cambria Math"/>
              </a:rPr>
              <a:t>𝐖</a:t>
            </a:r>
            <a:r>
              <a:rPr sz="2000" spc="-390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요소가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15" dirty="0">
                <a:latin typeface="Arial"/>
                <a:cs typeface="Arial"/>
              </a:rPr>
              <a:t>1</a:t>
            </a:r>
            <a:r>
              <a:rPr sz="2000" spc="15" dirty="0">
                <a:latin typeface="맑은 고딕"/>
                <a:cs typeface="맑은 고딕"/>
              </a:rPr>
              <a:t>보다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작을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5" dirty="0">
                <a:latin typeface="맑은 고딕"/>
                <a:cs typeface="맑은 고딕"/>
              </a:rPr>
              <a:t>때</a:t>
            </a:r>
            <a:r>
              <a:rPr sz="2000" spc="-35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그레이디언트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405" dirty="0" err="1">
                <a:latin typeface="맑은 고딕"/>
                <a:cs typeface="맑은 고딕"/>
              </a:rPr>
              <a:t>폭발</a:t>
            </a:r>
            <a:r>
              <a:rPr sz="2000" spc="-405" dirty="0">
                <a:latin typeface="Arial"/>
                <a:cs typeface="Arial"/>
              </a:rPr>
              <a:t>(</a:t>
            </a:r>
            <a:r>
              <a:rPr sz="2000" spc="-405" dirty="0">
                <a:latin typeface="Cambria Math"/>
                <a:cs typeface="Cambria Math"/>
              </a:rPr>
              <a:t>𝐖</a:t>
            </a:r>
            <a:r>
              <a:rPr sz="2000" spc="-37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요소가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15" dirty="0">
                <a:latin typeface="Arial"/>
                <a:cs typeface="Arial"/>
              </a:rPr>
              <a:t>1</a:t>
            </a:r>
            <a:r>
              <a:rPr sz="2000" spc="15" dirty="0">
                <a:latin typeface="맑은 고딕"/>
                <a:cs typeface="맑은 고딕"/>
              </a:rPr>
              <a:t>보다  </a:t>
            </a:r>
            <a:r>
              <a:rPr sz="2000" spc="-20" dirty="0">
                <a:latin typeface="맑은 고딕"/>
                <a:cs typeface="맑은 고딕"/>
              </a:rPr>
              <a:t>클때</a:t>
            </a:r>
            <a:r>
              <a:rPr sz="2000" spc="-2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RNN</a:t>
            </a:r>
            <a:r>
              <a:rPr sz="2000" spc="-10" dirty="0">
                <a:latin typeface="맑은 고딕"/>
                <a:cs typeface="맑은 고딕"/>
              </a:rPr>
              <a:t>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Arial"/>
                <a:cs typeface="Arial"/>
              </a:rPr>
              <a:t>DMLP</a:t>
            </a:r>
            <a:r>
              <a:rPr sz="2000" spc="-5" dirty="0">
                <a:latin typeface="맑은 고딕"/>
                <a:cs typeface="맑은 고딕"/>
              </a:rPr>
              <a:t>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" dirty="0">
                <a:latin typeface="Arial"/>
                <a:cs typeface="Arial"/>
              </a:rPr>
              <a:t>CNN</a:t>
            </a:r>
            <a:r>
              <a:rPr sz="2000" spc="-5" dirty="0">
                <a:latin typeface="맑은 고딕"/>
                <a:cs typeface="맑은 고딕"/>
              </a:rPr>
              <a:t>보다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더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심각함</a:t>
            </a: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긴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입력</a:t>
            </a:r>
            <a:r>
              <a:rPr sz="1800" u="sng" spc="-18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샘플이</a:t>
            </a:r>
            <a:r>
              <a:rPr sz="1800" u="sng" spc="-16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자주</a:t>
            </a:r>
            <a:r>
              <a:rPr sz="1800" u="sng" spc="-18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발생</a:t>
            </a:r>
            <a:r>
              <a:rPr sz="1800" dirty="0">
                <a:latin typeface="맑은 고딕"/>
                <a:cs typeface="맑은 고딕"/>
              </a:rPr>
              <a:t>하기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때문</a:t>
            </a: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가중치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공유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때문에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같은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값을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계속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곱함</a:t>
            </a:r>
          </a:p>
        </p:txBody>
      </p:sp>
      <p:sp>
        <p:nvSpPr>
          <p:cNvPr id="4" name="object 4"/>
          <p:cNvSpPr/>
          <p:nvPr/>
        </p:nvSpPr>
        <p:spPr>
          <a:xfrm>
            <a:off x="1425194" y="4326479"/>
            <a:ext cx="4630926" cy="1550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76707" y="3976870"/>
            <a:ext cx="3583727" cy="2175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856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85" dirty="0"/>
              <a:t>Handling </a:t>
            </a:r>
            <a:r>
              <a:rPr spc="150" dirty="0"/>
              <a:t>Long</a:t>
            </a:r>
            <a:r>
              <a:rPr spc="-430" dirty="0"/>
              <a:t> </a:t>
            </a:r>
            <a:r>
              <a:rPr spc="20" dirty="0"/>
              <a:t>Sequences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56470" cy="28428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long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sequences,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must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60" dirty="0">
                <a:latin typeface="Arial"/>
                <a:cs typeface="Arial"/>
              </a:rPr>
              <a:t>run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over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u="heavy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  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steps</a:t>
            </a:r>
            <a:r>
              <a:rPr sz="2400" spc="3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5" dirty="0">
                <a:latin typeface="Arial"/>
                <a:cs typeface="Arial"/>
              </a:rPr>
              <a:t>making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unrolled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RNN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deep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network.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When </a:t>
            </a:r>
            <a:r>
              <a:rPr sz="2400" spc="75" dirty="0">
                <a:latin typeface="Arial"/>
                <a:cs typeface="Arial"/>
              </a:rPr>
              <a:t>an </a:t>
            </a:r>
            <a:r>
              <a:rPr sz="2400" spc="-25" dirty="0">
                <a:latin typeface="Arial"/>
                <a:cs typeface="Arial"/>
              </a:rPr>
              <a:t>RNN </a:t>
            </a:r>
            <a:r>
              <a:rPr sz="2400" spc="30" dirty="0">
                <a:latin typeface="Arial"/>
                <a:cs typeface="Arial"/>
              </a:rPr>
              <a:t>processes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60" dirty="0">
                <a:latin typeface="Arial"/>
                <a:cs typeface="Arial"/>
              </a:rPr>
              <a:t>long</a:t>
            </a:r>
            <a:r>
              <a:rPr sz="2400" b="1" spc="-430" dirty="0">
                <a:latin typeface="Arial"/>
                <a:cs typeface="Arial"/>
              </a:rPr>
              <a:t> </a:t>
            </a:r>
            <a:r>
              <a:rPr sz="2400" b="1" spc="25" dirty="0">
                <a:latin typeface="Arial"/>
                <a:cs typeface="Arial"/>
              </a:rPr>
              <a:t>sequence</a:t>
            </a:r>
            <a:r>
              <a:rPr sz="2400" spc="25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may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suffer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unstable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gradients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  <a:p>
            <a:pPr marL="227965" marR="2720975" lvl="2" indent="-227965" algn="r">
              <a:lnSpc>
                <a:spcPct val="100000"/>
              </a:lnSpc>
              <a:spcBef>
                <a:spcPts val="300"/>
              </a:spcBef>
              <a:buChar char="•"/>
              <a:tabLst>
                <a:tab pos="227965" algn="l"/>
                <a:tab pos="228600" algn="l"/>
              </a:tabLst>
            </a:pPr>
            <a:r>
              <a:rPr sz="1800" spc="125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may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take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forever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train,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training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may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unstable</a:t>
            </a:r>
            <a:endParaRPr sz="1800">
              <a:latin typeface="Arial"/>
              <a:cs typeface="Arial"/>
            </a:endParaRPr>
          </a:p>
          <a:p>
            <a:pPr marL="227965" marR="2694305" lvl="1" indent="-227965" algn="r">
              <a:lnSpc>
                <a:spcPct val="100000"/>
              </a:lnSpc>
              <a:spcBef>
                <a:spcPts val="254"/>
              </a:spcBef>
              <a:buChar char="•"/>
              <a:tabLst>
                <a:tab pos="2279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will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gradually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b="1" spc="95" dirty="0">
                <a:latin typeface="Arial"/>
                <a:cs typeface="Arial"/>
              </a:rPr>
              <a:t>forget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first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sequence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491807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130" dirty="0"/>
              <a:t>Unstable  </a:t>
            </a:r>
            <a:r>
              <a:rPr spc="180" dirty="0"/>
              <a:t>gradients</a:t>
            </a:r>
            <a:r>
              <a:rPr spc="-175" dirty="0"/>
              <a:t> </a:t>
            </a:r>
            <a:r>
              <a:rPr spc="24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481774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Can </a:t>
            </a:r>
            <a:r>
              <a:rPr sz="2400" spc="80" dirty="0">
                <a:latin typeface="Arial"/>
                <a:cs typeface="Arial"/>
              </a:rPr>
              <a:t>we </a:t>
            </a:r>
            <a:r>
              <a:rPr sz="2400" spc="35" dirty="0">
                <a:latin typeface="Arial"/>
                <a:cs typeface="Arial"/>
              </a:rPr>
              <a:t>use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28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following?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Non-saturating </a:t>
            </a:r>
            <a:r>
              <a:rPr sz="2000" spc="65" dirty="0">
                <a:latin typeface="Arial"/>
                <a:cs typeface="Arial"/>
              </a:rPr>
              <a:t>activation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57245" y="5453202"/>
            <a:ext cx="3106420" cy="304800"/>
          </a:xfrm>
          <a:custGeom>
            <a:avLst/>
            <a:gdLst/>
            <a:ahLst/>
            <a:cxnLst/>
            <a:rect l="l" t="t" r="r" b="b"/>
            <a:pathLst>
              <a:path w="3106420" h="304800">
                <a:moveTo>
                  <a:pt x="1101852" y="0"/>
                </a:moveTo>
                <a:lnTo>
                  <a:pt x="0" y="0"/>
                </a:lnTo>
                <a:lnTo>
                  <a:pt x="0" y="304800"/>
                </a:lnTo>
                <a:lnTo>
                  <a:pt x="1101852" y="304800"/>
                </a:lnTo>
                <a:lnTo>
                  <a:pt x="1101852" y="0"/>
                </a:lnTo>
                <a:close/>
              </a:path>
              <a:path w="3106420" h="304800">
                <a:moveTo>
                  <a:pt x="3105924" y="0"/>
                </a:moveTo>
                <a:lnTo>
                  <a:pt x="1184160" y="0"/>
                </a:lnTo>
                <a:lnTo>
                  <a:pt x="1101864" y="0"/>
                </a:lnTo>
                <a:lnTo>
                  <a:pt x="1101864" y="304800"/>
                </a:lnTo>
                <a:lnTo>
                  <a:pt x="1184160" y="304800"/>
                </a:lnTo>
                <a:lnTo>
                  <a:pt x="3105924" y="304800"/>
                </a:lnTo>
                <a:lnTo>
                  <a:pt x="310592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53311" y="3288791"/>
            <a:ext cx="9121140" cy="27432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69875" rIns="0" bIns="0" rtlCol="0">
            <a:spAutoFit/>
          </a:bodyPr>
          <a:lstStyle/>
          <a:p>
            <a:pPr marL="377825" indent="-287020">
              <a:lnSpc>
                <a:spcPct val="100000"/>
              </a:lnSpc>
              <a:spcBef>
                <a:spcPts val="2125"/>
              </a:spcBef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25" dirty="0">
                <a:latin typeface="맑은 고딕"/>
                <a:cs typeface="맑은 고딕"/>
              </a:rPr>
              <a:t>ReLU </a:t>
            </a:r>
            <a:r>
              <a:rPr sz="1800" dirty="0">
                <a:latin typeface="맑은 고딕"/>
                <a:cs typeface="맑은 고딕"/>
              </a:rPr>
              <a:t>may not </a:t>
            </a:r>
            <a:r>
              <a:rPr sz="1800" spc="-5" dirty="0">
                <a:latin typeface="맑은 고딕"/>
                <a:cs typeface="맑은 고딕"/>
              </a:rPr>
              <a:t>help</a:t>
            </a:r>
            <a:r>
              <a:rPr sz="1800" spc="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it.</a:t>
            </a:r>
            <a:endParaRPr sz="1800">
              <a:latin typeface="맑은 고딕"/>
              <a:cs typeface="맑은 고딕"/>
            </a:endParaRPr>
          </a:p>
          <a:p>
            <a:pPr marL="835025" marR="455295" lvl="1" indent="-287020">
              <a:lnSpc>
                <a:spcPct val="10000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1800" spc="-5" dirty="0">
                <a:latin typeface="맑은 고딕"/>
                <a:cs typeface="맑은 고딕"/>
              </a:rPr>
              <a:t>Suppose Gradient Descent updates </a:t>
            </a:r>
            <a:r>
              <a:rPr sz="1800" dirty="0">
                <a:latin typeface="맑은 고딕"/>
                <a:cs typeface="맑은 고딕"/>
              </a:rPr>
              <a:t>the </a:t>
            </a:r>
            <a:r>
              <a:rPr sz="1800" spc="-5" dirty="0">
                <a:latin typeface="맑은 고딕"/>
                <a:cs typeface="맑은 고딕"/>
              </a:rPr>
              <a:t>weights </a:t>
            </a:r>
            <a:r>
              <a:rPr sz="1800" dirty="0">
                <a:latin typeface="맑은 고딕"/>
                <a:cs typeface="맑은 고딕"/>
              </a:rPr>
              <a:t>in a </a:t>
            </a:r>
            <a:r>
              <a:rPr sz="1800" spc="-5" dirty="0">
                <a:latin typeface="맑은 고딕"/>
                <a:cs typeface="맑은 고딕"/>
              </a:rPr>
              <a:t>way </a:t>
            </a:r>
            <a:r>
              <a:rPr sz="1800" dirty="0">
                <a:latin typeface="맑은 고딕"/>
                <a:cs typeface="맑은 고딕"/>
              </a:rPr>
              <a:t>that </a:t>
            </a:r>
            <a:r>
              <a:rPr sz="1800" spc="-5" dirty="0">
                <a:latin typeface="맑은 고딕"/>
                <a:cs typeface="맑은 고딕"/>
              </a:rPr>
              <a:t>increases </a:t>
            </a:r>
            <a:r>
              <a:rPr sz="1800" dirty="0">
                <a:latin typeface="맑은 고딕"/>
                <a:cs typeface="맑은 고딕"/>
              </a:rPr>
              <a:t>the  </a:t>
            </a:r>
            <a:r>
              <a:rPr sz="1800" spc="-5" dirty="0">
                <a:latin typeface="맑은 고딕"/>
                <a:cs typeface="맑은 고딕"/>
              </a:rPr>
              <a:t>outputs slightly </a:t>
            </a:r>
            <a:r>
              <a:rPr sz="1800" dirty="0">
                <a:latin typeface="맑은 고딕"/>
                <a:cs typeface="맑은 고딕"/>
              </a:rPr>
              <a:t>at the </a:t>
            </a:r>
            <a:r>
              <a:rPr sz="1800" b="1" dirty="0">
                <a:latin typeface="맑은 고딕"/>
                <a:cs typeface="맑은 고딕"/>
              </a:rPr>
              <a:t>first </a:t>
            </a:r>
            <a:r>
              <a:rPr sz="1800" dirty="0">
                <a:latin typeface="맑은 고딕"/>
                <a:cs typeface="맑은 고딕"/>
              </a:rPr>
              <a:t>time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step.</a:t>
            </a:r>
            <a:endParaRPr sz="1800">
              <a:latin typeface="맑은 고딕"/>
              <a:cs typeface="맑은 고딕"/>
            </a:endParaRPr>
          </a:p>
          <a:p>
            <a:pPr marL="835025" lvl="1" indent="-287020">
              <a:lnSpc>
                <a:spcPct val="10000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1800" dirty="0">
                <a:latin typeface="맑은 고딕"/>
                <a:cs typeface="맑은 고딕"/>
              </a:rPr>
              <a:t>Because the same </a:t>
            </a:r>
            <a:r>
              <a:rPr sz="1800" spc="-5" dirty="0">
                <a:latin typeface="맑은 고딕"/>
                <a:cs typeface="맑은 고딕"/>
              </a:rPr>
              <a:t>weights </a:t>
            </a:r>
            <a:r>
              <a:rPr sz="1800" spc="-10" dirty="0">
                <a:latin typeface="맑은 고딕"/>
                <a:cs typeface="맑은 고딕"/>
              </a:rPr>
              <a:t>are </a:t>
            </a:r>
            <a:r>
              <a:rPr sz="1800" spc="-5" dirty="0">
                <a:latin typeface="맑은 고딕"/>
                <a:cs typeface="맑은 고딕"/>
              </a:rPr>
              <a:t>used </a:t>
            </a:r>
            <a:r>
              <a:rPr sz="1800" dirty="0">
                <a:latin typeface="맑은 고딕"/>
                <a:cs typeface="맑은 고딕"/>
              </a:rPr>
              <a:t>at </a:t>
            </a:r>
            <a:r>
              <a:rPr sz="1800" spc="5" dirty="0">
                <a:latin typeface="맑은 고딕"/>
                <a:cs typeface="맑은 고딕"/>
              </a:rPr>
              <a:t>every </a:t>
            </a:r>
            <a:r>
              <a:rPr sz="1800" dirty="0">
                <a:latin typeface="맑은 고딕"/>
                <a:cs typeface="맑은 고딕"/>
              </a:rPr>
              <a:t>time </a:t>
            </a:r>
            <a:r>
              <a:rPr sz="1800" spc="-5" dirty="0">
                <a:latin typeface="맑은 고딕"/>
                <a:cs typeface="맑은 고딕"/>
              </a:rPr>
              <a:t>step, </a:t>
            </a:r>
            <a:r>
              <a:rPr sz="1800" dirty="0">
                <a:latin typeface="맑은 고딕"/>
                <a:cs typeface="맑은 고딕"/>
              </a:rPr>
              <a:t>the </a:t>
            </a:r>
            <a:r>
              <a:rPr sz="1800" spc="-5" dirty="0">
                <a:latin typeface="맑은 고딕"/>
                <a:cs typeface="맑은 고딕"/>
              </a:rPr>
              <a:t>outputs </a:t>
            </a:r>
            <a:r>
              <a:rPr sz="1800" dirty="0">
                <a:latin typeface="맑은 고딕"/>
                <a:cs typeface="맑은 고딕"/>
              </a:rPr>
              <a:t>at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the</a:t>
            </a:r>
            <a:endParaRPr sz="1800">
              <a:latin typeface="맑은 고딕"/>
              <a:cs typeface="맑은 고딕"/>
            </a:endParaRPr>
          </a:p>
          <a:p>
            <a:pPr marL="835025">
              <a:lnSpc>
                <a:spcPct val="100000"/>
              </a:lnSpc>
            </a:pPr>
            <a:r>
              <a:rPr sz="1800" b="1" spc="-5" dirty="0">
                <a:latin typeface="맑은 고딕"/>
                <a:cs typeface="맑은 고딕"/>
              </a:rPr>
              <a:t>second </a:t>
            </a:r>
            <a:r>
              <a:rPr sz="1800" dirty="0">
                <a:latin typeface="맑은 고딕"/>
                <a:cs typeface="맑은 고딕"/>
              </a:rPr>
              <a:t>time </a:t>
            </a:r>
            <a:r>
              <a:rPr sz="1800" spc="-5" dirty="0">
                <a:latin typeface="맑은 고딕"/>
                <a:cs typeface="맑은 고딕"/>
              </a:rPr>
              <a:t>step </a:t>
            </a:r>
            <a:r>
              <a:rPr sz="1800" dirty="0">
                <a:latin typeface="맑은 고딕"/>
                <a:cs typeface="맑은 고딕"/>
              </a:rPr>
              <a:t>may </a:t>
            </a:r>
            <a:r>
              <a:rPr sz="1800" spc="-5" dirty="0">
                <a:latin typeface="맑은 고딕"/>
                <a:cs typeface="맑은 고딕"/>
              </a:rPr>
              <a:t>also be </a:t>
            </a:r>
            <a:r>
              <a:rPr sz="1800" b="1" spc="-5" dirty="0">
                <a:latin typeface="맑은 고딕"/>
                <a:cs typeface="맑은 고딕"/>
              </a:rPr>
              <a:t>slightly</a:t>
            </a:r>
            <a:r>
              <a:rPr sz="1800" b="1" spc="40" dirty="0">
                <a:latin typeface="맑은 고딕"/>
                <a:cs typeface="맑은 고딕"/>
              </a:rPr>
              <a:t> </a:t>
            </a:r>
            <a:r>
              <a:rPr sz="1800" b="1" spc="-10" dirty="0">
                <a:latin typeface="맑은 고딕"/>
                <a:cs typeface="맑은 고딕"/>
              </a:rPr>
              <a:t>increased</a:t>
            </a:r>
            <a:r>
              <a:rPr sz="1800" spc="-10" dirty="0">
                <a:latin typeface="맑은 고딕"/>
                <a:cs typeface="맑은 고딕"/>
              </a:rPr>
              <a:t>,</a:t>
            </a:r>
            <a:endParaRPr sz="1800">
              <a:latin typeface="맑은 고딕"/>
              <a:cs typeface="맑은 고딕"/>
            </a:endParaRPr>
          </a:p>
          <a:p>
            <a:pPr marL="835025" lvl="1" indent="-287020">
              <a:lnSpc>
                <a:spcPct val="100000"/>
              </a:lnSpc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1800" dirty="0">
                <a:latin typeface="맑은 고딕"/>
                <a:cs typeface="맑은 고딕"/>
              </a:rPr>
              <a:t>and </a:t>
            </a:r>
            <a:r>
              <a:rPr sz="1800" b="1" spc="-5" dirty="0">
                <a:latin typeface="맑은 고딕"/>
                <a:cs typeface="맑은 고딕"/>
              </a:rPr>
              <a:t>those </a:t>
            </a:r>
            <a:r>
              <a:rPr sz="1800" dirty="0">
                <a:latin typeface="맑은 고딕"/>
                <a:cs typeface="맑은 고딕"/>
              </a:rPr>
              <a:t>at the </a:t>
            </a:r>
            <a:r>
              <a:rPr sz="1800" b="1" spc="-5" dirty="0">
                <a:latin typeface="맑은 고딕"/>
                <a:cs typeface="맑은 고딕"/>
              </a:rPr>
              <a:t>third</a:t>
            </a:r>
            <a:r>
              <a:rPr sz="1800" spc="-5" dirty="0">
                <a:latin typeface="맑은 고딕"/>
                <a:cs typeface="맑은 고딕"/>
              </a:rPr>
              <a:t>, </a:t>
            </a:r>
            <a:r>
              <a:rPr sz="1800" dirty="0">
                <a:latin typeface="맑은 고딕"/>
                <a:cs typeface="맑은 고딕"/>
              </a:rPr>
              <a:t>and so on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until the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outputs explode</a:t>
            </a:r>
            <a:r>
              <a:rPr sz="1800" spc="-5" dirty="0">
                <a:latin typeface="맑은 고딕"/>
                <a:cs typeface="맑은 고딕"/>
              </a:rPr>
              <a:t>—and</a:t>
            </a:r>
            <a:r>
              <a:rPr sz="1800" spc="-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a</a:t>
            </a:r>
            <a:endParaRPr sz="1800">
              <a:latin typeface="맑은 고딕"/>
              <a:cs typeface="맑은 고딕"/>
            </a:endParaRPr>
          </a:p>
          <a:p>
            <a:pPr marL="835025">
              <a:lnSpc>
                <a:spcPct val="100000"/>
              </a:lnSpc>
            </a:pPr>
            <a:r>
              <a:rPr sz="1800" b="1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nonsaturating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activation function does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not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prevent</a:t>
            </a:r>
            <a:r>
              <a:rPr sz="1800" u="sng" spc="2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that</a:t>
            </a:r>
            <a:r>
              <a:rPr sz="1800" dirty="0"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  <a:p>
            <a:pPr marL="377825" indent="-287020">
              <a:lnSpc>
                <a:spcPct val="100000"/>
              </a:lnSpc>
              <a:buFont typeface="Arial"/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맑은 고딕"/>
                <a:cs typeface="맑은 고딕"/>
              </a:rPr>
              <a:t>So, just use </a:t>
            </a:r>
            <a:r>
              <a:rPr sz="1800" dirty="0">
                <a:latin typeface="맑은 고딕"/>
                <a:cs typeface="맑은 고딕"/>
              </a:rPr>
              <a:t>a </a:t>
            </a:r>
            <a:r>
              <a:rPr sz="1800" spc="-5" dirty="0">
                <a:latin typeface="맑은 고딕"/>
                <a:cs typeface="맑은 고딕"/>
              </a:rPr>
              <a:t>‘</a:t>
            </a:r>
            <a:r>
              <a:rPr sz="1800" b="1" spc="-5" dirty="0">
                <a:latin typeface="맑은 고딕"/>
                <a:cs typeface="맑은 고딕"/>
              </a:rPr>
              <a:t>saturating </a:t>
            </a:r>
            <a:r>
              <a:rPr sz="1800" spc="-5" dirty="0">
                <a:latin typeface="맑은 고딕"/>
                <a:cs typeface="맑은 고딕"/>
              </a:rPr>
              <a:t>activation function’ </a:t>
            </a:r>
            <a:r>
              <a:rPr sz="1800" spc="-10" dirty="0">
                <a:latin typeface="맑은 고딕"/>
                <a:cs typeface="맑은 고딕"/>
              </a:rPr>
              <a:t>like </a:t>
            </a:r>
            <a:r>
              <a:rPr sz="1800" spc="-5" dirty="0">
                <a:latin typeface="맑은 고딕"/>
                <a:cs typeface="맑은 고딕"/>
              </a:rPr>
              <a:t>hyperbolic</a:t>
            </a:r>
            <a:r>
              <a:rPr sz="1800" spc="-1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tangent.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25652" y="0"/>
            <a:ext cx="5166360" cy="3161030"/>
            <a:chOff x="7025652" y="0"/>
            <a:chExt cx="5166360" cy="3161030"/>
          </a:xfrm>
        </p:grpSpPr>
        <p:sp>
          <p:nvSpPr>
            <p:cNvPr id="7" name="object 7"/>
            <p:cNvSpPr/>
            <p:nvPr/>
          </p:nvSpPr>
          <p:spPr>
            <a:xfrm>
              <a:off x="7025652" y="0"/>
              <a:ext cx="5166347" cy="3160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20711" y="24383"/>
              <a:ext cx="4933187" cy="27431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491807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130" dirty="0"/>
              <a:t>Unstable  </a:t>
            </a:r>
            <a:r>
              <a:rPr spc="180" dirty="0"/>
              <a:t>gradients</a:t>
            </a:r>
            <a:r>
              <a:rPr spc="-175" dirty="0"/>
              <a:t> </a:t>
            </a:r>
            <a:r>
              <a:rPr spc="245" dirty="0"/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1353311" y="3288791"/>
            <a:ext cx="9121140" cy="2743200"/>
          </a:xfrm>
          <a:custGeom>
            <a:avLst/>
            <a:gdLst/>
            <a:ahLst/>
            <a:cxnLst/>
            <a:rect l="l" t="t" r="r" b="b"/>
            <a:pathLst>
              <a:path w="9121140" h="2743200">
                <a:moveTo>
                  <a:pt x="0" y="0"/>
                </a:moveTo>
                <a:lnTo>
                  <a:pt x="9121140" y="0"/>
                </a:lnTo>
                <a:lnTo>
                  <a:pt x="9121140" y="2743200"/>
                </a:lnTo>
                <a:lnTo>
                  <a:pt x="0" y="274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58152"/>
            <a:ext cx="9613265" cy="42824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Can </a:t>
            </a:r>
            <a:r>
              <a:rPr sz="2400" spc="80" dirty="0">
                <a:latin typeface="Arial"/>
                <a:cs typeface="Arial"/>
              </a:rPr>
              <a:t>we </a:t>
            </a:r>
            <a:r>
              <a:rPr sz="2400" spc="35" dirty="0">
                <a:latin typeface="Arial"/>
                <a:cs typeface="Arial"/>
              </a:rPr>
              <a:t>use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following?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Non-saturating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activation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b="1" spc="85" dirty="0">
                <a:latin typeface="Arial"/>
                <a:cs typeface="Arial"/>
              </a:rPr>
              <a:t>saturating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hyperbolic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tangent)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Batch </a:t>
            </a:r>
            <a:r>
              <a:rPr sz="2000" spc="80" dirty="0">
                <a:latin typeface="Arial"/>
                <a:cs typeface="Arial"/>
              </a:rPr>
              <a:t>Normalization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b="1" spc="45" dirty="0">
                <a:latin typeface="Arial"/>
                <a:cs typeface="Arial"/>
              </a:rPr>
              <a:t>Layer</a:t>
            </a:r>
            <a:r>
              <a:rPr sz="2000" b="1" spc="-195" dirty="0">
                <a:latin typeface="Arial"/>
                <a:cs typeface="Arial"/>
              </a:rPr>
              <a:t> </a:t>
            </a:r>
            <a:r>
              <a:rPr sz="2000" b="1" spc="85" dirty="0">
                <a:latin typeface="Arial"/>
                <a:cs typeface="Arial"/>
              </a:rPr>
              <a:t>Normalization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850">
              <a:latin typeface="Arial"/>
              <a:cs typeface="Arial"/>
            </a:endParaRPr>
          </a:p>
          <a:p>
            <a:pPr marL="814705" lvl="2" indent="-287655">
              <a:lnSpc>
                <a:spcPct val="100000"/>
              </a:lnSpc>
              <a:buFont typeface="Arial"/>
              <a:buChar char="•"/>
              <a:tabLst>
                <a:tab pos="814069" algn="l"/>
                <a:tab pos="815340" algn="l"/>
              </a:tabLst>
            </a:pPr>
            <a:r>
              <a:rPr sz="1800" spc="-5" dirty="0">
                <a:latin typeface="맑은 고딕"/>
                <a:cs typeface="맑은 고딕"/>
              </a:rPr>
              <a:t>Batch Normalization </a:t>
            </a:r>
            <a:r>
              <a:rPr sz="1800" dirty="0">
                <a:latin typeface="맑은 고딕"/>
                <a:cs typeface="맑은 고딕"/>
              </a:rPr>
              <a:t>cannot </a:t>
            </a:r>
            <a:r>
              <a:rPr sz="1800" spc="-5" dirty="0">
                <a:latin typeface="맑은 고딕"/>
                <a:cs typeface="맑은 고딕"/>
              </a:rPr>
              <a:t>be used </a:t>
            </a:r>
            <a:r>
              <a:rPr sz="1800" dirty="0">
                <a:latin typeface="맑은 고딕"/>
                <a:cs typeface="맑은 고딕"/>
              </a:rPr>
              <a:t>as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15" dirty="0">
                <a:latin typeface="맑은 고딕"/>
                <a:cs typeface="맑은 고딕"/>
              </a:rPr>
              <a:t>efficiently.</a:t>
            </a:r>
            <a:endParaRPr sz="1800">
              <a:latin typeface="맑은 고딕"/>
              <a:cs typeface="맑은 고딕"/>
            </a:endParaRPr>
          </a:p>
          <a:p>
            <a:pPr marL="1271905" lvl="3" indent="-287655">
              <a:lnSpc>
                <a:spcPct val="100000"/>
              </a:lnSpc>
              <a:buFont typeface="Arial"/>
              <a:buChar char="•"/>
              <a:tabLst>
                <a:tab pos="1271270" algn="l"/>
                <a:tab pos="1272540" algn="l"/>
              </a:tabLst>
            </a:pPr>
            <a:r>
              <a:rPr sz="1800" dirty="0">
                <a:latin typeface="맑은 고딕"/>
                <a:cs typeface="맑은 고딕"/>
              </a:rPr>
              <a:t>It is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technically possible</a:t>
            </a:r>
            <a:r>
              <a:rPr sz="1800" spc="-5" dirty="0">
                <a:latin typeface="맑은 고딕"/>
                <a:cs typeface="맑은 고딕"/>
              </a:rPr>
              <a:t> to add </a:t>
            </a:r>
            <a:r>
              <a:rPr sz="1800" dirty="0">
                <a:latin typeface="맑은 고딕"/>
                <a:cs typeface="맑은 고딕"/>
              </a:rPr>
              <a:t>a BN </a:t>
            </a:r>
            <a:r>
              <a:rPr sz="1800" spc="-5" dirty="0">
                <a:latin typeface="맑은 고딕"/>
                <a:cs typeface="맑은 고딕"/>
              </a:rPr>
              <a:t>layer to </a:t>
            </a:r>
            <a:r>
              <a:rPr sz="1800" dirty="0">
                <a:latin typeface="맑은 고딕"/>
                <a:cs typeface="맑은 고딕"/>
              </a:rPr>
              <a:t>a </a:t>
            </a:r>
            <a:r>
              <a:rPr sz="1800" spc="10" dirty="0">
                <a:latin typeface="맑은 고딕"/>
                <a:cs typeface="맑은 고딕"/>
              </a:rPr>
              <a:t>memory</a:t>
            </a:r>
            <a:r>
              <a:rPr sz="1800" spc="-2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cell.</a:t>
            </a:r>
            <a:endParaRPr sz="1800">
              <a:latin typeface="맑은 고딕"/>
              <a:cs typeface="맑은 고딕"/>
            </a:endParaRPr>
          </a:p>
          <a:p>
            <a:pPr marL="1271905" marR="188595" lvl="3" indent="-287020">
              <a:lnSpc>
                <a:spcPct val="100000"/>
              </a:lnSpc>
              <a:buFont typeface="Arial"/>
              <a:buChar char="•"/>
              <a:tabLst>
                <a:tab pos="1271270" algn="l"/>
                <a:tab pos="1272540" algn="l"/>
              </a:tabLst>
            </a:pPr>
            <a:r>
              <a:rPr sz="1800" spc="-30" dirty="0">
                <a:latin typeface="맑은 고딕"/>
                <a:cs typeface="맑은 고딕"/>
              </a:rPr>
              <a:t>However, </a:t>
            </a:r>
            <a:r>
              <a:rPr sz="1800" b="1" spc="-5" dirty="0">
                <a:latin typeface="맑은 고딕"/>
                <a:cs typeface="맑은 고딕"/>
              </a:rPr>
              <a:t>the same </a:t>
            </a:r>
            <a:r>
              <a:rPr sz="1800" b="1" dirty="0">
                <a:latin typeface="맑은 고딕"/>
                <a:cs typeface="맑은 고딕"/>
              </a:rPr>
              <a:t>BN </a:t>
            </a:r>
            <a:r>
              <a:rPr sz="1800" b="1" spc="-10" dirty="0">
                <a:latin typeface="맑은 고딕"/>
                <a:cs typeface="맑은 고딕"/>
              </a:rPr>
              <a:t>layer </a:t>
            </a:r>
            <a:r>
              <a:rPr sz="1800" spc="-5" dirty="0">
                <a:latin typeface="맑은 고딕"/>
                <a:cs typeface="맑은 고딕"/>
              </a:rPr>
              <a:t>will be used at each time step,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with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the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same  parameters</a:t>
            </a:r>
            <a:r>
              <a:rPr sz="1800" spc="-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맑은 고딕"/>
                <a:cs typeface="맑은 고딕"/>
              </a:rPr>
              <a:t>(regardless </a:t>
            </a:r>
            <a:r>
              <a:rPr sz="1800" spc="-20" dirty="0">
                <a:latin typeface="맑은 고딕"/>
                <a:cs typeface="맑은 고딕"/>
              </a:rPr>
              <a:t>of </a:t>
            </a:r>
            <a:r>
              <a:rPr sz="1800" dirty="0">
                <a:latin typeface="맑은 고딕"/>
                <a:cs typeface="맑은 고딕"/>
              </a:rPr>
              <a:t>the actual scale and </a:t>
            </a:r>
            <a:r>
              <a:rPr sz="1800" spc="-10" dirty="0">
                <a:latin typeface="맑은 고딕"/>
                <a:cs typeface="맑은 고딕"/>
              </a:rPr>
              <a:t>offset </a:t>
            </a:r>
            <a:r>
              <a:rPr sz="1800" spc="-20" dirty="0">
                <a:latin typeface="맑은 고딕"/>
                <a:cs typeface="맑은 고딕"/>
              </a:rPr>
              <a:t>of </a:t>
            </a:r>
            <a:r>
              <a:rPr sz="1800" dirty="0">
                <a:latin typeface="맑은 고딕"/>
                <a:cs typeface="맑은 고딕"/>
              </a:rPr>
              <a:t>the </a:t>
            </a:r>
            <a:r>
              <a:rPr sz="1800" spc="-5" dirty="0">
                <a:latin typeface="맑은 고딕"/>
                <a:cs typeface="맑은 고딕"/>
              </a:rPr>
              <a:t>inputs </a:t>
            </a:r>
            <a:r>
              <a:rPr sz="1800" dirty="0">
                <a:latin typeface="맑은 고딕"/>
                <a:cs typeface="맑은 고딕"/>
              </a:rPr>
              <a:t>and </a:t>
            </a:r>
            <a:r>
              <a:rPr sz="1800" spc="-5" dirty="0">
                <a:latin typeface="맑은 고딕"/>
                <a:cs typeface="맑은 고딕"/>
              </a:rPr>
              <a:t>hidden  state).</a:t>
            </a:r>
            <a:endParaRPr sz="1800">
              <a:latin typeface="맑은 고딕"/>
              <a:cs typeface="맑은 고딕"/>
            </a:endParaRPr>
          </a:p>
          <a:p>
            <a:pPr marL="1271905" marR="286385" lvl="3" indent="-287020">
              <a:lnSpc>
                <a:spcPts val="2160"/>
              </a:lnSpc>
              <a:spcBef>
                <a:spcPts val="70"/>
              </a:spcBef>
              <a:buFont typeface="Arial"/>
              <a:buChar char="•"/>
              <a:tabLst>
                <a:tab pos="1271270" algn="l"/>
                <a:tab pos="1272540" algn="l"/>
              </a:tabLst>
            </a:pPr>
            <a:r>
              <a:rPr sz="1800" spc="-5" dirty="0">
                <a:latin typeface="맑은 고딕"/>
                <a:cs typeface="맑은 고딕"/>
              </a:rPr>
              <a:t>Adding </a:t>
            </a:r>
            <a:r>
              <a:rPr sz="1800" dirty="0">
                <a:latin typeface="맑은 고딕"/>
                <a:cs typeface="맑은 고딕"/>
              </a:rPr>
              <a:t>BN </a:t>
            </a:r>
            <a:r>
              <a:rPr sz="1800" spc="-5" dirty="0">
                <a:latin typeface="맑은 고딕"/>
                <a:cs typeface="맑은 고딕"/>
              </a:rPr>
              <a:t>was slightly better </a:t>
            </a:r>
            <a:r>
              <a:rPr sz="1800" dirty="0">
                <a:latin typeface="맑은 고딕"/>
                <a:cs typeface="맑은 고딕"/>
              </a:rPr>
              <a:t>than nothing </a:t>
            </a:r>
            <a:r>
              <a:rPr sz="1800" spc="-5" dirty="0">
                <a:latin typeface="맑은 고딕"/>
                <a:cs typeface="맑은 고딕"/>
              </a:rPr>
              <a:t>when applied </a:t>
            </a:r>
            <a:r>
              <a:rPr sz="1800" b="1" spc="-5" dirty="0">
                <a:latin typeface="맑은 고딕"/>
                <a:cs typeface="맑은 고딕"/>
              </a:rPr>
              <a:t>between </a:t>
            </a:r>
            <a:r>
              <a:rPr sz="1800" spc="-10" dirty="0">
                <a:latin typeface="맑은 고딕"/>
                <a:cs typeface="맑은 고딕"/>
              </a:rPr>
              <a:t>recurrent  </a:t>
            </a:r>
            <a:r>
              <a:rPr sz="1800" spc="-5" dirty="0">
                <a:latin typeface="맑은 고딕"/>
                <a:cs typeface="맑은 고딕"/>
              </a:rPr>
              <a:t>layers (i.e., </a:t>
            </a:r>
            <a:r>
              <a:rPr sz="1900" i="1" spc="-30" dirty="0">
                <a:latin typeface="맑은 고딕"/>
                <a:cs typeface="맑은 고딕"/>
              </a:rPr>
              <a:t>vertically</a:t>
            </a:r>
            <a:r>
              <a:rPr sz="1800" spc="-30" dirty="0">
                <a:latin typeface="맑은 고딕"/>
                <a:cs typeface="맑은 고딕"/>
              </a:rPr>
              <a:t>), </a:t>
            </a:r>
            <a:r>
              <a:rPr sz="1800" spc="-5" dirty="0">
                <a:latin typeface="맑은 고딕"/>
                <a:cs typeface="맑은 고딕"/>
              </a:rPr>
              <a:t>but </a:t>
            </a:r>
            <a:r>
              <a:rPr sz="1800" b="1" spc="-5" dirty="0">
                <a:latin typeface="맑은 고딕"/>
                <a:cs typeface="맑은 고딕"/>
              </a:rPr>
              <a:t>not within </a:t>
            </a:r>
            <a:r>
              <a:rPr sz="1800" spc="-10" dirty="0">
                <a:latin typeface="맑은 고딕"/>
                <a:cs typeface="맑은 고딕"/>
              </a:rPr>
              <a:t>recurrent </a:t>
            </a:r>
            <a:r>
              <a:rPr sz="1800" spc="-5" dirty="0">
                <a:latin typeface="맑은 고딕"/>
                <a:cs typeface="맑은 고딕"/>
              </a:rPr>
              <a:t>layers (i.e.,</a:t>
            </a:r>
            <a:r>
              <a:rPr sz="1800" spc="114" dirty="0">
                <a:latin typeface="맑은 고딕"/>
                <a:cs typeface="맑은 고딕"/>
              </a:rPr>
              <a:t> </a:t>
            </a:r>
            <a:r>
              <a:rPr sz="1900" i="1" spc="-40" dirty="0">
                <a:latin typeface="맑은 고딕"/>
                <a:cs typeface="맑은 고딕"/>
              </a:rPr>
              <a:t>horizontally</a:t>
            </a:r>
            <a:r>
              <a:rPr sz="1800" spc="-40" dirty="0">
                <a:latin typeface="맑은 고딕"/>
                <a:cs typeface="맑은 고딕"/>
              </a:rPr>
              <a:t>).</a:t>
            </a:r>
            <a:endParaRPr sz="1800">
              <a:latin typeface="맑은 고딕"/>
              <a:cs typeface="맑은 고딕"/>
            </a:endParaRPr>
          </a:p>
          <a:p>
            <a:pPr marL="814705" lvl="2" indent="-287655">
              <a:lnSpc>
                <a:spcPts val="2090"/>
              </a:lnSpc>
              <a:buFont typeface="Arial"/>
              <a:buChar char="•"/>
              <a:tabLst>
                <a:tab pos="814069" algn="l"/>
                <a:tab pos="815340" algn="l"/>
              </a:tabLst>
            </a:pPr>
            <a:r>
              <a:rPr sz="1800" spc="-5" dirty="0">
                <a:latin typeface="맑은 고딕"/>
                <a:cs typeface="맑은 고딕"/>
              </a:rPr>
              <a:t>So, </a:t>
            </a:r>
            <a:r>
              <a:rPr sz="1800" dirty="0">
                <a:latin typeface="맑은 고딕"/>
                <a:cs typeface="맑은 고딕"/>
              </a:rPr>
              <a:t>use </a:t>
            </a:r>
            <a:r>
              <a:rPr sz="1800" b="1" spc="-10" dirty="0">
                <a:latin typeface="맑은 고딕"/>
                <a:cs typeface="맑은 고딕"/>
              </a:rPr>
              <a:t>Layer</a:t>
            </a:r>
            <a:r>
              <a:rPr sz="1800" b="1" spc="10" dirty="0">
                <a:latin typeface="맑은 고딕"/>
                <a:cs typeface="맑은 고딕"/>
              </a:rPr>
              <a:t> </a:t>
            </a:r>
            <a:r>
              <a:rPr sz="1800" b="1" spc="-5" dirty="0">
                <a:latin typeface="맑은 고딕"/>
                <a:cs typeface="맑은 고딕"/>
              </a:rPr>
              <a:t>Normalization</a:t>
            </a:r>
            <a:r>
              <a:rPr sz="1800" spc="-5" dirty="0"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  <a:p>
            <a:pPr marL="1271905" marR="1278255" lvl="3" indent="-287020">
              <a:lnSpc>
                <a:spcPct val="100000"/>
              </a:lnSpc>
              <a:buFont typeface="Arial"/>
              <a:buChar char="•"/>
              <a:tabLst>
                <a:tab pos="1271270" algn="l"/>
                <a:tab pos="1272540" algn="l"/>
              </a:tabLst>
            </a:pPr>
            <a:r>
              <a:rPr sz="1800" dirty="0">
                <a:latin typeface="맑은 고딕"/>
                <a:cs typeface="맑은 고딕"/>
              </a:rPr>
              <a:t>it is </a:t>
            </a:r>
            <a:r>
              <a:rPr sz="1800" spc="10" dirty="0">
                <a:latin typeface="맑은 고딕"/>
                <a:cs typeface="맑은 고딕"/>
              </a:rPr>
              <a:t>very </a:t>
            </a:r>
            <a:r>
              <a:rPr sz="1800" spc="-5" dirty="0">
                <a:latin typeface="맑은 고딕"/>
                <a:cs typeface="맑은 고딕"/>
              </a:rPr>
              <a:t>similar to </a:t>
            </a:r>
            <a:r>
              <a:rPr sz="1800" dirty="0">
                <a:latin typeface="맑은 고딕"/>
                <a:cs typeface="맑은 고딕"/>
              </a:rPr>
              <a:t>BN, </a:t>
            </a:r>
            <a:r>
              <a:rPr sz="1800" spc="-5" dirty="0">
                <a:latin typeface="맑은 고딕"/>
                <a:cs typeface="맑은 고딕"/>
              </a:rPr>
              <a:t>but (instead </a:t>
            </a:r>
            <a:r>
              <a:rPr sz="1800" spc="-20" dirty="0">
                <a:latin typeface="맑은 고딕"/>
                <a:cs typeface="맑은 고딕"/>
              </a:rPr>
              <a:t>of </a:t>
            </a:r>
            <a:r>
              <a:rPr sz="1800" spc="-5" dirty="0">
                <a:latin typeface="맑은 고딕"/>
                <a:cs typeface="맑은 고딕"/>
              </a:rPr>
              <a:t>normalizing across </a:t>
            </a:r>
            <a:r>
              <a:rPr sz="1800" dirty="0">
                <a:latin typeface="맑은 고딕"/>
                <a:cs typeface="맑은 고딕"/>
              </a:rPr>
              <a:t>the </a:t>
            </a:r>
            <a:r>
              <a:rPr sz="1800" spc="-15" dirty="0">
                <a:latin typeface="맑은 고딕"/>
                <a:cs typeface="맑은 고딕"/>
              </a:rPr>
              <a:t>batch  </a:t>
            </a:r>
            <a:r>
              <a:rPr sz="1800" spc="-5" dirty="0">
                <a:latin typeface="맑은 고딕"/>
                <a:cs typeface="맑은 고딕"/>
              </a:rPr>
              <a:t>dimension), </a:t>
            </a:r>
            <a:r>
              <a:rPr sz="1800" dirty="0">
                <a:latin typeface="맑은 고딕"/>
                <a:cs typeface="맑은 고딕"/>
              </a:rPr>
              <a:t>it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normalizes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across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the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features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 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dimension</a:t>
            </a:r>
            <a:r>
              <a:rPr sz="1800" spc="-5" dirty="0">
                <a:latin typeface="맑은 고딕"/>
                <a:cs typeface="맑은 고딕"/>
              </a:rPr>
              <a:t>.</a:t>
            </a:r>
            <a:endParaRPr sz="18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57984" y="0"/>
            <a:ext cx="4034154" cy="2531745"/>
            <a:chOff x="8157984" y="0"/>
            <a:chExt cx="4034154" cy="2531745"/>
          </a:xfrm>
        </p:grpSpPr>
        <p:sp>
          <p:nvSpPr>
            <p:cNvPr id="6" name="object 6"/>
            <p:cNvSpPr/>
            <p:nvPr/>
          </p:nvSpPr>
          <p:spPr>
            <a:xfrm>
              <a:off x="8157984" y="0"/>
              <a:ext cx="4034015" cy="25313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53044" y="24383"/>
              <a:ext cx="3800843" cy="21137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2673</Words>
  <Application>Microsoft Office PowerPoint</Application>
  <PresentationFormat>와이드스크린</PresentationFormat>
  <Paragraphs>418</Paragraphs>
  <Slides>40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Noto Sans</vt:lpstr>
      <vt:lpstr>맑은 고딕</vt:lpstr>
      <vt:lpstr>휴먼모음T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프레젠테이션</vt:lpstr>
      <vt:lpstr>PowerPoint 프레젠테이션</vt:lpstr>
      <vt:lpstr>I: Problem of RNN</vt:lpstr>
      <vt:lpstr>Problem in handling LONG sequences</vt:lpstr>
      <vt:lpstr>Problem in handling LONG sequences</vt:lpstr>
      <vt:lpstr>Problem in handling LONG sequences</vt:lpstr>
      <vt:lpstr>Handling Long Sequences</vt:lpstr>
      <vt:lpstr>Unstable  gradients problem</vt:lpstr>
      <vt:lpstr>Unstable  gradients problem</vt:lpstr>
      <vt:lpstr>II: Solution LSTM to resolve short-term memory problem  Simplified version: GRU</vt:lpstr>
      <vt:lpstr>Tackling short-term memory problem</vt:lpstr>
      <vt:lpstr>LSTM cells</vt:lpstr>
      <vt:lpstr>LSTM cells</vt:lpstr>
      <vt:lpstr>LSTM cells</vt:lpstr>
      <vt:lpstr>LSTM cells</vt:lpstr>
      <vt:lpstr>GRU cells</vt:lpstr>
      <vt:lpstr>GRU cells</vt:lpstr>
      <vt:lpstr>GRU cells</vt:lpstr>
      <vt:lpstr>Yet…</vt:lpstr>
      <vt:lpstr>Another way to process sequences</vt:lpstr>
      <vt:lpstr>1D convolutional layer</vt:lpstr>
      <vt:lpstr>1D max pooling</vt:lpstr>
      <vt:lpstr>III: Code—encoding &amp;  embedding 모17</vt:lpstr>
      <vt:lpstr>자연어 처리</vt:lpstr>
      <vt:lpstr>Code: 토큰화(Tokenization)</vt:lpstr>
      <vt:lpstr>토큰의 인코딩/임베딩</vt:lpstr>
      <vt:lpstr>인코딩  임베딩</vt:lpstr>
      <vt:lpstr>Code: 임베딩</vt:lpstr>
      <vt:lpstr>PowerPoint 프레젠테이션</vt:lpstr>
      <vt:lpstr>문장의 의미 파악하기</vt:lpstr>
      <vt:lpstr>문장의 의미 파악하기</vt:lpstr>
      <vt:lpstr>Internet Movie Database  (IMDB)</vt:lpstr>
      <vt:lpstr>Code</vt:lpstr>
      <vt:lpstr>PowerPoint 프레젠테이션</vt:lpstr>
      <vt:lpstr>Code: Training</vt:lpstr>
      <vt:lpstr>Code: Result</vt:lpstr>
      <vt:lpstr>모18 코드 관련 이슈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42</cp:revision>
  <dcterms:created xsi:type="dcterms:W3CDTF">2020-11-23T11:09:17Z</dcterms:created>
  <dcterms:modified xsi:type="dcterms:W3CDTF">2020-12-04T16:03:58Z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