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250" autoAdjust="0"/>
  </p:normalViewPr>
  <p:slideViewPr>
    <p:cSldViewPr>
      <p:cViewPr varScale="1">
        <p:scale>
          <a:sx n="60" d="100"/>
          <a:sy n="60" d="100"/>
        </p:scale>
        <p:origin x="78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54EFF2-3743-4A98-A2B1-A78D958D8D79}" type="datetimeFigureOut">
              <a:rPr lang="ko-KR" altLang="en-US" smtClean="0"/>
              <a:t>2020-12-05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A8995-3919-4193-A9C6-C9E86CDDC1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731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23. Auto-Encoder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41524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Fitting</a:t>
            </a:r>
            <a:r>
              <a:rPr lang="ko-KR" altLang="en-US" b="1" dirty="0"/>
              <a:t>할 때</a:t>
            </a:r>
            <a:r>
              <a:rPr lang="en-US" altLang="ko-KR" b="1" dirty="0"/>
              <a:t>, X -&gt; Y</a:t>
            </a:r>
            <a:r>
              <a:rPr lang="ko-KR" altLang="en-US" b="1" dirty="0"/>
              <a:t>로 가는 함수가 아니라</a:t>
            </a:r>
            <a:r>
              <a:rPr lang="en-US" altLang="ko-KR" b="1" dirty="0"/>
              <a:t>, </a:t>
            </a:r>
            <a:r>
              <a:rPr lang="en-US" altLang="ko-KR" b="1" dirty="0" err="1"/>
              <a:t>X_train</a:t>
            </a:r>
            <a:r>
              <a:rPr lang="ko-KR" altLang="en-US" b="1" dirty="0"/>
              <a:t>으로 동일함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목표가 다시 </a:t>
            </a:r>
            <a:r>
              <a:rPr lang="en-US" altLang="ko-KR" b="1" dirty="0" err="1"/>
              <a:t>X_train</a:t>
            </a:r>
            <a:r>
              <a:rPr lang="ko-KR" altLang="en-US" b="1" dirty="0"/>
              <a:t>에 비슷하게 </a:t>
            </a:r>
            <a:r>
              <a:rPr lang="en-US" altLang="ko-KR" b="1" dirty="0"/>
              <a:t>copy</a:t>
            </a:r>
            <a:r>
              <a:rPr lang="ko-KR" altLang="en-US" b="1" dirty="0"/>
              <a:t>하는 것이므로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동일한 </a:t>
            </a:r>
            <a:r>
              <a:rPr lang="en-US" altLang="ko-KR" dirty="0"/>
              <a:t>SIZE</a:t>
            </a:r>
            <a:r>
              <a:rPr lang="ko-KR" altLang="en-US" dirty="0"/>
              <a:t>가 되어야 함</a:t>
            </a:r>
            <a:r>
              <a:rPr lang="en-US" altLang="ko-KR" dirty="0"/>
              <a:t>.(</a:t>
            </a:r>
            <a:r>
              <a:rPr lang="ko-KR" altLang="en-US" dirty="0"/>
              <a:t>핵심 특징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39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Simple AE</a:t>
            </a:r>
          </a:p>
          <a:p>
            <a:endParaRPr lang="en-US" altLang="ko-KR" dirty="0"/>
          </a:p>
          <a:p>
            <a:r>
              <a:rPr lang="ko-KR" altLang="en-US" dirty="0"/>
              <a:t>만약 </a:t>
            </a:r>
            <a:r>
              <a:rPr lang="en-US" altLang="ko-KR" dirty="0"/>
              <a:t>AE</a:t>
            </a:r>
            <a:r>
              <a:rPr lang="ko-KR" altLang="en-US" dirty="0"/>
              <a:t>가 </a:t>
            </a:r>
            <a:r>
              <a:rPr lang="en-US" altLang="ko-KR" dirty="0"/>
              <a:t>linear activation</a:t>
            </a:r>
            <a:r>
              <a:rPr lang="ko-KR" altLang="en-US" dirty="0"/>
              <a:t>만 사용하고</a:t>
            </a:r>
            <a:r>
              <a:rPr lang="en-US" altLang="ko-KR" dirty="0"/>
              <a:t>, MSE</a:t>
            </a:r>
            <a:r>
              <a:rPr lang="ko-KR" altLang="en-US" dirty="0"/>
              <a:t>로 </a:t>
            </a:r>
            <a:r>
              <a:rPr lang="en-US" altLang="ko-KR" dirty="0"/>
              <a:t>cost function</a:t>
            </a:r>
            <a:r>
              <a:rPr lang="ko-KR" altLang="en-US" dirty="0"/>
              <a:t>을 사용하면 </a:t>
            </a:r>
            <a:r>
              <a:rPr lang="en-US" altLang="ko-KR" dirty="0"/>
              <a:t>PCA</a:t>
            </a:r>
            <a:r>
              <a:rPr lang="ko-KR" altLang="en-US" dirty="0"/>
              <a:t>의 역할을 하게 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062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Stacked AE : Hidden layer</a:t>
            </a:r>
            <a:r>
              <a:rPr lang="ko-KR" altLang="en-US" dirty="0"/>
              <a:t>을 가진</a:t>
            </a:r>
            <a:r>
              <a:rPr lang="en-US" altLang="ko-KR" dirty="0"/>
              <a:t>, Stack</a:t>
            </a:r>
            <a:r>
              <a:rPr lang="ko-KR" altLang="en-US" dirty="0"/>
              <a:t>된 </a:t>
            </a:r>
            <a:r>
              <a:rPr lang="ko-KR" altLang="en-US" dirty="0" err="1"/>
              <a:t>오토인코더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821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Hidden layer</a:t>
            </a:r>
            <a:r>
              <a:rPr lang="ko-KR" altLang="en-US" dirty="0"/>
              <a:t>이 다수인 </a:t>
            </a:r>
            <a:r>
              <a:rPr lang="en-US" altLang="ko-KR" dirty="0"/>
              <a:t>AE.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을 더 추가한다 </a:t>
            </a:r>
            <a:r>
              <a:rPr lang="en-US" altLang="ko-KR" dirty="0"/>
              <a:t>= </a:t>
            </a:r>
            <a:r>
              <a:rPr lang="ko-KR" altLang="en-US" dirty="0"/>
              <a:t>모델의 용량이 증가하고</a:t>
            </a:r>
            <a:r>
              <a:rPr lang="en-US" altLang="ko-KR" dirty="0"/>
              <a:t>, </a:t>
            </a:r>
            <a:r>
              <a:rPr lang="ko-KR" altLang="en-US" dirty="0"/>
              <a:t>모델의 학습할 수 있는 범위가 늘어난다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Complex coding</a:t>
            </a:r>
            <a:r>
              <a:rPr lang="ko-KR" altLang="en-US" dirty="0"/>
              <a:t>을 학습할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주의 </a:t>
            </a:r>
            <a:r>
              <a:rPr lang="en-US" altLang="ko-KR" dirty="0"/>
              <a:t>: AE</a:t>
            </a:r>
            <a:r>
              <a:rPr lang="ko-KR" altLang="en-US" dirty="0"/>
              <a:t>가 너무 강력하면</a:t>
            </a:r>
            <a:r>
              <a:rPr lang="en-US" altLang="ko-KR" dirty="0"/>
              <a:t>, Input</a:t>
            </a:r>
            <a:r>
              <a:rPr lang="ko-KR" altLang="en-US" dirty="0"/>
              <a:t>과 거의 동일한 </a:t>
            </a:r>
            <a:r>
              <a:rPr lang="en-US" altLang="ko-KR" dirty="0"/>
              <a:t>output</a:t>
            </a:r>
            <a:r>
              <a:rPr lang="ko-KR" altLang="en-US" dirty="0"/>
              <a:t>을 냄</a:t>
            </a:r>
            <a:r>
              <a:rPr lang="en-US" altLang="ko-KR" dirty="0"/>
              <a:t>. </a:t>
            </a:r>
            <a:r>
              <a:rPr lang="ko-KR" altLang="en-US" dirty="0"/>
              <a:t>이러면 안된다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ko-KR" altLang="en-US" b="1" dirty="0"/>
              <a:t>적당히 </a:t>
            </a:r>
            <a:r>
              <a:rPr lang="en-US" altLang="ko-KR" b="1" dirty="0"/>
              <a:t>Powerful</a:t>
            </a:r>
            <a:r>
              <a:rPr lang="ko-KR" altLang="en-US" b="1" dirty="0"/>
              <a:t>해야</a:t>
            </a:r>
            <a:r>
              <a:rPr lang="en-US" altLang="ko-KR" b="1" dirty="0"/>
              <a:t>, </a:t>
            </a:r>
            <a:r>
              <a:rPr lang="ko-KR" altLang="en-US" b="1" dirty="0"/>
              <a:t>적절히 내재된 중요 표현들을 학습할 수 있고</a:t>
            </a:r>
            <a:r>
              <a:rPr lang="en-US" altLang="ko-KR" b="1" dirty="0"/>
              <a:t>, </a:t>
            </a:r>
            <a:r>
              <a:rPr lang="ko-KR" altLang="en-US" b="1" dirty="0"/>
              <a:t>새로운 </a:t>
            </a:r>
            <a:r>
              <a:rPr lang="en-US" altLang="ko-KR" b="1" dirty="0"/>
              <a:t>Instance</a:t>
            </a:r>
            <a:r>
              <a:rPr lang="ko-KR" altLang="en-US" b="1" dirty="0"/>
              <a:t>에 대해 일반화가 가능함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47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Simple Architecture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Symmetrical</a:t>
            </a:r>
            <a:r>
              <a:rPr lang="ko-KR" altLang="en-US" b="1" dirty="0"/>
              <a:t>함</a:t>
            </a:r>
            <a:r>
              <a:rPr lang="en-US" altLang="ko-KR" b="1" dirty="0"/>
              <a:t>.(hidden</a:t>
            </a:r>
            <a:r>
              <a:rPr lang="ko-KR" altLang="en-US" b="1" dirty="0"/>
              <a:t> </a:t>
            </a:r>
            <a:r>
              <a:rPr lang="en-US" altLang="ko-KR" b="1" dirty="0"/>
              <a:t>layer</a:t>
            </a:r>
            <a:r>
              <a:rPr lang="ko-KR" altLang="en-US" b="1" dirty="0"/>
              <a:t>을 기준으로</a:t>
            </a:r>
            <a:r>
              <a:rPr lang="en-US" altLang="ko-KR" b="1" dirty="0"/>
              <a:t>, </a:t>
            </a:r>
            <a:r>
              <a:rPr lang="ko-KR" altLang="en-US" b="1" dirty="0"/>
              <a:t>위아래가 대칭을 이룸</a:t>
            </a:r>
            <a:r>
              <a:rPr lang="en-US" altLang="ko-KR" b="1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Hidden layer</a:t>
            </a:r>
            <a:r>
              <a:rPr lang="ko-KR" altLang="en-US" dirty="0"/>
              <a:t>이 겹치고</a:t>
            </a:r>
            <a:r>
              <a:rPr lang="en-US" altLang="ko-KR" dirty="0"/>
              <a:t>, input ~ hidden</a:t>
            </a:r>
            <a:r>
              <a:rPr lang="ko-KR" altLang="en-US" dirty="0"/>
              <a:t>까지가 </a:t>
            </a:r>
            <a:r>
              <a:rPr lang="en-US" altLang="ko-KR" dirty="0"/>
              <a:t>encoder, hidden ~ output</a:t>
            </a:r>
            <a:r>
              <a:rPr lang="ko-KR" altLang="en-US" dirty="0"/>
              <a:t>까지가 </a:t>
            </a:r>
            <a:r>
              <a:rPr lang="en-US" altLang="ko-KR" dirty="0"/>
              <a:t>Decoder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1742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코드로 구현한 </a:t>
            </a:r>
            <a:r>
              <a:rPr lang="en-US" altLang="ko-KR" b="1" dirty="0"/>
              <a:t>Stacked AE</a:t>
            </a:r>
          </a:p>
          <a:p>
            <a:endParaRPr lang="en-US" altLang="ko-KR" dirty="0"/>
          </a:p>
          <a:p>
            <a:r>
              <a:rPr lang="en-US" altLang="ko-KR" dirty="0"/>
              <a:t>Encoder</a:t>
            </a:r>
            <a:r>
              <a:rPr lang="ko-KR" altLang="en-US" dirty="0"/>
              <a:t>에서는 </a:t>
            </a:r>
            <a:r>
              <a:rPr lang="ko-KR" altLang="en-US" dirty="0" err="1"/>
              <a:t>노드수가</a:t>
            </a:r>
            <a:r>
              <a:rPr lang="ko-KR" altLang="en-US" dirty="0"/>
              <a:t> 점점 줄어들고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Decoder</a:t>
            </a:r>
            <a:r>
              <a:rPr lang="ko-KR" altLang="en-US" dirty="0"/>
              <a:t>에서는 </a:t>
            </a:r>
            <a:r>
              <a:rPr lang="ko-KR" altLang="en-US" dirty="0" err="1"/>
              <a:t>노드수가</a:t>
            </a:r>
            <a:r>
              <a:rPr lang="ko-KR" altLang="en-US" dirty="0"/>
              <a:t> 다시 점점 늘어남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5704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Visualization</a:t>
            </a:r>
          </a:p>
          <a:p>
            <a:endParaRPr lang="en-US" altLang="ko-KR" dirty="0"/>
          </a:p>
          <a:p>
            <a:r>
              <a:rPr lang="ko-KR" altLang="en-US" dirty="0"/>
              <a:t>결과에서</a:t>
            </a:r>
            <a:r>
              <a:rPr lang="en-US" altLang="ko-KR" dirty="0"/>
              <a:t>, Original data</a:t>
            </a:r>
            <a:r>
              <a:rPr lang="ko-KR" altLang="en-US" dirty="0"/>
              <a:t>보다 데이터 손실이 있음을 확인할 수 있음</a:t>
            </a:r>
            <a:r>
              <a:rPr lang="en-US" altLang="ko-KR" dirty="0"/>
              <a:t>. </a:t>
            </a:r>
            <a:r>
              <a:rPr lang="ko-KR" altLang="en-US" dirty="0"/>
              <a:t>대략적으로 알 수 있으나</a:t>
            </a:r>
            <a:r>
              <a:rPr lang="en-US" altLang="ko-KR" dirty="0"/>
              <a:t>, </a:t>
            </a:r>
            <a:r>
              <a:rPr lang="ko-KR" altLang="en-US" dirty="0"/>
              <a:t>해당 결과는 아직 덜 </a:t>
            </a:r>
            <a:r>
              <a:rPr lang="en-US" altLang="ko-KR" dirty="0"/>
              <a:t>powerful</a:t>
            </a:r>
            <a:r>
              <a:rPr lang="ko-KR" altLang="en-US" dirty="0"/>
              <a:t>하다는 것을 확인할 수 있음 </a:t>
            </a:r>
            <a:r>
              <a:rPr lang="en-US" altLang="ko-KR" dirty="0"/>
              <a:t>-&gt; Underfitting.</a:t>
            </a:r>
          </a:p>
          <a:p>
            <a:endParaRPr lang="en-US" altLang="ko-KR" dirty="0"/>
          </a:p>
          <a:p>
            <a:r>
              <a:rPr lang="ko-KR" altLang="en-US" dirty="0"/>
              <a:t>제대로 학습되면</a:t>
            </a:r>
            <a:r>
              <a:rPr lang="en-US" altLang="ko-KR" dirty="0"/>
              <a:t>, </a:t>
            </a:r>
            <a:r>
              <a:rPr lang="ko-KR" altLang="en-US" dirty="0"/>
              <a:t>차이가 너무 심각하지 않지만</a:t>
            </a:r>
            <a:r>
              <a:rPr lang="en-US" altLang="ko-KR" dirty="0"/>
              <a:t>, </a:t>
            </a:r>
            <a:r>
              <a:rPr lang="ko-KR" altLang="en-US" dirty="0"/>
              <a:t>너무 같지도 않게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99251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Convolutional layer</a:t>
            </a:r>
            <a:r>
              <a:rPr lang="ko-KR" altLang="en-US" dirty="0"/>
              <a:t>을 추가하여 </a:t>
            </a:r>
            <a:r>
              <a:rPr lang="en-US" altLang="ko-KR" dirty="0"/>
              <a:t>Convolutional Autoencoder</a:t>
            </a:r>
            <a:r>
              <a:rPr lang="ko-KR" altLang="en-US" dirty="0"/>
              <a:t>을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</a:t>
            </a:r>
            <a:r>
              <a:rPr lang="en-US" altLang="ko-KR" dirty="0"/>
              <a:t>Encoder</a:t>
            </a:r>
            <a:r>
              <a:rPr lang="ko-KR" altLang="en-US" dirty="0"/>
              <a:t>에서도 </a:t>
            </a:r>
            <a:r>
              <a:rPr lang="en-US" altLang="ko-KR" dirty="0"/>
              <a:t>filter</a:t>
            </a:r>
            <a:r>
              <a:rPr lang="ko-KR" altLang="en-US" dirty="0"/>
              <a:t>수는 늘어나지만</a:t>
            </a:r>
            <a:r>
              <a:rPr lang="en-US" altLang="ko-KR" dirty="0"/>
              <a:t>, Pooling</a:t>
            </a:r>
            <a:r>
              <a:rPr lang="ko-KR" altLang="en-US" dirty="0"/>
              <a:t>에 의해 </a:t>
            </a:r>
            <a:r>
              <a:rPr lang="en-US" altLang="ko-KR" dirty="0"/>
              <a:t>size</a:t>
            </a:r>
            <a:r>
              <a:rPr lang="ko-KR" altLang="en-US" dirty="0"/>
              <a:t>는 </a:t>
            </a:r>
            <a:r>
              <a:rPr lang="ko-KR" altLang="en-US" dirty="0" err="1"/>
              <a:t>줄어듬</a:t>
            </a:r>
            <a:r>
              <a:rPr lang="en-US" altLang="ko-KR" dirty="0"/>
              <a:t>.(28-&gt;14-&gt;7-&gt;3)</a:t>
            </a:r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en-US" altLang="ko-KR" b="1" dirty="0"/>
              <a:t>Decoder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은 </a:t>
            </a:r>
            <a:r>
              <a:rPr lang="en-US" altLang="ko-KR" dirty="0"/>
              <a:t>3</a:t>
            </a:r>
            <a:r>
              <a:rPr lang="ko-KR" altLang="en-US" dirty="0"/>
              <a:t>으로 시작해서</a:t>
            </a:r>
            <a:r>
              <a:rPr lang="en-US" altLang="ko-KR" dirty="0"/>
              <a:t>, max pooling</a:t>
            </a:r>
            <a:r>
              <a:rPr lang="ko-KR" altLang="en-US" dirty="0"/>
              <a:t>을 수행하지 않으며 </a:t>
            </a:r>
            <a:r>
              <a:rPr lang="en-US" altLang="ko-KR" dirty="0"/>
              <a:t>reshape</a:t>
            </a:r>
            <a:r>
              <a:rPr lang="ko-KR" altLang="en-US" dirty="0"/>
              <a:t>를 통해 </a:t>
            </a:r>
            <a:r>
              <a:rPr lang="en-US" altLang="ko-KR" dirty="0"/>
              <a:t>28x28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Conv2DTranspose</a:t>
            </a:r>
            <a:r>
              <a:rPr lang="ko-KR" altLang="en-US" b="1" dirty="0"/>
              <a:t>로 </a:t>
            </a:r>
            <a:r>
              <a:rPr lang="en-US" altLang="ko-KR" b="1" dirty="0"/>
              <a:t>max pooling</a:t>
            </a:r>
            <a:r>
              <a:rPr lang="ko-KR" altLang="en-US" b="1" dirty="0"/>
              <a:t>의 반대되는 방법</a:t>
            </a:r>
            <a:r>
              <a:rPr lang="en-US" altLang="ko-KR" b="1" dirty="0"/>
              <a:t>(0</a:t>
            </a:r>
            <a:r>
              <a:rPr lang="ko-KR" altLang="en-US" b="1" dirty="0"/>
              <a:t>을 넣어서 사이즈를 늘림</a:t>
            </a:r>
            <a:r>
              <a:rPr lang="en-US" altLang="ko-KR" b="1" dirty="0"/>
              <a:t>, </a:t>
            </a:r>
            <a:r>
              <a:rPr lang="ko-KR" altLang="en-US" b="1" dirty="0"/>
              <a:t>참고만</a:t>
            </a:r>
            <a:r>
              <a:rPr lang="en-US" altLang="ko-KR" b="1" dirty="0"/>
              <a:t>)</a:t>
            </a:r>
            <a:r>
              <a:rPr lang="ko-KR" altLang="en-US" b="1" dirty="0"/>
              <a:t>을 수행함</a:t>
            </a:r>
            <a:r>
              <a:rPr lang="en-US" altLang="ko-KR" b="1" dirty="0"/>
              <a:t> -&gt; </a:t>
            </a:r>
            <a:r>
              <a:rPr lang="en-US" altLang="ko-KR" b="1" dirty="0" err="1"/>
              <a:t>upsampling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6437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Convolutional Autoencoders</a:t>
            </a:r>
          </a:p>
          <a:p>
            <a:endParaRPr lang="en-US" altLang="ko-KR" dirty="0"/>
          </a:p>
          <a:p>
            <a:r>
              <a:rPr lang="en-US" altLang="ko-KR" dirty="0"/>
              <a:t>Model summary</a:t>
            </a:r>
            <a:r>
              <a:rPr lang="ko-KR" altLang="en-US" dirty="0"/>
              <a:t>에서</a:t>
            </a:r>
            <a:r>
              <a:rPr lang="en-US" altLang="ko-KR" dirty="0"/>
              <a:t>, </a:t>
            </a:r>
            <a:r>
              <a:rPr lang="ko-KR" altLang="en-US" dirty="0"/>
              <a:t>인코더에서는 사이즈가 줄어들고</a:t>
            </a:r>
            <a:r>
              <a:rPr lang="en-US" altLang="ko-KR" dirty="0"/>
              <a:t>, </a:t>
            </a:r>
            <a:r>
              <a:rPr lang="ko-KR" altLang="en-US" dirty="0" err="1"/>
              <a:t>디코더에서는</a:t>
            </a:r>
            <a:r>
              <a:rPr lang="ko-KR" altLang="en-US" dirty="0"/>
              <a:t> </a:t>
            </a:r>
            <a:r>
              <a:rPr lang="en-US" altLang="ko-KR" dirty="0"/>
              <a:t>upscaling</a:t>
            </a:r>
            <a:r>
              <a:rPr lang="ko-KR" altLang="en-US" dirty="0"/>
              <a:t>을 수행함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중요 </a:t>
            </a:r>
            <a:r>
              <a:rPr lang="en-US" altLang="ko-KR" b="1" dirty="0"/>
              <a:t>: AE</a:t>
            </a:r>
            <a:r>
              <a:rPr lang="ko-KR" altLang="en-US" b="1" dirty="0"/>
              <a:t>이므로 </a:t>
            </a:r>
            <a:r>
              <a:rPr lang="en-US" altLang="ko-KR" b="1" dirty="0"/>
              <a:t>Input</a:t>
            </a:r>
            <a:r>
              <a:rPr lang="ko-KR" altLang="en-US" b="1" dirty="0"/>
              <a:t>과 </a:t>
            </a:r>
            <a:r>
              <a:rPr lang="en-US" altLang="ko-KR" b="1" dirty="0"/>
              <a:t>output</a:t>
            </a:r>
            <a:r>
              <a:rPr lang="ko-KR" altLang="en-US" b="1" dirty="0"/>
              <a:t>이 </a:t>
            </a:r>
            <a:r>
              <a:rPr lang="en-US" altLang="ko-KR" b="1" dirty="0"/>
              <a:t>28x28</a:t>
            </a:r>
            <a:r>
              <a:rPr lang="ko-KR" altLang="en-US" b="1" dirty="0"/>
              <a:t>로 동일함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350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훨씬 나아짐</a:t>
            </a:r>
            <a:r>
              <a:rPr lang="en-US" altLang="ko-KR" dirty="0"/>
              <a:t>. Conv layer</a:t>
            </a:r>
            <a:r>
              <a:rPr lang="ko-KR" altLang="en-US" dirty="0"/>
              <a:t>이 이미지에서 탁월한 성능을 보임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750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AutoEncoder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일반적인 신경망 중</a:t>
            </a:r>
            <a:r>
              <a:rPr lang="en-US" altLang="ko-KR" dirty="0"/>
              <a:t>, </a:t>
            </a:r>
            <a:r>
              <a:rPr lang="ko-KR" altLang="en-US" dirty="0"/>
              <a:t>핵심 목표가 </a:t>
            </a:r>
            <a:r>
              <a:rPr lang="en-US" altLang="ko-KR" b="1" dirty="0" err="1"/>
              <a:t>densed</a:t>
            </a:r>
            <a:r>
              <a:rPr lang="en-US" altLang="ko-KR" b="1" dirty="0"/>
              <a:t> representation of the input data(input</a:t>
            </a:r>
            <a:r>
              <a:rPr lang="ko-KR" altLang="en-US" b="1" dirty="0"/>
              <a:t> </a:t>
            </a:r>
            <a:r>
              <a:rPr lang="en-US" altLang="ko-KR" b="1" dirty="0"/>
              <a:t>data</a:t>
            </a:r>
            <a:r>
              <a:rPr lang="ko-KR" altLang="en-US" b="1" dirty="0"/>
              <a:t>의 </a:t>
            </a:r>
            <a:r>
              <a:rPr lang="ko-KR" altLang="en-US" b="1" dirty="0" err="1"/>
              <a:t>밀도있는</a:t>
            </a:r>
            <a:r>
              <a:rPr lang="ko-KR" altLang="en-US" b="1" dirty="0"/>
              <a:t> 표현</a:t>
            </a:r>
            <a:r>
              <a:rPr lang="en-US" altLang="ko-KR" b="1" dirty="0"/>
              <a:t>)</a:t>
            </a:r>
            <a:r>
              <a:rPr lang="ko-KR" altLang="en-US" dirty="0"/>
              <a:t>인 것</a:t>
            </a:r>
            <a:br>
              <a:rPr lang="en-US" altLang="ko-KR" dirty="0"/>
            </a:br>
            <a:r>
              <a:rPr lang="ko-KR" altLang="en-US" b="1" dirty="0"/>
              <a:t>지도학습이 아님</a:t>
            </a:r>
            <a:r>
              <a:rPr lang="en-US" altLang="ko-KR" b="1" dirty="0"/>
              <a:t>-&gt; Label</a:t>
            </a:r>
            <a:r>
              <a:rPr lang="ko-KR" altLang="en-US" b="1" dirty="0"/>
              <a:t>정보가 없어도 됨</a:t>
            </a:r>
            <a:r>
              <a:rPr lang="en-US" altLang="ko-KR" b="1" dirty="0"/>
              <a:t>.</a:t>
            </a:r>
            <a:br>
              <a:rPr lang="en-US" altLang="ko-KR" b="1" dirty="0"/>
            </a:br>
            <a:endParaRPr lang="en-US" altLang="ko-KR" b="1" dirty="0"/>
          </a:p>
          <a:p>
            <a:pPr marL="0" indent="0">
              <a:buFontTx/>
              <a:buNone/>
            </a:pPr>
            <a:r>
              <a:rPr lang="en-US" altLang="ko-KR" dirty="0"/>
              <a:t>Ex) </a:t>
            </a:r>
            <a:r>
              <a:rPr lang="ko-KR" altLang="en-US" dirty="0"/>
              <a:t>건물인가</a:t>
            </a:r>
            <a:r>
              <a:rPr lang="en-US" altLang="ko-KR" dirty="0"/>
              <a:t>? </a:t>
            </a:r>
            <a:r>
              <a:rPr lang="ko-KR" altLang="en-US" dirty="0"/>
              <a:t>동물인가</a:t>
            </a:r>
            <a:r>
              <a:rPr lang="en-US" altLang="ko-KR" dirty="0"/>
              <a:t>? </a:t>
            </a:r>
            <a:r>
              <a:rPr lang="ko-KR" altLang="en-US" dirty="0"/>
              <a:t>등 내재된 의미를 학습하는 것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전형적으로</a:t>
            </a:r>
            <a:r>
              <a:rPr lang="en-US" altLang="ko-KR" dirty="0"/>
              <a:t>, Input data</a:t>
            </a:r>
            <a:r>
              <a:rPr lang="ko-KR" altLang="en-US" dirty="0"/>
              <a:t>를 낮은 차원으로 바꾸는 역할을 함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차원 축소의 개념으로 </a:t>
            </a:r>
            <a:r>
              <a:rPr lang="en-US" altLang="ko-KR" dirty="0"/>
              <a:t>PCA</a:t>
            </a:r>
            <a:r>
              <a:rPr lang="ko-KR" altLang="en-US" dirty="0"/>
              <a:t>를 배웠는데</a:t>
            </a:r>
            <a:r>
              <a:rPr lang="en-US" altLang="ko-KR" dirty="0"/>
              <a:t>, </a:t>
            </a:r>
            <a:r>
              <a:rPr lang="ko-KR" altLang="en-US" dirty="0"/>
              <a:t>핵심적인 내용만 남겨서 저차원으로 줄인다는 점에서 비슷함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AE</a:t>
            </a:r>
            <a:r>
              <a:rPr lang="ko-KR" altLang="en-US" dirty="0"/>
              <a:t>의 활용 </a:t>
            </a:r>
            <a:r>
              <a:rPr lang="en-US" altLang="ko-KR" dirty="0"/>
              <a:t>: </a:t>
            </a:r>
            <a:r>
              <a:rPr lang="ko-KR" altLang="en-US" dirty="0"/>
              <a:t>차원 축소</a:t>
            </a:r>
            <a:r>
              <a:rPr lang="en-US" altLang="ko-KR" dirty="0"/>
              <a:t>, Feature detection</a:t>
            </a:r>
            <a:r>
              <a:rPr lang="en-US" altLang="ko-KR" b="1" dirty="0"/>
              <a:t>, generative model</a:t>
            </a:r>
            <a:r>
              <a:rPr lang="en-US" altLang="ko-KR" dirty="0"/>
              <a:t>(</a:t>
            </a:r>
            <a:r>
              <a:rPr lang="ko-KR" altLang="en-US" dirty="0"/>
              <a:t>이전에 없었던 무언가를 생성하는 모델</a:t>
            </a:r>
            <a:r>
              <a:rPr lang="en-US" altLang="ko-KR" dirty="0"/>
              <a:t>. Fake video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72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Recurrent Neural network</a:t>
            </a:r>
            <a:r>
              <a:rPr lang="ko-KR" altLang="en-US" dirty="0"/>
              <a:t>역시 </a:t>
            </a:r>
            <a:r>
              <a:rPr lang="en-US" altLang="ko-KR" dirty="0"/>
              <a:t>Autoencoder</a:t>
            </a:r>
            <a:r>
              <a:rPr lang="ko-KR" altLang="en-US" dirty="0"/>
              <a:t>에 집어넣을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텍스트</a:t>
            </a:r>
            <a:r>
              <a:rPr lang="en-US" altLang="ko-KR" dirty="0"/>
              <a:t>, </a:t>
            </a:r>
            <a:r>
              <a:rPr lang="ko-KR" altLang="en-US" dirty="0"/>
              <a:t>문장</a:t>
            </a:r>
            <a:r>
              <a:rPr lang="en-US" altLang="ko-KR" dirty="0"/>
              <a:t>, </a:t>
            </a:r>
            <a:r>
              <a:rPr lang="ko-KR" altLang="en-US" dirty="0"/>
              <a:t>시계열 데이터일 시 사용할 수 있음</a:t>
            </a:r>
            <a:r>
              <a:rPr lang="en-US" altLang="ko-KR" dirty="0"/>
              <a:t>. Sequential data</a:t>
            </a:r>
            <a:r>
              <a:rPr lang="ko-KR" altLang="en-US" dirty="0"/>
              <a:t>에 잘 어울림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</a:t>
            </a:r>
          </a:p>
          <a:p>
            <a:endParaRPr lang="en-US" altLang="ko-KR" b="1" dirty="0"/>
          </a:p>
          <a:p>
            <a:r>
              <a:rPr lang="en-US" altLang="ko-KR" b="1" dirty="0"/>
              <a:t>Encoder</a:t>
            </a:r>
            <a:r>
              <a:rPr lang="ko-KR" altLang="en-US" b="1" dirty="0"/>
              <a:t>은 </a:t>
            </a:r>
            <a:r>
              <a:rPr lang="en-US" altLang="ko-KR" b="1" dirty="0"/>
              <a:t>sequence to vector </a:t>
            </a:r>
            <a:r>
              <a:rPr lang="ko-KR" altLang="en-US" b="1" dirty="0"/>
              <a:t>형태를 취하며</a:t>
            </a:r>
            <a:r>
              <a:rPr lang="en-US" altLang="ko-KR" b="1" dirty="0"/>
              <a:t>(</a:t>
            </a:r>
            <a:r>
              <a:rPr lang="ko-KR" altLang="en-US" b="1" dirty="0"/>
              <a:t>사이즈가 </a:t>
            </a:r>
            <a:r>
              <a:rPr lang="ko-KR" altLang="en-US" b="1" dirty="0" err="1"/>
              <a:t>작아짐</a:t>
            </a:r>
            <a:r>
              <a:rPr lang="en-US" altLang="ko-KR" b="1" dirty="0"/>
              <a:t>),</a:t>
            </a:r>
          </a:p>
          <a:p>
            <a:r>
              <a:rPr lang="en-US" altLang="ko-KR" b="1" dirty="0"/>
              <a:t>Decoder</a:t>
            </a:r>
            <a:r>
              <a:rPr lang="ko-KR" altLang="en-US" b="1" dirty="0"/>
              <a:t>은 </a:t>
            </a:r>
            <a:r>
              <a:rPr lang="en-US" altLang="ko-KR" b="1" dirty="0"/>
              <a:t>Vector to sequence </a:t>
            </a:r>
            <a:r>
              <a:rPr lang="ko-KR" altLang="en-US" b="1" dirty="0"/>
              <a:t>형태를 취함</a:t>
            </a:r>
            <a:r>
              <a:rPr lang="en-US" altLang="ko-KR" b="1" dirty="0"/>
              <a:t>(</a:t>
            </a:r>
            <a:r>
              <a:rPr lang="ko-KR" altLang="en-US" b="1" dirty="0"/>
              <a:t>사이즈가 커짐</a:t>
            </a:r>
            <a:r>
              <a:rPr lang="en-US" altLang="ko-KR" b="1" dirty="0"/>
              <a:t>).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LSTM</a:t>
            </a:r>
            <a:r>
              <a:rPr lang="ko-KR" altLang="en-US" dirty="0"/>
              <a:t>을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Sequence to vector -&gt; vector to Sequence </a:t>
            </a:r>
            <a:r>
              <a:rPr lang="ko-KR" altLang="en-US" b="1" dirty="0"/>
              <a:t>형태를 취함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9820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비교해 보면</a:t>
            </a:r>
            <a:r>
              <a:rPr lang="en-US" altLang="ko-KR" dirty="0"/>
              <a:t>, </a:t>
            </a:r>
            <a:r>
              <a:rPr lang="ko-KR" altLang="en-US" dirty="0"/>
              <a:t>영상이므로 </a:t>
            </a:r>
            <a:r>
              <a:rPr lang="en-US" altLang="ko-KR" dirty="0"/>
              <a:t>CNN</a:t>
            </a:r>
            <a:r>
              <a:rPr lang="ko-KR" altLang="en-US" dirty="0"/>
              <a:t>이 더 뛰어남을 확인할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+ RNN</a:t>
            </a:r>
            <a:r>
              <a:rPr lang="ko-KR" altLang="en-US" dirty="0"/>
              <a:t>의 특징 </a:t>
            </a:r>
            <a:r>
              <a:rPr lang="en-US" altLang="ko-KR" dirty="0"/>
              <a:t>: </a:t>
            </a:r>
            <a:r>
              <a:rPr lang="ko-KR" altLang="en-US" dirty="0"/>
              <a:t>뭔가 세로방향으로 선을 그은 것 같은 현상을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0828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3. Overcomplete AE</a:t>
            </a:r>
          </a:p>
          <a:p>
            <a:endParaRPr lang="en-US" altLang="ko-KR" dirty="0"/>
          </a:p>
          <a:p>
            <a:r>
              <a:rPr lang="ko-KR" altLang="en-US" dirty="0"/>
              <a:t>지금까지는 연결부인 </a:t>
            </a:r>
            <a:r>
              <a:rPr lang="en-US" altLang="ko-KR" dirty="0"/>
              <a:t>coding layer </a:t>
            </a:r>
            <a:r>
              <a:rPr lang="ko-KR" altLang="en-US" dirty="0"/>
              <a:t>사이즈를 </a:t>
            </a:r>
            <a:r>
              <a:rPr lang="en-US" altLang="ko-KR" dirty="0"/>
              <a:t>squeezing</a:t>
            </a:r>
            <a:r>
              <a:rPr lang="ko-KR" altLang="en-US" dirty="0"/>
              <a:t>이 되도록 적게 두었음</a:t>
            </a:r>
            <a:r>
              <a:rPr lang="en-US" altLang="ko-KR" dirty="0"/>
              <a:t>(undercomplete)</a:t>
            </a:r>
          </a:p>
          <a:p>
            <a:endParaRPr lang="en-US" altLang="ko-KR" dirty="0"/>
          </a:p>
          <a:p>
            <a:r>
              <a:rPr lang="ko-KR" altLang="en-US" dirty="0"/>
              <a:t>더 크게 한다면</a:t>
            </a:r>
            <a:r>
              <a:rPr lang="en-US" altLang="ko-KR" dirty="0"/>
              <a:t>? Overcomplete.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71987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b="1" dirty="0"/>
              <a:t>Denoising AE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Denoising AE</a:t>
            </a:r>
            <a:r>
              <a:rPr lang="ko-KR" altLang="en-US" dirty="0"/>
              <a:t>가 내재된 표현을 학습하는 방법 </a:t>
            </a:r>
            <a:r>
              <a:rPr lang="en-US" altLang="ko-KR" dirty="0"/>
              <a:t>- </a:t>
            </a:r>
            <a:r>
              <a:rPr lang="en-US" altLang="ko-KR" b="1" dirty="0"/>
              <a:t>Input</a:t>
            </a:r>
            <a:r>
              <a:rPr lang="ko-KR" altLang="en-US" b="1" dirty="0"/>
              <a:t>에 일부러 </a:t>
            </a:r>
            <a:r>
              <a:rPr lang="en-US" altLang="ko-KR" b="1" dirty="0"/>
              <a:t>noise</a:t>
            </a:r>
            <a:r>
              <a:rPr lang="ko-KR" altLang="en-US" b="1" dirty="0"/>
              <a:t>를 집어넣어 </a:t>
            </a:r>
            <a:r>
              <a:rPr lang="en-US" altLang="ko-KR" dirty="0"/>
              <a:t>, noise</a:t>
            </a:r>
            <a:r>
              <a:rPr lang="ko-KR" altLang="en-US" dirty="0"/>
              <a:t>가 없었던 데이터를 복구하도록 학습시키면</a:t>
            </a:r>
            <a:r>
              <a:rPr lang="en-US" altLang="ko-KR" dirty="0"/>
              <a:t>?</a:t>
            </a:r>
          </a:p>
          <a:p>
            <a:pPr marL="0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마치 </a:t>
            </a:r>
            <a:r>
              <a:rPr lang="en-US" altLang="ko-KR" dirty="0"/>
              <a:t>noise</a:t>
            </a:r>
            <a:r>
              <a:rPr lang="ko-KR" altLang="en-US" dirty="0"/>
              <a:t>를 없애는 방향으로 학습하는 </a:t>
            </a:r>
            <a:r>
              <a:rPr lang="en-US" altLang="ko-KR" dirty="0"/>
              <a:t>AE</a:t>
            </a:r>
            <a:r>
              <a:rPr lang="ko-KR" altLang="en-US" dirty="0"/>
              <a:t>를 만들어 보자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Ex) </a:t>
            </a:r>
            <a:r>
              <a:rPr lang="ko-KR" altLang="en-US" dirty="0"/>
              <a:t>흑백 영상에서의 </a:t>
            </a:r>
            <a:r>
              <a:rPr lang="en-US" altLang="ko-KR" dirty="0"/>
              <a:t>film noise, </a:t>
            </a:r>
            <a:r>
              <a:rPr lang="ko-KR" altLang="en-US" dirty="0"/>
              <a:t>어두운 곳에서의 카메라 촬영 시 발생하는 점들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b="1" dirty="0"/>
              <a:t>일반적으로 </a:t>
            </a:r>
            <a:r>
              <a:rPr lang="en-US" altLang="ko-KR" b="1" dirty="0"/>
              <a:t>Deep learning</a:t>
            </a:r>
            <a:r>
              <a:rPr lang="ko-KR" altLang="en-US" b="1" dirty="0"/>
              <a:t>에서는 </a:t>
            </a:r>
            <a:r>
              <a:rPr lang="en-US" altLang="ko-KR" b="1" dirty="0"/>
              <a:t>Gaussian noise</a:t>
            </a:r>
            <a:r>
              <a:rPr lang="ko-KR" altLang="en-US" b="1" dirty="0"/>
              <a:t>를 집어넣거나</a:t>
            </a:r>
            <a:r>
              <a:rPr lang="en-US" altLang="ko-KR" b="1" dirty="0"/>
              <a:t>, input</a:t>
            </a:r>
            <a:r>
              <a:rPr lang="ko-KR" altLang="en-US" b="1" dirty="0"/>
              <a:t>의 특정 부분을 랜덤하게 지움</a:t>
            </a:r>
            <a:r>
              <a:rPr lang="en-US" altLang="ko-KR" b="1" dirty="0"/>
              <a:t>(dropout</a:t>
            </a:r>
            <a:r>
              <a:rPr lang="ko-KR" altLang="en-US" b="1" dirty="0"/>
              <a:t>같이</a:t>
            </a:r>
            <a:r>
              <a:rPr lang="en-US" altLang="ko-KR" b="1" dirty="0"/>
              <a:t>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87468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</a:p>
          <a:p>
            <a:endParaRPr lang="en-US" altLang="ko-KR" dirty="0"/>
          </a:p>
          <a:p>
            <a:r>
              <a:rPr lang="en-US" altLang="ko-KR" dirty="0"/>
              <a:t>DAE(Denoising </a:t>
            </a:r>
            <a:r>
              <a:rPr lang="en-US" altLang="ko-KR" dirty="0" err="1"/>
              <a:t>AutoEncoder</a:t>
            </a:r>
            <a:r>
              <a:rPr lang="en-US" altLang="ko-KR" dirty="0"/>
              <a:t>)</a:t>
            </a:r>
            <a:r>
              <a:rPr lang="ko-KR" altLang="en-US" dirty="0"/>
              <a:t>의 구조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 err="1"/>
              <a:t>가우시안</a:t>
            </a:r>
            <a:r>
              <a:rPr lang="ko-KR" altLang="en-US" b="1" dirty="0"/>
              <a:t> 노이즈를 집어넣거나</a:t>
            </a:r>
            <a:r>
              <a:rPr lang="en-US" altLang="ko-KR" b="1" dirty="0"/>
              <a:t>,</a:t>
            </a:r>
          </a:p>
          <a:p>
            <a:pPr marL="228600" indent="-228600">
              <a:buAutoNum type="arabicPeriod"/>
            </a:pPr>
            <a:r>
              <a:rPr lang="en-US" altLang="ko-KR" b="1" dirty="0"/>
              <a:t>Input</a:t>
            </a:r>
            <a:r>
              <a:rPr lang="ko-KR" altLang="en-US" b="1" dirty="0"/>
              <a:t>에 대해 </a:t>
            </a:r>
            <a:r>
              <a:rPr lang="en-US" altLang="ko-KR" b="1" dirty="0"/>
              <a:t>Dropout</a:t>
            </a:r>
            <a:r>
              <a:rPr lang="ko-KR" altLang="en-US" b="1" dirty="0"/>
              <a:t>을 수행함</a:t>
            </a:r>
            <a:r>
              <a:rPr lang="en-US" altLang="ko-KR" b="1" dirty="0"/>
              <a:t>.</a:t>
            </a:r>
          </a:p>
          <a:p>
            <a:pPr marL="228600" indent="-228600">
              <a:buAutoNum type="arabicPeriod"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0" dirty="0"/>
              <a:t>나머지는 동일</a:t>
            </a:r>
            <a:r>
              <a:rPr lang="en-US" altLang="ko-KR" b="0" dirty="0"/>
              <a:t>(Hidden layer</a:t>
            </a:r>
            <a:r>
              <a:rPr lang="ko-KR" altLang="en-US" b="0" dirty="0"/>
              <a:t>의 크기가 </a:t>
            </a:r>
            <a:r>
              <a:rPr lang="en-US" altLang="ko-KR" b="0" dirty="0"/>
              <a:t>input</a:t>
            </a:r>
            <a:r>
              <a:rPr lang="ko-KR" altLang="en-US" b="0" dirty="0"/>
              <a:t>보다 더 클 수 있음</a:t>
            </a:r>
            <a:r>
              <a:rPr lang="en-US" altLang="ko-KR" b="0" dirty="0"/>
              <a:t>)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158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Encoder</a:t>
            </a:r>
            <a:r>
              <a:rPr lang="ko-KR" altLang="en-US" dirty="0"/>
              <a:t>단에서 변화를 준다는 차이가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36267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en-US" altLang="ko-KR" dirty="0"/>
              <a:t>input </a:t>
            </a:r>
            <a:r>
              <a:rPr lang="ko-KR" altLang="en-US" dirty="0"/>
              <a:t>이후에 바로 시키므로</a:t>
            </a:r>
            <a:r>
              <a:rPr lang="en-US" altLang="ko-KR" dirty="0"/>
              <a:t>, 50%</a:t>
            </a:r>
            <a:r>
              <a:rPr lang="ko-KR" altLang="en-US" dirty="0"/>
              <a:t>의 </a:t>
            </a:r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dropout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*dropout</a:t>
            </a:r>
            <a:r>
              <a:rPr lang="ko-KR" altLang="en-US" b="1" dirty="0"/>
              <a:t>과 일반화 성능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보통은 </a:t>
            </a:r>
            <a:r>
              <a:rPr lang="en-US" altLang="ko-KR" dirty="0"/>
              <a:t>hidden layer</a:t>
            </a:r>
            <a:r>
              <a:rPr lang="ko-KR" altLang="en-US" dirty="0"/>
              <a:t>에 </a:t>
            </a:r>
            <a:r>
              <a:rPr lang="en-US" altLang="ko-KR" dirty="0"/>
              <a:t>dropout</a:t>
            </a:r>
            <a:r>
              <a:rPr lang="ko-KR" altLang="en-US" dirty="0"/>
              <a:t>을 수행하여</a:t>
            </a:r>
            <a:r>
              <a:rPr lang="en-US" altLang="ko-KR" dirty="0"/>
              <a:t>, </a:t>
            </a:r>
            <a:r>
              <a:rPr lang="ko-KR" altLang="en-US" dirty="0"/>
              <a:t>일반화 성능을 높이는 방법을 사용했음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이번 경우에는</a:t>
            </a:r>
            <a:r>
              <a:rPr lang="en-US" altLang="ko-KR" dirty="0"/>
              <a:t>, </a:t>
            </a:r>
            <a:r>
              <a:rPr lang="ko-KR" altLang="en-US" dirty="0"/>
              <a:t>일부러 </a:t>
            </a:r>
            <a:r>
              <a:rPr lang="en-US" altLang="ko-KR" dirty="0"/>
              <a:t>input</a:t>
            </a:r>
            <a:r>
              <a:rPr lang="ko-KR" altLang="en-US" dirty="0"/>
              <a:t>을 좋지 않게 하려고 </a:t>
            </a:r>
            <a:r>
              <a:rPr lang="en-US" altLang="ko-KR" dirty="0"/>
              <a:t>input</a:t>
            </a:r>
            <a:r>
              <a:rPr lang="ko-KR" altLang="en-US" dirty="0"/>
              <a:t>에 </a:t>
            </a:r>
            <a:r>
              <a:rPr lang="en-US" altLang="ko-KR" dirty="0"/>
              <a:t>dropout</a:t>
            </a:r>
            <a:r>
              <a:rPr lang="ko-KR" altLang="en-US" dirty="0"/>
              <a:t>을 사용한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안 좋아진 </a:t>
            </a:r>
            <a:r>
              <a:rPr lang="en-US" altLang="ko-KR" dirty="0"/>
              <a:t>input</a:t>
            </a:r>
            <a:r>
              <a:rPr lang="ko-KR" altLang="en-US" dirty="0"/>
              <a:t>을 다시 복원하도록 초점을 맞춘 모델을 생성하기 </a:t>
            </a:r>
            <a:r>
              <a:rPr lang="ko-KR" altLang="en-US" dirty="0" err="1"/>
              <a:t>위함임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9439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결과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Gaussian noise</a:t>
            </a:r>
            <a:r>
              <a:rPr lang="ko-KR" altLang="en-US" dirty="0"/>
              <a:t>를 넣은 </a:t>
            </a:r>
            <a:r>
              <a:rPr lang="en-US" altLang="ko-KR" dirty="0"/>
              <a:t>input</a:t>
            </a:r>
            <a:r>
              <a:rPr lang="ko-KR" altLang="en-US" dirty="0"/>
              <a:t>과</a:t>
            </a:r>
            <a:r>
              <a:rPr lang="en-US" altLang="ko-KR" dirty="0"/>
              <a:t>, Dropout</a:t>
            </a:r>
            <a:r>
              <a:rPr lang="ko-KR" altLang="en-US" dirty="0"/>
              <a:t>을 사용한 </a:t>
            </a:r>
            <a:r>
              <a:rPr lang="en-US" altLang="ko-KR" dirty="0"/>
              <a:t>input</a:t>
            </a:r>
            <a:r>
              <a:rPr lang="ko-KR" altLang="en-US" dirty="0"/>
              <a:t>을 </a:t>
            </a:r>
            <a:r>
              <a:rPr lang="ko-KR" altLang="en-US" dirty="0" err="1"/>
              <a:t>복구시키려는</a:t>
            </a:r>
            <a:r>
              <a:rPr lang="ko-KR" altLang="en-US" dirty="0"/>
              <a:t> </a:t>
            </a:r>
            <a:r>
              <a:rPr lang="en-US" altLang="ko-KR" dirty="0"/>
              <a:t>DAE</a:t>
            </a:r>
            <a:r>
              <a:rPr lang="ko-KR" altLang="en-US" dirty="0"/>
              <a:t>를 적용한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경계가 뚜렷한 물건의 경우</a:t>
            </a:r>
            <a:r>
              <a:rPr lang="en-US" altLang="ko-KR" dirty="0"/>
              <a:t>, </a:t>
            </a:r>
            <a:r>
              <a:rPr lang="ko-KR" altLang="en-US" dirty="0"/>
              <a:t>꽤 잘 복구함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74662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Variational AE</a:t>
            </a:r>
          </a:p>
          <a:p>
            <a:endParaRPr lang="en-US" altLang="ko-KR" dirty="0"/>
          </a:p>
          <a:p>
            <a:r>
              <a:rPr lang="ko-KR" altLang="en-US" dirty="0"/>
              <a:t>확률개념을 사용함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지금까지 설명하였던 </a:t>
            </a:r>
            <a:r>
              <a:rPr lang="en-US" altLang="ko-KR" dirty="0"/>
              <a:t>AE</a:t>
            </a:r>
            <a:r>
              <a:rPr lang="ko-KR" altLang="en-US" dirty="0"/>
              <a:t>와는 다르게</a:t>
            </a:r>
            <a:r>
              <a:rPr lang="en-US" altLang="ko-KR" dirty="0"/>
              <a:t>, </a:t>
            </a:r>
            <a:r>
              <a:rPr lang="ko-KR" altLang="en-US" dirty="0"/>
              <a:t>확률 개념이 </a:t>
            </a:r>
            <a:r>
              <a:rPr lang="ko-KR" altLang="en-US" dirty="0" err="1"/>
              <a:t>들어감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 Output</a:t>
            </a:r>
            <a:r>
              <a:rPr lang="ko-KR" altLang="en-US" dirty="0"/>
              <a:t>값의 일부는 확률적으로 결정됨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Denoising autoencoder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일부러 </a:t>
            </a:r>
            <a:r>
              <a:rPr lang="en-US" altLang="ko-KR" dirty="0"/>
              <a:t>dropout / gaussian </a:t>
            </a:r>
            <a:r>
              <a:rPr lang="ko-KR" altLang="en-US" dirty="0"/>
              <a:t>등 </a:t>
            </a:r>
            <a:r>
              <a:rPr lang="en-US" altLang="ko-KR" dirty="0"/>
              <a:t>random</a:t>
            </a:r>
            <a:r>
              <a:rPr lang="ko-KR" altLang="en-US" dirty="0"/>
              <a:t>성을 추가했음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차이점 </a:t>
            </a:r>
            <a:r>
              <a:rPr lang="en-US" altLang="ko-KR" b="1" dirty="0"/>
              <a:t>: Denoising</a:t>
            </a:r>
            <a:r>
              <a:rPr lang="ko-KR" altLang="en-US" b="1" dirty="0"/>
              <a:t>은 학습 중에 </a:t>
            </a:r>
            <a:r>
              <a:rPr lang="en-US" altLang="ko-KR" b="1" dirty="0"/>
              <a:t>random</a:t>
            </a:r>
            <a:r>
              <a:rPr lang="ko-KR" altLang="en-US" b="1" dirty="0"/>
              <a:t>성을 추가한 것이고</a:t>
            </a:r>
            <a:r>
              <a:rPr lang="en-US" altLang="ko-KR" b="1" dirty="0"/>
              <a:t>, Variational AE</a:t>
            </a:r>
            <a:r>
              <a:rPr lang="ko-KR" altLang="en-US" b="1" dirty="0"/>
              <a:t>는 </a:t>
            </a:r>
            <a:r>
              <a:rPr lang="en-US" altLang="ko-KR" b="1" dirty="0"/>
              <a:t>training </a:t>
            </a:r>
            <a:r>
              <a:rPr lang="ko-KR" altLang="en-US" b="1" dirty="0"/>
              <a:t>후에 출력할 </a:t>
            </a:r>
            <a:r>
              <a:rPr lang="en-US" altLang="ko-KR" b="1" dirty="0"/>
              <a:t>output</a:t>
            </a:r>
            <a:r>
              <a:rPr lang="ko-KR" altLang="en-US" b="1" dirty="0"/>
              <a:t>이 </a:t>
            </a:r>
            <a:r>
              <a:rPr lang="en-US" altLang="ko-KR" b="1" dirty="0"/>
              <a:t>random</a:t>
            </a:r>
            <a:r>
              <a:rPr lang="ko-KR" altLang="en-US" b="1" dirty="0"/>
              <a:t>하게 결정됨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en-US" altLang="ko-KR" b="0" dirty="0"/>
              <a:t>Denoising encode</a:t>
            </a:r>
            <a:r>
              <a:rPr lang="ko-KR" altLang="en-US" b="0" dirty="0"/>
              <a:t>도 </a:t>
            </a:r>
            <a:r>
              <a:rPr lang="en-US" altLang="ko-KR" b="0" dirty="0"/>
              <a:t>generative</a:t>
            </a:r>
            <a:r>
              <a:rPr lang="ko-KR" altLang="en-US" b="0" dirty="0"/>
              <a:t>하긴 했지만</a:t>
            </a:r>
            <a:r>
              <a:rPr lang="en-US" altLang="ko-KR" b="0" dirty="0"/>
              <a:t>, VAE</a:t>
            </a:r>
            <a:r>
              <a:rPr lang="ko-KR" altLang="en-US" b="0" dirty="0"/>
              <a:t>의 경우 새로운 </a:t>
            </a:r>
            <a:r>
              <a:rPr lang="en-US" altLang="ko-KR" b="0" dirty="0"/>
              <a:t>instance</a:t>
            </a:r>
            <a:r>
              <a:rPr lang="ko-KR" altLang="en-US" b="0" dirty="0"/>
              <a:t>값을 생성할 수 있음</a:t>
            </a:r>
            <a:r>
              <a:rPr lang="en-US" altLang="ko-KR" b="0" dirty="0"/>
              <a:t>.</a:t>
            </a:r>
          </a:p>
          <a:p>
            <a:r>
              <a:rPr lang="ko-KR" altLang="en-US" b="1" dirty="0"/>
              <a:t>가장 큰 차이점 </a:t>
            </a:r>
            <a:r>
              <a:rPr lang="en-US" altLang="ko-KR" b="1" dirty="0"/>
              <a:t>: </a:t>
            </a:r>
            <a:r>
              <a:rPr lang="ko-KR" altLang="en-US" b="1" dirty="0"/>
              <a:t>하나의 </a:t>
            </a:r>
            <a:r>
              <a:rPr lang="en-US" altLang="ko-KR" b="1" dirty="0"/>
              <a:t>input</a:t>
            </a:r>
            <a:r>
              <a:rPr lang="ko-KR" altLang="en-US" b="1" dirty="0"/>
              <a:t>에 대해</a:t>
            </a:r>
            <a:r>
              <a:rPr lang="en-US" altLang="ko-KR" b="1" dirty="0"/>
              <a:t>, output</a:t>
            </a:r>
            <a:r>
              <a:rPr lang="ko-KR" altLang="en-US" b="1" dirty="0"/>
              <a:t>이 출력되는 기존 </a:t>
            </a:r>
            <a:r>
              <a:rPr lang="en-US" altLang="ko-KR" b="1" dirty="0"/>
              <a:t>AE</a:t>
            </a:r>
            <a:r>
              <a:rPr lang="ko-KR" altLang="en-US" b="1" dirty="0"/>
              <a:t>와는 다르게</a:t>
            </a:r>
            <a:r>
              <a:rPr lang="en-US" altLang="ko-KR" b="1" dirty="0"/>
              <a:t>, VAE</a:t>
            </a:r>
            <a:r>
              <a:rPr lang="ko-KR" altLang="en-US" b="1" dirty="0"/>
              <a:t>는 우연하게 </a:t>
            </a:r>
            <a:r>
              <a:rPr lang="en-US" altLang="ko-KR" b="1" dirty="0"/>
              <a:t>output</a:t>
            </a:r>
            <a:r>
              <a:rPr lang="ko-KR" altLang="en-US" b="1" dirty="0"/>
              <a:t>이 그때마다 바뀔 수 있음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785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Autoencoder</a:t>
            </a:r>
            <a:r>
              <a:rPr lang="ko-KR" altLang="en-US" b="1" dirty="0"/>
              <a:t>의 또 다른 핵심 개념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이 </a:t>
            </a:r>
            <a:r>
              <a:rPr lang="en-US" altLang="ko-KR" dirty="0"/>
              <a:t>output</a:t>
            </a:r>
            <a:r>
              <a:rPr lang="ko-KR" altLang="en-US" dirty="0"/>
              <a:t>이 되도록</a:t>
            </a:r>
            <a:r>
              <a:rPr lang="en-US" altLang="ko-KR" dirty="0"/>
              <a:t>(</a:t>
            </a:r>
            <a:r>
              <a:rPr lang="ko-KR" altLang="en-US" dirty="0"/>
              <a:t>그대로 모방하도록</a:t>
            </a:r>
            <a:r>
              <a:rPr lang="en-US" altLang="ko-KR" dirty="0"/>
              <a:t>)</a:t>
            </a:r>
            <a:r>
              <a:rPr lang="ko-KR" altLang="en-US" dirty="0"/>
              <a:t>학습함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왜 필요한가</a:t>
            </a:r>
            <a:r>
              <a:rPr lang="en-US" altLang="ko-KR" dirty="0"/>
              <a:t>? : </a:t>
            </a:r>
            <a:r>
              <a:rPr lang="ko-KR" altLang="en-US" dirty="0"/>
              <a:t>완전히 동일하게 출력하는 것을 목표로 하지 않음</a:t>
            </a:r>
            <a:r>
              <a:rPr lang="en-US" altLang="ko-KR" dirty="0"/>
              <a:t>. </a:t>
            </a:r>
            <a:r>
              <a:rPr lang="ko-KR" altLang="en-US" b="1" dirty="0"/>
              <a:t>거의 비슷한 내용을 </a:t>
            </a:r>
            <a:r>
              <a:rPr lang="ko-KR" altLang="en-US" dirty="0"/>
              <a:t>출력하는 것을 목표로 함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3120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크게 보면 비슷함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가운데</a:t>
            </a:r>
            <a:r>
              <a:rPr lang="en-US" altLang="ko-KR" dirty="0"/>
              <a:t>(coding layer)</a:t>
            </a:r>
            <a:r>
              <a:rPr lang="ko-KR" altLang="en-US" dirty="0"/>
              <a:t>에서 변형이 존재함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기존의 방식에서는 </a:t>
            </a:r>
            <a:r>
              <a:rPr lang="en-US" altLang="ko-KR" dirty="0"/>
              <a:t>input</a:t>
            </a:r>
            <a:r>
              <a:rPr lang="ko-KR" altLang="en-US" dirty="0"/>
              <a:t>의 내재된 </a:t>
            </a:r>
            <a:r>
              <a:rPr lang="en-US" altLang="ko-KR" dirty="0"/>
              <a:t>representation</a:t>
            </a:r>
            <a:r>
              <a:rPr lang="ko-KR" altLang="en-US" dirty="0"/>
              <a:t>을 출력해내는 것이 역할이었음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VAE</a:t>
            </a:r>
            <a:r>
              <a:rPr lang="ko-KR" altLang="en-US" b="1" dirty="0"/>
              <a:t>에서는</a:t>
            </a:r>
            <a:r>
              <a:rPr lang="en-US" altLang="ko-KR" b="1" dirty="0"/>
              <a:t> “Coding Layer”</a:t>
            </a:r>
            <a:r>
              <a:rPr lang="ko-KR" altLang="en-US" b="1" dirty="0"/>
              <a:t>에서 평균과 표준편차를 출력하고</a:t>
            </a:r>
            <a:r>
              <a:rPr lang="en-US" altLang="ko-KR" b="1" dirty="0"/>
              <a:t>, gaussian noise</a:t>
            </a:r>
            <a:r>
              <a:rPr lang="ko-KR" altLang="en-US" b="1" dirty="0"/>
              <a:t>를 추가함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평균과 표준편차가 바뀌었으므로</a:t>
            </a:r>
            <a:r>
              <a:rPr lang="en-US" altLang="ko-KR" b="1" dirty="0"/>
              <a:t>, sample</a:t>
            </a:r>
            <a:r>
              <a:rPr lang="ko-KR" altLang="en-US" b="1" dirty="0"/>
              <a:t>의 모든 값이 바뀜</a:t>
            </a:r>
            <a:r>
              <a:rPr lang="en-US" altLang="ko-KR" b="1" dirty="0"/>
              <a:t>(</a:t>
            </a:r>
            <a:r>
              <a:rPr lang="ko-KR" altLang="en-US" b="1" dirty="0"/>
              <a:t>이동함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출력하는 것이 다를 수 밖에 없음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-&gt; </a:t>
            </a:r>
            <a:r>
              <a:rPr lang="ko-KR" altLang="en-US" b="1" dirty="0"/>
              <a:t>동일한 </a:t>
            </a:r>
            <a:r>
              <a:rPr lang="en-US" altLang="ko-KR" b="1" dirty="0"/>
              <a:t>input</a:t>
            </a:r>
            <a:r>
              <a:rPr lang="ko-KR" altLang="en-US" b="1" dirty="0"/>
              <a:t>을 집어넣어도 어떤 </a:t>
            </a:r>
            <a:r>
              <a:rPr lang="en-US" altLang="ko-KR" b="1" dirty="0"/>
              <a:t>noise</a:t>
            </a:r>
            <a:r>
              <a:rPr lang="ko-KR" altLang="en-US" b="1" dirty="0"/>
              <a:t>가 추가될 지 모르므로</a:t>
            </a:r>
            <a:r>
              <a:rPr lang="en-US" altLang="ko-KR" b="1" dirty="0"/>
              <a:t>, </a:t>
            </a:r>
            <a:r>
              <a:rPr lang="ko-KR" altLang="en-US" b="1" dirty="0"/>
              <a:t>매번 </a:t>
            </a:r>
            <a:r>
              <a:rPr lang="en-US" altLang="ko-KR" b="1" dirty="0"/>
              <a:t>output</a:t>
            </a:r>
            <a:r>
              <a:rPr lang="ko-KR" altLang="en-US" b="1" dirty="0"/>
              <a:t>이 다름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824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VAE</a:t>
            </a:r>
          </a:p>
          <a:p>
            <a:endParaRPr lang="en-US" altLang="ko-KR" dirty="0"/>
          </a:p>
          <a:p>
            <a:r>
              <a:rPr lang="ko-KR" altLang="en-US" dirty="0"/>
              <a:t>마치 </a:t>
            </a:r>
            <a:r>
              <a:rPr lang="en-US" altLang="ko-KR" dirty="0"/>
              <a:t>coding</a:t>
            </a:r>
            <a:r>
              <a:rPr lang="ko-KR" altLang="en-US" dirty="0"/>
              <a:t> </a:t>
            </a:r>
            <a:r>
              <a:rPr lang="en-US" altLang="ko-KR" dirty="0"/>
              <a:t>layer</a:t>
            </a:r>
            <a:r>
              <a:rPr lang="ko-KR" altLang="en-US" dirty="0"/>
              <a:t>에서 </a:t>
            </a:r>
            <a:r>
              <a:rPr lang="en-US" altLang="ko-KR" dirty="0"/>
              <a:t>simple gaussian </a:t>
            </a:r>
            <a:r>
              <a:rPr lang="en-US" altLang="ko-KR" dirty="0" err="1"/>
              <a:t>distributio</a:t>
            </a:r>
            <a:r>
              <a:rPr lang="ko-KR" altLang="en-US" dirty="0"/>
              <a:t>으로부터 </a:t>
            </a:r>
            <a:r>
              <a:rPr lang="ko-KR" altLang="en-US" dirty="0" err="1"/>
              <a:t>샘플링된</a:t>
            </a:r>
            <a:r>
              <a:rPr lang="ko-KR" altLang="en-US" dirty="0"/>
              <a:t> 값을 출력하는 것과 비슷함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coding</a:t>
            </a:r>
            <a:r>
              <a:rPr lang="ko-KR" altLang="en-US" dirty="0"/>
              <a:t>들이 조금씩 이동함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Gaussian </a:t>
            </a:r>
            <a:r>
              <a:rPr lang="ko-KR" altLang="en-US" dirty="0"/>
              <a:t>분포를 따르는 점들의 집합과 비슷하게 출력됨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따라서</a:t>
            </a:r>
            <a:r>
              <a:rPr lang="en-US" altLang="ko-KR" b="1" dirty="0"/>
              <a:t>, gaussian </a:t>
            </a:r>
            <a:r>
              <a:rPr lang="ko-KR" altLang="en-US" b="1" dirty="0"/>
              <a:t>분포를 따라 새로운 결과값</a:t>
            </a:r>
            <a:r>
              <a:rPr lang="en-US" altLang="ko-KR" b="1" dirty="0"/>
              <a:t>(new instance)</a:t>
            </a:r>
            <a:r>
              <a:rPr lang="ko-KR" altLang="en-US" b="1" dirty="0"/>
              <a:t>를 생성할 수 있음</a:t>
            </a:r>
            <a:r>
              <a:rPr lang="en-US" altLang="ko-KR" b="1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확률개념을 넣음으로써</a:t>
            </a:r>
            <a:r>
              <a:rPr lang="en-US" altLang="ko-KR" b="1" dirty="0"/>
              <a:t>, </a:t>
            </a:r>
            <a:r>
              <a:rPr lang="ko-KR" altLang="en-US" b="1" dirty="0"/>
              <a:t>사용자도 예측하지 못한 </a:t>
            </a:r>
            <a:r>
              <a:rPr lang="en-US" altLang="ko-KR" b="1" dirty="0"/>
              <a:t>OUTPUT</a:t>
            </a:r>
            <a:r>
              <a:rPr lang="ko-KR" altLang="en-US" b="1" dirty="0"/>
              <a:t>이 나올 수 있음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2565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endParaRPr lang="en-US" altLang="ko-KR" dirty="0"/>
          </a:p>
          <a:p>
            <a:r>
              <a:rPr lang="en-US" altLang="ko-KR" dirty="0"/>
              <a:t>AE</a:t>
            </a:r>
            <a:r>
              <a:rPr lang="ko-KR" altLang="en-US" dirty="0"/>
              <a:t>의 핵심 개념 </a:t>
            </a:r>
            <a:r>
              <a:rPr lang="en-US" altLang="ko-KR" dirty="0"/>
              <a:t>: </a:t>
            </a:r>
            <a:r>
              <a:rPr lang="ko-KR" altLang="en-US" dirty="0"/>
              <a:t>내재된 </a:t>
            </a:r>
            <a:r>
              <a:rPr lang="en-US" altLang="ko-KR" dirty="0"/>
              <a:t>representation</a:t>
            </a:r>
            <a:r>
              <a:rPr lang="ko-KR" altLang="en-US" dirty="0"/>
              <a:t>을 학습할 수 있는 능력을 가진 신경망</a:t>
            </a:r>
            <a:endParaRPr lang="en-US" altLang="ko-KR" dirty="0"/>
          </a:p>
          <a:p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값이 비슷한</a:t>
            </a:r>
            <a:r>
              <a:rPr lang="en-US" altLang="ko-KR" dirty="0"/>
              <a:t>, </a:t>
            </a:r>
            <a:r>
              <a:rPr lang="ko-KR" altLang="en-US" dirty="0"/>
              <a:t>최대한 </a:t>
            </a:r>
            <a:r>
              <a:rPr lang="en-US" altLang="ko-KR" dirty="0"/>
              <a:t>copy</a:t>
            </a:r>
            <a:r>
              <a:rPr lang="ko-KR" altLang="en-US" dirty="0"/>
              <a:t>하고자 하는 학습을 하는 </a:t>
            </a:r>
            <a:r>
              <a:rPr lang="en-US" altLang="ko-KR" dirty="0"/>
              <a:t>Neural network</a:t>
            </a:r>
          </a:p>
          <a:p>
            <a:endParaRPr lang="en-US" altLang="ko-KR" dirty="0"/>
          </a:p>
          <a:p>
            <a:r>
              <a:rPr lang="en-US" altLang="ko-KR" dirty="0"/>
              <a:t>Undercomplete(squeezing)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중요한 것만 남기고</a:t>
            </a:r>
            <a:r>
              <a:rPr lang="en-US" altLang="ko-KR" dirty="0"/>
              <a:t>, </a:t>
            </a:r>
            <a:r>
              <a:rPr lang="ko-KR" altLang="en-US" dirty="0"/>
              <a:t>나머지는 </a:t>
            </a:r>
            <a:r>
              <a:rPr lang="en-US" altLang="ko-KR" dirty="0"/>
              <a:t>dropout</a:t>
            </a:r>
            <a:r>
              <a:rPr lang="ko-KR" altLang="en-US" dirty="0"/>
              <a:t>시킴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Overcomplete : </a:t>
            </a:r>
            <a:r>
              <a:rPr lang="ko-KR" altLang="en-US" dirty="0"/>
              <a:t>무언가를 </a:t>
            </a:r>
            <a:r>
              <a:rPr lang="en-US" altLang="ko-KR" dirty="0"/>
              <a:t>coding layer</a:t>
            </a:r>
            <a:r>
              <a:rPr lang="ko-KR" altLang="en-US" dirty="0"/>
              <a:t>에 더하는 것</a:t>
            </a:r>
            <a:r>
              <a:rPr lang="en-US" altLang="ko-KR" dirty="0"/>
              <a:t>. Noise</a:t>
            </a:r>
            <a:r>
              <a:rPr lang="ko-KR" altLang="en-US" dirty="0"/>
              <a:t>값을 집어넣는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특히</a:t>
            </a:r>
            <a:r>
              <a:rPr lang="en-US" altLang="ko-KR" dirty="0"/>
              <a:t>, VAE</a:t>
            </a:r>
            <a:r>
              <a:rPr lang="ko-KR" altLang="en-US" dirty="0"/>
              <a:t>는 새로운 </a:t>
            </a:r>
            <a:r>
              <a:rPr lang="en-US" altLang="ko-KR" dirty="0"/>
              <a:t>Instance</a:t>
            </a:r>
            <a:r>
              <a:rPr lang="ko-KR" altLang="en-US" dirty="0"/>
              <a:t>를 생성하는 모델임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새롭다 </a:t>
            </a:r>
            <a:r>
              <a:rPr lang="en-US" altLang="ko-KR" dirty="0"/>
              <a:t>? </a:t>
            </a:r>
            <a:r>
              <a:rPr lang="ko-KR" altLang="en-US" dirty="0"/>
              <a:t>사용자도 예측하지 못하는 결과를 위해서는 </a:t>
            </a:r>
            <a:r>
              <a:rPr lang="en-US" altLang="ko-KR" dirty="0"/>
              <a:t>randomness</a:t>
            </a:r>
            <a:r>
              <a:rPr lang="ko-KR" altLang="en-US" dirty="0"/>
              <a:t>가 필요함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생성 모델</a:t>
            </a:r>
            <a:r>
              <a:rPr lang="en-US" altLang="ko-KR" dirty="0"/>
              <a:t>(Generative </a:t>
            </a:r>
            <a:r>
              <a:rPr lang="en-US" altLang="ko-KR"/>
              <a:t>model)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5150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Simple Autoencoder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46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MLP</a:t>
            </a:r>
            <a:r>
              <a:rPr lang="ko-KR" altLang="en-US" dirty="0"/>
              <a:t>와 비슷한 구조를 갖는 것처럼 보임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차이점</a:t>
            </a:r>
            <a:r>
              <a:rPr lang="en-US" altLang="ko-KR" b="1" dirty="0"/>
              <a:t> :  Output layer</a:t>
            </a:r>
            <a:r>
              <a:rPr lang="ko-KR" altLang="en-US" b="1" dirty="0"/>
              <a:t>의 수가 항상 </a:t>
            </a:r>
            <a:r>
              <a:rPr lang="en-US" altLang="ko-KR" b="1" dirty="0"/>
              <a:t>Input layer</a:t>
            </a:r>
            <a:r>
              <a:rPr lang="ko-KR" altLang="en-US" b="1" dirty="0"/>
              <a:t>의 노드 수와 같아야 함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0" dirty="0"/>
              <a:t>Encoding part, Decoding part</a:t>
            </a:r>
            <a:r>
              <a:rPr lang="ko-KR" altLang="en-US" b="0" dirty="0"/>
              <a:t>가 있음</a:t>
            </a:r>
            <a:r>
              <a:rPr lang="en-US" altLang="ko-KR" b="0" dirty="0"/>
              <a:t>.</a:t>
            </a:r>
            <a:endParaRPr lang="ko-KR" altLang="en-US" b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045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Simple Autoencoder</a:t>
            </a:r>
          </a:p>
          <a:p>
            <a:endParaRPr lang="en-US" altLang="ko-KR" dirty="0"/>
          </a:p>
          <a:p>
            <a:r>
              <a:rPr lang="en-US" altLang="ko-KR" b="1" dirty="0"/>
              <a:t>Undercomplete AE </a:t>
            </a:r>
            <a:r>
              <a:rPr lang="en-US" altLang="ko-KR" dirty="0"/>
              <a:t>: </a:t>
            </a:r>
            <a:r>
              <a:rPr lang="en-US" altLang="ko-KR" b="1" dirty="0"/>
              <a:t>internal representation(</a:t>
            </a:r>
            <a:r>
              <a:rPr lang="ko-KR" altLang="en-US" b="1" dirty="0"/>
              <a:t>내부의 노드 수</a:t>
            </a:r>
            <a:r>
              <a:rPr lang="en-US" altLang="ko-KR" b="1" dirty="0"/>
              <a:t>)</a:t>
            </a:r>
            <a:r>
              <a:rPr lang="ko-KR" altLang="en-US" b="1" dirty="0"/>
              <a:t>가 </a:t>
            </a:r>
            <a:r>
              <a:rPr lang="en-US" altLang="ko-KR" b="1" dirty="0"/>
              <a:t>input dimensionality</a:t>
            </a:r>
            <a:r>
              <a:rPr lang="ko-KR" altLang="en-US" b="1" dirty="0"/>
              <a:t>보다 낮음</a:t>
            </a:r>
            <a:r>
              <a:rPr lang="en-US" altLang="ko-KR" b="1" dirty="0"/>
              <a:t>(squeezing). </a:t>
            </a:r>
            <a:r>
              <a:rPr lang="ko-KR" altLang="en-US" dirty="0"/>
              <a:t>정보 손실이 일어날 수는 있지만</a:t>
            </a:r>
            <a:r>
              <a:rPr lang="en-US" altLang="ko-KR" dirty="0"/>
              <a:t>, </a:t>
            </a:r>
            <a:r>
              <a:rPr lang="ko-KR" altLang="en-US" dirty="0"/>
              <a:t>핵심을 파악할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정보손실이 일어나므로</a:t>
            </a:r>
            <a:r>
              <a:rPr lang="en-US" altLang="ko-KR" dirty="0"/>
              <a:t>, </a:t>
            </a:r>
            <a:r>
              <a:rPr lang="ko-KR" altLang="en-US" dirty="0"/>
              <a:t>완벽하게</a:t>
            </a:r>
            <a:r>
              <a:rPr lang="en-US" altLang="ko-KR" dirty="0"/>
              <a:t>(trivially) input</a:t>
            </a:r>
            <a:r>
              <a:rPr lang="ko-KR" altLang="en-US" dirty="0"/>
              <a:t>을 </a:t>
            </a:r>
            <a:r>
              <a:rPr lang="en-US" altLang="ko-KR" dirty="0"/>
              <a:t>copy</a:t>
            </a:r>
            <a:r>
              <a:rPr lang="ko-KR" altLang="en-US" dirty="0"/>
              <a:t>할 수는 없음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b="1" dirty="0"/>
              <a:t>= input</a:t>
            </a:r>
            <a:r>
              <a:rPr lang="ko-KR" altLang="en-US" b="1" dirty="0"/>
              <a:t>에서의 가장 중요한 </a:t>
            </a:r>
            <a:r>
              <a:rPr lang="en-US" altLang="ko-KR" b="1" dirty="0"/>
              <a:t>feature</a:t>
            </a:r>
            <a:r>
              <a:rPr lang="ko-KR" altLang="en-US" b="1" dirty="0"/>
              <a:t>만을 배우도록 강제할 수 있음</a:t>
            </a:r>
            <a:r>
              <a:rPr lang="en-US" altLang="ko-KR" b="1" dirty="0"/>
              <a:t>.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중요하지 않은 것을 </a:t>
            </a:r>
            <a:r>
              <a:rPr lang="en-US" altLang="ko-KR" dirty="0"/>
              <a:t>drop</a:t>
            </a:r>
            <a:r>
              <a:rPr lang="ko-KR" altLang="en-US" dirty="0"/>
              <a:t>하는 효과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31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Undercomplete AE : </a:t>
            </a:r>
            <a:r>
              <a:rPr lang="en-US" altLang="ko-KR" b="1" dirty="0"/>
              <a:t>PCA</a:t>
            </a:r>
            <a:r>
              <a:rPr lang="ko-KR" altLang="en-US" b="1" dirty="0"/>
              <a:t>를 수행하는 것과 유사하다고 </a:t>
            </a:r>
            <a:r>
              <a:rPr lang="ko-KR" altLang="en-US" dirty="0"/>
              <a:t>볼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Linear activation</a:t>
            </a:r>
            <a:r>
              <a:rPr lang="ko-KR" altLang="en-US" dirty="0"/>
              <a:t>만을 사용하고</a:t>
            </a:r>
            <a:r>
              <a:rPr lang="en-US" altLang="ko-KR" dirty="0"/>
              <a:t>, cost function</a:t>
            </a:r>
            <a:r>
              <a:rPr lang="ko-KR" altLang="en-US" dirty="0"/>
              <a:t>이 </a:t>
            </a:r>
            <a:r>
              <a:rPr lang="en-US" altLang="ko-KR" dirty="0"/>
              <a:t>MSE</a:t>
            </a:r>
            <a:r>
              <a:rPr lang="ko-KR" altLang="en-US" dirty="0"/>
              <a:t>라면 </a:t>
            </a:r>
            <a:r>
              <a:rPr lang="en-US" altLang="ko-KR" dirty="0"/>
              <a:t>PCA</a:t>
            </a:r>
            <a:r>
              <a:rPr lang="ko-KR" altLang="en-US" dirty="0"/>
              <a:t>를 수행하는 효과를 줄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509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PCA Review</a:t>
            </a:r>
          </a:p>
          <a:p>
            <a:r>
              <a:rPr lang="ko-KR" altLang="en-US" b="1" dirty="0"/>
              <a:t>기말고사에 </a:t>
            </a:r>
            <a:r>
              <a:rPr lang="en-US" altLang="ko-KR" b="1" dirty="0"/>
              <a:t>PCA </a:t>
            </a:r>
            <a:r>
              <a:rPr lang="ko-KR" altLang="en-US" b="1" dirty="0"/>
              <a:t>냅니다</a:t>
            </a:r>
            <a:endParaRPr lang="en-US" altLang="ko-KR" b="1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에 가장 가까운 </a:t>
            </a:r>
            <a:r>
              <a:rPr lang="en-US" altLang="ko-KR" dirty="0"/>
              <a:t>hyperplane</a:t>
            </a:r>
            <a:r>
              <a:rPr lang="ko-KR" altLang="en-US" dirty="0"/>
              <a:t>을 찾음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데이터를 </a:t>
            </a:r>
            <a:r>
              <a:rPr lang="en-US" altLang="ko-KR" dirty="0"/>
              <a:t>hyperplane</a:t>
            </a:r>
            <a:r>
              <a:rPr lang="ko-KR" altLang="en-US" dirty="0"/>
              <a:t>에 </a:t>
            </a:r>
            <a:r>
              <a:rPr lang="en-US" altLang="ko-KR" dirty="0"/>
              <a:t>projecting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6301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AE</a:t>
            </a:r>
            <a:r>
              <a:rPr lang="ko-KR" altLang="en-US" b="1" dirty="0"/>
              <a:t>로 </a:t>
            </a:r>
            <a:r>
              <a:rPr lang="en-US" altLang="ko-KR" b="1" dirty="0"/>
              <a:t>PCA</a:t>
            </a:r>
            <a:r>
              <a:rPr lang="ko-KR" altLang="en-US" b="1" dirty="0"/>
              <a:t>를 수행하는 코드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b="1" dirty="0"/>
              <a:t>Neural network</a:t>
            </a:r>
            <a:r>
              <a:rPr lang="ko-KR" altLang="en-US" b="1" dirty="0"/>
              <a:t>로도 마치 </a:t>
            </a:r>
            <a:r>
              <a:rPr lang="en-US" altLang="ko-KR" b="1" dirty="0" err="1"/>
              <a:t>pca</a:t>
            </a:r>
            <a:r>
              <a:rPr lang="ko-KR" altLang="en-US" b="1" dirty="0"/>
              <a:t>처럼 차원 축소를 할 수 있다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Ex) 3D Dataset</a:t>
            </a:r>
            <a:r>
              <a:rPr lang="ko-KR" altLang="en-US" b="1" dirty="0"/>
              <a:t>을 </a:t>
            </a:r>
            <a:r>
              <a:rPr lang="en-US" altLang="ko-KR" b="1" dirty="0"/>
              <a:t>2D</a:t>
            </a:r>
            <a:r>
              <a:rPr lang="ko-KR" altLang="en-US" b="1" dirty="0"/>
              <a:t>로 </a:t>
            </a:r>
            <a:r>
              <a:rPr lang="en-US" altLang="ko-KR" b="1" dirty="0"/>
              <a:t>projecting</a:t>
            </a:r>
            <a:r>
              <a:rPr lang="ko-KR" altLang="en-US" b="1" dirty="0"/>
              <a:t>하는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Encoder : 3 -&gt; 2</a:t>
            </a:r>
          </a:p>
          <a:p>
            <a:r>
              <a:rPr lang="en-US" altLang="ko-KR" dirty="0"/>
              <a:t>Decoder : 2 -&gt; 3</a:t>
            </a:r>
          </a:p>
          <a:p>
            <a:endParaRPr lang="en-US" altLang="ko-KR" dirty="0"/>
          </a:p>
          <a:p>
            <a:r>
              <a:rPr lang="ko-KR" altLang="en-US" dirty="0"/>
              <a:t>전체적으로 </a:t>
            </a:r>
            <a:r>
              <a:rPr lang="en-US" altLang="ko-KR" dirty="0"/>
              <a:t>encoder, decode</a:t>
            </a:r>
            <a:r>
              <a:rPr lang="ko-KR" altLang="en-US" dirty="0"/>
              <a:t>을 보면 </a:t>
            </a:r>
            <a:r>
              <a:rPr lang="en-US" altLang="ko-KR" dirty="0"/>
              <a:t>input</a:t>
            </a:r>
            <a:r>
              <a:rPr lang="ko-KR" altLang="en-US" dirty="0"/>
              <a:t>과 </a:t>
            </a:r>
            <a:r>
              <a:rPr lang="en-US" altLang="ko-KR" dirty="0"/>
              <a:t>output</a:t>
            </a:r>
            <a:r>
              <a:rPr lang="ko-KR" altLang="en-US" dirty="0"/>
              <a:t>의 차원이 </a:t>
            </a:r>
            <a:r>
              <a:rPr lang="en-US" altLang="ko-KR" dirty="0"/>
              <a:t>3</a:t>
            </a:r>
            <a:r>
              <a:rPr lang="ko-KR" altLang="en-US" dirty="0"/>
              <a:t>으로 동일함</a:t>
            </a:r>
            <a:r>
              <a:rPr lang="en-US" altLang="ko-KR" dirty="0"/>
              <a:t>.</a:t>
            </a:r>
          </a:p>
          <a:p>
            <a:endParaRPr lang="en-US" altLang="ko-KR" b="1" dirty="0"/>
          </a:p>
          <a:p>
            <a:r>
              <a:rPr lang="ko-KR" altLang="en-US" b="1" dirty="0"/>
              <a:t>중요한 내용 </a:t>
            </a:r>
            <a:r>
              <a:rPr lang="en-US" altLang="ko-KR" b="1" dirty="0"/>
              <a:t>: encoder, decoder</a:t>
            </a:r>
            <a:r>
              <a:rPr lang="ko-KR" altLang="en-US" b="1" dirty="0"/>
              <a:t>이라는 </a:t>
            </a:r>
            <a:r>
              <a:rPr lang="en-US" altLang="ko-KR" b="1" dirty="0"/>
              <a:t>subcomponent</a:t>
            </a:r>
            <a:r>
              <a:rPr lang="ko-KR" altLang="en-US" b="1" dirty="0"/>
              <a:t>가 있고</a:t>
            </a:r>
            <a:r>
              <a:rPr lang="en-US" altLang="ko-KR" b="1" dirty="0"/>
              <a:t>, AE </a:t>
            </a:r>
            <a:r>
              <a:rPr lang="ko-KR" altLang="en-US" b="1" dirty="0"/>
              <a:t>전체를 보면</a:t>
            </a:r>
            <a:r>
              <a:rPr lang="en-US" altLang="ko-KR" b="1" dirty="0"/>
              <a:t> </a:t>
            </a:r>
            <a:r>
              <a:rPr lang="en-US" altLang="ko-KR" b="1" dirty="0" err="1"/>
              <a:t>outpu</a:t>
            </a:r>
            <a:r>
              <a:rPr lang="ko-KR" altLang="en-US" b="1" dirty="0"/>
              <a:t>의 수가 </a:t>
            </a:r>
            <a:r>
              <a:rPr lang="en-US" altLang="ko-KR" b="1" dirty="0"/>
              <a:t>input</a:t>
            </a:r>
            <a:r>
              <a:rPr lang="ko-KR" altLang="en-US" b="1" dirty="0"/>
              <a:t>과 같다</a:t>
            </a:r>
            <a:r>
              <a:rPr lang="en-US" altLang="ko-KR" b="1" dirty="0"/>
              <a:t>.</a:t>
            </a:r>
          </a:p>
          <a:p>
            <a:r>
              <a:rPr lang="en-US" altLang="ko-KR" b="1" dirty="0"/>
              <a:t>Activation function</a:t>
            </a:r>
            <a:r>
              <a:rPr lang="ko-KR" altLang="en-US" b="1" dirty="0"/>
              <a:t>을 사용하지 않고</a:t>
            </a:r>
            <a:r>
              <a:rPr lang="en-US" altLang="ko-KR" b="1" dirty="0"/>
              <a:t>, linear</a:t>
            </a:r>
            <a:r>
              <a:rPr lang="ko-KR" altLang="en-US" b="1" dirty="0"/>
              <a:t>한 값을 출력함</a:t>
            </a:r>
            <a:r>
              <a:rPr lang="en-US" altLang="ko-KR" b="1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A8995-3919-4193-A9C6-C9E86CDDC1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780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54903" y="2745930"/>
            <a:ext cx="6882193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787209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17_autoencoders_and_gans.ipynb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23: </a:t>
            </a:r>
            <a:r>
              <a:rPr spc="-10" dirty="0"/>
              <a:t>Auto-encoder</a:t>
            </a:r>
            <a:r>
              <a:rPr spc="-50" dirty="0"/>
              <a:t> </a:t>
            </a:r>
            <a:r>
              <a:rPr spc="-5" dirty="0"/>
              <a:t>(AE)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65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 </a:t>
            </a:r>
            <a:r>
              <a:rPr spc="160" dirty="0"/>
              <a:t>simple </a:t>
            </a:r>
            <a:r>
              <a:rPr spc="165" dirty="0"/>
              <a:t>linear</a:t>
            </a:r>
            <a:r>
              <a:rPr spc="-520" dirty="0"/>
              <a:t> </a:t>
            </a:r>
            <a:r>
              <a:rPr spc="-305" dirty="0"/>
              <a:t>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9681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5" dirty="0">
                <a:latin typeface="Tahoma"/>
                <a:cs typeface="Tahoma"/>
              </a:rPr>
              <a:t>Simple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linear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autoencoder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perform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PCA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3D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dataset,  </a:t>
            </a:r>
            <a:r>
              <a:rPr sz="2400" spc="105" dirty="0">
                <a:latin typeface="Arial"/>
                <a:cs typeface="Arial"/>
              </a:rPr>
              <a:t>projecting </a:t>
            </a:r>
            <a:r>
              <a:rPr sz="2400" spc="140" dirty="0">
                <a:latin typeface="Arial"/>
                <a:cs typeface="Arial"/>
              </a:rPr>
              <a:t>it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2D: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4826265"/>
            <a:ext cx="10053955" cy="145224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35" dirty="0">
                <a:latin typeface="Arial"/>
                <a:cs typeface="Arial"/>
              </a:rPr>
              <a:t>Two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subcomponents: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5" dirty="0">
                <a:latin typeface="Noto Sans"/>
                <a:cs typeface="Noto Sans"/>
              </a:rPr>
              <a:t>encoder</a:t>
            </a:r>
            <a:r>
              <a:rPr sz="2000" i="1" dirty="0">
                <a:latin typeface="Noto Sans"/>
                <a:cs typeface="Noto Sans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i="1" spc="-5" dirty="0">
                <a:latin typeface="Noto Sans"/>
                <a:cs typeface="Noto Sans"/>
              </a:rPr>
              <a:t>decoder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autoencoder’s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outputs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equal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number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(i.e.,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3).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/>
                <a:cs typeface="Arial"/>
              </a:rPr>
              <a:t>We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do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use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any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activation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function.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67456" y="2688335"/>
            <a:ext cx="8086343" cy="2353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6549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 </a:t>
            </a:r>
            <a:r>
              <a:rPr spc="160" dirty="0"/>
              <a:t>simple </a:t>
            </a:r>
            <a:r>
              <a:rPr spc="165" dirty="0"/>
              <a:t>linear</a:t>
            </a:r>
            <a:r>
              <a:rPr spc="-520" dirty="0"/>
              <a:t> </a:t>
            </a:r>
            <a:r>
              <a:rPr spc="-305" dirty="0"/>
              <a:t>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96810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5" dirty="0">
                <a:latin typeface="Tahoma"/>
                <a:cs typeface="Tahoma"/>
              </a:rPr>
              <a:t>Simple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linear</a:t>
            </a:r>
            <a:r>
              <a:rPr sz="2400" b="1" spc="-6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autoencoder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perform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PCA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3D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dataset,  </a:t>
            </a:r>
            <a:r>
              <a:rPr sz="2400" spc="105" dirty="0">
                <a:latin typeface="Arial"/>
                <a:cs typeface="Arial"/>
              </a:rPr>
              <a:t>projecting </a:t>
            </a:r>
            <a:r>
              <a:rPr sz="2400" spc="140" dirty="0">
                <a:latin typeface="Arial"/>
                <a:cs typeface="Arial"/>
              </a:rPr>
              <a:t>it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2D: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285290"/>
            <a:ext cx="8412480" cy="77406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Note: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Same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dataset,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spc="-5" dirty="0">
                <a:latin typeface="Noto Sans"/>
                <a:cs typeface="Noto Sans"/>
              </a:rPr>
              <a:t>X_train</a:t>
            </a:r>
            <a:r>
              <a:rPr sz="2000" spc="-5" dirty="0">
                <a:latin typeface="Arial"/>
                <a:cs typeface="Arial"/>
              </a:rPr>
              <a:t>,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used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as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both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inputs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targets.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11296" y="2827401"/>
            <a:ext cx="7629525" cy="2448560"/>
            <a:chOff x="3511296" y="2827401"/>
            <a:chExt cx="7629525" cy="2448560"/>
          </a:xfrm>
        </p:grpSpPr>
        <p:sp>
          <p:nvSpPr>
            <p:cNvPr id="6" name="object 6"/>
            <p:cNvSpPr/>
            <p:nvPr/>
          </p:nvSpPr>
          <p:spPr>
            <a:xfrm>
              <a:off x="3511296" y="2836164"/>
              <a:ext cx="7629143" cy="243952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34506" y="2836926"/>
              <a:ext cx="1854835" cy="361315"/>
            </a:xfrm>
            <a:custGeom>
              <a:avLst/>
              <a:gdLst/>
              <a:ahLst/>
              <a:cxnLst/>
              <a:rect l="l" t="t" r="r" b="b"/>
              <a:pathLst>
                <a:path w="1854834" h="361314">
                  <a:moveTo>
                    <a:pt x="0" y="0"/>
                  </a:moveTo>
                  <a:lnTo>
                    <a:pt x="1854707" y="0"/>
                  </a:lnTo>
                  <a:lnTo>
                    <a:pt x="1854707" y="361188"/>
                  </a:lnTo>
                  <a:lnTo>
                    <a:pt x="0" y="361188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617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Simple</a:t>
            </a:r>
            <a:r>
              <a:rPr spc="-160" dirty="0"/>
              <a:t> </a:t>
            </a:r>
            <a:r>
              <a:rPr spc="-305" dirty="0"/>
              <a:t>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20020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uses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linear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activations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u="heavy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400" u="heavy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-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MSE</a:t>
            </a:r>
            <a:r>
              <a:rPr sz="2400" spc="-105" dirty="0">
                <a:latin typeface="Arial"/>
                <a:cs typeface="Arial"/>
              </a:rPr>
              <a:t>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then  </a:t>
            </a:r>
            <a:r>
              <a:rPr sz="2400" spc="140" dirty="0">
                <a:latin typeface="Arial"/>
                <a:cs typeface="Arial"/>
              </a:rPr>
              <a:t>it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ends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up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performing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20" dirty="0">
                <a:latin typeface="Arial"/>
                <a:cs typeface="Arial"/>
              </a:rPr>
              <a:t>PCA.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83396" y="2939600"/>
            <a:ext cx="8672971" cy="32147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45458"/>
            <a:ext cx="89388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25" dirty="0">
                <a:latin typeface="Arial"/>
                <a:cs typeface="Arial"/>
              </a:rPr>
              <a:t>II: </a:t>
            </a:r>
            <a:r>
              <a:rPr sz="6000" spc="40" dirty="0">
                <a:latin typeface="Arial"/>
                <a:cs typeface="Arial"/>
              </a:rPr>
              <a:t>Stacked</a:t>
            </a:r>
            <a:r>
              <a:rPr sz="6000" spc="-505" dirty="0">
                <a:latin typeface="Arial"/>
                <a:cs typeface="Arial"/>
              </a:rPr>
              <a:t> </a:t>
            </a:r>
            <a:r>
              <a:rPr sz="6000" spc="195" dirty="0">
                <a:latin typeface="Arial"/>
                <a:cs typeface="Arial"/>
              </a:rPr>
              <a:t>Autoencoders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589" y="4567618"/>
            <a:ext cx="385635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8A8A8A"/>
                </a:solidFill>
                <a:latin typeface="Arial"/>
                <a:cs typeface="Arial"/>
              </a:rPr>
              <a:t>A.k.a. </a:t>
            </a:r>
            <a:r>
              <a:rPr sz="2400" b="1" spc="-15" dirty="0">
                <a:solidFill>
                  <a:srgbClr val="8A8A8A"/>
                </a:solidFill>
                <a:latin typeface="Tahoma"/>
                <a:cs typeface="Tahoma"/>
              </a:rPr>
              <a:t>Deep</a:t>
            </a:r>
            <a:r>
              <a:rPr sz="2400" b="1" spc="-175" dirty="0">
                <a:solidFill>
                  <a:srgbClr val="8A8A8A"/>
                </a:solidFill>
                <a:latin typeface="Tahoma"/>
                <a:cs typeface="Tahoma"/>
              </a:rPr>
              <a:t> </a:t>
            </a:r>
            <a:r>
              <a:rPr sz="2400" b="1" spc="5" dirty="0">
                <a:solidFill>
                  <a:srgbClr val="8A8A8A"/>
                </a:solidFill>
                <a:latin typeface="Tahoma"/>
                <a:cs typeface="Tahoma"/>
              </a:rPr>
              <a:t>Autoencoders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8896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Stacked</a:t>
            </a:r>
            <a:r>
              <a:rPr spc="-165" dirty="0"/>
              <a:t> </a:t>
            </a:r>
            <a:r>
              <a:rPr spc="145" dirty="0"/>
              <a:t>Autoencoders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204450" cy="2907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Stacked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autoencoder: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having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multiple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hidden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layers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(like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other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NNs)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Adding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more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layers?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Then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learn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more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complex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codings.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0" dirty="0">
                <a:latin typeface="Arial"/>
                <a:cs typeface="Arial"/>
              </a:rPr>
              <a:t>must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careful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make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autoencoder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i="1" spc="-5" dirty="0">
                <a:latin typeface="Noto Sans"/>
                <a:cs typeface="Noto Sans"/>
              </a:rPr>
              <a:t>too powerful</a:t>
            </a:r>
            <a:r>
              <a:rPr sz="2000" spc="-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698500" marR="5080" lvl="1" indent="-228600">
              <a:lnSpc>
                <a:spcPts val="216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Powerful </a:t>
            </a:r>
            <a:r>
              <a:rPr sz="2000" spc="75" dirty="0">
                <a:latin typeface="Arial"/>
                <a:cs typeface="Arial"/>
              </a:rPr>
              <a:t>autoencoder </a:t>
            </a:r>
            <a:r>
              <a:rPr sz="2000" spc="80" dirty="0">
                <a:latin typeface="Arial"/>
                <a:cs typeface="Arial"/>
              </a:rPr>
              <a:t>will </a:t>
            </a:r>
            <a:r>
              <a:rPr sz="2000" spc="75" dirty="0">
                <a:latin typeface="Arial"/>
                <a:cs typeface="Arial"/>
              </a:rPr>
              <a:t>reconstruct </a:t>
            </a:r>
            <a:r>
              <a:rPr sz="2000" spc="100" dirty="0">
                <a:latin typeface="Arial"/>
                <a:cs typeface="Arial"/>
              </a:rPr>
              <a:t>the training </a:t>
            </a:r>
            <a:r>
              <a:rPr sz="2000" spc="75" dirty="0">
                <a:latin typeface="Arial"/>
                <a:cs typeface="Arial"/>
              </a:rPr>
              <a:t>data </a:t>
            </a:r>
            <a:r>
              <a:rPr sz="2000" spc="70" dirty="0">
                <a:latin typeface="Arial"/>
                <a:cs typeface="Arial"/>
              </a:rPr>
              <a:t>perfectly </a:t>
            </a:r>
            <a:r>
              <a:rPr sz="2000" spc="100" dirty="0">
                <a:latin typeface="Arial"/>
                <a:cs typeface="Arial"/>
              </a:rPr>
              <a:t>(outpout </a:t>
            </a:r>
            <a:r>
              <a:rPr sz="2000" spc="-20" dirty="0">
                <a:latin typeface="Arial"/>
                <a:cs typeface="Arial"/>
              </a:rPr>
              <a:t>==  </a:t>
            </a:r>
            <a:r>
              <a:rPr sz="2000" spc="70" dirty="0">
                <a:latin typeface="Arial"/>
                <a:cs typeface="Arial"/>
              </a:rPr>
              <a:t>input),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will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have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learned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useful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representation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process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40" dirty="0">
                <a:latin typeface="Arial"/>
                <a:cs typeface="Arial"/>
              </a:rPr>
              <a:t>(and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is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unlikely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generalize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well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new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instances).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35" y="2657855"/>
            <a:ext cx="11264900" cy="4138295"/>
            <a:chOff x="92135" y="2657855"/>
            <a:chExt cx="11264900" cy="4138295"/>
          </a:xfrm>
        </p:grpSpPr>
        <p:sp>
          <p:nvSpPr>
            <p:cNvPr id="3" name="object 3"/>
            <p:cNvSpPr/>
            <p:nvPr/>
          </p:nvSpPr>
          <p:spPr>
            <a:xfrm>
              <a:off x="1862328" y="2657855"/>
              <a:ext cx="6379463" cy="38343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096756" y="3119628"/>
              <a:ext cx="2257043" cy="33497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096756" y="3119627"/>
              <a:ext cx="2257425" cy="3350260"/>
            </a:xfrm>
            <a:custGeom>
              <a:avLst/>
              <a:gdLst/>
              <a:ahLst/>
              <a:cxnLst/>
              <a:rect l="l" t="t" r="r" b="b"/>
              <a:pathLst>
                <a:path w="2257425" h="3350260">
                  <a:moveTo>
                    <a:pt x="0" y="0"/>
                  </a:moveTo>
                  <a:lnTo>
                    <a:pt x="2257044" y="0"/>
                  </a:lnTo>
                  <a:lnTo>
                    <a:pt x="1128522" y="1674876"/>
                  </a:lnTo>
                  <a:lnTo>
                    <a:pt x="2257044" y="3349752"/>
                  </a:lnTo>
                  <a:lnTo>
                    <a:pt x="0" y="3349752"/>
                  </a:lnTo>
                  <a:lnTo>
                    <a:pt x="1128522" y="1674876"/>
                  </a:lnTo>
                  <a:lnTo>
                    <a:pt x="0" y="0"/>
                  </a:lnTo>
                  <a:close/>
                </a:path>
              </a:pathLst>
            </a:custGeom>
            <a:ln w="6350">
              <a:solidFill>
                <a:srgbClr val="70AD4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188451" y="4049267"/>
              <a:ext cx="1026160" cy="1419225"/>
            </a:xfrm>
            <a:custGeom>
              <a:avLst/>
              <a:gdLst/>
              <a:ahLst/>
              <a:cxnLst/>
              <a:rect l="l" t="t" r="r" b="b"/>
              <a:pathLst>
                <a:path w="1026159" h="1419225">
                  <a:moveTo>
                    <a:pt x="512826" y="0"/>
                  </a:moveTo>
                  <a:lnTo>
                    <a:pt x="512826" y="354710"/>
                  </a:lnTo>
                  <a:lnTo>
                    <a:pt x="0" y="354710"/>
                  </a:lnTo>
                  <a:lnTo>
                    <a:pt x="0" y="1064132"/>
                  </a:lnTo>
                  <a:lnTo>
                    <a:pt x="512826" y="1064132"/>
                  </a:lnTo>
                  <a:lnTo>
                    <a:pt x="512826" y="1418843"/>
                  </a:lnTo>
                  <a:lnTo>
                    <a:pt x="1025652" y="709421"/>
                  </a:lnTo>
                  <a:lnTo>
                    <a:pt x="51282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88451" y="4049267"/>
              <a:ext cx="1026160" cy="1419225"/>
            </a:xfrm>
            <a:custGeom>
              <a:avLst/>
              <a:gdLst/>
              <a:ahLst/>
              <a:cxnLst/>
              <a:rect l="l" t="t" r="r" b="b"/>
              <a:pathLst>
                <a:path w="1026159" h="1419225">
                  <a:moveTo>
                    <a:pt x="0" y="354710"/>
                  </a:moveTo>
                  <a:lnTo>
                    <a:pt x="512826" y="354710"/>
                  </a:lnTo>
                  <a:lnTo>
                    <a:pt x="512826" y="0"/>
                  </a:lnTo>
                  <a:lnTo>
                    <a:pt x="1025652" y="709421"/>
                  </a:lnTo>
                  <a:lnTo>
                    <a:pt x="512826" y="1418843"/>
                  </a:lnTo>
                  <a:lnTo>
                    <a:pt x="512826" y="1064132"/>
                  </a:lnTo>
                  <a:lnTo>
                    <a:pt x="0" y="1064132"/>
                  </a:lnTo>
                  <a:lnTo>
                    <a:pt x="0" y="35471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7165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Example: </a:t>
            </a:r>
            <a:r>
              <a:rPr spc="85" dirty="0"/>
              <a:t>Simple</a:t>
            </a:r>
            <a:r>
              <a:rPr spc="-250" dirty="0"/>
              <a:t> </a:t>
            </a:r>
            <a:r>
              <a:rPr spc="155" dirty="0"/>
              <a:t>Architecture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6939" y="1712341"/>
            <a:ext cx="971042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15" dirty="0">
                <a:latin typeface="Arial"/>
                <a:cs typeface="Arial"/>
              </a:rPr>
              <a:t>Stacked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typically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b="1" spc="10" dirty="0">
                <a:latin typeface="Tahoma"/>
                <a:cs typeface="Tahoma"/>
              </a:rPr>
              <a:t>symmetrical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spc="75" dirty="0">
                <a:latin typeface="Arial"/>
                <a:cs typeface="Arial"/>
              </a:rPr>
              <a:t>w.r.t.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central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hidden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layer.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Example </a:t>
            </a:r>
            <a:r>
              <a:rPr sz="2400" spc="95" dirty="0">
                <a:latin typeface="Arial"/>
                <a:cs typeface="Arial"/>
              </a:rPr>
              <a:t>(for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MNIST):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Cod</a:t>
            </a:r>
            <a:r>
              <a:rPr spc="3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22859"/>
            <a:ext cx="11168380" cy="6134100"/>
            <a:chOff x="838200" y="22859"/>
            <a:chExt cx="11168380" cy="6134100"/>
          </a:xfrm>
        </p:grpSpPr>
        <p:sp>
          <p:nvSpPr>
            <p:cNvPr id="4" name="object 4"/>
            <p:cNvSpPr/>
            <p:nvPr/>
          </p:nvSpPr>
          <p:spPr>
            <a:xfrm>
              <a:off x="838200" y="1813559"/>
              <a:ext cx="7639811" cy="4343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63028" y="22859"/>
              <a:ext cx="4543043" cy="273100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297189" y="6329478"/>
            <a:ext cx="3109595" cy="26289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400" spc="-5" dirty="0">
                <a:latin typeface="맑은 고딕"/>
                <a:cs typeface="맑은 고딕"/>
              </a:rPr>
              <a:t>*SELU: </a:t>
            </a:r>
            <a:r>
              <a:rPr sz="1400" dirty="0">
                <a:latin typeface="맑은 고딕"/>
                <a:cs typeface="맑은 고딕"/>
              </a:rPr>
              <a:t>Scaled </a:t>
            </a:r>
            <a:r>
              <a:rPr sz="1400" spc="-5" dirty="0">
                <a:latin typeface="맑은 고딕"/>
                <a:cs typeface="맑은 고딕"/>
              </a:rPr>
              <a:t>Exponential </a:t>
            </a:r>
            <a:r>
              <a:rPr sz="1400" dirty="0">
                <a:latin typeface="맑은 고딕"/>
                <a:cs typeface="맑은 고딕"/>
              </a:rPr>
              <a:t>Linear</a:t>
            </a:r>
            <a:r>
              <a:rPr sz="1400" spc="-55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Unit)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09170" y="6531061"/>
            <a:ext cx="193040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16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3299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95" dirty="0"/>
              <a:t>Visualization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445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20" dirty="0">
                <a:latin typeface="Tahoma"/>
                <a:cs typeface="Tahoma"/>
              </a:rPr>
              <a:t>Original </a:t>
            </a:r>
            <a:r>
              <a:rPr sz="2400" spc="70" dirty="0">
                <a:latin typeface="Arial"/>
                <a:cs typeface="Arial"/>
              </a:rPr>
              <a:t>images </a:t>
            </a:r>
            <a:r>
              <a:rPr sz="2400" spc="-35" dirty="0">
                <a:latin typeface="Arial"/>
                <a:cs typeface="Arial"/>
              </a:rPr>
              <a:t>(</a:t>
            </a:r>
            <a:r>
              <a:rPr sz="2400" i="1" spc="-35" dirty="0">
                <a:latin typeface="Noto Sans"/>
                <a:cs typeface="Noto Sans"/>
              </a:rPr>
              <a:t>top</a:t>
            </a:r>
            <a:r>
              <a:rPr sz="2400" spc="-35" dirty="0">
                <a:latin typeface="Arial"/>
                <a:cs typeface="Arial"/>
              </a:rPr>
              <a:t>) </a:t>
            </a:r>
            <a:r>
              <a:rPr sz="2400" spc="95" dirty="0">
                <a:latin typeface="Arial"/>
                <a:cs typeface="Arial"/>
              </a:rPr>
              <a:t>and </a:t>
            </a:r>
            <a:r>
              <a:rPr sz="2400" spc="125" dirty="0">
                <a:latin typeface="Arial"/>
                <a:cs typeface="Arial"/>
              </a:rPr>
              <a:t>their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b="1" spc="5" dirty="0">
                <a:latin typeface="Tahoma"/>
                <a:cs typeface="Tahoma"/>
              </a:rPr>
              <a:t>reconstructions </a:t>
            </a:r>
            <a:r>
              <a:rPr sz="2400" spc="-25" dirty="0">
                <a:latin typeface="Arial"/>
                <a:cs typeface="Arial"/>
              </a:rPr>
              <a:t>(</a:t>
            </a:r>
            <a:r>
              <a:rPr sz="2400" i="1" spc="-25" dirty="0">
                <a:latin typeface="Noto Sans"/>
                <a:cs typeface="Noto Sans"/>
              </a:rPr>
              <a:t>bottom</a:t>
            </a:r>
            <a:r>
              <a:rPr sz="2400" spc="-25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170" y="6544529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17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09631" y="2703208"/>
            <a:ext cx="7706091" cy="27626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74758" y="5974636"/>
            <a:ext cx="9903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맑은 고딕"/>
                <a:cs typeface="맑은 고딕"/>
              </a:rPr>
              <a:t>If AE is </a:t>
            </a:r>
            <a:r>
              <a:rPr sz="1800" spc="-10" dirty="0">
                <a:latin typeface="맑은 고딕"/>
                <a:cs typeface="맑은 고딕"/>
              </a:rPr>
              <a:t>properly </a:t>
            </a:r>
            <a:r>
              <a:rPr sz="1800" spc="-5" dirty="0">
                <a:latin typeface="맑은 고딕"/>
                <a:cs typeface="맑은 고딕"/>
              </a:rPr>
              <a:t>trained, then </a:t>
            </a:r>
            <a:r>
              <a:rPr sz="1800" dirty="0">
                <a:latin typeface="맑은 고딕"/>
                <a:cs typeface="맑은 고딕"/>
              </a:rPr>
              <a:t>the </a:t>
            </a:r>
            <a:r>
              <a:rPr sz="1800" spc="-10" dirty="0">
                <a:latin typeface="맑은 고딕"/>
                <a:cs typeface="맑은 고딕"/>
              </a:rPr>
              <a:t>differences </a:t>
            </a:r>
            <a:r>
              <a:rPr sz="1800" dirty="0">
                <a:latin typeface="맑은 고딕"/>
                <a:cs typeface="맑은 고딕"/>
              </a:rPr>
              <a:t>should not </a:t>
            </a:r>
            <a:r>
              <a:rPr sz="1800" spc="-5" dirty="0">
                <a:latin typeface="맑은 고딕"/>
                <a:cs typeface="맑은 고딕"/>
              </a:rPr>
              <a:t>be too significant! </a:t>
            </a:r>
            <a:r>
              <a:rPr sz="1800" dirty="0">
                <a:latin typeface="맑은 고딕"/>
                <a:cs typeface="맑은 고딕"/>
              </a:rPr>
              <a:t>(not </a:t>
            </a:r>
            <a:r>
              <a:rPr sz="1800" spc="-5" dirty="0">
                <a:latin typeface="맑은 고딕"/>
                <a:cs typeface="맑은 고딕"/>
              </a:rPr>
              <a:t>be </a:t>
            </a:r>
            <a:r>
              <a:rPr sz="1800" dirty="0">
                <a:latin typeface="맑은 고딕"/>
                <a:cs typeface="맑은 고딕"/>
              </a:rPr>
              <a:t>same</a:t>
            </a:r>
            <a:r>
              <a:rPr sz="1800" spc="8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too!)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7476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15" dirty="0">
                <a:latin typeface="Tahoma"/>
                <a:cs typeface="Tahoma"/>
              </a:rPr>
              <a:t>Convolutional</a:t>
            </a:r>
            <a:r>
              <a:rPr b="1" spc="-220" dirty="0">
                <a:latin typeface="Tahoma"/>
                <a:cs typeface="Tahoma"/>
              </a:rPr>
              <a:t> </a:t>
            </a:r>
            <a:r>
              <a:rPr spc="145" dirty="0"/>
              <a:t>Autoencoders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9170" y="6544529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18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70652" y="6556257"/>
            <a:ext cx="1449705" cy="203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95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62100" y="1467611"/>
            <a:ext cx="9050020" cy="5390515"/>
            <a:chOff x="1562100" y="1467611"/>
            <a:chExt cx="9050020" cy="5390515"/>
          </a:xfrm>
        </p:grpSpPr>
        <p:sp>
          <p:nvSpPr>
            <p:cNvPr id="6" name="object 6"/>
            <p:cNvSpPr/>
            <p:nvPr/>
          </p:nvSpPr>
          <p:spPr>
            <a:xfrm>
              <a:off x="2267711" y="1485899"/>
              <a:ext cx="8343899" cy="5372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81150" y="1486661"/>
              <a:ext cx="687705" cy="2304415"/>
            </a:xfrm>
            <a:custGeom>
              <a:avLst/>
              <a:gdLst/>
              <a:ahLst/>
              <a:cxnLst/>
              <a:rect l="l" t="t" r="r" b="b"/>
              <a:pathLst>
                <a:path w="687705" h="2304415">
                  <a:moveTo>
                    <a:pt x="687324" y="2304288"/>
                  </a:moveTo>
                  <a:lnTo>
                    <a:pt x="608524" y="2302775"/>
                  </a:lnTo>
                  <a:lnTo>
                    <a:pt x="536189" y="2298466"/>
                  </a:lnTo>
                  <a:lnTo>
                    <a:pt x="472380" y="2291705"/>
                  </a:lnTo>
                  <a:lnTo>
                    <a:pt x="419159" y="2282835"/>
                  </a:lnTo>
                  <a:lnTo>
                    <a:pt x="378591" y="2272201"/>
                  </a:lnTo>
                  <a:lnTo>
                    <a:pt x="343662" y="2247011"/>
                  </a:lnTo>
                  <a:lnTo>
                    <a:pt x="343662" y="1209421"/>
                  </a:lnTo>
                  <a:lnTo>
                    <a:pt x="334585" y="1196287"/>
                  </a:lnTo>
                  <a:lnTo>
                    <a:pt x="268164" y="1173596"/>
                  </a:lnTo>
                  <a:lnTo>
                    <a:pt x="214943" y="1164726"/>
                  </a:lnTo>
                  <a:lnTo>
                    <a:pt x="151134" y="1157965"/>
                  </a:lnTo>
                  <a:lnTo>
                    <a:pt x="78799" y="1153656"/>
                  </a:lnTo>
                  <a:lnTo>
                    <a:pt x="0" y="1152144"/>
                  </a:lnTo>
                  <a:lnTo>
                    <a:pt x="78799" y="1150631"/>
                  </a:lnTo>
                  <a:lnTo>
                    <a:pt x="151134" y="1146322"/>
                  </a:lnTo>
                  <a:lnTo>
                    <a:pt x="214943" y="1139561"/>
                  </a:lnTo>
                  <a:lnTo>
                    <a:pt x="268164" y="1130691"/>
                  </a:lnTo>
                  <a:lnTo>
                    <a:pt x="308732" y="1120057"/>
                  </a:lnTo>
                  <a:lnTo>
                    <a:pt x="343662" y="1094867"/>
                  </a:lnTo>
                  <a:lnTo>
                    <a:pt x="343662" y="57276"/>
                  </a:lnTo>
                  <a:lnTo>
                    <a:pt x="352738" y="44143"/>
                  </a:lnTo>
                  <a:lnTo>
                    <a:pt x="419159" y="21452"/>
                  </a:lnTo>
                  <a:lnTo>
                    <a:pt x="472380" y="12582"/>
                  </a:lnTo>
                  <a:lnTo>
                    <a:pt x="536189" y="5821"/>
                  </a:lnTo>
                  <a:lnTo>
                    <a:pt x="608524" y="1512"/>
                  </a:lnTo>
                  <a:lnTo>
                    <a:pt x="687324" y="0"/>
                  </a:lnTo>
                </a:path>
              </a:pathLst>
            </a:custGeom>
            <a:ln w="38100">
              <a:solidFill>
                <a:srgbClr val="4472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81150" y="4008882"/>
              <a:ext cx="687705" cy="2461260"/>
            </a:xfrm>
            <a:custGeom>
              <a:avLst/>
              <a:gdLst/>
              <a:ahLst/>
              <a:cxnLst/>
              <a:rect l="l" t="t" r="r" b="b"/>
              <a:pathLst>
                <a:path w="687705" h="2461260">
                  <a:moveTo>
                    <a:pt x="687324" y="2461260"/>
                  </a:moveTo>
                  <a:lnTo>
                    <a:pt x="608524" y="2459747"/>
                  </a:lnTo>
                  <a:lnTo>
                    <a:pt x="536189" y="2455438"/>
                  </a:lnTo>
                  <a:lnTo>
                    <a:pt x="472380" y="2448677"/>
                  </a:lnTo>
                  <a:lnTo>
                    <a:pt x="419159" y="2439807"/>
                  </a:lnTo>
                  <a:lnTo>
                    <a:pt x="378591" y="2429173"/>
                  </a:lnTo>
                  <a:lnTo>
                    <a:pt x="343662" y="2403983"/>
                  </a:lnTo>
                  <a:lnTo>
                    <a:pt x="343662" y="1287907"/>
                  </a:lnTo>
                  <a:lnTo>
                    <a:pt x="334585" y="1274773"/>
                  </a:lnTo>
                  <a:lnTo>
                    <a:pt x="268164" y="1252082"/>
                  </a:lnTo>
                  <a:lnTo>
                    <a:pt x="214943" y="1243212"/>
                  </a:lnTo>
                  <a:lnTo>
                    <a:pt x="151134" y="1236451"/>
                  </a:lnTo>
                  <a:lnTo>
                    <a:pt x="78799" y="1232142"/>
                  </a:lnTo>
                  <a:lnTo>
                    <a:pt x="0" y="1230630"/>
                  </a:lnTo>
                  <a:lnTo>
                    <a:pt x="78799" y="1229117"/>
                  </a:lnTo>
                  <a:lnTo>
                    <a:pt x="151134" y="1224808"/>
                  </a:lnTo>
                  <a:lnTo>
                    <a:pt x="214943" y="1218047"/>
                  </a:lnTo>
                  <a:lnTo>
                    <a:pt x="268164" y="1209177"/>
                  </a:lnTo>
                  <a:lnTo>
                    <a:pt x="308732" y="1198543"/>
                  </a:lnTo>
                  <a:lnTo>
                    <a:pt x="343662" y="1173353"/>
                  </a:lnTo>
                  <a:lnTo>
                    <a:pt x="343662" y="57277"/>
                  </a:lnTo>
                  <a:lnTo>
                    <a:pt x="352738" y="44143"/>
                  </a:lnTo>
                  <a:lnTo>
                    <a:pt x="419159" y="21452"/>
                  </a:lnTo>
                  <a:lnTo>
                    <a:pt x="472380" y="12582"/>
                  </a:lnTo>
                  <a:lnTo>
                    <a:pt x="536189" y="5821"/>
                  </a:lnTo>
                  <a:lnTo>
                    <a:pt x="608524" y="1512"/>
                  </a:lnTo>
                  <a:lnTo>
                    <a:pt x="687324" y="0"/>
                  </a:lnTo>
                </a:path>
              </a:pathLst>
            </a:custGeom>
            <a:ln w="38100">
              <a:solidFill>
                <a:srgbClr val="ED7D3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08788" y="2334767"/>
            <a:ext cx="1371600" cy="60706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6670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Encoder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8788" y="4934711"/>
            <a:ext cx="1371600" cy="60706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61925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275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Decoder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7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Convolutional</a:t>
            </a:r>
            <a:r>
              <a:rPr spc="-145" dirty="0"/>
              <a:t> </a:t>
            </a:r>
            <a:r>
              <a:rPr spc="140" dirty="0"/>
              <a:t>Autoencoders</a:t>
            </a:r>
          </a:p>
        </p:txBody>
      </p:sp>
      <p:sp>
        <p:nvSpPr>
          <p:cNvPr id="3" name="object 3"/>
          <p:cNvSpPr/>
          <p:nvPr/>
        </p:nvSpPr>
        <p:spPr>
          <a:xfrm>
            <a:off x="263043" y="1850926"/>
            <a:ext cx="5681554" cy="424742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6283223" y="1853308"/>
            <a:ext cx="5835650" cy="2988310"/>
            <a:chOff x="6283223" y="1853308"/>
            <a:chExt cx="5835650" cy="2988310"/>
          </a:xfrm>
        </p:grpSpPr>
        <p:sp>
          <p:nvSpPr>
            <p:cNvPr id="5" name="object 5"/>
            <p:cNvSpPr/>
            <p:nvPr/>
          </p:nvSpPr>
          <p:spPr>
            <a:xfrm>
              <a:off x="6283223" y="1853308"/>
              <a:ext cx="5835120" cy="298770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71353" y="3690401"/>
              <a:ext cx="1556385" cy="356235"/>
            </a:xfrm>
            <a:custGeom>
              <a:avLst/>
              <a:gdLst/>
              <a:ahLst/>
              <a:cxnLst/>
              <a:rect l="l" t="t" r="r" b="b"/>
              <a:pathLst>
                <a:path w="1556384" h="356235">
                  <a:moveTo>
                    <a:pt x="6124" y="18252"/>
                  </a:moveTo>
                  <a:lnTo>
                    <a:pt x="49269" y="13902"/>
                  </a:lnTo>
                  <a:lnTo>
                    <a:pt x="95059" y="13616"/>
                  </a:lnTo>
                  <a:lnTo>
                    <a:pt x="142960" y="16328"/>
                  </a:lnTo>
                  <a:lnTo>
                    <a:pt x="192433" y="20975"/>
                  </a:lnTo>
                  <a:lnTo>
                    <a:pt x="242942" y="26492"/>
                  </a:lnTo>
                  <a:lnTo>
                    <a:pt x="293952" y="31815"/>
                  </a:lnTo>
                  <a:lnTo>
                    <a:pt x="344926" y="35878"/>
                  </a:lnTo>
                  <a:lnTo>
                    <a:pt x="395328" y="37618"/>
                  </a:lnTo>
                  <a:lnTo>
                    <a:pt x="444620" y="35970"/>
                  </a:lnTo>
                  <a:lnTo>
                    <a:pt x="492267" y="29870"/>
                  </a:lnTo>
                  <a:lnTo>
                    <a:pt x="537733" y="18252"/>
                  </a:lnTo>
                  <a:lnTo>
                    <a:pt x="580596" y="6790"/>
                  </a:lnTo>
                  <a:lnTo>
                    <a:pt x="621419" y="1091"/>
                  </a:lnTo>
                  <a:lnTo>
                    <a:pt x="661153" y="0"/>
                  </a:lnTo>
                  <a:lnTo>
                    <a:pt x="700748" y="2358"/>
                  </a:lnTo>
                  <a:lnTo>
                    <a:pt x="741155" y="7009"/>
                  </a:lnTo>
                  <a:lnTo>
                    <a:pt x="783323" y="12795"/>
                  </a:lnTo>
                  <a:lnTo>
                    <a:pt x="828205" y="18559"/>
                  </a:lnTo>
                  <a:lnTo>
                    <a:pt x="876748" y="23145"/>
                  </a:lnTo>
                  <a:lnTo>
                    <a:pt x="929906" y="25393"/>
                  </a:lnTo>
                  <a:lnTo>
                    <a:pt x="988626" y="24148"/>
                  </a:lnTo>
                  <a:lnTo>
                    <a:pt x="1053861" y="18252"/>
                  </a:lnTo>
                  <a:lnTo>
                    <a:pt x="1118349" y="12148"/>
                  </a:lnTo>
                  <a:lnTo>
                    <a:pt x="1175073" y="10361"/>
                  </a:lnTo>
                  <a:lnTo>
                    <a:pt x="1225354" y="11860"/>
                  </a:lnTo>
                  <a:lnTo>
                    <a:pt x="1270517" y="15612"/>
                  </a:lnTo>
                  <a:lnTo>
                    <a:pt x="1311885" y="20584"/>
                  </a:lnTo>
                  <a:lnTo>
                    <a:pt x="1350781" y="25745"/>
                  </a:lnTo>
                  <a:lnTo>
                    <a:pt x="1388529" y="30063"/>
                  </a:lnTo>
                  <a:lnTo>
                    <a:pt x="1426453" y="32504"/>
                  </a:lnTo>
                  <a:lnTo>
                    <a:pt x="1465875" y="32038"/>
                  </a:lnTo>
                  <a:lnTo>
                    <a:pt x="1508118" y="27631"/>
                  </a:lnTo>
                  <a:lnTo>
                    <a:pt x="1554508" y="18252"/>
                  </a:lnTo>
                  <a:lnTo>
                    <a:pt x="1555771" y="79959"/>
                  </a:lnTo>
                  <a:lnTo>
                    <a:pt x="1553080" y="130766"/>
                  </a:lnTo>
                  <a:lnTo>
                    <a:pt x="1549021" y="176110"/>
                  </a:lnTo>
                  <a:lnTo>
                    <a:pt x="1546182" y="221427"/>
                  </a:lnTo>
                  <a:lnTo>
                    <a:pt x="1547149" y="272152"/>
                  </a:lnTo>
                  <a:lnTo>
                    <a:pt x="1554508" y="333720"/>
                  </a:lnTo>
                  <a:lnTo>
                    <a:pt x="1513191" y="339507"/>
                  </a:lnTo>
                  <a:lnTo>
                    <a:pt x="1469527" y="342505"/>
                  </a:lnTo>
                  <a:lnTo>
                    <a:pt x="1423667" y="343278"/>
                  </a:lnTo>
                  <a:lnTo>
                    <a:pt x="1375762" y="342389"/>
                  </a:lnTo>
                  <a:lnTo>
                    <a:pt x="1325963" y="340402"/>
                  </a:lnTo>
                  <a:lnTo>
                    <a:pt x="1274422" y="337881"/>
                  </a:lnTo>
                  <a:lnTo>
                    <a:pt x="1221291" y="335389"/>
                  </a:lnTo>
                  <a:lnTo>
                    <a:pt x="1166719" y="333489"/>
                  </a:lnTo>
                  <a:lnTo>
                    <a:pt x="1110859" y="332745"/>
                  </a:lnTo>
                  <a:lnTo>
                    <a:pt x="1053861" y="333720"/>
                  </a:lnTo>
                  <a:lnTo>
                    <a:pt x="998653" y="333886"/>
                  </a:lnTo>
                  <a:lnTo>
                    <a:pt x="947359" y="331071"/>
                  </a:lnTo>
                  <a:lnTo>
                    <a:pt x="898940" y="326380"/>
                  </a:lnTo>
                  <a:lnTo>
                    <a:pt x="852358" y="320917"/>
                  </a:lnTo>
                  <a:lnTo>
                    <a:pt x="806571" y="315785"/>
                  </a:lnTo>
                  <a:lnTo>
                    <a:pt x="760543" y="312088"/>
                  </a:lnTo>
                  <a:lnTo>
                    <a:pt x="713232" y="310929"/>
                  </a:lnTo>
                  <a:lnTo>
                    <a:pt x="663600" y="313412"/>
                  </a:lnTo>
                  <a:lnTo>
                    <a:pt x="610607" y="320642"/>
                  </a:lnTo>
                  <a:lnTo>
                    <a:pt x="553214" y="333720"/>
                  </a:lnTo>
                  <a:lnTo>
                    <a:pt x="501000" y="345830"/>
                  </a:lnTo>
                  <a:lnTo>
                    <a:pt x="452592" y="352962"/>
                  </a:lnTo>
                  <a:lnTo>
                    <a:pt x="406889" y="355966"/>
                  </a:lnTo>
                  <a:lnTo>
                    <a:pt x="362785" y="355697"/>
                  </a:lnTo>
                  <a:lnTo>
                    <a:pt x="319177" y="353005"/>
                  </a:lnTo>
                  <a:lnTo>
                    <a:pt x="274961" y="348744"/>
                  </a:lnTo>
                  <a:lnTo>
                    <a:pt x="229033" y="343766"/>
                  </a:lnTo>
                  <a:lnTo>
                    <a:pt x="180289" y="338922"/>
                  </a:lnTo>
                  <a:lnTo>
                    <a:pt x="127626" y="335065"/>
                  </a:lnTo>
                  <a:lnTo>
                    <a:pt x="69938" y="333047"/>
                  </a:lnTo>
                  <a:lnTo>
                    <a:pt x="6124" y="333720"/>
                  </a:lnTo>
                  <a:lnTo>
                    <a:pt x="1252" y="269516"/>
                  </a:lnTo>
                  <a:lnTo>
                    <a:pt x="0" y="220044"/>
                  </a:lnTo>
                  <a:lnTo>
                    <a:pt x="1114" y="177744"/>
                  </a:lnTo>
                  <a:lnTo>
                    <a:pt x="3341" y="135053"/>
                  </a:lnTo>
                  <a:lnTo>
                    <a:pt x="5429" y="84410"/>
                  </a:lnTo>
                  <a:lnTo>
                    <a:pt x="6124" y="18252"/>
                  </a:lnTo>
                  <a:close/>
                </a:path>
              </a:pathLst>
            </a:custGeom>
            <a:ln w="1905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515611" y="5655564"/>
            <a:ext cx="1371600" cy="60706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67335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Encoder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48400" y="5655564"/>
            <a:ext cx="1371600" cy="607060"/>
          </a:xfrm>
          <a:prstGeom prst="rect">
            <a:avLst/>
          </a:prstGeom>
          <a:solidFill>
            <a:srgbClr val="ED7D31"/>
          </a:solidFill>
          <a:ln w="12700">
            <a:solidFill>
              <a:srgbClr val="AE5A21"/>
            </a:solidFill>
          </a:ln>
        </p:spPr>
        <p:txBody>
          <a:bodyPr vert="horz" wrap="square" lIns="0" tIns="161290" rIns="0" bIns="0" rtlCol="0">
            <a:spAutoFit/>
          </a:bodyPr>
          <a:lstStyle/>
          <a:p>
            <a:pPr marL="248920">
              <a:lnSpc>
                <a:spcPct val="100000"/>
              </a:lnSpc>
              <a:spcBef>
                <a:spcPts val="127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Decoder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657431" y="2310441"/>
            <a:ext cx="1763395" cy="361315"/>
          </a:xfrm>
          <a:custGeom>
            <a:avLst/>
            <a:gdLst/>
            <a:ahLst/>
            <a:cxnLst/>
            <a:rect l="l" t="t" r="r" b="b"/>
            <a:pathLst>
              <a:path w="1763395" h="361314">
                <a:moveTo>
                  <a:pt x="8806" y="17468"/>
                </a:moveTo>
                <a:lnTo>
                  <a:pt x="49402" y="12848"/>
                </a:lnTo>
                <a:lnTo>
                  <a:pt x="92404" y="10456"/>
                </a:lnTo>
                <a:lnTo>
                  <a:pt x="137735" y="9856"/>
                </a:lnTo>
                <a:lnTo>
                  <a:pt x="185317" y="10614"/>
                </a:lnTo>
                <a:lnTo>
                  <a:pt x="235074" y="12296"/>
                </a:lnTo>
                <a:lnTo>
                  <a:pt x="286929" y="14468"/>
                </a:lnTo>
                <a:lnTo>
                  <a:pt x="340806" y="16695"/>
                </a:lnTo>
                <a:lnTo>
                  <a:pt x="396626" y="18543"/>
                </a:lnTo>
                <a:lnTo>
                  <a:pt x="454314" y="19577"/>
                </a:lnTo>
                <a:lnTo>
                  <a:pt x="513793" y="19363"/>
                </a:lnTo>
                <a:lnTo>
                  <a:pt x="574985" y="17468"/>
                </a:lnTo>
                <a:lnTo>
                  <a:pt x="629984" y="16269"/>
                </a:lnTo>
                <a:lnTo>
                  <a:pt x="681698" y="17513"/>
                </a:lnTo>
                <a:lnTo>
                  <a:pt x="730766" y="20532"/>
                </a:lnTo>
                <a:lnTo>
                  <a:pt x="777827" y="24659"/>
                </a:lnTo>
                <a:lnTo>
                  <a:pt x="823518" y="29225"/>
                </a:lnTo>
                <a:lnTo>
                  <a:pt x="868479" y="33565"/>
                </a:lnTo>
                <a:lnTo>
                  <a:pt x="913348" y="37010"/>
                </a:lnTo>
                <a:lnTo>
                  <a:pt x="958765" y="38894"/>
                </a:lnTo>
                <a:lnTo>
                  <a:pt x="1005367" y="38549"/>
                </a:lnTo>
                <a:lnTo>
                  <a:pt x="1053794" y="35308"/>
                </a:lnTo>
                <a:lnTo>
                  <a:pt x="1104685" y="28503"/>
                </a:lnTo>
                <a:lnTo>
                  <a:pt x="1158677" y="17468"/>
                </a:lnTo>
                <a:lnTo>
                  <a:pt x="1207764" y="7542"/>
                </a:lnTo>
                <a:lnTo>
                  <a:pt x="1252746" y="1964"/>
                </a:lnTo>
                <a:lnTo>
                  <a:pt x="1294613" y="0"/>
                </a:lnTo>
                <a:lnTo>
                  <a:pt x="1334356" y="913"/>
                </a:lnTo>
                <a:lnTo>
                  <a:pt x="1372965" y="3971"/>
                </a:lnTo>
                <a:lnTo>
                  <a:pt x="1411430" y="8439"/>
                </a:lnTo>
                <a:lnTo>
                  <a:pt x="1450743" y="13581"/>
                </a:lnTo>
                <a:lnTo>
                  <a:pt x="1491894" y="18663"/>
                </a:lnTo>
                <a:lnTo>
                  <a:pt x="1535873" y="22951"/>
                </a:lnTo>
                <a:lnTo>
                  <a:pt x="1583671" y="25710"/>
                </a:lnTo>
                <a:lnTo>
                  <a:pt x="1636278" y="26206"/>
                </a:lnTo>
                <a:lnTo>
                  <a:pt x="1694685" y="23703"/>
                </a:lnTo>
                <a:lnTo>
                  <a:pt x="1759882" y="17468"/>
                </a:lnTo>
                <a:lnTo>
                  <a:pt x="1762906" y="87644"/>
                </a:lnTo>
                <a:lnTo>
                  <a:pt x="1760695" y="149745"/>
                </a:lnTo>
                <a:lnTo>
                  <a:pt x="1756268" y="204548"/>
                </a:lnTo>
                <a:lnTo>
                  <a:pt x="1752643" y="252830"/>
                </a:lnTo>
                <a:lnTo>
                  <a:pt x="1752842" y="295367"/>
                </a:lnTo>
                <a:lnTo>
                  <a:pt x="1759882" y="332936"/>
                </a:lnTo>
                <a:lnTo>
                  <a:pt x="1717404" y="338944"/>
                </a:lnTo>
                <a:lnTo>
                  <a:pt x="1673433" y="340321"/>
                </a:lnTo>
                <a:lnTo>
                  <a:pt x="1628161" y="338129"/>
                </a:lnTo>
                <a:lnTo>
                  <a:pt x="1581780" y="333429"/>
                </a:lnTo>
                <a:lnTo>
                  <a:pt x="1534479" y="327284"/>
                </a:lnTo>
                <a:lnTo>
                  <a:pt x="1486451" y="320753"/>
                </a:lnTo>
                <a:lnTo>
                  <a:pt x="1437887" y="314899"/>
                </a:lnTo>
                <a:lnTo>
                  <a:pt x="1388976" y="310784"/>
                </a:lnTo>
                <a:lnTo>
                  <a:pt x="1339912" y="309468"/>
                </a:lnTo>
                <a:lnTo>
                  <a:pt x="1290884" y="312014"/>
                </a:lnTo>
                <a:lnTo>
                  <a:pt x="1242084" y="319483"/>
                </a:lnTo>
                <a:lnTo>
                  <a:pt x="1193704" y="332936"/>
                </a:lnTo>
                <a:lnTo>
                  <a:pt x="1146328" y="346893"/>
                </a:lnTo>
                <a:lnTo>
                  <a:pt x="1100182" y="355692"/>
                </a:lnTo>
                <a:lnTo>
                  <a:pt x="1054909" y="360118"/>
                </a:lnTo>
                <a:lnTo>
                  <a:pt x="1010149" y="360957"/>
                </a:lnTo>
                <a:lnTo>
                  <a:pt x="965543" y="358997"/>
                </a:lnTo>
                <a:lnTo>
                  <a:pt x="920735" y="355024"/>
                </a:lnTo>
                <a:lnTo>
                  <a:pt x="875363" y="349823"/>
                </a:lnTo>
                <a:lnTo>
                  <a:pt x="829072" y="344182"/>
                </a:lnTo>
                <a:lnTo>
                  <a:pt x="781500" y="338886"/>
                </a:lnTo>
                <a:lnTo>
                  <a:pt x="732291" y="334722"/>
                </a:lnTo>
                <a:lnTo>
                  <a:pt x="681085" y="332477"/>
                </a:lnTo>
                <a:lnTo>
                  <a:pt x="627525" y="332936"/>
                </a:lnTo>
                <a:lnTo>
                  <a:pt x="574173" y="333986"/>
                </a:lnTo>
                <a:lnTo>
                  <a:pt x="523386" y="333298"/>
                </a:lnTo>
                <a:lnTo>
                  <a:pt x="474491" y="331337"/>
                </a:lnTo>
                <a:lnTo>
                  <a:pt x="426818" y="328567"/>
                </a:lnTo>
                <a:lnTo>
                  <a:pt x="379694" y="325451"/>
                </a:lnTo>
                <a:lnTo>
                  <a:pt x="332448" y="322453"/>
                </a:lnTo>
                <a:lnTo>
                  <a:pt x="284409" y="320038"/>
                </a:lnTo>
                <a:lnTo>
                  <a:pt x="234905" y="318669"/>
                </a:lnTo>
                <a:lnTo>
                  <a:pt x="183264" y="318811"/>
                </a:lnTo>
                <a:lnTo>
                  <a:pt x="128815" y="320926"/>
                </a:lnTo>
                <a:lnTo>
                  <a:pt x="70886" y="325480"/>
                </a:lnTo>
                <a:lnTo>
                  <a:pt x="8806" y="332936"/>
                </a:lnTo>
                <a:lnTo>
                  <a:pt x="0" y="283213"/>
                </a:lnTo>
                <a:lnTo>
                  <a:pt x="71" y="240261"/>
                </a:lnTo>
                <a:lnTo>
                  <a:pt x="5455" y="200949"/>
                </a:lnTo>
                <a:lnTo>
                  <a:pt x="12586" y="162144"/>
                </a:lnTo>
                <a:lnTo>
                  <a:pt x="17899" y="120716"/>
                </a:lnTo>
                <a:lnTo>
                  <a:pt x="17828" y="73535"/>
                </a:lnTo>
                <a:lnTo>
                  <a:pt x="8806" y="17468"/>
                </a:lnTo>
                <a:close/>
              </a:path>
            </a:pathLst>
          </a:custGeom>
          <a:ln w="1905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528" y="2065654"/>
            <a:ext cx="4611370" cy="2975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  <a:p>
            <a:pPr marL="241300" indent="-228600">
              <a:lnSpc>
                <a:spcPct val="100000"/>
              </a:lnSpc>
              <a:spcBef>
                <a:spcPts val="250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AE</a:t>
            </a:r>
            <a:r>
              <a:rPr sz="2400" spc="-114" dirty="0">
                <a:latin typeface="맑은 고딕"/>
                <a:cs typeface="맑은 고딕"/>
              </a:rPr>
              <a:t>를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</a:t>
            </a:r>
            <a:r>
              <a:rPr sz="2400" spc="-23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9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100965" indent="-228600">
              <a:lnSpc>
                <a:spcPts val="2590"/>
              </a:lnSpc>
              <a:spcBef>
                <a:spcPts val="1040"/>
              </a:spcBef>
              <a:buChar char="•"/>
              <a:tabLst>
                <a:tab pos="241300" algn="l"/>
              </a:tabLst>
            </a:pPr>
            <a:r>
              <a:rPr sz="2400" spc="-114" dirty="0">
                <a:latin typeface="Arial"/>
                <a:cs typeface="Arial"/>
              </a:rPr>
              <a:t>AE</a:t>
            </a:r>
            <a:r>
              <a:rPr sz="2400" spc="-114" dirty="0">
                <a:latin typeface="맑은 고딕"/>
                <a:cs typeface="맑은 고딕"/>
              </a:rPr>
              <a:t>를 </a:t>
            </a:r>
            <a:r>
              <a:rPr sz="2400" dirty="0">
                <a:latin typeface="맑은 고딕"/>
                <a:cs typeface="맑은 고딕"/>
              </a:rPr>
              <a:t>다양하게 프로그래밍할</a:t>
            </a:r>
            <a:r>
              <a:rPr sz="2400" spc="-63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 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Overcomplete </a:t>
            </a:r>
            <a:r>
              <a:rPr sz="2400" spc="-114" dirty="0">
                <a:latin typeface="Arial"/>
                <a:cs typeface="Arial"/>
              </a:rPr>
              <a:t>AE</a:t>
            </a:r>
            <a:r>
              <a:rPr sz="2400" spc="-114" dirty="0">
                <a:latin typeface="맑은 고딕"/>
                <a:cs typeface="맑은 고딕"/>
              </a:rPr>
              <a:t>와  </a:t>
            </a:r>
            <a:r>
              <a:rPr sz="2400" spc="95" dirty="0">
                <a:latin typeface="Arial"/>
                <a:cs typeface="Arial"/>
              </a:rPr>
              <a:t>Undercomplete </a:t>
            </a:r>
            <a:r>
              <a:rPr sz="2400" spc="-114" dirty="0">
                <a:latin typeface="Arial"/>
                <a:cs typeface="Arial"/>
              </a:rPr>
              <a:t>AE</a:t>
            </a:r>
            <a:r>
              <a:rPr sz="2400" spc="-114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예시를</a:t>
            </a:r>
            <a:r>
              <a:rPr sz="2400" spc="-5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  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spc="-10" dirty="0">
                <a:latin typeface="맑은 고딕"/>
                <a:cs typeface="맑은 고딕"/>
              </a:rPr>
              <a:t>있다</a:t>
            </a:r>
            <a:r>
              <a:rPr sz="2400" spc="-1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96953" y="2065673"/>
            <a:ext cx="2929255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85" dirty="0">
                <a:latin typeface="Arial"/>
                <a:cs typeface="Arial"/>
              </a:rPr>
              <a:t>Autoencoder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80" dirty="0">
                <a:latin typeface="Arial"/>
                <a:cs typeface="Arial"/>
              </a:rPr>
              <a:t>Overcomplete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spc="95" dirty="0">
                <a:latin typeface="Arial"/>
                <a:cs typeface="Arial"/>
              </a:rPr>
              <a:t>Undercomplete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796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Convolutional</a:t>
            </a:r>
            <a:r>
              <a:rPr spc="-145" dirty="0"/>
              <a:t> </a:t>
            </a:r>
            <a:r>
              <a:rPr spc="140" dirty="0"/>
              <a:t>Autoencoders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285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Results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7835" y="2900172"/>
            <a:ext cx="1371600" cy="60706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305435" marR="299085" indent="135255">
              <a:lnSpc>
                <a:spcPct val="100000"/>
              </a:lnSpc>
              <a:spcBef>
                <a:spcPts val="190"/>
              </a:spcBef>
            </a:pPr>
            <a:r>
              <a:rPr sz="1800" spc="-35" dirty="0">
                <a:solidFill>
                  <a:srgbClr val="FFFFFF"/>
                </a:solidFill>
                <a:latin typeface="맑은 고딕"/>
                <a:cs typeface="맑은 고딕"/>
              </a:rPr>
              <a:t>Train 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S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am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p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le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97835" y="4133088"/>
            <a:ext cx="1371600" cy="60515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60655" rIns="0" bIns="0" rtlCol="0">
            <a:spAutoFit/>
          </a:bodyPr>
          <a:lstStyle/>
          <a:p>
            <a:pPr marL="166370">
              <a:lnSpc>
                <a:spcPct val="100000"/>
              </a:lnSpc>
              <a:spcBef>
                <a:spcPts val="1265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Prediction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367774" y="2791956"/>
            <a:ext cx="5876187" cy="2304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6427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Tahoma"/>
                <a:cs typeface="Tahoma"/>
              </a:rPr>
              <a:t>Recurrent</a:t>
            </a:r>
            <a:r>
              <a:rPr b="1" spc="-265" dirty="0">
                <a:latin typeface="Tahoma"/>
                <a:cs typeface="Tahoma"/>
              </a:rPr>
              <a:t> </a:t>
            </a:r>
            <a:r>
              <a:rPr spc="145" dirty="0"/>
              <a:t>Autoencoders</a:t>
            </a:r>
          </a:p>
        </p:txBody>
      </p:sp>
      <p:sp>
        <p:nvSpPr>
          <p:cNvPr id="3" name="object 3"/>
          <p:cNvSpPr/>
          <p:nvPr/>
        </p:nvSpPr>
        <p:spPr>
          <a:xfrm>
            <a:off x="4041648" y="3811396"/>
            <a:ext cx="2889885" cy="873760"/>
          </a:xfrm>
          <a:custGeom>
            <a:avLst/>
            <a:gdLst/>
            <a:ahLst/>
            <a:cxnLst/>
            <a:rect l="l" t="t" r="r" b="b"/>
            <a:pathLst>
              <a:path w="2889884" h="873760">
                <a:moveTo>
                  <a:pt x="1440180" y="0"/>
                </a:moveTo>
                <a:lnTo>
                  <a:pt x="0" y="0"/>
                </a:lnTo>
                <a:lnTo>
                  <a:pt x="0" y="416052"/>
                </a:lnTo>
                <a:lnTo>
                  <a:pt x="1440180" y="416052"/>
                </a:lnTo>
                <a:lnTo>
                  <a:pt x="1440180" y="0"/>
                </a:lnTo>
                <a:close/>
              </a:path>
              <a:path w="2889884" h="873760">
                <a:moveTo>
                  <a:pt x="2889504" y="457200"/>
                </a:moveTo>
                <a:lnTo>
                  <a:pt x="1449324" y="457200"/>
                </a:lnTo>
                <a:lnTo>
                  <a:pt x="1449324" y="873252"/>
                </a:lnTo>
                <a:lnTo>
                  <a:pt x="2889504" y="873252"/>
                </a:lnTo>
                <a:lnTo>
                  <a:pt x="2889504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9303385" cy="29190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Need: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latin typeface="Arial"/>
                <a:cs typeface="Arial"/>
              </a:rPr>
              <a:t>If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you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want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build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autoencoder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5" dirty="0">
                <a:latin typeface="Tahoma"/>
                <a:cs typeface="Tahoma"/>
              </a:rPr>
              <a:t>for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sequences</a:t>
            </a:r>
            <a:r>
              <a:rPr sz="2000" spc="-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35" dirty="0">
                <a:latin typeface="Arial"/>
                <a:cs typeface="Arial"/>
              </a:rPr>
              <a:t>such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time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series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or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text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(e.g.,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for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unsupervised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learning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or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dimensionality  </a:t>
            </a:r>
            <a:r>
              <a:rPr sz="1800" spc="60" dirty="0">
                <a:latin typeface="Arial"/>
                <a:cs typeface="Arial"/>
              </a:rPr>
              <a:t>reduction),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5" dirty="0">
                <a:latin typeface="Arial"/>
                <a:cs typeface="Arial"/>
              </a:rPr>
              <a:t>then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RNNs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may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better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suited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than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dense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networks</a:t>
            </a:r>
            <a:r>
              <a:rPr sz="2000" spc="-30" dirty="0">
                <a:latin typeface="Arial"/>
                <a:cs typeface="Arial"/>
              </a:rPr>
              <a:t> (MLP,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CNN).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-15" dirty="0">
                <a:latin typeface="Tahoma"/>
                <a:cs typeface="Tahoma"/>
              </a:rPr>
              <a:t>Encoder</a:t>
            </a:r>
            <a:r>
              <a:rPr sz="2400" spc="-15" dirty="0">
                <a:latin typeface="Arial"/>
                <a:cs typeface="Arial"/>
              </a:rPr>
              <a:t>: </a:t>
            </a:r>
            <a:r>
              <a:rPr sz="2400" spc="65" dirty="0">
                <a:latin typeface="Arial"/>
                <a:cs typeface="Arial"/>
              </a:rPr>
              <a:t>typically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-30" dirty="0">
                <a:latin typeface="Tahoma"/>
                <a:cs typeface="Tahoma"/>
              </a:rPr>
              <a:t>sequence-to-vector</a:t>
            </a:r>
            <a:r>
              <a:rPr sz="2400" b="1" spc="-280" dirty="0">
                <a:latin typeface="Tahoma"/>
                <a:cs typeface="Tahoma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41300" algn="l"/>
                <a:tab pos="2834640" algn="l"/>
              </a:tabLst>
            </a:pPr>
            <a:r>
              <a:rPr sz="2400" b="1" spc="-10" dirty="0">
                <a:latin typeface="Tahoma"/>
                <a:cs typeface="Tahoma"/>
              </a:rPr>
              <a:t>Decoder</a:t>
            </a:r>
            <a:r>
              <a:rPr sz="2400" spc="-10" dirty="0">
                <a:latin typeface="Arial"/>
                <a:cs typeface="Arial"/>
              </a:rPr>
              <a:t>:	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-30" dirty="0">
                <a:latin typeface="Tahoma"/>
                <a:cs typeface="Tahoma"/>
              </a:rPr>
              <a:t>vector-to-sequence</a:t>
            </a:r>
            <a:r>
              <a:rPr sz="2400" b="1" spc="-145" dirty="0">
                <a:latin typeface="Tahoma"/>
                <a:cs typeface="Tahoma"/>
              </a:rPr>
              <a:t> </a:t>
            </a:r>
            <a:r>
              <a:rPr sz="2400" spc="-25" dirty="0">
                <a:latin typeface="Arial"/>
                <a:cs typeface="Arial"/>
              </a:rPr>
              <a:t>RNN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3773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Cod</a:t>
            </a:r>
            <a:r>
              <a:rPr spc="35" dirty="0"/>
              <a:t>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253995" y="1341627"/>
            <a:ext cx="8286115" cy="4246880"/>
            <a:chOff x="2253995" y="1341627"/>
            <a:chExt cx="8286115" cy="4246880"/>
          </a:xfrm>
        </p:grpSpPr>
        <p:sp>
          <p:nvSpPr>
            <p:cNvPr id="4" name="object 4"/>
            <p:cNvSpPr/>
            <p:nvPr/>
          </p:nvSpPr>
          <p:spPr>
            <a:xfrm>
              <a:off x="2253995" y="2007108"/>
              <a:ext cx="8285987" cy="35813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873984" y="1347977"/>
              <a:ext cx="549910" cy="939165"/>
            </a:xfrm>
            <a:custGeom>
              <a:avLst/>
              <a:gdLst/>
              <a:ahLst/>
              <a:cxnLst/>
              <a:rect l="l" t="t" r="r" b="b"/>
              <a:pathLst>
                <a:path w="549909" h="939164">
                  <a:moveTo>
                    <a:pt x="263169" y="0"/>
                  </a:moveTo>
                  <a:lnTo>
                    <a:pt x="0" y="0"/>
                  </a:lnTo>
                  <a:lnTo>
                    <a:pt x="0" y="525018"/>
                  </a:lnTo>
                  <a:lnTo>
                    <a:pt x="549821" y="938784"/>
                  </a:lnTo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400288" y="1226819"/>
            <a:ext cx="3157855" cy="646430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749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90"/>
              </a:spcBef>
            </a:pPr>
            <a:r>
              <a:rPr sz="1600" spc="-15" dirty="0">
                <a:solidFill>
                  <a:srgbClr val="FFFFFF"/>
                </a:solidFill>
                <a:latin typeface="맑은 고딕"/>
                <a:cs typeface="맑은 고딕"/>
              </a:rPr>
              <a:t>Recurrent </a:t>
            </a:r>
            <a:r>
              <a:rPr sz="1600" dirty="0">
                <a:solidFill>
                  <a:srgbClr val="FFFFFF"/>
                </a:solidFill>
                <a:latin typeface="맑은 고딕"/>
                <a:cs typeface="맑은 고딕"/>
              </a:rPr>
              <a:t>AE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can also</a:t>
            </a:r>
            <a:r>
              <a:rPr sz="1600" spc="4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맑은 고딕"/>
                <a:cs typeface="맑은 고딕"/>
              </a:rPr>
              <a:t>process</a:t>
            </a:r>
            <a:endParaRPr sz="1600">
              <a:latin typeface="맑은 고딕"/>
              <a:cs typeface="맑은 고딕"/>
            </a:endParaRPr>
          </a:p>
          <a:p>
            <a:pPr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맑은 고딕"/>
                <a:cs typeface="맑은 고딕"/>
              </a:rPr>
              <a:t>image </a:t>
            </a:r>
            <a:r>
              <a:rPr sz="1600" spc="-15" dirty="0">
                <a:solidFill>
                  <a:srgbClr val="FFFFFF"/>
                </a:solidFill>
                <a:latin typeface="맑은 고딕"/>
                <a:cs typeface="맑은 고딕"/>
              </a:rPr>
              <a:t>like</a:t>
            </a:r>
            <a:r>
              <a:rPr sz="1600" spc="4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맑은 고딕"/>
                <a:cs typeface="맑은 고딕"/>
              </a:rPr>
              <a:t>MNIST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65036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45" dirty="0"/>
              <a:t>R</a:t>
            </a:r>
            <a:r>
              <a:rPr spc="35" dirty="0"/>
              <a:t>e</a:t>
            </a:r>
            <a:r>
              <a:rPr spc="-95" dirty="0"/>
              <a:t>s</a:t>
            </a:r>
            <a:r>
              <a:rPr spc="265" dirty="0"/>
              <a:t>ult</a:t>
            </a:r>
          </a:p>
        </p:txBody>
      </p:sp>
      <p:sp>
        <p:nvSpPr>
          <p:cNvPr id="3" name="object 3"/>
          <p:cNvSpPr/>
          <p:nvPr/>
        </p:nvSpPr>
        <p:spPr>
          <a:xfrm>
            <a:off x="4101093" y="1863840"/>
            <a:ext cx="5877661" cy="230434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024884" y="4425720"/>
            <a:ext cx="5973306" cy="10385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275332" y="2092451"/>
            <a:ext cx="1371600" cy="607060"/>
          </a:xfrm>
          <a:prstGeom prst="rect">
            <a:avLst/>
          </a:prstGeom>
          <a:solidFill>
            <a:srgbClr val="A6A6A6"/>
          </a:solidFill>
          <a:ln w="12700">
            <a:solidFill>
              <a:srgbClr val="797979"/>
            </a:solidFill>
          </a:ln>
        </p:spPr>
        <p:txBody>
          <a:bodyPr vert="horz" wrap="square" lIns="0" tIns="24130" rIns="0" bIns="0" rtlCol="0">
            <a:spAutoFit/>
          </a:bodyPr>
          <a:lstStyle/>
          <a:p>
            <a:pPr marL="304165" marR="299720" indent="135255">
              <a:lnSpc>
                <a:spcPct val="100000"/>
              </a:lnSpc>
              <a:spcBef>
                <a:spcPts val="190"/>
              </a:spcBef>
            </a:pPr>
            <a:r>
              <a:rPr sz="1800" spc="-35" dirty="0">
                <a:solidFill>
                  <a:srgbClr val="FFFFFF"/>
                </a:solidFill>
                <a:latin typeface="맑은 고딕"/>
                <a:cs typeface="맑은 고딕"/>
              </a:rPr>
              <a:t>Train  </a:t>
            </a: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S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am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p</a:t>
            </a:r>
            <a:r>
              <a:rPr sz="1800" dirty="0">
                <a:solidFill>
                  <a:srgbClr val="FFFFFF"/>
                </a:solidFill>
                <a:latin typeface="맑은 고딕"/>
                <a:cs typeface="맑은 고딕"/>
              </a:rPr>
              <a:t>le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275332" y="3325367"/>
            <a:ext cx="1371600" cy="60515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158750" rIns="0" bIns="0" rtlCol="0">
            <a:spAutoFit/>
          </a:bodyPr>
          <a:lstStyle/>
          <a:p>
            <a:pPr marL="275590">
              <a:lnSpc>
                <a:spcPct val="100000"/>
              </a:lnSpc>
              <a:spcBef>
                <a:spcPts val="1250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CNN</a:t>
            </a:r>
            <a:r>
              <a:rPr sz="1800" spc="-3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5332" y="4556759"/>
            <a:ext cx="1371600" cy="607060"/>
          </a:xfrm>
          <a:prstGeom prst="rect">
            <a:avLst/>
          </a:prstGeom>
          <a:solidFill>
            <a:srgbClr val="70AD47"/>
          </a:solidFill>
          <a:ln w="12700">
            <a:solidFill>
              <a:srgbClr val="507E32"/>
            </a:solidFill>
          </a:ln>
        </p:spPr>
        <p:txBody>
          <a:bodyPr vert="horz" wrap="square" lIns="0" tIns="15938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1255"/>
              </a:spcBef>
            </a:pP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RNN</a:t>
            </a:r>
            <a:r>
              <a:rPr sz="1800" spc="-25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dirty="0">
                <a:solidFill>
                  <a:srgbClr val="FFFFFF"/>
                </a:solidFill>
                <a:latin typeface="Wingdings"/>
                <a:cs typeface="Wingdings"/>
              </a:rPr>
              <a:t></a:t>
            </a:r>
            <a:endParaRPr sz="180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545458"/>
            <a:ext cx="771017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60" dirty="0">
                <a:latin typeface="Arial"/>
                <a:cs typeface="Arial"/>
              </a:rPr>
              <a:t>III: </a:t>
            </a:r>
            <a:r>
              <a:rPr sz="6000" b="1" spc="35" dirty="0">
                <a:latin typeface="Tahoma"/>
                <a:cs typeface="Tahoma"/>
              </a:rPr>
              <a:t>Overcomplete</a:t>
            </a:r>
            <a:r>
              <a:rPr sz="6000" b="1" spc="-645" dirty="0">
                <a:latin typeface="Tahoma"/>
                <a:cs typeface="Tahoma"/>
              </a:rPr>
              <a:t> </a:t>
            </a:r>
            <a:r>
              <a:rPr sz="6000" spc="-415" dirty="0">
                <a:latin typeface="Arial"/>
                <a:cs typeface="Arial"/>
              </a:rPr>
              <a:t>AE</a:t>
            </a:r>
            <a:endParaRPr sz="6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0589" y="4480751"/>
            <a:ext cx="8484870" cy="93726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2400" spc="105" dirty="0">
                <a:solidFill>
                  <a:srgbClr val="8A8A8A"/>
                </a:solidFill>
                <a:latin typeface="Arial"/>
                <a:cs typeface="Arial"/>
              </a:rPr>
              <a:t>Limit</a:t>
            </a:r>
            <a:r>
              <a:rPr sz="2400" spc="-3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8A8A8A"/>
                </a:solidFill>
                <a:latin typeface="Arial"/>
                <a:cs typeface="Arial"/>
              </a:rPr>
              <a:t>the</a:t>
            </a:r>
            <a:r>
              <a:rPr sz="2400" spc="-5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8A8A8A"/>
                </a:solidFill>
                <a:latin typeface="Arial"/>
                <a:cs typeface="Arial"/>
              </a:rPr>
              <a:t>size</a:t>
            </a:r>
            <a:r>
              <a:rPr sz="2400" spc="-4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35" dirty="0">
                <a:solidFill>
                  <a:srgbClr val="8A8A8A"/>
                </a:solidFill>
                <a:latin typeface="Arial"/>
                <a:cs typeface="Arial"/>
              </a:rPr>
              <a:t>of</a:t>
            </a:r>
            <a:r>
              <a:rPr sz="2400" spc="-5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20" dirty="0">
                <a:solidFill>
                  <a:srgbClr val="8A8A8A"/>
                </a:solidFill>
                <a:latin typeface="Arial"/>
                <a:cs typeface="Arial"/>
              </a:rPr>
              <a:t>the</a:t>
            </a:r>
            <a:r>
              <a:rPr sz="2400" spc="-4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95" dirty="0">
                <a:solidFill>
                  <a:srgbClr val="8A8A8A"/>
                </a:solidFill>
                <a:latin typeface="Arial"/>
                <a:cs typeface="Arial"/>
              </a:rPr>
              <a:t>coding</a:t>
            </a:r>
            <a:r>
              <a:rPr sz="2400" spc="-5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65" dirty="0">
                <a:solidFill>
                  <a:srgbClr val="8A8A8A"/>
                </a:solidFill>
                <a:latin typeface="Arial"/>
                <a:cs typeface="Arial"/>
              </a:rPr>
              <a:t>layer</a:t>
            </a:r>
            <a:r>
              <a:rPr sz="2400" spc="-4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8A8A8A"/>
                </a:solidFill>
                <a:latin typeface="Wingdings"/>
                <a:cs typeface="Wingdings"/>
              </a:rPr>
              <a:t></a:t>
            </a:r>
            <a:r>
              <a:rPr sz="2400" spc="20" dirty="0">
                <a:solidFill>
                  <a:srgbClr val="8A8A8A"/>
                </a:solidFill>
                <a:latin typeface="Times New Roman"/>
                <a:cs typeface="Times New Roman"/>
              </a:rPr>
              <a:t> </a:t>
            </a:r>
            <a:r>
              <a:rPr sz="2400" spc="85" dirty="0">
                <a:solidFill>
                  <a:srgbClr val="8A8A8A"/>
                </a:solidFill>
                <a:latin typeface="Arial"/>
                <a:cs typeface="Arial"/>
              </a:rPr>
              <a:t>make</a:t>
            </a:r>
            <a:r>
              <a:rPr sz="2400" spc="-3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40" dirty="0">
                <a:solidFill>
                  <a:srgbClr val="8A8A8A"/>
                </a:solidFill>
                <a:latin typeface="Arial"/>
                <a:cs typeface="Arial"/>
              </a:rPr>
              <a:t>it</a:t>
            </a:r>
            <a:r>
              <a:rPr sz="2400" spc="-50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05" dirty="0">
                <a:solidFill>
                  <a:srgbClr val="8A8A8A"/>
                </a:solidFill>
                <a:latin typeface="Arial"/>
                <a:cs typeface="Arial"/>
              </a:rPr>
              <a:t>undercomplete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b="1" spc="-30" dirty="0">
                <a:solidFill>
                  <a:srgbClr val="8A8A8A"/>
                </a:solidFill>
                <a:latin typeface="Tahoma"/>
                <a:cs typeface="Tahoma"/>
              </a:rPr>
              <a:t>Reverse</a:t>
            </a:r>
            <a:r>
              <a:rPr sz="2400" spc="-30" dirty="0">
                <a:solidFill>
                  <a:srgbClr val="8A8A8A"/>
                </a:solidFill>
                <a:latin typeface="Arial"/>
                <a:cs typeface="Arial"/>
              </a:rPr>
              <a:t>: </a:t>
            </a:r>
            <a:r>
              <a:rPr sz="2400" spc="45" dirty="0">
                <a:solidFill>
                  <a:srgbClr val="8A8A8A"/>
                </a:solidFill>
                <a:latin typeface="Arial"/>
                <a:cs typeface="Arial"/>
              </a:rPr>
              <a:t>Enlarge </a:t>
            </a:r>
            <a:r>
              <a:rPr sz="2400" spc="95" dirty="0">
                <a:solidFill>
                  <a:srgbClr val="8A8A8A"/>
                </a:solidFill>
                <a:latin typeface="Arial"/>
                <a:cs typeface="Arial"/>
              </a:rPr>
              <a:t>coding </a:t>
            </a:r>
            <a:r>
              <a:rPr sz="2400" spc="65" dirty="0">
                <a:solidFill>
                  <a:srgbClr val="8A8A8A"/>
                </a:solidFill>
                <a:latin typeface="Arial"/>
                <a:cs typeface="Arial"/>
              </a:rPr>
              <a:t>layer </a:t>
            </a:r>
            <a:r>
              <a:rPr sz="2400" dirty="0">
                <a:solidFill>
                  <a:srgbClr val="8A8A8A"/>
                </a:solidFill>
                <a:latin typeface="Wingdings"/>
                <a:cs typeface="Wingdings"/>
              </a:rPr>
              <a:t></a:t>
            </a:r>
            <a:r>
              <a:rPr sz="2400" spc="-375" dirty="0">
                <a:solidFill>
                  <a:srgbClr val="8A8A8A"/>
                </a:solidFill>
                <a:latin typeface="Times New Roman"/>
                <a:cs typeface="Times New Roman"/>
              </a:rPr>
              <a:t> </a:t>
            </a:r>
            <a:r>
              <a:rPr sz="2400" spc="90" dirty="0">
                <a:solidFill>
                  <a:srgbClr val="8A8A8A"/>
                </a:solidFill>
                <a:latin typeface="Arial"/>
                <a:cs typeface="Arial"/>
              </a:rPr>
              <a:t>overcomplete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927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>
                <a:latin typeface="Tahoma"/>
                <a:cs typeface="Tahoma"/>
              </a:rPr>
              <a:t>Denoising </a:t>
            </a:r>
            <a:r>
              <a:rPr spc="145" dirty="0"/>
              <a:t>Autoencoders</a:t>
            </a:r>
            <a:r>
              <a:rPr spc="-355" dirty="0"/>
              <a:t> </a:t>
            </a:r>
            <a:r>
              <a:rPr spc="-175" dirty="0"/>
              <a:t>(DAE)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800590" cy="2360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05" dirty="0">
                <a:latin typeface="Arial"/>
                <a:cs typeface="Arial"/>
              </a:rPr>
              <a:t>Another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way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force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autoencoder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useful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features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to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b="1" spc="10" dirty="0">
                <a:latin typeface="Tahoma"/>
                <a:cs typeface="Tahoma"/>
              </a:rPr>
              <a:t>add </a:t>
            </a:r>
            <a:r>
              <a:rPr sz="2400" b="1" spc="-5" dirty="0">
                <a:latin typeface="Tahoma"/>
                <a:cs typeface="Tahoma"/>
              </a:rPr>
              <a:t>noise </a:t>
            </a:r>
            <a:r>
              <a:rPr sz="2400" b="1" spc="20" dirty="0">
                <a:latin typeface="Tahoma"/>
                <a:cs typeface="Tahoma"/>
              </a:rPr>
              <a:t>to </a:t>
            </a:r>
            <a:r>
              <a:rPr sz="2400" b="1" dirty="0">
                <a:latin typeface="Tahoma"/>
                <a:cs typeface="Tahoma"/>
              </a:rPr>
              <a:t>its</a:t>
            </a:r>
            <a:r>
              <a:rPr sz="2400" b="1" spc="-35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inputs!</a:t>
            </a:r>
            <a:endParaRPr sz="2400">
              <a:latin typeface="Tahoma"/>
              <a:cs typeface="Tahoma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recover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original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(noise-free)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inputs.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spc="65" dirty="0">
                <a:latin typeface="Arial"/>
                <a:cs typeface="Arial"/>
              </a:rPr>
              <a:t>What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noise?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25" dirty="0">
                <a:latin typeface="Arial"/>
                <a:cs typeface="Arial"/>
              </a:rPr>
              <a:t>It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pure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Gaussian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noise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added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inputs,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14" dirty="0">
                <a:latin typeface="Arial"/>
                <a:cs typeface="Arial"/>
              </a:rPr>
              <a:t>or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it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randomly</a:t>
            </a:r>
            <a:r>
              <a:rPr sz="18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switched-off</a:t>
            </a:r>
            <a:r>
              <a:rPr sz="18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inputs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(just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like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in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dropout)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43979" y="2435352"/>
            <a:ext cx="6302780" cy="386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2739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75" dirty="0"/>
              <a:t>Examp</a:t>
            </a:r>
            <a:r>
              <a:rPr spc="155" dirty="0"/>
              <a:t>l</a:t>
            </a:r>
            <a:r>
              <a:rPr spc="35" dirty="0"/>
              <a:t>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3342004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105" dirty="0">
                <a:latin typeface="Arial"/>
                <a:cs typeface="Arial"/>
              </a:rPr>
              <a:t>DAE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Arial"/>
                <a:cs typeface="Arial"/>
              </a:rPr>
              <a:t>1) </a:t>
            </a:r>
            <a:r>
              <a:rPr sz="2000" spc="60" dirty="0">
                <a:latin typeface="Arial"/>
                <a:cs typeface="Arial"/>
              </a:rPr>
              <a:t>Add </a:t>
            </a:r>
            <a:r>
              <a:rPr sz="2000" spc="20" dirty="0">
                <a:latin typeface="Arial"/>
                <a:cs typeface="Arial"/>
              </a:rPr>
              <a:t>Gaussian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noise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Arial"/>
                <a:cs typeface="Arial"/>
              </a:rPr>
              <a:t>2)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Dropout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609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 </a:t>
            </a:r>
            <a:r>
              <a:rPr spc="-40" dirty="0"/>
              <a:t>1) </a:t>
            </a:r>
            <a:r>
              <a:rPr spc="180" dirty="0"/>
              <a:t>add</a:t>
            </a:r>
            <a:r>
              <a:rPr spc="-315" dirty="0"/>
              <a:t> </a:t>
            </a:r>
            <a:r>
              <a:rPr spc="114" dirty="0"/>
              <a:t>noise</a:t>
            </a:r>
          </a:p>
        </p:txBody>
      </p:sp>
      <p:sp>
        <p:nvSpPr>
          <p:cNvPr id="3" name="object 3"/>
          <p:cNvSpPr/>
          <p:nvPr/>
        </p:nvSpPr>
        <p:spPr>
          <a:xfrm>
            <a:off x="425195" y="1725168"/>
            <a:ext cx="8249411" cy="46100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448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" dirty="0"/>
              <a:t>Code: </a:t>
            </a:r>
            <a:r>
              <a:rPr spc="-40" dirty="0"/>
              <a:t>2)</a:t>
            </a:r>
            <a:r>
              <a:rPr spc="-250" dirty="0"/>
              <a:t> </a:t>
            </a:r>
            <a:r>
              <a:rPr spc="275" dirty="0"/>
              <a:t>dropout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25195" y="1510283"/>
            <a:ext cx="11767185" cy="5270500"/>
            <a:chOff x="425195" y="1510283"/>
            <a:chExt cx="11767185" cy="5270500"/>
          </a:xfrm>
        </p:grpSpPr>
        <p:sp>
          <p:nvSpPr>
            <p:cNvPr id="4" name="object 4"/>
            <p:cNvSpPr/>
            <p:nvPr/>
          </p:nvSpPr>
          <p:spPr>
            <a:xfrm>
              <a:off x="425195" y="1725168"/>
              <a:ext cx="8249411" cy="46100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75760" y="1510283"/>
              <a:ext cx="8016227" cy="52699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70831" y="1705356"/>
              <a:ext cx="7812023" cy="468172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171187" y="2196083"/>
              <a:ext cx="601980" cy="425450"/>
            </a:xfrm>
            <a:custGeom>
              <a:avLst/>
              <a:gdLst/>
              <a:ahLst/>
              <a:cxnLst/>
              <a:rect l="l" t="t" r="r" b="b"/>
              <a:pathLst>
                <a:path w="601979" h="425450">
                  <a:moveTo>
                    <a:pt x="389382" y="0"/>
                  </a:moveTo>
                  <a:lnTo>
                    <a:pt x="389382" y="106299"/>
                  </a:lnTo>
                  <a:lnTo>
                    <a:pt x="0" y="106299"/>
                  </a:lnTo>
                  <a:lnTo>
                    <a:pt x="0" y="318897"/>
                  </a:lnTo>
                  <a:lnTo>
                    <a:pt x="389382" y="318897"/>
                  </a:lnTo>
                  <a:lnTo>
                    <a:pt x="389382" y="425196"/>
                  </a:lnTo>
                  <a:lnTo>
                    <a:pt x="601980" y="212598"/>
                  </a:lnTo>
                  <a:lnTo>
                    <a:pt x="389382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71187" y="2196083"/>
              <a:ext cx="601980" cy="425450"/>
            </a:xfrm>
            <a:custGeom>
              <a:avLst/>
              <a:gdLst/>
              <a:ahLst/>
              <a:cxnLst/>
              <a:rect l="l" t="t" r="r" b="b"/>
              <a:pathLst>
                <a:path w="601979" h="425450">
                  <a:moveTo>
                    <a:pt x="0" y="106299"/>
                  </a:moveTo>
                  <a:lnTo>
                    <a:pt x="389382" y="106299"/>
                  </a:lnTo>
                  <a:lnTo>
                    <a:pt x="389382" y="0"/>
                  </a:lnTo>
                  <a:lnTo>
                    <a:pt x="601980" y="212598"/>
                  </a:lnTo>
                  <a:lnTo>
                    <a:pt x="389382" y="425196"/>
                  </a:lnTo>
                  <a:lnTo>
                    <a:pt x="389382" y="318897"/>
                  </a:lnTo>
                  <a:lnTo>
                    <a:pt x="0" y="318897"/>
                  </a:lnTo>
                  <a:lnTo>
                    <a:pt x="0" y="10629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182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Results </a:t>
            </a:r>
            <a:r>
              <a:rPr spc="250" dirty="0"/>
              <a:t>of</a:t>
            </a:r>
            <a:r>
              <a:rPr spc="-235" dirty="0"/>
              <a:t> </a:t>
            </a:r>
            <a:r>
              <a:rPr spc="-190" dirty="0"/>
              <a:t>DAE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30943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2755265" algn="l"/>
              </a:tabLst>
            </a:pPr>
            <a:r>
              <a:rPr sz="2400" spc="-65" dirty="0">
                <a:latin typeface="Arial"/>
                <a:cs typeface="Arial"/>
              </a:rPr>
              <a:t>G</a:t>
            </a:r>
            <a:r>
              <a:rPr sz="2400" spc="-50" dirty="0">
                <a:latin typeface="Arial"/>
                <a:cs typeface="Arial"/>
              </a:rPr>
              <a:t>a</a:t>
            </a:r>
            <a:r>
              <a:rPr sz="2400" spc="45" dirty="0">
                <a:latin typeface="Arial"/>
                <a:cs typeface="Arial"/>
              </a:rPr>
              <a:t>us</a:t>
            </a:r>
            <a:r>
              <a:rPr sz="2400" spc="-55" dirty="0">
                <a:latin typeface="Arial"/>
                <a:cs typeface="Arial"/>
              </a:rPr>
              <a:t>s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60" dirty="0">
                <a:latin typeface="Arial"/>
                <a:cs typeface="Arial"/>
              </a:rPr>
              <a:t>a</a:t>
            </a:r>
            <a:r>
              <a:rPr sz="2400" spc="145" dirty="0">
                <a:latin typeface="Arial"/>
                <a:cs typeface="Arial"/>
              </a:rPr>
              <a:t>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no</a:t>
            </a:r>
            <a:r>
              <a:rPr sz="2400" spc="15" dirty="0">
                <a:latin typeface="Arial"/>
                <a:cs typeface="Arial"/>
              </a:rPr>
              <a:t>ise</a:t>
            </a:r>
            <a:r>
              <a:rPr sz="2400" dirty="0">
                <a:latin typeface="Arial"/>
                <a:cs typeface="Arial"/>
              </a:rPr>
              <a:t>	</a:t>
            </a: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175380"/>
            <a:ext cx="127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3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60140" y="3175380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278757"/>
            <a:ext cx="14585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05" dirty="0">
                <a:latin typeface="Arial"/>
                <a:cs typeface="Arial"/>
              </a:rPr>
              <a:t>Dr</a:t>
            </a:r>
            <a:r>
              <a:rPr sz="2400" spc="130" dirty="0">
                <a:latin typeface="Arial"/>
                <a:cs typeface="Arial"/>
              </a:rPr>
              <a:t>opou</a:t>
            </a:r>
            <a:r>
              <a:rPr sz="2400" spc="195" dirty="0">
                <a:latin typeface="Arial"/>
                <a:cs typeface="Arial"/>
              </a:rPr>
              <a:t>t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60140" y="4278757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6939" y="5647308"/>
            <a:ext cx="12769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35" dirty="0">
                <a:latin typeface="Arial"/>
                <a:cs typeface="Arial"/>
              </a:rPr>
              <a:t>Output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60140" y="5647308"/>
            <a:ext cx="351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Wingdings"/>
                <a:cs typeface="Wingdings"/>
              </a:rPr>
              <a:t></a:t>
            </a:r>
            <a:endParaRPr sz="2400">
              <a:latin typeface="Wingdings"/>
              <a:cs typeface="Wingding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824206" y="1774329"/>
            <a:ext cx="6009539" cy="23050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928991" y="4270259"/>
            <a:ext cx="5885706" cy="2305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525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Key </a:t>
            </a:r>
            <a:r>
              <a:rPr spc="90" dirty="0"/>
              <a:t>concepts: </a:t>
            </a:r>
            <a:r>
              <a:rPr b="1" spc="25" dirty="0">
                <a:latin typeface="Tahoma"/>
                <a:cs typeface="Tahoma"/>
              </a:rPr>
              <a:t>Autoencoder</a:t>
            </a:r>
            <a:r>
              <a:rPr b="1" spc="-375" dirty="0">
                <a:latin typeface="Tahoma"/>
                <a:cs typeface="Tahoma"/>
              </a:rPr>
              <a:t> </a:t>
            </a:r>
            <a:r>
              <a:rPr spc="-225" dirty="0"/>
              <a:t>(AE)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11105" cy="34734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ct val="88600"/>
              </a:lnSpc>
              <a:spcBef>
                <a:spcPts val="42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5" dirty="0">
                <a:latin typeface="Tahoma"/>
                <a:cs typeface="Tahoma"/>
              </a:rPr>
              <a:t>Autoencoders</a:t>
            </a:r>
            <a:r>
              <a:rPr sz="2400" b="1" spc="-100" dirty="0">
                <a:latin typeface="Tahoma"/>
                <a:cs typeface="Tahoma"/>
              </a:rPr>
              <a:t> </a:t>
            </a:r>
            <a:r>
              <a:rPr sz="2400" spc="70" dirty="0">
                <a:latin typeface="Arial"/>
                <a:cs typeface="Arial"/>
              </a:rPr>
              <a:t>are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NNs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capable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u="heavy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learning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dense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representations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 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140" dirty="0">
                <a:latin typeface="Arial"/>
                <a:cs typeface="Arial"/>
              </a:rPr>
              <a:t>input </a:t>
            </a:r>
            <a:r>
              <a:rPr sz="2400" spc="65" dirty="0">
                <a:latin typeface="Arial"/>
                <a:cs typeface="Arial"/>
              </a:rPr>
              <a:t>data, </a:t>
            </a:r>
            <a:r>
              <a:rPr sz="2400" spc="45" dirty="0">
                <a:latin typeface="Arial"/>
                <a:cs typeface="Arial"/>
              </a:rPr>
              <a:t>called </a:t>
            </a:r>
            <a:r>
              <a:rPr sz="2400" i="1" spc="-5" dirty="0">
                <a:latin typeface="Noto Sans"/>
                <a:cs typeface="Noto Sans"/>
              </a:rPr>
              <a:t>latent representations </a:t>
            </a:r>
            <a:r>
              <a:rPr sz="2400" i="1" spc="-80" dirty="0">
                <a:latin typeface="Noto Sans"/>
                <a:cs typeface="Noto Sans"/>
              </a:rPr>
              <a:t>(</a:t>
            </a:r>
            <a:r>
              <a:rPr sz="2500" i="1" spc="-80" dirty="0">
                <a:latin typeface="맑은 고딕"/>
                <a:cs typeface="맑은 고딕"/>
              </a:rPr>
              <a:t>잠재된</a:t>
            </a:r>
            <a:r>
              <a:rPr sz="2400" i="1" spc="-80" dirty="0">
                <a:latin typeface="Noto Sans"/>
                <a:cs typeface="Noto Sans"/>
              </a:rPr>
              <a:t>/</a:t>
            </a:r>
            <a:r>
              <a:rPr sz="2500" i="1" spc="-80" dirty="0">
                <a:latin typeface="맑은 고딕"/>
                <a:cs typeface="맑은 고딕"/>
              </a:rPr>
              <a:t>내재된 </a:t>
            </a:r>
            <a:r>
              <a:rPr sz="2500" i="1" spc="-60" dirty="0">
                <a:latin typeface="맑은 고딕"/>
                <a:cs typeface="맑은 고딕"/>
              </a:rPr>
              <a:t>표현</a:t>
            </a:r>
            <a:r>
              <a:rPr sz="2400" i="1" spc="-60" dirty="0">
                <a:latin typeface="Noto Sans"/>
                <a:cs typeface="Noto Sans"/>
              </a:rPr>
              <a:t>)</a:t>
            </a:r>
            <a:r>
              <a:rPr sz="2400" spc="-60" dirty="0">
                <a:latin typeface="Arial"/>
                <a:cs typeface="Arial"/>
              </a:rPr>
              <a:t>,  </a:t>
            </a:r>
            <a:r>
              <a:rPr sz="2400" b="1" spc="10" dirty="0">
                <a:latin typeface="Tahoma"/>
                <a:cs typeface="Tahoma"/>
              </a:rPr>
              <a:t>without any </a:t>
            </a:r>
            <a:r>
              <a:rPr sz="2400" b="1" dirty="0">
                <a:latin typeface="Tahoma"/>
                <a:cs typeface="Tahoma"/>
              </a:rPr>
              <a:t>supervision </a:t>
            </a:r>
            <a:r>
              <a:rPr sz="2400" spc="-30" dirty="0">
                <a:latin typeface="Arial"/>
                <a:cs typeface="Arial"/>
              </a:rPr>
              <a:t>(</a:t>
            </a:r>
            <a:r>
              <a:rPr sz="2400" spc="-30" dirty="0">
                <a:latin typeface="맑은 고딕"/>
                <a:cs typeface="맑은 고딕"/>
              </a:rPr>
              <a:t>감독</a:t>
            </a:r>
            <a:r>
              <a:rPr sz="2400" spc="-30" dirty="0">
                <a:latin typeface="Arial"/>
                <a:cs typeface="Arial"/>
              </a:rPr>
              <a:t>,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-30" dirty="0">
                <a:latin typeface="맑은 고딕"/>
                <a:cs typeface="맑은 고딕"/>
              </a:rPr>
              <a:t>지도</a:t>
            </a:r>
            <a:r>
              <a:rPr sz="2400" spc="-30" dirty="0">
                <a:latin typeface="Arial"/>
                <a:cs typeface="Arial"/>
              </a:rPr>
              <a:t>).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7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" dirty="0">
                <a:latin typeface="Arial"/>
                <a:cs typeface="Arial"/>
              </a:rPr>
              <a:t>i.e.,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unsupervised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(the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set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dirty="0">
                <a:latin typeface="Tahoma"/>
                <a:cs typeface="Tahoma"/>
              </a:rPr>
              <a:t>unlabeled</a:t>
            </a:r>
            <a:r>
              <a:rPr sz="2000" dirty="0">
                <a:latin typeface="Arial"/>
                <a:cs typeface="Arial"/>
              </a:rPr>
              <a:t>).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"/>
                <a:cs typeface="Arial"/>
              </a:rPr>
              <a:t>AE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typically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has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much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lower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dimensionality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than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input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1300" algn="l"/>
              </a:tabLst>
            </a:pPr>
            <a:r>
              <a:rPr sz="2400" spc="-170" dirty="0">
                <a:latin typeface="Arial"/>
                <a:cs typeface="Arial"/>
              </a:rPr>
              <a:t>AE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applications: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dimensionality </a:t>
            </a:r>
            <a:r>
              <a:rPr sz="2000" spc="80" dirty="0">
                <a:latin typeface="Arial"/>
                <a:cs typeface="Arial"/>
              </a:rPr>
              <a:t>reduction, </a:t>
            </a:r>
            <a:r>
              <a:rPr sz="2000" spc="85" dirty="0">
                <a:latin typeface="Arial"/>
                <a:cs typeface="Arial"/>
              </a:rPr>
              <a:t>feature</a:t>
            </a:r>
            <a:r>
              <a:rPr sz="2000" spc="-29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detectors,</a:t>
            </a:r>
            <a:endParaRPr sz="2000">
              <a:latin typeface="Arial"/>
              <a:cs typeface="Arial"/>
            </a:endParaRPr>
          </a:p>
          <a:p>
            <a:pPr marL="698500" marR="88900" lvl="1" indent="-228600">
              <a:lnSpc>
                <a:spcPts val="2160"/>
              </a:lnSpc>
              <a:spcBef>
                <a:spcPts val="53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generative</a:t>
            </a:r>
            <a:r>
              <a:rPr sz="2000" spc="-7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models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(generating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new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looks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very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similar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  </a:t>
            </a:r>
            <a:r>
              <a:rPr sz="2000" spc="45" dirty="0">
                <a:latin typeface="Arial"/>
                <a:cs typeface="Arial"/>
              </a:rPr>
              <a:t>data)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4226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0" dirty="0">
                <a:latin typeface="Tahoma"/>
                <a:cs typeface="Tahoma"/>
              </a:rPr>
              <a:t>Variational </a:t>
            </a:r>
            <a:r>
              <a:rPr spc="140" dirty="0"/>
              <a:t>Autoencoders</a:t>
            </a:r>
            <a:r>
              <a:rPr spc="-280" dirty="0"/>
              <a:t> </a:t>
            </a:r>
            <a:r>
              <a:rPr spc="-240" dirty="0"/>
              <a:t>(VAE)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340975" cy="30861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10" dirty="0">
                <a:latin typeface="Arial"/>
                <a:cs typeface="Arial"/>
              </a:rPr>
              <a:t>Different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175" dirty="0">
                <a:latin typeface="Arial"/>
                <a:cs typeface="Arial"/>
              </a:rPr>
              <a:t>from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all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autoencoders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in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ways: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They </a:t>
            </a:r>
            <a:r>
              <a:rPr sz="2000" spc="60" dirty="0">
                <a:latin typeface="Arial"/>
                <a:cs typeface="Arial"/>
              </a:rPr>
              <a:t>are </a:t>
            </a:r>
            <a:r>
              <a:rPr sz="2000" b="1" spc="5" dirty="0">
                <a:latin typeface="Tahoma"/>
                <a:cs typeface="Tahoma"/>
              </a:rPr>
              <a:t>probabilistic</a:t>
            </a:r>
            <a:r>
              <a:rPr sz="2000" b="1" spc="-240" dirty="0">
                <a:latin typeface="Tahoma"/>
                <a:cs typeface="Tahoma"/>
              </a:rPr>
              <a:t> </a:t>
            </a:r>
            <a:r>
              <a:rPr sz="2000" spc="60" dirty="0">
                <a:latin typeface="Arial"/>
                <a:cs typeface="Arial"/>
              </a:rPr>
              <a:t>autoencoders,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80" dirty="0">
                <a:latin typeface="Arial"/>
                <a:cs typeface="Arial"/>
              </a:rPr>
              <a:t>meaning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95" dirty="0">
                <a:latin typeface="Arial"/>
                <a:cs typeface="Arial"/>
              </a:rPr>
              <a:t>their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outputs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are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partly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determined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by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20" dirty="0">
                <a:latin typeface="Arial"/>
                <a:cs typeface="Arial"/>
              </a:rPr>
              <a:t>chance,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even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after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training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-35" dirty="0">
                <a:latin typeface="Arial"/>
                <a:cs typeface="Arial"/>
              </a:rPr>
              <a:t>(as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opposed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denoising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autoencoders,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which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use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randomness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only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105" dirty="0">
                <a:latin typeface="Arial"/>
                <a:cs typeface="Arial"/>
              </a:rPr>
              <a:t>during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training).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9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0" dirty="0">
                <a:latin typeface="Arial"/>
                <a:cs typeface="Arial"/>
              </a:rPr>
              <a:t>Most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importantly,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they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spc="10" dirty="0">
                <a:latin typeface="Tahoma"/>
                <a:cs typeface="Tahoma"/>
              </a:rPr>
              <a:t>generative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5" dirty="0">
                <a:latin typeface="Tahoma"/>
                <a:cs typeface="Tahoma"/>
              </a:rPr>
              <a:t>autoencoders</a:t>
            </a:r>
            <a:r>
              <a:rPr sz="2000" spc="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1155065" marR="5080" lvl="2" indent="-228600">
              <a:lnSpc>
                <a:spcPts val="1939"/>
              </a:lnSpc>
              <a:spcBef>
                <a:spcPts val="54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80" dirty="0">
                <a:latin typeface="Arial"/>
                <a:cs typeface="Arial"/>
              </a:rPr>
              <a:t>meaning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they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25" dirty="0">
                <a:latin typeface="Arial"/>
                <a:cs typeface="Arial"/>
              </a:rPr>
              <a:t> </a:t>
            </a:r>
            <a:r>
              <a:rPr sz="18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generate</a:t>
            </a:r>
            <a:r>
              <a:rPr sz="18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new</a:t>
            </a:r>
            <a:r>
              <a:rPr sz="1800" b="1" u="sng" spc="-7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8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instances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that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look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like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they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were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sampled</a:t>
            </a:r>
            <a:r>
              <a:rPr sz="1800" spc="-2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from  </a:t>
            </a:r>
            <a:r>
              <a:rPr sz="1800" spc="90" dirty="0">
                <a:latin typeface="Arial"/>
                <a:cs typeface="Arial"/>
              </a:rPr>
              <a:t>the training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set.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Variational </a:t>
            </a:r>
            <a:r>
              <a:rPr sz="2400" spc="80" dirty="0">
                <a:latin typeface="Arial"/>
                <a:cs typeface="Arial"/>
              </a:rPr>
              <a:t>autoencoders </a:t>
            </a:r>
            <a:r>
              <a:rPr sz="2400" spc="150" dirty="0">
                <a:latin typeface="Arial"/>
                <a:cs typeface="Arial"/>
              </a:rPr>
              <a:t>perform</a:t>
            </a:r>
            <a:r>
              <a:rPr sz="2400" spc="-459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variational </a:t>
            </a:r>
            <a:r>
              <a:rPr sz="2400" spc="20" dirty="0">
                <a:latin typeface="Arial"/>
                <a:cs typeface="Arial"/>
              </a:rPr>
              <a:t>Bayesian </a:t>
            </a:r>
            <a:r>
              <a:rPr sz="2400" spc="70" dirty="0">
                <a:latin typeface="Arial"/>
                <a:cs typeface="Arial"/>
              </a:rPr>
              <a:t>inference.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efficient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way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perform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approximate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Bayesian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inference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70638" y="6543757"/>
            <a:ext cx="6718934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550659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spc="-7" baseline="4629" dirty="0">
                <a:solidFill>
                  <a:srgbClr val="8A8A8A"/>
                </a:solidFill>
                <a:latin typeface="맑은 고딕"/>
                <a:cs typeface="맑은 고딕"/>
              </a:rPr>
              <a:t>31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60134" y="62985"/>
            <a:ext cx="8315140" cy="67215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837" y="2644215"/>
            <a:ext cx="3060700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맑은 고딕"/>
                <a:cs typeface="맑은 고딕"/>
              </a:rPr>
              <a:t>There </a:t>
            </a:r>
            <a:r>
              <a:rPr sz="1600" spc="-5" dirty="0">
                <a:latin typeface="맑은 고딕"/>
                <a:cs typeface="맑은 고딕"/>
              </a:rPr>
              <a:t>is a</a:t>
            </a:r>
            <a:r>
              <a:rPr sz="1600" spc="25" dirty="0">
                <a:latin typeface="맑은 고딕"/>
                <a:cs typeface="맑은 고딕"/>
              </a:rPr>
              <a:t> </a:t>
            </a:r>
            <a:r>
              <a:rPr sz="1600" b="1" spc="-10" dirty="0">
                <a:latin typeface="맑은 고딕"/>
                <a:cs typeface="맑은 고딕"/>
              </a:rPr>
              <a:t>twist</a:t>
            </a:r>
            <a:r>
              <a:rPr sz="1600" spc="-10" dirty="0">
                <a:latin typeface="맑은 고딕"/>
                <a:cs typeface="맑은 고딕"/>
              </a:rPr>
              <a:t>:</a:t>
            </a:r>
            <a:endParaRPr sz="1600">
              <a:latin typeface="맑은 고딕"/>
              <a:cs typeface="맑은 고딕"/>
            </a:endParaRPr>
          </a:p>
          <a:p>
            <a:pPr marL="12700" marR="133985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(instead </a:t>
            </a:r>
            <a:r>
              <a:rPr sz="1600" spc="-20" dirty="0">
                <a:latin typeface="맑은 고딕"/>
                <a:cs typeface="맑은 고딕"/>
              </a:rPr>
              <a:t>of </a:t>
            </a:r>
            <a:r>
              <a:rPr sz="1600" spc="-10" dirty="0">
                <a:latin typeface="맑은 고딕"/>
                <a:cs typeface="맑은 고딕"/>
              </a:rPr>
              <a:t>directly producing </a:t>
            </a:r>
            <a:r>
              <a:rPr sz="1600" spc="-5" dirty="0">
                <a:latin typeface="맑은 고딕"/>
                <a:cs typeface="맑은 고딕"/>
              </a:rPr>
              <a:t>a  coding for a </a:t>
            </a:r>
            <a:r>
              <a:rPr sz="1600" spc="-10" dirty="0">
                <a:latin typeface="맑은 고딕"/>
                <a:cs typeface="맑은 고딕"/>
              </a:rPr>
              <a:t>given</a:t>
            </a:r>
            <a:r>
              <a:rPr sz="1600" spc="4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input)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The encoder </a:t>
            </a:r>
            <a:r>
              <a:rPr sz="1600" spc="-10" dirty="0">
                <a:latin typeface="맑은 고딕"/>
                <a:cs typeface="맑은 고딕"/>
              </a:rPr>
              <a:t>produces </a:t>
            </a:r>
            <a:r>
              <a:rPr sz="1600" spc="-5" dirty="0">
                <a:latin typeface="맑은 고딕"/>
                <a:cs typeface="맑은 고딕"/>
              </a:rPr>
              <a:t>a </a:t>
            </a:r>
            <a:r>
              <a:rPr sz="1600" spc="-10" dirty="0">
                <a:latin typeface="맑은 고딕"/>
                <a:cs typeface="맑은 고딕"/>
              </a:rPr>
              <a:t>mean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μ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latin typeface="맑은 고딕"/>
                <a:cs typeface="맑은 고딕"/>
              </a:rPr>
              <a:t>and a </a:t>
            </a:r>
            <a:r>
              <a:rPr sz="1600" spc="-10" dirty="0">
                <a:latin typeface="맑은 고딕"/>
                <a:cs typeface="맑은 고딕"/>
              </a:rPr>
              <a:t>standard </a:t>
            </a:r>
            <a:r>
              <a:rPr sz="1600" spc="-5" dirty="0">
                <a:latin typeface="맑은 고딕"/>
                <a:cs typeface="맑은 고딕"/>
              </a:rPr>
              <a:t>deviation</a:t>
            </a:r>
            <a:r>
              <a:rPr sz="1600" spc="50" dirty="0">
                <a:latin typeface="맑은 고딕"/>
                <a:cs typeface="맑은 고딕"/>
              </a:rPr>
              <a:t> </a:t>
            </a:r>
            <a:r>
              <a:rPr sz="1600" b="1" spc="-5" dirty="0">
                <a:latin typeface="맑은 고딕"/>
                <a:cs typeface="맑은 고딕"/>
              </a:rPr>
              <a:t>σ</a:t>
            </a:r>
            <a:r>
              <a:rPr sz="1600" spc="-5" dirty="0">
                <a:latin typeface="맑은 고딕"/>
                <a:cs typeface="맑은 고딕"/>
              </a:rPr>
              <a:t>.</a:t>
            </a:r>
            <a:endParaRPr sz="16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22961" y="2059440"/>
            <a:ext cx="111950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맑은 고딕"/>
                <a:cs typeface="맑은 고딕"/>
              </a:rPr>
              <a:t>Sample</a:t>
            </a:r>
            <a:r>
              <a:rPr sz="1600" spc="-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was  moved!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392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0" dirty="0">
                <a:latin typeface="Tahoma"/>
                <a:cs typeface="Tahoma"/>
              </a:rPr>
              <a:t>Variational</a:t>
            </a:r>
            <a:r>
              <a:rPr b="1" spc="-175" dirty="0">
                <a:latin typeface="Tahoma"/>
                <a:cs typeface="Tahoma"/>
              </a:rPr>
              <a:t> </a:t>
            </a:r>
            <a:r>
              <a:rPr spc="140" dirty="0"/>
              <a:t>Autoencoders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48916"/>
            <a:ext cx="6130290" cy="366204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530"/>
              </a:spcBef>
              <a:buChar char="•"/>
              <a:tabLst>
                <a:tab pos="241300" algn="l"/>
              </a:tabLst>
            </a:pPr>
            <a:r>
              <a:rPr sz="2400" spc="-165" dirty="0">
                <a:latin typeface="Arial"/>
                <a:cs typeface="Arial"/>
              </a:rPr>
              <a:t>VAE </a:t>
            </a:r>
            <a:r>
              <a:rPr sz="2400" spc="90" dirty="0">
                <a:latin typeface="Arial"/>
                <a:cs typeface="Arial"/>
              </a:rPr>
              <a:t>tends </a:t>
            </a:r>
            <a:r>
              <a:rPr sz="2400" spc="155" dirty="0">
                <a:latin typeface="Arial"/>
                <a:cs typeface="Arial"/>
              </a:rPr>
              <a:t>to </a:t>
            </a:r>
            <a:r>
              <a:rPr sz="2400" spc="100" dirty="0">
                <a:latin typeface="Arial"/>
                <a:cs typeface="Arial"/>
              </a:rPr>
              <a:t>produce</a:t>
            </a:r>
            <a:r>
              <a:rPr sz="2400" spc="-30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codings</a:t>
            </a:r>
            <a:endParaRPr sz="2400">
              <a:latin typeface="Arial"/>
              <a:cs typeface="Arial"/>
            </a:endParaRPr>
          </a:p>
          <a:p>
            <a:pPr marL="1155065" marR="5080" lvl="1" indent="-228600">
              <a:lnSpc>
                <a:spcPts val="1939"/>
              </a:lnSpc>
              <a:spcBef>
                <a:spcPts val="57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00" dirty="0">
                <a:latin typeface="Arial"/>
                <a:cs typeface="Arial"/>
              </a:rPr>
              <a:t>that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look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though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they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were</a:t>
            </a:r>
            <a:r>
              <a:rPr sz="1800" spc="-60" dirty="0">
                <a:latin typeface="Arial"/>
                <a:cs typeface="Arial"/>
              </a:rPr>
              <a:t> </a:t>
            </a:r>
            <a:r>
              <a:rPr sz="1800" spc="60" dirty="0">
                <a:latin typeface="Arial"/>
                <a:cs typeface="Arial"/>
              </a:rPr>
              <a:t>sampled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30" dirty="0">
                <a:latin typeface="Arial"/>
                <a:cs typeface="Arial"/>
              </a:rPr>
              <a:t>from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  </a:t>
            </a:r>
            <a:r>
              <a:rPr sz="1800" spc="60" dirty="0">
                <a:latin typeface="Arial"/>
                <a:cs typeface="Arial"/>
              </a:rPr>
              <a:t>simple </a:t>
            </a:r>
            <a:r>
              <a:rPr sz="1800" spc="15" dirty="0">
                <a:latin typeface="Arial"/>
                <a:cs typeface="Arial"/>
              </a:rPr>
              <a:t>Gaussian</a:t>
            </a:r>
            <a:r>
              <a:rPr sz="1800" spc="-135" dirty="0">
                <a:latin typeface="Arial"/>
                <a:cs typeface="Arial"/>
              </a:rPr>
              <a:t> </a:t>
            </a:r>
            <a:r>
              <a:rPr sz="1800" spc="80" dirty="0">
                <a:latin typeface="Arial"/>
                <a:cs typeface="Arial"/>
              </a:rPr>
              <a:t>distribution.</a:t>
            </a:r>
            <a:endParaRPr sz="1800">
              <a:latin typeface="Arial"/>
              <a:cs typeface="Arial"/>
            </a:endParaRPr>
          </a:p>
          <a:p>
            <a:pPr marL="698500" marR="384810" indent="-229235">
              <a:lnSpc>
                <a:spcPts val="2150"/>
              </a:lnSpc>
              <a:spcBef>
                <a:spcPts val="509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15" dirty="0">
                <a:latin typeface="Times New Roman"/>
                <a:cs typeface="Times New Roman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codings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gradually</a:t>
            </a:r>
            <a:r>
              <a:rPr sz="2000" u="sng" spc="-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migrate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within 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coding</a:t>
            </a:r>
            <a:r>
              <a:rPr sz="2000" u="sng" spc="-1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marL="1155700" lvl="1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10" dirty="0">
                <a:latin typeface="Arial"/>
                <a:cs typeface="Arial"/>
              </a:rPr>
              <a:t>(also </a:t>
            </a:r>
            <a:r>
              <a:rPr sz="1800" spc="35" dirty="0">
                <a:latin typeface="Arial"/>
                <a:cs typeface="Arial"/>
              </a:rPr>
              <a:t>called </a:t>
            </a:r>
            <a:r>
              <a:rPr sz="1800" spc="90" dirty="0">
                <a:latin typeface="Arial"/>
                <a:cs typeface="Arial"/>
              </a:rPr>
              <a:t>the </a:t>
            </a:r>
            <a:r>
              <a:rPr sz="1800" b="1" spc="15" dirty="0">
                <a:latin typeface="Tahoma"/>
                <a:cs typeface="Tahoma"/>
              </a:rPr>
              <a:t>latent</a:t>
            </a:r>
            <a:r>
              <a:rPr sz="1800" b="1" spc="-375" dirty="0">
                <a:latin typeface="Tahoma"/>
                <a:cs typeface="Tahoma"/>
              </a:rPr>
              <a:t> </a:t>
            </a:r>
            <a:r>
              <a:rPr sz="1800" b="1" spc="-20" dirty="0">
                <a:latin typeface="Tahoma"/>
                <a:cs typeface="Tahoma"/>
              </a:rPr>
              <a:t>space</a:t>
            </a:r>
            <a:r>
              <a:rPr sz="1800" spc="-20" dirty="0"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marL="697865" marR="447040" indent="-228600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end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up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looking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like</a:t>
            </a:r>
            <a:r>
              <a:rPr sz="2000" u="sng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cloud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Gaussian 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points</a:t>
            </a:r>
            <a:r>
              <a:rPr sz="2000" spc="70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150">
              <a:latin typeface="Arial"/>
              <a:cs typeface="Arial"/>
            </a:endParaRPr>
          </a:p>
          <a:p>
            <a:pPr marL="240665" marR="31115" indent="-228600">
              <a:lnSpc>
                <a:spcPts val="2590"/>
              </a:lnSpc>
              <a:buChar char="•"/>
              <a:tabLst>
                <a:tab pos="241300" algn="l"/>
              </a:tabLst>
            </a:pPr>
            <a:r>
              <a:rPr sz="2400" spc="-65" dirty="0">
                <a:latin typeface="Arial"/>
                <a:cs typeface="Arial"/>
              </a:rPr>
              <a:t>So, </a:t>
            </a:r>
            <a:r>
              <a:rPr sz="2400" spc="95" dirty="0">
                <a:latin typeface="Arial"/>
                <a:cs typeface="Arial"/>
              </a:rPr>
              <a:t>you </a:t>
            </a:r>
            <a:r>
              <a:rPr sz="2400" spc="35" dirty="0">
                <a:latin typeface="Arial"/>
                <a:cs typeface="Arial"/>
              </a:rPr>
              <a:t>can </a:t>
            </a:r>
            <a:r>
              <a:rPr sz="2400" spc="60" dirty="0">
                <a:latin typeface="Arial"/>
                <a:cs typeface="Arial"/>
              </a:rPr>
              <a:t>very </a:t>
            </a:r>
            <a:r>
              <a:rPr sz="2400" spc="25" dirty="0">
                <a:latin typeface="Arial"/>
                <a:cs typeface="Arial"/>
              </a:rPr>
              <a:t>easily </a:t>
            </a:r>
            <a:r>
              <a:rPr sz="2400" spc="90" dirty="0">
                <a:latin typeface="Arial"/>
                <a:cs typeface="Arial"/>
              </a:rPr>
              <a:t>generate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-20" dirty="0">
                <a:latin typeface="Tahoma"/>
                <a:cs typeface="Tahoma"/>
              </a:rPr>
              <a:t>new  </a:t>
            </a:r>
            <a:r>
              <a:rPr sz="2400" b="1" spc="5" dirty="0">
                <a:latin typeface="Tahoma"/>
                <a:cs typeface="Tahoma"/>
              </a:rPr>
              <a:t>instance </a:t>
            </a:r>
            <a:r>
              <a:rPr sz="2400" spc="175" dirty="0">
                <a:latin typeface="Arial"/>
                <a:cs typeface="Arial"/>
              </a:rPr>
              <a:t>from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4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Gaussian </a:t>
            </a:r>
            <a:r>
              <a:rPr sz="2400" spc="110" dirty="0">
                <a:latin typeface="Arial"/>
                <a:cs typeface="Arial"/>
              </a:rPr>
              <a:t>distribution!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749540" y="0"/>
            <a:ext cx="4329683" cy="32339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7564120" cy="3658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45" dirty="0">
                <a:latin typeface="Arial"/>
                <a:cs typeface="Arial"/>
              </a:rPr>
              <a:t>Simple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Autoencoders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Undercomplete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Using</a:t>
            </a:r>
            <a:r>
              <a:rPr sz="2000" spc="-1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CNN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Using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RNN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5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Overcomplete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85" dirty="0">
                <a:latin typeface="Arial"/>
                <a:cs typeface="Arial"/>
              </a:rPr>
              <a:t>DAE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40" dirty="0">
                <a:latin typeface="Arial"/>
                <a:cs typeface="Arial"/>
              </a:rPr>
              <a:t>VAE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Font typeface="Arial"/>
              <a:buChar char="•"/>
              <a:tabLst>
                <a:tab pos="241300" algn="l"/>
              </a:tabLst>
            </a:pPr>
            <a:r>
              <a:rPr sz="2400" b="1" spc="10" dirty="0">
                <a:solidFill>
                  <a:srgbClr val="FF0000"/>
                </a:solidFill>
                <a:latin typeface="Tahoma"/>
                <a:cs typeface="Tahoma"/>
              </a:rPr>
              <a:t>High</a:t>
            </a:r>
            <a:r>
              <a:rPr sz="2400" b="1" spc="-7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b="1" spc="-10" dirty="0">
                <a:solidFill>
                  <a:srgbClr val="FF0000"/>
                </a:solidFill>
                <a:latin typeface="Tahoma"/>
                <a:cs typeface="Tahoma"/>
              </a:rPr>
              <a:t>score</a:t>
            </a:r>
            <a:r>
              <a:rPr sz="2400" b="1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2400" spc="75" dirty="0">
                <a:solidFill>
                  <a:srgbClr val="FF0000"/>
                </a:solidFill>
                <a:latin typeface="Arial"/>
                <a:cs typeface="Arial"/>
              </a:rPr>
              <a:t>quiz</a:t>
            </a:r>
            <a:r>
              <a:rPr sz="24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corresponding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Lecture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21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23.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20" dirty="0">
                <a:latin typeface="맑은 고딕"/>
                <a:cs typeface="맑은 고딕"/>
              </a:rPr>
              <a:t>핸</a:t>
            </a:r>
            <a:r>
              <a:rPr spc="20" dirty="0"/>
              <a:t>17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코드</a:t>
            </a:r>
          </a:p>
          <a:p>
            <a:pPr marL="698500" marR="5080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https://colab.research.google.com/github/ageron/handson-  </a:t>
            </a:r>
            <a:r>
              <a:rPr sz="2000" u="sng" spc="6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ml2/blob/master/17_autoencoders_and_gans.ipynb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5568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In </a:t>
            </a:r>
            <a:r>
              <a:rPr spc="220" dirty="0"/>
              <a:t>the </a:t>
            </a:r>
            <a:r>
              <a:rPr spc="200" dirty="0"/>
              <a:t>next</a:t>
            </a:r>
            <a:r>
              <a:rPr spc="-760" dirty="0"/>
              <a:t> </a:t>
            </a:r>
            <a:r>
              <a:rPr spc="10" dirty="0"/>
              <a:t>lectures…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592709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54000" algn="l"/>
              </a:tabLst>
            </a:pPr>
            <a:r>
              <a:rPr sz="2400" spc="70" dirty="0">
                <a:latin typeface="Arial"/>
                <a:cs typeface="Arial"/>
              </a:rPr>
              <a:t>13</a:t>
            </a:r>
            <a:r>
              <a:rPr sz="2400" spc="104" baseline="24305" dirty="0">
                <a:latin typeface="Arial"/>
                <a:cs typeface="Arial"/>
              </a:rPr>
              <a:t>th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6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24)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45" dirty="0">
                <a:latin typeface="Arial"/>
                <a:cs typeface="Arial"/>
              </a:rPr>
              <a:t>Generative </a:t>
            </a:r>
            <a:r>
              <a:rPr sz="2000" spc="55" dirty="0">
                <a:latin typeface="Arial"/>
                <a:cs typeface="Arial"/>
              </a:rPr>
              <a:t>adversarial </a:t>
            </a:r>
            <a:r>
              <a:rPr sz="2000" spc="105" dirty="0">
                <a:latin typeface="Arial"/>
                <a:cs typeface="Arial"/>
              </a:rPr>
              <a:t>network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(GAN)</a:t>
            </a:r>
            <a:endParaRPr sz="20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45" dirty="0">
                <a:latin typeface="Tahoma"/>
                <a:cs typeface="Tahoma"/>
              </a:rPr>
              <a:t>No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b="1" spc="20" dirty="0">
                <a:latin typeface="Tahoma"/>
                <a:cs typeface="Tahoma"/>
              </a:rPr>
              <a:t>high</a:t>
            </a:r>
            <a:r>
              <a:rPr sz="2000" b="1" spc="-80" dirty="0">
                <a:latin typeface="Tahoma"/>
                <a:cs typeface="Tahoma"/>
              </a:rPr>
              <a:t> </a:t>
            </a:r>
            <a:r>
              <a:rPr sz="2000" b="1" spc="-5" dirty="0">
                <a:latin typeface="Tahoma"/>
                <a:cs typeface="Tahoma"/>
              </a:rPr>
              <a:t>score</a:t>
            </a:r>
            <a:r>
              <a:rPr sz="2000" b="1" spc="-60" dirty="0">
                <a:latin typeface="Tahoma"/>
                <a:cs typeface="Tahoma"/>
              </a:rPr>
              <a:t> </a:t>
            </a:r>
            <a:r>
              <a:rPr sz="2000" spc="40" dirty="0">
                <a:latin typeface="Arial"/>
                <a:cs typeface="Arial"/>
              </a:rPr>
              <a:t>quiz,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only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score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quiz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5255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Key </a:t>
            </a:r>
            <a:r>
              <a:rPr spc="90" dirty="0"/>
              <a:t>concepts: </a:t>
            </a:r>
            <a:r>
              <a:rPr b="1" spc="25" dirty="0">
                <a:latin typeface="Tahoma"/>
                <a:cs typeface="Tahoma"/>
              </a:rPr>
              <a:t>Autoencoder</a:t>
            </a:r>
            <a:r>
              <a:rPr b="1" spc="-375" dirty="0">
                <a:latin typeface="Tahoma"/>
                <a:cs typeface="Tahoma"/>
              </a:rPr>
              <a:t> </a:t>
            </a:r>
            <a:r>
              <a:rPr spc="-225" dirty="0"/>
              <a:t>(AE)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597390" cy="1746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Autoencoders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b="1" dirty="0">
                <a:latin typeface="Tahoma"/>
                <a:cs typeface="Tahoma"/>
              </a:rPr>
              <a:t>simply</a:t>
            </a:r>
            <a:r>
              <a:rPr sz="2400" b="1" spc="-60" dirty="0">
                <a:latin typeface="Tahoma"/>
                <a:cs typeface="Tahoma"/>
              </a:rPr>
              <a:t> </a:t>
            </a:r>
            <a:r>
              <a:rPr sz="2400" b="1" spc="15" dirty="0">
                <a:latin typeface="Tahoma"/>
                <a:cs typeface="Tahoma"/>
              </a:rPr>
              <a:t>learn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to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b="1" spc="-10" dirty="0">
                <a:latin typeface="Tahoma"/>
                <a:cs typeface="Tahoma"/>
              </a:rPr>
              <a:t>copy</a:t>
            </a:r>
            <a:r>
              <a:rPr sz="2400" b="1" spc="-70" dirty="0">
                <a:latin typeface="Tahoma"/>
                <a:cs typeface="Tahoma"/>
              </a:rPr>
              <a:t> </a:t>
            </a:r>
            <a:r>
              <a:rPr sz="2400" b="1" spc="25" dirty="0">
                <a:latin typeface="Tahoma"/>
                <a:cs typeface="Tahoma"/>
              </a:rPr>
              <a:t>their</a:t>
            </a:r>
            <a:r>
              <a:rPr sz="2400" b="1" spc="-7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inputs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their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outputs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55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What?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Input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==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output??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Then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why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do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need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it?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5"/>
              </a:spcBef>
              <a:buFont typeface="Arial"/>
              <a:buChar char="•"/>
            </a:pPr>
            <a:endParaRPr sz="25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spc="-10" dirty="0">
                <a:latin typeface="Arial"/>
                <a:cs typeface="Arial"/>
              </a:rPr>
              <a:t>We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will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see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various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ways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let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40" dirty="0">
                <a:latin typeface="Arial"/>
                <a:cs typeface="Arial"/>
              </a:rPr>
              <a:t>AE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produce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similar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5" dirty="0">
                <a:latin typeface="Arial"/>
                <a:cs typeface="Arial"/>
              </a:rPr>
              <a:t>but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same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one.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794829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55" dirty="0"/>
              <a:t>I: </a:t>
            </a:r>
            <a:r>
              <a:rPr sz="6000" spc="120" dirty="0"/>
              <a:t>Simple</a:t>
            </a:r>
            <a:r>
              <a:rPr sz="6000" spc="-425" dirty="0"/>
              <a:t> </a:t>
            </a:r>
            <a:r>
              <a:rPr sz="6000" spc="225" dirty="0"/>
              <a:t>Autoencoder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72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 </a:t>
            </a:r>
            <a:r>
              <a:rPr spc="160" dirty="0"/>
              <a:t>simple</a:t>
            </a:r>
            <a:r>
              <a:rPr spc="-75" dirty="0"/>
              <a:t> </a:t>
            </a:r>
            <a:r>
              <a:rPr spc="175" dirty="0"/>
              <a:t>autoencoder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6169025" cy="2002789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419734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autoencoder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typically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has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same  </a:t>
            </a:r>
            <a:r>
              <a:rPr sz="2400" spc="90" dirty="0">
                <a:latin typeface="Arial"/>
                <a:cs typeface="Arial"/>
              </a:rPr>
              <a:t>architecture </a:t>
            </a:r>
            <a:r>
              <a:rPr sz="2400" spc="-25" dirty="0">
                <a:latin typeface="Arial"/>
                <a:cs typeface="Arial"/>
              </a:rPr>
              <a:t>as </a:t>
            </a:r>
            <a:r>
              <a:rPr sz="2400" spc="10" dirty="0">
                <a:latin typeface="Arial"/>
                <a:cs typeface="Arial"/>
              </a:rPr>
              <a:t>a </a:t>
            </a:r>
            <a:r>
              <a:rPr sz="2400" b="1" spc="-5" dirty="0">
                <a:latin typeface="Tahoma"/>
                <a:cs typeface="Tahoma"/>
              </a:rPr>
              <a:t>Multi-Layer  </a:t>
            </a:r>
            <a:r>
              <a:rPr sz="2400" b="1" spc="5" dirty="0">
                <a:latin typeface="Tahoma"/>
                <a:cs typeface="Tahoma"/>
              </a:rPr>
              <a:t>Perceptron</a:t>
            </a:r>
            <a:r>
              <a:rPr sz="2400" b="1" spc="-105" dirty="0">
                <a:latin typeface="Tahoma"/>
                <a:cs typeface="Tahoma"/>
              </a:rPr>
              <a:t> </a:t>
            </a:r>
            <a:r>
              <a:rPr sz="2400" spc="-40" dirty="0">
                <a:latin typeface="Arial"/>
                <a:cs typeface="Arial"/>
              </a:rPr>
              <a:t>(MLP),</a:t>
            </a:r>
            <a:endParaRPr sz="2400">
              <a:latin typeface="Arial"/>
              <a:cs typeface="Arial"/>
            </a:endParaRPr>
          </a:p>
          <a:p>
            <a:pPr marL="698500" marR="521970" lvl="1" indent="-228600">
              <a:lnSpc>
                <a:spcPts val="2160"/>
              </a:lnSpc>
              <a:spcBef>
                <a:spcPts val="53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0" dirty="0">
                <a:latin typeface="Arial"/>
                <a:cs typeface="Arial"/>
              </a:rPr>
              <a:t>except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number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neurons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the  </a:t>
            </a:r>
            <a:r>
              <a:rPr sz="2000" spc="130" dirty="0">
                <a:latin typeface="Arial"/>
                <a:cs typeface="Arial"/>
              </a:rPr>
              <a:t>output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layer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2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must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equal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inputs.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6832" y="1774687"/>
            <a:ext cx="4572722" cy="4609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7215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A </a:t>
            </a:r>
            <a:r>
              <a:rPr spc="160" dirty="0"/>
              <a:t>simple</a:t>
            </a:r>
            <a:r>
              <a:rPr spc="-75" dirty="0"/>
              <a:t> </a:t>
            </a:r>
            <a:r>
              <a:rPr spc="175" dirty="0"/>
              <a:t>autoencoder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928995" cy="31242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15" dirty="0">
                <a:latin typeface="Tahoma"/>
                <a:cs typeface="Tahoma"/>
              </a:rPr>
              <a:t>Undercomplete</a:t>
            </a:r>
            <a:r>
              <a:rPr sz="2400" b="1" spc="-90" dirty="0">
                <a:latin typeface="Tahoma"/>
                <a:cs typeface="Tahoma"/>
              </a:rPr>
              <a:t> </a:t>
            </a:r>
            <a:r>
              <a:rPr sz="2400" spc="-170" dirty="0">
                <a:latin typeface="Arial"/>
                <a:cs typeface="Arial"/>
              </a:rPr>
              <a:t>AE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" dirty="0">
                <a:latin typeface="Arial"/>
                <a:cs typeface="Arial"/>
              </a:rPr>
              <a:t>Because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b="1" spc="20" dirty="0">
                <a:latin typeface="Tahoma"/>
                <a:cs typeface="Tahoma"/>
              </a:rPr>
              <a:t>internal </a:t>
            </a:r>
            <a:r>
              <a:rPr sz="2000" b="1" spc="10" dirty="0">
                <a:latin typeface="Tahoma"/>
                <a:cs typeface="Tahoma"/>
              </a:rPr>
              <a:t>representation</a:t>
            </a:r>
            <a:r>
              <a:rPr sz="2000" b="1" spc="-434" dirty="0">
                <a:latin typeface="Tahoma"/>
                <a:cs typeface="Tahoma"/>
              </a:rPr>
              <a:t> </a:t>
            </a:r>
            <a:r>
              <a:rPr sz="2000" spc="30" dirty="0">
                <a:latin typeface="Arial"/>
                <a:cs typeface="Arial"/>
              </a:rPr>
              <a:t>has </a:t>
            </a:r>
            <a:r>
              <a:rPr sz="2000" spc="10" dirty="0">
                <a:latin typeface="Arial"/>
                <a:cs typeface="Arial"/>
              </a:rPr>
              <a:t>a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lower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dimensionality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than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input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150">
              <a:latin typeface="Arial"/>
              <a:cs typeface="Arial"/>
            </a:endParaRPr>
          </a:p>
          <a:p>
            <a:pPr marL="241300" marR="390525" indent="-228600">
              <a:lnSpc>
                <a:spcPts val="2590"/>
              </a:lnSpc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An </a:t>
            </a:r>
            <a:r>
              <a:rPr sz="2400" spc="105" dirty="0">
                <a:latin typeface="Arial"/>
                <a:cs typeface="Arial"/>
              </a:rPr>
              <a:t>undercomplete </a:t>
            </a:r>
            <a:r>
              <a:rPr sz="2400" spc="-170" dirty="0">
                <a:latin typeface="Arial"/>
                <a:cs typeface="Arial"/>
              </a:rPr>
              <a:t>AE </a:t>
            </a:r>
            <a:r>
              <a:rPr sz="2400" u="heavy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cannot</a:t>
            </a:r>
            <a:r>
              <a:rPr sz="2400" u="heavy" spc="-1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trivially  </a:t>
            </a:r>
            <a:r>
              <a:rPr sz="2400" u="heavy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copy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inputs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codings.</a:t>
            </a:r>
            <a:endParaRPr sz="2400">
              <a:latin typeface="Arial"/>
              <a:cs typeface="Arial"/>
            </a:endParaRPr>
          </a:p>
          <a:p>
            <a:pPr marL="697865" marR="374015" lvl="1" indent="-228600">
              <a:lnSpc>
                <a:spcPts val="2160"/>
              </a:lnSpc>
              <a:spcBef>
                <a:spcPts val="51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70" dirty="0">
                <a:latin typeface="Arial"/>
                <a:cs typeface="Arial"/>
              </a:rPr>
              <a:t>So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forces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learn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spc="15" dirty="0">
                <a:latin typeface="Tahoma"/>
                <a:cs typeface="Tahoma"/>
              </a:rPr>
              <a:t>most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b="1" spc="25" dirty="0">
                <a:latin typeface="Tahoma"/>
                <a:cs typeface="Tahoma"/>
              </a:rPr>
              <a:t>important  </a:t>
            </a:r>
            <a:r>
              <a:rPr sz="2000" b="1" spc="10" dirty="0">
                <a:latin typeface="Tahoma"/>
                <a:cs typeface="Tahoma"/>
              </a:rPr>
              <a:t>features </a:t>
            </a:r>
            <a:r>
              <a:rPr sz="2000" spc="95" dirty="0">
                <a:latin typeface="Arial"/>
                <a:cs typeface="Arial"/>
              </a:rPr>
              <a:t>in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input.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5" dirty="0">
                <a:latin typeface="Arial"/>
                <a:cs typeface="Arial"/>
              </a:rPr>
              <a:t>(and </a:t>
            </a:r>
            <a:r>
              <a:rPr sz="2000" spc="120" dirty="0">
                <a:latin typeface="Arial"/>
                <a:cs typeface="Arial"/>
              </a:rPr>
              <a:t>drop unimportant</a:t>
            </a:r>
            <a:r>
              <a:rPr sz="2000" spc="-3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ones.)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266832" y="1774687"/>
            <a:ext cx="4572722" cy="46097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6174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5" dirty="0"/>
              <a:t>Simple</a:t>
            </a:r>
            <a:r>
              <a:rPr spc="-160" dirty="0"/>
              <a:t> </a:t>
            </a:r>
            <a:r>
              <a:rPr spc="-305" dirty="0"/>
              <a:t>AE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675"/>
            <a:ext cx="10328275" cy="104521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15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Undercomplete </a:t>
            </a:r>
            <a:r>
              <a:rPr sz="2400" spc="60" dirty="0">
                <a:latin typeface="Arial"/>
                <a:cs typeface="Arial"/>
              </a:rPr>
              <a:t>Linear </a:t>
            </a:r>
            <a:r>
              <a:rPr sz="2400" spc="85" dirty="0">
                <a:latin typeface="Arial"/>
                <a:cs typeface="Arial"/>
              </a:rPr>
              <a:t>Autoencoder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140" dirty="0">
                <a:latin typeface="Arial"/>
                <a:cs typeface="Arial"/>
              </a:rPr>
              <a:t>performing</a:t>
            </a:r>
            <a:r>
              <a:rPr sz="2400" spc="-45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PCA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4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25" dirty="0">
                <a:latin typeface="Arial"/>
                <a:cs typeface="Arial"/>
              </a:rPr>
              <a:t>If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autoencoder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uses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only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linear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activations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u="sng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cost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function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is</a:t>
            </a:r>
            <a:r>
              <a:rPr sz="2000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-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MSE</a:t>
            </a:r>
            <a:r>
              <a:rPr sz="2000" spc="-85" dirty="0">
                <a:latin typeface="Arial"/>
                <a:cs typeface="Arial"/>
              </a:rPr>
              <a:t>,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then 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ends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up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performing</a:t>
            </a:r>
            <a:r>
              <a:rPr sz="2000" spc="-65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PCA.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1530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0" dirty="0"/>
              <a:t>(Review) </a:t>
            </a:r>
            <a:r>
              <a:rPr spc="110" dirty="0"/>
              <a:t>Principal </a:t>
            </a:r>
            <a:r>
              <a:rPr spc="185" dirty="0"/>
              <a:t>Component</a:t>
            </a:r>
            <a:r>
              <a:rPr spc="-310" dirty="0"/>
              <a:t> </a:t>
            </a:r>
            <a:r>
              <a:rPr spc="4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813054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Tahoma"/>
                <a:cs typeface="Tahoma"/>
              </a:rPr>
              <a:t>Identify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the</a:t>
            </a:r>
            <a:r>
              <a:rPr sz="2400" b="1" spc="-9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hyperplane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lies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closest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2) </a:t>
            </a:r>
            <a:r>
              <a:rPr sz="2400" b="1" spc="-25" dirty="0">
                <a:latin typeface="Tahoma"/>
                <a:cs typeface="Tahoma"/>
              </a:rPr>
              <a:t>Project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85" dirty="0">
                <a:latin typeface="Arial"/>
                <a:cs typeface="Arial"/>
              </a:rPr>
              <a:t>data </a:t>
            </a:r>
            <a:r>
              <a:rPr sz="2400" spc="140" dirty="0">
                <a:latin typeface="Arial"/>
                <a:cs typeface="Arial"/>
              </a:rPr>
              <a:t>onto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9890" y="3095687"/>
            <a:ext cx="4298883" cy="281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2625</Words>
  <Application>Microsoft Office PowerPoint</Application>
  <PresentationFormat>와이드스크린</PresentationFormat>
  <Paragraphs>441</Paragraphs>
  <Slides>35</Slides>
  <Notes>32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35</vt:i4>
      </vt:variant>
    </vt:vector>
  </HeadingPairs>
  <TitlesOfParts>
    <vt:vector size="43" baseType="lpstr">
      <vt:lpstr>Noto Sans</vt:lpstr>
      <vt:lpstr>맑은 고딕</vt:lpstr>
      <vt:lpstr>Arial</vt:lpstr>
      <vt:lpstr>Calibri</vt:lpstr>
      <vt:lpstr>Tahoma</vt:lpstr>
      <vt:lpstr>Times New Roman</vt:lpstr>
      <vt:lpstr>Wingdings</vt:lpstr>
      <vt:lpstr>Office Theme</vt:lpstr>
      <vt:lpstr>Lecture 23: Auto-encoder (AE)</vt:lpstr>
      <vt:lpstr>PowerPoint 프레젠테이션</vt:lpstr>
      <vt:lpstr>Key concepts: Autoencoder (AE)</vt:lpstr>
      <vt:lpstr>Key concepts: Autoencoder (AE)</vt:lpstr>
      <vt:lpstr>I: Simple Autoencoder</vt:lpstr>
      <vt:lpstr>A simple autoencoder</vt:lpstr>
      <vt:lpstr>A simple autoencoder</vt:lpstr>
      <vt:lpstr>Simple AE</vt:lpstr>
      <vt:lpstr>(Review) Principal Component Analysis</vt:lpstr>
      <vt:lpstr>Code: simple linear AE</vt:lpstr>
      <vt:lpstr>Code: simple linear AE</vt:lpstr>
      <vt:lpstr>Simple AE</vt:lpstr>
      <vt:lpstr>PowerPoint 프레젠테이션</vt:lpstr>
      <vt:lpstr>Stacked Autoencoders</vt:lpstr>
      <vt:lpstr>Example: Simple Architecture</vt:lpstr>
      <vt:lpstr>Code</vt:lpstr>
      <vt:lpstr>Visualization</vt:lpstr>
      <vt:lpstr>Convolutional Autoencoders</vt:lpstr>
      <vt:lpstr>Convolutional Autoencoders</vt:lpstr>
      <vt:lpstr>Convolutional Autoencoders</vt:lpstr>
      <vt:lpstr>Recurrent Autoencoders</vt:lpstr>
      <vt:lpstr>Code</vt:lpstr>
      <vt:lpstr>Result</vt:lpstr>
      <vt:lpstr>PowerPoint 프레젠테이션</vt:lpstr>
      <vt:lpstr>Denoising Autoencoders (DAE)</vt:lpstr>
      <vt:lpstr>Example</vt:lpstr>
      <vt:lpstr>Code: 1) add noise</vt:lpstr>
      <vt:lpstr>Code: 2) dropout</vt:lpstr>
      <vt:lpstr>Results of DAE</vt:lpstr>
      <vt:lpstr>Variational Autoencoders (VAE)</vt:lpstr>
      <vt:lpstr>PowerPoint 프레젠테이션</vt:lpstr>
      <vt:lpstr>Variational Autoencoders</vt:lpstr>
      <vt:lpstr>Summary</vt:lpstr>
      <vt:lpstr>참고자료</vt:lpstr>
      <vt:lpstr>In the next lectures…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17: Deep Neural Network</dc:title>
  <dc:creator>Sang-hyo Park</dc:creator>
  <cp:lastModifiedBy>kim JISU</cp:lastModifiedBy>
  <cp:revision>79</cp:revision>
  <dcterms:created xsi:type="dcterms:W3CDTF">2020-12-04T10:26:40Z</dcterms:created>
  <dcterms:modified xsi:type="dcterms:W3CDTF">2020-12-04T17:01:36Z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2020-11-20T00:00:00Z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2020-12-04T00:00:00Z</vt:filetime>
  </property>
</Properties>
</file>