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71" autoAdjust="0"/>
  </p:normalViewPr>
  <p:slideViewPr>
    <p:cSldViewPr>
      <p:cViewPr varScale="1">
        <p:scale>
          <a:sx n="75" d="100"/>
          <a:sy n="75" d="100"/>
        </p:scale>
        <p:origin x="19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EC5-0FD1-4C71-8123-52E1C0B608A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E51B-8A9D-459D-8880-75ECEC667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24. GAN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1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6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Ian Goodfellow</a:t>
            </a:r>
            <a:r>
              <a:rPr lang="ko-KR" altLang="en-US" dirty="0"/>
              <a:t>에 의해 나옴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때는 </a:t>
            </a:r>
            <a:r>
              <a:rPr lang="en-US" altLang="ko-KR" dirty="0"/>
              <a:t>GAN Training</a:t>
            </a:r>
            <a:r>
              <a:rPr lang="ko-KR" altLang="en-US" dirty="0"/>
              <a:t>이 어려웠음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 Generator / Discriminator</a:t>
            </a:r>
            <a:r>
              <a:rPr lang="ko-KR" altLang="en-US" dirty="0"/>
              <a:t>의 경쟁을 통해 성능을 향상시킬 수 있을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 : Elements</a:t>
            </a:r>
          </a:p>
          <a:p>
            <a:endParaRPr lang="en-US" altLang="ko-KR" dirty="0"/>
          </a:p>
          <a:p>
            <a:r>
              <a:rPr lang="en-US" altLang="ko-KR" b="1" dirty="0"/>
              <a:t>Generator</a:t>
            </a:r>
            <a:r>
              <a:rPr lang="ko-KR" altLang="en-US" b="1" dirty="0"/>
              <a:t>의 목적 </a:t>
            </a:r>
            <a:r>
              <a:rPr lang="en-US" altLang="ko-KR" dirty="0"/>
              <a:t>: Discriminator</a:t>
            </a:r>
            <a:r>
              <a:rPr lang="ko-KR" altLang="en-US" dirty="0"/>
              <a:t>을 속이는 것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으로써 </a:t>
            </a:r>
            <a:r>
              <a:rPr lang="en-US" altLang="ko-KR" dirty="0"/>
              <a:t>random distribution</a:t>
            </a:r>
            <a:r>
              <a:rPr lang="ko-KR" altLang="en-US" dirty="0"/>
              <a:t>을 가짐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output data</a:t>
            </a:r>
            <a:r>
              <a:rPr lang="ko-KR" altLang="en-US" dirty="0"/>
              <a:t>를 출력하므로</a:t>
            </a:r>
            <a:r>
              <a:rPr lang="en-US" altLang="ko-KR" dirty="0"/>
              <a:t>, </a:t>
            </a:r>
            <a:r>
              <a:rPr lang="ko-KR" altLang="en-US" dirty="0"/>
              <a:t>같은 생성 부분인 </a:t>
            </a:r>
            <a:r>
              <a:rPr lang="en-US" altLang="ko-KR" dirty="0"/>
              <a:t>decoder</a:t>
            </a:r>
            <a:r>
              <a:rPr lang="ko-KR" altLang="en-US" dirty="0"/>
              <a:t>와 유사함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Discriminator</a:t>
            </a:r>
            <a:r>
              <a:rPr lang="ko-KR" altLang="en-US" b="1" dirty="0"/>
              <a:t>의 목적 </a:t>
            </a:r>
            <a:r>
              <a:rPr lang="en-US" altLang="ko-KR" dirty="0"/>
              <a:t>: real data</a:t>
            </a:r>
            <a:r>
              <a:rPr lang="ko-KR" altLang="en-US" dirty="0"/>
              <a:t>로부터</a:t>
            </a:r>
            <a:r>
              <a:rPr lang="en-US" altLang="ko-KR" dirty="0"/>
              <a:t> </a:t>
            </a:r>
            <a:r>
              <a:rPr lang="ko-KR" altLang="en-US" dirty="0"/>
              <a:t>가짜라고 구분해내는 것</a:t>
            </a:r>
            <a:endParaRPr lang="en-US" altLang="ko-KR" dirty="0"/>
          </a:p>
          <a:p>
            <a:r>
              <a:rPr lang="en-US" altLang="ko-KR" dirty="0"/>
              <a:t>Generator</a:t>
            </a:r>
            <a:r>
              <a:rPr lang="ko-KR" altLang="en-US" dirty="0"/>
              <a:t>로부터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받고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real data</a:t>
            </a:r>
            <a:r>
              <a:rPr lang="ko-KR" altLang="en-US" dirty="0"/>
              <a:t>도 받음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fake / real</a:t>
            </a:r>
            <a:r>
              <a:rPr lang="ko-KR" altLang="en-US" dirty="0"/>
              <a:t>인지를 판별해야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전체적인 </a:t>
            </a:r>
            <a:r>
              <a:rPr lang="en-US" altLang="ko-KR" dirty="0"/>
              <a:t>GAN</a:t>
            </a:r>
            <a:r>
              <a:rPr lang="ko-KR" altLang="en-US" dirty="0"/>
              <a:t>의 목적 </a:t>
            </a:r>
            <a:r>
              <a:rPr lang="en-US" altLang="ko-KR" dirty="0"/>
              <a:t>: Discriminator</a:t>
            </a:r>
            <a:r>
              <a:rPr lang="ko-KR" altLang="en-US" dirty="0"/>
              <a:t>이 </a:t>
            </a:r>
            <a:r>
              <a:rPr lang="en-US" altLang="ko-KR" dirty="0"/>
              <a:t>generator</a:t>
            </a:r>
            <a:r>
              <a:rPr lang="ko-KR" altLang="en-US" dirty="0"/>
              <a:t>가 만든 가짜 데이터에 의해 속는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9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Generator, Discriminator</a:t>
            </a:r>
            <a:r>
              <a:rPr lang="ko-KR" altLang="en-US" b="1" dirty="0"/>
              <a:t>의 서로의 </a:t>
            </a:r>
            <a:r>
              <a:rPr lang="en-US" altLang="ko-KR" b="1" dirty="0"/>
              <a:t>goal</a:t>
            </a:r>
            <a:r>
              <a:rPr lang="ko-KR" altLang="en-US" b="1" dirty="0"/>
              <a:t>이 다름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이러한 경쟁 방식에 의해 일반적인 </a:t>
            </a:r>
            <a:r>
              <a:rPr lang="en-US" altLang="ko-KR" dirty="0"/>
              <a:t>NN</a:t>
            </a:r>
            <a:r>
              <a:rPr lang="ko-KR" altLang="en-US" dirty="0"/>
              <a:t>의 학습방법과 다를 수 밖에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GAN : </a:t>
            </a:r>
            <a:r>
              <a:rPr lang="ko-KR" altLang="en-US" b="1" dirty="0"/>
              <a:t>학습과정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크게 </a:t>
            </a:r>
            <a:r>
              <a:rPr lang="en-US" altLang="ko-KR" dirty="0"/>
              <a:t>2 </a:t>
            </a:r>
            <a:r>
              <a:rPr lang="ko-KR" altLang="en-US" dirty="0"/>
              <a:t>단계로 나눔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Train Discriminator</a:t>
            </a:r>
          </a:p>
          <a:p>
            <a:pPr marL="0" indent="0">
              <a:buNone/>
            </a:pPr>
            <a:r>
              <a:rPr lang="en-US" altLang="ko-KR" dirty="0"/>
              <a:t>Training set(real image)</a:t>
            </a:r>
            <a:r>
              <a:rPr lang="ko-KR" altLang="en-US" dirty="0"/>
              <a:t>으로부터 </a:t>
            </a:r>
            <a:r>
              <a:rPr lang="en-US" altLang="ko-KR" dirty="0"/>
              <a:t>batch</a:t>
            </a:r>
            <a:r>
              <a:rPr lang="ko-KR" altLang="en-US" dirty="0"/>
              <a:t>를 만들어 이를 </a:t>
            </a:r>
            <a:r>
              <a:rPr lang="en-US" altLang="ko-KR" dirty="0"/>
              <a:t>sampling</a:t>
            </a:r>
            <a:r>
              <a:rPr lang="ko-KR" altLang="en-US" dirty="0"/>
              <a:t>함</a:t>
            </a:r>
            <a:r>
              <a:rPr lang="en-US" altLang="ko-KR" dirty="0"/>
              <a:t>.(label = 1, true)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Fake image</a:t>
            </a:r>
            <a:r>
              <a:rPr lang="ko-KR" altLang="en-US" dirty="0"/>
              <a:t>로부터 같은 수의 </a:t>
            </a:r>
            <a:r>
              <a:rPr lang="en-US" altLang="ko-KR" dirty="0"/>
              <a:t>batch</a:t>
            </a:r>
            <a:r>
              <a:rPr lang="ko-KR" altLang="en-US" dirty="0"/>
              <a:t>를 만들어 이를 </a:t>
            </a:r>
            <a:r>
              <a:rPr lang="en-US" altLang="ko-KR" dirty="0"/>
              <a:t>sampling</a:t>
            </a:r>
            <a:r>
              <a:rPr lang="ko-KR" altLang="en-US" dirty="0"/>
              <a:t>함</a:t>
            </a:r>
            <a:r>
              <a:rPr lang="en-US" altLang="ko-KR" dirty="0"/>
              <a:t>.(label = 0, false)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두 이미지셋의 크기는 같게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이 때</a:t>
            </a:r>
            <a:r>
              <a:rPr lang="en-US" altLang="ko-KR" b="1" dirty="0"/>
              <a:t>, discriminator</a:t>
            </a:r>
            <a:r>
              <a:rPr lang="ko-KR" altLang="en-US" b="1" dirty="0"/>
              <a:t>을 </a:t>
            </a:r>
            <a:r>
              <a:rPr lang="en-US" altLang="ko-KR" b="1" dirty="0"/>
              <a:t>back-propagation</a:t>
            </a:r>
            <a:r>
              <a:rPr lang="ko-KR" altLang="en-US" dirty="0"/>
              <a:t>을 통해 학습시킨다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2. Train generator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진짜같이 보이는 가짜 이미지를 만드는 것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처음에는 </a:t>
            </a:r>
            <a:r>
              <a:rPr lang="en-US" altLang="ko-KR" dirty="0"/>
              <a:t>random</a:t>
            </a:r>
            <a:r>
              <a:rPr lang="ko-KR" altLang="en-US" dirty="0"/>
              <a:t>값을 가지는 데이터를 사용하고</a:t>
            </a:r>
            <a:r>
              <a:rPr lang="en-US" altLang="ko-KR" dirty="0"/>
              <a:t>, </a:t>
            </a:r>
            <a:r>
              <a:rPr lang="ko-KR" altLang="en-US" dirty="0"/>
              <a:t>이후에는 만들어진 </a:t>
            </a:r>
            <a:r>
              <a:rPr lang="en-US" altLang="ko-KR" dirty="0"/>
              <a:t>fake image</a:t>
            </a:r>
            <a:r>
              <a:rPr lang="ko-KR" altLang="en-US" dirty="0"/>
              <a:t>에서 </a:t>
            </a:r>
            <a:r>
              <a:rPr lang="en-US" altLang="ko-KR" dirty="0"/>
              <a:t>sample batch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real image</a:t>
            </a:r>
            <a:r>
              <a:rPr lang="ko-KR" altLang="en-US" dirty="0"/>
              <a:t>를 사용하지는 않지만 </a:t>
            </a:r>
            <a:r>
              <a:rPr lang="en-US" altLang="ko-KR" dirty="0"/>
              <a:t>labeling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 함</a:t>
            </a:r>
            <a:r>
              <a:rPr lang="en-US" altLang="ko-KR" dirty="0"/>
              <a:t>.(</a:t>
            </a:r>
            <a:r>
              <a:rPr lang="ko-KR" altLang="en-US" dirty="0" err="1"/>
              <a:t>구라침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en-US" altLang="ko-KR" b="1" dirty="0"/>
              <a:t>Discriminator</a:t>
            </a:r>
            <a:r>
              <a:rPr lang="ko-KR" altLang="en-US" b="1" dirty="0"/>
              <a:t>로 전달하여 </a:t>
            </a:r>
            <a:r>
              <a:rPr lang="ko-KR" altLang="en-US" dirty="0"/>
              <a:t>판별 결과를 받음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Generator</a:t>
            </a:r>
            <a:r>
              <a:rPr lang="ko-KR" altLang="en-US" dirty="0"/>
              <a:t>로 하여금 </a:t>
            </a:r>
            <a:r>
              <a:rPr lang="en-US" altLang="ko-KR" dirty="0"/>
              <a:t>discriminator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라고 잘못 판단하게 하는 </a:t>
            </a:r>
            <a:r>
              <a:rPr lang="en-US" altLang="ko-KR" dirty="0"/>
              <a:t>image</a:t>
            </a:r>
            <a:r>
              <a:rPr lang="ko-KR" altLang="en-US" dirty="0"/>
              <a:t>를 생성할 수 있게 하자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1" dirty="0"/>
              <a:t>*</a:t>
            </a:r>
            <a:r>
              <a:rPr lang="ko-KR" altLang="en-US" b="1" dirty="0"/>
              <a:t>해당 </a:t>
            </a:r>
            <a:r>
              <a:rPr lang="en-US" altLang="ko-KR" b="1" dirty="0"/>
              <a:t>step</a:t>
            </a:r>
            <a:r>
              <a:rPr lang="ko-KR" altLang="en-US" b="1" dirty="0"/>
              <a:t>에서</a:t>
            </a:r>
            <a:r>
              <a:rPr lang="en-US" altLang="ko-KR" b="1" dirty="0"/>
              <a:t>, discriminator</a:t>
            </a:r>
            <a:r>
              <a:rPr lang="ko-KR" altLang="en-US" b="1" dirty="0"/>
              <a:t>은 사용만 하고</a:t>
            </a:r>
            <a:r>
              <a:rPr lang="en-US" altLang="ko-KR" b="1" dirty="0"/>
              <a:t>, </a:t>
            </a:r>
            <a:r>
              <a:rPr lang="ko-KR" altLang="en-US" b="1" dirty="0"/>
              <a:t>학습시키지 않는다</a:t>
            </a:r>
            <a:r>
              <a:rPr lang="en-US" altLang="ko-KR" b="1" dirty="0"/>
              <a:t>. Back-propagation</a:t>
            </a:r>
            <a:r>
              <a:rPr lang="ko-KR" altLang="en-US" b="1" dirty="0"/>
              <a:t>은 </a:t>
            </a:r>
            <a:r>
              <a:rPr lang="en-US" altLang="ko-KR" b="1" dirty="0"/>
              <a:t>Generator</a:t>
            </a:r>
            <a:r>
              <a:rPr lang="ko-KR" altLang="en-US" b="1" dirty="0"/>
              <a:t>의 파라미터에만 적용된다</a:t>
            </a:r>
            <a:r>
              <a:rPr lang="en-US" altLang="ko-KR" b="1" dirty="0"/>
              <a:t>.(</a:t>
            </a:r>
            <a:r>
              <a:rPr lang="ko-KR" altLang="en-US" b="1" dirty="0"/>
              <a:t>핵심</a:t>
            </a:r>
            <a:r>
              <a:rPr lang="en-US" altLang="ko-KR" b="1" dirty="0"/>
              <a:t>!)</a:t>
            </a:r>
          </a:p>
          <a:p>
            <a:pPr marL="0" indent="0">
              <a:buFontTx/>
              <a:buNone/>
            </a:pPr>
            <a:endParaRPr lang="en-US" altLang="ko-KR" b="1" dirty="0"/>
          </a:p>
          <a:p>
            <a:pPr marL="0" indent="0">
              <a:buFontTx/>
              <a:buNone/>
            </a:pPr>
            <a:r>
              <a:rPr lang="en-US" altLang="ko-KR" b="1" dirty="0"/>
              <a:t>* Generator</a:t>
            </a:r>
            <a:r>
              <a:rPr lang="ko-KR" altLang="en-US" b="1" dirty="0"/>
              <a:t>은 실제 </a:t>
            </a:r>
            <a:r>
              <a:rPr lang="en-US" altLang="ko-KR" b="1" dirty="0"/>
              <a:t>real image</a:t>
            </a:r>
            <a:r>
              <a:rPr lang="ko-KR" altLang="en-US" b="1" dirty="0"/>
              <a:t>를 절대 볼 수 없다</a:t>
            </a:r>
            <a:r>
              <a:rPr lang="en-US" altLang="ko-KR" b="1" dirty="0"/>
              <a:t>. = Generator </a:t>
            </a:r>
            <a:r>
              <a:rPr lang="ko-KR" altLang="en-US" b="1" dirty="0"/>
              <a:t>입장에서는 비지도학습</a:t>
            </a:r>
            <a:r>
              <a:rPr lang="en-US" altLang="ko-KR" b="1" dirty="0"/>
              <a:t>(unsupervised learning)</a:t>
            </a:r>
            <a:r>
              <a:rPr lang="ko-KR" altLang="en-US" b="1" dirty="0"/>
              <a:t>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08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* Generator</a:t>
            </a:r>
            <a:r>
              <a:rPr lang="ko-KR" altLang="en-US" b="1" dirty="0"/>
              <a:t>은 실제 </a:t>
            </a:r>
            <a:r>
              <a:rPr lang="en-US" altLang="ko-KR" b="1" dirty="0"/>
              <a:t>real image</a:t>
            </a:r>
            <a:r>
              <a:rPr lang="ko-KR" altLang="en-US" b="1" dirty="0"/>
              <a:t>를 절대 볼 수 없다</a:t>
            </a:r>
            <a:r>
              <a:rPr lang="en-US" altLang="ko-KR" b="1" dirty="0"/>
              <a:t>. = Generator </a:t>
            </a:r>
            <a:r>
              <a:rPr lang="ko-KR" altLang="en-US" b="1" dirty="0"/>
              <a:t>입장에서는 비지도학습</a:t>
            </a:r>
            <a:r>
              <a:rPr lang="en-US" altLang="ko-KR" b="1" dirty="0"/>
              <a:t>(unsupervised learning)</a:t>
            </a:r>
            <a:r>
              <a:rPr lang="ko-KR" altLang="en-US" b="1" dirty="0"/>
              <a:t>임</a:t>
            </a:r>
            <a:r>
              <a:rPr lang="en-US" altLang="ko-KR" b="1" dirty="0"/>
              <a:t>.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2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Auto-encoder</a:t>
            </a:r>
            <a:r>
              <a:rPr lang="ko-KR" altLang="en-US" dirty="0"/>
              <a:t>에서 </a:t>
            </a:r>
            <a:r>
              <a:rPr lang="en-US" altLang="ko-KR" dirty="0"/>
              <a:t>decoder</a:t>
            </a:r>
            <a:r>
              <a:rPr lang="ko-KR" altLang="en-US" dirty="0"/>
              <a:t>처럼</a:t>
            </a:r>
            <a:r>
              <a:rPr lang="en-US" altLang="ko-KR" dirty="0"/>
              <a:t>, generator</a:t>
            </a:r>
            <a:r>
              <a:rPr lang="ko-KR" altLang="en-US" dirty="0"/>
              <a:t>에서는 점점 </a:t>
            </a:r>
            <a:r>
              <a:rPr lang="en-US" altLang="ko-KR" dirty="0"/>
              <a:t>dense</a:t>
            </a:r>
            <a:r>
              <a:rPr lang="ko-KR" altLang="en-US" dirty="0"/>
              <a:t>가 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Discriminator</a:t>
            </a:r>
            <a:r>
              <a:rPr lang="ko-KR" altLang="en-US" dirty="0"/>
              <a:t> 파트에서는 </a:t>
            </a:r>
            <a:r>
              <a:rPr lang="en-US" altLang="ko-KR" dirty="0"/>
              <a:t>encode</a:t>
            </a:r>
            <a:r>
              <a:rPr lang="ko-KR" altLang="en-US" dirty="0"/>
              <a:t>처럼 </a:t>
            </a:r>
            <a:r>
              <a:rPr lang="en-US" altLang="ko-KR" dirty="0"/>
              <a:t>input shape</a:t>
            </a:r>
            <a:r>
              <a:rPr lang="ko-KR" altLang="en-US" dirty="0"/>
              <a:t>를 받고</a:t>
            </a:r>
            <a:r>
              <a:rPr lang="en-US" altLang="ko-KR" dirty="0"/>
              <a:t>, 15</a:t>
            </a:r>
            <a:r>
              <a:rPr lang="en-US" altLang="ko-KR" dirty="0">
                <a:sym typeface="Wingdings" panose="05000000000000000000" pitchFamily="2" charset="2"/>
              </a:rPr>
              <a:t>100-&gt;1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줄어듬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Sigmoid : true/false </a:t>
            </a:r>
            <a:r>
              <a:rPr lang="ko-KR" altLang="en-US" dirty="0">
                <a:sym typeface="Wingdings" panose="05000000000000000000" pitchFamily="2" charset="2"/>
              </a:rPr>
              <a:t>구분이 쉽도록 사용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4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Discriminator</a:t>
            </a:r>
            <a:r>
              <a:rPr lang="ko-KR" altLang="en-US" dirty="0"/>
              <a:t>은 </a:t>
            </a:r>
            <a:r>
              <a:rPr lang="en-US" altLang="ko-KR" dirty="0"/>
              <a:t>binary classifier</a:t>
            </a:r>
            <a:r>
              <a:rPr lang="ko-KR" altLang="en-US" dirty="0"/>
              <a:t>이므로 </a:t>
            </a:r>
            <a:r>
              <a:rPr lang="en-US" altLang="ko-KR" dirty="0"/>
              <a:t>binary </a:t>
            </a:r>
            <a:r>
              <a:rPr lang="en-US" altLang="ko-KR" dirty="0" err="1"/>
              <a:t>crossentropy</a:t>
            </a:r>
            <a:r>
              <a:rPr lang="ko-KR" altLang="en-US" dirty="0"/>
              <a:t>를 사용함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이때</a:t>
            </a:r>
            <a:r>
              <a:rPr lang="en-US" altLang="ko-KR" b="1" dirty="0"/>
              <a:t>, </a:t>
            </a:r>
            <a:r>
              <a:rPr lang="en-US" altLang="ko-KR" b="1" dirty="0" err="1"/>
              <a:t>discriminator.trainable</a:t>
            </a:r>
            <a:r>
              <a:rPr lang="en-US" altLang="ko-KR" b="1" dirty="0"/>
              <a:t> = false</a:t>
            </a:r>
            <a:r>
              <a:rPr lang="ko-KR" altLang="en-US" b="1" dirty="0"/>
              <a:t>로 설정</a:t>
            </a:r>
            <a:r>
              <a:rPr lang="en-US" altLang="ko-KR" b="1" dirty="0"/>
              <a:t>(generator </a:t>
            </a:r>
            <a:r>
              <a:rPr lang="ko-KR" altLang="en-US" b="1" dirty="0"/>
              <a:t>학습 시 </a:t>
            </a:r>
            <a:r>
              <a:rPr lang="en-US" altLang="ko-KR" b="1" dirty="0"/>
              <a:t>frozen</a:t>
            </a:r>
            <a:r>
              <a:rPr lang="ko-KR" altLang="en-US" b="1" dirty="0"/>
              <a:t>시키기 위해서</a:t>
            </a:r>
            <a:r>
              <a:rPr lang="en-US" altLang="ko-KR" b="1" dirty="0"/>
              <a:t>!)</a:t>
            </a:r>
          </a:p>
          <a:p>
            <a:endParaRPr lang="en-US" altLang="ko-KR" dirty="0"/>
          </a:p>
          <a:p>
            <a:r>
              <a:rPr lang="ko-KR" altLang="en-US" dirty="0"/>
              <a:t>밑내용은 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1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r>
              <a:rPr lang="ko-KR" altLang="en-US" dirty="0"/>
              <a:t>을 잘 </a:t>
            </a:r>
            <a:r>
              <a:rPr lang="ko-KR" altLang="en-US" dirty="0" err="1"/>
              <a:t>구분시켜놓고</a:t>
            </a:r>
            <a:r>
              <a:rPr lang="ko-KR" altLang="en-US" dirty="0"/>
              <a:t> 정리하는 단계임</a:t>
            </a:r>
            <a:r>
              <a:rPr lang="en-US" altLang="ko-KR" dirty="0"/>
              <a:t>.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1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핵심 구성성분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: Generator, Discriminator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43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Train_gan</a:t>
            </a:r>
            <a:r>
              <a:rPr lang="ko-KR" altLang="en-US" dirty="0"/>
              <a:t>이라는 모델에서 </a:t>
            </a:r>
            <a:r>
              <a:rPr lang="en-US" altLang="ko-KR" dirty="0"/>
              <a:t>customizing</a:t>
            </a:r>
            <a:r>
              <a:rPr lang="ko-KR" altLang="en-US" dirty="0"/>
              <a:t>해야 해서 복잡함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</a:t>
            </a:r>
            <a:r>
              <a:rPr lang="ko-KR" altLang="en-US" dirty="0" err="1"/>
              <a:t>네모칸이</a:t>
            </a:r>
            <a:r>
              <a:rPr lang="ko-KR" altLang="en-US" dirty="0"/>
              <a:t> </a:t>
            </a:r>
            <a:r>
              <a:rPr lang="en-US" altLang="ko-KR" dirty="0"/>
              <a:t>phase 1(</a:t>
            </a:r>
            <a:r>
              <a:rPr lang="ko-KR" altLang="en-US" dirty="0"/>
              <a:t>노이즈 집어넣고</a:t>
            </a:r>
            <a:r>
              <a:rPr lang="en-US" altLang="ko-KR" dirty="0"/>
              <a:t>, discriminator</a:t>
            </a:r>
            <a:r>
              <a:rPr lang="ko-KR" altLang="en-US" dirty="0"/>
              <a:t>이 판별하게 함</a:t>
            </a:r>
            <a:r>
              <a:rPr lang="en-US" altLang="ko-KR" dirty="0"/>
              <a:t>. Phase 1)</a:t>
            </a:r>
          </a:p>
          <a:p>
            <a:endParaRPr lang="en-US" altLang="ko-KR" dirty="0"/>
          </a:p>
          <a:p>
            <a:r>
              <a:rPr lang="ko-KR" altLang="en-US" dirty="0"/>
              <a:t>두번째는 </a:t>
            </a:r>
            <a:r>
              <a:rPr lang="en-US" altLang="ko-KR" dirty="0"/>
              <a:t>phase 2(generator</a:t>
            </a:r>
            <a:r>
              <a:rPr lang="ko-KR" altLang="en-US" dirty="0"/>
              <a:t>을 학습시키므로</a:t>
            </a:r>
            <a:r>
              <a:rPr lang="en-US" altLang="ko-KR" dirty="0"/>
              <a:t>, discriminator</a:t>
            </a:r>
            <a:r>
              <a:rPr lang="ko-KR" altLang="en-US" dirty="0"/>
              <a:t>은 </a:t>
            </a:r>
            <a:r>
              <a:rPr lang="en-US" altLang="ko-KR" dirty="0"/>
              <a:t>freeze</a:t>
            </a:r>
            <a:r>
              <a:rPr lang="ko-KR" altLang="en-US" dirty="0"/>
              <a:t>시킴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/>
              <a:t>label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해 줌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b="1" dirty="0"/>
              <a:t>설정해야 할 </a:t>
            </a:r>
            <a:r>
              <a:rPr lang="en-US" altLang="ko-KR" b="1" dirty="0"/>
              <a:t>hyperparameter</a:t>
            </a:r>
            <a:r>
              <a:rPr lang="ko-KR" altLang="en-US" b="1" dirty="0"/>
              <a:t>도 많고</a:t>
            </a:r>
            <a:r>
              <a:rPr lang="en-US" altLang="ko-KR" b="1" dirty="0"/>
              <a:t>, </a:t>
            </a:r>
            <a:r>
              <a:rPr lang="ko-KR" altLang="en-US" b="1" dirty="0"/>
              <a:t>어려움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0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오늘의 핵심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GAN</a:t>
            </a:r>
            <a:r>
              <a:rPr lang="ko-KR" altLang="en-US" b="1" dirty="0"/>
              <a:t>을 학습시키는 것은 어렵다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근본적인 문제점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서로 </a:t>
            </a:r>
            <a:r>
              <a:rPr lang="en-US" altLang="ko-KR" dirty="0"/>
              <a:t>zero-sum game</a:t>
            </a:r>
            <a:r>
              <a:rPr lang="ko-KR" altLang="en-US" dirty="0"/>
              <a:t>을 수행함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두번째 </a:t>
            </a:r>
            <a:r>
              <a:rPr lang="en-US" altLang="ko-KR" dirty="0"/>
              <a:t>, </a:t>
            </a:r>
            <a:r>
              <a:rPr lang="ko-KR" altLang="en-US" dirty="0"/>
              <a:t>가장 큰 어려움 </a:t>
            </a:r>
            <a:r>
              <a:rPr lang="en-US" altLang="ko-KR" dirty="0"/>
              <a:t>: </a:t>
            </a:r>
            <a:r>
              <a:rPr lang="en-US" altLang="ko-KR" b="1" dirty="0"/>
              <a:t>Mode Collapse</a:t>
            </a:r>
          </a:p>
          <a:p>
            <a:pPr marL="0" indent="0">
              <a:buFontTx/>
              <a:buNone/>
            </a:pPr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이 점점 덜 다양해짐</a:t>
            </a:r>
            <a:r>
              <a:rPr lang="en-US" altLang="ko-KR" dirty="0"/>
              <a:t>. </a:t>
            </a:r>
            <a:r>
              <a:rPr lang="ko-KR" altLang="en-US" dirty="0"/>
              <a:t>다양하게 새로운 것을 만드는 것이 생성 모델인데</a:t>
            </a:r>
            <a:r>
              <a:rPr lang="en-US" altLang="ko-KR" dirty="0"/>
              <a:t>, </a:t>
            </a:r>
            <a:r>
              <a:rPr lang="ko-KR" altLang="en-US" dirty="0"/>
              <a:t>오히려 다양성이 줄어드는 문제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우연히 </a:t>
            </a:r>
            <a:r>
              <a:rPr lang="en-US" altLang="ko-KR" dirty="0"/>
              <a:t>Discriminator</a:t>
            </a:r>
            <a:r>
              <a:rPr lang="ko-KR" altLang="en-US" dirty="0"/>
              <a:t>이 잘 판별하지 못하는 약점을 발견하면</a:t>
            </a:r>
            <a:r>
              <a:rPr lang="en-US" altLang="ko-KR" dirty="0"/>
              <a:t>, </a:t>
            </a:r>
            <a:r>
              <a:rPr lang="ko-KR" altLang="en-US" dirty="0"/>
              <a:t>해당 예외를 </a:t>
            </a:r>
            <a:r>
              <a:rPr lang="ko-KR" altLang="en-US" dirty="0" err="1"/>
              <a:t>파고듬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이러한 예외가 발견되면</a:t>
            </a:r>
            <a:r>
              <a:rPr lang="en-US" altLang="ko-KR" dirty="0"/>
              <a:t>, </a:t>
            </a:r>
            <a:r>
              <a:rPr lang="ko-KR" altLang="en-US" dirty="0"/>
              <a:t>다양성을 잃어버릴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46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b="1" dirty="0"/>
              <a:t>왜 핵심적인 어려움인가</a:t>
            </a:r>
            <a:r>
              <a:rPr lang="en-US" altLang="ko-KR" b="1" dirty="0"/>
              <a:t>? </a:t>
            </a:r>
            <a:r>
              <a:rPr lang="ko-KR" altLang="en-US" b="1" dirty="0"/>
              <a:t>제작자도 모름</a:t>
            </a:r>
            <a:r>
              <a:rPr lang="en-US" altLang="ko-KR" b="1" dirty="0"/>
              <a:t>. </a:t>
            </a:r>
            <a:r>
              <a:rPr lang="ko-KR" altLang="en-US" b="1" dirty="0"/>
              <a:t>결과를 통해 유추할 수만 있음</a:t>
            </a:r>
            <a:r>
              <a:rPr lang="en-US" altLang="ko-KR" b="1" dirty="0"/>
              <a:t>.</a:t>
            </a:r>
          </a:p>
          <a:p>
            <a:pPr marL="0" indent="0">
              <a:buFontTx/>
              <a:buNone/>
            </a:pPr>
            <a:endParaRPr lang="en-US" altLang="ko-KR" b="1" dirty="0"/>
          </a:p>
          <a:p>
            <a:pPr marL="0" indent="0">
              <a:buFontTx/>
              <a:buNone/>
            </a:pPr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ko-KR" altLang="en-US" b="0" dirty="0"/>
              <a:t>한 쪽의 파라미터를 변경시키면 다른 쪽에 영향을 주므로</a:t>
            </a:r>
            <a:r>
              <a:rPr lang="en-US" altLang="ko-KR" b="0" dirty="0"/>
              <a:t>, unstable</a:t>
            </a:r>
            <a:r>
              <a:rPr lang="ko-KR" altLang="en-US" b="0" dirty="0"/>
              <a:t>하다</a:t>
            </a:r>
            <a:r>
              <a:rPr lang="en-US" altLang="ko-KR" b="0" dirty="0"/>
              <a:t>.</a:t>
            </a:r>
          </a:p>
          <a:p>
            <a:pPr marL="0" indent="0">
              <a:buFontTx/>
              <a:buNone/>
            </a:pPr>
            <a:r>
              <a:rPr lang="ko-KR" altLang="en-US" b="0" dirty="0"/>
              <a:t>이런 </a:t>
            </a:r>
            <a:r>
              <a:rPr lang="en-US" altLang="ko-KR" b="0" dirty="0"/>
              <a:t>instability</a:t>
            </a:r>
            <a:r>
              <a:rPr lang="ko-KR" altLang="en-US" b="0" dirty="0"/>
              <a:t>에 의해</a:t>
            </a:r>
            <a:r>
              <a:rPr lang="en-US" altLang="ko-KR" b="0" dirty="0"/>
              <a:t>, </a:t>
            </a:r>
            <a:r>
              <a:rPr lang="ko-KR" altLang="en-US" b="0" dirty="0"/>
              <a:t>명백한 이유 없이 불안정성이 나타날 수 있다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93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하나의 </a:t>
            </a:r>
            <a:r>
              <a:rPr lang="en-US" altLang="ko-KR" b="1" dirty="0"/>
              <a:t>Solution : mini-batch discrimination(</a:t>
            </a:r>
            <a:r>
              <a:rPr lang="ko-KR" altLang="en-US" b="1" dirty="0"/>
              <a:t>완벽한 </a:t>
            </a:r>
            <a:r>
              <a:rPr lang="en-US" altLang="ko-KR" b="1" dirty="0"/>
              <a:t>solution</a:t>
            </a:r>
            <a:r>
              <a:rPr lang="ko-KR" altLang="en-US" b="1" dirty="0"/>
              <a:t>은 아님</a:t>
            </a:r>
            <a:r>
              <a:rPr lang="en-US" altLang="ko-KR" b="1"/>
              <a:t>)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Diversity</a:t>
            </a:r>
            <a:r>
              <a:rPr lang="ko-KR" altLang="en-US" dirty="0"/>
              <a:t>가 중요하므로</a:t>
            </a:r>
            <a:r>
              <a:rPr lang="en-US" altLang="ko-KR" dirty="0"/>
              <a:t>, batch</a:t>
            </a:r>
            <a:r>
              <a:rPr lang="ko-KR" altLang="en-US" dirty="0"/>
              <a:t>간 영상이 유사하고 </a:t>
            </a:r>
            <a:r>
              <a:rPr lang="en-US" altLang="ko-KR" dirty="0"/>
              <a:t>diversity</a:t>
            </a:r>
            <a:r>
              <a:rPr lang="ko-KR" altLang="en-US" dirty="0"/>
              <a:t>가 떨어지면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batch</a:t>
            </a:r>
            <a:r>
              <a:rPr lang="ko-KR" altLang="en-US" dirty="0"/>
              <a:t>를 모두 버리는 방식으로 </a:t>
            </a:r>
            <a:r>
              <a:rPr lang="en-US" altLang="ko-KR" dirty="0"/>
              <a:t>mode collapse</a:t>
            </a:r>
            <a:r>
              <a:rPr lang="ko-KR" altLang="en-US" dirty="0"/>
              <a:t>의 가능성을 줄이자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3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GAN : </a:t>
            </a:r>
            <a:r>
              <a:rPr lang="ko-KR" altLang="en-US" b="1" dirty="0"/>
              <a:t>핵심은 생성 모델임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Adversarial Attack</a:t>
            </a:r>
            <a:r>
              <a:rPr lang="ko-KR" altLang="en-US" dirty="0"/>
              <a:t>을 적용함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Generator</a:t>
            </a:r>
            <a:r>
              <a:rPr lang="ko-KR" altLang="en-US" dirty="0"/>
              <a:t>을 통해 만든 후</a:t>
            </a:r>
            <a:r>
              <a:rPr lang="en-US" altLang="ko-KR" dirty="0"/>
              <a:t>, </a:t>
            </a:r>
            <a:r>
              <a:rPr lang="ko-KR" altLang="en-US" dirty="0"/>
              <a:t>통하는지 판별자에게 넘겨 봄</a:t>
            </a:r>
            <a:endParaRPr lang="en-US" altLang="ko-KR" dirty="0"/>
          </a:p>
          <a:p>
            <a:r>
              <a:rPr lang="ko-KR" altLang="en-US" dirty="0"/>
              <a:t>판별자가 진짜인지 가짜인지를 판별함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가짜로 판별되면</a:t>
            </a:r>
            <a:r>
              <a:rPr lang="en-US" altLang="ko-KR" dirty="0"/>
              <a:t>, </a:t>
            </a:r>
            <a:r>
              <a:rPr lang="ko-KR" altLang="en-US" dirty="0"/>
              <a:t>다시 생성을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생성자의 목표 </a:t>
            </a:r>
            <a:r>
              <a:rPr lang="en-US" altLang="ko-KR" b="1" dirty="0"/>
              <a:t>: </a:t>
            </a:r>
            <a:r>
              <a:rPr lang="ko-KR" altLang="en-US" b="1" dirty="0"/>
              <a:t>최대한 가짜로 판별되지 않도록</a:t>
            </a:r>
            <a:endParaRPr lang="en-US" altLang="ko-KR" b="1" dirty="0"/>
          </a:p>
          <a:p>
            <a:r>
              <a:rPr lang="ko-KR" altLang="en-US" b="1" dirty="0"/>
              <a:t>판별자의 목표 </a:t>
            </a:r>
            <a:r>
              <a:rPr lang="en-US" altLang="ko-KR" b="1" dirty="0"/>
              <a:t>: </a:t>
            </a:r>
            <a:r>
              <a:rPr lang="ko-KR" altLang="en-US" b="1" dirty="0"/>
              <a:t>최대한 정교하게 가짜를 판별할 수 있도록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두 역할을 나누어</a:t>
            </a:r>
            <a:r>
              <a:rPr lang="en-US" altLang="ko-KR" dirty="0"/>
              <a:t>, </a:t>
            </a:r>
            <a:r>
              <a:rPr lang="ko-KR" altLang="en-US" dirty="0"/>
              <a:t>서로 경쟁하듯 하는 개념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4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="1" dirty="0"/>
              <a:t>Generator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가상의 이미지를 생성</a:t>
            </a:r>
            <a:r>
              <a:rPr lang="en-US" altLang="ko-KR" dirty="0"/>
              <a:t>(</a:t>
            </a:r>
            <a:r>
              <a:rPr lang="ko-KR" altLang="en-US" dirty="0" err="1"/>
              <a:t>이미지뿐은</a:t>
            </a:r>
            <a:r>
              <a:rPr lang="ko-KR" altLang="en-US" dirty="0"/>
              <a:t> 아님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작동 방식 </a:t>
            </a:r>
            <a:r>
              <a:rPr lang="en-US" altLang="ko-KR" dirty="0"/>
              <a:t>: </a:t>
            </a:r>
            <a:r>
              <a:rPr lang="ko-KR" altLang="en-US" dirty="0" err="1"/>
              <a:t>랜덤한</a:t>
            </a:r>
            <a:r>
              <a:rPr lang="ko-KR" altLang="en-US" dirty="0"/>
              <a:t> 픽셀 값으로 채워진 랜덤 값으로 시작함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판별자의 판별 결과에 따라 지속적으로 업데이트하며</a:t>
            </a:r>
            <a:r>
              <a:rPr lang="en-US" altLang="ko-KR" dirty="0"/>
              <a:t>, </a:t>
            </a:r>
            <a:r>
              <a:rPr lang="ko-KR" altLang="en-US" dirty="0"/>
              <a:t>점차 원하는 이미지를 만들어 나감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2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Discriminator(</a:t>
            </a:r>
            <a:r>
              <a:rPr lang="ko-KR" altLang="en-US" b="1" dirty="0" err="1"/>
              <a:t>판별자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생성자에게서 넘어온 이미지가 가짜인지 진짜인지를 판별하는 </a:t>
            </a:r>
            <a:r>
              <a:rPr lang="en-US" altLang="ko-KR" b="1" dirty="0"/>
              <a:t>binary decision</a:t>
            </a:r>
            <a:r>
              <a:rPr lang="ko-KR" altLang="en-US" b="1" dirty="0"/>
              <a:t>을 수행</a:t>
            </a:r>
            <a:endParaRPr lang="en-US" altLang="ko-KR" b="1" dirty="0"/>
          </a:p>
          <a:p>
            <a:r>
              <a:rPr lang="ko-KR" altLang="en-US" dirty="0"/>
              <a:t>기존 사용하던 </a:t>
            </a:r>
            <a:r>
              <a:rPr lang="en-US" altLang="ko-KR" dirty="0"/>
              <a:t>CNN </a:t>
            </a:r>
            <a:r>
              <a:rPr lang="ko-KR" altLang="en-US" dirty="0"/>
              <a:t>구조를 가지고 와도 됨</a:t>
            </a:r>
            <a:r>
              <a:rPr lang="en-US" altLang="ko-KR" dirty="0"/>
              <a:t>.(</a:t>
            </a:r>
            <a:r>
              <a:rPr lang="ko-KR" altLang="en-US" dirty="0"/>
              <a:t>판별에 최적화된 알고리즘이므로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</a:t>
            </a:r>
            <a:r>
              <a:rPr lang="en-US" altLang="ko-KR" dirty="0"/>
              <a:t>GAN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생성자와 판별자를 </a:t>
            </a:r>
            <a:r>
              <a:rPr lang="ko-KR" altLang="en-US" b="1" dirty="0"/>
              <a:t>연결</a:t>
            </a:r>
            <a:r>
              <a:rPr lang="ko-KR" altLang="en-US" dirty="0"/>
              <a:t>시키는 것이 핵심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G(input) = generator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이 </a:t>
            </a:r>
            <a:r>
              <a:rPr lang="en-US" altLang="ko-KR" dirty="0"/>
              <a:t>Discriminator </a:t>
            </a:r>
            <a:r>
              <a:rPr lang="ko-KR" altLang="en-US" dirty="0"/>
              <a:t>입장에서는 </a:t>
            </a:r>
            <a:r>
              <a:rPr lang="en-US" altLang="ko-KR" dirty="0"/>
              <a:t>input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나온 결과에 따라 </a:t>
            </a:r>
            <a:r>
              <a:rPr lang="en-US" altLang="ko-KR" dirty="0"/>
              <a:t>generator</a:t>
            </a:r>
            <a:r>
              <a:rPr lang="ko-KR" altLang="en-US" dirty="0"/>
              <a:t>을 어떻게 업데이트 시킬지 판단함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5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</a:p>
          <a:p>
            <a:endParaRPr lang="en-US" altLang="ko-KR" dirty="0"/>
          </a:p>
          <a:p>
            <a:r>
              <a:rPr lang="en-US" altLang="ko-KR" dirty="0"/>
              <a:t>AE</a:t>
            </a:r>
            <a:r>
              <a:rPr lang="ko-KR" altLang="en-US" dirty="0"/>
              <a:t>와 같은 </a:t>
            </a:r>
            <a:r>
              <a:rPr lang="en-US" altLang="ko-KR" dirty="0"/>
              <a:t>Generative model</a:t>
            </a:r>
            <a:r>
              <a:rPr lang="ko-KR" altLang="en-US" dirty="0"/>
              <a:t>이며</a:t>
            </a:r>
            <a:r>
              <a:rPr lang="en-US" altLang="ko-KR" dirty="0"/>
              <a:t>, dense representation</a:t>
            </a:r>
            <a:r>
              <a:rPr lang="ko-KR" altLang="en-US" dirty="0"/>
              <a:t>을 발견하는 경향이 있음</a:t>
            </a:r>
            <a:r>
              <a:rPr lang="en-US" altLang="ko-KR" dirty="0"/>
              <a:t>.(</a:t>
            </a:r>
            <a:r>
              <a:rPr lang="ko-KR" altLang="en-US" dirty="0"/>
              <a:t>핵심적인 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의 활용</a:t>
            </a:r>
            <a:endParaRPr lang="en-US" altLang="ko-KR" dirty="0"/>
          </a:p>
          <a:p>
            <a:r>
              <a:rPr lang="en-US" altLang="ko-KR" dirty="0"/>
              <a:t>Super-resolution : </a:t>
            </a:r>
            <a:r>
              <a:rPr lang="ko-KR" altLang="en-US" dirty="0"/>
              <a:t>화면 확대 시</a:t>
            </a:r>
            <a:r>
              <a:rPr lang="en-US" altLang="ko-KR" dirty="0"/>
              <a:t>, </a:t>
            </a:r>
            <a:r>
              <a:rPr lang="ko-KR" altLang="en-US" dirty="0"/>
              <a:t>사이사이 없는 데이터를 생성하는 개념</a:t>
            </a:r>
            <a:endParaRPr lang="en-US" altLang="ko-KR" dirty="0"/>
          </a:p>
          <a:p>
            <a:r>
              <a:rPr lang="en-US" altLang="ko-KR" dirty="0"/>
              <a:t>Colorization : </a:t>
            </a:r>
            <a:r>
              <a:rPr lang="ko-KR" altLang="en-US" dirty="0"/>
              <a:t>흑백에서의 이미지를 컬러를 입히는 작업</a:t>
            </a:r>
            <a:endParaRPr lang="en-US" altLang="ko-KR" dirty="0"/>
          </a:p>
          <a:p>
            <a:r>
              <a:rPr lang="ko-KR" altLang="en-US" dirty="0"/>
              <a:t>동영상에서의 다음 프레임 예측</a:t>
            </a:r>
            <a:endParaRPr lang="en-US" altLang="ko-KR" dirty="0"/>
          </a:p>
          <a:p>
            <a:r>
              <a:rPr lang="en-US" altLang="ko-KR" dirty="0"/>
              <a:t>Augmenting dataset : </a:t>
            </a:r>
            <a:r>
              <a:rPr lang="ko-KR" altLang="en-US" dirty="0"/>
              <a:t>데이터셋을 더 크게 추가함</a:t>
            </a:r>
            <a:endParaRPr lang="en-US" altLang="ko-KR" dirty="0"/>
          </a:p>
          <a:p>
            <a:r>
              <a:rPr lang="en-US" altLang="ko-KR" dirty="0"/>
              <a:t>Identifying the weakness in other models and strengthening them : discriminator</a:t>
            </a:r>
            <a:r>
              <a:rPr lang="ko-KR" altLang="en-US" dirty="0"/>
              <a:t>이 잘 만들어지면</a:t>
            </a:r>
            <a:r>
              <a:rPr lang="en-US" altLang="ko-KR" dirty="0"/>
              <a:t>, </a:t>
            </a:r>
            <a:r>
              <a:rPr lang="ko-KR" altLang="en-US" dirty="0"/>
              <a:t>기존 모델의 약점을 발견하는 데 도움이 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보통은 생성 모델로 많이 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5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Differences between AE / GAN</a:t>
            </a:r>
          </a:p>
          <a:p>
            <a:endParaRPr lang="en-US" altLang="ko-KR" dirty="0"/>
          </a:p>
          <a:p>
            <a:r>
              <a:rPr lang="en-US" altLang="ko-KR" dirty="0"/>
              <a:t>Autoencoder : </a:t>
            </a:r>
            <a:r>
              <a:rPr lang="ko-KR" altLang="en-US" dirty="0"/>
              <a:t>단순히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동일하게 되는 것을 목표로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GAN 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sub neural network</a:t>
            </a:r>
            <a:r>
              <a:rPr lang="ko-KR" altLang="en-US" dirty="0"/>
              <a:t>로 구성되어</a:t>
            </a:r>
            <a:r>
              <a:rPr lang="en-US" altLang="ko-KR" dirty="0"/>
              <a:t>, </a:t>
            </a:r>
            <a:r>
              <a:rPr lang="ko-KR" altLang="en-US" dirty="0"/>
              <a:t>경쟁하는 과정에서 학습됨</a:t>
            </a:r>
            <a:r>
              <a:rPr lang="en-US" altLang="ko-KR"/>
              <a:t>(Adversarial </a:t>
            </a:r>
            <a:r>
              <a:rPr lang="en-US" altLang="ko-KR" dirty="0"/>
              <a:t>training, </a:t>
            </a:r>
            <a:r>
              <a:rPr lang="ko-KR" altLang="en-US" dirty="0"/>
              <a:t>적대적 </a:t>
            </a:r>
            <a:r>
              <a:rPr lang="en-US" altLang="ko-KR" dirty="0"/>
              <a:t>training)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9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AE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/>
              <a:t>GAN</a:t>
            </a:r>
            <a:r>
              <a:rPr lang="ko-KR" altLang="en-US" b="1" dirty="0"/>
              <a:t>의 결과 비교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AE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뿌옇게 될 수 밖에 없음</a:t>
            </a:r>
            <a:r>
              <a:rPr lang="en-US" altLang="ko-KR" dirty="0"/>
              <a:t>(Squeezing</a:t>
            </a:r>
            <a:r>
              <a:rPr lang="ko-KR" altLang="en-US" dirty="0"/>
              <a:t>에 의한 데이터 손실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좀 더 </a:t>
            </a:r>
            <a:r>
              <a:rPr lang="en-US" altLang="ko-KR" dirty="0"/>
              <a:t>Realistic</a:t>
            </a:r>
            <a:r>
              <a:rPr lang="ko-KR" altLang="en-US" dirty="0"/>
              <a:t>해짐</a:t>
            </a:r>
            <a:r>
              <a:rPr lang="en-US" altLang="ko-KR" dirty="0"/>
              <a:t>. </a:t>
            </a:r>
            <a:r>
              <a:rPr lang="ko-KR" altLang="en-US" dirty="0"/>
              <a:t>이런 효과에 의해 </a:t>
            </a:r>
            <a:r>
              <a:rPr lang="en-US" altLang="ko-KR" dirty="0"/>
              <a:t>GAN</a:t>
            </a:r>
            <a:r>
              <a:rPr lang="ko-KR" altLang="en-US" dirty="0"/>
              <a:t>이 대세가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BE51B-8A9D-459D-8880-75ECEC66732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7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4875" y="2140904"/>
            <a:ext cx="7842250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589" y="2722498"/>
            <a:ext cx="10370820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10076180" cy="265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iepark/GDL_code/blob/master/07_05_musegan_analysis.ipynb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8.0657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iepark/GDL_code" TargetMode="External"/><Relationship Id="rId2" Type="http://schemas.openxmlformats.org/officeDocument/2006/relationships/hyperlink" Target="https://colab.research.google.com/github/ageron/handson-ml2/blob/master/17_autoencoders_and_gans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86940" marR="5080" indent="-2174875">
              <a:lnSpc>
                <a:spcPts val="4770"/>
              </a:lnSpc>
              <a:spcBef>
                <a:spcPts val="685"/>
              </a:spcBef>
            </a:pPr>
            <a:r>
              <a:rPr spc="-10" dirty="0"/>
              <a:t>Lecture </a:t>
            </a:r>
            <a:r>
              <a:rPr dirty="0"/>
              <a:t>24: </a:t>
            </a:r>
            <a:r>
              <a:rPr spc="-15" dirty="0"/>
              <a:t>Generative Adversarial  </a:t>
            </a:r>
            <a:r>
              <a:rPr spc="-10" dirty="0"/>
              <a:t>Network</a:t>
            </a:r>
            <a:r>
              <a:rPr spc="-15" dirty="0"/>
              <a:t> </a:t>
            </a:r>
            <a:r>
              <a:rPr dirty="0"/>
              <a:t>(GAN)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345" dirty="0"/>
              <a:t>I: </a:t>
            </a:r>
            <a:r>
              <a:rPr spc="-515" dirty="0"/>
              <a:t>Generative</a:t>
            </a:r>
            <a:r>
              <a:rPr spc="-610" dirty="0"/>
              <a:t> </a:t>
            </a:r>
            <a:r>
              <a:rPr spc="-520" dirty="0"/>
              <a:t>Adversarial  </a:t>
            </a:r>
            <a:r>
              <a:rPr spc="-550" dirty="0"/>
              <a:t>Network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216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65" dirty="0"/>
              <a:t>G</a:t>
            </a:r>
            <a:r>
              <a:rPr sz="4400" spc="-605" dirty="0"/>
              <a:t>A</a:t>
            </a:r>
            <a:r>
              <a:rPr sz="4400" spc="-320" dirty="0"/>
              <a:t>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045065" cy="18967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Proposed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235" dirty="0">
                <a:latin typeface="Arial Black"/>
                <a:cs typeface="Arial Black"/>
              </a:rPr>
              <a:t>2014 </a:t>
            </a:r>
            <a:r>
              <a:rPr sz="2400" spc="-185" dirty="0">
                <a:latin typeface="Arial Black"/>
                <a:cs typeface="Arial Black"/>
              </a:rPr>
              <a:t>by </a:t>
            </a:r>
            <a:r>
              <a:rPr sz="2400" spc="-170" dirty="0">
                <a:latin typeface="Arial Black"/>
                <a:cs typeface="Arial Black"/>
              </a:rPr>
              <a:t>Ian </a:t>
            </a:r>
            <a:r>
              <a:rPr sz="2400" spc="-195" dirty="0">
                <a:latin typeface="Arial Black"/>
                <a:cs typeface="Arial Black"/>
              </a:rPr>
              <a:t>Goodfellow </a:t>
            </a:r>
            <a:r>
              <a:rPr sz="2400" spc="-225" dirty="0">
                <a:latin typeface="Arial Black"/>
                <a:cs typeface="Arial Black"/>
              </a:rPr>
              <a:t>et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200" dirty="0">
                <a:latin typeface="Arial Black"/>
                <a:cs typeface="Arial Black"/>
              </a:rPr>
              <a:t>al.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0" dirty="0">
                <a:latin typeface="Arial Black"/>
                <a:cs typeface="Arial Black"/>
              </a:rPr>
              <a:t>At </a:t>
            </a:r>
            <a:r>
              <a:rPr sz="2000" spc="-160" dirty="0">
                <a:latin typeface="Arial Black"/>
                <a:cs typeface="Arial Black"/>
              </a:rPr>
              <a:t>the time, </a:t>
            </a:r>
            <a:r>
              <a:rPr sz="2000" spc="-170" dirty="0">
                <a:latin typeface="Arial Black"/>
                <a:cs typeface="Arial Black"/>
              </a:rPr>
              <a:t>difficulties </a:t>
            </a:r>
            <a:r>
              <a:rPr sz="2000" spc="-175" dirty="0">
                <a:latin typeface="Arial Black"/>
                <a:cs typeface="Arial Black"/>
              </a:rPr>
              <a:t>lie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35" dirty="0">
                <a:latin typeface="Arial Black"/>
                <a:cs typeface="Arial Black"/>
              </a:rPr>
              <a:t>training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GANs.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Solution: </a:t>
            </a:r>
            <a:r>
              <a:rPr sz="2400" spc="-250" dirty="0">
                <a:latin typeface="Arial Black"/>
                <a:cs typeface="Arial Black"/>
              </a:rPr>
              <a:t>make </a:t>
            </a:r>
            <a:r>
              <a:rPr sz="2400" spc="-170" dirty="0">
                <a:latin typeface="Arial Black"/>
                <a:cs typeface="Arial Black"/>
              </a:rPr>
              <a:t>neural </a:t>
            </a:r>
            <a:r>
              <a:rPr sz="2400" spc="-229" dirty="0">
                <a:latin typeface="Arial Black"/>
                <a:cs typeface="Arial Black"/>
              </a:rPr>
              <a:t>networks </a:t>
            </a:r>
            <a:r>
              <a:rPr sz="2400" b="1" spc="80" dirty="0">
                <a:latin typeface="Arial"/>
                <a:cs typeface="Arial"/>
              </a:rPr>
              <a:t>compete </a:t>
            </a:r>
            <a:r>
              <a:rPr sz="2400" b="1" spc="75" dirty="0">
                <a:latin typeface="Arial"/>
                <a:cs typeface="Arial"/>
              </a:rPr>
              <a:t>against </a:t>
            </a:r>
            <a:r>
              <a:rPr sz="2400" b="1" spc="50" dirty="0">
                <a:latin typeface="Arial"/>
                <a:cs typeface="Arial"/>
              </a:rPr>
              <a:t>each </a:t>
            </a:r>
            <a:r>
              <a:rPr sz="2400" b="1" spc="120" dirty="0">
                <a:latin typeface="Arial"/>
                <a:cs typeface="Arial"/>
              </a:rPr>
              <a:t>other </a:t>
            </a:r>
            <a:r>
              <a:rPr sz="2400" spc="-150" dirty="0">
                <a:latin typeface="Arial Black"/>
                <a:cs typeface="Arial Black"/>
              </a:rPr>
              <a:t>in</a:t>
            </a:r>
            <a:r>
              <a:rPr sz="2400" spc="-509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the  </a:t>
            </a:r>
            <a:r>
              <a:rPr sz="2400" spc="-160" dirty="0">
                <a:latin typeface="Arial Black"/>
                <a:cs typeface="Arial Black"/>
              </a:rPr>
              <a:t>hope </a:t>
            </a:r>
            <a:r>
              <a:rPr sz="2400" spc="-195" dirty="0">
                <a:latin typeface="Arial Black"/>
                <a:cs typeface="Arial Black"/>
              </a:rPr>
              <a:t>that </a:t>
            </a:r>
            <a:r>
              <a:rPr sz="2400" spc="-204" dirty="0">
                <a:latin typeface="Arial Black"/>
                <a:cs typeface="Arial Black"/>
              </a:rPr>
              <a:t>this </a:t>
            </a:r>
            <a:r>
              <a:rPr sz="2400" spc="-200" dirty="0">
                <a:latin typeface="Arial Black"/>
                <a:cs typeface="Arial Black"/>
              </a:rPr>
              <a:t>competition </a:t>
            </a:r>
            <a:r>
              <a:rPr sz="2400" spc="-235" dirty="0">
                <a:latin typeface="Arial Black"/>
                <a:cs typeface="Arial Black"/>
              </a:rPr>
              <a:t>will </a:t>
            </a:r>
            <a:r>
              <a:rPr sz="2400" spc="-170" dirty="0">
                <a:latin typeface="Arial Black"/>
                <a:cs typeface="Arial Black"/>
              </a:rPr>
              <a:t>push </a:t>
            </a:r>
            <a:r>
              <a:rPr sz="2400" spc="-185" dirty="0">
                <a:latin typeface="Arial Black"/>
                <a:cs typeface="Arial Black"/>
              </a:rPr>
              <a:t>them </a:t>
            </a:r>
            <a:r>
              <a:rPr sz="2400" spc="-180" dirty="0">
                <a:latin typeface="Arial Black"/>
                <a:cs typeface="Arial Black"/>
              </a:rPr>
              <a:t>to</a:t>
            </a:r>
            <a:r>
              <a:rPr sz="2400" spc="-9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excel.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9389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</a:t>
            </a:r>
            <a:r>
              <a:rPr sz="4400" spc="-390" dirty="0"/>
              <a:t> </a:t>
            </a:r>
            <a:r>
              <a:rPr sz="4400" spc="-395" dirty="0"/>
              <a:t>elements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232400" cy="38385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GAN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15" dirty="0">
                <a:latin typeface="Arial Black"/>
                <a:cs typeface="Arial Black"/>
              </a:rPr>
              <a:t>composed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b="1" spc="145" dirty="0">
                <a:latin typeface="Arial"/>
                <a:cs typeface="Arial"/>
              </a:rPr>
              <a:t>two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NNs: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75" dirty="0">
                <a:latin typeface="Arial"/>
                <a:cs typeface="Arial"/>
              </a:rPr>
              <a:t>Generator</a:t>
            </a:r>
            <a:endParaRPr sz="2000">
              <a:latin typeface="Arial"/>
              <a:cs typeface="Arial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35" dirty="0">
                <a:latin typeface="Arial Black"/>
                <a:cs typeface="Arial Black"/>
              </a:rPr>
              <a:t>Takes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14" dirty="0">
                <a:latin typeface="Arial Black"/>
                <a:cs typeface="Arial Black"/>
              </a:rPr>
              <a:t>random </a:t>
            </a:r>
            <a:r>
              <a:rPr sz="1800" spc="-125" dirty="0">
                <a:latin typeface="Arial Black"/>
                <a:cs typeface="Arial Black"/>
              </a:rPr>
              <a:t>distribution </a:t>
            </a:r>
            <a:r>
              <a:rPr sz="1800" spc="-220" dirty="0">
                <a:latin typeface="Arial Black"/>
                <a:cs typeface="Arial Black"/>
              </a:rPr>
              <a:t>as </a:t>
            </a:r>
            <a:r>
              <a:rPr sz="1800" spc="-114" dirty="0">
                <a:latin typeface="Arial Black"/>
                <a:cs typeface="Arial Black"/>
              </a:rPr>
              <a:t>input  </a:t>
            </a:r>
            <a:r>
              <a:rPr sz="1800" spc="-175" dirty="0">
                <a:latin typeface="Arial Black"/>
                <a:cs typeface="Arial Black"/>
              </a:rPr>
              <a:t>(typically Gaussian)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35" dirty="0">
                <a:latin typeface="Arial Black"/>
                <a:cs typeface="Arial Black"/>
              </a:rPr>
              <a:t>outputs </a:t>
            </a:r>
            <a:r>
              <a:rPr sz="1800" spc="-165" dirty="0">
                <a:latin typeface="Arial Black"/>
                <a:cs typeface="Arial Black"/>
              </a:rPr>
              <a:t>some  </a:t>
            </a:r>
            <a:r>
              <a:rPr sz="1800" spc="-160" dirty="0">
                <a:latin typeface="Arial Black"/>
                <a:cs typeface="Arial Black"/>
              </a:rPr>
              <a:t>data </a:t>
            </a:r>
            <a:r>
              <a:rPr sz="1800" spc="-175" dirty="0">
                <a:latin typeface="Arial Black"/>
                <a:cs typeface="Arial Black"/>
              </a:rPr>
              <a:t>(typically </a:t>
            </a:r>
            <a:r>
              <a:rPr sz="1800" spc="-145" dirty="0">
                <a:latin typeface="Arial Black"/>
                <a:cs typeface="Arial Black"/>
              </a:rPr>
              <a:t>an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image)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ts val="2050"/>
              </a:lnSpc>
              <a:spcBef>
                <a:spcPts val="25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04" dirty="0">
                <a:latin typeface="Arial Black"/>
                <a:cs typeface="Arial Black"/>
              </a:rPr>
              <a:t>Same </a:t>
            </a:r>
            <a:r>
              <a:rPr sz="1800" spc="-145" dirty="0">
                <a:latin typeface="Arial Black"/>
                <a:cs typeface="Arial Black"/>
              </a:rPr>
              <a:t>functionality </a:t>
            </a:r>
            <a:r>
              <a:rPr sz="1800" spc="-220" dirty="0">
                <a:latin typeface="Arial Black"/>
                <a:cs typeface="Arial Black"/>
              </a:rPr>
              <a:t>as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55" dirty="0">
                <a:latin typeface="Arial Black"/>
                <a:cs typeface="Arial Black"/>
              </a:rPr>
              <a:t>decoder</a:t>
            </a:r>
            <a:r>
              <a:rPr sz="1800" spc="10" dirty="0">
                <a:latin typeface="Arial Black"/>
                <a:cs typeface="Arial Black"/>
              </a:rPr>
              <a:t> </a:t>
            </a:r>
            <a:r>
              <a:rPr sz="1800" spc="-114" dirty="0">
                <a:latin typeface="Arial Black"/>
                <a:cs typeface="Arial Black"/>
              </a:rPr>
              <a:t>in</a:t>
            </a:r>
            <a:endParaRPr sz="1800">
              <a:latin typeface="Arial Black"/>
              <a:cs typeface="Arial Black"/>
            </a:endParaRPr>
          </a:p>
          <a:p>
            <a:pPr marL="1155065">
              <a:lnSpc>
                <a:spcPts val="2050"/>
              </a:lnSpc>
            </a:pPr>
            <a:r>
              <a:rPr sz="1800" i="1" spc="-5" dirty="0">
                <a:latin typeface="Noto Sans"/>
                <a:cs typeface="Noto Sans"/>
              </a:rPr>
              <a:t>VAE</a:t>
            </a:r>
            <a:endParaRPr sz="1800">
              <a:latin typeface="Noto Sans"/>
              <a:cs typeface="Noto Sans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65" dirty="0">
                <a:latin typeface="Arial"/>
                <a:cs typeface="Arial"/>
              </a:rPr>
              <a:t>Discriminator</a:t>
            </a:r>
            <a:endParaRPr sz="2000">
              <a:latin typeface="Arial"/>
              <a:cs typeface="Arial"/>
            </a:endParaRPr>
          </a:p>
          <a:p>
            <a:pPr marL="1155065" marR="305435" lvl="2" indent="-228600" algn="just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700" algn="l"/>
              </a:tabLst>
            </a:pPr>
            <a:r>
              <a:rPr sz="1800" spc="-235" dirty="0">
                <a:latin typeface="Arial Black"/>
                <a:cs typeface="Arial Black"/>
              </a:rPr>
              <a:t>Takes </a:t>
            </a:r>
            <a:r>
              <a:rPr sz="1800" spc="-160" dirty="0">
                <a:latin typeface="Arial Black"/>
                <a:cs typeface="Arial Black"/>
              </a:rPr>
              <a:t>data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30" dirty="0">
                <a:latin typeface="Arial Black"/>
                <a:cs typeface="Arial Black"/>
              </a:rPr>
              <a:t>generator </a:t>
            </a:r>
            <a:r>
              <a:rPr sz="1800" spc="-85" dirty="0">
                <a:latin typeface="Arial Black"/>
                <a:cs typeface="Arial Black"/>
              </a:rPr>
              <a:t>or </a:t>
            </a:r>
            <a:r>
              <a:rPr sz="1800" spc="-195" dirty="0">
                <a:latin typeface="Arial Black"/>
                <a:cs typeface="Arial Black"/>
              </a:rPr>
              <a:t>a  </a:t>
            </a:r>
            <a:r>
              <a:rPr sz="1800" spc="-145" dirty="0">
                <a:latin typeface="Arial Black"/>
                <a:cs typeface="Arial Black"/>
              </a:rPr>
              <a:t>real </a:t>
            </a:r>
            <a:r>
              <a:rPr sz="1800" spc="-150" dirty="0">
                <a:latin typeface="Arial Black"/>
                <a:cs typeface="Arial Black"/>
              </a:rPr>
              <a:t>image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0" dirty="0">
                <a:latin typeface="Arial Black"/>
                <a:cs typeface="Arial Black"/>
              </a:rPr>
              <a:t>training </a:t>
            </a:r>
            <a:r>
              <a:rPr sz="1800" spc="-195" dirty="0">
                <a:latin typeface="Arial Black"/>
                <a:cs typeface="Arial Black"/>
              </a:rPr>
              <a:t>set </a:t>
            </a:r>
            <a:r>
              <a:rPr sz="1800" spc="-220" dirty="0">
                <a:latin typeface="Arial Black"/>
                <a:cs typeface="Arial Black"/>
              </a:rPr>
              <a:t>as  </a:t>
            </a:r>
            <a:r>
              <a:rPr sz="1800" spc="-114" dirty="0">
                <a:latin typeface="Arial Black"/>
                <a:cs typeface="Arial Black"/>
              </a:rPr>
              <a:t>input,</a:t>
            </a:r>
            <a:endParaRPr sz="1800">
              <a:latin typeface="Arial Black"/>
              <a:cs typeface="Arial Black"/>
            </a:endParaRPr>
          </a:p>
          <a:p>
            <a:pPr marL="1155065" marR="372110" lvl="2" indent="-228600" algn="just">
              <a:lnSpc>
                <a:spcPts val="1939"/>
              </a:lnSpc>
              <a:spcBef>
                <a:spcPts val="505"/>
              </a:spcBef>
              <a:buFont typeface="Arial"/>
              <a:buChar char="•"/>
              <a:tabLst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50" dirty="0">
                <a:latin typeface="Arial Black"/>
                <a:cs typeface="Arial Black"/>
              </a:rPr>
              <a:t>must </a:t>
            </a:r>
            <a:r>
              <a:rPr sz="1800" spc="-170" dirty="0">
                <a:latin typeface="Arial Black"/>
                <a:cs typeface="Arial Black"/>
              </a:rPr>
              <a:t>guess </a:t>
            </a:r>
            <a:r>
              <a:rPr sz="1800" spc="-150" dirty="0">
                <a:latin typeface="Arial Black"/>
                <a:cs typeface="Arial Black"/>
              </a:rPr>
              <a:t>whether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14" dirty="0">
                <a:latin typeface="Arial Black"/>
                <a:cs typeface="Arial Black"/>
              </a:rPr>
              <a:t>input  </a:t>
            </a:r>
            <a:r>
              <a:rPr sz="1800" spc="-160" dirty="0">
                <a:latin typeface="Arial Black"/>
                <a:cs typeface="Arial Black"/>
              </a:rPr>
              <a:t>data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sz="1800" spc="-85" dirty="0">
                <a:latin typeface="Arial Black"/>
                <a:cs typeface="Arial Black"/>
              </a:rPr>
              <a:t>or</a:t>
            </a:r>
            <a:r>
              <a:rPr sz="1800" spc="-40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real.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4582" y="2790567"/>
            <a:ext cx="5386456" cy="3503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21787" y="6124390"/>
            <a:ext cx="1478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Fig. GAN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Example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919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</a:t>
            </a:r>
            <a:r>
              <a:rPr sz="4400" spc="-415" dirty="0"/>
              <a:t> </a:t>
            </a:r>
            <a:r>
              <a:rPr sz="4400" spc="-375" dirty="0"/>
              <a:t>goals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6"/>
            <a:ext cx="10055861" cy="227862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The </a:t>
            </a:r>
            <a:r>
              <a:rPr sz="2400" b="1" dirty="0">
                <a:latin typeface="+mj-ea"/>
                <a:ea typeface="+mj-ea"/>
                <a:cs typeface="Arial"/>
              </a:rPr>
              <a:t>generator </a:t>
            </a:r>
            <a:r>
              <a:rPr sz="2400" dirty="0">
                <a:latin typeface="+mj-ea"/>
                <a:ea typeface="+mj-ea"/>
                <a:cs typeface="Arial Black"/>
              </a:rPr>
              <a:t>and the </a:t>
            </a:r>
            <a:r>
              <a:rPr sz="2400" b="1" dirty="0">
                <a:latin typeface="+mj-ea"/>
                <a:ea typeface="+mj-ea"/>
                <a:cs typeface="Arial"/>
              </a:rPr>
              <a:t>discriminator </a:t>
            </a:r>
            <a:r>
              <a:rPr sz="2400" dirty="0">
                <a:latin typeface="+mj-ea"/>
                <a:ea typeface="+mj-ea"/>
                <a:cs typeface="Arial Black"/>
              </a:rPr>
              <a:t>have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opposite goals</a:t>
            </a:r>
            <a:r>
              <a:rPr sz="2400" dirty="0">
                <a:latin typeface="+mj-ea"/>
                <a:ea typeface="+mj-ea"/>
                <a:cs typeface="Arial Black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the </a:t>
            </a:r>
            <a:r>
              <a:rPr sz="2400" b="1" dirty="0">
                <a:latin typeface="+mj-ea"/>
                <a:ea typeface="+mj-ea"/>
                <a:cs typeface="Arial"/>
              </a:rPr>
              <a:t>discriminator </a:t>
            </a:r>
            <a:r>
              <a:rPr sz="2400" dirty="0">
                <a:latin typeface="+mj-ea"/>
                <a:ea typeface="+mj-ea"/>
                <a:cs typeface="Arial Black"/>
              </a:rPr>
              <a:t>tries to tell </a:t>
            </a:r>
            <a:r>
              <a:rPr sz="2400" b="1" dirty="0">
                <a:latin typeface="+mj-ea"/>
                <a:ea typeface="+mj-ea"/>
                <a:cs typeface="Arial"/>
              </a:rPr>
              <a:t>fake images </a:t>
            </a:r>
            <a:r>
              <a:rPr sz="2400" dirty="0">
                <a:latin typeface="+mj-ea"/>
                <a:ea typeface="+mj-ea"/>
                <a:cs typeface="Arial Black"/>
              </a:rPr>
              <a:t>from real images,</a:t>
            </a:r>
          </a:p>
          <a:p>
            <a:pPr marL="697865" marR="5080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while the </a:t>
            </a:r>
            <a:r>
              <a:rPr sz="2400" b="1" dirty="0">
                <a:latin typeface="+mj-ea"/>
                <a:ea typeface="+mj-ea"/>
                <a:cs typeface="Arial"/>
              </a:rPr>
              <a:t>generator </a:t>
            </a:r>
            <a:r>
              <a:rPr sz="2400" dirty="0">
                <a:latin typeface="+mj-ea"/>
                <a:ea typeface="+mj-ea"/>
                <a:cs typeface="Arial Black"/>
              </a:rPr>
              <a:t>tries to produce images that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look real</a:t>
            </a:r>
            <a:r>
              <a:rPr sz="2400" dirty="0">
                <a:latin typeface="+mj-ea"/>
                <a:ea typeface="+mj-ea"/>
                <a:cs typeface="Arial Black"/>
              </a:rPr>
              <a:t> enough </a:t>
            </a:r>
            <a:r>
              <a:rPr sz="2400" b="1" dirty="0">
                <a:latin typeface="+mj-ea"/>
                <a:ea typeface="+mj-ea"/>
                <a:cs typeface="Arial"/>
              </a:rPr>
              <a:t>to trick the discriminator</a:t>
            </a:r>
            <a:r>
              <a:rPr sz="2400" dirty="0">
                <a:latin typeface="+mj-ea"/>
                <a:ea typeface="+mj-ea"/>
                <a:cs typeface="Arial Black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 dirty="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So, training method cannot be the same as regular NNs.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702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 </a:t>
            </a:r>
            <a:r>
              <a:rPr sz="4400" spc="-395" dirty="0"/>
              <a:t>how </a:t>
            </a:r>
            <a:r>
              <a:rPr sz="4400" spc="-325" dirty="0"/>
              <a:t>to</a:t>
            </a:r>
            <a:r>
              <a:rPr sz="4400" spc="-215" dirty="0"/>
              <a:t> </a:t>
            </a:r>
            <a:r>
              <a:rPr sz="4400" spc="-305" dirty="0"/>
              <a:t>train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351645" cy="22669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Training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b="1" spc="145" dirty="0">
                <a:latin typeface="Arial"/>
                <a:cs typeface="Arial"/>
              </a:rPr>
              <a:t>two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phases.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Arial"/>
                <a:cs typeface="Arial"/>
              </a:rPr>
              <a:t>First</a:t>
            </a:r>
            <a:r>
              <a:rPr sz="2000" dirty="0">
                <a:latin typeface="Arial Black"/>
                <a:cs typeface="Arial Black"/>
              </a:rPr>
              <a:t>: </a:t>
            </a:r>
            <a:r>
              <a:rPr sz="2000" spc="-140" dirty="0">
                <a:latin typeface="Arial Black"/>
                <a:cs typeface="Arial Black"/>
              </a:rPr>
              <a:t>train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305" dirty="0">
                <a:latin typeface="Arial Black"/>
                <a:cs typeface="Arial Black"/>
              </a:rPr>
              <a:t> </a:t>
            </a:r>
            <a:r>
              <a:rPr sz="2000" b="1" spc="50" dirty="0">
                <a:latin typeface="Arial"/>
                <a:cs typeface="Arial"/>
              </a:rPr>
              <a:t>discriminator</a:t>
            </a:r>
            <a:r>
              <a:rPr sz="2000" spc="5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1) </a:t>
            </a:r>
            <a:r>
              <a:rPr sz="1800" spc="-180" dirty="0">
                <a:latin typeface="Arial Black"/>
                <a:cs typeface="Arial Black"/>
              </a:rPr>
              <a:t>Sample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75" dirty="0">
                <a:latin typeface="Arial Black"/>
                <a:cs typeface="Arial Black"/>
              </a:rPr>
              <a:t>batch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0" dirty="0">
                <a:latin typeface="Arial Black"/>
                <a:cs typeface="Arial Black"/>
              </a:rPr>
              <a:t>training </a:t>
            </a:r>
            <a:r>
              <a:rPr sz="1800" spc="-145" dirty="0">
                <a:latin typeface="Arial Black"/>
                <a:cs typeface="Arial Black"/>
              </a:rPr>
              <a:t>set—real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50" dirty="0">
                <a:latin typeface="Arial Black"/>
                <a:cs typeface="Arial Black"/>
              </a:rPr>
              <a:t>(label: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b="1" spc="-85" dirty="0">
                <a:latin typeface="Arial"/>
                <a:cs typeface="Arial"/>
              </a:rPr>
              <a:t>1</a:t>
            </a:r>
            <a:r>
              <a:rPr sz="1800" spc="-85" dirty="0">
                <a:latin typeface="Arial Black"/>
                <a:cs typeface="Arial Black"/>
              </a:rPr>
              <a:t>).</a:t>
            </a:r>
            <a:endParaRPr sz="18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2) </a:t>
            </a:r>
            <a:r>
              <a:rPr sz="1800" spc="-165" dirty="0">
                <a:latin typeface="Arial Black"/>
                <a:cs typeface="Arial Black"/>
              </a:rPr>
              <a:t>sample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90" dirty="0">
                <a:latin typeface="Arial Black"/>
                <a:cs typeface="Arial Black"/>
              </a:rPr>
              <a:t>same </a:t>
            </a:r>
            <a:r>
              <a:rPr sz="1800" spc="-110" dirty="0">
                <a:latin typeface="Arial Black"/>
                <a:cs typeface="Arial Black"/>
              </a:rPr>
              <a:t>number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75" dirty="0">
                <a:latin typeface="Arial Black"/>
                <a:cs typeface="Arial Black"/>
              </a:rPr>
              <a:t>batch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sz="1800" spc="-160" dirty="0">
                <a:latin typeface="Arial Black"/>
                <a:cs typeface="Arial Black"/>
              </a:rPr>
              <a:t>images, </a:t>
            </a:r>
            <a:r>
              <a:rPr sz="1800" u="sng" spc="-13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produced </a:t>
            </a:r>
            <a:r>
              <a:rPr sz="1800" u="sng" spc="-14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by 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 </a:t>
            </a:r>
            <a:r>
              <a:rPr sz="1800" u="sng" spc="-13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generator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(label:</a:t>
            </a:r>
            <a:r>
              <a:rPr sz="1800" spc="-180" dirty="0">
                <a:latin typeface="Arial Black"/>
                <a:cs typeface="Arial Black"/>
              </a:rPr>
              <a:t> </a:t>
            </a:r>
            <a:r>
              <a:rPr sz="1800" b="1" spc="-85" dirty="0">
                <a:latin typeface="Arial"/>
                <a:cs typeface="Arial"/>
              </a:rPr>
              <a:t>0</a:t>
            </a:r>
            <a:r>
              <a:rPr sz="1800" spc="-85" dirty="0">
                <a:latin typeface="Arial Black"/>
                <a:cs typeface="Arial Black"/>
              </a:rPr>
              <a:t>).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40" dirty="0">
                <a:latin typeface="Arial Black"/>
                <a:cs typeface="Arial Black"/>
              </a:rPr>
              <a:t>Note: </a:t>
            </a:r>
            <a:r>
              <a:rPr sz="1800" spc="-145" dirty="0">
                <a:latin typeface="Arial Black"/>
                <a:cs typeface="Arial Black"/>
              </a:rPr>
              <a:t>real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50" dirty="0">
                <a:latin typeface="Arial Black"/>
                <a:cs typeface="Arial Black"/>
              </a:rPr>
              <a:t>are equally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sampled.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Only here, </a:t>
            </a:r>
            <a:r>
              <a:rPr sz="1800" spc="-235" dirty="0">
                <a:latin typeface="Arial Black"/>
                <a:cs typeface="Arial Black"/>
              </a:rPr>
              <a:t>we </a:t>
            </a:r>
            <a:r>
              <a:rPr sz="1800" spc="-175" dirty="0">
                <a:latin typeface="Arial Black"/>
                <a:cs typeface="Arial Black"/>
              </a:rPr>
              <a:t>use </a:t>
            </a:r>
            <a:r>
              <a:rPr sz="1800" spc="-220" dirty="0">
                <a:latin typeface="Arial Black"/>
                <a:cs typeface="Arial Black"/>
              </a:rPr>
              <a:t>BP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30" dirty="0">
                <a:latin typeface="Arial Black"/>
                <a:cs typeface="Arial Black"/>
              </a:rPr>
              <a:t>train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spc="-145" dirty="0">
                <a:latin typeface="Arial Black"/>
                <a:cs typeface="Arial Black"/>
              </a:rPr>
              <a:t>discriminator.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702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 </a:t>
            </a:r>
            <a:r>
              <a:rPr sz="4400" spc="-395" dirty="0"/>
              <a:t>how </a:t>
            </a:r>
            <a:r>
              <a:rPr sz="4400" spc="-325" dirty="0"/>
              <a:t>to</a:t>
            </a:r>
            <a:r>
              <a:rPr sz="4400" spc="-215" dirty="0"/>
              <a:t> </a:t>
            </a:r>
            <a:r>
              <a:rPr sz="4400" spc="-305" dirty="0"/>
              <a:t>train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13010" cy="40392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Training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b="1" spc="145" dirty="0">
                <a:latin typeface="Arial"/>
                <a:cs typeface="Arial"/>
              </a:rPr>
              <a:t>two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phases.</a:t>
            </a:r>
            <a:endParaRPr sz="2400" dirty="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808080"/>
                </a:solidFill>
                <a:latin typeface="Arial"/>
                <a:cs typeface="Arial"/>
              </a:rPr>
              <a:t>First</a:t>
            </a:r>
            <a:r>
              <a:rPr sz="2000" dirty="0">
                <a:solidFill>
                  <a:srgbClr val="808080"/>
                </a:solidFill>
                <a:latin typeface="Arial Black"/>
                <a:cs typeface="Arial Black"/>
              </a:rPr>
              <a:t>: </a:t>
            </a:r>
            <a:r>
              <a:rPr sz="2000" spc="-140" dirty="0">
                <a:solidFill>
                  <a:srgbClr val="808080"/>
                </a:solidFill>
                <a:latin typeface="Arial Black"/>
                <a:cs typeface="Arial Black"/>
              </a:rPr>
              <a:t>train </a:t>
            </a:r>
            <a:r>
              <a:rPr sz="2000" spc="-160" dirty="0">
                <a:solidFill>
                  <a:srgbClr val="808080"/>
                </a:solidFill>
                <a:latin typeface="Arial Black"/>
                <a:cs typeface="Arial Black"/>
              </a:rPr>
              <a:t>the</a:t>
            </a:r>
            <a:r>
              <a:rPr sz="2000" spc="-305" dirty="0">
                <a:solidFill>
                  <a:srgbClr val="808080"/>
                </a:solidFill>
                <a:latin typeface="Arial Black"/>
                <a:cs typeface="Arial Black"/>
              </a:rPr>
              <a:t> </a:t>
            </a:r>
            <a:r>
              <a:rPr sz="2000" b="1" spc="50" dirty="0">
                <a:solidFill>
                  <a:srgbClr val="808080"/>
                </a:solidFill>
                <a:latin typeface="Arial"/>
                <a:cs typeface="Arial"/>
              </a:rPr>
              <a:t>discriminator</a:t>
            </a:r>
            <a:r>
              <a:rPr sz="2000" spc="50" dirty="0">
                <a:solidFill>
                  <a:srgbClr val="808080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solidFill>
                  <a:srgbClr val="808080"/>
                </a:solidFill>
                <a:latin typeface="Arial Black"/>
                <a:cs typeface="Arial Black"/>
              </a:rPr>
              <a:t>1) </a:t>
            </a:r>
            <a:r>
              <a:rPr sz="1800" spc="-180" dirty="0">
                <a:solidFill>
                  <a:srgbClr val="808080"/>
                </a:solidFill>
                <a:latin typeface="Arial Black"/>
                <a:cs typeface="Arial Black"/>
              </a:rPr>
              <a:t>Sample </a:t>
            </a:r>
            <a:r>
              <a:rPr sz="1800" spc="-195" dirty="0">
                <a:solidFill>
                  <a:srgbClr val="808080"/>
                </a:solidFill>
                <a:latin typeface="Arial Black"/>
                <a:cs typeface="Arial Black"/>
              </a:rPr>
              <a:t>a </a:t>
            </a:r>
            <a:r>
              <a:rPr sz="1800" spc="-175" dirty="0">
                <a:solidFill>
                  <a:srgbClr val="808080"/>
                </a:solidFill>
                <a:latin typeface="Arial Black"/>
                <a:cs typeface="Arial Black"/>
              </a:rPr>
              <a:t>batch </a:t>
            </a:r>
            <a:r>
              <a:rPr sz="1800" spc="-95" dirty="0">
                <a:solidFill>
                  <a:srgbClr val="808080"/>
                </a:solidFill>
                <a:latin typeface="Arial Black"/>
                <a:cs typeface="Arial Black"/>
              </a:rPr>
              <a:t>from </a:t>
            </a:r>
            <a:r>
              <a:rPr sz="1800" spc="-145" dirty="0">
                <a:solidFill>
                  <a:srgbClr val="808080"/>
                </a:solidFill>
                <a:latin typeface="Arial Black"/>
                <a:cs typeface="Arial Black"/>
              </a:rPr>
              <a:t>the </a:t>
            </a:r>
            <a:r>
              <a:rPr sz="1800" spc="-120" dirty="0">
                <a:solidFill>
                  <a:srgbClr val="808080"/>
                </a:solidFill>
                <a:latin typeface="Arial Black"/>
                <a:cs typeface="Arial Black"/>
              </a:rPr>
              <a:t>training</a:t>
            </a:r>
            <a:r>
              <a:rPr sz="1800" spc="-30" dirty="0">
                <a:solidFill>
                  <a:srgbClr val="808080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808080"/>
                </a:solidFill>
                <a:latin typeface="Arial Black"/>
                <a:cs typeface="Arial Black"/>
              </a:rPr>
              <a:t>set</a:t>
            </a:r>
            <a:endParaRPr sz="1800" dirty="0">
              <a:latin typeface="Arial Black"/>
              <a:cs typeface="Arial Black"/>
            </a:endParaRPr>
          </a:p>
          <a:p>
            <a:pPr marL="1155065" marR="767715" lvl="2" indent="-228600">
              <a:lnSpc>
                <a:spcPts val="1939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solidFill>
                  <a:srgbClr val="808080"/>
                </a:solidFill>
                <a:latin typeface="Arial Black"/>
                <a:cs typeface="Arial Black"/>
              </a:rPr>
              <a:t>2) </a:t>
            </a:r>
            <a:r>
              <a:rPr sz="1800" spc="-165" dirty="0">
                <a:solidFill>
                  <a:srgbClr val="808080"/>
                </a:solidFill>
                <a:latin typeface="Arial Black"/>
                <a:cs typeface="Arial Black"/>
              </a:rPr>
              <a:t>sample </a:t>
            </a:r>
            <a:r>
              <a:rPr sz="1800" spc="-145" dirty="0">
                <a:solidFill>
                  <a:srgbClr val="808080"/>
                </a:solidFill>
                <a:latin typeface="Arial Black"/>
                <a:cs typeface="Arial Black"/>
              </a:rPr>
              <a:t>the </a:t>
            </a:r>
            <a:r>
              <a:rPr sz="1800" spc="-190" dirty="0">
                <a:solidFill>
                  <a:srgbClr val="808080"/>
                </a:solidFill>
                <a:latin typeface="Arial Black"/>
                <a:cs typeface="Arial Black"/>
              </a:rPr>
              <a:t>same </a:t>
            </a:r>
            <a:r>
              <a:rPr sz="1800" spc="-110" dirty="0">
                <a:solidFill>
                  <a:srgbClr val="808080"/>
                </a:solidFill>
                <a:latin typeface="Arial Black"/>
                <a:cs typeface="Arial Black"/>
              </a:rPr>
              <a:t>number </a:t>
            </a:r>
            <a:r>
              <a:rPr sz="1800" spc="-100" dirty="0">
                <a:solidFill>
                  <a:srgbClr val="808080"/>
                </a:solidFill>
                <a:latin typeface="Arial Black"/>
                <a:cs typeface="Arial Black"/>
              </a:rPr>
              <a:t>of </a:t>
            </a:r>
            <a:r>
              <a:rPr sz="1800" spc="-145" dirty="0">
                <a:solidFill>
                  <a:srgbClr val="808080"/>
                </a:solidFill>
                <a:latin typeface="Arial Black"/>
                <a:cs typeface="Arial Black"/>
              </a:rPr>
              <a:t>the </a:t>
            </a:r>
            <a:r>
              <a:rPr sz="1800" spc="-175" dirty="0">
                <a:solidFill>
                  <a:srgbClr val="808080"/>
                </a:solidFill>
                <a:latin typeface="Arial Black"/>
                <a:cs typeface="Arial Black"/>
              </a:rPr>
              <a:t>batch </a:t>
            </a:r>
            <a:r>
              <a:rPr sz="1800" spc="-95" dirty="0">
                <a:solidFill>
                  <a:srgbClr val="808080"/>
                </a:solidFill>
                <a:latin typeface="Arial Black"/>
                <a:cs typeface="Arial Black"/>
              </a:rPr>
              <a:t>from </a:t>
            </a:r>
            <a:r>
              <a:rPr sz="1800" spc="-180" dirty="0">
                <a:solidFill>
                  <a:srgbClr val="808080"/>
                </a:solidFill>
                <a:latin typeface="Arial Black"/>
                <a:cs typeface="Arial Black"/>
              </a:rPr>
              <a:t>fake </a:t>
            </a:r>
            <a:r>
              <a:rPr sz="1800" spc="-160" dirty="0">
                <a:solidFill>
                  <a:srgbClr val="808080"/>
                </a:solidFill>
                <a:latin typeface="Arial Black"/>
                <a:cs typeface="Arial Black"/>
              </a:rPr>
              <a:t>images, </a:t>
            </a:r>
            <a:r>
              <a:rPr sz="1800" spc="-135" dirty="0">
                <a:solidFill>
                  <a:srgbClr val="808080"/>
                </a:solidFill>
                <a:latin typeface="Arial Black"/>
                <a:cs typeface="Arial Black"/>
              </a:rPr>
              <a:t>produced </a:t>
            </a:r>
            <a:r>
              <a:rPr sz="1800" spc="-140" dirty="0">
                <a:solidFill>
                  <a:srgbClr val="808080"/>
                </a:solidFill>
                <a:latin typeface="Arial Black"/>
                <a:cs typeface="Arial Black"/>
              </a:rPr>
              <a:t>by </a:t>
            </a:r>
            <a:r>
              <a:rPr sz="1800" spc="-145" dirty="0">
                <a:solidFill>
                  <a:srgbClr val="808080"/>
                </a:solidFill>
                <a:latin typeface="Arial Black"/>
                <a:cs typeface="Arial Black"/>
              </a:rPr>
              <a:t>the  </a:t>
            </a:r>
            <a:r>
              <a:rPr sz="1800" spc="-125" dirty="0">
                <a:solidFill>
                  <a:srgbClr val="808080"/>
                </a:solidFill>
                <a:latin typeface="Arial Black"/>
                <a:cs typeface="Arial Black"/>
              </a:rPr>
              <a:t>generator.</a:t>
            </a:r>
            <a:endParaRPr sz="1800" dirty="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35" dirty="0">
                <a:latin typeface="Arial"/>
                <a:cs typeface="Arial"/>
              </a:rPr>
              <a:t>Second</a:t>
            </a:r>
            <a:r>
              <a:rPr sz="2000" spc="-35" dirty="0">
                <a:latin typeface="Arial Black"/>
                <a:cs typeface="Arial Black"/>
              </a:rPr>
              <a:t>: </a:t>
            </a:r>
            <a:r>
              <a:rPr sz="2000" spc="-140" dirty="0">
                <a:latin typeface="Arial Black"/>
                <a:cs typeface="Arial Black"/>
              </a:rPr>
              <a:t>train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295" dirty="0">
                <a:latin typeface="Arial Black"/>
                <a:cs typeface="Arial Black"/>
              </a:rPr>
              <a:t> </a:t>
            </a:r>
            <a:r>
              <a:rPr sz="2000" b="1" spc="70" dirty="0">
                <a:latin typeface="Arial"/>
                <a:cs typeface="Arial"/>
              </a:rPr>
              <a:t>generator</a:t>
            </a:r>
            <a:r>
              <a:rPr sz="2000" spc="70" dirty="0"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marL="227965" marR="1201420" lvl="2" indent="-227965" algn="r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spc="-170" dirty="0">
                <a:latin typeface="Arial Black"/>
                <a:cs typeface="Arial Black"/>
              </a:rPr>
              <a:t>1) </a:t>
            </a:r>
            <a:r>
              <a:rPr sz="1800" spc="-175" dirty="0">
                <a:latin typeface="Arial Black"/>
                <a:cs typeface="Arial Black"/>
              </a:rPr>
              <a:t>Make </a:t>
            </a:r>
            <a:r>
              <a:rPr sz="1800" spc="-130" dirty="0">
                <a:latin typeface="Arial Black"/>
                <a:cs typeface="Arial Black"/>
              </a:rPr>
              <a:t>another </a:t>
            </a:r>
            <a:r>
              <a:rPr sz="1800" spc="-165" dirty="0">
                <a:latin typeface="Arial Black"/>
                <a:cs typeface="Arial Black"/>
              </a:rPr>
              <a:t>sample </a:t>
            </a:r>
            <a:r>
              <a:rPr sz="1800" spc="-175" dirty="0">
                <a:latin typeface="Arial Black"/>
                <a:cs typeface="Arial Black"/>
              </a:rPr>
              <a:t>batch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lang="en-US" sz="1800" spc="-180" dirty="0">
                <a:latin typeface="Arial Black"/>
                <a:cs typeface="Arial Black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35" dirty="0">
                <a:latin typeface="Arial Black"/>
                <a:cs typeface="Arial Black"/>
              </a:rPr>
              <a:t>produced </a:t>
            </a:r>
            <a:r>
              <a:rPr sz="1800" spc="-140" dirty="0">
                <a:latin typeface="Arial Black"/>
                <a:cs typeface="Arial Black"/>
              </a:rPr>
              <a:t>by</a:t>
            </a:r>
            <a:r>
              <a:rPr sz="1800" spc="55" dirty="0">
                <a:latin typeface="Arial Black"/>
                <a:cs typeface="Arial Black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generator</a:t>
            </a:r>
            <a:endParaRPr sz="1800" dirty="0">
              <a:latin typeface="Arial Black"/>
              <a:cs typeface="Arial Black"/>
            </a:endParaRPr>
          </a:p>
          <a:p>
            <a:pPr marL="227965" marR="1243330" lvl="3" indent="-227965" algn="r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600" spc="-85" dirty="0">
                <a:latin typeface="Arial Black"/>
                <a:cs typeface="Arial Black"/>
              </a:rPr>
              <a:t>In </a:t>
            </a:r>
            <a:r>
              <a:rPr sz="1600" spc="-140" dirty="0">
                <a:latin typeface="Arial Black"/>
                <a:cs typeface="Arial Black"/>
              </a:rPr>
              <a:t>this </a:t>
            </a:r>
            <a:r>
              <a:rPr sz="1600" spc="-150" dirty="0">
                <a:latin typeface="Arial Black"/>
                <a:cs typeface="Arial Black"/>
              </a:rPr>
              <a:t>batch, </a:t>
            </a:r>
            <a:r>
              <a:rPr sz="1600" spc="-210" dirty="0">
                <a:latin typeface="Arial Black"/>
                <a:cs typeface="Arial Black"/>
              </a:rPr>
              <a:t>we </a:t>
            </a:r>
            <a:r>
              <a:rPr sz="1600" spc="-95" dirty="0">
                <a:latin typeface="Arial Black"/>
                <a:cs typeface="Arial Black"/>
              </a:rPr>
              <a:t>do </a:t>
            </a:r>
            <a:r>
              <a:rPr sz="1600" spc="-114" dirty="0">
                <a:latin typeface="Arial Black"/>
                <a:cs typeface="Arial Black"/>
              </a:rPr>
              <a:t>not add </a:t>
            </a:r>
            <a:r>
              <a:rPr sz="1600" spc="-130" dirty="0">
                <a:latin typeface="Arial Black"/>
                <a:cs typeface="Arial Black"/>
              </a:rPr>
              <a:t>real </a:t>
            </a:r>
            <a:r>
              <a:rPr sz="1600" spc="-145" dirty="0">
                <a:latin typeface="Arial Black"/>
                <a:cs typeface="Arial Black"/>
              </a:rPr>
              <a:t>images, </a:t>
            </a:r>
            <a:r>
              <a:rPr sz="1600" spc="-105" dirty="0">
                <a:latin typeface="Arial Black"/>
                <a:cs typeface="Arial Black"/>
              </a:rPr>
              <a:t>but </a:t>
            </a:r>
            <a:r>
              <a:rPr sz="1600" spc="-140" dirty="0">
                <a:latin typeface="Arial Black"/>
                <a:cs typeface="Arial Black"/>
              </a:rPr>
              <a:t>all </a:t>
            </a:r>
            <a:r>
              <a:rPr sz="1600" spc="-130" dirty="0">
                <a:latin typeface="Arial Black"/>
                <a:cs typeface="Arial Black"/>
              </a:rPr>
              <a:t>the </a:t>
            </a:r>
            <a:r>
              <a:rPr sz="1600" spc="-150" dirty="0">
                <a:latin typeface="Arial Black"/>
                <a:cs typeface="Arial Black"/>
              </a:rPr>
              <a:t>labels </a:t>
            </a:r>
            <a:r>
              <a:rPr sz="1600" spc="-130" dirty="0">
                <a:latin typeface="Arial Black"/>
                <a:cs typeface="Arial Black"/>
              </a:rPr>
              <a:t>are </a:t>
            </a:r>
            <a:r>
              <a:rPr sz="1600" spc="-175" dirty="0">
                <a:latin typeface="Arial Black"/>
                <a:cs typeface="Arial Black"/>
              </a:rPr>
              <a:t>set </a:t>
            </a:r>
            <a:r>
              <a:rPr sz="1600" spc="-120" dirty="0">
                <a:latin typeface="Arial Black"/>
                <a:cs typeface="Arial Black"/>
              </a:rPr>
              <a:t>to </a:t>
            </a:r>
            <a:r>
              <a:rPr sz="1600" b="1" spc="20" dirty="0">
                <a:latin typeface="Arial"/>
                <a:cs typeface="Arial"/>
              </a:rPr>
              <a:t>1</a:t>
            </a:r>
            <a:r>
              <a:rPr sz="1600" b="1" spc="215" dirty="0">
                <a:latin typeface="Arial"/>
                <a:cs typeface="Arial"/>
              </a:rPr>
              <a:t> </a:t>
            </a:r>
            <a:r>
              <a:rPr sz="1600" b="1" spc="20" dirty="0">
                <a:latin typeface="Arial"/>
                <a:cs typeface="Arial"/>
              </a:rPr>
              <a:t>(real)</a:t>
            </a:r>
            <a:r>
              <a:rPr sz="1600" spc="20" dirty="0">
                <a:latin typeface="Arial Black"/>
                <a:cs typeface="Arial Black"/>
              </a:rPr>
              <a:t>.</a:t>
            </a:r>
            <a:endParaRPr sz="1600" dirty="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2) </a:t>
            </a:r>
            <a:r>
              <a:rPr sz="1800" spc="-155" dirty="0">
                <a:latin typeface="Arial Black"/>
                <a:cs typeface="Arial Black"/>
              </a:rPr>
              <a:t>Again </a:t>
            </a:r>
            <a:r>
              <a:rPr sz="1800" spc="-145" dirty="0">
                <a:latin typeface="Arial Black"/>
                <a:cs typeface="Arial Black"/>
              </a:rPr>
              <a:t>the discriminator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55" dirty="0">
                <a:latin typeface="Arial Black"/>
                <a:cs typeface="Arial Black"/>
              </a:rPr>
              <a:t>used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55" dirty="0">
                <a:latin typeface="Arial Black"/>
                <a:cs typeface="Arial Black"/>
              </a:rPr>
              <a:t>tell </a:t>
            </a:r>
            <a:r>
              <a:rPr sz="1800" spc="-150" dirty="0">
                <a:latin typeface="Arial Black"/>
                <a:cs typeface="Arial Black"/>
              </a:rPr>
              <a:t>whether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sz="1800" spc="-85" dirty="0">
                <a:latin typeface="Arial Black"/>
                <a:cs typeface="Arial Black"/>
              </a:rPr>
              <a:t>or</a:t>
            </a:r>
            <a:r>
              <a:rPr sz="1800" spc="10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real.</a:t>
            </a:r>
            <a:endParaRPr sz="1800" dirty="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0"/>
              </a:lnSpc>
              <a:spcBef>
                <a:spcPts val="55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0" dirty="0">
                <a:latin typeface="Arial Black"/>
                <a:cs typeface="Arial Black"/>
              </a:rPr>
              <a:t>Let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30" dirty="0">
                <a:latin typeface="Arial Black"/>
                <a:cs typeface="Arial Black"/>
              </a:rPr>
              <a:t>generator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0" dirty="0">
                <a:latin typeface="Arial Black"/>
                <a:cs typeface="Arial Black"/>
              </a:rPr>
              <a:t>produce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50" dirty="0">
                <a:latin typeface="Arial Black"/>
                <a:cs typeface="Arial Black"/>
              </a:rPr>
              <a:t>that </a:t>
            </a:r>
            <a:r>
              <a:rPr sz="1800" spc="-145" dirty="0">
                <a:latin typeface="Arial Black"/>
                <a:cs typeface="Arial Black"/>
              </a:rPr>
              <a:t>the discriminator </a:t>
            </a:r>
            <a:r>
              <a:rPr sz="1800" spc="-175" dirty="0">
                <a:latin typeface="Arial Black"/>
                <a:cs typeface="Arial Black"/>
              </a:rPr>
              <a:t>will </a:t>
            </a:r>
            <a:r>
              <a:rPr sz="1800" spc="-145" dirty="0">
                <a:latin typeface="Arial Black"/>
                <a:cs typeface="Arial Black"/>
              </a:rPr>
              <a:t>(wrongly) </a:t>
            </a:r>
            <a:r>
              <a:rPr sz="1800" spc="-160" dirty="0">
                <a:latin typeface="Arial Black"/>
                <a:cs typeface="Arial Black"/>
              </a:rPr>
              <a:t>believe 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40" dirty="0">
                <a:latin typeface="Arial Black"/>
                <a:cs typeface="Arial Black"/>
              </a:rPr>
              <a:t>real.</a:t>
            </a:r>
            <a:endParaRPr sz="1800" dirty="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40" dirty="0">
                <a:latin typeface="Arial Black"/>
                <a:cs typeface="Arial Black"/>
              </a:rPr>
              <a:t>Note: </a:t>
            </a:r>
            <a:r>
              <a:rPr sz="1800" spc="-170" dirty="0">
                <a:latin typeface="Arial Black"/>
                <a:cs typeface="Arial Black"/>
              </a:rPr>
              <a:t>weights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45" dirty="0">
                <a:latin typeface="Arial Black"/>
                <a:cs typeface="Arial Black"/>
              </a:rPr>
              <a:t>the discriminator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14" dirty="0">
                <a:latin typeface="Arial Black"/>
                <a:cs typeface="Arial Black"/>
              </a:rPr>
              <a:t>frozen </a:t>
            </a:r>
            <a:r>
              <a:rPr sz="1800" spc="-95" dirty="0">
                <a:latin typeface="Arial Black"/>
                <a:cs typeface="Arial Black"/>
              </a:rPr>
              <a:t>during </a:t>
            </a:r>
            <a:r>
              <a:rPr sz="1800" spc="-155" dirty="0">
                <a:latin typeface="Arial Black"/>
                <a:cs typeface="Arial Black"/>
              </a:rPr>
              <a:t>this</a:t>
            </a:r>
            <a:r>
              <a:rPr sz="1800" spc="-280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step.</a:t>
            </a:r>
            <a:endParaRPr sz="1800" dirty="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204" dirty="0">
                <a:latin typeface="Arial Black"/>
                <a:cs typeface="Arial Black"/>
              </a:rPr>
              <a:t>BP </a:t>
            </a:r>
            <a:r>
              <a:rPr sz="1600" spc="-125" dirty="0">
                <a:latin typeface="Arial Black"/>
                <a:cs typeface="Arial Black"/>
              </a:rPr>
              <a:t>only </a:t>
            </a:r>
            <a:r>
              <a:rPr sz="1600" spc="-165" dirty="0">
                <a:latin typeface="Arial Black"/>
                <a:cs typeface="Arial Black"/>
              </a:rPr>
              <a:t>affects </a:t>
            </a:r>
            <a:r>
              <a:rPr sz="1600" spc="-130" dirty="0">
                <a:latin typeface="Arial Black"/>
                <a:cs typeface="Arial Black"/>
              </a:rPr>
              <a:t>the </a:t>
            </a:r>
            <a:r>
              <a:rPr sz="1600" spc="-155" dirty="0">
                <a:latin typeface="Arial Black"/>
                <a:cs typeface="Arial Black"/>
              </a:rPr>
              <a:t>weights </a:t>
            </a:r>
            <a:r>
              <a:rPr sz="1600" spc="-95" dirty="0">
                <a:latin typeface="Arial Black"/>
                <a:cs typeface="Arial Black"/>
              </a:rPr>
              <a:t>of </a:t>
            </a:r>
            <a:r>
              <a:rPr sz="1600" spc="-130" dirty="0">
                <a:latin typeface="Arial Black"/>
                <a:cs typeface="Arial Black"/>
              </a:rPr>
              <a:t>the </a:t>
            </a:r>
            <a:r>
              <a:rPr sz="1600" spc="-114" dirty="0">
                <a:latin typeface="Arial Black"/>
                <a:cs typeface="Arial Black"/>
              </a:rPr>
              <a:t>generator, not</a:t>
            </a:r>
            <a:r>
              <a:rPr sz="1600" spc="40" dirty="0">
                <a:latin typeface="Arial Black"/>
                <a:cs typeface="Arial Black"/>
              </a:rPr>
              <a:t> </a:t>
            </a:r>
            <a:r>
              <a:rPr sz="1600" spc="-130" dirty="0">
                <a:latin typeface="Arial Black"/>
                <a:cs typeface="Arial Black"/>
              </a:rPr>
              <a:t>discriminator.</a:t>
            </a:r>
            <a:endParaRPr sz="1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702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 </a:t>
            </a:r>
            <a:r>
              <a:rPr sz="4400" spc="-395" dirty="0"/>
              <a:t>how </a:t>
            </a:r>
            <a:r>
              <a:rPr sz="4400" spc="-325" dirty="0"/>
              <a:t>to</a:t>
            </a:r>
            <a:r>
              <a:rPr sz="4400" spc="-215" dirty="0"/>
              <a:t> </a:t>
            </a:r>
            <a:r>
              <a:rPr sz="4400" spc="-305" dirty="0"/>
              <a:t>train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13010" cy="40392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Training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b="1" spc="145" dirty="0">
                <a:latin typeface="Arial"/>
                <a:cs typeface="Arial"/>
              </a:rPr>
              <a:t>two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phases.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Arial"/>
                <a:cs typeface="Arial"/>
              </a:rPr>
              <a:t>First</a:t>
            </a:r>
            <a:r>
              <a:rPr sz="2000" dirty="0">
                <a:latin typeface="Arial Black"/>
                <a:cs typeface="Arial Black"/>
              </a:rPr>
              <a:t>: </a:t>
            </a:r>
            <a:r>
              <a:rPr sz="2000" spc="-140" dirty="0">
                <a:latin typeface="Arial Black"/>
                <a:cs typeface="Arial Black"/>
              </a:rPr>
              <a:t>train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305" dirty="0">
                <a:latin typeface="Arial Black"/>
                <a:cs typeface="Arial Black"/>
              </a:rPr>
              <a:t> </a:t>
            </a:r>
            <a:r>
              <a:rPr sz="2000" b="1" spc="50" dirty="0">
                <a:latin typeface="Arial"/>
                <a:cs typeface="Arial"/>
              </a:rPr>
              <a:t>discriminator</a:t>
            </a:r>
            <a:r>
              <a:rPr sz="2000" spc="5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1) </a:t>
            </a:r>
            <a:r>
              <a:rPr sz="1800" spc="-180" dirty="0">
                <a:latin typeface="Arial Black"/>
                <a:cs typeface="Arial Black"/>
              </a:rPr>
              <a:t>Sample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75" dirty="0">
                <a:latin typeface="Arial Black"/>
                <a:cs typeface="Arial Black"/>
              </a:rPr>
              <a:t>batch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0" dirty="0">
                <a:latin typeface="Arial Black"/>
                <a:cs typeface="Arial Black"/>
              </a:rPr>
              <a:t>training</a:t>
            </a:r>
            <a:r>
              <a:rPr sz="1800" spc="-30" dirty="0">
                <a:latin typeface="Arial Black"/>
                <a:cs typeface="Arial Black"/>
              </a:rPr>
              <a:t> </a:t>
            </a:r>
            <a:r>
              <a:rPr sz="1800" spc="-195" dirty="0">
                <a:latin typeface="Arial Black"/>
                <a:cs typeface="Arial Black"/>
              </a:rPr>
              <a:t>set</a:t>
            </a:r>
            <a:endParaRPr sz="1800">
              <a:latin typeface="Arial Black"/>
              <a:cs typeface="Arial Black"/>
            </a:endParaRPr>
          </a:p>
          <a:p>
            <a:pPr marL="1155065" marR="767715" lvl="2" indent="-228600">
              <a:lnSpc>
                <a:spcPts val="1939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2) </a:t>
            </a:r>
            <a:r>
              <a:rPr sz="1800" spc="-165" dirty="0">
                <a:latin typeface="Arial Black"/>
                <a:cs typeface="Arial Black"/>
              </a:rPr>
              <a:t>sample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90" dirty="0">
                <a:latin typeface="Arial Black"/>
                <a:cs typeface="Arial Black"/>
              </a:rPr>
              <a:t>same </a:t>
            </a:r>
            <a:r>
              <a:rPr sz="1800" spc="-110" dirty="0">
                <a:latin typeface="Arial Black"/>
                <a:cs typeface="Arial Black"/>
              </a:rPr>
              <a:t>number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75" dirty="0">
                <a:latin typeface="Arial Black"/>
                <a:cs typeface="Arial Black"/>
              </a:rPr>
              <a:t>batch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sz="1800" spc="-160" dirty="0">
                <a:latin typeface="Arial Black"/>
                <a:cs typeface="Arial Black"/>
              </a:rPr>
              <a:t>images, </a:t>
            </a:r>
            <a:r>
              <a:rPr sz="1800" spc="-135" dirty="0">
                <a:latin typeface="Arial Black"/>
                <a:cs typeface="Arial Black"/>
              </a:rPr>
              <a:t>produced </a:t>
            </a:r>
            <a:r>
              <a:rPr sz="1800" spc="-140" dirty="0">
                <a:latin typeface="Arial Black"/>
                <a:cs typeface="Arial Black"/>
              </a:rPr>
              <a:t>by </a:t>
            </a:r>
            <a:r>
              <a:rPr sz="1800" spc="-145" dirty="0">
                <a:latin typeface="Arial Black"/>
                <a:cs typeface="Arial Black"/>
              </a:rPr>
              <a:t>the  </a:t>
            </a:r>
            <a:r>
              <a:rPr sz="1800" spc="-125" dirty="0">
                <a:latin typeface="Arial Black"/>
                <a:cs typeface="Arial Black"/>
              </a:rPr>
              <a:t>generator.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35" dirty="0">
                <a:latin typeface="Arial"/>
                <a:cs typeface="Arial"/>
              </a:rPr>
              <a:t>Second</a:t>
            </a:r>
            <a:r>
              <a:rPr sz="2000" spc="-35" dirty="0">
                <a:latin typeface="Arial Black"/>
                <a:cs typeface="Arial Black"/>
              </a:rPr>
              <a:t>: </a:t>
            </a:r>
            <a:r>
              <a:rPr sz="2000" spc="-140" dirty="0">
                <a:latin typeface="Arial Black"/>
                <a:cs typeface="Arial Black"/>
              </a:rPr>
              <a:t>train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295" dirty="0">
                <a:latin typeface="Arial Black"/>
                <a:cs typeface="Arial Black"/>
              </a:rPr>
              <a:t> </a:t>
            </a:r>
            <a:r>
              <a:rPr sz="2000" b="1" spc="70" dirty="0">
                <a:latin typeface="Arial"/>
                <a:cs typeface="Arial"/>
              </a:rPr>
              <a:t>generator</a:t>
            </a:r>
            <a:r>
              <a:rPr sz="2000" spc="7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227965" marR="1201420" lvl="2" indent="-227965" algn="r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spc="-170" dirty="0">
                <a:latin typeface="Arial Black"/>
                <a:cs typeface="Arial Black"/>
              </a:rPr>
              <a:t>1) </a:t>
            </a:r>
            <a:r>
              <a:rPr sz="1800" spc="-175" dirty="0">
                <a:latin typeface="Arial Black"/>
                <a:cs typeface="Arial Black"/>
              </a:rPr>
              <a:t>Make </a:t>
            </a:r>
            <a:r>
              <a:rPr sz="1800" spc="-130" dirty="0">
                <a:latin typeface="Arial Black"/>
                <a:cs typeface="Arial Black"/>
              </a:rPr>
              <a:t>another </a:t>
            </a:r>
            <a:r>
              <a:rPr sz="1800" spc="-165" dirty="0">
                <a:latin typeface="Arial Black"/>
                <a:cs typeface="Arial Black"/>
              </a:rPr>
              <a:t>sample </a:t>
            </a:r>
            <a:r>
              <a:rPr sz="1800" spc="-175" dirty="0">
                <a:latin typeface="Arial Black"/>
                <a:cs typeface="Arial Black"/>
              </a:rPr>
              <a:t>batch </a:t>
            </a:r>
            <a:r>
              <a:rPr sz="1800" spc="-95" dirty="0">
                <a:latin typeface="Arial Black"/>
                <a:cs typeface="Arial Black"/>
              </a:rPr>
              <a:t>from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35" dirty="0">
                <a:latin typeface="Arial Black"/>
                <a:cs typeface="Arial Black"/>
              </a:rPr>
              <a:t>produced </a:t>
            </a:r>
            <a:r>
              <a:rPr sz="1800" spc="-140" dirty="0">
                <a:latin typeface="Arial Black"/>
                <a:cs typeface="Arial Black"/>
              </a:rPr>
              <a:t>by</a:t>
            </a:r>
            <a:r>
              <a:rPr sz="1800" spc="55" dirty="0">
                <a:latin typeface="Arial Black"/>
                <a:cs typeface="Arial Black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generator</a:t>
            </a:r>
            <a:endParaRPr sz="1800">
              <a:latin typeface="Arial Black"/>
              <a:cs typeface="Arial Black"/>
            </a:endParaRPr>
          </a:p>
          <a:p>
            <a:pPr marL="227965" marR="1243330" lvl="3" indent="-227965" algn="r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600" spc="-85" dirty="0">
                <a:latin typeface="Arial Black"/>
                <a:cs typeface="Arial Black"/>
              </a:rPr>
              <a:t>In </a:t>
            </a:r>
            <a:r>
              <a:rPr sz="1600" spc="-140" dirty="0">
                <a:latin typeface="Arial Black"/>
                <a:cs typeface="Arial Black"/>
              </a:rPr>
              <a:t>this </a:t>
            </a:r>
            <a:r>
              <a:rPr sz="1600" spc="-150" dirty="0">
                <a:latin typeface="Arial Black"/>
                <a:cs typeface="Arial Black"/>
              </a:rPr>
              <a:t>batch, </a:t>
            </a:r>
            <a:r>
              <a:rPr sz="1600" spc="-210" dirty="0">
                <a:latin typeface="Arial Black"/>
                <a:cs typeface="Arial Black"/>
              </a:rPr>
              <a:t>we </a:t>
            </a:r>
            <a:r>
              <a:rPr sz="1600" spc="-95" dirty="0">
                <a:latin typeface="Arial Black"/>
                <a:cs typeface="Arial Black"/>
              </a:rPr>
              <a:t>do </a:t>
            </a:r>
            <a:r>
              <a:rPr sz="1600" spc="-114" dirty="0">
                <a:latin typeface="Arial Black"/>
                <a:cs typeface="Arial Black"/>
              </a:rPr>
              <a:t>not add </a:t>
            </a:r>
            <a:r>
              <a:rPr sz="1600" spc="-130" dirty="0">
                <a:latin typeface="Arial Black"/>
                <a:cs typeface="Arial Black"/>
              </a:rPr>
              <a:t>real </a:t>
            </a:r>
            <a:r>
              <a:rPr sz="1600" spc="-145" dirty="0">
                <a:latin typeface="Arial Black"/>
                <a:cs typeface="Arial Black"/>
              </a:rPr>
              <a:t>images, </a:t>
            </a:r>
            <a:r>
              <a:rPr sz="1600" spc="-105" dirty="0">
                <a:latin typeface="Arial Black"/>
                <a:cs typeface="Arial Black"/>
              </a:rPr>
              <a:t>but </a:t>
            </a:r>
            <a:r>
              <a:rPr sz="1600" spc="-140" dirty="0">
                <a:latin typeface="Arial Black"/>
                <a:cs typeface="Arial Black"/>
              </a:rPr>
              <a:t>all </a:t>
            </a:r>
            <a:r>
              <a:rPr sz="1600" spc="-130" dirty="0">
                <a:latin typeface="Arial Black"/>
                <a:cs typeface="Arial Black"/>
              </a:rPr>
              <a:t>the </a:t>
            </a:r>
            <a:r>
              <a:rPr sz="1600" spc="-150" dirty="0">
                <a:latin typeface="Arial Black"/>
                <a:cs typeface="Arial Black"/>
              </a:rPr>
              <a:t>labels </a:t>
            </a:r>
            <a:r>
              <a:rPr sz="1600" spc="-130" dirty="0">
                <a:latin typeface="Arial Black"/>
                <a:cs typeface="Arial Black"/>
              </a:rPr>
              <a:t>are </a:t>
            </a:r>
            <a:r>
              <a:rPr sz="1600" spc="-175" dirty="0">
                <a:latin typeface="Arial Black"/>
                <a:cs typeface="Arial Black"/>
              </a:rPr>
              <a:t>set </a:t>
            </a:r>
            <a:r>
              <a:rPr sz="1600" spc="-120" dirty="0">
                <a:latin typeface="Arial Black"/>
                <a:cs typeface="Arial Black"/>
              </a:rPr>
              <a:t>to </a:t>
            </a:r>
            <a:r>
              <a:rPr sz="1600" b="1" spc="20" dirty="0">
                <a:latin typeface="Arial"/>
                <a:cs typeface="Arial"/>
              </a:rPr>
              <a:t>1</a:t>
            </a:r>
            <a:r>
              <a:rPr sz="1600" b="1" spc="215" dirty="0">
                <a:latin typeface="Arial"/>
                <a:cs typeface="Arial"/>
              </a:rPr>
              <a:t> </a:t>
            </a:r>
            <a:r>
              <a:rPr sz="1600" b="1" spc="20" dirty="0">
                <a:latin typeface="Arial"/>
                <a:cs typeface="Arial"/>
              </a:rPr>
              <a:t>(real)</a:t>
            </a:r>
            <a:r>
              <a:rPr sz="1600" spc="20" dirty="0">
                <a:latin typeface="Arial Black"/>
                <a:cs typeface="Arial Black"/>
              </a:rPr>
              <a:t>.</a:t>
            </a:r>
            <a:endParaRPr sz="16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2) </a:t>
            </a:r>
            <a:r>
              <a:rPr sz="1800" spc="-155" dirty="0">
                <a:latin typeface="Arial Black"/>
                <a:cs typeface="Arial Black"/>
              </a:rPr>
              <a:t>Again </a:t>
            </a:r>
            <a:r>
              <a:rPr sz="1800" spc="-145" dirty="0">
                <a:latin typeface="Arial Black"/>
                <a:cs typeface="Arial Black"/>
              </a:rPr>
              <a:t>the discriminator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55" dirty="0">
                <a:latin typeface="Arial Black"/>
                <a:cs typeface="Arial Black"/>
              </a:rPr>
              <a:t>used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55" dirty="0">
                <a:latin typeface="Arial Black"/>
                <a:cs typeface="Arial Black"/>
              </a:rPr>
              <a:t>tell </a:t>
            </a:r>
            <a:r>
              <a:rPr sz="1800" spc="-150" dirty="0">
                <a:latin typeface="Arial Black"/>
                <a:cs typeface="Arial Black"/>
              </a:rPr>
              <a:t>whether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80" dirty="0">
                <a:latin typeface="Arial Black"/>
                <a:cs typeface="Arial Black"/>
              </a:rPr>
              <a:t>fake </a:t>
            </a:r>
            <a:r>
              <a:rPr sz="1800" spc="-85" dirty="0">
                <a:latin typeface="Arial Black"/>
                <a:cs typeface="Arial Black"/>
              </a:rPr>
              <a:t>or</a:t>
            </a:r>
            <a:r>
              <a:rPr sz="1800" spc="10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real.</a:t>
            </a:r>
            <a:endParaRPr sz="18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0"/>
              </a:lnSpc>
              <a:spcBef>
                <a:spcPts val="55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0" dirty="0">
                <a:latin typeface="Arial Black"/>
                <a:cs typeface="Arial Black"/>
              </a:rPr>
              <a:t>Let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30" dirty="0">
                <a:latin typeface="Arial Black"/>
                <a:cs typeface="Arial Black"/>
              </a:rPr>
              <a:t>generator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0" dirty="0">
                <a:latin typeface="Arial Black"/>
                <a:cs typeface="Arial Black"/>
              </a:rPr>
              <a:t>produce </a:t>
            </a:r>
            <a:r>
              <a:rPr sz="1800" spc="-165" dirty="0">
                <a:latin typeface="Arial Black"/>
                <a:cs typeface="Arial Black"/>
              </a:rPr>
              <a:t>images </a:t>
            </a:r>
            <a:r>
              <a:rPr sz="1800" spc="-150" dirty="0">
                <a:latin typeface="Arial Black"/>
                <a:cs typeface="Arial Black"/>
              </a:rPr>
              <a:t>that </a:t>
            </a:r>
            <a:r>
              <a:rPr sz="1800" spc="-145" dirty="0">
                <a:latin typeface="Arial Black"/>
                <a:cs typeface="Arial Black"/>
              </a:rPr>
              <a:t>the discriminator </a:t>
            </a:r>
            <a:r>
              <a:rPr sz="1800" spc="-175" dirty="0">
                <a:latin typeface="Arial Black"/>
                <a:cs typeface="Arial Black"/>
              </a:rPr>
              <a:t>will </a:t>
            </a:r>
            <a:r>
              <a:rPr sz="1800" spc="-145" dirty="0">
                <a:latin typeface="Arial Black"/>
                <a:cs typeface="Arial Black"/>
              </a:rPr>
              <a:t>(wrongly) </a:t>
            </a:r>
            <a:r>
              <a:rPr sz="1800" spc="-160" dirty="0">
                <a:latin typeface="Arial Black"/>
                <a:cs typeface="Arial Black"/>
              </a:rPr>
              <a:t>believe 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40" dirty="0">
                <a:latin typeface="Arial Black"/>
                <a:cs typeface="Arial Black"/>
              </a:rPr>
              <a:t>real.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40" dirty="0">
                <a:latin typeface="Arial Black"/>
                <a:cs typeface="Arial Black"/>
              </a:rPr>
              <a:t>Note: </a:t>
            </a:r>
            <a:r>
              <a:rPr sz="1800" spc="-170" dirty="0">
                <a:latin typeface="Arial Black"/>
                <a:cs typeface="Arial Black"/>
              </a:rPr>
              <a:t>weights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45" dirty="0">
                <a:latin typeface="Arial Black"/>
                <a:cs typeface="Arial Black"/>
              </a:rPr>
              <a:t>the discriminator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14" dirty="0">
                <a:latin typeface="Arial Black"/>
                <a:cs typeface="Arial Black"/>
              </a:rPr>
              <a:t>frozen </a:t>
            </a:r>
            <a:r>
              <a:rPr sz="1800" spc="-95" dirty="0">
                <a:latin typeface="Arial Black"/>
                <a:cs typeface="Arial Black"/>
              </a:rPr>
              <a:t>during </a:t>
            </a:r>
            <a:r>
              <a:rPr sz="1800" spc="-155" dirty="0">
                <a:latin typeface="Arial Black"/>
                <a:cs typeface="Arial Black"/>
              </a:rPr>
              <a:t>this</a:t>
            </a:r>
            <a:r>
              <a:rPr sz="1800" spc="-280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step.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204" dirty="0">
                <a:latin typeface="Arial Black"/>
                <a:cs typeface="Arial Black"/>
              </a:rPr>
              <a:t>BP </a:t>
            </a:r>
            <a:r>
              <a:rPr sz="1600" spc="-125" dirty="0">
                <a:latin typeface="Arial Black"/>
                <a:cs typeface="Arial Black"/>
              </a:rPr>
              <a:t>only </a:t>
            </a:r>
            <a:r>
              <a:rPr sz="1600" spc="-165" dirty="0">
                <a:latin typeface="Arial Black"/>
                <a:cs typeface="Arial Black"/>
              </a:rPr>
              <a:t>affects </a:t>
            </a:r>
            <a:r>
              <a:rPr sz="1600" spc="-130" dirty="0">
                <a:latin typeface="Arial Black"/>
                <a:cs typeface="Arial Black"/>
              </a:rPr>
              <a:t>the </a:t>
            </a:r>
            <a:r>
              <a:rPr sz="1600" spc="-155" dirty="0">
                <a:latin typeface="Arial Black"/>
                <a:cs typeface="Arial Black"/>
              </a:rPr>
              <a:t>weights </a:t>
            </a:r>
            <a:r>
              <a:rPr sz="1600" spc="-95" dirty="0">
                <a:latin typeface="Arial Black"/>
                <a:cs typeface="Arial Black"/>
              </a:rPr>
              <a:t>of </a:t>
            </a:r>
            <a:r>
              <a:rPr sz="1600" spc="-130" dirty="0">
                <a:latin typeface="Arial Black"/>
                <a:cs typeface="Arial Black"/>
              </a:rPr>
              <a:t>the </a:t>
            </a:r>
            <a:r>
              <a:rPr sz="1600" spc="-114" dirty="0">
                <a:latin typeface="Arial Black"/>
                <a:cs typeface="Arial Black"/>
              </a:rPr>
              <a:t>generator, not</a:t>
            </a:r>
            <a:r>
              <a:rPr sz="1600" spc="40" dirty="0">
                <a:latin typeface="Arial Black"/>
                <a:cs typeface="Arial Black"/>
              </a:rPr>
              <a:t> </a:t>
            </a:r>
            <a:r>
              <a:rPr sz="1600" spc="-130" dirty="0">
                <a:latin typeface="Arial Black"/>
                <a:cs typeface="Arial Black"/>
              </a:rPr>
              <a:t>discriminator.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170" y="6544529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0652" y="6556257"/>
            <a:ext cx="144970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9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776" y="5890259"/>
            <a:ext cx="5108575" cy="89154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91440" marR="179705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Generator never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actually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sees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any 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real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images,  </a:t>
            </a:r>
            <a:r>
              <a:rPr sz="1800" spc="-60" dirty="0">
                <a:solidFill>
                  <a:srgbClr val="FFFFFF"/>
                </a:solidFill>
                <a:latin typeface="맑은 고딕"/>
                <a:cs typeface="맑은 고딕"/>
              </a:rPr>
              <a:t>Yet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will learn to produce 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fake</a:t>
            </a:r>
            <a:r>
              <a:rPr sz="1800" spc="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images!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76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</a:t>
            </a:r>
            <a:r>
              <a:rPr sz="4400" spc="-415" dirty="0"/>
              <a:t> </a:t>
            </a:r>
            <a:r>
              <a:rPr sz="4400" spc="-445" dirty="0"/>
              <a:t>code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37588" y="1825752"/>
            <a:ext cx="8807195" cy="4486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70373" y="2218824"/>
            <a:ext cx="481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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generator </a:t>
            </a:r>
            <a:r>
              <a:rPr sz="1800" dirty="0">
                <a:latin typeface="맑은 고딕"/>
                <a:cs typeface="맑은 고딕"/>
              </a:rPr>
              <a:t>is </a:t>
            </a:r>
            <a:r>
              <a:rPr sz="1800" spc="-10" dirty="0">
                <a:latin typeface="맑은 고딕"/>
                <a:cs typeface="맑은 고딕"/>
              </a:rPr>
              <a:t>like </a:t>
            </a:r>
            <a:r>
              <a:rPr sz="1800" dirty="0">
                <a:latin typeface="맑은 고딕"/>
                <a:cs typeface="맑은 고딕"/>
              </a:rPr>
              <a:t>an </a:t>
            </a:r>
            <a:r>
              <a:rPr sz="1800" spc="-5" dirty="0">
                <a:latin typeface="맑은 고딕"/>
                <a:cs typeface="맑은 고딕"/>
              </a:rPr>
              <a:t>autoencoder’s</a:t>
            </a:r>
            <a:r>
              <a:rPr sz="1800" spc="-3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decoder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79694" y="4095630"/>
            <a:ext cx="460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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discriminator </a:t>
            </a:r>
            <a:r>
              <a:rPr sz="1800" dirty="0">
                <a:latin typeface="맑은 고딕"/>
                <a:cs typeface="맑은 고딕"/>
              </a:rPr>
              <a:t>is a </a:t>
            </a:r>
            <a:r>
              <a:rPr sz="1800" spc="-5" dirty="0">
                <a:latin typeface="맑은 고딕"/>
                <a:cs typeface="맑은 고딕"/>
              </a:rPr>
              <a:t>regular </a:t>
            </a:r>
            <a:r>
              <a:rPr sz="1800" spc="10" dirty="0">
                <a:latin typeface="맑은 고딕"/>
                <a:cs typeface="맑은 고딕"/>
              </a:rPr>
              <a:t>binary</a:t>
            </a:r>
            <a:r>
              <a:rPr sz="1800" spc="-30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classifier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76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</a:t>
            </a:r>
            <a:r>
              <a:rPr sz="4400" spc="-415" dirty="0"/>
              <a:t> </a:t>
            </a:r>
            <a:r>
              <a:rPr sz="4400" spc="-445" dirty="0"/>
              <a:t>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139" y="3117469"/>
            <a:ext cx="9715500" cy="21678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85" dirty="0">
                <a:latin typeface="Arial Black"/>
                <a:cs typeface="Arial Black"/>
              </a:rPr>
              <a:t>Line </a:t>
            </a:r>
            <a:r>
              <a:rPr sz="2000" spc="-160" dirty="0">
                <a:latin typeface="Arial Black"/>
                <a:cs typeface="Arial Black"/>
              </a:rPr>
              <a:t>1: </a:t>
            </a: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b="1" spc="90" dirty="0">
                <a:latin typeface="Arial"/>
                <a:cs typeface="Arial"/>
              </a:rPr>
              <a:t>generator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50" dirty="0">
                <a:latin typeface="Arial Black"/>
                <a:cs typeface="Arial Black"/>
              </a:rPr>
              <a:t>only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45" dirty="0">
                <a:latin typeface="Arial Black"/>
                <a:cs typeface="Arial Black"/>
              </a:rPr>
              <a:t>trained </a:t>
            </a:r>
            <a:r>
              <a:rPr sz="2000" spc="-110" dirty="0">
                <a:latin typeface="Arial Black"/>
                <a:cs typeface="Arial Black"/>
              </a:rPr>
              <a:t>through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i="1" dirty="0">
                <a:latin typeface="Noto Sans"/>
                <a:cs typeface="Noto Sans"/>
              </a:rPr>
              <a:t>gan </a:t>
            </a:r>
            <a:r>
              <a:rPr sz="2000" spc="-145" dirty="0">
                <a:latin typeface="Arial Black"/>
                <a:cs typeface="Arial Black"/>
              </a:rPr>
              <a:t>model, </a:t>
            </a:r>
            <a:r>
              <a:rPr sz="2000" spc="-195" dirty="0">
                <a:latin typeface="Arial Black"/>
                <a:cs typeface="Arial Black"/>
              </a:rPr>
              <a:t>so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114" dirty="0">
                <a:latin typeface="Arial Black"/>
                <a:cs typeface="Arial Black"/>
              </a:rPr>
              <a:t>do </a:t>
            </a:r>
            <a:r>
              <a:rPr sz="2000" spc="-130" dirty="0">
                <a:latin typeface="Arial Black"/>
                <a:cs typeface="Arial Black"/>
              </a:rPr>
              <a:t>not  </a:t>
            </a:r>
            <a:r>
              <a:rPr sz="2000" spc="-155" dirty="0">
                <a:latin typeface="Arial Black"/>
                <a:cs typeface="Arial Black"/>
              </a:rPr>
              <a:t>need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80" dirty="0">
                <a:latin typeface="Arial Black"/>
                <a:cs typeface="Arial Black"/>
              </a:rPr>
              <a:t>compile</a:t>
            </a:r>
            <a:r>
              <a:rPr sz="2000" spc="-155" dirty="0">
                <a:latin typeface="Arial Black"/>
                <a:cs typeface="Arial Black"/>
              </a:rPr>
              <a:t> it.</a:t>
            </a:r>
            <a:endParaRPr sz="2000">
              <a:latin typeface="Arial Black"/>
              <a:cs typeface="Arial Black"/>
            </a:endParaRPr>
          </a:p>
          <a:p>
            <a:pPr marL="241300" marR="138430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85" dirty="0">
                <a:latin typeface="Arial Black"/>
                <a:cs typeface="Arial Black"/>
              </a:rPr>
              <a:t>Line </a:t>
            </a:r>
            <a:r>
              <a:rPr sz="2000" spc="-160" dirty="0">
                <a:latin typeface="Arial Black"/>
                <a:cs typeface="Arial Black"/>
              </a:rPr>
              <a:t>2: </a:t>
            </a:r>
            <a:r>
              <a:rPr sz="2000" spc="-140" dirty="0">
                <a:latin typeface="Arial Black"/>
                <a:cs typeface="Arial Black"/>
              </a:rPr>
              <a:t>Importantly, </a:t>
            </a:r>
            <a:r>
              <a:rPr sz="2000" spc="-160" dirty="0">
                <a:latin typeface="Arial Black"/>
                <a:cs typeface="Arial Black"/>
              </a:rPr>
              <a:t>the discriminator </a:t>
            </a:r>
            <a:r>
              <a:rPr sz="2000" spc="-145" dirty="0">
                <a:latin typeface="Arial Black"/>
                <a:cs typeface="Arial Black"/>
              </a:rPr>
              <a:t>should </a:t>
            </a:r>
            <a:r>
              <a:rPr sz="2000" spc="-135" dirty="0">
                <a:latin typeface="Arial Black"/>
                <a:cs typeface="Arial Black"/>
              </a:rPr>
              <a:t>not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45" dirty="0">
                <a:latin typeface="Arial Black"/>
                <a:cs typeface="Arial Black"/>
              </a:rPr>
              <a:t>trained </a:t>
            </a:r>
            <a:r>
              <a:rPr sz="2000" spc="-105" dirty="0">
                <a:latin typeface="Arial Black"/>
                <a:cs typeface="Arial Black"/>
              </a:rPr>
              <a:t>during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00" dirty="0">
                <a:latin typeface="Arial Black"/>
                <a:cs typeface="Arial Black"/>
              </a:rPr>
              <a:t>second  </a:t>
            </a:r>
            <a:r>
              <a:rPr sz="2000" spc="-170" dirty="0">
                <a:latin typeface="Arial Black"/>
                <a:cs typeface="Arial Black"/>
              </a:rPr>
              <a:t>phase, </a:t>
            </a:r>
            <a:r>
              <a:rPr sz="2000" spc="-195" dirty="0">
                <a:latin typeface="Arial Black"/>
                <a:cs typeface="Arial Black"/>
              </a:rPr>
              <a:t>so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204" dirty="0">
                <a:latin typeface="Arial Black"/>
                <a:cs typeface="Arial Black"/>
              </a:rPr>
              <a:t>make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35" dirty="0">
                <a:latin typeface="Arial Black"/>
                <a:cs typeface="Arial Black"/>
              </a:rPr>
              <a:t>non-trainable before </a:t>
            </a:r>
            <a:r>
              <a:rPr sz="2000" spc="-160" dirty="0">
                <a:latin typeface="Arial Black"/>
                <a:cs typeface="Arial Black"/>
              </a:rPr>
              <a:t>compiling the </a:t>
            </a:r>
            <a:r>
              <a:rPr sz="2000" i="1" dirty="0">
                <a:latin typeface="Noto Sans"/>
                <a:cs typeface="Noto Sans"/>
              </a:rPr>
              <a:t>gan</a:t>
            </a:r>
            <a:r>
              <a:rPr sz="2000" i="1" spc="220" dirty="0">
                <a:latin typeface="Noto Sans"/>
                <a:cs typeface="Noto Sans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model.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Arial Black"/>
              <a:cs typeface="Arial Black"/>
            </a:endParaRPr>
          </a:p>
          <a:p>
            <a:pPr marL="240665" marR="474980" indent="-228600">
              <a:lnSpc>
                <a:spcPts val="216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 Black"/>
                <a:cs typeface="Arial Black"/>
              </a:rPr>
              <a:t>* </a:t>
            </a:r>
            <a:r>
              <a:rPr sz="2000" spc="-165" dirty="0">
                <a:latin typeface="Arial Black"/>
                <a:cs typeface="Arial Black"/>
              </a:rPr>
              <a:t>After </a:t>
            </a:r>
            <a:r>
              <a:rPr sz="2000" spc="-105" dirty="0">
                <a:latin typeface="Arial Black"/>
                <a:cs typeface="Arial Black"/>
              </a:rPr>
              <a:t>running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90" dirty="0">
                <a:latin typeface="Arial Black"/>
                <a:cs typeface="Arial Black"/>
              </a:rPr>
              <a:t>code, </a:t>
            </a:r>
            <a:r>
              <a:rPr sz="2000" spc="-160" dirty="0">
                <a:latin typeface="Arial Black"/>
                <a:cs typeface="Arial Black"/>
              </a:rPr>
              <a:t>the discriminator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55" dirty="0">
                <a:latin typeface="Arial Black"/>
                <a:cs typeface="Arial Black"/>
              </a:rPr>
              <a:t>be trainable </a:t>
            </a:r>
            <a:r>
              <a:rPr sz="2000" spc="-125" dirty="0">
                <a:latin typeface="Arial Black"/>
                <a:cs typeface="Arial Black"/>
              </a:rPr>
              <a:t>if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225" dirty="0">
                <a:latin typeface="Arial Black"/>
                <a:cs typeface="Arial Black"/>
              </a:rPr>
              <a:t>call </a:t>
            </a:r>
            <a:r>
              <a:rPr sz="2000" spc="-195" dirty="0">
                <a:latin typeface="Arial Black"/>
                <a:cs typeface="Arial Black"/>
              </a:rPr>
              <a:t>its </a:t>
            </a:r>
            <a:r>
              <a:rPr sz="2000" i="1" spc="-75" dirty="0">
                <a:latin typeface="Noto Sans"/>
                <a:cs typeface="Noto Sans"/>
              </a:rPr>
              <a:t>fit</a:t>
            </a:r>
            <a:r>
              <a:rPr sz="2000" spc="-75" dirty="0">
                <a:latin typeface="Arial Black"/>
                <a:cs typeface="Arial Black"/>
              </a:rPr>
              <a:t>()  </a:t>
            </a:r>
            <a:r>
              <a:rPr sz="2000" spc="-140" dirty="0">
                <a:latin typeface="Arial Black"/>
                <a:cs typeface="Arial Black"/>
              </a:rPr>
              <a:t>method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-195" dirty="0">
                <a:latin typeface="Arial Black"/>
                <a:cs typeface="Arial Black"/>
              </a:rPr>
              <a:t>its </a:t>
            </a:r>
            <a:r>
              <a:rPr sz="2000" i="1" spc="-25" dirty="0">
                <a:latin typeface="Noto Sans"/>
                <a:cs typeface="Noto Sans"/>
              </a:rPr>
              <a:t>train_on_batch</a:t>
            </a:r>
            <a:r>
              <a:rPr sz="2000" spc="-25" dirty="0">
                <a:latin typeface="Arial Black"/>
                <a:cs typeface="Arial Black"/>
              </a:rPr>
              <a:t>()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method.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8327" y="1825752"/>
            <a:ext cx="7505699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76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</a:t>
            </a:r>
            <a:r>
              <a:rPr sz="4400" spc="-415" dirty="0"/>
              <a:t> </a:t>
            </a:r>
            <a:r>
              <a:rPr sz="4400" spc="-445" dirty="0"/>
              <a:t>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260980"/>
            <a:ext cx="9550400" cy="106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85" dirty="0">
                <a:latin typeface="Arial Black"/>
                <a:cs typeface="Arial Black"/>
              </a:rPr>
              <a:t>Since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60" dirty="0">
                <a:latin typeface="Arial Black"/>
                <a:cs typeface="Arial Black"/>
              </a:rPr>
              <a:t>training </a:t>
            </a:r>
            <a:r>
              <a:rPr sz="2400" spc="-155" dirty="0">
                <a:latin typeface="Arial Black"/>
                <a:cs typeface="Arial Black"/>
              </a:rPr>
              <a:t>loop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175" dirty="0">
                <a:latin typeface="Arial Black"/>
                <a:cs typeface="Arial Black"/>
              </a:rPr>
              <a:t>unusual, </a:t>
            </a:r>
            <a:r>
              <a:rPr sz="2400" spc="-320" dirty="0">
                <a:latin typeface="Arial Black"/>
                <a:cs typeface="Arial Black"/>
              </a:rPr>
              <a:t>we </a:t>
            </a:r>
            <a:r>
              <a:rPr sz="2400" spc="-220" dirty="0">
                <a:latin typeface="Arial Black"/>
                <a:cs typeface="Arial Black"/>
              </a:rPr>
              <a:t>cannot </a:t>
            </a:r>
            <a:r>
              <a:rPr sz="2400" spc="-229" dirty="0">
                <a:latin typeface="Arial Black"/>
                <a:cs typeface="Arial Black"/>
              </a:rPr>
              <a:t>use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55" dirty="0">
                <a:latin typeface="Arial Black"/>
                <a:cs typeface="Arial Black"/>
              </a:rPr>
              <a:t>regular</a:t>
            </a:r>
            <a:r>
              <a:rPr sz="2400" spc="210" dirty="0">
                <a:latin typeface="Arial Black"/>
                <a:cs typeface="Arial Black"/>
              </a:rPr>
              <a:t> </a:t>
            </a:r>
            <a:r>
              <a:rPr sz="2400" b="1" spc="90" dirty="0">
                <a:latin typeface="Arial"/>
                <a:cs typeface="Arial"/>
              </a:rPr>
              <a:t>fit()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165" dirty="0">
                <a:latin typeface="Arial Black"/>
                <a:cs typeface="Arial Black"/>
              </a:rPr>
              <a:t>method.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Instead,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155" dirty="0">
                <a:latin typeface="Arial Black"/>
                <a:cs typeface="Arial Black"/>
              </a:rPr>
              <a:t>need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85" dirty="0">
                <a:latin typeface="Arial Black"/>
                <a:cs typeface="Arial Black"/>
              </a:rPr>
              <a:t>write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95" dirty="0">
                <a:latin typeface="Arial Black"/>
                <a:cs typeface="Arial Black"/>
              </a:rPr>
              <a:t>custom </a:t>
            </a:r>
            <a:r>
              <a:rPr sz="2000" spc="-135" dirty="0">
                <a:latin typeface="Arial Black"/>
                <a:cs typeface="Arial Black"/>
              </a:rPr>
              <a:t>training</a:t>
            </a:r>
            <a:r>
              <a:rPr sz="2000" spc="130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loop.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9288" y="3872484"/>
            <a:ext cx="7382255" cy="86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65654"/>
            <a:ext cx="4655185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5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GAN</a:t>
            </a:r>
            <a:r>
              <a:rPr sz="2400" spc="-195" dirty="0">
                <a:latin typeface="맑은 고딕"/>
                <a:cs typeface="맑은 고딕"/>
              </a:rPr>
              <a:t>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1300" marR="8636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GAN</a:t>
            </a:r>
            <a:r>
              <a:rPr sz="2400" spc="-195" dirty="0">
                <a:latin typeface="맑은 고딕"/>
                <a:cs typeface="맑은 고딕"/>
              </a:rPr>
              <a:t>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모델들을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예시로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들고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  명할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6953" y="2065673"/>
            <a:ext cx="2198370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54" dirty="0">
                <a:latin typeface="Arial Black"/>
                <a:cs typeface="Arial Black"/>
              </a:rPr>
              <a:t>GAN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85" dirty="0">
                <a:latin typeface="Arial Black"/>
                <a:cs typeface="Arial Black"/>
              </a:rPr>
              <a:t>Generator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90" dirty="0">
                <a:latin typeface="Arial Black"/>
                <a:cs typeface="Arial Black"/>
              </a:rPr>
              <a:t>Discriminator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76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GAN:</a:t>
            </a:r>
            <a:r>
              <a:rPr sz="4400" spc="-415" dirty="0"/>
              <a:t> </a:t>
            </a:r>
            <a:r>
              <a:rPr sz="4400" spc="-445" dirty="0"/>
              <a:t>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15" dirty="0">
                <a:latin typeface="Arial Black"/>
                <a:cs typeface="Arial Black"/>
              </a:rPr>
              <a:t>Two</a:t>
            </a:r>
            <a:r>
              <a:rPr sz="2400" spc="-220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phases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0638" y="6543761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20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6384" y="800100"/>
            <a:ext cx="7382255" cy="86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014589" y="4424045"/>
            <a:ext cx="3514725" cy="6350"/>
            <a:chOff x="8014589" y="4424045"/>
            <a:chExt cx="3514725" cy="6350"/>
          </a:xfrm>
        </p:grpSpPr>
        <p:sp>
          <p:nvSpPr>
            <p:cNvPr id="7" name="object 7"/>
            <p:cNvSpPr/>
            <p:nvPr/>
          </p:nvSpPr>
          <p:spPr>
            <a:xfrm>
              <a:off x="8017764" y="4427220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177" y="0"/>
                  </a:lnTo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32720" y="4427220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177" y="0"/>
                  </a:lnTo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748785" y="1962911"/>
            <a:ext cx="8443595" cy="4895215"/>
            <a:chOff x="3748785" y="1962911"/>
            <a:chExt cx="8443595" cy="4895215"/>
          </a:xfrm>
        </p:grpSpPr>
        <p:sp>
          <p:nvSpPr>
            <p:cNvPr id="10" name="object 10"/>
            <p:cNvSpPr/>
            <p:nvPr/>
          </p:nvSpPr>
          <p:spPr>
            <a:xfrm>
              <a:off x="4105655" y="1962911"/>
              <a:ext cx="8086343" cy="4895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5135" y="3084575"/>
              <a:ext cx="8427720" cy="3228340"/>
            </a:xfrm>
            <a:custGeom>
              <a:avLst/>
              <a:gdLst/>
              <a:ahLst/>
              <a:cxnLst/>
              <a:rect l="l" t="t" r="r" b="b"/>
              <a:pathLst>
                <a:path w="8427720" h="3228340">
                  <a:moveTo>
                    <a:pt x="204215" y="0"/>
                  </a:moveTo>
                  <a:lnTo>
                    <a:pt x="8427719" y="0"/>
                  </a:lnTo>
                  <a:lnTo>
                    <a:pt x="8427719" y="1877568"/>
                  </a:lnTo>
                  <a:lnTo>
                    <a:pt x="204215" y="1877568"/>
                  </a:lnTo>
                  <a:lnTo>
                    <a:pt x="204215" y="0"/>
                  </a:lnTo>
                  <a:close/>
                </a:path>
                <a:path w="8427720" h="3228340">
                  <a:moveTo>
                    <a:pt x="0" y="1822704"/>
                  </a:moveTo>
                  <a:lnTo>
                    <a:pt x="8223504" y="1822704"/>
                  </a:lnTo>
                  <a:lnTo>
                    <a:pt x="8223504" y="3227832"/>
                  </a:lnTo>
                  <a:lnTo>
                    <a:pt x="0" y="3227832"/>
                  </a:lnTo>
                  <a:lnTo>
                    <a:pt x="0" y="182270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0095" y="5771388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400" y="0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504" y="5127203"/>
            <a:ext cx="36264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707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맑은 고딕"/>
                <a:cs typeface="맑은 고딕"/>
              </a:rPr>
              <a:t>Phase </a:t>
            </a:r>
            <a:r>
              <a:rPr sz="1600" b="1" spc="-5" dirty="0">
                <a:latin typeface="맑은 고딕"/>
                <a:cs typeface="맑은 고딕"/>
              </a:rPr>
              <a:t>II</a:t>
            </a:r>
            <a:r>
              <a:rPr sz="1600" spc="-5" dirty="0">
                <a:latin typeface="맑은 고딕"/>
                <a:cs typeface="맑은 고딕"/>
              </a:rPr>
              <a:t>: Its </a:t>
            </a:r>
            <a:r>
              <a:rPr sz="1600" spc="-10" dirty="0">
                <a:latin typeface="맑은 고딕"/>
                <a:cs typeface="맑은 고딕"/>
              </a:rPr>
              <a:t>generator </a:t>
            </a:r>
            <a:r>
              <a:rPr sz="1600" spc="-5" dirty="0">
                <a:latin typeface="맑은 고딕"/>
                <a:cs typeface="맑은 고딕"/>
              </a:rPr>
              <a:t>will </a:t>
            </a:r>
            <a:r>
              <a:rPr sz="1600" spc="5" dirty="0">
                <a:latin typeface="맑은 고딕"/>
                <a:cs typeface="맑은 고딕"/>
              </a:rPr>
              <a:t>start  </a:t>
            </a:r>
            <a:r>
              <a:rPr sz="1600" spc="-5" dirty="0">
                <a:latin typeface="맑은 고딕"/>
                <a:cs typeface="맑은 고딕"/>
              </a:rPr>
              <a:t>by </a:t>
            </a:r>
            <a:r>
              <a:rPr sz="1600" spc="-10" dirty="0">
                <a:latin typeface="맑은 고딕"/>
                <a:cs typeface="맑은 고딕"/>
              </a:rPr>
              <a:t>producing </a:t>
            </a:r>
            <a:r>
              <a:rPr sz="1600" spc="-15" dirty="0">
                <a:latin typeface="맑은 고딕"/>
                <a:cs typeface="맑은 고딕"/>
              </a:rPr>
              <a:t>fake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images,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then the discriminator will </a:t>
            </a:r>
            <a:r>
              <a:rPr sz="1600" spc="20" dirty="0">
                <a:latin typeface="맑은 고딕"/>
                <a:cs typeface="맑은 고딕"/>
              </a:rPr>
              <a:t>try </a:t>
            </a:r>
            <a:r>
              <a:rPr sz="1600" spc="-10" dirty="0">
                <a:latin typeface="맑은 고딕"/>
                <a:cs typeface="맑은 고딕"/>
              </a:rPr>
              <a:t>to </a:t>
            </a:r>
            <a:r>
              <a:rPr sz="1600" spc="-5" dirty="0">
                <a:latin typeface="맑은 고딕"/>
                <a:cs typeface="맑은 고딕"/>
              </a:rPr>
              <a:t>guess  whether these </a:t>
            </a:r>
            <a:r>
              <a:rPr sz="1600" spc="-10" dirty="0">
                <a:latin typeface="맑은 고딕"/>
                <a:cs typeface="맑은 고딕"/>
              </a:rPr>
              <a:t>images </a:t>
            </a:r>
            <a:r>
              <a:rPr sz="1600" spc="-15" dirty="0">
                <a:latin typeface="맑은 고딕"/>
                <a:cs typeface="맑은 고딕"/>
              </a:rPr>
              <a:t>are fake </a:t>
            </a:r>
            <a:r>
              <a:rPr sz="1600" spc="-5" dirty="0">
                <a:latin typeface="맑은 고딕"/>
                <a:cs typeface="맑은 고딕"/>
              </a:rPr>
              <a:t>or</a:t>
            </a:r>
            <a:r>
              <a:rPr sz="1600" spc="12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real.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44785" y="5502107"/>
            <a:ext cx="1506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Wingdings"/>
                <a:cs typeface="Wingdings"/>
              </a:rPr>
              <a:t>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1 </a:t>
            </a:r>
            <a:r>
              <a:rPr sz="1600" spc="-10" dirty="0">
                <a:latin typeface="맑은 고딕"/>
                <a:cs typeface="맑은 고딕"/>
              </a:rPr>
              <a:t>means</a:t>
            </a:r>
            <a:r>
              <a:rPr sz="1600" spc="-254" dirty="0">
                <a:latin typeface="맑은 고딕"/>
                <a:cs typeface="맑은 고딕"/>
              </a:rPr>
              <a:t> </a:t>
            </a:r>
            <a:r>
              <a:rPr sz="1600" spc="-15" dirty="0">
                <a:latin typeface="맑은 고딕"/>
                <a:cs typeface="맑은 고딕"/>
              </a:rPr>
              <a:t>real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01" y="3468777"/>
            <a:ext cx="513778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369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맑은 고딕"/>
                <a:cs typeface="맑은 고딕"/>
              </a:rPr>
              <a:t>Phase </a:t>
            </a:r>
            <a:r>
              <a:rPr sz="1600" b="1" spc="-5" dirty="0">
                <a:latin typeface="맑은 고딕"/>
                <a:cs typeface="맑은 고딕"/>
              </a:rPr>
              <a:t>I</a:t>
            </a:r>
            <a:r>
              <a:rPr sz="1600" spc="-5" dirty="0">
                <a:latin typeface="맑은 고딕"/>
                <a:cs typeface="맑은 고딕"/>
              </a:rPr>
              <a:t>: </a:t>
            </a:r>
            <a:r>
              <a:rPr sz="1600" spc="-10" dirty="0">
                <a:latin typeface="맑은 고딕"/>
                <a:cs typeface="맑은 고딕"/>
              </a:rPr>
              <a:t>we feed </a:t>
            </a:r>
            <a:r>
              <a:rPr sz="1600" spc="-5" dirty="0">
                <a:latin typeface="맑은 고딕"/>
                <a:cs typeface="맑은 고딕"/>
              </a:rPr>
              <a:t>Gaussian noise </a:t>
            </a:r>
            <a:r>
              <a:rPr sz="1600" spc="-10" dirty="0">
                <a:latin typeface="맑은 고딕"/>
                <a:cs typeface="맑은 고딕"/>
              </a:rPr>
              <a:t>to  </a:t>
            </a:r>
            <a:r>
              <a:rPr sz="1600" spc="-5" dirty="0">
                <a:latin typeface="맑은 고딕"/>
                <a:cs typeface="맑은 고딕"/>
              </a:rPr>
              <a:t>the </a:t>
            </a:r>
            <a:r>
              <a:rPr sz="1600" spc="-10" dirty="0">
                <a:latin typeface="맑은 고딕"/>
                <a:cs typeface="맑은 고딕"/>
              </a:rPr>
              <a:t>generator to produce </a:t>
            </a:r>
            <a:r>
              <a:rPr sz="1600" spc="-15" dirty="0">
                <a:latin typeface="맑은 고딕"/>
                <a:cs typeface="맑은 고딕"/>
              </a:rPr>
              <a:t>fake</a:t>
            </a:r>
            <a:r>
              <a:rPr sz="1600" spc="12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images</a:t>
            </a:r>
            <a:endParaRPr sz="1600">
              <a:latin typeface="맑은 고딕"/>
              <a:cs typeface="맑은 고딕"/>
            </a:endParaRPr>
          </a:p>
          <a:p>
            <a:pPr marR="5080" algn="r">
              <a:lnSpc>
                <a:spcPct val="100000"/>
              </a:lnSpc>
              <a:spcBef>
                <a:spcPts val="1240"/>
              </a:spcBef>
            </a:pPr>
            <a:r>
              <a:rPr sz="1600" b="1" spc="-5" dirty="0">
                <a:latin typeface="맑은 고딕"/>
                <a:cs typeface="맑은 고딕"/>
              </a:rPr>
              <a:t>0 </a:t>
            </a:r>
            <a:r>
              <a:rPr sz="1600" spc="-10" dirty="0">
                <a:latin typeface="맑은 고딕"/>
                <a:cs typeface="맑은 고딕"/>
              </a:rPr>
              <a:t>means </a:t>
            </a:r>
            <a:r>
              <a:rPr sz="1600" spc="-15" dirty="0">
                <a:latin typeface="맑은 고딕"/>
                <a:cs typeface="맑은 고딕"/>
              </a:rPr>
              <a:t>fake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Wingdings"/>
                <a:cs typeface="Wingdings"/>
              </a:rPr>
              <a:t></a:t>
            </a:r>
            <a:endParaRPr sz="1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521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70" dirty="0"/>
              <a:t>The </a:t>
            </a:r>
            <a:r>
              <a:rPr sz="4400" spc="-365" dirty="0"/>
              <a:t>Difficulties </a:t>
            </a:r>
            <a:r>
              <a:rPr sz="4400" spc="-240" dirty="0"/>
              <a:t>of </a:t>
            </a:r>
            <a:r>
              <a:rPr sz="4400" spc="-335" dirty="0"/>
              <a:t>Training</a:t>
            </a:r>
            <a:r>
              <a:rPr sz="4400" spc="-250" dirty="0"/>
              <a:t> </a:t>
            </a:r>
            <a:r>
              <a:rPr sz="4400" spc="-495" dirty="0"/>
              <a:t>GANs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48570" cy="23025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Fundamental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155" dirty="0">
                <a:latin typeface="Arial Black"/>
                <a:cs typeface="Arial Black"/>
              </a:rPr>
              <a:t>problem: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5" dirty="0">
                <a:latin typeface="Arial Black"/>
                <a:cs typeface="Arial Black"/>
              </a:rPr>
              <a:t>During </a:t>
            </a:r>
            <a:r>
              <a:rPr sz="2000" spc="-135" dirty="0">
                <a:latin typeface="Arial Black"/>
                <a:cs typeface="Arial Black"/>
              </a:rPr>
              <a:t>training,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generator and </a:t>
            </a:r>
            <a:r>
              <a:rPr sz="2000" spc="-160" dirty="0">
                <a:latin typeface="Arial Black"/>
                <a:cs typeface="Arial Black"/>
              </a:rPr>
              <a:t>the discriminator </a:t>
            </a:r>
            <a:r>
              <a:rPr sz="2000" spc="-190" dirty="0">
                <a:latin typeface="Arial Black"/>
                <a:cs typeface="Arial Black"/>
              </a:rPr>
              <a:t>constantly </a:t>
            </a:r>
            <a:r>
              <a:rPr sz="2000" spc="-145" dirty="0">
                <a:latin typeface="Arial Black"/>
                <a:cs typeface="Arial Black"/>
              </a:rPr>
              <a:t>try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55" dirty="0">
                <a:latin typeface="Arial Black"/>
                <a:cs typeface="Arial Black"/>
              </a:rPr>
              <a:t>outsmart 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35" dirty="0">
                <a:latin typeface="Arial Black"/>
                <a:cs typeface="Arial Black"/>
              </a:rPr>
              <a:t>other,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40" dirty="0">
                <a:latin typeface="Arial"/>
                <a:cs typeface="Arial"/>
              </a:rPr>
              <a:t>zero-sum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game</a:t>
            </a:r>
            <a:r>
              <a:rPr sz="2000" spc="5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190" dirty="0">
                <a:latin typeface="Arial Black"/>
                <a:cs typeface="Arial Black"/>
              </a:rPr>
              <a:t>biggest difficulty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40" dirty="0">
                <a:latin typeface="Arial Black"/>
                <a:cs typeface="Arial Black"/>
              </a:rPr>
              <a:t>called </a:t>
            </a:r>
            <a:r>
              <a:rPr sz="2400" i="1" dirty="0">
                <a:latin typeface="Noto Sans"/>
                <a:cs typeface="Noto Sans"/>
              </a:rPr>
              <a:t>mode</a:t>
            </a:r>
            <a:r>
              <a:rPr sz="2400" i="1" spc="204" dirty="0">
                <a:latin typeface="Noto Sans"/>
                <a:cs typeface="Noto Sans"/>
              </a:rPr>
              <a:t> </a:t>
            </a:r>
            <a:r>
              <a:rPr sz="2400" i="1" spc="-20" dirty="0">
                <a:latin typeface="Noto Sans"/>
                <a:cs typeface="Noto Sans"/>
              </a:rPr>
              <a:t>collapse</a:t>
            </a:r>
            <a:r>
              <a:rPr sz="2400" spc="-20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the generator’s </a:t>
            </a:r>
            <a:r>
              <a:rPr sz="2000" spc="-150" dirty="0">
                <a:latin typeface="Arial Black"/>
                <a:cs typeface="Arial Black"/>
              </a:rPr>
              <a:t>outputs </a:t>
            </a:r>
            <a:r>
              <a:rPr sz="2000" spc="-145" dirty="0">
                <a:latin typeface="Arial Black"/>
                <a:cs typeface="Arial Black"/>
              </a:rPr>
              <a:t>gradually </a:t>
            </a:r>
            <a:r>
              <a:rPr sz="2000" spc="-195" dirty="0">
                <a:latin typeface="Arial Black"/>
                <a:cs typeface="Arial Black"/>
              </a:rPr>
              <a:t>become </a:t>
            </a:r>
            <a:r>
              <a:rPr sz="2000" b="1" spc="-30" dirty="0">
                <a:latin typeface="Arial"/>
                <a:cs typeface="Arial"/>
              </a:rPr>
              <a:t>less</a:t>
            </a:r>
            <a:r>
              <a:rPr sz="2000" b="1" spc="20" dirty="0">
                <a:latin typeface="Arial"/>
                <a:cs typeface="Arial"/>
              </a:rPr>
              <a:t> diverse</a:t>
            </a:r>
            <a:r>
              <a:rPr sz="2000" spc="2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521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70" dirty="0"/>
              <a:t>The </a:t>
            </a:r>
            <a:r>
              <a:rPr sz="4400" spc="-365" dirty="0"/>
              <a:t>Difficulties </a:t>
            </a:r>
            <a:r>
              <a:rPr sz="4400" spc="-240" dirty="0"/>
              <a:t>of </a:t>
            </a:r>
            <a:r>
              <a:rPr sz="4400" spc="-335" dirty="0"/>
              <a:t>Training</a:t>
            </a:r>
            <a:r>
              <a:rPr sz="4400" spc="-250" dirty="0"/>
              <a:t> </a:t>
            </a:r>
            <a:r>
              <a:rPr sz="4400" spc="-495" dirty="0"/>
              <a:t>GANs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48570" cy="3698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Fundamental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155" dirty="0">
                <a:latin typeface="Arial Black"/>
                <a:cs typeface="Arial Black"/>
              </a:rPr>
              <a:t>problem: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5" dirty="0">
                <a:latin typeface="Arial Black"/>
                <a:cs typeface="Arial Black"/>
              </a:rPr>
              <a:t>During </a:t>
            </a:r>
            <a:r>
              <a:rPr sz="2000" spc="-135" dirty="0">
                <a:latin typeface="Arial Black"/>
                <a:cs typeface="Arial Black"/>
              </a:rPr>
              <a:t>training,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generator and </a:t>
            </a:r>
            <a:r>
              <a:rPr sz="2000" spc="-160" dirty="0">
                <a:latin typeface="Arial Black"/>
                <a:cs typeface="Arial Black"/>
              </a:rPr>
              <a:t>the discriminator </a:t>
            </a:r>
            <a:r>
              <a:rPr sz="2000" spc="-190" dirty="0">
                <a:latin typeface="Arial Black"/>
                <a:cs typeface="Arial Black"/>
              </a:rPr>
              <a:t>constantly </a:t>
            </a:r>
            <a:r>
              <a:rPr sz="2000" spc="-145" dirty="0">
                <a:latin typeface="Arial Black"/>
                <a:cs typeface="Arial Black"/>
              </a:rPr>
              <a:t>try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55" dirty="0">
                <a:latin typeface="Arial Black"/>
                <a:cs typeface="Arial Black"/>
              </a:rPr>
              <a:t>outsmart 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35" dirty="0">
                <a:latin typeface="Arial Black"/>
                <a:cs typeface="Arial Black"/>
              </a:rPr>
              <a:t>other,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40" dirty="0">
                <a:latin typeface="Arial"/>
                <a:cs typeface="Arial"/>
              </a:rPr>
              <a:t>zero-sum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game</a:t>
            </a:r>
            <a:r>
              <a:rPr sz="2000" spc="5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190" dirty="0">
                <a:latin typeface="Arial Black"/>
                <a:cs typeface="Arial Black"/>
              </a:rPr>
              <a:t>biggest difficulty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40" dirty="0">
                <a:latin typeface="Arial Black"/>
                <a:cs typeface="Arial Black"/>
              </a:rPr>
              <a:t>called </a:t>
            </a:r>
            <a:r>
              <a:rPr sz="2400" i="1" dirty="0">
                <a:latin typeface="Noto Sans"/>
                <a:cs typeface="Noto Sans"/>
              </a:rPr>
              <a:t>mode</a:t>
            </a:r>
            <a:r>
              <a:rPr sz="2400" i="1" spc="204" dirty="0">
                <a:latin typeface="Noto Sans"/>
                <a:cs typeface="Noto Sans"/>
              </a:rPr>
              <a:t> </a:t>
            </a:r>
            <a:r>
              <a:rPr sz="2400" i="1" spc="-20" dirty="0">
                <a:latin typeface="Noto Sans"/>
                <a:cs typeface="Noto Sans"/>
              </a:rPr>
              <a:t>collapse</a:t>
            </a:r>
            <a:r>
              <a:rPr sz="2400" spc="-20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the generator’s </a:t>
            </a:r>
            <a:r>
              <a:rPr sz="2000" spc="-150" dirty="0">
                <a:latin typeface="Arial Black"/>
                <a:cs typeface="Arial Black"/>
              </a:rPr>
              <a:t>outputs </a:t>
            </a:r>
            <a:r>
              <a:rPr sz="2000" spc="-145" dirty="0">
                <a:latin typeface="Arial Black"/>
                <a:cs typeface="Arial Black"/>
              </a:rPr>
              <a:t>gradually </a:t>
            </a:r>
            <a:r>
              <a:rPr sz="2000" spc="-195" dirty="0">
                <a:latin typeface="Arial Black"/>
                <a:cs typeface="Arial Black"/>
              </a:rPr>
              <a:t>become </a:t>
            </a:r>
            <a:r>
              <a:rPr sz="2000" b="1" spc="-30" dirty="0">
                <a:latin typeface="Arial"/>
                <a:cs typeface="Arial"/>
              </a:rPr>
              <a:t>less</a:t>
            </a:r>
            <a:r>
              <a:rPr sz="2000" b="1" spc="20" dirty="0">
                <a:latin typeface="Arial"/>
                <a:cs typeface="Arial"/>
              </a:rPr>
              <a:t> diverse</a:t>
            </a:r>
            <a:r>
              <a:rPr sz="2000" spc="2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241300" marR="266700" indent="-228600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Moreover, </a:t>
            </a:r>
            <a:r>
              <a:rPr sz="2400" spc="-200" dirty="0">
                <a:latin typeface="Arial Black"/>
                <a:cs typeface="Arial Black"/>
              </a:rPr>
              <a:t>parameters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70" dirty="0">
                <a:latin typeface="Arial Black"/>
                <a:cs typeface="Arial Black"/>
              </a:rPr>
              <a:t>generator and </a:t>
            </a:r>
            <a:r>
              <a:rPr sz="2400" spc="-190" dirty="0">
                <a:latin typeface="Arial Black"/>
                <a:cs typeface="Arial Black"/>
              </a:rPr>
              <a:t>the discriminator </a:t>
            </a:r>
            <a:r>
              <a:rPr sz="2400" spc="-220" dirty="0">
                <a:latin typeface="Arial Black"/>
                <a:cs typeface="Arial Black"/>
              </a:rPr>
              <a:t>may  </a:t>
            </a:r>
            <a:r>
              <a:rPr sz="2400" spc="-165" dirty="0">
                <a:latin typeface="Arial Black"/>
                <a:cs typeface="Arial Black"/>
              </a:rPr>
              <a:t>end </a:t>
            </a:r>
            <a:r>
              <a:rPr sz="2400" spc="-125" dirty="0">
                <a:latin typeface="Arial Black"/>
                <a:cs typeface="Arial Black"/>
              </a:rPr>
              <a:t>up </a:t>
            </a:r>
            <a:r>
              <a:rPr sz="2400" u="heavy" spc="-21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oscillating </a:t>
            </a:r>
            <a:r>
              <a:rPr sz="2400" u="heavy" spc="-1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and </a:t>
            </a:r>
            <a:r>
              <a:rPr sz="2400" u="heavy" spc="-1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becoming</a:t>
            </a:r>
            <a:r>
              <a:rPr sz="2400" u="heavy" spc="-2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heavy" spc="-1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unstable</a:t>
            </a:r>
            <a:r>
              <a:rPr sz="2400" spc="-19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5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Training </a:t>
            </a:r>
            <a:r>
              <a:rPr sz="2000" spc="-185" dirty="0">
                <a:latin typeface="Arial Black"/>
                <a:cs typeface="Arial Black"/>
              </a:rPr>
              <a:t>may </a:t>
            </a:r>
            <a:r>
              <a:rPr sz="2000" spc="-135" dirty="0">
                <a:latin typeface="Arial Black"/>
                <a:cs typeface="Arial Black"/>
              </a:rPr>
              <a:t>begin </a:t>
            </a:r>
            <a:r>
              <a:rPr sz="2000" spc="-130" dirty="0">
                <a:latin typeface="Arial Black"/>
                <a:cs typeface="Arial Black"/>
              </a:rPr>
              <a:t>properly, </a:t>
            </a:r>
            <a:r>
              <a:rPr sz="2000" spc="-145" dirty="0">
                <a:latin typeface="Arial Black"/>
                <a:cs typeface="Arial Black"/>
              </a:rPr>
              <a:t>then </a:t>
            </a:r>
            <a:r>
              <a:rPr sz="2000" spc="-155" dirty="0">
                <a:latin typeface="Arial Black"/>
                <a:cs typeface="Arial Black"/>
              </a:rPr>
              <a:t>suddenly </a:t>
            </a:r>
            <a:r>
              <a:rPr sz="2000" spc="-150" dirty="0">
                <a:latin typeface="Arial Black"/>
                <a:cs typeface="Arial Black"/>
              </a:rPr>
              <a:t>diverge </a:t>
            </a:r>
            <a:r>
              <a:rPr sz="2000" spc="-100" dirty="0">
                <a:latin typeface="Arial Black"/>
                <a:cs typeface="Arial Black"/>
              </a:rPr>
              <a:t>for </a:t>
            </a:r>
            <a:r>
              <a:rPr sz="2000" spc="-114" dirty="0">
                <a:latin typeface="Arial Black"/>
                <a:cs typeface="Arial Black"/>
              </a:rPr>
              <a:t>no </a:t>
            </a:r>
            <a:r>
              <a:rPr sz="2000" spc="-145" dirty="0">
                <a:latin typeface="Arial Black"/>
                <a:cs typeface="Arial Black"/>
              </a:rPr>
              <a:t>apparent </a:t>
            </a:r>
            <a:r>
              <a:rPr sz="2000" spc="-160" dirty="0">
                <a:latin typeface="Arial Black"/>
                <a:cs typeface="Arial Black"/>
              </a:rPr>
              <a:t>reason,  </a:t>
            </a:r>
            <a:r>
              <a:rPr sz="2000" spc="-140" dirty="0">
                <a:latin typeface="Arial Black"/>
                <a:cs typeface="Arial Black"/>
              </a:rPr>
              <a:t>due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90" dirty="0">
                <a:latin typeface="Arial Black"/>
                <a:cs typeface="Arial Black"/>
              </a:rPr>
              <a:t>these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instabilities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7666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0" dirty="0"/>
              <a:t>One </a:t>
            </a:r>
            <a:r>
              <a:rPr sz="4400" spc="-350" dirty="0"/>
              <a:t>Solution </a:t>
            </a:r>
            <a:r>
              <a:rPr sz="4400" spc="-310" dirty="0"/>
              <a:t>(not </a:t>
            </a:r>
            <a:r>
              <a:rPr sz="4400" spc="-425" dirty="0"/>
              <a:t>yet</a:t>
            </a:r>
            <a:r>
              <a:rPr sz="4400" spc="-330" dirty="0"/>
              <a:t> </a:t>
            </a:r>
            <a:r>
              <a:rPr sz="4400" spc="-385" dirty="0"/>
              <a:t>perfect)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099675" cy="28994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mini-batch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discrimination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85" dirty="0">
                <a:latin typeface="Arial Black"/>
                <a:cs typeface="Arial Black"/>
              </a:rPr>
              <a:t>measures </a:t>
            </a:r>
            <a:r>
              <a:rPr sz="2000" spc="-180" dirty="0">
                <a:latin typeface="Arial Black"/>
                <a:cs typeface="Arial Black"/>
              </a:rPr>
              <a:t>how </a:t>
            </a:r>
            <a:r>
              <a:rPr sz="2000" spc="-165" dirty="0">
                <a:latin typeface="Arial Black"/>
                <a:cs typeface="Arial Black"/>
              </a:rPr>
              <a:t>similar </a:t>
            </a:r>
            <a:r>
              <a:rPr sz="2000" spc="-180" dirty="0">
                <a:latin typeface="Arial Black"/>
                <a:cs typeface="Arial Black"/>
              </a:rPr>
              <a:t>images </a:t>
            </a:r>
            <a:r>
              <a:rPr sz="2000" spc="-160" dirty="0">
                <a:latin typeface="Arial Black"/>
                <a:cs typeface="Arial Black"/>
              </a:rPr>
              <a:t>are </a:t>
            </a:r>
            <a:r>
              <a:rPr sz="2000" spc="-220" dirty="0">
                <a:latin typeface="Arial Black"/>
                <a:cs typeface="Arial Black"/>
              </a:rPr>
              <a:t>across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5" dirty="0">
                <a:latin typeface="Arial Black"/>
                <a:cs typeface="Arial Black"/>
              </a:rPr>
              <a:t>batch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55" dirty="0">
                <a:latin typeface="Arial Black"/>
                <a:cs typeface="Arial Black"/>
              </a:rPr>
              <a:t>provides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215" dirty="0">
                <a:latin typeface="Arial Black"/>
                <a:cs typeface="Arial Black"/>
              </a:rPr>
              <a:t>statistic 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discriminator.</a:t>
            </a:r>
            <a:endParaRPr sz="2000">
              <a:latin typeface="Arial Black"/>
              <a:cs typeface="Arial Black"/>
            </a:endParaRPr>
          </a:p>
          <a:p>
            <a:pPr marL="698500" marR="36195" lvl="1" indent="-228600">
              <a:lnSpc>
                <a:spcPts val="215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200" dirty="0">
                <a:latin typeface="Arial Black"/>
                <a:cs typeface="Arial Black"/>
              </a:rPr>
              <a:t>easily reject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85" dirty="0">
                <a:latin typeface="Arial Black"/>
                <a:cs typeface="Arial Black"/>
              </a:rPr>
              <a:t>whole </a:t>
            </a:r>
            <a:r>
              <a:rPr sz="2000" spc="-195" dirty="0">
                <a:latin typeface="Arial Black"/>
                <a:cs typeface="Arial Black"/>
              </a:rPr>
              <a:t>batch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00" dirty="0">
                <a:latin typeface="Arial Black"/>
                <a:cs typeface="Arial Black"/>
              </a:rPr>
              <a:t>fake </a:t>
            </a:r>
            <a:r>
              <a:rPr sz="2000" spc="-180" dirty="0">
                <a:latin typeface="Arial Black"/>
                <a:cs typeface="Arial Black"/>
              </a:rPr>
              <a:t>images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254" dirty="0">
                <a:latin typeface="Arial Black"/>
                <a:cs typeface="Arial Black"/>
              </a:rPr>
              <a:t>lack </a:t>
            </a:r>
            <a:r>
              <a:rPr sz="2000" spc="-165" dirty="0">
                <a:latin typeface="Arial Black"/>
                <a:cs typeface="Arial Black"/>
              </a:rPr>
              <a:t>diversity, </a:t>
            </a:r>
            <a:r>
              <a:rPr sz="2000" spc="-155" dirty="0">
                <a:latin typeface="Arial Black"/>
                <a:cs typeface="Arial Black"/>
              </a:rPr>
              <a:t>reducing 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29" dirty="0">
                <a:latin typeface="Arial Black"/>
                <a:cs typeface="Arial Black"/>
              </a:rPr>
              <a:t>chance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45" dirty="0">
                <a:latin typeface="Arial Black"/>
                <a:cs typeface="Arial Black"/>
              </a:rPr>
              <a:t>mode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collapse.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>
              <a:latin typeface="Arial Black"/>
              <a:cs typeface="Arial Black"/>
            </a:endParaRPr>
          </a:p>
          <a:p>
            <a:pPr marL="241300" marR="58419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very active field of </a:t>
            </a:r>
            <a:r>
              <a:rPr sz="2400" spc="-10" dirty="0">
                <a:latin typeface="Calibri"/>
                <a:cs typeface="Calibri"/>
              </a:rPr>
              <a:t>research,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 dynamics of GANs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spc="-5" dirty="0">
                <a:latin typeface="Calibri"/>
                <a:cs typeface="Calibri"/>
              </a:rPr>
              <a:t>not 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15" dirty="0">
                <a:latin typeface="Calibri"/>
                <a:cs typeface="Calibri"/>
              </a:rPr>
              <a:t> understood.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0589" y="3276060"/>
            <a:ext cx="8401050" cy="168275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6000" spc="-330" dirty="0">
                <a:latin typeface="Arial Black"/>
                <a:cs typeface="Arial Black"/>
              </a:rPr>
              <a:t>II: </a:t>
            </a:r>
            <a:r>
              <a:rPr sz="6000" spc="-580" dirty="0">
                <a:latin typeface="Arial Black"/>
                <a:cs typeface="Arial Black"/>
              </a:rPr>
              <a:t>Existing </a:t>
            </a:r>
            <a:r>
              <a:rPr sz="6000" spc="-635" dirty="0">
                <a:latin typeface="Arial Black"/>
                <a:cs typeface="Arial Black"/>
              </a:rPr>
              <a:t>GAN</a:t>
            </a:r>
            <a:r>
              <a:rPr sz="6000" spc="-455" dirty="0">
                <a:latin typeface="Arial Black"/>
                <a:cs typeface="Arial Black"/>
              </a:rPr>
              <a:t> </a:t>
            </a:r>
            <a:r>
              <a:rPr sz="6000" spc="-490" dirty="0">
                <a:latin typeface="Arial Black"/>
                <a:cs typeface="Arial Black"/>
              </a:rPr>
              <a:t>models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spc="-235" dirty="0">
                <a:solidFill>
                  <a:srgbClr val="8A8A8A"/>
                </a:solidFill>
                <a:latin typeface="Arial Black"/>
                <a:cs typeface="Arial Black"/>
              </a:rPr>
              <a:t>DCGAN,</a:t>
            </a:r>
            <a:r>
              <a:rPr sz="2400" spc="-190" dirty="0">
                <a:solidFill>
                  <a:srgbClr val="8A8A8A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8A8A8A"/>
                </a:solidFill>
                <a:latin typeface="Arial Black"/>
                <a:cs typeface="Arial Black"/>
              </a:rPr>
              <a:t>StyleGAN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794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Deep </a:t>
            </a:r>
            <a:r>
              <a:rPr sz="4400" spc="-340" dirty="0"/>
              <a:t>Convolutional</a:t>
            </a:r>
            <a:r>
              <a:rPr sz="4400" spc="-365" dirty="0"/>
              <a:t> </a:t>
            </a:r>
            <a:r>
              <a:rPr sz="4400" spc="-495" dirty="0"/>
              <a:t>GANs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301"/>
            <a:ext cx="10311765" cy="39884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Alec </a:t>
            </a:r>
            <a:r>
              <a:rPr sz="2400" spc="-175" dirty="0">
                <a:latin typeface="Arial Black"/>
                <a:cs typeface="Arial Black"/>
              </a:rPr>
              <a:t>Radford </a:t>
            </a:r>
            <a:r>
              <a:rPr sz="2400" spc="-225" dirty="0">
                <a:latin typeface="Arial Black"/>
                <a:cs typeface="Arial Black"/>
              </a:rPr>
              <a:t>et </a:t>
            </a:r>
            <a:r>
              <a:rPr sz="2400" spc="-200" dirty="0">
                <a:latin typeface="Arial Black"/>
                <a:cs typeface="Arial Black"/>
              </a:rPr>
              <a:t>al. </a:t>
            </a:r>
            <a:r>
              <a:rPr sz="2400" spc="-185" dirty="0">
                <a:latin typeface="Arial Black"/>
                <a:cs typeface="Arial Black"/>
              </a:rPr>
              <a:t>finally </a:t>
            </a:r>
            <a:r>
              <a:rPr sz="2400" spc="-260" dirty="0">
                <a:latin typeface="Arial Black"/>
                <a:cs typeface="Arial Black"/>
              </a:rPr>
              <a:t>succeeded </a:t>
            </a:r>
            <a:r>
              <a:rPr sz="2400" spc="-145" dirty="0">
                <a:latin typeface="Arial Black"/>
                <a:cs typeface="Arial Black"/>
              </a:rPr>
              <a:t>building </a:t>
            </a:r>
            <a:r>
              <a:rPr sz="2400" spc="-275" dirty="0">
                <a:latin typeface="Arial Black"/>
                <a:cs typeface="Arial Black"/>
              </a:rPr>
              <a:t>GANs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spc="-190" dirty="0">
                <a:latin typeface="Arial Black"/>
                <a:cs typeface="Arial Black"/>
              </a:rPr>
              <a:t>deep </a:t>
            </a:r>
            <a:r>
              <a:rPr sz="2400" spc="-245" dirty="0">
                <a:latin typeface="Arial Black"/>
                <a:cs typeface="Arial Black"/>
              </a:rPr>
              <a:t>conv </a:t>
            </a:r>
            <a:r>
              <a:rPr sz="2400" spc="-190" dirty="0">
                <a:latin typeface="Arial Black"/>
                <a:cs typeface="Arial Black"/>
              </a:rPr>
              <a:t>net  </a:t>
            </a:r>
            <a:r>
              <a:rPr sz="2400" spc="-220" dirty="0">
                <a:latin typeface="Arial Black"/>
                <a:cs typeface="Arial Black"/>
              </a:rPr>
              <a:t>layers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235" dirty="0">
                <a:latin typeface="Arial Black"/>
                <a:cs typeface="Arial Black"/>
              </a:rPr>
              <a:t>2015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after </a:t>
            </a:r>
            <a:r>
              <a:rPr sz="2000" spc="-155" dirty="0">
                <a:latin typeface="Arial Black"/>
                <a:cs typeface="Arial Black"/>
              </a:rPr>
              <a:t>experimenting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165" dirty="0">
                <a:latin typeface="Arial Black"/>
                <a:cs typeface="Arial Black"/>
              </a:rPr>
              <a:t>many </a:t>
            </a:r>
            <a:r>
              <a:rPr sz="2000" spc="-135" dirty="0">
                <a:latin typeface="Arial Black"/>
                <a:cs typeface="Arial Black"/>
              </a:rPr>
              <a:t>different </a:t>
            </a:r>
            <a:r>
              <a:rPr sz="2000" spc="-190" dirty="0">
                <a:latin typeface="Arial Black"/>
                <a:cs typeface="Arial Black"/>
              </a:rPr>
              <a:t>architectures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3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hyperparameters.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4" dirty="0">
                <a:latin typeface="Arial Black"/>
                <a:cs typeface="Arial Black"/>
              </a:rPr>
              <a:t>called </a:t>
            </a:r>
            <a:r>
              <a:rPr sz="2000" spc="-140" dirty="0">
                <a:latin typeface="Arial Black"/>
                <a:cs typeface="Arial Black"/>
              </a:rPr>
              <a:t>their </a:t>
            </a:r>
            <a:r>
              <a:rPr sz="2000" spc="-185" dirty="0">
                <a:latin typeface="Arial Black"/>
                <a:cs typeface="Arial Black"/>
              </a:rPr>
              <a:t>architecture </a:t>
            </a:r>
            <a:r>
              <a:rPr sz="2000" spc="-160" dirty="0">
                <a:latin typeface="Arial Black"/>
                <a:cs typeface="Arial Black"/>
              </a:rPr>
              <a:t>deep </a:t>
            </a:r>
            <a:r>
              <a:rPr sz="2000" spc="-165" dirty="0">
                <a:latin typeface="Arial Black"/>
                <a:cs typeface="Arial Black"/>
              </a:rPr>
              <a:t>convolutional </a:t>
            </a:r>
            <a:r>
              <a:rPr sz="2000" spc="-225" dirty="0">
                <a:latin typeface="Arial Black"/>
                <a:cs typeface="Arial Black"/>
              </a:rPr>
              <a:t>GANs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(DCGANs)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Guidelines:</a:t>
            </a:r>
            <a:endParaRPr sz="2400">
              <a:latin typeface="Arial Black"/>
              <a:cs typeface="Arial Black"/>
            </a:endParaRPr>
          </a:p>
          <a:p>
            <a:pPr marL="697865" marR="269240" lvl="1" indent="-228600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Replace </a:t>
            </a:r>
            <a:r>
              <a:rPr sz="2000" spc="-170" dirty="0">
                <a:latin typeface="Arial Black"/>
                <a:cs typeface="Arial Black"/>
              </a:rPr>
              <a:t>any </a:t>
            </a:r>
            <a:r>
              <a:rPr sz="2000" spc="-125" dirty="0">
                <a:latin typeface="Arial Black"/>
                <a:cs typeface="Arial Black"/>
              </a:rPr>
              <a:t>pooling </a:t>
            </a:r>
            <a:r>
              <a:rPr sz="2000" spc="-185" dirty="0">
                <a:latin typeface="Arial Black"/>
                <a:cs typeface="Arial Black"/>
              </a:rPr>
              <a:t>layers with </a:t>
            </a:r>
            <a:r>
              <a:rPr sz="2000" spc="-155" dirty="0">
                <a:latin typeface="Arial Black"/>
                <a:cs typeface="Arial Black"/>
              </a:rPr>
              <a:t>strided </a:t>
            </a:r>
            <a:r>
              <a:rPr sz="2000" spc="-170" dirty="0">
                <a:latin typeface="Arial Black"/>
                <a:cs typeface="Arial Black"/>
              </a:rPr>
              <a:t>convolutions </a:t>
            </a:r>
            <a:r>
              <a:rPr sz="2000" spc="-145" dirty="0">
                <a:latin typeface="Arial Black"/>
                <a:cs typeface="Arial Black"/>
              </a:rPr>
              <a:t>(in </a:t>
            </a:r>
            <a:r>
              <a:rPr sz="2000" spc="-160" dirty="0">
                <a:latin typeface="Arial Black"/>
                <a:cs typeface="Arial Black"/>
              </a:rPr>
              <a:t>the discriminator) </a:t>
            </a:r>
            <a:r>
              <a:rPr sz="2000" spc="-140" dirty="0">
                <a:latin typeface="Arial Black"/>
                <a:cs typeface="Arial Black"/>
              </a:rPr>
              <a:t>and  </a:t>
            </a:r>
            <a:r>
              <a:rPr sz="2000" spc="-165" dirty="0">
                <a:latin typeface="Arial Black"/>
                <a:cs typeface="Arial Black"/>
              </a:rPr>
              <a:t>transposed </a:t>
            </a:r>
            <a:r>
              <a:rPr sz="2000" spc="-170" dirty="0">
                <a:latin typeface="Arial Black"/>
                <a:cs typeface="Arial Black"/>
              </a:rPr>
              <a:t>convolutions </a:t>
            </a:r>
            <a:r>
              <a:rPr sz="2000" spc="-145" dirty="0">
                <a:latin typeface="Arial Black"/>
                <a:cs typeface="Arial Black"/>
              </a:rPr>
              <a:t>(in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generator).</a:t>
            </a:r>
            <a:endParaRPr sz="2000">
              <a:latin typeface="Arial Black"/>
              <a:cs typeface="Arial Black"/>
            </a:endParaRPr>
          </a:p>
          <a:p>
            <a:pPr marL="698500" marR="159385" lvl="1" indent="-22860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Use </a:t>
            </a:r>
            <a:r>
              <a:rPr sz="2000" spc="-220" dirty="0">
                <a:latin typeface="Arial Black"/>
                <a:cs typeface="Arial Black"/>
              </a:rPr>
              <a:t>Batch </a:t>
            </a:r>
            <a:r>
              <a:rPr sz="2000" spc="-150" dirty="0">
                <a:latin typeface="Arial Black"/>
                <a:cs typeface="Arial Black"/>
              </a:rPr>
              <a:t>Normalization </a:t>
            </a:r>
            <a:r>
              <a:rPr sz="2000" spc="-125" dirty="0">
                <a:latin typeface="Arial Black"/>
                <a:cs typeface="Arial Black"/>
              </a:rPr>
              <a:t>in both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generator and </a:t>
            </a:r>
            <a:r>
              <a:rPr sz="2000" spc="-160" dirty="0">
                <a:latin typeface="Arial Black"/>
                <a:cs typeface="Arial Black"/>
              </a:rPr>
              <a:t>the discriminator, </a:t>
            </a:r>
            <a:r>
              <a:rPr sz="2000" spc="-225" dirty="0">
                <a:latin typeface="Arial Black"/>
                <a:cs typeface="Arial Black"/>
              </a:rPr>
              <a:t>except </a:t>
            </a:r>
            <a:r>
              <a:rPr sz="2000" spc="-130" dirty="0">
                <a:latin typeface="Arial Black"/>
                <a:cs typeface="Arial Black"/>
              </a:rPr>
              <a:t>in  </a:t>
            </a:r>
            <a:r>
              <a:rPr sz="2000" spc="-160" dirty="0">
                <a:latin typeface="Arial Black"/>
                <a:cs typeface="Arial Black"/>
              </a:rPr>
              <a:t>the generator’s </a:t>
            </a:r>
            <a:r>
              <a:rPr sz="2000" spc="-130" dirty="0">
                <a:latin typeface="Arial Black"/>
                <a:cs typeface="Arial Black"/>
              </a:rPr>
              <a:t>output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0" dirty="0">
                <a:latin typeface="Arial Black"/>
                <a:cs typeface="Arial Black"/>
              </a:rPr>
              <a:t>discriminator’s </a:t>
            </a:r>
            <a:r>
              <a:rPr sz="2000" spc="-125" dirty="0">
                <a:latin typeface="Arial Black"/>
                <a:cs typeface="Arial Black"/>
              </a:rPr>
              <a:t>input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layer.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0" dirty="0">
                <a:latin typeface="Arial Black"/>
                <a:cs typeface="Arial Black"/>
              </a:rPr>
              <a:t>Remove </a:t>
            </a:r>
            <a:r>
              <a:rPr sz="2000" spc="-145" dirty="0">
                <a:latin typeface="Arial Black"/>
                <a:cs typeface="Arial Black"/>
              </a:rPr>
              <a:t>fully </a:t>
            </a:r>
            <a:r>
              <a:rPr sz="2000" spc="-200" dirty="0">
                <a:latin typeface="Arial Black"/>
                <a:cs typeface="Arial Black"/>
              </a:rPr>
              <a:t>connected </a:t>
            </a:r>
            <a:r>
              <a:rPr sz="2000" spc="-130" dirty="0">
                <a:latin typeface="Arial Black"/>
                <a:cs typeface="Arial Black"/>
              </a:rPr>
              <a:t>hidden </a:t>
            </a:r>
            <a:r>
              <a:rPr sz="2000" spc="-185" dirty="0">
                <a:latin typeface="Arial Black"/>
                <a:cs typeface="Arial Black"/>
              </a:rPr>
              <a:t>layers </a:t>
            </a:r>
            <a:r>
              <a:rPr sz="2000" spc="-100" dirty="0">
                <a:latin typeface="Arial Black"/>
                <a:cs typeface="Arial Black"/>
              </a:rPr>
              <a:t>for </a:t>
            </a:r>
            <a:r>
              <a:rPr sz="2000" spc="-150" dirty="0">
                <a:latin typeface="Arial Black"/>
                <a:cs typeface="Arial Black"/>
              </a:rPr>
              <a:t>deeper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architectures.</a:t>
            </a:r>
            <a:endParaRPr sz="2000">
              <a:latin typeface="Arial Black"/>
              <a:cs typeface="Arial Black"/>
            </a:endParaRPr>
          </a:p>
          <a:p>
            <a:pPr marL="698500" marR="20320" lvl="1" indent="-228600">
              <a:lnSpc>
                <a:spcPct val="8000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Use </a:t>
            </a:r>
            <a:r>
              <a:rPr sz="2000" spc="-250" dirty="0">
                <a:latin typeface="Arial Black"/>
                <a:cs typeface="Arial Black"/>
              </a:rPr>
              <a:t>ReLU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generator </a:t>
            </a:r>
            <a:r>
              <a:rPr sz="2000" spc="-100" dirty="0">
                <a:latin typeface="Arial Black"/>
                <a:cs typeface="Arial Black"/>
              </a:rPr>
              <a:t>for </a:t>
            </a:r>
            <a:r>
              <a:rPr sz="2000" spc="-175" dirty="0">
                <a:latin typeface="Arial Black"/>
                <a:cs typeface="Arial Black"/>
              </a:rPr>
              <a:t>all </a:t>
            </a:r>
            <a:r>
              <a:rPr sz="2000" spc="-185" dirty="0">
                <a:latin typeface="Arial Black"/>
                <a:cs typeface="Arial Black"/>
              </a:rPr>
              <a:t>layers </a:t>
            </a:r>
            <a:r>
              <a:rPr sz="2000" spc="-225" dirty="0">
                <a:latin typeface="Arial Black"/>
                <a:cs typeface="Arial Black"/>
              </a:rPr>
              <a:t>except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0" dirty="0">
                <a:latin typeface="Arial Black"/>
                <a:cs typeface="Arial Black"/>
              </a:rPr>
              <a:t>output </a:t>
            </a:r>
            <a:r>
              <a:rPr sz="2000" spc="-165" dirty="0">
                <a:latin typeface="Arial Black"/>
                <a:cs typeface="Arial Black"/>
              </a:rPr>
              <a:t>layer, </a:t>
            </a:r>
            <a:r>
              <a:rPr sz="2000" spc="-210" dirty="0">
                <a:latin typeface="Arial Black"/>
                <a:cs typeface="Arial Black"/>
              </a:rPr>
              <a:t>which  </a:t>
            </a:r>
            <a:r>
              <a:rPr sz="2000" spc="-145" dirty="0">
                <a:latin typeface="Arial Black"/>
                <a:cs typeface="Arial Black"/>
              </a:rPr>
              <a:t>should </a:t>
            </a:r>
            <a:r>
              <a:rPr sz="2000" spc="-190" dirty="0">
                <a:latin typeface="Arial Black"/>
                <a:cs typeface="Arial Black"/>
              </a:rPr>
              <a:t>use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tanh.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Use </a:t>
            </a:r>
            <a:r>
              <a:rPr sz="2000" spc="-210" dirty="0">
                <a:latin typeface="Arial Black"/>
                <a:cs typeface="Arial Black"/>
              </a:rPr>
              <a:t>leaky </a:t>
            </a:r>
            <a:r>
              <a:rPr sz="2000" spc="-250" dirty="0">
                <a:latin typeface="Arial Black"/>
                <a:cs typeface="Arial Black"/>
              </a:rPr>
              <a:t>ReLU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discriminator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75" dirty="0">
                <a:latin typeface="Arial Black"/>
                <a:cs typeface="Arial Black"/>
              </a:rPr>
              <a:t>all</a:t>
            </a:r>
            <a:r>
              <a:rPr sz="2000" spc="65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layers.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157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DCGANs: code </a:t>
            </a:r>
            <a:r>
              <a:rPr sz="4400" spc="-405" dirty="0"/>
              <a:t>with </a:t>
            </a:r>
            <a:r>
              <a:rPr sz="4400" spc="-390" dirty="0"/>
              <a:t>Fashion</a:t>
            </a:r>
            <a:r>
              <a:rPr sz="4400" spc="-75" dirty="0"/>
              <a:t> </a:t>
            </a:r>
            <a:r>
              <a:rPr sz="4400" spc="-440" dirty="0"/>
              <a:t>MNIST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74208" y="1301496"/>
            <a:ext cx="6717791" cy="5190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87017"/>
            <a:ext cx="4261485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맑은 고딕"/>
                <a:cs typeface="맑은 고딕"/>
              </a:rPr>
              <a:t>Guidelines:</a:t>
            </a:r>
            <a:endParaRPr sz="2200">
              <a:latin typeface="맑은 고딕"/>
              <a:cs typeface="맑은 고딕"/>
            </a:endParaRPr>
          </a:p>
          <a:p>
            <a:pPr marL="697865" marR="76200" lvl="1" indent="-22860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5" dirty="0">
                <a:latin typeface="맑은 고딕"/>
                <a:cs typeface="맑은 고딕"/>
              </a:rPr>
              <a:t>Replace </a:t>
            </a:r>
            <a:r>
              <a:rPr sz="1900" spc="-10" dirty="0">
                <a:latin typeface="맑은 고딕"/>
                <a:cs typeface="맑은 고딕"/>
              </a:rPr>
              <a:t>any </a:t>
            </a:r>
            <a:r>
              <a:rPr sz="1900" spc="-5" dirty="0">
                <a:latin typeface="맑은 고딕"/>
                <a:cs typeface="맑은 고딕"/>
              </a:rPr>
              <a:t>pooling layers </a:t>
            </a:r>
            <a:r>
              <a:rPr sz="1900" spc="-10" dirty="0">
                <a:latin typeface="맑은 고딕"/>
                <a:cs typeface="맑은 고딕"/>
              </a:rPr>
              <a:t>with  </a:t>
            </a:r>
            <a:r>
              <a:rPr sz="1900" spc="-5" dirty="0">
                <a:latin typeface="맑은 고딕"/>
                <a:cs typeface="맑은 고딕"/>
              </a:rPr>
              <a:t>strided </a:t>
            </a:r>
            <a:r>
              <a:rPr sz="1900" spc="-10" dirty="0">
                <a:latin typeface="맑은 고딕"/>
                <a:cs typeface="맑은 고딕"/>
              </a:rPr>
              <a:t>convolutions and  transposed</a:t>
            </a:r>
            <a:r>
              <a:rPr sz="1900" spc="20" dirty="0">
                <a:latin typeface="맑은 고딕"/>
                <a:cs typeface="맑은 고딕"/>
              </a:rPr>
              <a:t> </a:t>
            </a:r>
            <a:r>
              <a:rPr sz="1900" spc="-10" dirty="0">
                <a:latin typeface="맑은 고딕"/>
                <a:cs typeface="맑은 고딕"/>
              </a:rPr>
              <a:t>convolutions.</a:t>
            </a:r>
            <a:endParaRPr sz="1900">
              <a:latin typeface="맑은 고딕"/>
              <a:cs typeface="맑은 고딕"/>
            </a:endParaRPr>
          </a:p>
          <a:p>
            <a:pPr marL="697865" marR="5080" lvl="1" indent="-22860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맑은 고딕"/>
                <a:cs typeface="맑은 고딕"/>
              </a:rPr>
              <a:t>Use Batch </a:t>
            </a:r>
            <a:r>
              <a:rPr sz="1900" spc="-5" dirty="0">
                <a:latin typeface="맑은 고딕"/>
                <a:cs typeface="맑은 고딕"/>
              </a:rPr>
              <a:t>Normalization, except  in </a:t>
            </a:r>
            <a:r>
              <a:rPr sz="1900" spc="-10" dirty="0">
                <a:latin typeface="맑은 고딕"/>
                <a:cs typeface="맑은 고딕"/>
              </a:rPr>
              <a:t>the </a:t>
            </a:r>
            <a:r>
              <a:rPr sz="1900" spc="-5" dirty="0">
                <a:latin typeface="맑은 고딕"/>
                <a:cs typeface="맑은 고딕"/>
              </a:rPr>
              <a:t>generator’s </a:t>
            </a:r>
            <a:r>
              <a:rPr sz="1900" spc="-10" dirty="0">
                <a:latin typeface="맑은 고딕"/>
                <a:cs typeface="맑은 고딕"/>
              </a:rPr>
              <a:t>output </a:t>
            </a:r>
            <a:r>
              <a:rPr sz="1900" spc="-5" dirty="0">
                <a:latin typeface="맑은 고딕"/>
                <a:cs typeface="맑은 고딕"/>
              </a:rPr>
              <a:t>layer  </a:t>
            </a:r>
            <a:r>
              <a:rPr sz="1900" spc="-10" dirty="0">
                <a:latin typeface="맑은 고딕"/>
                <a:cs typeface="맑은 고딕"/>
              </a:rPr>
              <a:t>and the discriminator’s </a:t>
            </a:r>
            <a:r>
              <a:rPr sz="1900" spc="-5" dirty="0">
                <a:latin typeface="맑은 고딕"/>
                <a:cs typeface="맑은 고딕"/>
              </a:rPr>
              <a:t>input  </a:t>
            </a:r>
            <a:r>
              <a:rPr sz="1900" spc="-60" dirty="0">
                <a:latin typeface="맑은 고딕"/>
                <a:cs typeface="맑은 고딕"/>
              </a:rPr>
              <a:t>layer.</a:t>
            </a:r>
            <a:endParaRPr sz="1900">
              <a:latin typeface="맑은 고딕"/>
              <a:cs typeface="맑은 고딕"/>
            </a:endParaRPr>
          </a:p>
          <a:p>
            <a:pPr marL="697865" marR="86995" lvl="1" indent="-228600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20" dirty="0">
                <a:latin typeface="맑은 고딕"/>
                <a:cs typeface="맑은 고딕"/>
              </a:rPr>
              <a:t>Remove </a:t>
            </a:r>
            <a:r>
              <a:rPr sz="1900" spc="-5" dirty="0">
                <a:latin typeface="맑은 고딕"/>
                <a:cs typeface="맑은 고딕"/>
              </a:rPr>
              <a:t>fully connected hidden  layers.</a:t>
            </a:r>
            <a:endParaRPr sz="1900">
              <a:latin typeface="맑은 고딕"/>
              <a:cs typeface="맑은 고딕"/>
            </a:endParaRPr>
          </a:p>
          <a:p>
            <a:pPr marL="697865" marR="396875" lvl="1" indent="-228600">
              <a:lnSpc>
                <a:spcPct val="8000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맑은 고딕"/>
                <a:cs typeface="맑은 고딕"/>
              </a:rPr>
              <a:t>Use </a:t>
            </a:r>
            <a:r>
              <a:rPr sz="1900" spc="-25" dirty="0">
                <a:latin typeface="맑은 고딕"/>
                <a:cs typeface="맑은 고딕"/>
              </a:rPr>
              <a:t>ReLU </a:t>
            </a:r>
            <a:r>
              <a:rPr sz="1900" spc="-10" dirty="0">
                <a:latin typeface="맑은 고딕"/>
                <a:cs typeface="맑은 고딕"/>
              </a:rPr>
              <a:t>activation </a:t>
            </a:r>
            <a:r>
              <a:rPr sz="1900" spc="-5" dirty="0">
                <a:latin typeface="맑은 고딕"/>
                <a:cs typeface="맑은 고딕"/>
              </a:rPr>
              <a:t>in </a:t>
            </a:r>
            <a:r>
              <a:rPr sz="1900" spc="-15" dirty="0">
                <a:latin typeface="맑은 고딕"/>
                <a:cs typeface="맑은 고딕"/>
              </a:rPr>
              <a:t>the  </a:t>
            </a:r>
            <a:r>
              <a:rPr sz="1900" spc="-5" dirty="0">
                <a:latin typeface="맑은 고딕"/>
                <a:cs typeface="맑은 고딕"/>
              </a:rPr>
              <a:t>generator except </a:t>
            </a:r>
            <a:r>
              <a:rPr sz="1900" spc="-10" dirty="0">
                <a:latin typeface="맑은 고딕"/>
                <a:cs typeface="맑은 고딕"/>
              </a:rPr>
              <a:t>the output  </a:t>
            </a:r>
            <a:r>
              <a:rPr sz="1900" spc="-30" dirty="0">
                <a:latin typeface="맑은 고딕"/>
                <a:cs typeface="맑은 고딕"/>
              </a:rPr>
              <a:t>layer, </a:t>
            </a:r>
            <a:r>
              <a:rPr sz="1900" spc="-5" dirty="0">
                <a:latin typeface="맑은 고딕"/>
                <a:cs typeface="맑은 고딕"/>
              </a:rPr>
              <a:t>which </a:t>
            </a:r>
            <a:r>
              <a:rPr sz="1900" spc="-10" dirty="0">
                <a:latin typeface="맑은 고딕"/>
                <a:cs typeface="맑은 고딕"/>
              </a:rPr>
              <a:t>should use</a:t>
            </a:r>
            <a:r>
              <a:rPr sz="1900" spc="10" dirty="0">
                <a:latin typeface="맑은 고딕"/>
                <a:cs typeface="맑은 고딕"/>
              </a:rPr>
              <a:t> </a:t>
            </a:r>
            <a:r>
              <a:rPr sz="1900" spc="-10" dirty="0">
                <a:latin typeface="맑은 고딕"/>
                <a:cs typeface="맑은 고딕"/>
              </a:rPr>
              <a:t>tanh.</a:t>
            </a:r>
            <a:endParaRPr sz="1900">
              <a:latin typeface="맑은 고딕"/>
              <a:cs typeface="맑은 고딕"/>
            </a:endParaRPr>
          </a:p>
          <a:p>
            <a:pPr marL="697865" marR="34290" lvl="1" indent="-22860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맑은 고딕"/>
                <a:cs typeface="맑은 고딕"/>
              </a:rPr>
              <a:t>Use </a:t>
            </a:r>
            <a:r>
              <a:rPr sz="1900" spc="-5" dirty="0">
                <a:latin typeface="맑은 고딕"/>
                <a:cs typeface="맑은 고딕"/>
              </a:rPr>
              <a:t>leaky </a:t>
            </a:r>
            <a:r>
              <a:rPr sz="1900" spc="-25" dirty="0">
                <a:latin typeface="맑은 고딕"/>
                <a:cs typeface="맑은 고딕"/>
              </a:rPr>
              <a:t>ReLU </a:t>
            </a:r>
            <a:r>
              <a:rPr sz="1900" spc="-10" dirty="0">
                <a:latin typeface="맑은 고딕"/>
                <a:cs typeface="맑은 고딕"/>
              </a:rPr>
              <a:t>activation </a:t>
            </a:r>
            <a:r>
              <a:rPr sz="1900" spc="-5" dirty="0">
                <a:latin typeface="맑은 고딕"/>
                <a:cs typeface="맑은 고딕"/>
              </a:rPr>
              <a:t>in </a:t>
            </a:r>
            <a:r>
              <a:rPr sz="1900" spc="-15" dirty="0">
                <a:latin typeface="맑은 고딕"/>
                <a:cs typeface="맑은 고딕"/>
              </a:rPr>
              <a:t>the  </a:t>
            </a:r>
            <a:r>
              <a:rPr sz="1900" spc="-20" dirty="0">
                <a:latin typeface="맑은 고딕"/>
                <a:cs typeface="맑은 고딕"/>
              </a:rPr>
              <a:t>discriminator.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157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DCGANs: code </a:t>
            </a:r>
            <a:r>
              <a:rPr sz="4400" spc="-405" dirty="0"/>
              <a:t>with </a:t>
            </a:r>
            <a:r>
              <a:rPr sz="4400" spc="-390" dirty="0"/>
              <a:t>Fashion</a:t>
            </a:r>
            <a:r>
              <a:rPr sz="4400" spc="-75" dirty="0"/>
              <a:t> </a:t>
            </a:r>
            <a:r>
              <a:rPr sz="4400" spc="-440" dirty="0"/>
              <a:t>MNIST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433840" y="1837944"/>
            <a:ext cx="7522845" cy="4380230"/>
            <a:chOff x="2433840" y="1837944"/>
            <a:chExt cx="7522845" cy="4380230"/>
          </a:xfrm>
        </p:grpSpPr>
        <p:sp>
          <p:nvSpPr>
            <p:cNvPr id="4" name="object 4"/>
            <p:cNvSpPr/>
            <p:nvPr/>
          </p:nvSpPr>
          <p:spPr>
            <a:xfrm>
              <a:off x="2433840" y="1837944"/>
              <a:ext cx="7522450" cy="4379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8900" y="2033015"/>
              <a:ext cx="6934199" cy="3791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36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84" dirty="0"/>
              <a:t>StyleGANs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9476740" cy="189483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Introduced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235" dirty="0">
                <a:latin typeface="Arial Black"/>
                <a:cs typeface="Arial Black"/>
              </a:rPr>
              <a:t>2018 </a:t>
            </a:r>
            <a:r>
              <a:rPr sz="2400" spc="-185" dirty="0">
                <a:latin typeface="Arial Black"/>
                <a:cs typeface="Arial Black"/>
              </a:rPr>
              <a:t>by </a:t>
            </a:r>
            <a:r>
              <a:rPr sz="2400" spc="-195" dirty="0">
                <a:latin typeface="Arial Black"/>
                <a:cs typeface="Arial Black"/>
              </a:rPr>
              <a:t>Nvidia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team.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It </a:t>
            </a:r>
            <a:r>
              <a:rPr sz="2400" spc="-250" dirty="0">
                <a:latin typeface="Arial Black"/>
                <a:cs typeface="Arial Black"/>
              </a:rPr>
              <a:t>uses </a:t>
            </a:r>
            <a:r>
              <a:rPr sz="2400" b="1" spc="55" dirty="0">
                <a:latin typeface="Arial"/>
                <a:cs typeface="Arial"/>
              </a:rPr>
              <a:t>style </a:t>
            </a:r>
            <a:r>
              <a:rPr sz="2400" b="1" spc="100" dirty="0">
                <a:latin typeface="Arial"/>
                <a:cs typeface="Arial"/>
              </a:rPr>
              <a:t>transfer </a:t>
            </a:r>
            <a:r>
              <a:rPr sz="2400" b="1" spc="55" dirty="0">
                <a:latin typeface="Arial"/>
                <a:cs typeface="Arial"/>
              </a:rPr>
              <a:t>techniques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190" dirty="0">
                <a:latin typeface="Arial Black"/>
                <a:cs typeface="Arial Black"/>
              </a:rPr>
              <a:t>the</a:t>
            </a:r>
            <a:r>
              <a:rPr sz="2400" spc="-535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generator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ensure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5" dirty="0">
                <a:latin typeface="Arial Black"/>
                <a:cs typeface="Arial Black"/>
              </a:rPr>
              <a:t>generated </a:t>
            </a:r>
            <a:r>
              <a:rPr sz="2000" spc="-180" dirty="0">
                <a:latin typeface="Arial Black"/>
                <a:cs typeface="Arial Black"/>
              </a:rPr>
              <a:t>images have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04" dirty="0">
                <a:latin typeface="Arial Black"/>
                <a:cs typeface="Arial Black"/>
              </a:rPr>
              <a:t>same local </a:t>
            </a:r>
            <a:r>
              <a:rPr sz="2000" spc="-170" dirty="0">
                <a:latin typeface="Arial Black"/>
                <a:cs typeface="Arial Black"/>
              </a:rPr>
              <a:t>structure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spc="-160" dirty="0">
                <a:latin typeface="Arial Black"/>
                <a:cs typeface="Arial Black"/>
              </a:rPr>
              <a:t>the  </a:t>
            </a:r>
            <a:r>
              <a:rPr sz="2000" spc="-135" dirty="0">
                <a:latin typeface="Arial Black"/>
                <a:cs typeface="Arial Black"/>
              </a:rPr>
              <a:t>training </a:t>
            </a:r>
            <a:r>
              <a:rPr sz="2000" spc="-175" dirty="0">
                <a:latin typeface="Arial Black"/>
                <a:cs typeface="Arial Black"/>
              </a:rPr>
              <a:t>images, </a:t>
            </a:r>
            <a:r>
              <a:rPr sz="2000" spc="-190" dirty="0">
                <a:latin typeface="Arial Black"/>
                <a:cs typeface="Arial Black"/>
              </a:rPr>
              <a:t>at </a:t>
            </a:r>
            <a:r>
              <a:rPr sz="2000" spc="-180" dirty="0">
                <a:latin typeface="Arial Black"/>
                <a:cs typeface="Arial Black"/>
              </a:rPr>
              <a:t>every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scale,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greatly </a:t>
            </a:r>
            <a:r>
              <a:rPr sz="2000" spc="-130" dirty="0">
                <a:latin typeface="Arial Black"/>
                <a:cs typeface="Arial Black"/>
              </a:rPr>
              <a:t>improving </a:t>
            </a:r>
            <a:r>
              <a:rPr sz="2000" spc="-160" dirty="0">
                <a:latin typeface="Arial Black"/>
                <a:cs typeface="Arial Black"/>
              </a:rPr>
              <a:t>the quality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5" dirty="0">
                <a:latin typeface="Arial Black"/>
                <a:cs typeface="Arial Black"/>
              </a:rPr>
              <a:t>generated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images.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36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84" dirty="0"/>
              <a:t>StyleGANs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0330815" cy="25044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It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15" dirty="0">
                <a:latin typeface="Arial Black"/>
                <a:cs typeface="Arial Black"/>
              </a:rPr>
              <a:t>composed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50" dirty="0">
                <a:latin typeface="Arial Black"/>
                <a:cs typeface="Arial Black"/>
              </a:rPr>
              <a:t>two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networks.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20" dirty="0">
                <a:latin typeface="Arial"/>
                <a:cs typeface="Arial"/>
              </a:rPr>
              <a:t>1) </a:t>
            </a:r>
            <a:r>
              <a:rPr sz="2400" b="1" spc="100" dirty="0">
                <a:latin typeface="Arial"/>
                <a:cs typeface="Arial"/>
              </a:rPr>
              <a:t>Mapping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100" dirty="0">
                <a:latin typeface="Arial"/>
                <a:cs typeface="Arial"/>
              </a:rPr>
              <a:t>network: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0" dirty="0">
                <a:latin typeface="Arial Black"/>
                <a:cs typeface="Arial Black"/>
              </a:rPr>
              <a:t>mapping </a:t>
            </a:r>
            <a:r>
              <a:rPr sz="2000" spc="-180" dirty="0">
                <a:latin typeface="Arial Black"/>
                <a:cs typeface="Arial Black"/>
              </a:rPr>
              <a:t>network maps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codings </a:t>
            </a:r>
            <a:r>
              <a:rPr sz="2000" spc="-170" dirty="0">
                <a:latin typeface="Arial Black"/>
                <a:cs typeface="Arial Black"/>
              </a:rPr>
              <a:t>(latent </a:t>
            </a:r>
            <a:r>
              <a:rPr sz="2000" spc="-165" dirty="0">
                <a:latin typeface="Arial Black"/>
                <a:cs typeface="Arial Black"/>
              </a:rPr>
              <a:t>representations) </a:t>
            </a:r>
            <a:r>
              <a:rPr sz="2000" spc="-150" dirty="0">
                <a:latin typeface="Arial Black"/>
                <a:cs typeface="Arial Black"/>
              </a:rPr>
              <a:t>to multiple </a:t>
            </a:r>
            <a:r>
              <a:rPr sz="2000" spc="-200" dirty="0">
                <a:latin typeface="Arial Black"/>
                <a:cs typeface="Arial Black"/>
              </a:rPr>
              <a:t>style  </a:t>
            </a:r>
            <a:r>
              <a:rPr sz="2000" spc="-195" dirty="0">
                <a:latin typeface="Arial Black"/>
                <a:cs typeface="Arial Black"/>
              </a:rPr>
              <a:t>vectors.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An </a:t>
            </a:r>
            <a:r>
              <a:rPr sz="2000" spc="-145" dirty="0">
                <a:latin typeface="Arial Black"/>
                <a:cs typeface="Arial Black"/>
              </a:rPr>
              <a:t>eight-layer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MLP</a:t>
            </a:r>
            <a:endParaRPr sz="2000">
              <a:latin typeface="Arial Black"/>
              <a:cs typeface="Arial Black"/>
            </a:endParaRPr>
          </a:p>
          <a:p>
            <a:pPr marL="698500" marR="280035" indent="-228600">
              <a:lnSpc>
                <a:spcPts val="2160"/>
              </a:lnSpc>
              <a:spcBef>
                <a:spcPts val="525"/>
              </a:spcBef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175" dirty="0">
                <a:latin typeface="Arial Black"/>
                <a:cs typeface="Arial Black"/>
              </a:rPr>
              <a:t>+ </a:t>
            </a:r>
            <a:r>
              <a:rPr sz="2000" spc="-150" dirty="0">
                <a:latin typeface="Arial Black"/>
                <a:cs typeface="Arial Black"/>
              </a:rPr>
              <a:t>multiple </a:t>
            </a:r>
            <a:r>
              <a:rPr sz="2000" spc="-145" dirty="0">
                <a:latin typeface="Arial Black"/>
                <a:cs typeface="Arial Black"/>
              </a:rPr>
              <a:t>affine </a:t>
            </a:r>
            <a:r>
              <a:rPr sz="2000" spc="-150" dirty="0">
                <a:latin typeface="Arial Black"/>
                <a:cs typeface="Arial Black"/>
              </a:rPr>
              <a:t>transformations </a:t>
            </a:r>
            <a:r>
              <a:rPr sz="2000" spc="-210" dirty="0">
                <a:latin typeface="Arial Black"/>
                <a:cs typeface="Arial Black"/>
              </a:rPr>
              <a:t>which </a:t>
            </a:r>
            <a:r>
              <a:rPr sz="2000" spc="-170" dirty="0">
                <a:latin typeface="Arial Black"/>
                <a:cs typeface="Arial Black"/>
              </a:rPr>
              <a:t>produces </a:t>
            </a:r>
            <a:r>
              <a:rPr sz="2000" spc="-150" dirty="0">
                <a:latin typeface="Arial Black"/>
                <a:cs typeface="Arial Black"/>
              </a:rPr>
              <a:t>multiple </a:t>
            </a:r>
            <a:r>
              <a:rPr sz="2000" spc="-204" dirty="0">
                <a:latin typeface="Arial Black"/>
                <a:cs typeface="Arial Black"/>
              </a:rPr>
              <a:t>vectors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60" dirty="0">
                <a:latin typeface="Arial Black"/>
                <a:cs typeface="Arial Black"/>
              </a:rPr>
              <a:t>control  the </a:t>
            </a:r>
            <a:r>
              <a:rPr sz="2000" spc="-200" dirty="0">
                <a:latin typeface="Arial Black"/>
                <a:cs typeface="Arial Black"/>
              </a:rPr>
              <a:t>style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5" dirty="0">
                <a:latin typeface="Arial Black"/>
                <a:cs typeface="Arial Black"/>
              </a:rPr>
              <a:t>generated </a:t>
            </a:r>
            <a:r>
              <a:rPr sz="2000" spc="-165" dirty="0">
                <a:latin typeface="Arial Black"/>
                <a:cs typeface="Arial Black"/>
              </a:rPr>
              <a:t>image </a:t>
            </a:r>
            <a:r>
              <a:rPr sz="2000" spc="-190" dirty="0">
                <a:latin typeface="Arial Black"/>
                <a:cs typeface="Arial Black"/>
              </a:rPr>
              <a:t>at </a:t>
            </a:r>
            <a:r>
              <a:rPr sz="2000" spc="-135" dirty="0">
                <a:latin typeface="Arial Black"/>
                <a:cs typeface="Arial Black"/>
              </a:rPr>
              <a:t>different</a:t>
            </a:r>
            <a:r>
              <a:rPr sz="2000" spc="-65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levels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0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15" dirty="0"/>
              <a:t>Key </a:t>
            </a:r>
            <a:r>
              <a:rPr sz="4400" spc="-450" dirty="0"/>
              <a:t>concepts:</a:t>
            </a:r>
            <a:r>
              <a:rPr sz="4400" spc="-100" dirty="0"/>
              <a:t> </a:t>
            </a:r>
            <a:r>
              <a:rPr sz="4400" b="1" spc="5" dirty="0">
                <a:latin typeface="Arial"/>
                <a:cs typeface="Arial"/>
              </a:rPr>
              <a:t>GAN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1815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Generative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Adversarial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Networks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(</a:t>
            </a:r>
            <a:r>
              <a:rPr sz="2400" spc="-55" dirty="0">
                <a:latin typeface="맑은 고딕"/>
                <a:cs typeface="맑은 고딕"/>
              </a:rPr>
              <a:t>생성적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40" dirty="0">
                <a:latin typeface="맑은 고딕"/>
                <a:cs typeface="맑은 고딕"/>
              </a:rPr>
              <a:t>신경망</a:t>
            </a:r>
            <a:r>
              <a:rPr sz="2400" spc="-40" dirty="0">
                <a:latin typeface="Arial Black"/>
                <a:cs typeface="Arial Black"/>
              </a:rPr>
              <a:t>,</a:t>
            </a:r>
            <a:r>
              <a:rPr sz="2400" spc="-19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적대적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생성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신경  </a:t>
            </a:r>
            <a:r>
              <a:rPr sz="2400" spc="-110" dirty="0">
                <a:latin typeface="맑은 고딕"/>
                <a:cs typeface="맑은 고딕"/>
              </a:rPr>
              <a:t>망</a:t>
            </a:r>
            <a:r>
              <a:rPr sz="2400" spc="-110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4115" y="3072881"/>
            <a:ext cx="6939800" cy="2559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9312" y="5897204"/>
            <a:ext cx="5133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latin typeface="휴먼모음T"/>
                <a:cs typeface="휴먼모음T"/>
              </a:rPr>
              <a:t>*</a:t>
            </a:r>
            <a:r>
              <a:rPr sz="1400" spc="-440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생성자는</a:t>
            </a:r>
            <a:r>
              <a:rPr sz="1400" spc="-420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판별자가</a:t>
            </a:r>
            <a:r>
              <a:rPr sz="1400" spc="-409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구별할</a:t>
            </a:r>
            <a:r>
              <a:rPr sz="1400" spc="-420" dirty="0">
                <a:latin typeface="휴먼모음T"/>
                <a:cs typeface="휴먼모음T"/>
              </a:rPr>
              <a:t> </a:t>
            </a:r>
            <a:r>
              <a:rPr sz="1400" spc="125" dirty="0">
                <a:latin typeface="휴먼모음T"/>
                <a:cs typeface="휴먼모음T"/>
              </a:rPr>
              <a:t>수</a:t>
            </a:r>
            <a:r>
              <a:rPr sz="1400" spc="-434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없을</a:t>
            </a:r>
            <a:r>
              <a:rPr sz="1400" spc="-420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만큼</a:t>
            </a:r>
            <a:r>
              <a:rPr sz="1400" spc="-430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정교한</a:t>
            </a:r>
            <a:r>
              <a:rPr sz="1400" spc="-425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가짜를</a:t>
            </a:r>
            <a:r>
              <a:rPr sz="1400" spc="-420" dirty="0">
                <a:latin typeface="휴먼모음T"/>
                <a:cs typeface="휴먼모음T"/>
              </a:rPr>
              <a:t> </a:t>
            </a:r>
            <a:r>
              <a:rPr sz="1400" spc="120" dirty="0">
                <a:latin typeface="휴먼모음T"/>
                <a:cs typeface="휴먼모음T"/>
              </a:rPr>
              <a:t>만드는게</a:t>
            </a:r>
            <a:r>
              <a:rPr sz="1400" spc="-425" dirty="0">
                <a:latin typeface="휴먼모음T"/>
                <a:cs typeface="휴먼모음T"/>
              </a:rPr>
              <a:t> </a:t>
            </a:r>
            <a:r>
              <a:rPr sz="1400" spc="35" dirty="0">
                <a:latin typeface="휴먼모음T"/>
                <a:cs typeface="휴먼모음T"/>
              </a:rPr>
              <a:t>목표!</a:t>
            </a:r>
            <a:endParaRPr sz="1400">
              <a:latin typeface="휴먼모음T"/>
              <a:cs typeface="휴먼모음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36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84" dirty="0"/>
              <a:t>StyleGANs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0279380" cy="359346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It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15" dirty="0">
                <a:latin typeface="Arial Black"/>
                <a:cs typeface="Arial Black"/>
              </a:rPr>
              <a:t>composed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50" dirty="0">
                <a:latin typeface="Arial Black"/>
                <a:cs typeface="Arial Black"/>
              </a:rPr>
              <a:t>two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networks.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20" dirty="0">
                <a:latin typeface="Arial"/>
                <a:cs typeface="Arial"/>
              </a:rPr>
              <a:t>2) </a:t>
            </a:r>
            <a:r>
              <a:rPr sz="2400" b="1" spc="5" dirty="0">
                <a:latin typeface="Arial"/>
                <a:cs typeface="Arial"/>
              </a:rPr>
              <a:t>Synthesis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100" dirty="0">
                <a:latin typeface="Arial"/>
                <a:cs typeface="Arial"/>
              </a:rPr>
              <a:t>network: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95" dirty="0">
                <a:latin typeface="Arial Black"/>
                <a:cs typeface="Arial Black"/>
              </a:rPr>
              <a:t>has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90" dirty="0">
                <a:latin typeface="Arial Black"/>
                <a:cs typeface="Arial Black"/>
              </a:rPr>
              <a:t>constant </a:t>
            </a:r>
            <a:r>
              <a:rPr sz="2000" spc="-150" dirty="0">
                <a:latin typeface="Arial Black"/>
                <a:cs typeface="Arial Black"/>
              </a:rPr>
              <a:t>learned </a:t>
            </a:r>
            <a:r>
              <a:rPr sz="2000" spc="-125" dirty="0">
                <a:latin typeface="Arial Black"/>
                <a:cs typeface="Arial Black"/>
              </a:rPr>
              <a:t>input </a:t>
            </a:r>
            <a:r>
              <a:rPr sz="2000" spc="-190" dirty="0">
                <a:latin typeface="Arial Black"/>
                <a:cs typeface="Arial Black"/>
              </a:rPr>
              <a:t>(constant </a:t>
            </a:r>
            <a:r>
              <a:rPr sz="2000" spc="-150" dirty="0">
                <a:latin typeface="Arial Black"/>
                <a:cs typeface="Arial Black"/>
              </a:rPr>
              <a:t>after </a:t>
            </a:r>
            <a:r>
              <a:rPr sz="2000" spc="-135" dirty="0">
                <a:latin typeface="Arial Black"/>
                <a:cs typeface="Arial Black"/>
              </a:rPr>
              <a:t>training, </a:t>
            </a:r>
            <a:r>
              <a:rPr sz="2000" spc="-125" dirty="0">
                <a:latin typeface="Arial Black"/>
                <a:cs typeface="Arial Black"/>
              </a:rPr>
              <a:t>but </a:t>
            </a:r>
            <a:r>
              <a:rPr sz="2000" spc="-135" dirty="0">
                <a:latin typeface="Arial Black"/>
                <a:cs typeface="Arial Black"/>
              </a:rPr>
              <a:t>not </a:t>
            </a:r>
            <a:r>
              <a:rPr sz="2000" spc="-105" dirty="0">
                <a:latin typeface="Arial Black"/>
                <a:cs typeface="Arial Black"/>
              </a:rPr>
              <a:t>during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training)</a:t>
            </a:r>
            <a:endParaRPr sz="2000">
              <a:latin typeface="Arial Black"/>
              <a:cs typeface="Arial Black"/>
            </a:endParaRPr>
          </a:p>
          <a:p>
            <a:pPr marL="698500" marR="73660" lvl="1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90" dirty="0">
                <a:latin typeface="Arial Black"/>
                <a:cs typeface="Arial Black"/>
              </a:rPr>
              <a:t>constant </a:t>
            </a:r>
            <a:r>
              <a:rPr sz="2000" spc="-125" dirty="0">
                <a:latin typeface="Arial Black"/>
                <a:cs typeface="Arial Black"/>
              </a:rPr>
              <a:t>input </a:t>
            </a:r>
            <a:r>
              <a:rPr sz="2000" spc="-175" dirty="0">
                <a:latin typeface="Arial Black"/>
                <a:cs typeface="Arial Black"/>
              </a:rPr>
              <a:t>goes </a:t>
            </a:r>
            <a:r>
              <a:rPr sz="2000" spc="-110" dirty="0">
                <a:latin typeface="Arial Black"/>
                <a:cs typeface="Arial Black"/>
              </a:rPr>
              <a:t>through </a:t>
            </a:r>
            <a:r>
              <a:rPr sz="2000" spc="-150" dirty="0">
                <a:latin typeface="Arial Black"/>
                <a:cs typeface="Arial Black"/>
              </a:rPr>
              <a:t>multiple </a:t>
            </a:r>
            <a:r>
              <a:rPr sz="2000" spc="-165" dirty="0">
                <a:latin typeface="Arial Black"/>
                <a:cs typeface="Arial Black"/>
              </a:rPr>
              <a:t>convolutional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45" dirty="0">
                <a:latin typeface="Arial Black"/>
                <a:cs typeface="Arial Black"/>
              </a:rPr>
              <a:t>upsampling </a:t>
            </a:r>
            <a:r>
              <a:rPr sz="2000" spc="-180" dirty="0">
                <a:latin typeface="Arial Black"/>
                <a:cs typeface="Arial Black"/>
              </a:rPr>
              <a:t>layers,  </a:t>
            </a:r>
            <a:r>
              <a:rPr sz="2000" spc="-240" dirty="0">
                <a:latin typeface="Arial Black"/>
                <a:cs typeface="Arial Black"/>
              </a:rPr>
              <a:t>as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earlier,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25" dirty="0">
                <a:latin typeface="Arial Black"/>
                <a:cs typeface="Arial Black"/>
              </a:rPr>
              <a:t>but </a:t>
            </a:r>
            <a:r>
              <a:rPr sz="2000" spc="-150" dirty="0">
                <a:latin typeface="Arial Black"/>
                <a:cs typeface="Arial Black"/>
              </a:rPr>
              <a:t>there </a:t>
            </a:r>
            <a:r>
              <a:rPr sz="2000" spc="-160" dirty="0">
                <a:latin typeface="Arial Black"/>
                <a:cs typeface="Arial Black"/>
              </a:rPr>
              <a:t>are </a:t>
            </a:r>
            <a:r>
              <a:rPr sz="2000" spc="-204" dirty="0">
                <a:latin typeface="Arial Black"/>
                <a:cs typeface="Arial Black"/>
              </a:rPr>
              <a:t>two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twists.</a:t>
            </a:r>
            <a:endParaRPr sz="2000">
              <a:latin typeface="Arial Black"/>
              <a:cs typeface="Arial Black"/>
            </a:endParaRPr>
          </a:p>
          <a:p>
            <a:pPr marL="1155065" marR="42545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first, </a:t>
            </a:r>
            <a:r>
              <a:rPr sz="1800" spc="-165" dirty="0">
                <a:latin typeface="Arial Black"/>
                <a:cs typeface="Arial Black"/>
              </a:rPr>
              <a:t>some </a:t>
            </a:r>
            <a:r>
              <a:rPr sz="1800" b="1" spc="20" dirty="0">
                <a:latin typeface="Arial"/>
                <a:cs typeface="Arial"/>
              </a:rPr>
              <a:t>noise </a:t>
            </a:r>
            <a:r>
              <a:rPr sz="1800" b="1" spc="-30" dirty="0">
                <a:latin typeface="Arial"/>
                <a:cs typeface="Arial"/>
              </a:rPr>
              <a:t>is </a:t>
            </a:r>
            <a:r>
              <a:rPr sz="1800" b="1" spc="50" dirty="0">
                <a:latin typeface="Arial"/>
                <a:cs typeface="Arial"/>
              </a:rPr>
              <a:t>added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14" dirty="0">
                <a:latin typeface="Arial Black"/>
                <a:cs typeface="Arial Black"/>
              </a:rPr>
              <a:t>input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60" dirty="0">
                <a:latin typeface="Arial Black"/>
                <a:cs typeface="Arial Black"/>
              </a:rPr>
              <a:t>all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35" dirty="0">
                <a:latin typeface="Arial Black"/>
                <a:cs typeface="Arial Black"/>
              </a:rPr>
              <a:t>outputs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45" dirty="0">
                <a:latin typeface="Arial Black"/>
                <a:cs typeface="Arial Black"/>
              </a:rPr>
              <a:t>the</a:t>
            </a:r>
            <a:r>
              <a:rPr sz="1800" spc="-360" dirty="0">
                <a:latin typeface="Arial Black"/>
                <a:cs typeface="Arial Black"/>
              </a:rPr>
              <a:t> </a:t>
            </a:r>
            <a:r>
              <a:rPr sz="1800" spc="-145" dirty="0">
                <a:latin typeface="Arial Black"/>
                <a:cs typeface="Arial Black"/>
              </a:rPr>
              <a:t>convolutional  </a:t>
            </a:r>
            <a:r>
              <a:rPr sz="1800" spc="-160" dirty="0">
                <a:latin typeface="Arial Black"/>
                <a:cs typeface="Arial Black"/>
              </a:rPr>
              <a:t>layers.</a:t>
            </a:r>
            <a:endParaRPr sz="18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0" dirty="0">
                <a:latin typeface="Arial Black"/>
                <a:cs typeface="Arial Black"/>
              </a:rPr>
              <a:t>Second, </a:t>
            </a:r>
            <a:r>
              <a:rPr sz="1800" spc="-204" dirty="0">
                <a:latin typeface="Arial Black"/>
                <a:cs typeface="Arial Black"/>
              </a:rPr>
              <a:t>each </a:t>
            </a:r>
            <a:r>
              <a:rPr sz="1800" spc="-155" dirty="0">
                <a:latin typeface="Arial Black"/>
                <a:cs typeface="Arial Black"/>
              </a:rPr>
              <a:t>noise </a:t>
            </a:r>
            <a:r>
              <a:rPr sz="1800" spc="-150" dirty="0">
                <a:latin typeface="Arial Black"/>
                <a:cs typeface="Arial Black"/>
              </a:rPr>
              <a:t>layer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45" dirty="0">
                <a:latin typeface="Arial Black"/>
                <a:cs typeface="Arial Black"/>
              </a:rPr>
              <a:t>followed </a:t>
            </a:r>
            <a:r>
              <a:rPr sz="1800" spc="-140" dirty="0">
                <a:latin typeface="Arial Black"/>
                <a:cs typeface="Arial Black"/>
              </a:rPr>
              <a:t>by </a:t>
            </a:r>
            <a:r>
              <a:rPr sz="1800" spc="-145" dirty="0">
                <a:latin typeface="Arial Black"/>
                <a:cs typeface="Arial Black"/>
              </a:rPr>
              <a:t>an </a:t>
            </a:r>
            <a:r>
              <a:rPr sz="1800" spc="-165" dirty="0">
                <a:latin typeface="Arial Black"/>
                <a:cs typeface="Arial Black"/>
              </a:rPr>
              <a:t>Adaptive </a:t>
            </a:r>
            <a:r>
              <a:rPr sz="1800" spc="-175" dirty="0">
                <a:latin typeface="Arial Black"/>
                <a:cs typeface="Arial Black"/>
              </a:rPr>
              <a:t>Instance </a:t>
            </a:r>
            <a:r>
              <a:rPr sz="1800" spc="-135" dirty="0">
                <a:latin typeface="Arial Black"/>
                <a:cs typeface="Arial Black"/>
              </a:rPr>
              <a:t>Normalization </a:t>
            </a:r>
            <a:r>
              <a:rPr sz="1800" spc="-160" dirty="0">
                <a:latin typeface="Arial Black"/>
                <a:cs typeface="Arial Black"/>
              </a:rPr>
              <a:t>(AdaIN)  </a:t>
            </a:r>
            <a:r>
              <a:rPr sz="1800" spc="-145" dirty="0">
                <a:latin typeface="Arial Black"/>
                <a:cs typeface="Arial Black"/>
              </a:rPr>
              <a:t>layer: it </a:t>
            </a:r>
            <a:r>
              <a:rPr sz="1800" spc="-155" dirty="0">
                <a:latin typeface="Arial Black"/>
                <a:cs typeface="Arial Black"/>
              </a:rPr>
              <a:t>standardizes </a:t>
            </a:r>
            <a:r>
              <a:rPr sz="1800" spc="-204" dirty="0">
                <a:latin typeface="Arial Black"/>
                <a:cs typeface="Arial Black"/>
              </a:rPr>
              <a:t>each </a:t>
            </a:r>
            <a:r>
              <a:rPr sz="1800" spc="-140" dirty="0">
                <a:latin typeface="Arial Black"/>
                <a:cs typeface="Arial Black"/>
              </a:rPr>
              <a:t>feature map </a:t>
            </a:r>
            <a:r>
              <a:rPr sz="1800" spc="-135" dirty="0">
                <a:latin typeface="Arial Black"/>
                <a:cs typeface="Arial Black"/>
              </a:rPr>
              <a:t>independently, </a:t>
            </a:r>
            <a:r>
              <a:rPr sz="1800" spc="-130" dirty="0">
                <a:latin typeface="Arial Black"/>
                <a:cs typeface="Arial Black"/>
              </a:rPr>
              <a:t>then </a:t>
            </a:r>
            <a:r>
              <a:rPr sz="1800" spc="-145" dirty="0">
                <a:latin typeface="Arial Black"/>
                <a:cs typeface="Arial Black"/>
              </a:rPr>
              <a:t>it </a:t>
            </a:r>
            <a:r>
              <a:rPr sz="1800" spc="-190" dirty="0">
                <a:latin typeface="Arial Black"/>
                <a:cs typeface="Arial Black"/>
              </a:rPr>
              <a:t>uses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80" dirty="0">
                <a:latin typeface="Arial Black"/>
                <a:cs typeface="Arial Black"/>
              </a:rPr>
              <a:t>style </a:t>
            </a:r>
            <a:r>
              <a:rPr sz="1800" spc="-175" dirty="0">
                <a:latin typeface="Arial Black"/>
                <a:cs typeface="Arial Black"/>
              </a:rPr>
              <a:t>vector </a:t>
            </a:r>
            <a:r>
              <a:rPr sz="1800" spc="-140" dirty="0">
                <a:latin typeface="Arial Black"/>
                <a:cs typeface="Arial Black"/>
              </a:rPr>
              <a:t>to  </a:t>
            </a:r>
            <a:r>
              <a:rPr sz="1800" spc="-135" dirty="0">
                <a:latin typeface="Arial Black"/>
                <a:cs typeface="Arial Black"/>
              </a:rPr>
              <a:t>determine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220" dirty="0">
                <a:latin typeface="Arial Black"/>
                <a:cs typeface="Arial Black"/>
              </a:rPr>
              <a:t>scale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40" dirty="0">
                <a:latin typeface="Arial Black"/>
                <a:cs typeface="Arial Black"/>
              </a:rPr>
              <a:t>offset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204" dirty="0">
                <a:latin typeface="Arial Black"/>
                <a:cs typeface="Arial Black"/>
              </a:rPr>
              <a:t>each </a:t>
            </a:r>
            <a:r>
              <a:rPr sz="1800" spc="-135" dirty="0">
                <a:latin typeface="Arial Black"/>
                <a:cs typeface="Arial Black"/>
              </a:rPr>
              <a:t>feature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map.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36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84" dirty="0"/>
              <a:t>StyleGANs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196205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5" dirty="0">
                <a:latin typeface="Arial Black"/>
                <a:cs typeface="Arial Black"/>
              </a:rPr>
              <a:t>StyleGAN’s </a:t>
            </a:r>
            <a:r>
              <a:rPr sz="2400" spc="-170" dirty="0">
                <a:latin typeface="Arial Black"/>
                <a:cs typeface="Arial Black"/>
              </a:rPr>
              <a:t>generator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architecture: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>
              <a:latin typeface="Arial Black"/>
              <a:cs typeface="Arial Black"/>
            </a:endParaRPr>
          </a:p>
          <a:p>
            <a:pPr marL="241300" marR="202438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Focusing </a:t>
            </a:r>
            <a:r>
              <a:rPr sz="2400" spc="-135" dirty="0">
                <a:latin typeface="Arial Black"/>
                <a:cs typeface="Arial Black"/>
              </a:rPr>
              <a:t>on </a:t>
            </a:r>
            <a:r>
              <a:rPr sz="2400" spc="25" dirty="0">
                <a:latin typeface="Arial Black"/>
                <a:cs typeface="Arial Black"/>
              </a:rPr>
              <a:t>‘</a:t>
            </a:r>
            <a:r>
              <a:rPr sz="2400" b="1" spc="25" dirty="0">
                <a:latin typeface="Arial"/>
                <a:cs typeface="Arial"/>
              </a:rPr>
              <a:t>adding  </a:t>
            </a:r>
            <a:r>
              <a:rPr sz="2400" b="1" spc="90" dirty="0">
                <a:latin typeface="Arial"/>
                <a:cs typeface="Arial"/>
              </a:rPr>
              <a:t>independent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noise</a:t>
            </a:r>
            <a:r>
              <a:rPr sz="2400" spc="-25" dirty="0">
                <a:latin typeface="Arial Black"/>
                <a:cs typeface="Arial Black"/>
              </a:rPr>
              <a:t>’</a:t>
            </a:r>
            <a:endParaRPr sz="2400">
              <a:latin typeface="Arial Black"/>
              <a:cs typeface="Arial Black"/>
            </a:endParaRPr>
          </a:p>
          <a:p>
            <a:pPr marL="697865" marR="170815" lvl="1" indent="-228600">
              <a:lnSpc>
                <a:spcPts val="216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Earlier </a:t>
            </a:r>
            <a:r>
              <a:rPr sz="2000" spc="-204" dirty="0">
                <a:latin typeface="Arial Black"/>
                <a:cs typeface="Arial Black"/>
              </a:rPr>
              <a:t>GANs: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randomness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should  </a:t>
            </a:r>
            <a:r>
              <a:rPr sz="2000" spc="-210" dirty="0">
                <a:latin typeface="Arial Black"/>
                <a:cs typeface="Arial Black"/>
              </a:rPr>
              <a:t>come </a:t>
            </a:r>
            <a:r>
              <a:rPr sz="2000" spc="-105" dirty="0">
                <a:latin typeface="Arial Black"/>
                <a:cs typeface="Arial Black"/>
              </a:rPr>
              <a:t>from </a:t>
            </a:r>
            <a:r>
              <a:rPr sz="2000" spc="-175" dirty="0">
                <a:latin typeface="Arial Black"/>
                <a:cs typeface="Arial Black"/>
              </a:rPr>
              <a:t>codings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-155" dirty="0">
                <a:latin typeface="Arial Black"/>
                <a:cs typeface="Arial Black"/>
              </a:rPr>
              <a:t>by</a:t>
            </a:r>
            <a:r>
              <a:rPr sz="2000" spc="-204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generator.</a:t>
            </a:r>
            <a:endParaRPr sz="2000">
              <a:latin typeface="Arial Black"/>
              <a:cs typeface="Arial Black"/>
            </a:endParaRPr>
          </a:p>
          <a:p>
            <a:pPr marL="1155065" marR="210185" lvl="2" indent="-228600">
              <a:lnSpc>
                <a:spcPts val="1939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15" dirty="0">
                <a:latin typeface="Arial Black"/>
                <a:cs typeface="Arial Black"/>
              </a:rPr>
              <a:t>So </a:t>
            </a:r>
            <a:r>
              <a:rPr sz="1800" spc="-130" dirty="0">
                <a:latin typeface="Arial Black"/>
                <a:cs typeface="Arial Black"/>
              </a:rPr>
              <a:t>generator </a:t>
            </a:r>
            <a:r>
              <a:rPr sz="1800" spc="-160" dirty="0">
                <a:latin typeface="Arial Black"/>
                <a:cs typeface="Arial Black"/>
              </a:rPr>
              <a:t>needs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b="1" spc="40" dirty="0">
                <a:latin typeface="Arial"/>
                <a:cs typeface="Arial"/>
              </a:rPr>
              <a:t>care </a:t>
            </a:r>
            <a:r>
              <a:rPr sz="1800" b="1" spc="50" dirty="0">
                <a:latin typeface="Arial"/>
                <a:cs typeface="Arial"/>
              </a:rPr>
              <a:t>storing  </a:t>
            </a:r>
            <a:r>
              <a:rPr sz="1800" b="1" spc="-5" dirty="0">
                <a:latin typeface="Arial"/>
                <a:cs typeface="Arial"/>
              </a:rPr>
              <a:t>noise</a:t>
            </a:r>
            <a:r>
              <a:rPr sz="1800" spc="-5" dirty="0"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  <a:p>
            <a:pPr marL="1155065" marR="43180" lvl="2" indent="-228600">
              <a:lnSpc>
                <a:spcPts val="1939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5" dirty="0">
                <a:latin typeface="Arial Black"/>
                <a:cs typeface="Arial Black"/>
              </a:rPr>
              <a:t>Also,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55" dirty="0">
                <a:latin typeface="Arial Black"/>
                <a:cs typeface="Arial Black"/>
              </a:rPr>
              <a:t>noise </a:t>
            </a:r>
            <a:r>
              <a:rPr sz="1800" spc="-130" dirty="0">
                <a:latin typeface="Arial Black"/>
                <a:cs typeface="Arial Black"/>
              </a:rPr>
              <a:t>had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55" dirty="0">
                <a:latin typeface="Arial Black"/>
                <a:cs typeface="Arial Black"/>
              </a:rPr>
              <a:t>able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b="1" spc="75" dirty="0">
                <a:latin typeface="Arial"/>
                <a:cs typeface="Arial"/>
              </a:rPr>
              <a:t>flow  </a:t>
            </a:r>
            <a:r>
              <a:rPr sz="1800" spc="-100" dirty="0">
                <a:latin typeface="Arial Black"/>
                <a:cs typeface="Arial Black"/>
              </a:rPr>
              <a:t>through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60" dirty="0">
                <a:latin typeface="Arial Black"/>
                <a:cs typeface="Arial Black"/>
              </a:rPr>
              <a:t>network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75" dirty="0">
                <a:latin typeface="Arial Black"/>
                <a:cs typeface="Arial Black"/>
              </a:rPr>
              <a:t>reach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800" u="sng" spc="-13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final </a:t>
            </a:r>
            <a:r>
              <a:rPr sz="1800" u="sng" spc="-16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layers 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of 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</a:t>
            </a:r>
            <a:r>
              <a:rPr sz="1800" u="sng" spc="-21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generator.</a:t>
            </a:r>
            <a:endParaRPr sz="1800">
              <a:latin typeface="Arial Black"/>
              <a:cs typeface="Arial Black"/>
            </a:endParaRPr>
          </a:p>
          <a:p>
            <a:pPr marL="698500" marR="122555" lvl="1" indent="-228600">
              <a:lnSpc>
                <a:spcPts val="216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60" dirty="0">
                <a:latin typeface="Arial Black"/>
                <a:cs typeface="Arial Black"/>
              </a:rPr>
              <a:t>avoid </a:t>
            </a:r>
            <a:r>
              <a:rPr sz="2000" spc="-210" dirty="0">
                <a:latin typeface="Arial Black"/>
                <a:cs typeface="Arial Black"/>
              </a:rPr>
              <a:t>such issues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30" dirty="0">
                <a:latin typeface="Arial Black"/>
                <a:cs typeface="Arial Black"/>
              </a:rPr>
              <a:t>adding  </a:t>
            </a:r>
            <a:r>
              <a:rPr sz="2000" spc="-190" dirty="0">
                <a:latin typeface="Arial Black"/>
                <a:cs typeface="Arial Black"/>
              </a:rPr>
              <a:t>extra </a:t>
            </a:r>
            <a:r>
              <a:rPr sz="2000" spc="-170" dirty="0">
                <a:latin typeface="Arial Black"/>
                <a:cs typeface="Arial Black"/>
              </a:rPr>
              <a:t>noise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inputs.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126" y="499496"/>
            <a:ext cx="5248637" cy="5849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714733" y="464566"/>
            <a:ext cx="320675" cy="378460"/>
            <a:chOff x="11714733" y="464566"/>
            <a:chExt cx="320675" cy="378460"/>
          </a:xfrm>
        </p:grpSpPr>
        <p:sp>
          <p:nvSpPr>
            <p:cNvPr id="6" name="object 6"/>
            <p:cNvSpPr/>
            <p:nvPr/>
          </p:nvSpPr>
          <p:spPr>
            <a:xfrm>
              <a:off x="11721084" y="470916"/>
              <a:ext cx="307975" cy="365760"/>
            </a:xfrm>
            <a:custGeom>
              <a:avLst/>
              <a:gdLst/>
              <a:ahLst/>
              <a:cxnLst/>
              <a:rect l="l" t="t" r="r" b="b"/>
              <a:pathLst>
                <a:path w="307975" h="365759">
                  <a:moveTo>
                    <a:pt x="153924" y="0"/>
                  </a:moveTo>
                  <a:lnTo>
                    <a:pt x="0" y="182879"/>
                  </a:lnTo>
                  <a:lnTo>
                    <a:pt x="153924" y="365759"/>
                  </a:lnTo>
                  <a:lnTo>
                    <a:pt x="153924" y="274319"/>
                  </a:lnTo>
                  <a:lnTo>
                    <a:pt x="307848" y="274319"/>
                  </a:lnTo>
                  <a:lnTo>
                    <a:pt x="307848" y="91439"/>
                  </a:lnTo>
                  <a:lnTo>
                    <a:pt x="153924" y="91439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21083" y="470916"/>
              <a:ext cx="307975" cy="365760"/>
            </a:xfrm>
            <a:custGeom>
              <a:avLst/>
              <a:gdLst/>
              <a:ahLst/>
              <a:cxnLst/>
              <a:rect l="l" t="t" r="r" b="b"/>
              <a:pathLst>
                <a:path w="307975" h="365759">
                  <a:moveTo>
                    <a:pt x="0" y="182879"/>
                  </a:moveTo>
                  <a:lnTo>
                    <a:pt x="153924" y="0"/>
                  </a:lnTo>
                  <a:lnTo>
                    <a:pt x="153924" y="91439"/>
                  </a:lnTo>
                  <a:lnTo>
                    <a:pt x="307848" y="91439"/>
                  </a:lnTo>
                  <a:lnTo>
                    <a:pt x="307848" y="274319"/>
                  </a:lnTo>
                  <a:lnTo>
                    <a:pt x="153924" y="274319"/>
                  </a:lnTo>
                  <a:lnTo>
                    <a:pt x="153924" y="365759"/>
                  </a:lnTo>
                  <a:lnTo>
                    <a:pt x="0" y="182879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56254"/>
            <a:ext cx="144970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9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156" y="6544526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32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0"/>
            <a:ext cx="10472927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6007" y="393572"/>
            <a:ext cx="2002789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맑은 고딕"/>
                <a:cs typeface="맑은 고딕"/>
              </a:rPr>
              <a:t>Generated</a:t>
            </a:r>
            <a:r>
              <a:rPr sz="1800" b="1" spc="-20" dirty="0">
                <a:latin typeface="맑은 고딕"/>
                <a:cs typeface="맑은 고딕"/>
              </a:rPr>
              <a:t> </a:t>
            </a:r>
            <a:r>
              <a:rPr sz="1800" b="1" spc="-5" dirty="0">
                <a:latin typeface="맑은 고딕"/>
                <a:cs typeface="맑은 고딕"/>
              </a:rPr>
              <a:t>images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맑은 고딕"/>
                <a:cs typeface="맑은 고딕"/>
              </a:rPr>
              <a:t>Except Source </a:t>
            </a:r>
            <a:r>
              <a:rPr sz="1400" b="1" dirty="0">
                <a:latin typeface="맑은 고딕"/>
                <a:cs typeface="맑은 고딕"/>
              </a:rPr>
              <a:t>A</a:t>
            </a:r>
            <a:r>
              <a:rPr sz="1400" b="1" spc="-30" dirty="0">
                <a:latin typeface="맑은 고딕"/>
                <a:cs typeface="맑은 고딕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col</a:t>
            </a:r>
            <a:endParaRPr sz="1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&amp; </a:t>
            </a:r>
            <a:r>
              <a:rPr sz="1400" spc="-5" dirty="0">
                <a:latin typeface="맑은 고딕"/>
                <a:cs typeface="맑은 고딕"/>
              </a:rPr>
              <a:t>Source </a:t>
            </a:r>
            <a:r>
              <a:rPr sz="1400" b="1" dirty="0">
                <a:latin typeface="맑은 고딕"/>
                <a:cs typeface="맑은 고딕"/>
              </a:rPr>
              <a:t>B</a:t>
            </a:r>
            <a:r>
              <a:rPr sz="1400" b="1" spc="-4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맑은 고딕"/>
                <a:cs typeface="맑은 고딕"/>
              </a:rPr>
              <a:t>row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65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/>
              <a:t>Mus</a:t>
            </a:r>
            <a:r>
              <a:rPr sz="4400" spc="-405" dirty="0"/>
              <a:t>e</a:t>
            </a:r>
            <a:r>
              <a:rPr sz="4400" spc="-515" dirty="0"/>
              <a:t>G</a:t>
            </a:r>
            <a:r>
              <a:rPr sz="4400" spc="-605" dirty="0"/>
              <a:t>A</a:t>
            </a:r>
            <a:r>
              <a:rPr sz="4400" spc="-320" dirty="0"/>
              <a:t>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63505" cy="2526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창작활동 </a:t>
            </a:r>
            <a:r>
              <a:rPr sz="2400" spc="-160" dirty="0">
                <a:latin typeface="Arial Black"/>
                <a:cs typeface="Arial Black"/>
              </a:rPr>
              <a:t>:</a:t>
            </a:r>
            <a:r>
              <a:rPr sz="2400" spc="-409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작곡하기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논문출처</a:t>
            </a:r>
            <a:endParaRPr sz="2000">
              <a:latin typeface="맑은 고딕"/>
              <a:cs typeface="맑은 고딕"/>
            </a:endParaRPr>
          </a:p>
          <a:p>
            <a:pPr marL="1155065" marR="499109" lvl="2" indent="-228600">
              <a:lnSpc>
                <a:spcPts val="1939"/>
              </a:lnSpc>
              <a:spcBef>
                <a:spcPts val="5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“MuseGAN: </a:t>
            </a:r>
            <a:r>
              <a:rPr sz="1800" spc="-145" dirty="0">
                <a:latin typeface="Arial Black"/>
                <a:cs typeface="Arial Black"/>
              </a:rPr>
              <a:t>Multi-track </a:t>
            </a:r>
            <a:r>
              <a:rPr sz="1800" spc="-160" dirty="0">
                <a:latin typeface="Arial Black"/>
                <a:cs typeface="Arial Black"/>
              </a:rPr>
              <a:t>Sequential Generative Adversarial </a:t>
            </a:r>
            <a:r>
              <a:rPr sz="1800" spc="-180" dirty="0">
                <a:latin typeface="Arial Black"/>
                <a:cs typeface="Arial Black"/>
              </a:rPr>
              <a:t>Networks </a:t>
            </a:r>
            <a:r>
              <a:rPr sz="1800" spc="-85" dirty="0">
                <a:latin typeface="Arial Black"/>
                <a:cs typeface="Arial Black"/>
              </a:rPr>
              <a:t>for </a:t>
            </a:r>
            <a:r>
              <a:rPr sz="1800" spc="-180" dirty="0">
                <a:latin typeface="Arial Black"/>
                <a:cs typeface="Arial Black"/>
              </a:rPr>
              <a:t>Symbolic  </a:t>
            </a:r>
            <a:r>
              <a:rPr sz="1800" spc="-175" dirty="0">
                <a:latin typeface="Arial Black"/>
                <a:cs typeface="Arial Black"/>
              </a:rPr>
              <a:t>Music </a:t>
            </a:r>
            <a:r>
              <a:rPr sz="1800" spc="-140" dirty="0">
                <a:latin typeface="Arial Black"/>
                <a:cs typeface="Arial Black"/>
              </a:rPr>
              <a:t>Generation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80" dirty="0">
                <a:latin typeface="Arial Black"/>
                <a:cs typeface="Arial Black"/>
              </a:rPr>
              <a:t>Accompaniment” </a:t>
            </a:r>
            <a:r>
              <a:rPr sz="1800" spc="-195" dirty="0">
                <a:latin typeface="Arial Black"/>
                <a:cs typeface="Arial Black"/>
              </a:rPr>
              <a:t>AAAI,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2018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05" dirty="0">
                <a:latin typeface="Arial Black"/>
                <a:cs typeface="Arial Black"/>
              </a:rPr>
              <a:t>https://arxiv.org/pdf/1709.06298.pdf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ts val="2275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  <a:p>
            <a:pPr marL="698500" marR="5080" indent="227965">
              <a:lnSpc>
                <a:spcPts val="2160"/>
              </a:lnSpc>
              <a:spcBef>
                <a:spcPts val="145"/>
              </a:spcBef>
            </a:pPr>
            <a:r>
              <a:rPr sz="2000" u="sng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https://github.com/rickiepark/GDL_code/blob/master/07_05_musegan_analysi </a:t>
            </a:r>
            <a:r>
              <a:rPr sz="2000" spc="-135" dirty="0">
                <a:solidFill>
                  <a:srgbClr val="0563C1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sz="2000" u="sng" spc="-1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s.ipynb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29851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MuseGAN</a:t>
            </a:r>
            <a:r>
              <a:rPr sz="2400" spc="-175" dirty="0">
                <a:latin typeface="맑은 고딕"/>
                <a:cs typeface="맑은 고딕"/>
              </a:rPr>
              <a:t>으로</a:t>
            </a:r>
            <a:r>
              <a:rPr sz="2400" spc="-28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악보  생성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04565"/>
            <a:ext cx="27717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훈련집합에서</a:t>
            </a:r>
            <a:r>
              <a:rPr sz="2400" spc="-3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가장  근접한 악보</a:t>
            </a:r>
            <a:r>
              <a:rPr sz="2400" spc="-465" dirty="0">
                <a:latin typeface="맑은 고딕"/>
                <a:cs typeface="맑은 고딕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0791" y="0"/>
            <a:ext cx="7967471" cy="683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29851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MuseGAN</a:t>
            </a:r>
            <a:r>
              <a:rPr sz="2400" spc="-175" dirty="0">
                <a:latin typeface="맑은 고딕"/>
                <a:cs typeface="맑은 고딕"/>
              </a:rPr>
              <a:t>으로</a:t>
            </a:r>
            <a:r>
              <a:rPr sz="2400" spc="-28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악보  생성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04565"/>
            <a:ext cx="31057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생성한 악보</a:t>
            </a:r>
            <a:r>
              <a:rPr sz="2400" spc="-620" dirty="0">
                <a:latin typeface="맑은 고딕"/>
                <a:cs typeface="맑은 고딕"/>
              </a:rPr>
              <a:t> </a:t>
            </a:r>
            <a:r>
              <a:rPr sz="2400" spc="-120" dirty="0">
                <a:latin typeface="Arial Black"/>
                <a:cs typeface="Arial Black"/>
              </a:rPr>
              <a:t>2</a:t>
            </a:r>
            <a:r>
              <a:rPr sz="2400" spc="-120" dirty="0">
                <a:latin typeface="맑은 고딕"/>
                <a:cs typeface="맑은 고딕"/>
              </a:rPr>
              <a:t>차 </a:t>
            </a:r>
            <a:r>
              <a:rPr sz="2400" dirty="0">
                <a:latin typeface="맑은 고딕"/>
                <a:cs typeface="맑은 고딕"/>
              </a:rPr>
              <a:t>변환</a:t>
            </a:r>
            <a:endParaRPr sz="2400">
              <a:latin typeface="맑은 고딕"/>
              <a:cs typeface="맑은 고딕"/>
            </a:endParaRPr>
          </a:p>
          <a:p>
            <a:pPr marL="241300">
              <a:lnSpc>
                <a:spcPts val="2735"/>
              </a:lnSpc>
            </a:pPr>
            <a:r>
              <a:rPr sz="2400" spc="-75" dirty="0">
                <a:latin typeface="Arial Black"/>
                <a:cs typeface="Arial Black"/>
              </a:rPr>
              <a:t>(</a:t>
            </a:r>
            <a:r>
              <a:rPr sz="2400" spc="-75" dirty="0">
                <a:latin typeface="맑은 고딕"/>
                <a:cs typeface="맑은 고딕"/>
              </a:rPr>
              <a:t>화음 변경</a:t>
            </a:r>
            <a:r>
              <a:rPr sz="2400" spc="-75" dirty="0">
                <a:latin typeface="Arial Black"/>
                <a:cs typeface="Arial Black"/>
              </a:rPr>
              <a:t>)</a:t>
            </a:r>
            <a:r>
              <a:rPr sz="2400" spc="-325" dirty="0">
                <a:latin typeface="Arial Black"/>
                <a:cs typeface="Arial Black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2608" y="0"/>
            <a:ext cx="7912607" cy="683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참고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6337935" cy="1703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5" dirty="0">
                <a:latin typeface="Arial Black"/>
                <a:cs typeface="Arial Black"/>
              </a:rPr>
              <a:t>CNN</a:t>
            </a:r>
            <a:r>
              <a:rPr sz="2400" spc="-145" dirty="0">
                <a:latin typeface="맑은 고딕"/>
                <a:cs typeface="맑은 고딕"/>
              </a:rPr>
              <a:t>기반 </a:t>
            </a:r>
            <a:r>
              <a:rPr sz="2400" dirty="0">
                <a:latin typeface="맑은 고딕"/>
                <a:cs typeface="맑은 고딕"/>
              </a:rPr>
              <a:t>그림 생성</a:t>
            </a:r>
            <a:r>
              <a:rPr sz="2400" spc="-5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모델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Known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spc="-165" dirty="0">
                <a:latin typeface="Arial Black"/>
                <a:cs typeface="Arial Black"/>
              </a:rPr>
              <a:t>“Neural </a:t>
            </a:r>
            <a:r>
              <a:rPr sz="2000" spc="-220" dirty="0">
                <a:latin typeface="Arial Black"/>
                <a:cs typeface="Arial Black"/>
              </a:rPr>
              <a:t>Style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Transfer”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논문출처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4" dirty="0">
                <a:latin typeface="Arial Black"/>
                <a:cs typeface="Arial Black"/>
              </a:rPr>
              <a:t>“A  </a:t>
            </a:r>
            <a:r>
              <a:rPr sz="1800" spc="-135" dirty="0">
                <a:latin typeface="Arial Black"/>
                <a:cs typeface="Arial Black"/>
              </a:rPr>
              <a:t>Neural </a:t>
            </a:r>
            <a:r>
              <a:rPr sz="1800" spc="-130" dirty="0">
                <a:latin typeface="Arial Black"/>
                <a:cs typeface="Arial Black"/>
              </a:rPr>
              <a:t>Algorithm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85" dirty="0">
                <a:latin typeface="Arial Black"/>
                <a:cs typeface="Arial Black"/>
              </a:rPr>
              <a:t>Artistic </a:t>
            </a:r>
            <a:r>
              <a:rPr sz="1800" spc="-195" dirty="0">
                <a:latin typeface="Arial Black"/>
                <a:cs typeface="Arial Black"/>
              </a:rPr>
              <a:t>Style”, </a:t>
            </a:r>
            <a:r>
              <a:rPr sz="1800" spc="-175" dirty="0">
                <a:latin typeface="Arial Black"/>
                <a:cs typeface="Arial Black"/>
              </a:rPr>
              <a:t>arXiv,</a:t>
            </a:r>
            <a:r>
              <a:rPr sz="1800" spc="-36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2015</a:t>
            </a:r>
            <a:endParaRPr sz="1800">
              <a:latin typeface="Arial Black"/>
              <a:cs typeface="Arial Black"/>
            </a:endParaRPr>
          </a:p>
          <a:p>
            <a:pPr marL="1612900" lvl="3" indent="-22987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pos="1612265" algn="l"/>
                <a:tab pos="1613535" algn="l"/>
              </a:tabLst>
            </a:pPr>
            <a:r>
              <a:rPr sz="1600" u="sng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https://arxiv.org/abs/1508.06576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516" y="440436"/>
            <a:ext cx="2640583" cy="59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61332" y="733044"/>
            <a:ext cx="7178767" cy="538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484" y="541732"/>
            <a:ext cx="75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O</a:t>
            </a:r>
            <a:r>
              <a:rPr sz="1600" spc="-10" dirty="0">
                <a:latin typeface="맑은 고딕"/>
                <a:cs typeface="맑은 고딕"/>
              </a:rPr>
              <a:t>r</a:t>
            </a:r>
            <a:r>
              <a:rPr sz="1600" spc="-5" dirty="0">
                <a:latin typeface="맑은 고딕"/>
                <a:cs typeface="맑은 고딕"/>
              </a:rPr>
              <a:t>i</a:t>
            </a:r>
            <a:r>
              <a:rPr sz="1600" spc="-10" dirty="0">
                <a:latin typeface="맑은 고딕"/>
                <a:cs typeface="맑은 고딕"/>
              </a:rPr>
              <a:t>g</a:t>
            </a:r>
            <a:r>
              <a:rPr sz="1600" spc="-5" dirty="0">
                <a:latin typeface="맑은 고딕"/>
                <a:cs typeface="맑은 고딕"/>
              </a:rPr>
              <a:t>in</a:t>
            </a:r>
            <a:r>
              <a:rPr sz="1600" spc="-10" dirty="0">
                <a:latin typeface="맑은 고딕"/>
                <a:cs typeface="맑은 고딕"/>
              </a:rPr>
              <a:t>al  </a:t>
            </a:r>
            <a:r>
              <a:rPr sz="1600" spc="-15" dirty="0">
                <a:latin typeface="맑은 고딕"/>
                <a:cs typeface="맑은 고딕"/>
              </a:rPr>
              <a:t>C</a:t>
            </a:r>
            <a:r>
              <a:rPr sz="1600" spc="-5" dirty="0">
                <a:latin typeface="맑은 고딕"/>
                <a:cs typeface="맑은 고딕"/>
              </a:rPr>
              <a:t>on</a:t>
            </a:r>
            <a:r>
              <a:rPr sz="1600" spc="-20" dirty="0">
                <a:latin typeface="맑은 고딕"/>
                <a:cs typeface="맑은 고딕"/>
              </a:rPr>
              <a:t>t</a:t>
            </a:r>
            <a:r>
              <a:rPr sz="1600" spc="-10" dirty="0">
                <a:latin typeface="맑은 고딕"/>
                <a:cs typeface="맑은 고딕"/>
              </a:rPr>
              <a:t>e</a:t>
            </a:r>
            <a:r>
              <a:rPr sz="1600" spc="-5" dirty="0">
                <a:latin typeface="맑은 고딕"/>
                <a:cs typeface="맑은 고딕"/>
              </a:rPr>
              <a:t>nt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484" y="2498520"/>
            <a:ext cx="584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85" dirty="0">
                <a:latin typeface="맑은 고딕"/>
                <a:cs typeface="맑은 고딕"/>
              </a:rPr>
              <a:t>T</a:t>
            </a:r>
            <a:r>
              <a:rPr sz="1600" spc="-10" dirty="0">
                <a:latin typeface="맑은 고딕"/>
                <a:cs typeface="맑은 고딕"/>
              </a:rPr>
              <a:t>a</a:t>
            </a:r>
            <a:r>
              <a:rPr sz="1600" spc="-35" dirty="0">
                <a:latin typeface="맑은 고딕"/>
                <a:cs typeface="맑은 고딕"/>
              </a:rPr>
              <a:t>r</a:t>
            </a:r>
            <a:r>
              <a:rPr sz="1600" spc="-10" dirty="0">
                <a:latin typeface="맑은 고딕"/>
                <a:cs typeface="맑은 고딕"/>
              </a:rPr>
              <a:t>get  </a:t>
            </a:r>
            <a:r>
              <a:rPr sz="1600" dirty="0">
                <a:latin typeface="맑은 고딕"/>
                <a:cs typeface="맑은 고딕"/>
              </a:rPr>
              <a:t>(</a:t>
            </a:r>
            <a:r>
              <a:rPr sz="1600" spc="-70" dirty="0">
                <a:latin typeface="맑은 고딕"/>
                <a:cs typeface="맑은 고딕"/>
              </a:rPr>
              <a:t>S</a:t>
            </a:r>
            <a:r>
              <a:rPr sz="1600" spc="-5" dirty="0">
                <a:latin typeface="맑은 고딕"/>
                <a:cs typeface="맑은 고딕"/>
              </a:rPr>
              <a:t>t</a:t>
            </a:r>
            <a:r>
              <a:rPr sz="1600" dirty="0">
                <a:latin typeface="맑은 고딕"/>
                <a:cs typeface="맑은 고딕"/>
              </a:rPr>
              <a:t>y</a:t>
            </a:r>
            <a:r>
              <a:rPr sz="1600" spc="-5" dirty="0">
                <a:latin typeface="맑은 고딕"/>
                <a:cs typeface="맑은 고딕"/>
              </a:rPr>
              <a:t>l</a:t>
            </a:r>
            <a:r>
              <a:rPr sz="1600" spc="-10" dirty="0">
                <a:latin typeface="맑은 고딕"/>
                <a:cs typeface="맑은 고딕"/>
              </a:rPr>
              <a:t>e</a:t>
            </a:r>
            <a:r>
              <a:rPr sz="1600" spc="-5" dirty="0">
                <a:latin typeface="맑은 고딕"/>
                <a:cs typeface="맑은 고딕"/>
              </a:rPr>
              <a:t>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84" y="4577330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맑은 고딕"/>
                <a:cs typeface="맑은 고딕"/>
              </a:rPr>
              <a:t>Generated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70" dirty="0"/>
              <a:t>S</a:t>
            </a:r>
            <a:r>
              <a:rPr sz="4400" spc="-305" dirty="0"/>
              <a:t>umma</a:t>
            </a:r>
            <a:r>
              <a:rPr sz="4400" spc="-160" dirty="0"/>
              <a:t>r</a:t>
            </a:r>
            <a:r>
              <a:rPr sz="4400" spc="-445" dirty="0"/>
              <a:t>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420110" cy="23615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GAN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Generator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Discriminator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0" dirty="0">
                <a:latin typeface="Arial Black"/>
                <a:cs typeface="Arial Black"/>
              </a:rPr>
              <a:t>How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0" dirty="0">
                <a:latin typeface="Arial Black"/>
                <a:cs typeface="Arial Black"/>
              </a:rPr>
              <a:t>train </a:t>
            </a:r>
            <a:r>
              <a:rPr sz="2000" spc="-185" dirty="0">
                <a:latin typeface="Arial Black"/>
                <a:cs typeface="Arial Black"/>
              </a:rPr>
              <a:t>with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code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Arial Black"/>
                <a:cs typeface="Arial Black"/>
              </a:rPr>
              <a:t>DCGAN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StyleGAN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참고자료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모</a:t>
            </a:r>
            <a:r>
              <a:rPr spc="-160" dirty="0"/>
              <a:t>19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핸</a:t>
            </a:r>
            <a:r>
              <a:rPr spc="-160" dirty="0"/>
              <a:t>17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맑은 고딕"/>
                <a:cs typeface="맑은 고딕"/>
              </a:rPr>
              <a:t>코드</a:t>
            </a:r>
          </a:p>
          <a:p>
            <a:pPr marL="698500" marR="2209165" lvl="1" indent="-228600">
              <a:lnSpc>
                <a:spcPts val="2160"/>
              </a:lnSpc>
              <a:spcBef>
                <a:spcPts val="530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https://colab.research.google.com/github/ageron/handson-  </a:t>
            </a:r>
            <a:r>
              <a:rPr sz="2000" u="sng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ml2/blob/master/17_autoencoders_and_gans.ipynb</a:t>
            </a:r>
            <a:endParaRPr sz="2000">
              <a:latin typeface="Arial Black"/>
              <a:cs typeface="Arial Black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3"/>
              </a:rPr>
              <a:t>https://github.com/rickiepark/GDL_code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4" dirty="0">
                <a:latin typeface="Arial Black"/>
                <a:cs typeface="Arial Black"/>
              </a:rPr>
              <a:t>“ </a:t>
            </a:r>
            <a:r>
              <a:rPr sz="1800" spc="-160" dirty="0">
                <a:latin typeface="Arial Black"/>
                <a:cs typeface="Arial Black"/>
              </a:rPr>
              <a:t>Generative </a:t>
            </a:r>
            <a:r>
              <a:rPr sz="1800" spc="-135" dirty="0">
                <a:latin typeface="Arial Black"/>
                <a:cs typeface="Arial Black"/>
              </a:rPr>
              <a:t>Deep </a:t>
            </a:r>
            <a:r>
              <a:rPr sz="1800" spc="-150" dirty="0">
                <a:latin typeface="Arial Black"/>
                <a:cs typeface="Arial Black"/>
              </a:rPr>
              <a:t>Learning” </a:t>
            </a:r>
            <a:r>
              <a:rPr sz="1800" spc="-220" dirty="0">
                <a:latin typeface="Arial Black"/>
                <a:cs typeface="Arial Black"/>
              </a:rPr>
              <a:t>O’REILLY, </a:t>
            </a:r>
            <a:r>
              <a:rPr sz="1800" spc="-100" dirty="0">
                <a:latin typeface="Arial Black"/>
                <a:cs typeface="Arial Black"/>
              </a:rPr>
              <a:t>(</a:t>
            </a:r>
            <a:r>
              <a:rPr sz="1800" spc="-100" dirty="0">
                <a:latin typeface="맑은 고딕"/>
                <a:cs typeface="맑은 고딕"/>
              </a:rPr>
              <a:t>역</a:t>
            </a:r>
            <a:r>
              <a:rPr sz="1800" spc="-100" dirty="0">
                <a:latin typeface="Arial Black"/>
                <a:cs typeface="Arial Black"/>
              </a:rPr>
              <a:t>, </a:t>
            </a:r>
            <a:r>
              <a:rPr sz="1800" spc="-55" dirty="0">
                <a:latin typeface="Arial Black"/>
                <a:cs typeface="Arial Black"/>
              </a:rPr>
              <a:t>“</a:t>
            </a:r>
            <a:r>
              <a:rPr sz="1800" spc="-55" dirty="0">
                <a:latin typeface="맑은 고딕"/>
                <a:cs typeface="맑은 고딕"/>
              </a:rPr>
              <a:t>미술관에 </a:t>
            </a:r>
            <a:r>
              <a:rPr sz="1800" spc="-195" dirty="0">
                <a:latin typeface="Arial Black"/>
                <a:cs typeface="Arial Black"/>
              </a:rPr>
              <a:t>GAN </a:t>
            </a:r>
            <a:r>
              <a:rPr sz="1800" spc="-75" dirty="0">
                <a:latin typeface="맑은 고딕"/>
                <a:cs typeface="맑은 고딕"/>
              </a:rPr>
              <a:t>딥러닝</a:t>
            </a:r>
            <a:r>
              <a:rPr sz="1800" spc="-75" dirty="0">
                <a:latin typeface="Arial Black"/>
                <a:cs typeface="Arial Black"/>
              </a:rPr>
              <a:t>”, </a:t>
            </a:r>
            <a:r>
              <a:rPr sz="1800" spc="-20" dirty="0">
                <a:latin typeface="맑은 고딕"/>
                <a:cs typeface="맑은 고딕"/>
              </a:rPr>
              <a:t>한빛미디어</a:t>
            </a:r>
            <a:r>
              <a:rPr sz="1800" spc="-20" dirty="0">
                <a:latin typeface="Arial Black"/>
                <a:cs typeface="Arial Black"/>
              </a:rPr>
              <a:t>,</a:t>
            </a:r>
            <a:r>
              <a:rPr sz="1800" spc="-459" dirty="0">
                <a:latin typeface="Arial Black"/>
                <a:cs typeface="Arial Black"/>
              </a:rPr>
              <a:t> </a:t>
            </a:r>
            <a:r>
              <a:rPr sz="1800" spc="-170" dirty="0">
                <a:latin typeface="Arial Black"/>
                <a:cs typeface="Arial Black"/>
              </a:rPr>
              <a:t>2019)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822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0" dirty="0"/>
              <a:t>Generator </a:t>
            </a:r>
            <a:r>
              <a:rPr sz="4400" spc="-135" dirty="0"/>
              <a:t>(</a:t>
            </a:r>
            <a:r>
              <a:rPr sz="4400" spc="-135" dirty="0">
                <a:latin typeface="맑은 고딕"/>
                <a:cs typeface="맑은 고딕"/>
              </a:rPr>
              <a:t>생성자</a:t>
            </a:r>
            <a:r>
              <a:rPr sz="4400" spc="-135" dirty="0"/>
              <a:t>, </a:t>
            </a:r>
            <a:r>
              <a:rPr sz="4400" dirty="0">
                <a:latin typeface="맑은 고딕"/>
                <a:cs typeface="맑은 고딕"/>
              </a:rPr>
              <a:t>가짜 제조</a:t>
            </a:r>
            <a:r>
              <a:rPr sz="4400" spc="-1075" dirty="0">
                <a:latin typeface="맑은 고딕"/>
                <a:cs typeface="맑은 고딕"/>
              </a:rPr>
              <a:t> </a:t>
            </a:r>
            <a:r>
              <a:rPr sz="4400" spc="-130" dirty="0">
                <a:latin typeface="맑은 고딕"/>
                <a:cs typeface="맑은 고딕"/>
              </a:rPr>
              <a:t>공장</a:t>
            </a:r>
            <a:r>
              <a:rPr sz="4400" spc="-130" dirty="0"/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767195" cy="22428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0" dirty="0">
                <a:latin typeface="맑은 고딕"/>
                <a:cs typeface="맑은 고딕"/>
              </a:rPr>
              <a:t>생성자</a:t>
            </a:r>
            <a:r>
              <a:rPr sz="2400" spc="-150" dirty="0">
                <a:latin typeface="Arial Black"/>
                <a:cs typeface="Arial Black"/>
              </a:rPr>
              <a:t>(Generator)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가상의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이미지를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만들어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내는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공장임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작동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방식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처음엔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랜덤한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픽셀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값으로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채워진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이미지로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시작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  <a:tab pos="108077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맑은 고딕"/>
                <a:cs typeface="맑은 고딕"/>
              </a:rPr>
              <a:t>판별자의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판별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결과에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따라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지속적으로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업데이트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점차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원하는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이미지를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만들어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감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250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In </a:t>
            </a:r>
            <a:r>
              <a:rPr sz="4400" spc="-350" dirty="0"/>
              <a:t>the </a:t>
            </a:r>
            <a:r>
              <a:rPr sz="4400" spc="-409" dirty="0"/>
              <a:t>next </a:t>
            </a:r>
            <a:r>
              <a:rPr sz="4400" spc="-550" dirty="0"/>
              <a:t>week </a:t>
            </a:r>
            <a:r>
              <a:rPr sz="4400" spc="-325" dirty="0"/>
              <a:t>(final</a:t>
            </a:r>
            <a:r>
              <a:rPr sz="4400" spc="-40" dirty="0"/>
              <a:t> </a:t>
            </a:r>
            <a:r>
              <a:rPr sz="4400" spc="-420" dirty="0"/>
              <a:t>lectures)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239" y="1759977"/>
            <a:ext cx="5344795" cy="23571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75" dirty="0">
                <a:latin typeface="Arial Black"/>
                <a:cs typeface="Arial Black"/>
              </a:rPr>
              <a:t>14</a:t>
            </a:r>
            <a:r>
              <a:rPr sz="2400" spc="-262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200" dirty="0">
                <a:latin typeface="Arial Black"/>
                <a:cs typeface="Arial Black"/>
              </a:rPr>
              <a:t>25-26)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35" dirty="0">
                <a:latin typeface="Arial Black"/>
                <a:cs typeface="Arial Black"/>
              </a:rPr>
              <a:t>Review </a:t>
            </a:r>
            <a:r>
              <a:rPr sz="2000" spc="-195" dirty="0">
                <a:latin typeface="Arial Black"/>
                <a:cs typeface="Arial Black"/>
              </a:rPr>
              <a:t>latest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researches</a:t>
            </a:r>
            <a:endParaRPr sz="2000">
              <a:latin typeface="Arial Black"/>
              <a:cs typeface="Arial Black"/>
            </a:endParaRP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270" dirty="0">
                <a:latin typeface="Arial Black"/>
                <a:cs typeface="Arial Black"/>
              </a:rPr>
              <a:t>CVPR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papers</a:t>
            </a:r>
            <a:endParaRPr sz="18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00" dirty="0">
                <a:latin typeface="Arial Black"/>
                <a:cs typeface="Arial Black"/>
              </a:rPr>
              <a:t>Advanced topics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deep </a:t>
            </a:r>
            <a:r>
              <a:rPr sz="2000" spc="-140" dirty="0">
                <a:latin typeface="Arial Black"/>
                <a:cs typeface="Arial Black"/>
              </a:rPr>
              <a:t>learning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field.</a:t>
            </a:r>
            <a:endParaRPr sz="2000">
              <a:latin typeface="Arial Black"/>
              <a:cs typeface="Arial Black"/>
            </a:endParaRP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170" dirty="0">
                <a:latin typeface="Arial Black"/>
                <a:cs typeface="Arial Black"/>
              </a:rPr>
              <a:t>Explainable </a:t>
            </a:r>
            <a:r>
              <a:rPr sz="1800" spc="-175" dirty="0">
                <a:latin typeface="Arial Black"/>
                <a:cs typeface="Arial Black"/>
              </a:rPr>
              <a:t>AI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(XAI)</a:t>
            </a:r>
            <a:endParaRPr sz="1800">
              <a:latin typeface="Arial Black"/>
              <a:cs typeface="Arial Black"/>
            </a:endParaRPr>
          </a:p>
          <a:p>
            <a:pPr marL="11684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160" dirty="0">
                <a:latin typeface="Arial Black"/>
                <a:cs typeface="Arial Black"/>
              </a:rPr>
              <a:t>AutoML</a:t>
            </a:r>
            <a:endParaRPr sz="1800">
              <a:latin typeface="Arial Black"/>
              <a:cs typeface="Arial Black"/>
            </a:endParaRPr>
          </a:p>
          <a:p>
            <a:pPr marL="11684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135" dirty="0">
                <a:latin typeface="Arial Black"/>
                <a:cs typeface="Arial Black"/>
              </a:rPr>
              <a:t>Deep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compression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9685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45" dirty="0"/>
              <a:t>Discriminator </a:t>
            </a:r>
            <a:r>
              <a:rPr sz="4400" spc="-135" dirty="0"/>
              <a:t>(</a:t>
            </a:r>
            <a:r>
              <a:rPr sz="4400" spc="-135" dirty="0">
                <a:latin typeface="맑은 고딕"/>
                <a:cs typeface="맑은 고딕"/>
              </a:rPr>
              <a:t>판별자</a:t>
            </a:r>
            <a:r>
              <a:rPr sz="4400" spc="-135" dirty="0"/>
              <a:t>, </a:t>
            </a:r>
            <a:r>
              <a:rPr sz="4400" dirty="0">
                <a:latin typeface="맑은 고딕"/>
                <a:cs typeface="맑은 고딕"/>
              </a:rPr>
              <a:t>진위 판별</a:t>
            </a:r>
            <a:r>
              <a:rPr sz="4400" spc="-1090" dirty="0">
                <a:latin typeface="맑은 고딕"/>
                <a:cs typeface="맑은 고딕"/>
              </a:rPr>
              <a:t> </a:t>
            </a:r>
            <a:r>
              <a:rPr sz="4400" spc="-130" dirty="0">
                <a:latin typeface="맑은 고딕"/>
                <a:cs typeface="맑은 고딕"/>
              </a:rPr>
              <a:t>장치</a:t>
            </a:r>
            <a:r>
              <a:rPr sz="4400" spc="-130" dirty="0"/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39375" cy="27743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5" dirty="0">
                <a:latin typeface="맑은 고딕"/>
                <a:cs typeface="맑은 고딕"/>
              </a:rPr>
              <a:t>판별자</a:t>
            </a:r>
            <a:r>
              <a:rPr sz="2400" spc="-165" dirty="0">
                <a:latin typeface="Arial Black"/>
                <a:cs typeface="Arial Black"/>
              </a:rPr>
              <a:t>(discriminator)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생성자에서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넘어온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이미지가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가짜인지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진짜인지를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판별해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장치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00" dirty="0">
                <a:latin typeface="맑은 고딕"/>
                <a:cs typeface="맑은 고딕"/>
              </a:rPr>
              <a:t>진짜</a:t>
            </a:r>
            <a:r>
              <a:rPr sz="1800" spc="-100" dirty="0">
                <a:latin typeface="Arial Black"/>
                <a:cs typeface="Arial Black"/>
              </a:rPr>
              <a:t>(1)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아니면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105" dirty="0">
                <a:latin typeface="맑은 고딕"/>
                <a:cs typeface="맑은 고딕"/>
              </a:rPr>
              <a:t>가짜</a:t>
            </a:r>
            <a:r>
              <a:rPr sz="1800" spc="-105" dirty="0">
                <a:latin typeface="Arial Black"/>
                <a:cs typeface="Arial Black"/>
              </a:rPr>
              <a:t>(0),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둘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중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하나를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결정하는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문제</a:t>
            </a:r>
            <a:endParaRPr sz="18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작동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방식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많이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쓰던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CNN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구조를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그대로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와도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65" dirty="0">
                <a:latin typeface="맑은 고딕"/>
                <a:cs typeface="맑은 고딕"/>
              </a:rPr>
              <a:t>됨</a:t>
            </a:r>
            <a:r>
              <a:rPr sz="2000" spc="-6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맑은 고딕"/>
                <a:cs typeface="맑은 고딕"/>
              </a:rPr>
              <a:t>왜</a:t>
            </a:r>
            <a:r>
              <a:rPr sz="2000" spc="-175" dirty="0">
                <a:latin typeface="Arial Black"/>
                <a:cs typeface="Arial Black"/>
              </a:rPr>
              <a:t>?</a:t>
            </a:r>
            <a:endParaRPr sz="20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컨볼루션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신경망이란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게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원래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무언가를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55" dirty="0">
                <a:latin typeface="Arial Black"/>
                <a:cs typeface="Arial Black"/>
              </a:rPr>
              <a:t>(</a:t>
            </a:r>
            <a:r>
              <a:rPr sz="1800" spc="-55" dirty="0">
                <a:latin typeface="맑은 고딕"/>
                <a:cs typeface="맑은 고딕"/>
              </a:rPr>
              <a:t>예를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들면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개와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고양이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45" dirty="0">
                <a:latin typeface="맑은 고딕"/>
                <a:cs typeface="맑은 고딕"/>
              </a:rPr>
              <a:t>사진을</a:t>
            </a:r>
            <a:r>
              <a:rPr sz="1800" spc="-45" dirty="0">
                <a:latin typeface="Arial Black"/>
                <a:cs typeface="Arial Black"/>
              </a:rPr>
              <a:t>)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구별하는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데에</a:t>
            </a:r>
            <a:r>
              <a:rPr sz="1800" u="sng" spc="-19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최적  화된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알고리즘이기</a:t>
            </a:r>
            <a:r>
              <a:rPr sz="1800" u="sng" spc="-18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때문</a:t>
            </a:r>
            <a:r>
              <a:rPr sz="1800" dirty="0">
                <a:latin typeface="맑은 고딕"/>
                <a:cs typeface="맑은 고딕"/>
              </a:rPr>
              <a:t>에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그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목적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그대로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사용하면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됨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742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65" dirty="0"/>
              <a:t>GAN </a:t>
            </a:r>
            <a:r>
              <a:rPr sz="4400" dirty="0">
                <a:latin typeface="맑은 고딕"/>
                <a:cs typeface="맑은 고딕"/>
              </a:rPr>
              <a:t>전체</a:t>
            </a:r>
            <a:r>
              <a:rPr sz="4400" spc="-35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구조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407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생성자와 판별자를</a:t>
            </a:r>
            <a:r>
              <a:rPr sz="2400" spc="-5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연결시킴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8672" y="2755900"/>
            <a:ext cx="8147960" cy="2288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1059" y="5351518"/>
            <a:ext cx="75374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휴먼모음T"/>
                <a:cs typeface="휴먼모음T"/>
              </a:rPr>
              <a:t>*생성자</a:t>
            </a:r>
            <a:r>
              <a:rPr sz="1800" spc="-53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모델이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-40" dirty="0">
                <a:latin typeface="휴먼모음T"/>
                <a:cs typeface="휴먼모음T"/>
              </a:rPr>
              <a:t>G(</a:t>
            </a:r>
            <a:r>
              <a:rPr sz="1800" spc="-540" dirty="0">
                <a:latin typeface="휴먼모음T"/>
                <a:cs typeface="휴먼모음T"/>
              </a:rPr>
              <a:t> </a:t>
            </a:r>
            <a:r>
              <a:rPr sz="1800" spc="-80" dirty="0">
                <a:latin typeface="휴먼모음T"/>
                <a:cs typeface="휴먼모음T"/>
              </a:rPr>
              <a:t>),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판별자</a:t>
            </a:r>
            <a:r>
              <a:rPr sz="1800" spc="-53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모델이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-30" dirty="0">
                <a:latin typeface="휴먼모음T"/>
                <a:cs typeface="휴먼모음T"/>
              </a:rPr>
              <a:t>D(</a:t>
            </a:r>
            <a:r>
              <a:rPr sz="1800" spc="-540" dirty="0">
                <a:latin typeface="휴먼모음T"/>
                <a:cs typeface="휴먼모음T"/>
              </a:rPr>
              <a:t> </a:t>
            </a:r>
            <a:r>
              <a:rPr sz="1800" spc="-80" dirty="0">
                <a:latin typeface="휴먼모음T"/>
                <a:cs typeface="휴먼모음T"/>
              </a:rPr>
              <a:t>),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실제</a:t>
            </a:r>
            <a:r>
              <a:rPr sz="1800" spc="-540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데이터가</a:t>
            </a:r>
            <a:r>
              <a:rPr sz="1800" spc="-535" dirty="0">
                <a:latin typeface="휴먼모음T"/>
                <a:cs typeface="휴먼모음T"/>
              </a:rPr>
              <a:t> </a:t>
            </a:r>
            <a:r>
              <a:rPr sz="1800" spc="-30" dirty="0">
                <a:latin typeface="휴먼모음T"/>
                <a:cs typeface="휴먼모음T"/>
              </a:rPr>
              <a:t>x,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입력</a:t>
            </a:r>
            <a:r>
              <a:rPr sz="1800" spc="-535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값이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70" dirty="0">
                <a:latin typeface="휴먼모음T"/>
                <a:cs typeface="휴먼모음T"/>
              </a:rPr>
              <a:t>input일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때의</a:t>
            </a:r>
            <a:endParaRPr sz="1800">
              <a:latin typeface="휴먼모음T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70" dirty="0">
                <a:latin typeface="휴먼모음T"/>
                <a:cs typeface="휴먼모음T"/>
              </a:rPr>
              <a:t>GAN의</a:t>
            </a:r>
            <a:r>
              <a:rPr sz="1800" spc="-550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기본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구조</a:t>
            </a:r>
            <a:endParaRPr sz="1800">
              <a:latin typeface="휴먼모음T"/>
              <a:cs typeface="휴먼모음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9706" y="401276"/>
            <a:ext cx="3960415" cy="146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0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15" dirty="0"/>
              <a:t>Key </a:t>
            </a:r>
            <a:r>
              <a:rPr sz="4400" spc="-450" dirty="0"/>
              <a:t>concepts:</a:t>
            </a:r>
            <a:r>
              <a:rPr sz="4400" spc="-100" dirty="0"/>
              <a:t> </a:t>
            </a:r>
            <a:r>
              <a:rPr sz="4400" b="1" spc="5" dirty="0">
                <a:latin typeface="Arial"/>
                <a:cs typeface="Arial"/>
              </a:rPr>
              <a:t>GAN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879205" cy="32600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80" dirty="0">
                <a:latin typeface="Arial"/>
                <a:cs typeface="Arial"/>
              </a:rPr>
              <a:t>Generative </a:t>
            </a:r>
            <a:r>
              <a:rPr sz="2400" b="1" spc="70" dirty="0">
                <a:latin typeface="Arial"/>
                <a:cs typeface="Arial"/>
              </a:rPr>
              <a:t>adversarial </a:t>
            </a:r>
            <a:r>
              <a:rPr sz="2400" b="1" spc="95" dirty="0">
                <a:latin typeface="Arial"/>
                <a:cs typeface="Arial"/>
              </a:rPr>
              <a:t>networks </a:t>
            </a:r>
            <a:r>
              <a:rPr sz="2400" b="1" spc="-20" dirty="0">
                <a:latin typeface="Arial"/>
                <a:cs typeface="Arial"/>
              </a:rPr>
              <a:t>(GANs) </a:t>
            </a:r>
            <a:r>
              <a:rPr sz="2400" spc="-195" dirty="0">
                <a:latin typeface="Arial Black"/>
                <a:cs typeface="Arial Black"/>
              </a:rPr>
              <a:t>similar </a:t>
            </a:r>
            <a:r>
              <a:rPr sz="2400" spc="-225" dirty="0">
                <a:latin typeface="Arial Black"/>
                <a:cs typeface="Arial Black"/>
              </a:rPr>
              <a:t>with</a:t>
            </a:r>
            <a:r>
              <a:rPr sz="2400" spc="-590" dirty="0">
                <a:latin typeface="Arial Black"/>
                <a:cs typeface="Arial Black"/>
              </a:rPr>
              <a:t> </a:t>
            </a:r>
            <a:r>
              <a:rPr sz="2400" spc="-355" dirty="0">
                <a:latin typeface="Arial Black"/>
                <a:cs typeface="Arial Black"/>
              </a:rPr>
              <a:t>AEs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learn </a:t>
            </a:r>
            <a:r>
              <a:rPr sz="2000" spc="-180" dirty="0">
                <a:latin typeface="Arial Black"/>
                <a:cs typeface="Arial Black"/>
              </a:rPr>
              <a:t>dense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representations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70" dirty="0">
                <a:latin typeface="Arial Black"/>
                <a:cs typeface="Arial Black"/>
              </a:rPr>
              <a:t>used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spc="-165" dirty="0">
                <a:latin typeface="Arial Black"/>
                <a:cs typeface="Arial Black"/>
              </a:rPr>
              <a:t>generative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models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GAN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applications: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super </a:t>
            </a:r>
            <a:r>
              <a:rPr sz="2000" spc="-145" dirty="0">
                <a:latin typeface="Arial Black"/>
                <a:cs typeface="Arial Black"/>
              </a:rPr>
              <a:t>resolution, </a:t>
            </a:r>
            <a:r>
              <a:rPr sz="2000" spc="-160" dirty="0">
                <a:latin typeface="Arial Black"/>
                <a:cs typeface="Arial Black"/>
              </a:rPr>
              <a:t>colorization, image </a:t>
            </a:r>
            <a:r>
              <a:rPr sz="2000" spc="-140" dirty="0">
                <a:latin typeface="Arial Black"/>
                <a:cs typeface="Arial Black"/>
              </a:rPr>
              <a:t>editing,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predicting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0" dirty="0">
                <a:latin typeface="Arial Black"/>
                <a:cs typeface="Arial Black"/>
              </a:rPr>
              <a:t>next </a:t>
            </a:r>
            <a:r>
              <a:rPr sz="2000" spc="-165" dirty="0">
                <a:latin typeface="Arial Black"/>
                <a:cs typeface="Arial Black"/>
              </a:rPr>
              <a:t>frames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210" dirty="0">
                <a:latin typeface="Arial Black"/>
                <a:cs typeface="Arial Black"/>
              </a:rPr>
              <a:t>a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video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augmenting </a:t>
            </a:r>
            <a:r>
              <a:rPr sz="2000" spc="-210" dirty="0">
                <a:latin typeface="Arial Black"/>
                <a:cs typeface="Arial Black"/>
              </a:rPr>
              <a:t>a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dataset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generating </a:t>
            </a:r>
            <a:r>
              <a:rPr sz="2000" spc="-135" dirty="0">
                <a:latin typeface="Arial Black"/>
                <a:cs typeface="Arial Black"/>
              </a:rPr>
              <a:t>other </a:t>
            </a:r>
            <a:r>
              <a:rPr sz="2000" spc="-190" dirty="0">
                <a:latin typeface="Arial Black"/>
                <a:cs typeface="Arial Black"/>
              </a:rPr>
              <a:t>types </a:t>
            </a:r>
            <a:r>
              <a:rPr sz="2000" spc="-110" dirty="0">
                <a:latin typeface="Arial Black"/>
                <a:cs typeface="Arial Black"/>
              </a:rPr>
              <a:t>of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data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identifying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35" dirty="0">
                <a:latin typeface="Arial Black"/>
                <a:cs typeface="Arial Black"/>
              </a:rPr>
              <a:t>weaknesses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35" dirty="0">
                <a:latin typeface="Arial Black"/>
                <a:cs typeface="Arial Black"/>
              </a:rPr>
              <a:t>other </a:t>
            </a:r>
            <a:r>
              <a:rPr sz="2000" spc="-165" dirty="0">
                <a:latin typeface="Arial Black"/>
                <a:cs typeface="Arial Black"/>
              </a:rPr>
              <a:t>models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45" dirty="0">
                <a:latin typeface="Arial Black"/>
                <a:cs typeface="Arial Black"/>
              </a:rPr>
              <a:t>strengthening</a:t>
            </a:r>
            <a:r>
              <a:rPr sz="2000" spc="-3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them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52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70" dirty="0"/>
              <a:t>Differences </a:t>
            </a:r>
            <a:r>
              <a:rPr sz="4400" spc="-409" dirty="0"/>
              <a:t>between </a:t>
            </a:r>
            <a:r>
              <a:rPr sz="4400" spc="-670" dirty="0"/>
              <a:t>AE </a:t>
            </a:r>
            <a:r>
              <a:rPr sz="4400" spc="-690" dirty="0"/>
              <a:t>&amp;</a:t>
            </a:r>
            <a:r>
              <a:rPr sz="4400" spc="-670" dirty="0"/>
              <a:t> </a:t>
            </a:r>
            <a:r>
              <a:rPr sz="4400" spc="-465" dirty="0"/>
              <a:t>GAN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0400665" cy="36195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5" dirty="0">
                <a:solidFill>
                  <a:srgbClr val="0070C0"/>
                </a:solidFill>
                <a:latin typeface="Arial Black"/>
                <a:cs typeface="Arial Black"/>
              </a:rPr>
              <a:t>Autoencoders</a:t>
            </a:r>
            <a:r>
              <a:rPr sz="2400" spc="-200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2400" b="1" spc="45" dirty="0">
                <a:latin typeface="Arial"/>
                <a:cs typeface="Arial"/>
              </a:rPr>
              <a:t>simply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learn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to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copy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their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inputs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to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their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outputs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70" dirty="0">
                <a:solidFill>
                  <a:srgbClr val="FF0000"/>
                </a:solidFill>
                <a:latin typeface="Arial Black"/>
                <a:cs typeface="Arial Black"/>
              </a:rPr>
              <a:t>GANs </a:t>
            </a:r>
            <a:r>
              <a:rPr sz="2400" spc="-195" dirty="0">
                <a:latin typeface="Arial Black"/>
                <a:cs typeface="Arial Black"/>
              </a:rPr>
              <a:t>are </a:t>
            </a:r>
            <a:r>
              <a:rPr sz="2400" spc="-215" dirty="0">
                <a:latin typeface="Arial Black"/>
                <a:cs typeface="Arial Black"/>
              </a:rPr>
              <a:t>composed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50" dirty="0">
                <a:latin typeface="Arial Black"/>
                <a:cs typeface="Arial Black"/>
              </a:rPr>
              <a:t>two </a:t>
            </a:r>
            <a:r>
              <a:rPr sz="2400" spc="-170" dirty="0">
                <a:latin typeface="Arial Black"/>
                <a:cs typeface="Arial Black"/>
              </a:rPr>
              <a:t>neural</a:t>
            </a:r>
            <a:r>
              <a:rPr sz="2400" spc="-3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networks: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95" dirty="0">
                <a:latin typeface="Arial"/>
                <a:cs typeface="Arial"/>
              </a:rPr>
              <a:t>a </a:t>
            </a:r>
            <a:r>
              <a:rPr sz="2000" b="1" spc="90" dirty="0">
                <a:latin typeface="Arial"/>
                <a:cs typeface="Arial"/>
              </a:rPr>
              <a:t>generator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75" dirty="0">
                <a:latin typeface="Arial Black"/>
                <a:cs typeface="Arial Black"/>
              </a:rPr>
              <a:t>tries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generate </a:t>
            </a:r>
            <a:r>
              <a:rPr sz="2000" spc="-175" dirty="0">
                <a:latin typeface="Arial Black"/>
                <a:cs typeface="Arial Black"/>
              </a:rPr>
              <a:t>data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90" dirty="0">
                <a:latin typeface="Arial Black"/>
                <a:cs typeface="Arial Black"/>
              </a:rPr>
              <a:t>looks </a:t>
            </a:r>
            <a:r>
              <a:rPr sz="2000" spc="-165" dirty="0">
                <a:latin typeface="Arial Black"/>
                <a:cs typeface="Arial Black"/>
              </a:rPr>
              <a:t>similar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training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data,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b="1" spc="95" dirty="0">
                <a:latin typeface="Arial"/>
                <a:cs typeface="Arial"/>
              </a:rPr>
              <a:t>a </a:t>
            </a:r>
            <a:r>
              <a:rPr sz="2000" b="1" spc="65" dirty="0">
                <a:latin typeface="Arial"/>
                <a:cs typeface="Arial"/>
              </a:rPr>
              <a:t>discriminator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75" dirty="0">
                <a:latin typeface="Arial Black"/>
                <a:cs typeface="Arial Black"/>
              </a:rPr>
              <a:t>tries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75" dirty="0">
                <a:latin typeface="Arial Black"/>
                <a:cs typeface="Arial Black"/>
              </a:rPr>
              <a:t>tell </a:t>
            </a:r>
            <a:r>
              <a:rPr sz="2000" spc="-160" dirty="0">
                <a:latin typeface="Arial Black"/>
                <a:cs typeface="Arial Black"/>
              </a:rPr>
              <a:t>real </a:t>
            </a:r>
            <a:r>
              <a:rPr sz="2000" spc="-175" dirty="0">
                <a:latin typeface="Arial Black"/>
                <a:cs typeface="Arial Black"/>
              </a:rPr>
              <a:t>data </a:t>
            </a:r>
            <a:r>
              <a:rPr sz="2000" spc="-105" dirty="0">
                <a:latin typeface="Arial Black"/>
                <a:cs typeface="Arial Black"/>
              </a:rPr>
              <a:t>from </a:t>
            </a:r>
            <a:r>
              <a:rPr sz="2000" spc="-200" dirty="0">
                <a:latin typeface="Arial Black"/>
                <a:cs typeface="Arial Black"/>
              </a:rPr>
              <a:t>fake</a:t>
            </a:r>
            <a:r>
              <a:rPr sz="2000" spc="-32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data.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Adversarial </a:t>
            </a:r>
            <a:r>
              <a:rPr sz="2400" spc="-160" dirty="0">
                <a:latin typeface="Arial Black"/>
                <a:cs typeface="Arial Black"/>
              </a:rPr>
              <a:t>training </a:t>
            </a:r>
            <a:r>
              <a:rPr sz="2400" spc="-165" dirty="0">
                <a:latin typeface="Arial Black"/>
                <a:cs typeface="Arial Black"/>
              </a:rPr>
              <a:t>(training </a:t>
            </a:r>
            <a:r>
              <a:rPr sz="2400" spc="-195" dirty="0">
                <a:latin typeface="Arial Black"/>
                <a:cs typeface="Arial Black"/>
              </a:rPr>
              <a:t>competing </a:t>
            </a:r>
            <a:r>
              <a:rPr sz="2400" spc="-225" dirty="0">
                <a:latin typeface="Arial Black"/>
                <a:cs typeface="Arial Black"/>
              </a:rPr>
              <a:t>NNs)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generator and </a:t>
            </a:r>
            <a:r>
              <a:rPr sz="2000" spc="-160" dirty="0">
                <a:latin typeface="Arial Black"/>
                <a:cs typeface="Arial Black"/>
              </a:rPr>
              <a:t>the discriminator </a:t>
            </a:r>
            <a:r>
              <a:rPr sz="2000" spc="-190" dirty="0">
                <a:latin typeface="Arial Black"/>
                <a:cs typeface="Arial Black"/>
              </a:rPr>
              <a:t>compete </a:t>
            </a:r>
            <a:r>
              <a:rPr sz="2000" spc="-175" dirty="0">
                <a:latin typeface="Arial Black"/>
                <a:cs typeface="Arial Black"/>
              </a:rPr>
              <a:t>against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30" dirty="0">
                <a:latin typeface="Arial Black"/>
                <a:cs typeface="Arial Black"/>
              </a:rPr>
              <a:t>other </a:t>
            </a:r>
            <a:r>
              <a:rPr sz="2000" spc="-105" dirty="0">
                <a:latin typeface="Arial Black"/>
                <a:cs typeface="Arial Black"/>
              </a:rPr>
              <a:t>during</a:t>
            </a:r>
            <a:r>
              <a:rPr sz="2000" spc="35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training:</a:t>
            </a:r>
            <a:endParaRPr sz="2000">
              <a:latin typeface="Arial Black"/>
              <a:cs typeface="Arial Black"/>
            </a:endParaRPr>
          </a:p>
          <a:p>
            <a:pPr marL="1155065" marR="334645" lvl="2" indent="-228600">
              <a:lnSpc>
                <a:spcPts val="1939"/>
              </a:lnSpc>
              <a:spcBef>
                <a:spcPts val="5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1)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30" dirty="0">
                <a:latin typeface="Arial Black"/>
                <a:cs typeface="Arial Black"/>
              </a:rPr>
              <a:t>generator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25" dirty="0">
                <a:latin typeface="Arial Black"/>
                <a:cs typeface="Arial Black"/>
              </a:rPr>
              <a:t>often </a:t>
            </a:r>
            <a:r>
              <a:rPr sz="1800" spc="-150" dirty="0">
                <a:latin typeface="Arial Black"/>
                <a:cs typeface="Arial Black"/>
              </a:rPr>
              <a:t>compared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55" dirty="0">
                <a:latin typeface="Arial Black"/>
                <a:cs typeface="Arial Black"/>
              </a:rPr>
              <a:t>criminal </a:t>
            </a:r>
            <a:r>
              <a:rPr sz="1800" spc="-120" dirty="0">
                <a:latin typeface="Arial Black"/>
                <a:cs typeface="Arial Black"/>
              </a:rPr>
              <a:t>trying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90" dirty="0">
                <a:latin typeface="Arial Black"/>
                <a:cs typeface="Arial Black"/>
              </a:rPr>
              <a:t>make </a:t>
            </a:r>
            <a:r>
              <a:rPr sz="1800" spc="-175" dirty="0">
                <a:latin typeface="Arial Black"/>
                <a:cs typeface="Arial Black"/>
              </a:rPr>
              <a:t>realistic </a:t>
            </a:r>
            <a:r>
              <a:rPr sz="1800" spc="-145" dirty="0">
                <a:latin typeface="Arial Black"/>
                <a:cs typeface="Arial Black"/>
              </a:rPr>
              <a:t>counterfeit  </a:t>
            </a:r>
            <a:r>
              <a:rPr sz="1800" spc="-135" dirty="0">
                <a:latin typeface="Arial Black"/>
                <a:cs typeface="Arial Black"/>
              </a:rPr>
              <a:t>money,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2) </a:t>
            </a:r>
            <a:r>
              <a:rPr sz="1800" spc="-145" dirty="0">
                <a:latin typeface="Arial Black"/>
                <a:cs typeface="Arial Black"/>
              </a:rPr>
              <a:t>the discriminator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75" dirty="0">
                <a:latin typeface="Arial Black"/>
                <a:cs typeface="Arial Black"/>
              </a:rPr>
              <a:t>like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70" dirty="0">
                <a:latin typeface="Arial Black"/>
                <a:cs typeface="Arial Black"/>
              </a:rPr>
              <a:t>police </a:t>
            </a:r>
            <a:r>
              <a:rPr sz="1800" spc="-150" dirty="0">
                <a:latin typeface="Arial Black"/>
                <a:cs typeface="Arial Black"/>
              </a:rPr>
              <a:t>investigator </a:t>
            </a:r>
            <a:r>
              <a:rPr sz="1800" spc="-120" dirty="0">
                <a:latin typeface="Arial Black"/>
                <a:cs typeface="Arial Black"/>
              </a:rPr>
              <a:t>trying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55" dirty="0">
                <a:latin typeface="Arial Black"/>
                <a:cs typeface="Arial Black"/>
              </a:rPr>
              <a:t>tell </a:t>
            </a:r>
            <a:r>
              <a:rPr sz="1800" spc="-145" dirty="0">
                <a:latin typeface="Arial Black"/>
                <a:cs typeface="Arial Black"/>
              </a:rPr>
              <a:t>real </a:t>
            </a:r>
            <a:r>
              <a:rPr sz="1800" spc="-140" dirty="0">
                <a:latin typeface="Arial Black"/>
                <a:cs typeface="Arial Black"/>
              </a:rPr>
              <a:t>money </a:t>
            </a:r>
            <a:r>
              <a:rPr sz="1800" spc="-95" dirty="0">
                <a:latin typeface="Arial Black"/>
                <a:cs typeface="Arial Black"/>
              </a:rPr>
              <a:t>from</a:t>
            </a:r>
            <a:r>
              <a:rPr sz="1800" spc="-40" dirty="0">
                <a:latin typeface="Arial Black"/>
                <a:cs typeface="Arial Black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fake.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18"/>
            <a:ext cx="830262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370" dirty="0"/>
              <a:t>Differences </a:t>
            </a:r>
            <a:r>
              <a:rPr sz="4400" spc="-409" dirty="0"/>
              <a:t>between </a:t>
            </a:r>
            <a:r>
              <a:rPr sz="4400" spc="-670" dirty="0"/>
              <a:t>AE </a:t>
            </a:r>
            <a:r>
              <a:rPr sz="4400" spc="-690" dirty="0"/>
              <a:t>&amp; </a:t>
            </a:r>
            <a:r>
              <a:rPr sz="4400" spc="-420" dirty="0"/>
              <a:t>GAN:  </a:t>
            </a:r>
            <a:r>
              <a:rPr sz="4400" spc="-360" dirty="0"/>
              <a:t>Performance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20209" y="1825752"/>
            <a:ext cx="7773443" cy="4600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3153</Words>
  <Application>Microsoft Office PowerPoint</Application>
  <PresentationFormat>와이드스크린</PresentationFormat>
  <Paragraphs>476</Paragraphs>
  <Slides>40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Noto Sans</vt:lpstr>
      <vt:lpstr>맑은 고딕</vt:lpstr>
      <vt:lpstr>휴먼모음T</vt:lpstr>
      <vt:lpstr>Arial</vt:lpstr>
      <vt:lpstr>Arial Black</vt:lpstr>
      <vt:lpstr>Calibri</vt:lpstr>
      <vt:lpstr>Times New Roman</vt:lpstr>
      <vt:lpstr>Wingdings</vt:lpstr>
      <vt:lpstr>Office Theme</vt:lpstr>
      <vt:lpstr>Lecture 24: Generative Adversarial  Network (GAN)</vt:lpstr>
      <vt:lpstr>PowerPoint 프레젠테이션</vt:lpstr>
      <vt:lpstr>Key concepts: GAN</vt:lpstr>
      <vt:lpstr>Generator (생성자, 가짜 제조 공장)</vt:lpstr>
      <vt:lpstr>Discriminator (판별자, 진위 판별 장치)</vt:lpstr>
      <vt:lpstr>GAN 전체 구조</vt:lpstr>
      <vt:lpstr>Key concepts: GAN</vt:lpstr>
      <vt:lpstr>Differences between AE &amp; GAN</vt:lpstr>
      <vt:lpstr>Differences between AE &amp; GAN:  Performance</vt:lpstr>
      <vt:lpstr>I: Generative Adversarial  Network</vt:lpstr>
      <vt:lpstr>GAN</vt:lpstr>
      <vt:lpstr>GAN: elements</vt:lpstr>
      <vt:lpstr>GAN: goals</vt:lpstr>
      <vt:lpstr>GAN: how to train</vt:lpstr>
      <vt:lpstr>GAN: how to train</vt:lpstr>
      <vt:lpstr>GAN: how to train</vt:lpstr>
      <vt:lpstr>GAN: code</vt:lpstr>
      <vt:lpstr>GAN: code</vt:lpstr>
      <vt:lpstr>GAN: code</vt:lpstr>
      <vt:lpstr>GAN: code</vt:lpstr>
      <vt:lpstr>The Difficulties of Training GANs</vt:lpstr>
      <vt:lpstr>The Difficulties of Training GANs</vt:lpstr>
      <vt:lpstr>One Solution (not yet perfect)</vt:lpstr>
      <vt:lpstr>PowerPoint 프레젠테이션</vt:lpstr>
      <vt:lpstr>Deep Convolutional GANs</vt:lpstr>
      <vt:lpstr>DCGANs: code with Fashion MNIST</vt:lpstr>
      <vt:lpstr>DCGANs: code with Fashion MNIST</vt:lpstr>
      <vt:lpstr>StyleGANs</vt:lpstr>
      <vt:lpstr>StyleGANs</vt:lpstr>
      <vt:lpstr>StyleGANs</vt:lpstr>
      <vt:lpstr>StyleGANs</vt:lpstr>
      <vt:lpstr>PowerPoint 프레젠테이션</vt:lpstr>
      <vt:lpstr>MuseGAN</vt:lpstr>
      <vt:lpstr>PowerPoint 프레젠테이션</vt:lpstr>
      <vt:lpstr>PowerPoint 프레젠테이션</vt:lpstr>
      <vt:lpstr>참고</vt:lpstr>
      <vt:lpstr>PowerPoint 프레젠테이션</vt:lpstr>
      <vt:lpstr>Summary</vt:lpstr>
      <vt:lpstr>참고자료</vt:lpstr>
      <vt:lpstr>In the next week (final lectures)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kim JISU</cp:lastModifiedBy>
  <cp:revision>37</cp:revision>
  <dcterms:created xsi:type="dcterms:W3CDTF">2020-12-04T10:26:52Z</dcterms:created>
  <dcterms:modified xsi:type="dcterms:W3CDTF">2020-12-10T04:16:48Z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2020-12-04T00:00:00Z</vt:filetime>
  </property>
</Properties>
</file>