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193" autoAdjust="0"/>
  </p:normalViewPr>
  <p:slideViewPr>
    <p:cSldViewPr>
      <p:cViewPr varScale="1">
        <p:scale>
          <a:sx n="60" d="100"/>
          <a:sy n="60" d="100"/>
        </p:scale>
        <p:origin x="78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34DD4-3DAE-43E2-9EE3-AD960416BFCF}" type="datetimeFigureOut">
              <a:rPr lang="ko-KR" altLang="en-US" smtClean="0"/>
              <a:t>2020-10-07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B0BFB-A4F7-49F1-A16B-F8F2EC971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83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 첫 강의 </a:t>
            </a:r>
            <a:r>
              <a:rPr lang="en-US" altLang="ko-KR" dirty="0"/>
              <a:t>: </a:t>
            </a:r>
            <a:r>
              <a:rPr lang="en-US" altLang="ko-KR" b="1" dirty="0"/>
              <a:t>Machine learning basics math</a:t>
            </a:r>
          </a:p>
          <a:p>
            <a:r>
              <a:rPr lang="ko-KR" altLang="en-US" dirty="0"/>
              <a:t>중복되는 경우가 있으므로</a:t>
            </a:r>
            <a:r>
              <a:rPr lang="en-US" altLang="ko-KR" dirty="0"/>
              <a:t>, </a:t>
            </a:r>
            <a:r>
              <a:rPr lang="ko-KR" altLang="en-US" dirty="0"/>
              <a:t>한번에 기본적인 수학적 내용을 모두 다뤄 볼 예정임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326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Tensor</a:t>
            </a:r>
          </a:p>
          <a:p>
            <a:endParaRPr lang="en-US" altLang="ko-KR" dirty="0"/>
          </a:p>
          <a:p>
            <a:r>
              <a:rPr lang="en-US" altLang="ko-KR" dirty="0"/>
              <a:t>Tensor : </a:t>
            </a:r>
            <a:r>
              <a:rPr lang="ko-KR" altLang="en-US" dirty="0"/>
              <a:t>임의의 차원을 가지는 행렬의 일반화된 모습으로</a:t>
            </a:r>
            <a:r>
              <a:rPr lang="en-US" altLang="ko-KR" dirty="0"/>
              <a:t>, 2D</a:t>
            </a:r>
            <a:r>
              <a:rPr lang="ko-KR" altLang="en-US" dirty="0"/>
              <a:t>의 경우 행렬과 같게 볼 수 있음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X.Ndim</a:t>
            </a:r>
            <a:r>
              <a:rPr lang="ko-KR" altLang="en-US" dirty="0"/>
              <a:t>과 같이 </a:t>
            </a:r>
            <a:r>
              <a:rPr lang="ko-KR" altLang="en-US" dirty="0" err="1"/>
              <a:t>텐서에서의</a:t>
            </a:r>
            <a:r>
              <a:rPr lang="ko-KR" altLang="en-US" dirty="0"/>
              <a:t> 차원을 종종 </a:t>
            </a:r>
            <a:r>
              <a:rPr lang="ko-KR" altLang="en-US" b="1" dirty="0"/>
              <a:t>축</a:t>
            </a:r>
            <a:r>
              <a:rPr lang="en-US" altLang="ko-KR" b="1" dirty="0"/>
              <a:t>(Axis)</a:t>
            </a:r>
            <a:r>
              <a:rPr lang="ko-KR" altLang="en-US" dirty="0"/>
              <a:t>이라고 부름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9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3D Tensor</a:t>
            </a:r>
            <a:r>
              <a:rPr lang="ko-KR" altLang="en-US" dirty="0"/>
              <a:t>의 예시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95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4D</a:t>
            </a:r>
            <a:r>
              <a:rPr lang="ko-KR" altLang="en-US" b="1" dirty="0"/>
              <a:t> </a:t>
            </a:r>
            <a:r>
              <a:rPr lang="en-US" altLang="ko-KR" b="1" dirty="0"/>
              <a:t>Tensor</a:t>
            </a:r>
            <a:r>
              <a:rPr lang="ko-KR" altLang="en-US" b="1" dirty="0"/>
              <a:t>의 예시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너비</a:t>
            </a:r>
            <a:r>
              <a:rPr lang="en-US" altLang="ko-KR" dirty="0"/>
              <a:t>, </a:t>
            </a:r>
            <a:r>
              <a:rPr lang="ko-KR" altLang="en-US" dirty="0"/>
              <a:t>높이의 </a:t>
            </a:r>
            <a:r>
              <a:rPr lang="en-US" altLang="ko-KR" dirty="0"/>
              <a:t>2D image * 3(Color channel)</a:t>
            </a:r>
            <a:r>
              <a:rPr lang="ko-KR" altLang="en-US" dirty="0"/>
              <a:t> </a:t>
            </a:r>
            <a:r>
              <a:rPr lang="en-US" altLang="ko-KR" dirty="0"/>
              <a:t>=&gt;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차원</a:t>
            </a:r>
            <a:r>
              <a:rPr lang="en-US" altLang="ko-KR" dirty="0"/>
              <a:t>, </a:t>
            </a:r>
            <a:r>
              <a:rPr lang="ko-KR" altLang="en-US" dirty="0"/>
              <a:t>이 때 여러 샘플을 표현하기 위해 </a:t>
            </a:r>
            <a:r>
              <a:rPr lang="en-US" altLang="ko-KR" dirty="0"/>
              <a:t>1</a:t>
            </a:r>
            <a:r>
              <a:rPr lang="ko-KR" altLang="en-US" dirty="0"/>
              <a:t>차원이 추가되어 총 </a:t>
            </a:r>
            <a:r>
              <a:rPr lang="en-US" altLang="ko-KR" dirty="0"/>
              <a:t>4</a:t>
            </a:r>
            <a:r>
              <a:rPr lang="ko-KR" altLang="en-US" dirty="0"/>
              <a:t>차원의 </a:t>
            </a:r>
            <a:r>
              <a:rPr lang="en-US" altLang="ko-KR" dirty="0"/>
              <a:t>Tensor</a:t>
            </a:r>
            <a:r>
              <a:rPr lang="ko-KR" altLang="en-US" dirty="0"/>
              <a:t>로 이미지 데이터셋이 표현됨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16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Feature space, dimension</a:t>
            </a:r>
            <a:r>
              <a:rPr lang="ko-KR" altLang="en-US" b="1" dirty="0"/>
              <a:t>을 배우는 이유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예측 등의 문제에서 </a:t>
            </a:r>
            <a:r>
              <a:rPr lang="en-US" altLang="ko-KR" dirty="0"/>
              <a:t>Feature</a:t>
            </a:r>
            <a:r>
              <a:rPr lang="ko-KR" altLang="en-US" dirty="0"/>
              <a:t>을 잘 파악하는 것이 필요함</a:t>
            </a:r>
            <a:r>
              <a:rPr lang="en-US" altLang="ko-KR" dirty="0"/>
              <a:t>(Feature Engineering)</a:t>
            </a:r>
          </a:p>
          <a:p>
            <a:r>
              <a:rPr lang="ko-KR" altLang="en-US" dirty="0"/>
              <a:t>어떻게 미리 전처리를 하는지 등</a:t>
            </a:r>
            <a:r>
              <a:rPr lang="en-US" altLang="ko-KR" dirty="0"/>
              <a:t>…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선형 함수로 데이터를 분류할 때</a:t>
            </a:r>
            <a:r>
              <a:rPr lang="en-US" altLang="ko-KR" dirty="0"/>
              <a:t>, (a)</a:t>
            </a:r>
            <a:r>
              <a:rPr lang="ko-KR" altLang="en-US" dirty="0"/>
              <a:t>의 경우 완벽히 선형 분리가 불가능하기 때문에 특정 값 이상 정확도를 가지기 어렵다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(b)</a:t>
            </a:r>
            <a:r>
              <a:rPr lang="ko-KR" altLang="en-US" dirty="0"/>
              <a:t>와 같이 </a:t>
            </a:r>
            <a:r>
              <a:rPr lang="en-US" altLang="ko-KR" dirty="0"/>
              <a:t>Transpose </a:t>
            </a:r>
            <a:r>
              <a:rPr lang="ko-KR" altLang="en-US" dirty="0"/>
              <a:t>등의 변환을 통해 다른 차원으로 옮기면</a:t>
            </a:r>
            <a:r>
              <a:rPr lang="en-US" altLang="ko-KR" dirty="0"/>
              <a:t>, </a:t>
            </a:r>
            <a:r>
              <a:rPr lang="ko-KR" altLang="en-US" dirty="0"/>
              <a:t>직선으로 구분하기 쉬워진다</a:t>
            </a:r>
            <a:r>
              <a:rPr lang="en-US" altLang="ko-KR" dirty="0"/>
              <a:t>. </a:t>
            </a:r>
            <a:r>
              <a:rPr lang="ko-KR" altLang="en-US" dirty="0"/>
              <a:t>이러한 예시와 같이</a:t>
            </a:r>
            <a:r>
              <a:rPr lang="en-US" altLang="ko-KR" dirty="0"/>
              <a:t>, </a:t>
            </a:r>
            <a:r>
              <a:rPr lang="ko-KR" altLang="en-US" dirty="0"/>
              <a:t>어떤 </a:t>
            </a:r>
            <a:r>
              <a:rPr lang="en-US" altLang="ko-KR" dirty="0"/>
              <a:t>Feature space</a:t>
            </a:r>
            <a:r>
              <a:rPr lang="ko-KR" altLang="en-US" dirty="0"/>
              <a:t>가 좋은 공간인가</a:t>
            </a:r>
            <a:r>
              <a:rPr lang="en-US" altLang="ko-KR" dirty="0"/>
              <a:t>? </a:t>
            </a:r>
            <a:r>
              <a:rPr lang="ko-KR" altLang="en-US" dirty="0"/>
              <a:t>를 찾는 것이 중요하기 때문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Feature</a:t>
            </a:r>
            <a:r>
              <a:rPr lang="ko-KR" altLang="en-US" dirty="0"/>
              <a:t>에 대한 표현을 어떻게 다양하게 할 것인가 </a:t>
            </a:r>
            <a:r>
              <a:rPr lang="en-US" altLang="ko-KR" dirty="0"/>
              <a:t>? -&gt; </a:t>
            </a:r>
            <a:r>
              <a:rPr lang="ko-KR" altLang="en-US" b="1" dirty="0"/>
              <a:t>표현 학습</a:t>
            </a:r>
            <a:r>
              <a:rPr lang="en-US" altLang="ko-KR" b="1" dirty="0"/>
              <a:t>(Representation Learning)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26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확률과 통계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불확실성을 다루는 확률과 통계가 중요함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83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주머니에서 번호를 뽑고</a:t>
            </a:r>
            <a:r>
              <a:rPr lang="en-US" altLang="ko-KR" dirty="0"/>
              <a:t>, </a:t>
            </a:r>
            <a:r>
              <a:rPr lang="ko-KR" altLang="en-US" dirty="0"/>
              <a:t>이 때 나온 번호의 공을 뽑은 후 색깔을 관찰하는 실험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번호를 </a:t>
            </a:r>
            <a:r>
              <a:rPr lang="en-US" altLang="ko-KR" dirty="0"/>
              <a:t>y, </a:t>
            </a:r>
            <a:r>
              <a:rPr lang="ko-KR" altLang="en-US" dirty="0"/>
              <a:t>색을 </a:t>
            </a:r>
            <a:r>
              <a:rPr lang="en-US" altLang="ko-KR" dirty="0"/>
              <a:t>x</a:t>
            </a:r>
            <a:r>
              <a:rPr lang="ko-KR" altLang="en-US" dirty="0"/>
              <a:t>라고 할 때의 정의역은 다음과 같음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61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카드는 </a:t>
            </a:r>
            <a:r>
              <a:rPr lang="en-US" altLang="ko-KR" dirty="0"/>
              <a:t>1</a:t>
            </a:r>
            <a:r>
              <a:rPr lang="ko-KR" altLang="en-US" dirty="0"/>
              <a:t>번</a:t>
            </a:r>
            <a:r>
              <a:rPr lang="en-US" altLang="ko-KR" dirty="0"/>
              <a:t>, </a:t>
            </a:r>
            <a:r>
              <a:rPr lang="ko-KR" altLang="en-US" dirty="0"/>
              <a:t>공은 하양일 확률 </a:t>
            </a:r>
            <a:r>
              <a:rPr lang="en-US" altLang="ko-KR" dirty="0"/>
              <a:t>-&gt; </a:t>
            </a:r>
            <a:r>
              <a:rPr lang="ko-KR" altLang="en-US" dirty="0"/>
              <a:t>동시확률</a:t>
            </a:r>
            <a:r>
              <a:rPr lang="en-US" altLang="ko-KR" dirty="0"/>
              <a:t>(Joint probability) </a:t>
            </a:r>
            <a:r>
              <a:rPr lang="ko-KR" altLang="en-US" dirty="0"/>
              <a:t>를 조건부확률로 표현할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독립적인 경우 곱 규칙이 적용됨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25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조건부 확률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베이즈</a:t>
            </a:r>
            <a:r>
              <a:rPr lang="ko-KR" altLang="en-US" dirty="0"/>
              <a:t> 정리</a:t>
            </a:r>
            <a:r>
              <a:rPr lang="en-US" altLang="ko-KR" dirty="0"/>
              <a:t>(</a:t>
            </a:r>
            <a:r>
              <a:rPr lang="en-US" altLang="ko-KR" dirty="0" err="1"/>
              <a:t>Baysian</a:t>
            </a:r>
            <a:r>
              <a:rPr lang="en-US" altLang="ko-KR" dirty="0"/>
              <a:t> theorem)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y</a:t>
            </a:r>
            <a:r>
              <a:rPr lang="ko-KR" altLang="en-US" dirty="0"/>
              <a:t>가 번호</a:t>
            </a:r>
            <a:r>
              <a:rPr lang="en-US" altLang="ko-KR" dirty="0"/>
              <a:t>, x</a:t>
            </a:r>
            <a:r>
              <a:rPr lang="ko-KR" altLang="en-US" dirty="0"/>
              <a:t>가 색깔일 때</a:t>
            </a:r>
            <a:endParaRPr lang="en-US" altLang="ko-KR" dirty="0"/>
          </a:p>
          <a:p>
            <a:r>
              <a:rPr lang="ko-KR" altLang="en-US" dirty="0"/>
              <a:t>하얀 공이 나왔다는 사실만 알고</a:t>
            </a:r>
            <a:r>
              <a:rPr lang="en-US" altLang="ko-KR" dirty="0"/>
              <a:t>, </a:t>
            </a:r>
            <a:r>
              <a:rPr lang="ko-KR" altLang="en-US" dirty="0"/>
              <a:t>어느 병에서 나왔는지</a:t>
            </a:r>
            <a:r>
              <a:rPr lang="en-US" altLang="ko-KR" dirty="0"/>
              <a:t>(y)</a:t>
            </a:r>
            <a:r>
              <a:rPr lang="ko-KR" altLang="en-US" dirty="0"/>
              <a:t>를 모를 때</a:t>
            </a:r>
            <a:r>
              <a:rPr lang="en-US" altLang="ko-KR" dirty="0"/>
              <a:t>, </a:t>
            </a:r>
            <a:r>
              <a:rPr lang="ko-KR" altLang="en-US" dirty="0"/>
              <a:t>병을 추정하라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argmax</a:t>
            </a:r>
            <a:r>
              <a:rPr lang="ko-KR" altLang="en-US" dirty="0"/>
              <a:t> </a:t>
            </a:r>
            <a:r>
              <a:rPr lang="en-US" altLang="ko-KR" dirty="0"/>
              <a:t>P(</a:t>
            </a:r>
            <a:r>
              <a:rPr lang="en-US" altLang="ko-KR" dirty="0" err="1"/>
              <a:t>y|x</a:t>
            </a:r>
            <a:r>
              <a:rPr lang="en-US" altLang="ko-KR" dirty="0"/>
              <a:t>) = </a:t>
            </a:r>
            <a:r>
              <a:rPr lang="ko-KR" altLang="en-US" dirty="0"/>
              <a:t>해당 확률을 최대화하는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  <a:r>
              <a:rPr lang="en-US" altLang="ko-KR" dirty="0"/>
              <a:t>(y hat)</a:t>
            </a:r>
            <a:r>
              <a:rPr lang="ko-KR" altLang="en-US" dirty="0"/>
              <a:t>을 </a:t>
            </a:r>
            <a:r>
              <a:rPr lang="en-US" altLang="ko-KR" dirty="0"/>
              <a:t>return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34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en-US" altLang="ko-KR" dirty="0" err="1"/>
              <a:t>baysian</a:t>
            </a:r>
            <a:r>
              <a:rPr lang="en-US" altLang="ko-KR" dirty="0"/>
              <a:t> equation</a:t>
            </a:r>
            <a:r>
              <a:rPr lang="ko-KR" altLang="en-US" dirty="0"/>
              <a:t>을 활용해 </a:t>
            </a:r>
            <a:r>
              <a:rPr lang="en-US" altLang="ko-KR" dirty="0"/>
              <a:t>P(</a:t>
            </a:r>
            <a:r>
              <a:rPr lang="en-US" altLang="ko-KR" dirty="0" err="1"/>
              <a:t>y|x</a:t>
            </a:r>
            <a:r>
              <a:rPr lang="en-US" altLang="ko-KR" dirty="0"/>
              <a:t> = </a:t>
            </a:r>
            <a:r>
              <a:rPr lang="ko-KR" altLang="en-US" dirty="0"/>
              <a:t>하양</a:t>
            </a:r>
            <a:r>
              <a:rPr lang="en-US" altLang="ko-KR" dirty="0"/>
              <a:t>)</a:t>
            </a:r>
            <a:r>
              <a:rPr lang="ko-KR" altLang="en-US" dirty="0"/>
              <a:t>을 다시 표현하면 다음과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결국 숫자에 따라 </a:t>
            </a:r>
            <a:r>
              <a:rPr lang="en-US" altLang="ko-KR" dirty="0"/>
              <a:t>P(num|</a:t>
            </a:r>
            <a:r>
              <a:rPr lang="ko-KR" altLang="en-US" dirty="0"/>
              <a:t>하양</a:t>
            </a:r>
            <a:r>
              <a:rPr lang="en-US" altLang="ko-KR" dirty="0"/>
              <a:t>)</a:t>
            </a:r>
            <a:r>
              <a:rPr lang="ko-KR" altLang="en-US" dirty="0"/>
              <a:t>을 각각 계산 할 수 있는데</a:t>
            </a:r>
            <a:r>
              <a:rPr lang="en-US" altLang="ko-KR" dirty="0"/>
              <a:t>, </a:t>
            </a:r>
            <a:r>
              <a:rPr lang="ko-KR" altLang="en-US" dirty="0"/>
              <a:t>이 때 가장 높은 값이 </a:t>
            </a:r>
            <a:r>
              <a:rPr lang="en-US" altLang="ko-KR" dirty="0"/>
              <a:t>3</a:t>
            </a:r>
            <a:r>
              <a:rPr lang="ko-KR" altLang="en-US" dirty="0"/>
              <a:t>번이므로 </a:t>
            </a:r>
            <a:r>
              <a:rPr lang="en-US" altLang="ko-KR" dirty="0"/>
              <a:t>3</a:t>
            </a:r>
            <a:r>
              <a:rPr lang="ko-KR" altLang="en-US" dirty="0"/>
              <a:t>번으로 추론하는 예시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50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베이즈</a:t>
            </a:r>
            <a:r>
              <a:rPr lang="ko-KR" altLang="en-US" b="1" dirty="0"/>
              <a:t> 정리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이 때 </a:t>
            </a:r>
            <a:r>
              <a:rPr lang="en-US" altLang="ko-KR" dirty="0"/>
              <a:t>y</a:t>
            </a:r>
            <a:r>
              <a:rPr lang="ko-KR" altLang="en-US" dirty="0"/>
              <a:t>를 사전확률</a:t>
            </a:r>
            <a:r>
              <a:rPr lang="en-US" altLang="ko-KR" dirty="0"/>
              <a:t> : x</a:t>
            </a:r>
            <a:r>
              <a:rPr lang="ko-KR" altLang="en-US" dirty="0"/>
              <a:t>를 보기 전</a:t>
            </a:r>
            <a:r>
              <a:rPr lang="en-US" altLang="ko-KR" dirty="0"/>
              <a:t>, </a:t>
            </a:r>
            <a:r>
              <a:rPr lang="ko-KR" altLang="en-US" dirty="0"/>
              <a:t>단순히 </a:t>
            </a:r>
            <a:r>
              <a:rPr lang="en-US" altLang="ko-KR" dirty="0"/>
              <a:t>y</a:t>
            </a:r>
            <a:r>
              <a:rPr lang="ko-KR" altLang="en-US" dirty="0"/>
              <a:t>의 확률</a:t>
            </a:r>
            <a:endParaRPr lang="en-US" altLang="ko-KR" dirty="0"/>
          </a:p>
          <a:p>
            <a:r>
              <a:rPr lang="en-US" altLang="ko-KR" dirty="0"/>
              <a:t>P(</a:t>
            </a:r>
            <a:r>
              <a:rPr lang="en-US" altLang="ko-KR" dirty="0" err="1"/>
              <a:t>x|y</a:t>
            </a:r>
            <a:r>
              <a:rPr lang="en-US" altLang="ko-KR" dirty="0"/>
              <a:t>)</a:t>
            </a:r>
            <a:r>
              <a:rPr lang="ko-KR" altLang="en-US" dirty="0"/>
              <a:t>를 우도</a:t>
            </a:r>
            <a:r>
              <a:rPr lang="en-US" altLang="ko-KR" dirty="0"/>
              <a:t>(likelihood),</a:t>
            </a:r>
          </a:p>
          <a:p>
            <a:r>
              <a:rPr lang="en-US" altLang="ko-KR" dirty="0"/>
              <a:t>P(</a:t>
            </a:r>
            <a:r>
              <a:rPr lang="en-US" altLang="ko-KR" dirty="0" err="1"/>
              <a:t>y|x</a:t>
            </a:r>
            <a:r>
              <a:rPr lang="en-US" altLang="ko-KR" dirty="0"/>
              <a:t>)</a:t>
            </a:r>
            <a:r>
              <a:rPr lang="ko-KR" altLang="en-US" dirty="0"/>
              <a:t>를 사후확률 </a:t>
            </a:r>
            <a:r>
              <a:rPr lang="en-US" altLang="ko-KR" dirty="0"/>
              <a:t>: x</a:t>
            </a:r>
            <a:r>
              <a:rPr lang="ko-KR" altLang="en-US" dirty="0"/>
              <a:t>를 보고 나서의 </a:t>
            </a:r>
            <a:r>
              <a:rPr lang="en-US" altLang="ko-KR" dirty="0"/>
              <a:t>y</a:t>
            </a:r>
            <a:r>
              <a:rPr lang="ko-KR" altLang="en-US" dirty="0"/>
              <a:t>의 확률</a:t>
            </a:r>
            <a:r>
              <a:rPr lang="en-US" altLang="ko-KR" dirty="0"/>
              <a:t>(x</a:t>
            </a:r>
            <a:r>
              <a:rPr lang="ko-KR" altLang="en-US" dirty="0"/>
              <a:t>가 하양인 것을 아는 상태에서의 확률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으로</a:t>
            </a:r>
            <a:r>
              <a:rPr lang="ko-KR" altLang="en-US" dirty="0"/>
              <a:t> 정의한다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25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기계학습 이해를 위한 기본 개념 이해 </a:t>
            </a:r>
            <a:r>
              <a:rPr lang="en-US" altLang="ko-KR" dirty="0"/>
              <a:t>– </a:t>
            </a:r>
            <a:r>
              <a:rPr lang="ko-KR" altLang="en-US" dirty="0"/>
              <a:t>표기법</a:t>
            </a:r>
            <a:r>
              <a:rPr lang="en-US" altLang="ko-KR" dirty="0"/>
              <a:t>, </a:t>
            </a:r>
            <a:r>
              <a:rPr lang="ko-KR" altLang="en-US" dirty="0"/>
              <a:t>기본 용어</a:t>
            </a:r>
            <a:endParaRPr lang="en-US" altLang="ko-KR" dirty="0"/>
          </a:p>
          <a:p>
            <a:r>
              <a:rPr lang="ko-KR" altLang="en-US" dirty="0"/>
              <a:t>모델 훈련 관련 주요 용어들을 이해함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Training </a:t>
            </a:r>
            <a:r>
              <a:rPr lang="ko-KR" altLang="en-US" dirty="0"/>
              <a:t>과정 </a:t>
            </a:r>
            <a:r>
              <a:rPr lang="en-US" altLang="ko-KR" dirty="0"/>
              <a:t>– Underfitting ,Overfitting</a:t>
            </a:r>
            <a:r>
              <a:rPr lang="ko-KR" altLang="en-US" dirty="0"/>
              <a:t>에 대한 개념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263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베이즈</a:t>
            </a:r>
            <a:r>
              <a:rPr lang="ko-KR" altLang="en-US" b="1" dirty="0"/>
              <a:t> 정리의 적용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Iris </a:t>
            </a:r>
            <a:r>
              <a:rPr lang="ko-KR" altLang="en-US" dirty="0"/>
              <a:t>분류문제가 있을 때</a:t>
            </a:r>
            <a:r>
              <a:rPr lang="en-US" altLang="ko-KR" dirty="0"/>
              <a:t>, </a:t>
            </a:r>
            <a:r>
              <a:rPr lang="ko-KR" altLang="en-US" dirty="0"/>
              <a:t>특징벡터 </a:t>
            </a:r>
            <a:r>
              <a:rPr lang="en-US" altLang="ko-KR" dirty="0"/>
              <a:t>x</a:t>
            </a:r>
            <a:r>
              <a:rPr lang="ko-KR" altLang="en-US" dirty="0"/>
              <a:t>가 있고</a:t>
            </a:r>
            <a:r>
              <a:rPr lang="en-US" altLang="ko-KR" dirty="0"/>
              <a:t>, </a:t>
            </a:r>
            <a:r>
              <a:rPr lang="ko-KR" altLang="en-US" dirty="0"/>
              <a:t>꽃 </a:t>
            </a:r>
            <a:r>
              <a:rPr lang="ko-KR" altLang="en-US" dirty="0" err="1"/>
              <a:t>분류값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가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분류 문제를 </a:t>
            </a:r>
            <a:r>
              <a:rPr lang="en-US" altLang="ko-KR" dirty="0"/>
              <a:t>argmax</a:t>
            </a:r>
            <a:r>
              <a:rPr lang="ko-KR" altLang="en-US" dirty="0"/>
              <a:t>로 표현하면</a:t>
            </a:r>
            <a:r>
              <a:rPr lang="en-US" altLang="ko-KR" dirty="0"/>
              <a:t>, argmax P(</a:t>
            </a:r>
            <a:r>
              <a:rPr lang="en-US" altLang="ko-KR" dirty="0" err="1"/>
              <a:t>y|x</a:t>
            </a:r>
            <a:r>
              <a:rPr lang="en-US" altLang="ko-KR" dirty="0"/>
              <a:t>) -&gt; x</a:t>
            </a:r>
            <a:r>
              <a:rPr lang="ko-KR" altLang="en-US" dirty="0"/>
              <a:t>라는 데이터가 있을 때의 </a:t>
            </a:r>
            <a:r>
              <a:rPr lang="en-US" altLang="ko-KR" dirty="0"/>
              <a:t>y</a:t>
            </a:r>
            <a:r>
              <a:rPr lang="ko-KR" altLang="en-US" dirty="0"/>
              <a:t>의 추정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x </a:t>
            </a:r>
            <a:r>
              <a:rPr lang="ko-KR" altLang="en-US" dirty="0"/>
              <a:t>데이터를 보고 난 이후 </a:t>
            </a:r>
            <a:r>
              <a:rPr lang="en-US" altLang="ko-KR" dirty="0"/>
              <a:t>y</a:t>
            </a:r>
            <a:r>
              <a:rPr lang="ko-KR" altLang="en-US" dirty="0"/>
              <a:t>의 추정으로 볼 수 있음</a:t>
            </a:r>
            <a:r>
              <a:rPr lang="en-US" altLang="ko-KR" dirty="0"/>
              <a:t>. </a:t>
            </a:r>
            <a:r>
              <a:rPr lang="ko-KR" altLang="en-US" dirty="0"/>
              <a:t>실제 확률을 알아야 하지만</a:t>
            </a:r>
            <a:r>
              <a:rPr lang="en-US" altLang="ko-KR" dirty="0"/>
              <a:t>, evidence(x)</a:t>
            </a:r>
            <a:r>
              <a:rPr lang="ko-KR" altLang="en-US" dirty="0"/>
              <a:t>가 있다고 가정했을 때 확률이 올라간다는 사실이 추론의 배경이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050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사후확률을 직접 추정하는 일은 아주 단순한 경우 이외에서는 불가능함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베이즈</a:t>
            </a:r>
            <a:r>
              <a:rPr lang="ko-KR" altLang="en-US" dirty="0"/>
              <a:t> 정리를 활용하여 각각의 확률을 분류하여 </a:t>
            </a:r>
            <a:r>
              <a:rPr lang="en-US" altLang="ko-KR" dirty="0"/>
              <a:t>(</a:t>
            </a:r>
            <a:r>
              <a:rPr lang="ko-KR" altLang="en-US" dirty="0"/>
              <a:t>사전확률</a:t>
            </a:r>
            <a:r>
              <a:rPr lang="en-US" altLang="ko-KR" dirty="0"/>
              <a:t>, </a:t>
            </a:r>
            <a:r>
              <a:rPr lang="ko-KR" altLang="en-US" dirty="0"/>
              <a:t>우도 등등</a:t>
            </a:r>
            <a:r>
              <a:rPr lang="en-US" altLang="ko-KR" dirty="0"/>
              <a:t>..) </a:t>
            </a:r>
            <a:r>
              <a:rPr lang="ko-KR" altLang="en-US" dirty="0"/>
              <a:t>추정하게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우도 등의 개념은 이후에 설명할 것이므로 아직 몰라도 됨</a:t>
            </a:r>
            <a:r>
              <a:rPr lang="en-US" altLang="ko-KR" dirty="0"/>
              <a:t>. </a:t>
            </a:r>
            <a:r>
              <a:rPr lang="ko-KR" altLang="en-US" dirty="0"/>
              <a:t>분류 문제에서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92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정보 이론</a:t>
            </a:r>
            <a:r>
              <a:rPr lang="en-US" altLang="ko-KR" b="1" dirty="0"/>
              <a:t>(Information Theory)</a:t>
            </a:r>
            <a:r>
              <a:rPr lang="ko-KR" altLang="en-US" b="1" dirty="0"/>
              <a:t>에 대한 간단한 설명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메시지가 가진 정보를 수량화</a:t>
            </a:r>
            <a:r>
              <a:rPr lang="en-US" altLang="ko-KR" dirty="0"/>
              <a:t>(Quantify)</a:t>
            </a:r>
            <a:r>
              <a:rPr lang="ko-KR" altLang="en-US" dirty="0"/>
              <a:t>할 수 있는가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정보 이론에서의 기본 원리 </a:t>
            </a:r>
            <a:r>
              <a:rPr lang="en-US" altLang="ko-KR" dirty="0"/>
              <a:t>: </a:t>
            </a:r>
            <a:r>
              <a:rPr lang="ko-KR" altLang="en-US" dirty="0"/>
              <a:t>확률이 작을수록 많은 정보</a:t>
            </a:r>
            <a:r>
              <a:rPr lang="en-US" altLang="ko-KR" dirty="0"/>
              <a:t>(</a:t>
            </a:r>
            <a:r>
              <a:rPr lang="ko-KR" altLang="en-US" dirty="0"/>
              <a:t>더 많은 정보를 담고 있다</a:t>
            </a:r>
            <a:r>
              <a:rPr lang="en-US" altLang="ko-KR" dirty="0"/>
              <a:t>)</a:t>
            </a:r>
            <a:r>
              <a:rPr lang="ko-KR" altLang="en-US" dirty="0"/>
              <a:t>라고 간주함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25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정보 이론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자기 정보 </a:t>
            </a:r>
            <a:r>
              <a:rPr lang="en-US" altLang="ko-KR" dirty="0"/>
              <a:t>: </a:t>
            </a:r>
            <a:r>
              <a:rPr lang="ko-KR" altLang="en-US" dirty="0"/>
              <a:t>어떤 사건이나 메시지에 대한 정보량을 어떻게 수량화 하는가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확률값에</a:t>
            </a:r>
            <a:r>
              <a:rPr lang="ko-KR" altLang="en-US" dirty="0"/>
              <a:t> </a:t>
            </a:r>
            <a:r>
              <a:rPr lang="en-US" altLang="ko-KR" dirty="0"/>
              <a:t>log2</a:t>
            </a:r>
            <a:r>
              <a:rPr lang="ko-KR" altLang="en-US" dirty="0"/>
              <a:t>를 취한 후 </a:t>
            </a:r>
            <a:r>
              <a:rPr lang="ko-KR" altLang="en-US" dirty="0" err="1"/>
              <a:t>음수값으로</a:t>
            </a:r>
            <a:r>
              <a:rPr lang="ko-KR" altLang="en-US" dirty="0"/>
              <a:t> 간주함</a:t>
            </a:r>
            <a:r>
              <a:rPr lang="en-US" altLang="ko-KR" dirty="0"/>
              <a:t>(</a:t>
            </a:r>
            <a:r>
              <a:rPr lang="ko-KR" altLang="en-US" dirty="0"/>
              <a:t>단위 </a:t>
            </a:r>
            <a:r>
              <a:rPr lang="en-US" altLang="ko-KR" dirty="0"/>
              <a:t>: bit). </a:t>
            </a:r>
            <a:r>
              <a:rPr lang="ko-KR" altLang="en-US" dirty="0"/>
              <a:t>이유에 대해서는 다루지 않음</a:t>
            </a:r>
            <a:r>
              <a:rPr lang="en-US" altLang="ko-KR" dirty="0"/>
              <a:t>(</a:t>
            </a:r>
            <a:r>
              <a:rPr lang="ko-KR" altLang="en-US" dirty="0"/>
              <a:t>정보이론에 대해 깊게 다루어야 하므로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정의하는 이유 </a:t>
            </a:r>
            <a:r>
              <a:rPr lang="en-US" altLang="ko-KR" dirty="0"/>
              <a:t>: </a:t>
            </a:r>
            <a:r>
              <a:rPr lang="ko-KR" altLang="en-US" dirty="0"/>
              <a:t>엔트로피의 정의를 이해하기 위함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엔트로피 </a:t>
            </a:r>
            <a:r>
              <a:rPr lang="en-US" altLang="ko-KR" dirty="0"/>
              <a:t>: </a:t>
            </a:r>
            <a:r>
              <a:rPr lang="ko-KR" altLang="en-US" dirty="0"/>
              <a:t>확률변수 </a:t>
            </a:r>
            <a:r>
              <a:rPr lang="en-US" altLang="ko-KR" dirty="0"/>
              <a:t>x</a:t>
            </a:r>
            <a:r>
              <a:rPr lang="ko-KR" altLang="en-US" dirty="0"/>
              <a:t>의 불확실성을 나타내는 엔트로피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이산확률분포의 경우 </a:t>
            </a:r>
            <a:r>
              <a:rPr lang="en-US" altLang="ko-KR" dirty="0"/>
              <a:t>: - Log </a:t>
            </a:r>
            <a:r>
              <a:rPr lang="ko-KR" altLang="en-US" dirty="0" err="1"/>
              <a:t>확률값</a:t>
            </a:r>
            <a:r>
              <a:rPr lang="en-US" altLang="ko-KR" dirty="0"/>
              <a:t>(</a:t>
            </a:r>
            <a:r>
              <a:rPr lang="ko-KR" altLang="en-US" b="1" dirty="0"/>
              <a:t>자기 </a:t>
            </a:r>
            <a:r>
              <a:rPr lang="ko-KR" altLang="en-US" b="1" dirty="0" err="1"/>
              <a:t>정보값</a:t>
            </a:r>
            <a:r>
              <a:rPr lang="en-US" altLang="ko-KR" dirty="0"/>
              <a:t>)</a:t>
            </a:r>
            <a:r>
              <a:rPr lang="ko-KR" altLang="en-US" dirty="0"/>
              <a:t>에 다시 </a:t>
            </a:r>
            <a:r>
              <a:rPr lang="ko-KR" altLang="en-US" b="1" dirty="0" err="1"/>
              <a:t>확률값</a:t>
            </a:r>
            <a:r>
              <a:rPr lang="ko-KR" altLang="en-US" dirty="0" err="1"/>
              <a:t>을</a:t>
            </a:r>
            <a:r>
              <a:rPr lang="ko-KR" altLang="en-US" dirty="0"/>
              <a:t> 곱하고</a:t>
            </a:r>
            <a:r>
              <a:rPr lang="en-US" altLang="ko-KR" dirty="0"/>
              <a:t>, </a:t>
            </a:r>
            <a:r>
              <a:rPr lang="ko-KR" altLang="en-US" dirty="0"/>
              <a:t>시그마로 총합을 구하면 됨</a:t>
            </a:r>
            <a:endParaRPr lang="en-US" altLang="ko-KR" dirty="0"/>
          </a:p>
          <a:p>
            <a:r>
              <a:rPr lang="ko-KR" altLang="en-US" dirty="0"/>
              <a:t>연속확률분포의 경우 </a:t>
            </a:r>
            <a:r>
              <a:rPr lang="en-US" altLang="ko-KR" dirty="0"/>
              <a:t>: </a:t>
            </a:r>
            <a:r>
              <a:rPr lang="ko-KR" altLang="en-US" dirty="0"/>
              <a:t>같은 공식에 대해 적분을 수행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55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자기정보와 엔트로피의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윷을 나타내는 확률변수를 </a:t>
            </a:r>
            <a:r>
              <a:rPr lang="en-US" altLang="ko-KR" dirty="0"/>
              <a:t>x</a:t>
            </a:r>
            <a:r>
              <a:rPr lang="ko-KR" altLang="en-US" dirty="0"/>
              <a:t>라 할 때</a:t>
            </a:r>
            <a:r>
              <a:rPr lang="en-US" altLang="ko-KR" dirty="0"/>
              <a:t>, x</a:t>
            </a:r>
            <a:r>
              <a:rPr lang="ko-KR" altLang="en-US" dirty="0"/>
              <a:t>의 엔트로피의 총합을 계산한 예시</a:t>
            </a:r>
            <a:endParaRPr lang="en-US" altLang="ko-KR" dirty="0"/>
          </a:p>
          <a:p>
            <a:r>
              <a:rPr lang="ko-KR" altLang="en-US" dirty="0"/>
              <a:t>주사위에 대한 엔트로피의 총합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비트 값이 높다 </a:t>
            </a:r>
            <a:r>
              <a:rPr lang="en-US" altLang="ko-KR" dirty="0"/>
              <a:t>: </a:t>
            </a:r>
            <a:r>
              <a:rPr lang="ko-KR" altLang="en-US" dirty="0"/>
              <a:t>주사위에 대한 엔트로피를 계산하는게 훨씬 불확실하므로</a:t>
            </a:r>
            <a:r>
              <a:rPr lang="en-US" altLang="ko-KR" dirty="0"/>
              <a:t>, </a:t>
            </a:r>
            <a:r>
              <a:rPr lang="ko-KR" altLang="en-US" dirty="0"/>
              <a:t>추측하기 위해 더 많은 정보가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34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Optimization</a:t>
            </a:r>
          </a:p>
          <a:p>
            <a:endParaRPr lang="en-US" altLang="ko-KR" b="1" dirty="0"/>
          </a:p>
          <a:p>
            <a:r>
              <a:rPr lang="ko-KR" altLang="en-US" b="0" dirty="0" err="1"/>
              <a:t>머신러닝에서는</a:t>
            </a:r>
            <a:r>
              <a:rPr lang="ko-KR" altLang="en-US" b="0" dirty="0"/>
              <a:t> 수많은 최적화 알고리즘이 있고</a:t>
            </a:r>
            <a:r>
              <a:rPr lang="en-US" altLang="ko-KR" b="0" dirty="0"/>
              <a:t>, </a:t>
            </a:r>
            <a:r>
              <a:rPr lang="ko-KR" altLang="en-US" b="0" dirty="0"/>
              <a:t>어떻게 최적화를 하여 비용을 최소로 하는 파라미터를 어떻게 찾을 것인가</a:t>
            </a:r>
            <a:r>
              <a:rPr lang="en-US" altLang="ko-KR" b="0" dirty="0"/>
              <a:t>? </a:t>
            </a:r>
            <a:r>
              <a:rPr lang="ko-KR" altLang="en-US" b="0" dirty="0"/>
              <a:t>가 </a:t>
            </a:r>
            <a:r>
              <a:rPr lang="ko-KR" altLang="en-US" b="0" dirty="0" err="1"/>
              <a:t>머신러닝의</a:t>
            </a:r>
            <a:r>
              <a:rPr lang="ko-KR" altLang="en-US" b="0" dirty="0"/>
              <a:t> 핵심이라고 볼 수 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66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순수 </a:t>
            </a:r>
            <a:r>
              <a:rPr lang="ko-KR" altLang="en-US" b="1" dirty="0" err="1"/>
              <a:t>수학에서와</a:t>
            </a:r>
            <a:r>
              <a:rPr lang="ko-KR" altLang="en-US" b="1" dirty="0"/>
              <a:t> 머신 러닝에서의 최적화의 차이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순수 수학에서의 예시에서는 최적에 해당하는 하나의 점을 찾게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기계학습에서의 최적화는 훈련집합이 주어지고</a:t>
            </a:r>
            <a:r>
              <a:rPr lang="en-US" altLang="ko-KR" dirty="0"/>
              <a:t>, </a:t>
            </a:r>
            <a:r>
              <a:rPr lang="ko-KR" altLang="en-US" dirty="0"/>
              <a:t>해당 훈련집합에서 정해지는 </a:t>
            </a:r>
            <a:r>
              <a:rPr lang="en-US" altLang="ko-KR" dirty="0"/>
              <a:t>cost function</a:t>
            </a:r>
            <a:r>
              <a:rPr lang="ko-KR" altLang="en-US" dirty="0"/>
              <a:t>에서 가장 </a:t>
            </a:r>
            <a:r>
              <a:rPr lang="en-US" altLang="ko-KR" dirty="0"/>
              <a:t>cost</a:t>
            </a:r>
            <a:r>
              <a:rPr lang="ko-KR" altLang="en-US" dirty="0"/>
              <a:t>가 적은 값을 찾는 것이 목적임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수학에서 최저 값을 찾기 위해 미분하는 것처럼</a:t>
            </a:r>
            <a:r>
              <a:rPr lang="en-US" altLang="ko-KR" dirty="0"/>
              <a:t>, </a:t>
            </a:r>
            <a:r>
              <a:rPr lang="ko-KR" altLang="en-US" dirty="0"/>
              <a:t>데이터를 미분하는 과정</a:t>
            </a:r>
            <a:r>
              <a:rPr lang="en-US" altLang="ko-KR" dirty="0"/>
              <a:t>(</a:t>
            </a:r>
            <a:r>
              <a:rPr lang="ko-KR" altLang="en-US" dirty="0"/>
              <a:t>오류 </a:t>
            </a:r>
            <a:r>
              <a:rPr lang="ko-KR" altLang="en-US" dirty="0" err="1"/>
              <a:t>역전파</a:t>
            </a:r>
            <a:r>
              <a:rPr lang="ko-KR" altLang="en-US" dirty="0"/>
              <a:t> 알고리즘</a:t>
            </a:r>
            <a:r>
              <a:rPr lang="en-US" altLang="ko-KR" dirty="0"/>
              <a:t>)</a:t>
            </a:r>
            <a:r>
              <a:rPr lang="ko-KR" altLang="en-US" dirty="0"/>
              <a:t>이 필요할 수 있고</a:t>
            </a:r>
            <a:r>
              <a:rPr lang="en-US" altLang="ko-KR" dirty="0"/>
              <a:t>, </a:t>
            </a:r>
            <a:r>
              <a:rPr lang="ko-KR" altLang="en-US" dirty="0" err="1"/>
              <a:t>스토캐스틱</a:t>
            </a:r>
            <a:r>
              <a:rPr lang="ko-KR" altLang="en-US" dirty="0"/>
              <a:t> 경사 하강법이 사용됨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027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목적함수 </a:t>
            </a:r>
            <a:r>
              <a:rPr lang="en-US" altLang="ko-KR" dirty="0"/>
              <a:t>J</a:t>
            </a:r>
            <a:r>
              <a:rPr lang="ko-KR" altLang="en-US" dirty="0"/>
              <a:t>가 있을 때</a:t>
            </a:r>
            <a:r>
              <a:rPr lang="en-US" altLang="ko-KR" dirty="0"/>
              <a:t>, </a:t>
            </a:r>
            <a:r>
              <a:rPr lang="ko-KR" altLang="en-US" dirty="0"/>
              <a:t>해당 목적함수를 최적화하는 </a:t>
            </a:r>
            <a:r>
              <a:rPr lang="en-US" altLang="ko-KR" dirty="0" err="1"/>
              <a:t>argmin</a:t>
            </a:r>
            <a:r>
              <a:rPr lang="en-US" altLang="ko-KR" dirty="0"/>
              <a:t> J(theta)</a:t>
            </a:r>
            <a:r>
              <a:rPr lang="ko-KR" altLang="en-US" dirty="0"/>
              <a:t>에서의 파라미터 </a:t>
            </a:r>
            <a:r>
              <a:rPr lang="en-US" altLang="ko-KR" dirty="0"/>
              <a:t>theta</a:t>
            </a:r>
            <a:r>
              <a:rPr lang="ko-KR" altLang="en-US" dirty="0"/>
              <a:t>를 찾는 것이 목적임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선형회귀</a:t>
            </a:r>
            <a:r>
              <a:rPr lang="en-US" altLang="ko-KR" dirty="0"/>
              <a:t>, </a:t>
            </a:r>
            <a:r>
              <a:rPr lang="ko-KR" altLang="en-US" dirty="0" err="1"/>
              <a:t>퍼셉트론</a:t>
            </a:r>
            <a:r>
              <a:rPr lang="en-US" altLang="ko-KR" dirty="0"/>
              <a:t>, </a:t>
            </a:r>
            <a:r>
              <a:rPr lang="ko-KR" altLang="en-US" dirty="0" err="1"/>
              <a:t>딥러닝에서도</a:t>
            </a:r>
            <a:r>
              <a:rPr lang="ko-KR" altLang="en-US" dirty="0"/>
              <a:t> 결국 방법과 </a:t>
            </a:r>
            <a:r>
              <a:rPr lang="en-US" altLang="ko-KR" dirty="0"/>
              <a:t>theta, theta </a:t>
            </a:r>
            <a:r>
              <a:rPr lang="ko-KR" altLang="en-US" dirty="0"/>
              <a:t>안의 </a:t>
            </a:r>
            <a:r>
              <a:rPr lang="en-US" altLang="ko-KR" dirty="0"/>
              <a:t>weight parameter</a:t>
            </a:r>
            <a:r>
              <a:rPr lang="ko-KR" altLang="en-US" dirty="0"/>
              <a:t>은 조금씩 다르지만 궁극적으로 </a:t>
            </a:r>
            <a:r>
              <a:rPr lang="en-US" altLang="ko-KR" dirty="0"/>
              <a:t>theta</a:t>
            </a:r>
            <a:r>
              <a:rPr lang="ko-KR" altLang="en-US" dirty="0"/>
              <a:t>를 집어넣어서 </a:t>
            </a:r>
            <a:r>
              <a:rPr lang="en-US" altLang="ko-KR" dirty="0"/>
              <a:t>J</a:t>
            </a:r>
            <a:r>
              <a:rPr lang="ko-KR" altLang="en-US" dirty="0"/>
              <a:t>값을 최소화하는 것이 목적이다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37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고차함수에서의 최적해 탐색</a:t>
            </a:r>
            <a:r>
              <a:rPr lang="en-US" altLang="ko-KR" dirty="0"/>
              <a:t>(</a:t>
            </a:r>
            <a:r>
              <a:rPr lang="ko-KR" altLang="en-US" dirty="0"/>
              <a:t>최저 값을 찾는 방법</a:t>
            </a:r>
            <a:r>
              <a:rPr lang="en-US" altLang="ko-KR" dirty="0"/>
              <a:t>) </a:t>
            </a:r>
            <a:r>
              <a:rPr lang="ko-KR" altLang="en-US" dirty="0"/>
              <a:t>일 때</a:t>
            </a:r>
            <a:r>
              <a:rPr lang="en-US" altLang="ko-KR" dirty="0"/>
              <a:t>, local minimum</a:t>
            </a:r>
            <a:r>
              <a:rPr lang="ko-KR" altLang="en-US" dirty="0"/>
              <a:t>이 발생할 수 있는 예시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323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J(theta)</a:t>
            </a:r>
            <a:r>
              <a:rPr lang="ko-KR" altLang="en-US" dirty="0"/>
              <a:t>를 최소로 하는 최적해 </a:t>
            </a:r>
            <a:r>
              <a:rPr lang="en-US" altLang="ko-KR" dirty="0"/>
              <a:t>theta(hat)</a:t>
            </a:r>
            <a:r>
              <a:rPr lang="ko-KR" altLang="en-US" dirty="0"/>
              <a:t>을 찾는 것</a:t>
            </a:r>
            <a:r>
              <a:rPr lang="en-US" altLang="ko-KR" dirty="0"/>
              <a:t>. </a:t>
            </a:r>
            <a:r>
              <a:rPr lang="en-US" altLang="ko-KR" dirty="0" err="1"/>
              <a:t>Argmin</a:t>
            </a:r>
            <a:r>
              <a:rPr lang="ko-KR" altLang="en-US" dirty="0"/>
              <a:t> </a:t>
            </a:r>
            <a:r>
              <a:rPr lang="en-US" altLang="ko-KR" dirty="0"/>
              <a:t>J(theta)</a:t>
            </a:r>
            <a:r>
              <a:rPr lang="ko-KR" altLang="en-US" dirty="0"/>
              <a:t>를 찾는 것이 기계 학습의 목표로 볼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43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기계 학습에서의 수학의 역할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목적함수의 정의</a:t>
            </a:r>
            <a:r>
              <a:rPr lang="en-US" altLang="ko-KR" dirty="0"/>
              <a:t>, Cost function</a:t>
            </a:r>
            <a:r>
              <a:rPr lang="ko-KR" altLang="en-US" dirty="0"/>
              <a:t>의 </a:t>
            </a:r>
            <a:r>
              <a:rPr lang="en-US" altLang="ko-KR" dirty="0"/>
              <a:t>optimization</a:t>
            </a:r>
            <a:r>
              <a:rPr lang="ko-KR" altLang="en-US" dirty="0"/>
              <a:t>에 대한 이론을 제시하는 데 의의가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43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훈련집합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Label Y</a:t>
            </a:r>
            <a:r>
              <a:rPr lang="ko-KR" altLang="en-US" dirty="0"/>
              <a:t>가 있을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최적해</a:t>
            </a:r>
            <a:r>
              <a:rPr lang="en-US" altLang="ko-KR" dirty="0"/>
              <a:t>(</a:t>
            </a:r>
            <a:r>
              <a:rPr lang="ko-KR" altLang="en-US" dirty="0"/>
              <a:t>최소화하는</a:t>
            </a:r>
            <a:r>
              <a:rPr lang="en-US" altLang="ko-KR" dirty="0"/>
              <a:t>) theta</a:t>
            </a:r>
            <a:r>
              <a:rPr lang="ko-KR" altLang="en-US" dirty="0"/>
              <a:t>를 찾는 방법의 </a:t>
            </a:r>
            <a:r>
              <a:rPr lang="en-US" altLang="ko-KR" dirty="0"/>
              <a:t>Pseudo-code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3885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미분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미분의 정의와 도함수의 의미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841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미분에 의한 최적화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F’(x)</a:t>
            </a:r>
            <a:r>
              <a:rPr lang="ko-KR" altLang="en-US" dirty="0"/>
              <a:t>값이 함수가 커지는 방향을 나타내므로</a:t>
            </a:r>
            <a:r>
              <a:rPr lang="en-US" altLang="ko-KR" dirty="0"/>
              <a:t>, </a:t>
            </a:r>
            <a:r>
              <a:rPr lang="ko-KR" altLang="en-US" dirty="0"/>
              <a:t>이의 음수 값 방향에 목적함수의 최저점이 존재한다고 볼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경사 하강 알고리즘에서는 </a:t>
            </a:r>
            <a:r>
              <a:rPr lang="en-US" altLang="ko-KR" dirty="0"/>
              <a:t>direction(theta)</a:t>
            </a:r>
            <a:r>
              <a:rPr lang="ko-KR" altLang="en-US" dirty="0"/>
              <a:t>를 도함수의 </a:t>
            </a:r>
            <a:r>
              <a:rPr lang="ko-KR" altLang="en-US" dirty="0" err="1"/>
              <a:t>음수값으로</a:t>
            </a:r>
            <a:r>
              <a:rPr lang="ko-KR" altLang="en-US" dirty="0"/>
              <a:t> 사용한다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864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편미분</a:t>
            </a:r>
            <a:r>
              <a:rPr lang="ko-KR" altLang="en-US" b="1" dirty="0"/>
              <a:t> 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Partial derivative : </a:t>
            </a:r>
            <a:r>
              <a:rPr lang="ko-KR" altLang="en-US" dirty="0"/>
              <a:t>변수가 여러 개 일 때</a:t>
            </a:r>
            <a:r>
              <a:rPr lang="en-US" altLang="ko-KR" dirty="0"/>
              <a:t>, x1</a:t>
            </a:r>
            <a:r>
              <a:rPr lang="ko-KR" altLang="en-US" dirty="0"/>
              <a:t>에 대해서만 미분을 하거나</a:t>
            </a:r>
            <a:r>
              <a:rPr lang="en-US" altLang="ko-KR" dirty="0"/>
              <a:t>, x2</a:t>
            </a:r>
            <a:r>
              <a:rPr lang="ko-KR" altLang="en-US" dirty="0"/>
              <a:t>에 대해서 미분을 하는 등의 방법</a:t>
            </a:r>
            <a:endParaRPr lang="en-US" altLang="ko-KR" dirty="0"/>
          </a:p>
          <a:p>
            <a:r>
              <a:rPr lang="ko-KR" altLang="en-US" dirty="0"/>
              <a:t>미분한 값이 이루는 벡터를 </a:t>
            </a:r>
            <a:r>
              <a:rPr lang="en-US" altLang="ko-KR" dirty="0"/>
              <a:t>Gradient</a:t>
            </a:r>
            <a:r>
              <a:rPr lang="ko-KR" altLang="en-US" dirty="0"/>
              <a:t>라고 부름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720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경사 하강 알고리즘</a:t>
            </a:r>
            <a:r>
              <a:rPr lang="en-US" altLang="ko-KR" b="1" dirty="0"/>
              <a:t>(Gradient-Descent Algorithm)</a:t>
            </a:r>
          </a:p>
          <a:p>
            <a:endParaRPr lang="en-US" altLang="ko-KR" dirty="0"/>
          </a:p>
          <a:p>
            <a:r>
              <a:rPr lang="ko-KR" altLang="en-US" dirty="0"/>
              <a:t>배치 경사 하강 알고리즘의 예시</a:t>
            </a:r>
            <a:endParaRPr lang="en-US" altLang="ko-KR" dirty="0"/>
          </a:p>
          <a:p>
            <a:r>
              <a:rPr lang="en-US" altLang="ko-KR" dirty="0"/>
              <a:t>P</a:t>
            </a:r>
            <a:r>
              <a:rPr lang="ko-KR" altLang="en-US" dirty="0"/>
              <a:t>를 </a:t>
            </a:r>
            <a:r>
              <a:rPr lang="en-US" altLang="ko-KR" dirty="0"/>
              <a:t>Learning rate</a:t>
            </a:r>
            <a:r>
              <a:rPr lang="ko-KR" altLang="en-US" dirty="0"/>
              <a:t>로 가정하고</a:t>
            </a:r>
            <a:r>
              <a:rPr lang="en-US" altLang="ko-KR" dirty="0"/>
              <a:t>, g = direction(theta) = delta(J)/delta(Theta)</a:t>
            </a:r>
            <a:r>
              <a:rPr lang="ko-KR" altLang="en-US" dirty="0"/>
              <a:t>로 할 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X</a:t>
            </a:r>
            <a:r>
              <a:rPr lang="ko-KR" altLang="en-US" dirty="0"/>
              <a:t>에 있는 샘플의 모든 </a:t>
            </a:r>
            <a:r>
              <a:rPr lang="ko-KR" altLang="en-US" dirty="0" err="1"/>
              <a:t>그래디언트를</a:t>
            </a:r>
            <a:r>
              <a:rPr lang="ko-KR" altLang="en-US" dirty="0"/>
              <a:t> 계산하여</a:t>
            </a:r>
            <a:r>
              <a:rPr lang="en-US" altLang="ko-KR" dirty="0"/>
              <a:t>, </a:t>
            </a:r>
            <a:r>
              <a:rPr lang="ko-KR" altLang="en-US" dirty="0"/>
              <a:t>평균값을 계산한다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해당 </a:t>
            </a:r>
            <a:r>
              <a:rPr lang="en-US" altLang="ko-KR" dirty="0"/>
              <a:t>Gradient</a:t>
            </a:r>
            <a:r>
              <a:rPr lang="ko-KR" altLang="en-US" dirty="0"/>
              <a:t>의 평균값에 음수를 취한 후 </a:t>
            </a:r>
            <a:r>
              <a:rPr lang="en-US" altLang="ko-KR" dirty="0"/>
              <a:t>learning rate</a:t>
            </a:r>
            <a:r>
              <a:rPr lang="ko-KR" altLang="en-US" dirty="0"/>
              <a:t>를 곱하여</a:t>
            </a:r>
            <a:r>
              <a:rPr lang="en-US" altLang="ko-KR" dirty="0"/>
              <a:t>, </a:t>
            </a:r>
            <a:r>
              <a:rPr lang="ko-KR" altLang="en-US" dirty="0"/>
              <a:t>해당 방향으로 </a:t>
            </a:r>
            <a:r>
              <a:rPr lang="en-US" altLang="ko-KR" dirty="0"/>
              <a:t>theta</a:t>
            </a:r>
            <a:r>
              <a:rPr lang="ko-KR" altLang="en-US" dirty="0"/>
              <a:t>를 조정하게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Batch </a:t>
            </a:r>
            <a:r>
              <a:rPr lang="ko-KR" altLang="en-US" dirty="0"/>
              <a:t>안에 있는 모든 값을 계산하여 평균을 낸 후 한꺼번에 갱신하므로</a:t>
            </a:r>
            <a:r>
              <a:rPr lang="en-US" altLang="ko-KR" dirty="0"/>
              <a:t>, </a:t>
            </a:r>
            <a:r>
              <a:rPr lang="ko-KR" altLang="en-US" b="1" dirty="0"/>
              <a:t>배치 경사 하강 알고리즘</a:t>
            </a:r>
            <a:r>
              <a:rPr lang="ko-KR" altLang="en-US" dirty="0"/>
              <a:t>이라고 부름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6527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스토캐스틱</a:t>
            </a:r>
            <a:r>
              <a:rPr lang="ko-KR" altLang="en-US" b="1" dirty="0"/>
              <a:t> 경사 하강 알고리즘의 예시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한 샘플의 </a:t>
            </a:r>
            <a:r>
              <a:rPr lang="ko-KR" altLang="en-US" dirty="0" err="1"/>
              <a:t>그래디언트를</a:t>
            </a:r>
            <a:r>
              <a:rPr lang="ko-KR" altLang="en-US" dirty="0"/>
              <a:t> 계산한 후</a:t>
            </a:r>
            <a:r>
              <a:rPr lang="en-US" altLang="ko-KR" dirty="0"/>
              <a:t>, </a:t>
            </a:r>
            <a:r>
              <a:rPr lang="ko-KR" altLang="en-US" dirty="0"/>
              <a:t>즉시 갱신하게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샘플 하나에 대해 계산한 후</a:t>
            </a:r>
            <a:r>
              <a:rPr lang="en-US" altLang="ko-KR" dirty="0"/>
              <a:t>, </a:t>
            </a:r>
            <a:r>
              <a:rPr lang="ko-KR" altLang="en-US" dirty="0"/>
              <a:t>즉시 갱신함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모든 </a:t>
            </a:r>
            <a:r>
              <a:rPr lang="en-US" altLang="ko-KR" dirty="0"/>
              <a:t>gradient</a:t>
            </a:r>
            <a:r>
              <a:rPr lang="ko-KR" altLang="en-US" dirty="0"/>
              <a:t>를 계산하지 않고 갱신하므로 </a:t>
            </a:r>
            <a:r>
              <a:rPr lang="en-US" altLang="ko-KR" dirty="0"/>
              <a:t>delay</a:t>
            </a:r>
            <a:r>
              <a:rPr lang="ko-KR" altLang="en-US" dirty="0"/>
              <a:t>가 적고</a:t>
            </a:r>
            <a:r>
              <a:rPr lang="en-US" altLang="ko-KR" dirty="0"/>
              <a:t>, Batch</a:t>
            </a:r>
            <a:r>
              <a:rPr lang="ko-KR" altLang="en-US" dirty="0"/>
              <a:t>에서 발생하는</a:t>
            </a:r>
            <a:r>
              <a:rPr lang="en-US" altLang="ko-KR" dirty="0"/>
              <a:t>, </a:t>
            </a:r>
            <a:r>
              <a:rPr lang="ko-KR" altLang="en-US" dirty="0"/>
              <a:t>값이 큰 </a:t>
            </a:r>
            <a:r>
              <a:rPr lang="en-US" altLang="ko-KR" dirty="0"/>
              <a:t>gradient</a:t>
            </a:r>
            <a:r>
              <a:rPr lang="ko-KR" altLang="en-US" dirty="0"/>
              <a:t>로 쏠리는 단점을 보완할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8907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처음의 간단한 개념과</a:t>
            </a:r>
            <a:r>
              <a:rPr lang="en-US" altLang="ko-KR" dirty="0"/>
              <a:t>, </a:t>
            </a:r>
            <a:r>
              <a:rPr lang="ko-KR" altLang="en-US" dirty="0"/>
              <a:t>방식의 차이에 따라 나뉘는 예시의 총 정리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492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 모델이 어떻게 스스로 학습되는가</a:t>
            </a:r>
            <a:r>
              <a:rPr lang="en-US" altLang="ko-KR" dirty="0"/>
              <a:t>? </a:t>
            </a:r>
            <a:r>
              <a:rPr lang="ko-KR" altLang="en-US" dirty="0"/>
              <a:t>훈련되는 과정은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490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Underfitting</a:t>
            </a:r>
          </a:p>
          <a:p>
            <a:endParaRPr lang="en-US" altLang="ko-KR" dirty="0"/>
          </a:p>
          <a:p>
            <a:r>
              <a:rPr lang="ko-KR" altLang="en-US" dirty="0"/>
              <a:t>다양한 점들이 있을 때</a:t>
            </a:r>
            <a:r>
              <a:rPr lang="en-US" altLang="ko-KR" dirty="0"/>
              <a:t>, </a:t>
            </a:r>
            <a:r>
              <a:rPr lang="ko-KR" altLang="en-US" dirty="0"/>
              <a:t>선형으로 </a:t>
            </a:r>
            <a:r>
              <a:rPr lang="en-US" altLang="ko-KR" dirty="0"/>
              <a:t>fitting</a:t>
            </a:r>
            <a:r>
              <a:rPr lang="ko-KR" altLang="en-US" dirty="0"/>
              <a:t>하는 경우 어떻게 </a:t>
            </a:r>
            <a:r>
              <a:rPr lang="en-US" altLang="ko-KR" dirty="0" err="1"/>
              <a:t>fittingr</a:t>
            </a:r>
            <a:r>
              <a:rPr lang="ko-KR" altLang="en-US" dirty="0"/>
              <a:t>을 해도 </a:t>
            </a:r>
            <a:r>
              <a:rPr lang="en-US" altLang="ko-KR" dirty="0"/>
              <a:t>error</a:t>
            </a:r>
            <a:r>
              <a:rPr lang="ko-KR" altLang="en-US" dirty="0"/>
              <a:t>이 많이 발생함</a:t>
            </a:r>
            <a:r>
              <a:rPr lang="en-US" altLang="ko-KR" dirty="0"/>
              <a:t>(1</a:t>
            </a:r>
            <a:r>
              <a:rPr lang="ko-KR" altLang="en-US" dirty="0" err="1"/>
              <a:t>차함수</a:t>
            </a:r>
            <a:r>
              <a:rPr lang="ko-KR" altLang="en-US" dirty="0"/>
              <a:t> </a:t>
            </a:r>
            <a:r>
              <a:rPr lang="en-US" altLang="ko-KR" dirty="0"/>
              <a:t>fitting</a:t>
            </a:r>
            <a:r>
              <a:rPr lang="ko-KR" altLang="en-US" dirty="0"/>
              <a:t>의 한계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고차원의 함수로 </a:t>
            </a:r>
            <a:r>
              <a:rPr lang="en-US" altLang="ko-KR" dirty="0"/>
              <a:t>fitting</a:t>
            </a:r>
            <a:r>
              <a:rPr lang="ko-KR" altLang="en-US" dirty="0"/>
              <a:t>할 수록 정확히 모든 점을 지나는 것을 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312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그렇다면</a:t>
            </a:r>
            <a:r>
              <a:rPr lang="en-US" altLang="ko-KR" b="1" dirty="0"/>
              <a:t>, </a:t>
            </a:r>
            <a:r>
              <a:rPr lang="ko-KR" altLang="en-US" b="1" dirty="0"/>
              <a:t>항상 고차원 함수를 사용하는게 </a:t>
            </a:r>
            <a:r>
              <a:rPr lang="en-US" altLang="ko-KR" b="1" dirty="0"/>
              <a:t>solution</a:t>
            </a:r>
            <a:r>
              <a:rPr lang="ko-KR" altLang="en-US" b="1" dirty="0"/>
              <a:t>인가</a:t>
            </a:r>
            <a:r>
              <a:rPr lang="en-US" altLang="ko-KR" b="1" dirty="0"/>
              <a:t>? - Overfitting</a:t>
            </a:r>
          </a:p>
          <a:p>
            <a:endParaRPr lang="en-US" altLang="ko-KR" dirty="0"/>
          </a:p>
          <a:p>
            <a:r>
              <a:rPr lang="ko-KR" altLang="en-US" dirty="0"/>
              <a:t>고차원의 함수를 사용하여 </a:t>
            </a:r>
            <a:r>
              <a:rPr lang="en-US" altLang="ko-KR" dirty="0"/>
              <a:t>fitting</a:t>
            </a:r>
            <a:r>
              <a:rPr lang="ko-KR" altLang="en-US" dirty="0"/>
              <a:t>하는 경우</a:t>
            </a:r>
            <a:r>
              <a:rPr lang="en-US" altLang="ko-KR" dirty="0"/>
              <a:t>, </a:t>
            </a:r>
            <a:r>
              <a:rPr lang="ko-KR" altLang="en-US" dirty="0"/>
              <a:t>가진 </a:t>
            </a:r>
            <a:r>
              <a:rPr lang="en-US" altLang="ko-KR" dirty="0"/>
              <a:t>training set</a:t>
            </a:r>
            <a:r>
              <a:rPr lang="ko-KR" altLang="en-US" dirty="0"/>
              <a:t>에 대해서는 완벽하게 근사할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문제는</a:t>
            </a:r>
            <a:r>
              <a:rPr lang="en-US" altLang="ko-KR" dirty="0"/>
              <a:t>, </a:t>
            </a:r>
            <a:r>
              <a:rPr lang="ko-KR" altLang="en-US" dirty="0"/>
              <a:t>새로운 데이터를 예측하려고 할 때</a:t>
            </a:r>
            <a:r>
              <a:rPr lang="en-US" altLang="ko-KR" dirty="0"/>
              <a:t>, </a:t>
            </a:r>
            <a:r>
              <a:rPr lang="ko-KR" altLang="en-US" dirty="0"/>
              <a:t>부정확하게 </a:t>
            </a:r>
            <a:r>
              <a:rPr lang="en-US" altLang="ko-KR" dirty="0"/>
              <a:t>fitting</a:t>
            </a:r>
            <a:r>
              <a:rPr lang="ko-KR" altLang="en-US" dirty="0"/>
              <a:t>되는 경우가 있음</a:t>
            </a:r>
            <a:r>
              <a:rPr lang="en-US" altLang="ko-KR" dirty="0"/>
              <a:t>. (noise,</a:t>
            </a:r>
            <a:r>
              <a:rPr lang="ko-KR" altLang="en-US" dirty="0"/>
              <a:t> </a:t>
            </a:r>
            <a:r>
              <a:rPr lang="en-US" altLang="ko-KR" dirty="0"/>
              <a:t>error, </a:t>
            </a:r>
            <a:r>
              <a:rPr lang="ko-KR" altLang="en-US" dirty="0"/>
              <a:t>잡음까지 </a:t>
            </a:r>
            <a:r>
              <a:rPr lang="en-US" altLang="ko-KR" dirty="0"/>
              <a:t>fitting</a:t>
            </a:r>
            <a:r>
              <a:rPr lang="ko-KR" altLang="en-US" dirty="0"/>
              <a:t>하려고 시도하였기 때문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적절한 용량의 모델을 적절히 선택하는 것이 중요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206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선형대수</a:t>
            </a:r>
            <a:r>
              <a:rPr lang="en-US" altLang="ko-KR" dirty="0"/>
              <a:t>, </a:t>
            </a:r>
            <a:r>
              <a:rPr lang="ko-KR" altLang="en-US" dirty="0"/>
              <a:t>확률통계</a:t>
            </a:r>
            <a:r>
              <a:rPr lang="en-US" altLang="ko-KR" dirty="0"/>
              <a:t>, </a:t>
            </a:r>
            <a:r>
              <a:rPr lang="ko-KR" altLang="en-US" dirty="0"/>
              <a:t>미분에 대한 내용이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선형대수</a:t>
            </a:r>
            <a:endParaRPr lang="en-US" altLang="ko-KR" b="1" dirty="0"/>
          </a:p>
          <a:p>
            <a:r>
              <a:rPr lang="ko-KR" altLang="en-US" b="1" dirty="0"/>
              <a:t>벡터 </a:t>
            </a:r>
            <a:r>
              <a:rPr lang="en-US" altLang="ko-KR" dirty="0"/>
              <a:t>: </a:t>
            </a:r>
            <a:r>
              <a:rPr lang="ko-KR" altLang="en-US" dirty="0"/>
              <a:t>각각의 특징</a:t>
            </a:r>
            <a:r>
              <a:rPr lang="en-US" altLang="ko-KR" dirty="0"/>
              <a:t>, Iris</a:t>
            </a:r>
            <a:r>
              <a:rPr lang="ko-KR" altLang="en-US" dirty="0"/>
              <a:t>의 경우 </a:t>
            </a:r>
            <a:r>
              <a:rPr lang="en-US" altLang="ko-KR" dirty="0"/>
              <a:t>4</a:t>
            </a:r>
            <a:r>
              <a:rPr lang="ko-KR" altLang="en-US" dirty="0"/>
              <a:t>개의 값</a:t>
            </a:r>
            <a:r>
              <a:rPr lang="en-US" altLang="ko-KR" dirty="0"/>
              <a:t>(</a:t>
            </a:r>
            <a:r>
              <a:rPr lang="ko-KR" altLang="en-US" dirty="0"/>
              <a:t>꽃받침의 길이</a:t>
            </a:r>
            <a:r>
              <a:rPr lang="en-US" altLang="ko-KR" dirty="0"/>
              <a:t>, </a:t>
            </a:r>
            <a:r>
              <a:rPr lang="ko-KR" altLang="en-US" dirty="0"/>
              <a:t>너비</a:t>
            </a:r>
            <a:r>
              <a:rPr lang="en-US" altLang="ko-KR" dirty="0"/>
              <a:t>, </a:t>
            </a:r>
            <a:r>
              <a:rPr lang="ko-KR" altLang="en-US" dirty="0"/>
              <a:t>꽃잎 길이</a:t>
            </a:r>
            <a:r>
              <a:rPr lang="en-US" altLang="ko-KR" dirty="0"/>
              <a:t>, </a:t>
            </a:r>
            <a:r>
              <a:rPr lang="ko-KR" altLang="en-US" dirty="0"/>
              <a:t>너비의 </a:t>
            </a:r>
            <a:r>
              <a:rPr lang="en-US" altLang="ko-KR" dirty="0"/>
              <a:t>4</a:t>
            </a:r>
            <a:r>
              <a:rPr lang="ko-KR" altLang="en-US" dirty="0"/>
              <a:t>가지 </a:t>
            </a:r>
            <a:r>
              <a:rPr lang="en-US" altLang="ko-KR" dirty="0"/>
              <a:t>Feature)</a:t>
            </a:r>
            <a:r>
              <a:rPr lang="ko-KR" altLang="en-US" dirty="0"/>
              <a:t>을 갖는 </a:t>
            </a:r>
            <a:r>
              <a:rPr lang="ko-KR" altLang="en-US" dirty="0" err="1"/>
              <a:t>벡터값의</a:t>
            </a:r>
            <a:r>
              <a:rPr lang="ko-KR" altLang="en-US" dirty="0"/>
              <a:t> 예시</a:t>
            </a:r>
            <a:endParaRPr lang="en-US" altLang="ko-KR" dirty="0"/>
          </a:p>
          <a:p>
            <a:r>
              <a:rPr lang="ko-KR" altLang="en-US" dirty="0"/>
              <a:t>여러 특징 벡터를 첨자로 구분함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806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검증집합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Training set / Testing set</a:t>
            </a:r>
            <a:r>
              <a:rPr lang="ko-KR" altLang="en-US" dirty="0"/>
              <a:t>과는 또 다른 검증집합</a:t>
            </a:r>
            <a:r>
              <a:rPr lang="en-US" altLang="ko-KR" dirty="0"/>
              <a:t>(Validation set)</a:t>
            </a:r>
            <a:r>
              <a:rPr lang="ko-KR" altLang="en-US" dirty="0"/>
              <a:t>을 두는 상황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모델을 훈련집합으로 학습시킨 후 검증집합으로 모델의 성능을 측정한다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중간중간마다 검증집합으로 학습된 모델을 측정함으로써</a:t>
            </a:r>
            <a:r>
              <a:rPr lang="en-US" altLang="ko-KR" b="1" dirty="0"/>
              <a:t>, </a:t>
            </a:r>
            <a:r>
              <a:rPr lang="ko-KR" altLang="en-US" b="1" dirty="0"/>
              <a:t>과잉적합</a:t>
            </a:r>
            <a:r>
              <a:rPr lang="en-US" altLang="ko-KR" b="1" dirty="0"/>
              <a:t>(Overfitting)</a:t>
            </a:r>
            <a:r>
              <a:rPr lang="ko-KR" altLang="en-US" b="1" dirty="0"/>
              <a:t>을 어느 정도 완화할 수 있다</a:t>
            </a:r>
            <a:r>
              <a:rPr lang="en-US" altLang="ko-KR" b="1" dirty="0"/>
              <a:t>.</a:t>
            </a:r>
          </a:p>
          <a:p>
            <a:r>
              <a:rPr lang="ko-KR" altLang="en-US" dirty="0"/>
              <a:t>이후 가장 높은 성능을 보인 모델을 선택한 후</a:t>
            </a:r>
            <a:r>
              <a:rPr lang="en-US" altLang="ko-KR" dirty="0"/>
              <a:t>, </a:t>
            </a:r>
            <a:r>
              <a:rPr lang="ko-KR" altLang="en-US" dirty="0"/>
              <a:t>테스트집합으로 선택된 모델의 성능을 측정한다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문제 </a:t>
            </a:r>
            <a:r>
              <a:rPr lang="en-US" altLang="ko-KR" dirty="0"/>
              <a:t>: </a:t>
            </a:r>
            <a:r>
              <a:rPr lang="ko-KR" altLang="en-US" dirty="0"/>
              <a:t>이 때</a:t>
            </a:r>
            <a:r>
              <a:rPr lang="en-US" altLang="ko-KR" dirty="0"/>
              <a:t>, test set</a:t>
            </a:r>
            <a:r>
              <a:rPr lang="ko-KR" altLang="en-US" dirty="0"/>
              <a:t>이 너무 적으면 검증집합을 두는 것이 부적절할 수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242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모델 선택의 한계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수많은 종류의 모델이 있으므로</a:t>
            </a:r>
            <a:r>
              <a:rPr lang="en-US" altLang="ko-KR" dirty="0"/>
              <a:t>, </a:t>
            </a:r>
            <a:r>
              <a:rPr lang="ko-KR" altLang="en-US" dirty="0"/>
              <a:t>모든 모델을 테스트하기 어려움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b="1" dirty="0"/>
              <a:t>경험적 접근방법을 </a:t>
            </a:r>
            <a:r>
              <a:rPr lang="ko-KR" altLang="en-US" dirty="0"/>
              <a:t>통해 어느정도 큰 틀을 선택해야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이후에 모델 선택 알고리즘을 통해 세부 모델을 선택하는 전략을 사용해야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강좌의 다양한 과제들의 궁극적인 목적 </a:t>
            </a:r>
            <a:r>
              <a:rPr lang="en-US" altLang="ko-KR" dirty="0"/>
              <a:t>: </a:t>
            </a:r>
            <a:r>
              <a:rPr lang="ko-KR" altLang="en-US" dirty="0"/>
              <a:t>실제로 수행해보며 정확도</a:t>
            </a:r>
            <a:r>
              <a:rPr lang="en-US" altLang="ko-KR" dirty="0"/>
              <a:t>, </a:t>
            </a:r>
            <a:r>
              <a:rPr lang="ko-KR" altLang="en-US" dirty="0"/>
              <a:t>데이터의 변화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등등을 경험적으로 수행하여 이후 경험적 접근을 통해 잘 선택할 수 있도록 하기 위함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658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행렬</a:t>
            </a:r>
            <a:r>
              <a:rPr lang="en-US" altLang="ko-KR" b="1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여러 개의 벡터를 담는 표현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Sample</a:t>
            </a:r>
            <a:r>
              <a:rPr lang="ko-KR" altLang="en-US" dirty="0"/>
              <a:t>에 대한 </a:t>
            </a:r>
            <a:r>
              <a:rPr lang="en-US" altLang="ko-KR" dirty="0"/>
              <a:t>Feature</a:t>
            </a:r>
            <a:r>
              <a:rPr lang="ko-KR" altLang="en-US" dirty="0"/>
              <a:t>을 한 </a:t>
            </a:r>
            <a:r>
              <a:rPr lang="en-US" altLang="ko-KR" dirty="0"/>
              <a:t>row</a:t>
            </a:r>
            <a:r>
              <a:rPr lang="ko-KR" altLang="en-US" dirty="0"/>
              <a:t>에 담음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230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Transpose</a:t>
            </a:r>
            <a:r>
              <a:rPr lang="ko-KR" altLang="en-US" b="1" dirty="0"/>
              <a:t>에 대한 개념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8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Iris dataset</a:t>
            </a:r>
            <a:r>
              <a:rPr lang="ko-KR" altLang="en-US" dirty="0"/>
              <a:t>을 </a:t>
            </a:r>
            <a:r>
              <a:rPr lang="en-US" altLang="ko-KR" dirty="0"/>
              <a:t>transpose matrix</a:t>
            </a:r>
            <a:r>
              <a:rPr lang="ko-KR" altLang="en-US" dirty="0"/>
              <a:t>로 표현한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884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en-US" altLang="ko-KR" dirty="0"/>
              <a:t>Feature vector : </a:t>
            </a:r>
            <a:r>
              <a:rPr lang="ko-KR" altLang="en-US" dirty="0"/>
              <a:t>하나의 </a:t>
            </a:r>
            <a:r>
              <a:rPr lang="en-US" altLang="ko-KR" dirty="0"/>
              <a:t>Feature</a:t>
            </a:r>
            <a:r>
              <a:rPr lang="ko-KR" altLang="en-US" dirty="0"/>
              <a:t>에 대한 각각의 </a:t>
            </a:r>
            <a:r>
              <a:rPr lang="en-US" altLang="ko-KR" dirty="0"/>
              <a:t>y</a:t>
            </a:r>
            <a:r>
              <a:rPr lang="ko-KR" altLang="en-US" dirty="0"/>
              <a:t>값</a:t>
            </a:r>
            <a:r>
              <a:rPr lang="en-US" altLang="ko-KR" dirty="0"/>
              <a:t>(</a:t>
            </a:r>
            <a:r>
              <a:rPr lang="ko-KR" altLang="en-US" dirty="0"/>
              <a:t>결과</a:t>
            </a:r>
            <a:r>
              <a:rPr lang="en-US" altLang="ko-KR" dirty="0"/>
              <a:t>)</a:t>
            </a:r>
            <a:r>
              <a:rPr lang="ko-KR" altLang="en-US" dirty="0"/>
              <a:t>를 대응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/>
              <a:t>Feature vector : </a:t>
            </a:r>
            <a:r>
              <a:rPr lang="ko-KR" altLang="en-US" dirty="0"/>
              <a:t>두 가지 </a:t>
            </a:r>
            <a:r>
              <a:rPr lang="en-US" altLang="ko-KR" dirty="0"/>
              <a:t>Feature(x1, x2)</a:t>
            </a:r>
            <a:r>
              <a:rPr lang="ko-KR" altLang="en-US" dirty="0"/>
              <a:t>에 대응하는 값이 면에 있고</a:t>
            </a:r>
            <a:r>
              <a:rPr lang="en-US" altLang="ko-KR" dirty="0"/>
              <a:t>, </a:t>
            </a:r>
            <a:r>
              <a:rPr lang="ko-KR" altLang="en-US" dirty="0"/>
              <a:t>해당 값에 대한 </a:t>
            </a:r>
            <a:r>
              <a:rPr lang="ko-KR" altLang="en-US" dirty="0" err="1"/>
              <a:t>목표값이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에 나타남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46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다차원 특징공간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Array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다양한 차원을 가질 수 있으나 인간이 이해하도록 표현하기 어려움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FB0BFB-A4F7-49F1-A16B-F8F2EC9711C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905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68810" y="2140904"/>
            <a:ext cx="7854378" cy="130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5404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7442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9160" y="1606062"/>
            <a:ext cx="10393679" cy="1584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jpg"/><Relationship Id="rId4" Type="http://schemas.openxmlformats.org/officeDocument/2006/relationships/image" Target="../media/image44.jp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rchive.ics.uci.edu/ml/datasets/Iris" TargetMode="Externa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chive.ics.uci.edu/ml/datasets/Iris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5025"/>
              </a:lnSpc>
              <a:spcBef>
                <a:spcPts val="105"/>
              </a:spcBef>
            </a:pPr>
            <a:r>
              <a:rPr spc="-10" dirty="0"/>
              <a:t>Lecture </a:t>
            </a:r>
            <a:r>
              <a:rPr dirty="0"/>
              <a:t>3: Machine learning</a:t>
            </a:r>
            <a:r>
              <a:rPr spc="-90" dirty="0"/>
              <a:t> </a:t>
            </a:r>
            <a:r>
              <a:rPr dirty="0"/>
              <a:t>basics</a:t>
            </a:r>
          </a:p>
          <a:p>
            <a:pPr algn="ctr">
              <a:lnSpc>
                <a:spcPts val="5025"/>
              </a:lnSpc>
            </a:pPr>
            <a:r>
              <a:rPr dirty="0"/>
              <a:t>- </a:t>
            </a:r>
            <a:r>
              <a:rPr spc="-10" dirty="0"/>
              <a:t>math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63366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다차원 공간</a:t>
            </a:r>
            <a:r>
              <a:rPr spc="-1075" dirty="0"/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95" dirty="0"/>
              <a:t>행렬</a:t>
            </a:r>
            <a:r>
              <a:rPr spc="-95" dirty="0">
                <a:latin typeface="Arial Black"/>
                <a:cs typeface="Arial Black"/>
              </a:rPr>
              <a:t>, </a:t>
            </a:r>
            <a:r>
              <a:rPr dirty="0"/>
              <a:t>텐서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7399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벡터의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배열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65" dirty="0">
                <a:latin typeface="맑은 고딕"/>
                <a:cs typeface="맑은 고딕"/>
              </a:rPr>
              <a:t>행렬</a:t>
            </a:r>
            <a:r>
              <a:rPr sz="2400" spc="-165" dirty="0">
                <a:latin typeface="Arial Black"/>
                <a:cs typeface="Arial Black"/>
              </a:rPr>
              <a:t>(matrix)</a:t>
            </a:r>
            <a:r>
              <a:rPr sz="2400" spc="-175" dirty="0">
                <a:latin typeface="Arial Black"/>
                <a:cs typeface="Arial Black"/>
              </a:rPr>
              <a:t> </a:t>
            </a:r>
            <a:r>
              <a:rPr sz="2400" dirty="0">
                <a:latin typeface="맑은 고딕"/>
                <a:cs typeface="맑은 고딕"/>
              </a:rPr>
              <a:t>또는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175" dirty="0">
                <a:latin typeface="Arial Black"/>
                <a:cs typeface="Arial Black"/>
              </a:rPr>
              <a:t>2D </a:t>
            </a:r>
            <a:r>
              <a:rPr sz="2400" spc="-160" dirty="0">
                <a:latin typeface="맑은 고딕"/>
                <a:cs typeface="맑은 고딕"/>
              </a:rPr>
              <a:t>텐서</a:t>
            </a:r>
            <a:r>
              <a:rPr sz="2400" spc="-160" dirty="0">
                <a:latin typeface="Arial Black"/>
                <a:cs typeface="Arial Black"/>
              </a:rPr>
              <a:t>(Tensor)</a:t>
            </a:r>
            <a:r>
              <a:rPr sz="2400" spc="-160" dirty="0">
                <a:latin typeface="맑은 고딕"/>
                <a:cs typeface="맑은 고딕"/>
              </a:rPr>
              <a:t>임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6987" y="3135846"/>
            <a:ext cx="4626424" cy="1717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74139" y="4844914"/>
            <a:ext cx="9374505" cy="131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latin typeface="휴먼모음T"/>
                <a:cs typeface="휴먼모음T"/>
              </a:rPr>
              <a:t>벡터의</a:t>
            </a:r>
            <a:r>
              <a:rPr sz="2400" spc="-725" dirty="0">
                <a:latin typeface="휴먼모음T"/>
                <a:cs typeface="휴먼모음T"/>
              </a:rPr>
              <a:t> </a:t>
            </a:r>
            <a:r>
              <a:rPr sz="2400" spc="114" dirty="0">
                <a:latin typeface="휴먼모음T"/>
                <a:cs typeface="휴먼모음T"/>
              </a:rPr>
              <a:t>배열</a:t>
            </a:r>
            <a:endParaRPr sz="2400">
              <a:latin typeface="휴먼모음T"/>
              <a:cs typeface="휴먼모음T"/>
            </a:endParaRPr>
          </a:p>
          <a:p>
            <a:pPr marL="241300" indent="-228600">
              <a:lnSpc>
                <a:spcPct val="100000"/>
              </a:lnSpc>
              <a:spcBef>
                <a:spcPts val="224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텐서는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임의의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차원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개수를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가지는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행렬의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일반화된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모습</a:t>
            </a:r>
            <a:endParaRPr sz="2000">
              <a:latin typeface="맑은 고딕"/>
              <a:cs typeface="맑은 고딕"/>
            </a:endParaRPr>
          </a:p>
          <a:p>
            <a:pPr marL="468630">
              <a:lnSpc>
                <a:spcPct val="100000"/>
              </a:lnSpc>
              <a:spcBef>
                <a:spcPts val="265"/>
              </a:spcBef>
            </a:pPr>
            <a:r>
              <a:rPr sz="2000" spc="-30" dirty="0">
                <a:latin typeface="Arial Black"/>
                <a:cs typeface="Arial Black"/>
              </a:rPr>
              <a:t>(</a:t>
            </a:r>
            <a:r>
              <a:rPr sz="2000" spc="-30" dirty="0">
                <a:latin typeface="맑은 고딕"/>
                <a:cs typeface="맑은 고딕"/>
              </a:rPr>
              <a:t>텐서에서는 </a:t>
            </a:r>
            <a:r>
              <a:rPr sz="2000" spc="-125" dirty="0">
                <a:latin typeface="맑은 고딕"/>
                <a:cs typeface="맑은 고딕"/>
              </a:rPr>
              <a:t>차원</a:t>
            </a:r>
            <a:r>
              <a:rPr sz="2000" spc="-125" dirty="0">
                <a:latin typeface="Arial Black"/>
                <a:cs typeface="Arial Black"/>
              </a:rPr>
              <a:t>(dimension)</a:t>
            </a:r>
            <a:r>
              <a:rPr sz="2000" spc="-125" dirty="0">
                <a:latin typeface="맑은 고딕"/>
                <a:cs typeface="맑은 고딕"/>
              </a:rPr>
              <a:t>을 </a:t>
            </a:r>
            <a:r>
              <a:rPr sz="2000" dirty="0">
                <a:latin typeface="맑은 고딕"/>
                <a:cs typeface="맑은 고딕"/>
              </a:rPr>
              <a:t>종종</a:t>
            </a:r>
            <a:r>
              <a:rPr sz="2000" spc="-500" dirty="0">
                <a:latin typeface="맑은 고딕"/>
                <a:cs typeface="맑은 고딕"/>
              </a:rPr>
              <a:t> </a:t>
            </a:r>
            <a:r>
              <a:rPr sz="2000" spc="-130" dirty="0">
                <a:latin typeface="맑은 고딕"/>
                <a:cs typeface="맑은 고딕"/>
              </a:rPr>
              <a:t>축</a:t>
            </a:r>
            <a:r>
              <a:rPr sz="2000" spc="-130" dirty="0">
                <a:latin typeface="Arial Black"/>
                <a:cs typeface="Arial Black"/>
              </a:rPr>
              <a:t>(axis)</a:t>
            </a:r>
            <a:r>
              <a:rPr sz="2000" spc="-130" dirty="0">
                <a:latin typeface="맑은 고딕"/>
                <a:cs typeface="맑은 고딕"/>
              </a:rPr>
              <a:t>이라고 </a:t>
            </a:r>
            <a:r>
              <a:rPr sz="2000" spc="-60" dirty="0">
                <a:latin typeface="맑은 고딕"/>
                <a:cs typeface="맑은 고딕"/>
              </a:rPr>
              <a:t>부름</a:t>
            </a:r>
            <a:r>
              <a:rPr sz="2000" spc="-60" dirty="0"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343699" y="3065515"/>
            <a:ext cx="1429438" cy="1313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055609" y="3399790"/>
            <a:ext cx="872490" cy="657860"/>
            <a:chOff x="8055609" y="3399790"/>
            <a:chExt cx="872490" cy="657860"/>
          </a:xfrm>
        </p:grpSpPr>
        <p:sp>
          <p:nvSpPr>
            <p:cNvPr id="8" name="object 8"/>
            <p:cNvSpPr/>
            <p:nvPr/>
          </p:nvSpPr>
          <p:spPr>
            <a:xfrm>
              <a:off x="8061959" y="3406140"/>
              <a:ext cx="859790" cy="645160"/>
            </a:xfrm>
            <a:custGeom>
              <a:avLst/>
              <a:gdLst/>
              <a:ahLst/>
              <a:cxnLst/>
              <a:rect l="l" t="t" r="r" b="b"/>
              <a:pathLst>
                <a:path w="859790" h="645160">
                  <a:moveTo>
                    <a:pt x="322326" y="0"/>
                  </a:moveTo>
                  <a:lnTo>
                    <a:pt x="0" y="322326"/>
                  </a:lnTo>
                  <a:lnTo>
                    <a:pt x="322326" y="644652"/>
                  </a:lnTo>
                  <a:lnTo>
                    <a:pt x="322326" y="483489"/>
                  </a:lnTo>
                  <a:lnTo>
                    <a:pt x="859536" y="483489"/>
                  </a:lnTo>
                  <a:lnTo>
                    <a:pt x="859536" y="161163"/>
                  </a:lnTo>
                  <a:lnTo>
                    <a:pt x="322326" y="161163"/>
                  </a:lnTo>
                  <a:lnTo>
                    <a:pt x="32232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61959" y="3406140"/>
              <a:ext cx="859790" cy="645160"/>
            </a:xfrm>
            <a:custGeom>
              <a:avLst/>
              <a:gdLst/>
              <a:ahLst/>
              <a:cxnLst/>
              <a:rect l="l" t="t" r="r" b="b"/>
              <a:pathLst>
                <a:path w="859790" h="645160">
                  <a:moveTo>
                    <a:pt x="859536" y="483489"/>
                  </a:moveTo>
                  <a:lnTo>
                    <a:pt x="322326" y="483489"/>
                  </a:lnTo>
                  <a:lnTo>
                    <a:pt x="322326" y="644652"/>
                  </a:lnTo>
                  <a:lnTo>
                    <a:pt x="0" y="322326"/>
                  </a:lnTo>
                  <a:lnTo>
                    <a:pt x="322326" y="0"/>
                  </a:lnTo>
                  <a:lnTo>
                    <a:pt x="322326" y="161163"/>
                  </a:lnTo>
                  <a:lnTo>
                    <a:pt x="859536" y="161163"/>
                  </a:lnTo>
                  <a:lnTo>
                    <a:pt x="859536" y="48348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11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2905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텐서</a:t>
            </a:r>
            <a:r>
              <a:rPr spc="-475" dirty="0">
                <a:latin typeface="Arial Black"/>
                <a:cs typeface="Arial Black"/>
              </a:rPr>
              <a:t>(Tens</a:t>
            </a:r>
            <a:r>
              <a:rPr spc="-245" dirty="0">
                <a:latin typeface="Arial Black"/>
                <a:cs typeface="Arial Black"/>
              </a:rPr>
              <a:t>o</a:t>
            </a:r>
            <a:r>
              <a:rPr spc="-160" dirty="0">
                <a:latin typeface="Arial Black"/>
                <a:cs typeface="Arial Black"/>
              </a:rPr>
              <a:t>r</a:t>
            </a:r>
            <a:r>
              <a:rPr spc="-395" dirty="0">
                <a:latin typeface="Arial Black"/>
                <a:cs typeface="Arial Black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75608"/>
            <a:ext cx="4437380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75" dirty="0">
                <a:latin typeface="Arial Black"/>
                <a:cs typeface="Arial Black"/>
              </a:rPr>
              <a:t>3D </a:t>
            </a:r>
            <a:r>
              <a:rPr sz="2400" dirty="0">
                <a:latin typeface="맑은 고딕"/>
                <a:cs typeface="맑은 고딕"/>
              </a:rPr>
              <a:t>텐서와 고차원</a:t>
            </a:r>
            <a:r>
              <a:rPr sz="2400" spc="-45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텐서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95" dirty="0">
                <a:latin typeface="Arial Black"/>
                <a:cs typeface="Arial Black"/>
              </a:rPr>
              <a:t>numpy</a:t>
            </a:r>
            <a:r>
              <a:rPr sz="2000" spc="-95" dirty="0">
                <a:latin typeface="맑은 고딕"/>
                <a:cs typeface="맑은 고딕"/>
              </a:rPr>
              <a:t>에서 </a:t>
            </a:r>
            <a:r>
              <a:rPr sz="2000" spc="-140" dirty="0">
                <a:latin typeface="Arial Black"/>
                <a:cs typeface="Arial Black"/>
              </a:rPr>
              <a:t>3D </a:t>
            </a:r>
            <a:r>
              <a:rPr sz="2000" dirty="0">
                <a:latin typeface="맑은 고딕"/>
                <a:cs typeface="맑은 고딕"/>
              </a:rPr>
              <a:t>텐서를</a:t>
            </a:r>
            <a:r>
              <a:rPr sz="2000" spc="-330" dirty="0">
                <a:latin typeface="맑은 고딕"/>
                <a:cs typeface="맑은 고딕"/>
              </a:rPr>
              <a:t> </a:t>
            </a:r>
            <a:r>
              <a:rPr sz="2000" spc="-25" dirty="0">
                <a:latin typeface="맑은 고딕"/>
                <a:cs typeface="맑은 고딕"/>
              </a:rPr>
              <a:t>나타내면</a:t>
            </a:r>
            <a:r>
              <a:rPr sz="2000" spc="-25" dirty="0">
                <a:latin typeface="Arial Black"/>
                <a:cs typeface="Arial Black"/>
              </a:rPr>
              <a:t>,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5789" y="1792279"/>
            <a:ext cx="5594191" cy="4562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12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708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15" dirty="0">
                <a:latin typeface="Arial Black"/>
                <a:cs typeface="Arial Black"/>
              </a:rPr>
              <a:t>4D</a:t>
            </a:r>
            <a:r>
              <a:rPr spc="-395" dirty="0">
                <a:latin typeface="Arial Black"/>
                <a:cs typeface="Arial Black"/>
              </a:rPr>
              <a:t> </a:t>
            </a:r>
            <a:r>
              <a:rPr spc="-400" dirty="0">
                <a:latin typeface="Arial Black"/>
                <a:cs typeface="Arial Black"/>
              </a:rPr>
              <a:t>Tensor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5498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75" dirty="0">
                <a:latin typeface="Arial Black"/>
                <a:cs typeface="Arial Black"/>
              </a:rPr>
              <a:t>4D</a:t>
            </a:r>
            <a:r>
              <a:rPr sz="2400" spc="-195" dirty="0">
                <a:latin typeface="Arial Black"/>
                <a:cs typeface="Arial Black"/>
              </a:rPr>
              <a:t> </a:t>
            </a:r>
            <a:r>
              <a:rPr sz="2400" dirty="0">
                <a:latin typeface="맑은 고딕"/>
                <a:cs typeface="맑은 고딕"/>
              </a:rPr>
              <a:t>이미지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데이터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spc="-45" dirty="0">
                <a:latin typeface="맑은 고딕"/>
                <a:cs typeface="맑은 고딕"/>
              </a:rPr>
              <a:t>텐서</a:t>
            </a:r>
            <a:r>
              <a:rPr sz="2400" spc="-45" dirty="0">
                <a:latin typeface="Arial Black"/>
                <a:cs typeface="Arial Black"/>
              </a:rPr>
              <a:t>(</a:t>
            </a:r>
            <a:r>
              <a:rPr sz="2400" spc="-45" dirty="0">
                <a:latin typeface="맑은 고딕"/>
                <a:cs typeface="맑은 고딕"/>
              </a:rPr>
              <a:t>채널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우선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spc="-75" dirty="0">
                <a:latin typeface="맑은 고딕"/>
                <a:cs typeface="맑은 고딕"/>
              </a:rPr>
              <a:t>표기</a:t>
            </a:r>
            <a:r>
              <a:rPr sz="2400" spc="-75" dirty="0">
                <a:latin typeface="Arial Black"/>
                <a:cs typeface="Arial Black"/>
              </a:rPr>
              <a:t>)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24705" y="1676201"/>
            <a:ext cx="4671808" cy="42917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539" y="449802"/>
            <a:ext cx="9397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6600" baseline="-16414" dirty="0"/>
              <a:t>선형</a:t>
            </a:r>
            <a:r>
              <a:rPr sz="6600" spc="-682" baseline="-16414" dirty="0"/>
              <a:t> </a:t>
            </a:r>
            <a:r>
              <a:rPr sz="6600" baseline="-16414" dirty="0"/>
              <a:t>분리</a:t>
            </a:r>
            <a:r>
              <a:rPr sz="6600" spc="-682" baseline="-16414" dirty="0"/>
              <a:t> </a:t>
            </a:r>
            <a:r>
              <a:rPr sz="6600" spc="7" baseline="-16414" dirty="0"/>
              <a:t>불가능</a:t>
            </a:r>
            <a:r>
              <a:rPr sz="2900" spc="5" dirty="0">
                <a:latin typeface="Times New Roman"/>
                <a:cs typeface="Times New Roman"/>
              </a:rPr>
              <a:t>linearly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spc="5" dirty="0">
                <a:latin typeface="Times New Roman"/>
                <a:cs typeface="Times New Roman"/>
              </a:rPr>
              <a:t>non-separable</a:t>
            </a:r>
            <a:r>
              <a:rPr sz="6600" spc="7" baseline="-16414" dirty="0"/>
              <a:t>한</a:t>
            </a:r>
            <a:r>
              <a:rPr sz="6600" spc="-667" baseline="-16414" dirty="0"/>
              <a:t> </a:t>
            </a:r>
            <a:r>
              <a:rPr sz="6600" baseline="-16414" dirty="0"/>
              <a:t>경우</a:t>
            </a:r>
            <a:endParaRPr sz="6600" baseline="-16414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70419" y="1819821"/>
            <a:ext cx="7246535" cy="31728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14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289772"/>
            <a:ext cx="4033520" cy="1672589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6000" dirty="0">
                <a:latin typeface="맑은 고딕"/>
                <a:cs typeface="맑은 고딕"/>
              </a:rPr>
              <a:t>확률과</a:t>
            </a:r>
            <a:r>
              <a:rPr sz="6000" spc="-645" dirty="0">
                <a:latin typeface="맑은 고딕"/>
                <a:cs typeface="맑은 고딕"/>
              </a:rPr>
              <a:t> </a:t>
            </a:r>
            <a:r>
              <a:rPr sz="6000" dirty="0">
                <a:latin typeface="맑은 고딕"/>
                <a:cs typeface="맑은 고딕"/>
              </a:rPr>
              <a:t>통계</a:t>
            </a:r>
            <a:endParaRPr sz="60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spc="-155" dirty="0">
                <a:solidFill>
                  <a:srgbClr val="8A8A8A"/>
                </a:solidFill>
                <a:latin typeface="맑은 고딕"/>
                <a:cs typeface="맑은 고딕"/>
              </a:rPr>
              <a:t>기</a:t>
            </a:r>
            <a:r>
              <a:rPr sz="2400" spc="-155" dirty="0">
                <a:solidFill>
                  <a:srgbClr val="8A8A8A"/>
                </a:solidFill>
                <a:latin typeface="Arial Black"/>
                <a:cs typeface="Arial Black"/>
              </a:rPr>
              <a:t>2.2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15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407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확률</a:t>
            </a:r>
            <a:r>
              <a:rPr spc="-490" dirty="0"/>
              <a:t> </a:t>
            </a:r>
            <a:r>
              <a:rPr dirty="0"/>
              <a:t>기초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258445" indent="-228600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259079" algn="l"/>
              </a:tabLst>
            </a:pPr>
            <a:r>
              <a:rPr dirty="0"/>
              <a:t>간단한 확률실험</a:t>
            </a:r>
            <a:r>
              <a:rPr spc="-445" dirty="0"/>
              <a:t> </a:t>
            </a:r>
            <a:r>
              <a:rPr dirty="0"/>
              <a:t>장치</a:t>
            </a:r>
          </a:p>
          <a:p>
            <a:pPr marL="715645" lvl="1" indent="-228600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715645" algn="l"/>
                <a:tab pos="716280" algn="l"/>
              </a:tabLst>
            </a:pPr>
            <a:r>
              <a:rPr sz="2000" dirty="0">
                <a:latin typeface="맑은 고딕"/>
                <a:cs typeface="맑은 고딕"/>
              </a:rPr>
              <a:t>주머니에서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번호를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뽑은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다음</a:t>
            </a:r>
            <a:r>
              <a:rPr sz="2000" spc="-45" dirty="0">
                <a:latin typeface="Arial Black"/>
                <a:cs typeface="Arial Black"/>
              </a:rPr>
              <a:t>,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번호에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따라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해당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병에서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공을</a:t>
            </a:r>
            <a:r>
              <a:rPr sz="2000" spc="-1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뽑고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색을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관찰함</a:t>
            </a:r>
            <a:endParaRPr sz="2000">
              <a:latin typeface="맑은 고딕"/>
              <a:cs typeface="맑은 고딕"/>
            </a:endParaRPr>
          </a:p>
          <a:p>
            <a:pPr marL="715645" lvl="1" indent="-228600">
              <a:lnSpc>
                <a:spcPct val="100000"/>
              </a:lnSpc>
              <a:spcBef>
                <a:spcPts val="1689"/>
              </a:spcBef>
              <a:buFont typeface="Arial"/>
              <a:buChar char="•"/>
              <a:tabLst>
                <a:tab pos="715645" algn="l"/>
                <a:tab pos="716280" algn="l"/>
              </a:tabLst>
            </a:pPr>
            <a:r>
              <a:rPr sz="2000" dirty="0">
                <a:latin typeface="맑은 고딕"/>
                <a:cs typeface="맑은 고딕"/>
              </a:rPr>
              <a:t>번호를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y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공의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색을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맑은 고딕"/>
                <a:cs typeface="맑은 고딕"/>
              </a:rPr>
              <a:t>라는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확률변수로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표현하면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정의역은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i="1" spc="-50" dirty="0">
                <a:latin typeface="Times New Roman"/>
                <a:cs typeface="Times New Roman"/>
              </a:rPr>
              <a:t>y</a:t>
            </a:r>
            <a:r>
              <a:rPr sz="2000" spc="-50" dirty="0">
                <a:latin typeface="맑은 고딕"/>
                <a:cs typeface="맑은 고딕"/>
              </a:rPr>
              <a:t>∈</a:t>
            </a:r>
            <a:r>
              <a:rPr sz="2000" spc="-50" dirty="0">
                <a:latin typeface="Arial Black"/>
                <a:cs typeface="Arial Black"/>
              </a:rPr>
              <a:t>{</a:t>
            </a:r>
            <a:r>
              <a:rPr sz="2000" spc="-50" dirty="0">
                <a:latin typeface="맑은 고딕"/>
                <a:cs typeface="맑은 고딕"/>
              </a:rPr>
              <a:t>①</a:t>
            </a:r>
            <a:r>
              <a:rPr sz="2000" spc="-50" dirty="0">
                <a:latin typeface="Arial Black"/>
                <a:cs typeface="Arial Black"/>
              </a:rPr>
              <a:t>,</a:t>
            </a:r>
            <a:r>
              <a:rPr sz="2000" spc="-50" dirty="0">
                <a:latin typeface="맑은 고딕"/>
                <a:cs typeface="맑은 고딕"/>
              </a:rPr>
              <a:t>②</a:t>
            </a:r>
            <a:r>
              <a:rPr sz="2000" spc="-50" dirty="0">
                <a:latin typeface="Arial Black"/>
                <a:cs typeface="Arial Black"/>
              </a:rPr>
              <a:t>,</a:t>
            </a:r>
            <a:r>
              <a:rPr sz="2000" spc="-50" dirty="0">
                <a:latin typeface="맑은 고딕"/>
                <a:cs typeface="맑은 고딕"/>
              </a:rPr>
              <a:t>③</a:t>
            </a:r>
            <a:r>
              <a:rPr sz="2000" spc="-50" dirty="0">
                <a:latin typeface="Arial Black"/>
                <a:cs typeface="Arial Black"/>
              </a:rPr>
              <a:t>},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i="1" spc="-30" dirty="0">
                <a:latin typeface="Times New Roman"/>
                <a:cs typeface="Times New Roman"/>
              </a:rPr>
              <a:t>x</a:t>
            </a:r>
            <a:r>
              <a:rPr sz="2000" spc="-30" dirty="0">
                <a:latin typeface="맑은 고딕"/>
                <a:cs typeface="맑은 고딕"/>
              </a:rPr>
              <a:t>∈</a:t>
            </a:r>
            <a:r>
              <a:rPr sz="2000" spc="-30" dirty="0">
                <a:latin typeface="Arial Black"/>
                <a:cs typeface="Arial Black"/>
              </a:rPr>
              <a:t>{</a:t>
            </a:r>
            <a:r>
              <a:rPr sz="2000" spc="-30" dirty="0">
                <a:latin typeface="맑은 고딕"/>
                <a:cs typeface="맑은 고딕"/>
              </a:rPr>
              <a:t>파랑</a:t>
            </a:r>
            <a:r>
              <a:rPr sz="2000" spc="-30" dirty="0">
                <a:latin typeface="Arial Black"/>
                <a:cs typeface="Arial Black"/>
              </a:rPr>
              <a:t>,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spc="-5" dirty="0">
                <a:latin typeface="맑은 고딕"/>
                <a:cs typeface="맑은 고딕"/>
              </a:rPr>
              <a:t>하양</a:t>
            </a:r>
            <a:r>
              <a:rPr sz="2000" spc="-5" dirty="0">
                <a:latin typeface="Arial Black"/>
                <a:cs typeface="Arial Black"/>
              </a:rPr>
              <a:t>}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82841" y="3738489"/>
            <a:ext cx="5904617" cy="1883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16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4079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확률</a:t>
            </a:r>
            <a:r>
              <a:rPr spc="-490" dirty="0"/>
              <a:t> </a:t>
            </a:r>
            <a:r>
              <a:rPr dirty="0"/>
              <a:t>기초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0816"/>
            <a:ext cx="8239759" cy="9493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카드는</a:t>
            </a:r>
            <a:r>
              <a:rPr sz="2400" spc="-250" dirty="0">
                <a:latin typeface="맑은 고딕"/>
                <a:cs typeface="맑은 고딕"/>
              </a:rPr>
              <a:t> </a:t>
            </a:r>
            <a:r>
              <a:rPr sz="2400" spc="-55" dirty="0">
                <a:latin typeface="맑은 고딕"/>
                <a:cs typeface="맑은 고딕"/>
              </a:rPr>
              <a:t>①번</a:t>
            </a:r>
            <a:r>
              <a:rPr sz="2400" spc="-55" dirty="0">
                <a:latin typeface="Arial Black"/>
                <a:cs typeface="Arial Black"/>
              </a:rPr>
              <a:t>,</a:t>
            </a:r>
            <a:r>
              <a:rPr sz="2400" spc="-185" dirty="0">
                <a:latin typeface="Arial Black"/>
                <a:cs typeface="Arial Black"/>
              </a:rPr>
              <a:t> </a:t>
            </a:r>
            <a:r>
              <a:rPr sz="2400" dirty="0">
                <a:latin typeface="맑은 고딕"/>
                <a:cs typeface="맑은 고딕"/>
              </a:rPr>
              <a:t>공은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하양일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확률은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i="1" spc="-5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맑은 고딕"/>
                <a:cs typeface="맑은 고딕"/>
              </a:rPr>
              <a:t>①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i="1" spc="-5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맑은 고딕"/>
                <a:cs typeface="맑은 고딕"/>
              </a:rPr>
              <a:t>하양</a:t>
            </a:r>
            <a:r>
              <a:rPr sz="2400" spc="-5" dirty="0">
                <a:latin typeface="Times New Roman"/>
                <a:cs typeface="Times New Roman"/>
              </a:rPr>
              <a:t>)=</a:t>
            </a:r>
            <a:r>
              <a:rPr sz="2400" i="1" spc="-5" dirty="0">
                <a:latin typeface="Times New Roman"/>
                <a:cs typeface="Times New Roman"/>
              </a:rPr>
              <a:t>P</a:t>
            </a: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spc="-5" dirty="0">
                <a:latin typeface="맑은 고딕"/>
                <a:cs typeface="맑은 고딕"/>
              </a:rPr>
              <a:t>①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맑은 고딕"/>
                <a:cs typeface="맑은 고딕"/>
              </a:rPr>
              <a:t>하양</a:t>
            </a:r>
            <a:r>
              <a:rPr sz="2400" spc="-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맑은 고딕"/>
                <a:cs typeface="맑은 고딕"/>
              </a:rPr>
              <a:t>결합확률</a:t>
            </a:r>
            <a:r>
              <a:rPr sz="2400" dirty="0">
                <a:latin typeface="Times New Roman"/>
                <a:cs typeface="Times New Roman"/>
              </a:rPr>
              <a:t>(joint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prob.)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092829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맑은 고딕"/>
                <a:cs typeface="맑은 고딕"/>
              </a:rPr>
              <a:t>곱규칙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89863" y="187699"/>
            <a:ext cx="4567612" cy="14564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24763" y="2773026"/>
            <a:ext cx="8238444" cy="650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8755" y="4671921"/>
            <a:ext cx="8151599" cy="354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17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967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베이즈</a:t>
            </a:r>
            <a:r>
              <a:rPr spc="-484" dirty="0"/>
              <a:t> </a:t>
            </a:r>
            <a:r>
              <a:rPr dirty="0"/>
              <a:t>정리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3291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베이즈 정리</a:t>
            </a:r>
            <a:r>
              <a:rPr sz="2400" spc="-625" dirty="0">
                <a:latin typeface="맑은 고딕"/>
                <a:cs typeface="맑은 고딕"/>
              </a:rPr>
              <a:t> </a:t>
            </a:r>
            <a:r>
              <a:rPr sz="2400" spc="-110" dirty="0">
                <a:latin typeface="Arial Black"/>
                <a:cs typeface="Arial Black"/>
              </a:rPr>
              <a:t>(</a:t>
            </a:r>
            <a:r>
              <a:rPr sz="2400" spc="-110" dirty="0">
                <a:latin typeface="맑은 고딕"/>
                <a:cs typeface="맑은 고딕"/>
              </a:rPr>
              <a:t>식 </a:t>
            </a:r>
            <a:r>
              <a:rPr sz="2400" spc="-215" dirty="0">
                <a:latin typeface="Arial Black"/>
                <a:cs typeface="Arial Black"/>
              </a:rPr>
              <a:t>(2.26))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4031869"/>
            <a:ext cx="4107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다음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질문을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식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150" dirty="0">
                <a:latin typeface="Arial Black"/>
                <a:cs typeface="Arial Black"/>
              </a:rPr>
              <a:t>(2.27)</a:t>
            </a:r>
            <a:r>
              <a:rPr sz="2000" spc="-150" dirty="0">
                <a:latin typeface="맑은 고딕"/>
                <a:cs typeface="맑은 고딕"/>
              </a:rPr>
              <a:t>로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쓸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있음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9789" y="2439992"/>
            <a:ext cx="5762251" cy="2860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78579" y="3092577"/>
            <a:ext cx="2609849" cy="6857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16037" y="3363606"/>
            <a:ext cx="729625" cy="299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015233" y="3407660"/>
            <a:ext cx="635635" cy="114300"/>
            <a:chOff x="3015233" y="3407660"/>
            <a:chExt cx="635635" cy="114300"/>
          </a:xfrm>
        </p:grpSpPr>
        <p:sp>
          <p:nvSpPr>
            <p:cNvPr id="9" name="object 9"/>
            <p:cNvSpPr/>
            <p:nvPr/>
          </p:nvSpPr>
          <p:spPr>
            <a:xfrm>
              <a:off x="3015233" y="3464814"/>
              <a:ext cx="622935" cy="0"/>
            </a:xfrm>
            <a:custGeom>
              <a:avLst/>
              <a:gdLst/>
              <a:ahLst/>
              <a:cxnLst/>
              <a:rect l="l" t="t" r="r" b="b"/>
              <a:pathLst>
                <a:path w="622935">
                  <a:moveTo>
                    <a:pt x="0" y="0"/>
                  </a:moveTo>
                  <a:lnTo>
                    <a:pt x="62292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61962" y="3420360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034575" y="4611670"/>
            <a:ext cx="8087747" cy="2193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1149" y="5261119"/>
            <a:ext cx="7913643" cy="5039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18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967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베이즈</a:t>
            </a:r>
            <a:r>
              <a:rPr spc="-484" dirty="0"/>
              <a:t> </a:t>
            </a:r>
            <a:r>
              <a:rPr dirty="0"/>
              <a:t>정리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4924425" cy="14490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베이즈 정리</a:t>
            </a:r>
            <a:r>
              <a:rPr sz="2400" spc="-555" dirty="0">
                <a:latin typeface="맑은 고딕"/>
                <a:cs typeface="맑은 고딕"/>
              </a:rPr>
              <a:t> </a:t>
            </a:r>
            <a:r>
              <a:rPr sz="2400" spc="-110" dirty="0">
                <a:latin typeface="Arial Black"/>
                <a:cs typeface="Arial Black"/>
              </a:rPr>
              <a:t>(</a:t>
            </a:r>
            <a:r>
              <a:rPr sz="2400" spc="-110" dirty="0">
                <a:latin typeface="맑은 고딕"/>
                <a:cs typeface="맑은 고딕"/>
              </a:rPr>
              <a:t>식 </a:t>
            </a:r>
            <a:r>
              <a:rPr sz="2400" spc="-215" dirty="0">
                <a:latin typeface="Arial Black"/>
                <a:cs typeface="Arial Black"/>
              </a:rPr>
              <a:t>(2.26))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베이즈 정리를</a:t>
            </a:r>
            <a:r>
              <a:rPr sz="2000" spc="-390" dirty="0">
                <a:latin typeface="맑은 고딕"/>
                <a:cs typeface="맑은 고딕"/>
              </a:rPr>
              <a:t> </a:t>
            </a:r>
            <a:r>
              <a:rPr sz="2000" spc="-25" dirty="0">
                <a:latin typeface="맑은 고딕"/>
                <a:cs typeface="맑은 고딕"/>
              </a:rPr>
              <a:t>적용하면</a:t>
            </a:r>
            <a:r>
              <a:rPr sz="2000" spc="-25" dirty="0">
                <a:latin typeface="Arial Black"/>
                <a:cs typeface="Arial Black"/>
              </a:rPr>
              <a:t>,</a:t>
            </a:r>
            <a:endParaRPr sz="2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05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세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가지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경우에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대해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확률을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spc="-25" dirty="0">
                <a:latin typeface="맑은 고딕"/>
                <a:cs typeface="맑은 고딕"/>
              </a:rPr>
              <a:t>계산하면</a:t>
            </a:r>
            <a:r>
              <a:rPr sz="2000" spc="-25" dirty="0">
                <a:latin typeface="Arial Black"/>
                <a:cs typeface="Arial Black"/>
              </a:rPr>
              <a:t>,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84225" y="2007107"/>
            <a:ext cx="6649307" cy="778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00736" y="3307079"/>
            <a:ext cx="3882869" cy="27304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793535" y="5432549"/>
            <a:ext cx="3175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맑은 고딕"/>
                <a:cs typeface="맑은 고딕"/>
              </a:rPr>
              <a:t>③번 병일 확률이 가장</a:t>
            </a:r>
            <a:r>
              <a:rPr sz="2000" spc="-11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높음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45885" y="5545832"/>
            <a:ext cx="635635" cy="114300"/>
            <a:chOff x="5945885" y="5545832"/>
            <a:chExt cx="635635" cy="114300"/>
          </a:xfrm>
        </p:grpSpPr>
        <p:sp>
          <p:nvSpPr>
            <p:cNvPr id="8" name="object 8"/>
            <p:cNvSpPr/>
            <p:nvPr/>
          </p:nvSpPr>
          <p:spPr>
            <a:xfrm>
              <a:off x="5945885" y="5602985"/>
              <a:ext cx="622935" cy="0"/>
            </a:xfrm>
            <a:custGeom>
              <a:avLst/>
              <a:gdLst/>
              <a:ahLst/>
              <a:cxnLst/>
              <a:rect l="l" t="t" r="r" b="b"/>
              <a:pathLst>
                <a:path w="622934">
                  <a:moveTo>
                    <a:pt x="0" y="0"/>
                  </a:moveTo>
                  <a:lnTo>
                    <a:pt x="622922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92614" y="5558532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49"/>
                  </a:lnTo>
                  <a:lnTo>
                    <a:pt x="0" y="88899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19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967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베이즈</a:t>
            </a:r>
            <a:r>
              <a:rPr spc="-484" dirty="0"/>
              <a:t> </a:t>
            </a:r>
            <a:r>
              <a:rPr dirty="0"/>
              <a:t>정리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589078"/>
            <a:ext cx="3683635" cy="14503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용어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5" dirty="0">
                <a:latin typeface="맑은 고딕"/>
                <a:cs typeface="맑은 고딕"/>
              </a:rPr>
              <a:t>사후확률</a:t>
            </a:r>
            <a:r>
              <a:rPr sz="2000" spc="-105" dirty="0">
                <a:latin typeface="Arial Black"/>
                <a:cs typeface="Arial Black"/>
              </a:rPr>
              <a:t>(posterior</a:t>
            </a:r>
            <a:r>
              <a:rPr sz="2000" spc="-195" dirty="0">
                <a:latin typeface="Arial Black"/>
                <a:cs typeface="Arial Black"/>
              </a:rPr>
              <a:t> </a:t>
            </a:r>
            <a:r>
              <a:rPr sz="2000" spc="-120" dirty="0">
                <a:latin typeface="Arial Black"/>
                <a:cs typeface="Arial Black"/>
              </a:rPr>
              <a:t>prob.)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35" dirty="0">
                <a:latin typeface="맑은 고딕"/>
                <a:cs typeface="맑은 고딕"/>
              </a:rPr>
              <a:t>우도</a:t>
            </a:r>
            <a:r>
              <a:rPr sz="2000" spc="-135" dirty="0">
                <a:latin typeface="Arial Black"/>
                <a:cs typeface="Arial Black"/>
              </a:rPr>
              <a:t>(likelihood)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70" dirty="0">
                <a:latin typeface="맑은 고딕"/>
                <a:cs typeface="맑은 고딕"/>
              </a:rPr>
              <a:t>사전확률</a:t>
            </a:r>
            <a:r>
              <a:rPr sz="2000" spc="-70" dirty="0">
                <a:latin typeface="Arial Black"/>
                <a:cs typeface="Arial Black"/>
              </a:rPr>
              <a:t>(prior</a:t>
            </a:r>
            <a:r>
              <a:rPr sz="2000" spc="-180" dirty="0">
                <a:latin typeface="Arial Black"/>
                <a:cs typeface="Arial Black"/>
              </a:rPr>
              <a:t> </a:t>
            </a:r>
            <a:r>
              <a:rPr sz="2000" spc="-120" dirty="0">
                <a:latin typeface="Arial Black"/>
                <a:cs typeface="Arial Black"/>
              </a:rPr>
              <a:t>prob.)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8918" y="1861585"/>
            <a:ext cx="3571148" cy="1397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206565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28" y="2749341"/>
            <a:ext cx="4533900" cy="18529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기계학습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이해를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위한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기본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수학  개념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주요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수학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표기법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정리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기본 용어</a:t>
            </a:r>
            <a:r>
              <a:rPr sz="2000" spc="-3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정의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모델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훈련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관련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주요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용어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6953" y="2065673"/>
            <a:ext cx="3597910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480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215" dirty="0">
                <a:latin typeface="Arial Black"/>
                <a:cs typeface="Arial Black"/>
              </a:rPr>
              <a:t>Feature</a:t>
            </a:r>
            <a:r>
              <a:rPr sz="2400" spc="-200" dirty="0">
                <a:latin typeface="Arial Black"/>
                <a:cs typeface="Arial Black"/>
              </a:rPr>
              <a:t> </a:t>
            </a:r>
            <a:r>
              <a:rPr sz="2400" spc="-280" dirty="0">
                <a:latin typeface="Arial Black"/>
                <a:cs typeface="Arial Black"/>
              </a:rPr>
              <a:t>space</a:t>
            </a:r>
            <a:endParaRPr sz="2400">
              <a:latin typeface="Arial Black"/>
              <a:cs typeface="Arial Black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50" dirty="0">
                <a:latin typeface="Arial Black"/>
                <a:cs typeface="Arial Black"/>
              </a:rPr>
              <a:t>Dimension</a:t>
            </a:r>
            <a:endParaRPr sz="2000">
              <a:latin typeface="Arial Black"/>
              <a:cs typeface="Arial Black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85" dirty="0">
                <a:latin typeface="Arial Black"/>
                <a:cs typeface="Arial Black"/>
              </a:rPr>
              <a:t>Tensor</a:t>
            </a:r>
            <a:endParaRPr sz="20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935" algn="l"/>
              </a:tabLst>
            </a:pPr>
            <a:r>
              <a:rPr sz="2400" spc="-185" dirty="0">
                <a:latin typeface="Arial Black"/>
                <a:cs typeface="Arial Black"/>
              </a:rPr>
              <a:t>Training</a:t>
            </a:r>
            <a:endParaRPr sz="2400">
              <a:latin typeface="Arial Black"/>
              <a:cs typeface="Arial Black"/>
            </a:endParaRPr>
          </a:p>
          <a:p>
            <a:pPr marL="698500" lvl="1" indent="-229235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35" dirty="0">
                <a:latin typeface="Arial Black"/>
                <a:cs typeface="Arial Black"/>
              </a:rPr>
              <a:t>Underfitting,</a:t>
            </a:r>
            <a:r>
              <a:rPr sz="2000" spc="-229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Overfitting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967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베이즈</a:t>
            </a:r>
            <a:r>
              <a:rPr spc="-484" dirty="0"/>
              <a:t> </a:t>
            </a:r>
            <a:r>
              <a:rPr dirty="0"/>
              <a:t>정리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6327140" cy="13995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기계 학습에</a:t>
            </a:r>
            <a:r>
              <a:rPr sz="2400" spc="-4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적용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90" dirty="0">
                <a:latin typeface="맑은 고딕"/>
                <a:cs typeface="맑은 고딕"/>
              </a:rPr>
              <a:t>예</a:t>
            </a:r>
            <a:r>
              <a:rPr sz="2000" spc="-90" dirty="0">
                <a:latin typeface="Arial Black"/>
                <a:cs typeface="Arial Black"/>
              </a:rPr>
              <a:t>) </a:t>
            </a:r>
            <a:r>
              <a:rPr sz="2000" spc="-145" dirty="0">
                <a:latin typeface="Arial Black"/>
                <a:cs typeface="Arial Black"/>
              </a:rPr>
              <a:t>Iris </a:t>
            </a:r>
            <a:r>
              <a:rPr sz="2000" dirty="0">
                <a:latin typeface="맑은 고딕"/>
                <a:cs typeface="맑은 고딕"/>
              </a:rPr>
              <a:t>데이터 분류</a:t>
            </a:r>
            <a:r>
              <a:rPr sz="2000" spc="-459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문제</a:t>
            </a:r>
            <a:endParaRPr sz="2000">
              <a:latin typeface="맑은 고딕"/>
              <a:cs typeface="맑은 고딕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맑은 고딕"/>
                <a:cs typeface="맑은 고딕"/>
              </a:rPr>
              <a:t>특징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벡터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x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맑은 고딕"/>
                <a:cs typeface="맑은 고딕"/>
              </a:rPr>
              <a:t>부류</a:t>
            </a:r>
            <a:r>
              <a:rPr sz="1800" spc="-190" dirty="0">
                <a:latin typeface="맑은 고딕"/>
                <a:cs typeface="맑은 고딕"/>
              </a:rPr>
              <a:t> </a:t>
            </a:r>
            <a:r>
              <a:rPr sz="1800" i="1" spc="-125" dirty="0">
                <a:latin typeface="Times New Roman"/>
                <a:cs typeface="Times New Roman"/>
              </a:rPr>
              <a:t>y</a:t>
            </a:r>
            <a:r>
              <a:rPr sz="1800" spc="-125" dirty="0">
                <a:latin typeface="맑은 고딕"/>
                <a:cs typeface="맑은 고딕"/>
              </a:rPr>
              <a:t>∈</a:t>
            </a:r>
            <a:r>
              <a:rPr sz="1800" spc="-125" dirty="0">
                <a:latin typeface="Arial Black"/>
                <a:cs typeface="Arial Black"/>
              </a:rPr>
              <a:t>{setosa,</a:t>
            </a:r>
            <a:r>
              <a:rPr sz="1800" spc="-160" dirty="0">
                <a:latin typeface="Arial Black"/>
                <a:cs typeface="Arial Black"/>
              </a:rPr>
              <a:t> </a:t>
            </a:r>
            <a:r>
              <a:rPr sz="1800" spc="-155" dirty="0">
                <a:latin typeface="Arial Black"/>
                <a:cs typeface="Arial Black"/>
              </a:rPr>
              <a:t>versicolor,</a:t>
            </a:r>
            <a:r>
              <a:rPr sz="1800" spc="-185" dirty="0">
                <a:latin typeface="Arial Black"/>
                <a:cs typeface="Arial Black"/>
              </a:rPr>
              <a:t> </a:t>
            </a:r>
            <a:r>
              <a:rPr sz="1800" spc="-140" dirty="0">
                <a:latin typeface="Arial Black"/>
                <a:cs typeface="Arial Black"/>
              </a:rPr>
              <a:t>virginica}</a:t>
            </a:r>
            <a:endParaRPr sz="1800">
              <a:latin typeface="Arial Black"/>
              <a:cs typeface="Arial Black"/>
            </a:endParaRPr>
          </a:p>
          <a:p>
            <a:pPr marL="1155700" lvl="2" indent="-22923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맑은 고딕"/>
                <a:cs typeface="맑은 고딕"/>
              </a:rPr>
              <a:t>분류</a:t>
            </a:r>
            <a:r>
              <a:rPr sz="1800" spc="-1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문제를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argmax</a:t>
            </a:r>
            <a:r>
              <a:rPr sz="1800" spc="-10" dirty="0">
                <a:latin typeface="맑은 고딕"/>
                <a:cs typeface="맑은 고딕"/>
              </a:rPr>
              <a:t>로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표현하면</a:t>
            </a:r>
            <a:r>
              <a:rPr sz="1800" spc="-1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식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(2.29)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58891" y="3539658"/>
            <a:ext cx="6719972" cy="424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4459" y="4467123"/>
            <a:ext cx="10733656" cy="12061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21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967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베이즈</a:t>
            </a:r>
            <a:r>
              <a:rPr spc="-484" dirty="0"/>
              <a:t> </a:t>
            </a:r>
            <a:r>
              <a:rPr dirty="0"/>
              <a:t>정리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2546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기계 학습에</a:t>
            </a:r>
            <a:r>
              <a:rPr sz="2400" spc="-5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적용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3421354"/>
            <a:ext cx="8046084" cy="131889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사후확률</a:t>
            </a:r>
            <a:r>
              <a:rPr sz="2000" spc="-225" dirty="0">
                <a:latin typeface="맑은 고딕"/>
                <a:cs typeface="맑은 고딕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y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b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dirty="0">
                <a:latin typeface="맑은 고딕"/>
                <a:cs typeface="맑은 고딕"/>
              </a:rPr>
              <a:t>를</a:t>
            </a:r>
            <a:r>
              <a:rPr sz="2000" spc="-2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직접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추정하는</a:t>
            </a:r>
            <a:r>
              <a:rPr sz="2000" spc="-2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일은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아주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단순한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경우를</a:t>
            </a:r>
            <a:r>
              <a:rPr sz="2000" spc="-2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빼고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불가능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따라서</a:t>
            </a:r>
            <a:r>
              <a:rPr sz="2000" spc="-2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베이즈</a:t>
            </a:r>
            <a:r>
              <a:rPr sz="2000" spc="-2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정리를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이용하여</a:t>
            </a:r>
            <a:r>
              <a:rPr sz="2000" spc="-2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추정함</a:t>
            </a:r>
            <a:endParaRPr sz="2000">
              <a:latin typeface="맑은 고딕"/>
              <a:cs typeface="맑은 고딕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맑은 고딕"/>
                <a:cs typeface="맑은 고딕"/>
              </a:rPr>
              <a:t>사전확률은 식</a:t>
            </a:r>
            <a:r>
              <a:rPr sz="1800" spc="-420" dirty="0">
                <a:latin typeface="맑은 고딕"/>
                <a:cs typeface="맑은 고딕"/>
              </a:rPr>
              <a:t> </a:t>
            </a:r>
            <a:r>
              <a:rPr sz="1800" spc="-120" dirty="0">
                <a:latin typeface="Arial Black"/>
                <a:cs typeface="Arial Black"/>
              </a:rPr>
              <a:t>(2.30)</a:t>
            </a:r>
            <a:r>
              <a:rPr sz="1800" spc="-120" dirty="0">
                <a:latin typeface="맑은 고딕"/>
                <a:cs typeface="맑은 고딕"/>
              </a:rPr>
              <a:t>으로 </a:t>
            </a:r>
            <a:r>
              <a:rPr sz="1800" dirty="0">
                <a:latin typeface="맑은 고딕"/>
                <a:cs typeface="맑은 고딕"/>
              </a:rPr>
              <a:t>추정</a:t>
            </a:r>
            <a:endParaRPr sz="1800">
              <a:latin typeface="맑은 고딕"/>
              <a:cs typeface="맑은 고딕"/>
            </a:endParaRPr>
          </a:p>
          <a:p>
            <a:pPr marL="698500" lvl="1" indent="-229235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맑은 고딕"/>
                <a:cs typeface="맑은 고딕"/>
              </a:rPr>
              <a:t>우도는</a:t>
            </a:r>
            <a:r>
              <a:rPr sz="1800" spc="-17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밀도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추정</a:t>
            </a:r>
            <a:r>
              <a:rPr sz="1800" spc="-16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기법으로</a:t>
            </a:r>
            <a:r>
              <a:rPr sz="1800" spc="-185" dirty="0">
                <a:latin typeface="맑은 고딕"/>
                <a:cs typeface="맑은 고딕"/>
              </a:rPr>
              <a:t> </a:t>
            </a:r>
            <a:r>
              <a:rPr sz="1800" spc="-95" dirty="0">
                <a:latin typeface="맑은 고딕"/>
                <a:cs typeface="맑은 고딕"/>
              </a:rPr>
              <a:t>추정</a:t>
            </a:r>
            <a:r>
              <a:rPr sz="1800" spc="-95" dirty="0">
                <a:latin typeface="Arial Black"/>
                <a:cs typeface="Arial Black"/>
              </a:rPr>
              <a:t>(</a:t>
            </a:r>
            <a:r>
              <a:rPr sz="1800" spc="-95" dirty="0">
                <a:latin typeface="맑은 고딕"/>
                <a:cs typeface="맑은 고딕"/>
              </a:rPr>
              <a:t>기</a:t>
            </a:r>
            <a:r>
              <a:rPr sz="1800" spc="-95" dirty="0">
                <a:latin typeface="Arial Black"/>
                <a:cs typeface="Arial Black"/>
              </a:rPr>
              <a:t>6.4,</a:t>
            </a:r>
            <a:r>
              <a:rPr sz="1800" spc="-135" dirty="0">
                <a:latin typeface="Arial Black"/>
                <a:cs typeface="Arial Black"/>
              </a:rPr>
              <a:t> </a:t>
            </a:r>
            <a:r>
              <a:rPr sz="1800" spc="-114" dirty="0">
                <a:latin typeface="Arial Black"/>
                <a:cs typeface="Arial Black"/>
              </a:rPr>
              <a:t>GMM</a:t>
            </a:r>
            <a:r>
              <a:rPr sz="1800" spc="-135" dirty="0">
                <a:latin typeface="Arial Black"/>
                <a:cs typeface="Arial Black"/>
              </a:rPr>
              <a:t> </a:t>
            </a:r>
            <a:r>
              <a:rPr sz="1800" spc="-55" dirty="0">
                <a:latin typeface="맑은 고딕"/>
                <a:cs typeface="맑은 고딕"/>
              </a:rPr>
              <a:t>참고</a:t>
            </a:r>
            <a:r>
              <a:rPr sz="1800" spc="-55" dirty="0">
                <a:latin typeface="Arial Black"/>
                <a:cs typeface="Arial Black"/>
              </a:rPr>
              <a:t>)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04105" y="5041831"/>
            <a:ext cx="2923848" cy="532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19203" y="5138927"/>
            <a:ext cx="758585" cy="312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22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정보이론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23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10068560" cy="13868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메시지가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지닌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정보를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수량화할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spc="-145" dirty="0">
                <a:latin typeface="맑은 고딕"/>
                <a:cs typeface="맑은 고딕"/>
              </a:rPr>
              <a:t>있나</a:t>
            </a:r>
            <a:r>
              <a:rPr sz="2400" spc="-145" dirty="0">
                <a:latin typeface="Arial Black"/>
                <a:cs typeface="Arial Black"/>
              </a:rPr>
              <a:t>?</a:t>
            </a:r>
            <a:endParaRPr sz="2400">
              <a:latin typeface="Arial Black"/>
              <a:cs typeface="Arial Black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95" dirty="0">
                <a:latin typeface="Arial Black"/>
                <a:cs typeface="Arial Black"/>
              </a:rPr>
              <a:t>“</a:t>
            </a:r>
            <a:r>
              <a:rPr sz="2000" spc="-95" dirty="0">
                <a:latin typeface="맑은 고딕"/>
                <a:cs typeface="맑은 고딕"/>
              </a:rPr>
              <a:t>고비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사막에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눈이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70" dirty="0">
                <a:latin typeface="맑은 고딕"/>
                <a:cs typeface="맑은 고딕"/>
              </a:rPr>
              <a:t>왔다</a:t>
            </a:r>
            <a:r>
              <a:rPr sz="2000" spc="-70" dirty="0">
                <a:latin typeface="Arial Black"/>
                <a:cs typeface="Arial Black"/>
              </a:rPr>
              <a:t>”</a:t>
            </a:r>
            <a:r>
              <a:rPr sz="2000" spc="-70" dirty="0">
                <a:latin typeface="맑은 고딕"/>
                <a:cs typeface="맑은 고딕"/>
              </a:rPr>
              <a:t>와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55" dirty="0">
                <a:latin typeface="Arial Black"/>
                <a:cs typeface="Arial Black"/>
              </a:rPr>
              <a:t>“</a:t>
            </a:r>
            <a:r>
              <a:rPr sz="2000" spc="-55" dirty="0">
                <a:latin typeface="맑은 고딕"/>
                <a:cs typeface="맑은 고딕"/>
              </a:rPr>
              <a:t>대관령에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눈이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55" dirty="0">
                <a:latin typeface="맑은 고딕"/>
                <a:cs typeface="맑은 고딕"/>
              </a:rPr>
              <a:t>왔다</a:t>
            </a:r>
            <a:r>
              <a:rPr sz="2000" spc="-55" dirty="0">
                <a:latin typeface="Arial Black"/>
                <a:cs typeface="Arial Black"/>
              </a:rPr>
              <a:t>”</a:t>
            </a:r>
            <a:r>
              <a:rPr sz="2000" spc="-55" dirty="0">
                <a:latin typeface="맑은 고딕"/>
                <a:cs typeface="맑은 고딕"/>
              </a:rPr>
              <a:t>라는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두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메시지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중</a:t>
            </a:r>
            <a:r>
              <a:rPr sz="2000" spc="-17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어느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것이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더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많은  정보를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85" dirty="0">
                <a:latin typeface="맑은 고딕"/>
                <a:cs typeface="맑은 고딕"/>
              </a:rPr>
              <a:t>가지나</a:t>
            </a:r>
            <a:r>
              <a:rPr sz="2000" spc="-85" dirty="0">
                <a:latin typeface="Arial Black"/>
                <a:cs typeface="Arial Black"/>
              </a:rPr>
              <a:t>?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정보이론의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기본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원리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맑은 고딕"/>
                <a:cs typeface="맑은 고딕"/>
              </a:rPr>
              <a:t>확률이</a:t>
            </a:r>
            <a:r>
              <a:rPr sz="2000" spc="-204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0000FF"/>
                </a:solidFill>
                <a:latin typeface="맑은 고딕"/>
                <a:cs typeface="맑은 고딕"/>
              </a:rPr>
              <a:t>작을수록</a:t>
            </a:r>
            <a:r>
              <a:rPr sz="2000" spc="-190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0000FF"/>
                </a:solidFill>
                <a:latin typeface="맑은 고딕"/>
                <a:cs typeface="맑은 고딕"/>
              </a:rPr>
              <a:t>많은</a:t>
            </a:r>
            <a:r>
              <a:rPr sz="2000" spc="-190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0000FF"/>
                </a:solidFill>
                <a:latin typeface="맑은 고딕"/>
                <a:cs typeface="맑은 고딕"/>
              </a:rPr>
              <a:t>정보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정보이론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563901"/>
            <a:ext cx="4690110" cy="97472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1290"/>
              </a:spcBef>
              <a:buFont typeface="Arial"/>
              <a:buChar char="•"/>
              <a:tabLst>
                <a:tab pos="254000" algn="l"/>
              </a:tabLst>
            </a:pPr>
            <a:r>
              <a:rPr sz="3600" baseline="-16203" dirty="0">
                <a:latin typeface="맑은 고딕"/>
                <a:cs typeface="맑은 고딕"/>
              </a:rPr>
              <a:t>자기 </a:t>
            </a:r>
            <a:r>
              <a:rPr sz="3600" spc="-150" baseline="-16203" dirty="0">
                <a:latin typeface="맑은 고딕"/>
                <a:cs typeface="맑은 고딕"/>
              </a:rPr>
              <a:t>정보</a:t>
            </a:r>
            <a:r>
              <a:rPr sz="1600" spc="-100" dirty="0">
                <a:latin typeface="Arial Black"/>
                <a:cs typeface="Arial Black"/>
              </a:rPr>
              <a:t>self</a:t>
            </a:r>
            <a:r>
              <a:rPr sz="1600" spc="-350" dirty="0">
                <a:latin typeface="Arial Black"/>
                <a:cs typeface="Arial Black"/>
              </a:rPr>
              <a:t> </a:t>
            </a:r>
            <a:r>
              <a:rPr sz="1600" spc="-110" dirty="0">
                <a:latin typeface="Arial Black"/>
                <a:cs typeface="Arial Black"/>
              </a:rPr>
              <a:t>information</a:t>
            </a:r>
            <a:endParaRPr sz="16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50" dirty="0">
                <a:latin typeface="맑은 고딕"/>
                <a:cs typeface="맑은 고딕"/>
              </a:rPr>
              <a:t>사건</a:t>
            </a:r>
            <a:r>
              <a:rPr sz="2000" spc="-50" dirty="0">
                <a:latin typeface="Arial Black"/>
                <a:cs typeface="Arial Black"/>
              </a:rPr>
              <a:t>(</a:t>
            </a:r>
            <a:r>
              <a:rPr sz="2000" spc="-50" dirty="0">
                <a:latin typeface="맑은 고딕"/>
                <a:cs typeface="맑은 고딕"/>
              </a:rPr>
              <a:t>메시지</a:t>
            </a:r>
            <a:r>
              <a:rPr sz="2000" spc="-50" dirty="0">
                <a:latin typeface="Arial Black"/>
                <a:cs typeface="Arial Black"/>
              </a:rPr>
              <a:t>) </a:t>
            </a:r>
            <a:r>
              <a:rPr sz="2000" spc="-70" dirty="0">
                <a:latin typeface="Cambria Math"/>
                <a:cs typeface="Cambria Math"/>
              </a:rPr>
              <a:t>ℯ</a:t>
            </a:r>
            <a:r>
              <a:rPr sz="2175" spc="-104" baseline="-15325" dirty="0">
                <a:latin typeface="Cambria Math"/>
                <a:cs typeface="Cambria Math"/>
              </a:rPr>
              <a:t>𝑖𝑖</a:t>
            </a:r>
            <a:r>
              <a:rPr sz="2000" spc="-70" dirty="0">
                <a:latin typeface="맑은 고딕"/>
                <a:cs typeface="맑은 고딕"/>
              </a:rPr>
              <a:t>의 </a:t>
            </a:r>
            <a:r>
              <a:rPr sz="2000" dirty="0">
                <a:latin typeface="맑은 고딕"/>
                <a:cs typeface="맑은 고딕"/>
              </a:rPr>
              <a:t>정보량</a:t>
            </a:r>
            <a:r>
              <a:rPr sz="2000" spc="-530" dirty="0">
                <a:latin typeface="맑은 고딕"/>
                <a:cs typeface="맑은 고딕"/>
              </a:rPr>
              <a:t> </a:t>
            </a:r>
            <a:r>
              <a:rPr sz="2000" spc="-80" dirty="0">
                <a:latin typeface="Arial Black"/>
                <a:cs typeface="Arial Black"/>
              </a:rPr>
              <a:t>(</a:t>
            </a:r>
            <a:r>
              <a:rPr sz="2000" spc="-80" dirty="0">
                <a:latin typeface="맑은 고딕"/>
                <a:cs typeface="맑은 고딕"/>
              </a:rPr>
              <a:t>단위</a:t>
            </a:r>
            <a:r>
              <a:rPr sz="2000" spc="-80" dirty="0">
                <a:latin typeface="Arial Black"/>
                <a:cs typeface="Arial Black"/>
              </a:rPr>
              <a:t>: </a:t>
            </a:r>
            <a:r>
              <a:rPr sz="2000" spc="-155" dirty="0">
                <a:latin typeface="Arial Black"/>
                <a:cs typeface="Arial Black"/>
              </a:rPr>
              <a:t>bit)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572314"/>
            <a:ext cx="5664200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엔트로피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확률변수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맑은 고딕"/>
                <a:cs typeface="맑은 고딕"/>
              </a:rPr>
              <a:t>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불확실성을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나타내는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엔트로피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5169" y="2830625"/>
            <a:ext cx="7993089" cy="305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16636" y="4506230"/>
            <a:ext cx="9919103" cy="17593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정보이론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3844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자기</a:t>
            </a:r>
            <a:r>
              <a:rPr sz="2400" spc="-25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정보와</a:t>
            </a:r>
            <a:r>
              <a:rPr sz="2400" spc="-2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엔트로피</a:t>
            </a:r>
            <a:r>
              <a:rPr sz="2400" spc="-2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예제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4536" y="2389469"/>
            <a:ext cx="9461102" cy="32632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25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551554"/>
            <a:ext cx="23114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맑은 고딕"/>
                <a:cs typeface="맑은 고딕"/>
              </a:rPr>
              <a:t>최적화</a:t>
            </a:r>
            <a:endParaRPr sz="60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26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0589" y="4570667"/>
            <a:ext cx="760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A8A8A"/>
                </a:solidFill>
              </a:rPr>
              <a:t>기</a:t>
            </a:r>
            <a:r>
              <a:rPr sz="2400" spc="-265" dirty="0">
                <a:solidFill>
                  <a:srgbClr val="8A8A8A"/>
                </a:solidFill>
                <a:latin typeface="Arial Black"/>
                <a:cs typeface="Arial Black"/>
              </a:rPr>
              <a:t>2</a:t>
            </a:r>
            <a:r>
              <a:rPr sz="2400" spc="-130" dirty="0">
                <a:solidFill>
                  <a:srgbClr val="8A8A8A"/>
                </a:solidFill>
                <a:latin typeface="Arial Black"/>
                <a:cs typeface="Arial Black"/>
              </a:rPr>
              <a:t>.</a:t>
            </a:r>
            <a:r>
              <a:rPr sz="2400" spc="-229" dirty="0">
                <a:solidFill>
                  <a:srgbClr val="8A8A8A"/>
                </a:solidFill>
                <a:latin typeface="Arial Black"/>
                <a:cs typeface="Arial Black"/>
              </a:rPr>
              <a:t>3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최적화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12925"/>
            <a:ext cx="6197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순수</a:t>
            </a:r>
            <a:r>
              <a:rPr sz="2400" spc="-26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수학</a:t>
            </a:r>
            <a:r>
              <a:rPr sz="2400" spc="-26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최적화와</a:t>
            </a:r>
            <a:r>
              <a:rPr sz="2400" spc="-26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기계</a:t>
            </a:r>
            <a:r>
              <a:rPr sz="2400" spc="-26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학습</a:t>
            </a:r>
            <a:r>
              <a:rPr sz="2400" spc="-26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최적화의</a:t>
            </a:r>
            <a:r>
              <a:rPr sz="2400" spc="-26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차이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8437" y="2371475"/>
            <a:ext cx="759460" cy="236220"/>
          </a:xfrm>
          <a:custGeom>
            <a:avLst/>
            <a:gdLst/>
            <a:ahLst/>
            <a:cxnLst/>
            <a:rect l="l" t="t" r="r" b="b"/>
            <a:pathLst>
              <a:path w="759460" h="236219">
                <a:moveTo>
                  <a:pt x="683704" y="0"/>
                </a:moveTo>
                <a:lnTo>
                  <a:pt x="680351" y="9563"/>
                </a:lnTo>
                <a:lnTo>
                  <a:pt x="693998" y="15490"/>
                </a:lnTo>
                <a:lnTo>
                  <a:pt x="705734" y="23690"/>
                </a:lnTo>
                <a:lnTo>
                  <a:pt x="729559" y="61689"/>
                </a:lnTo>
                <a:lnTo>
                  <a:pt x="737387" y="116687"/>
                </a:lnTo>
                <a:lnTo>
                  <a:pt x="736513" y="137478"/>
                </a:lnTo>
                <a:lnTo>
                  <a:pt x="723404" y="188391"/>
                </a:lnTo>
                <a:lnTo>
                  <a:pt x="694152" y="220226"/>
                </a:lnTo>
                <a:lnTo>
                  <a:pt x="680719" y="226174"/>
                </a:lnTo>
                <a:lnTo>
                  <a:pt x="683704" y="235737"/>
                </a:lnTo>
                <a:lnTo>
                  <a:pt x="728742" y="208984"/>
                </a:lnTo>
                <a:lnTo>
                  <a:pt x="754040" y="159580"/>
                </a:lnTo>
                <a:lnTo>
                  <a:pt x="758888" y="117932"/>
                </a:lnTo>
                <a:lnTo>
                  <a:pt x="757673" y="96320"/>
                </a:lnTo>
                <a:lnTo>
                  <a:pt x="747953" y="58015"/>
                </a:lnTo>
                <a:lnTo>
                  <a:pt x="715784" y="15114"/>
                </a:lnTo>
                <a:lnTo>
                  <a:pt x="700797" y="6169"/>
                </a:lnTo>
                <a:lnTo>
                  <a:pt x="683704" y="0"/>
                </a:lnTo>
                <a:close/>
              </a:path>
              <a:path w="759460" h="236219">
                <a:moveTo>
                  <a:pt x="75183" y="0"/>
                </a:moveTo>
                <a:lnTo>
                  <a:pt x="30231" y="26833"/>
                </a:lnTo>
                <a:lnTo>
                  <a:pt x="4865" y="76347"/>
                </a:lnTo>
                <a:lnTo>
                  <a:pt x="0" y="117932"/>
                </a:lnTo>
                <a:lnTo>
                  <a:pt x="1212" y="139592"/>
                </a:lnTo>
                <a:lnTo>
                  <a:pt x="10908" y="177898"/>
                </a:lnTo>
                <a:lnTo>
                  <a:pt x="43030" y="220659"/>
                </a:lnTo>
                <a:lnTo>
                  <a:pt x="75183" y="235737"/>
                </a:lnTo>
                <a:lnTo>
                  <a:pt x="78168" y="226174"/>
                </a:lnTo>
                <a:lnTo>
                  <a:pt x="64735" y="220226"/>
                </a:lnTo>
                <a:lnTo>
                  <a:pt x="53144" y="211945"/>
                </a:lnTo>
                <a:lnTo>
                  <a:pt x="29366" y="173330"/>
                </a:lnTo>
                <a:lnTo>
                  <a:pt x="21501" y="116687"/>
                </a:lnTo>
                <a:lnTo>
                  <a:pt x="22375" y="96575"/>
                </a:lnTo>
                <a:lnTo>
                  <a:pt x="35483" y="46913"/>
                </a:lnTo>
                <a:lnTo>
                  <a:pt x="64944" y="15490"/>
                </a:lnTo>
                <a:lnTo>
                  <a:pt x="78536" y="9563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32805" y="2335301"/>
            <a:ext cx="2468880" cy="307975"/>
          </a:xfrm>
          <a:custGeom>
            <a:avLst/>
            <a:gdLst/>
            <a:ahLst/>
            <a:cxnLst/>
            <a:rect l="l" t="t" r="r" b="b"/>
            <a:pathLst>
              <a:path w="2468879" h="307975">
                <a:moveTo>
                  <a:pt x="83870" y="10185"/>
                </a:moveTo>
                <a:lnTo>
                  <a:pt x="80759" y="0"/>
                </a:lnTo>
                <a:lnTo>
                  <a:pt x="62484" y="7124"/>
                </a:lnTo>
                <a:lnTo>
                  <a:pt x="46431" y="18300"/>
                </a:lnTo>
                <a:lnTo>
                  <a:pt x="20980" y="52819"/>
                </a:lnTo>
                <a:lnTo>
                  <a:pt x="5232" y="99352"/>
                </a:lnTo>
                <a:lnTo>
                  <a:pt x="0" y="153847"/>
                </a:lnTo>
                <a:lnTo>
                  <a:pt x="1295" y="181889"/>
                </a:lnTo>
                <a:lnTo>
                  <a:pt x="11798" y="232333"/>
                </a:lnTo>
                <a:lnTo>
                  <a:pt x="32600" y="273913"/>
                </a:lnTo>
                <a:lnTo>
                  <a:pt x="62484" y="300329"/>
                </a:lnTo>
                <a:lnTo>
                  <a:pt x="80759" y="307441"/>
                </a:lnTo>
                <a:lnTo>
                  <a:pt x="83870" y="297256"/>
                </a:lnTo>
                <a:lnTo>
                  <a:pt x="69748" y="289928"/>
                </a:lnTo>
                <a:lnTo>
                  <a:pt x="57442" y="279285"/>
                </a:lnTo>
                <a:lnTo>
                  <a:pt x="31546" y="227863"/>
                </a:lnTo>
                <a:lnTo>
                  <a:pt x="23812" y="180797"/>
                </a:lnTo>
                <a:lnTo>
                  <a:pt x="22847" y="153720"/>
                </a:lnTo>
                <a:lnTo>
                  <a:pt x="23812" y="126834"/>
                </a:lnTo>
                <a:lnTo>
                  <a:pt x="31546" y="79679"/>
                </a:lnTo>
                <a:lnTo>
                  <a:pt x="46977" y="42176"/>
                </a:lnTo>
                <a:lnTo>
                  <a:pt x="69748" y="17513"/>
                </a:lnTo>
                <a:lnTo>
                  <a:pt x="83870" y="10185"/>
                </a:lnTo>
                <a:close/>
              </a:path>
              <a:path w="2468879" h="307975">
                <a:moveTo>
                  <a:pt x="554786" y="10185"/>
                </a:moveTo>
                <a:lnTo>
                  <a:pt x="551675" y="0"/>
                </a:lnTo>
                <a:lnTo>
                  <a:pt x="533400" y="7124"/>
                </a:lnTo>
                <a:lnTo>
                  <a:pt x="517347" y="18300"/>
                </a:lnTo>
                <a:lnTo>
                  <a:pt x="491896" y="52819"/>
                </a:lnTo>
                <a:lnTo>
                  <a:pt x="476148" y="99352"/>
                </a:lnTo>
                <a:lnTo>
                  <a:pt x="470916" y="153847"/>
                </a:lnTo>
                <a:lnTo>
                  <a:pt x="472211" y="181889"/>
                </a:lnTo>
                <a:lnTo>
                  <a:pt x="482714" y="232333"/>
                </a:lnTo>
                <a:lnTo>
                  <a:pt x="503516" y="273913"/>
                </a:lnTo>
                <a:lnTo>
                  <a:pt x="533400" y="300329"/>
                </a:lnTo>
                <a:lnTo>
                  <a:pt x="551675" y="307441"/>
                </a:lnTo>
                <a:lnTo>
                  <a:pt x="554786" y="297256"/>
                </a:lnTo>
                <a:lnTo>
                  <a:pt x="540664" y="289928"/>
                </a:lnTo>
                <a:lnTo>
                  <a:pt x="528358" y="279285"/>
                </a:lnTo>
                <a:lnTo>
                  <a:pt x="502462" y="227863"/>
                </a:lnTo>
                <a:lnTo>
                  <a:pt x="494728" y="180797"/>
                </a:lnTo>
                <a:lnTo>
                  <a:pt x="493763" y="153720"/>
                </a:lnTo>
                <a:lnTo>
                  <a:pt x="494728" y="126834"/>
                </a:lnTo>
                <a:lnTo>
                  <a:pt x="502462" y="79679"/>
                </a:lnTo>
                <a:lnTo>
                  <a:pt x="517893" y="42176"/>
                </a:lnTo>
                <a:lnTo>
                  <a:pt x="540664" y="17513"/>
                </a:lnTo>
                <a:lnTo>
                  <a:pt x="554786" y="10185"/>
                </a:lnTo>
                <a:close/>
              </a:path>
              <a:path w="2468879" h="307975">
                <a:moveTo>
                  <a:pt x="1078458" y="153720"/>
                </a:moveTo>
                <a:lnTo>
                  <a:pt x="1073213" y="99352"/>
                </a:lnTo>
                <a:lnTo>
                  <a:pt x="1057465" y="52819"/>
                </a:lnTo>
                <a:lnTo>
                  <a:pt x="1032014" y="18300"/>
                </a:lnTo>
                <a:lnTo>
                  <a:pt x="997686" y="0"/>
                </a:lnTo>
                <a:lnTo>
                  <a:pt x="994575" y="10185"/>
                </a:lnTo>
                <a:lnTo>
                  <a:pt x="1008697" y="17513"/>
                </a:lnTo>
                <a:lnTo>
                  <a:pt x="1021003" y="28181"/>
                </a:lnTo>
                <a:lnTo>
                  <a:pt x="1046899" y="79679"/>
                </a:lnTo>
                <a:lnTo>
                  <a:pt x="1054633" y="126834"/>
                </a:lnTo>
                <a:lnTo>
                  <a:pt x="1055598" y="153847"/>
                </a:lnTo>
                <a:lnTo>
                  <a:pt x="1054633" y="180797"/>
                </a:lnTo>
                <a:lnTo>
                  <a:pt x="1046899" y="227863"/>
                </a:lnTo>
                <a:lnTo>
                  <a:pt x="1031481" y="265290"/>
                </a:lnTo>
                <a:lnTo>
                  <a:pt x="994575" y="297256"/>
                </a:lnTo>
                <a:lnTo>
                  <a:pt x="997686" y="307441"/>
                </a:lnTo>
                <a:lnTo>
                  <a:pt x="1032014" y="289153"/>
                </a:lnTo>
                <a:lnTo>
                  <a:pt x="1057465" y="254635"/>
                </a:lnTo>
                <a:lnTo>
                  <a:pt x="1073213" y="208089"/>
                </a:lnTo>
                <a:lnTo>
                  <a:pt x="1077150" y="181889"/>
                </a:lnTo>
                <a:lnTo>
                  <a:pt x="1078458" y="153720"/>
                </a:lnTo>
                <a:close/>
              </a:path>
              <a:path w="2468879" h="307975">
                <a:moveTo>
                  <a:pt x="2468346" y="153720"/>
                </a:moveTo>
                <a:lnTo>
                  <a:pt x="2463101" y="99352"/>
                </a:lnTo>
                <a:lnTo>
                  <a:pt x="2447353" y="52819"/>
                </a:lnTo>
                <a:lnTo>
                  <a:pt x="2421902" y="18300"/>
                </a:lnTo>
                <a:lnTo>
                  <a:pt x="2387574" y="0"/>
                </a:lnTo>
                <a:lnTo>
                  <a:pt x="2384463" y="10185"/>
                </a:lnTo>
                <a:lnTo>
                  <a:pt x="2398598" y="17513"/>
                </a:lnTo>
                <a:lnTo>
                  <a:pt x="2410891" y="28181"/>
                </a:lnTo>
                <a:lnTo>
                  <a:pt x="2436787" y="79679"/>
                </a:lnTo>
                <a:lnTo>
                  <a:pt x="2444521" y="126834"/>
                </a:lnTo>
                <a:lnTo>
                  <a:pt x="2445486" y="153847"/>
                </a:lnTo>
                <a:lnTo>
                  <a:pt x="2444521" y="180797"/>
                </a:lnTo>
                <a:lnTo>
                  <a:pt x="2436787" y="227863"/>
                </a:lnTo>
                <a:lnTo>
                  <a:pt x="2421369" y="265290"/>
                </a:lnTo>
                <a:lnTo>
                  <a:pt x="2384463" y="297256"/>
                </a:lnTo>
                <a:lnTo>
                  <a:pt x="2387574" y="307441"/>
                </a:lnTo>
                <a:lnTo>
                  <a:pt x="2421902" y="289153"/>
                </a:lnTo>
                <a:lnTo>
                  <a:pt x="2447353" y="254635"/>
                </a:lnTo>
                <a:lnTo>
                  <a:pt x="2463101" y="208089"/>
                </a:lnTo>
                <a:lnTo>
                  <a:pt x="2467038" y="181889"/>
                </a:lnTo>
                <a:lnTo>
                  <a:pt x="2468346" y="153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13652" y="2303652"/>
            <a:ext cx="11938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79310" y="2335293"/>
            <a:ext cx="607695" cy="307975"/>
          </a:xfrm>
          <a:custGeom>
            <a:avLst/>
            <a:gdLst/>
            <a:ahLst/>
            <a:cxnLst/>
            <a:rect l="l" t="t" r="r" b="b"/>
            <a:pathLst>
              <a:path w="607695" h="307975">
                <a:moveTo>
                  <a:pt x="526777" y="0"/>
                </a:moveTo>
                <a:lnTo>
                  <a:pt x="523665" y="10185"/>
                </a:lnTo>
                <a:lnTo>
                  <a:pt x="537793" y="17512"/>
                </a:lnTo>
                <a:lnTo>
                  <a:pt x="550096" y="28178"/>
                </a:lnTo>
                <a:lnTo>
                  <a:pt x="575988" y="79679"/>
                </a:lnTo>
                <a:lnTo>
                  <a:pt x="583722" y="126842"/>
                </a:lnTo>
                <a:lnTo>
                  <a:pt x="584689" y="153847"/>
                </a:lnTo>
                <a:lnTo>
                  <a:pt x="583722" y="180796"/>
                </a:lnTo>
                <a:lnTo>
                  <a:pt x="575988" y="227860"/>
                </a:lnTo>
                <a:lnTo>
                  <a:pt x="560572" y="265296"/>
                </a:lnTo>
                <a:lnTo>
                  <a:pt x="523665" y="297256"/>
                </a:lnTo>
                <a:lnTo>
                  <a:pt x="526777" y="307441"/>
                </a:lnTo>
                <a:lnTo>
                  <a:pt x="561105" y="289148"/>
                </a:lnTo>
                <a:lnTo>
                  <a:pt x="586556" y="254635"/>
                </a:lnTo>
                <a:lnTo>
                  <a:pt x="602301" y="208092"/>
                </a:lnTo>
                <a:lnTo>
                  <a:pt x="607549" y="153720"/>
                </a:lnTo>
                <a:lnTo>
                  <a:pt x="606237" y="125560"/>
                </a:lnTo>
                <a:lnTo>
                  <a:pt x="595740" y="75107"/>
                </a:lnTo>
                <a:lnTo>
                  <a:pt x="574940" y="33530"/>
                </a:lnTo>
                <a:lnTo>
                  <a:pt x="545051" y="7122"/>
                </a:lnTo>
                <a:lnTo>
                  <a:pt x="526777" y="0"/>
                </a:lnTo>
                <a:close/>
              </a:path>
              <a:path w="607695" h="307975">
                <a:moveTo>
                  <a:pt x="80766" y="0"/>
                </a:moveTo>
                <a:lnTo>
                  <a:pt x="46437" y="18299"/>
                </a:lnTo>
                <a:lnTo>
                  <a:pt x="20987" y="52819"/>
                </a:lnTo>
                <a:lnTo>
                  <a:pt x="5242" y="99355"/>
                </a:lnTo>
                <a:lnTo>
                  <a:pt x="0" y="153847"/>
                </a:lnTo>
                <a:lnTo>
                  <a:pt x="1306" y="181886"/>
                </a:lnTo>
                <a:lnTo>
                  <a:pt x="11802" y="232341"/>
                </a:lnTo>
                <a:lnTo>
                  <a:pt x="32602" y="273917"/>
                </a:lnTo>
                <a:lnTo>
                  <a:pt x="62492" y="300324"/>
                </a:lnTo>
                <a:lnTo>
                  <a:pt x="80766" y="307441"/>
                </a:lnTo>
                <a:lnTo>
                  <a:pt x="83877" y="297256"/>
                </a:lnTo>
                <a:lnTo>
                  <a:pt x="69751" y="289933"/>
                </a:lnTo>
                <a:lnTo>
                  <a:pt x="57452" y="279280"/>
                </a:lnTo>
                <a:lnTo>
                  <a:pt x="31555" y="227860"/>
                </a:lnTo>
                <a:lnTo>
                  <a:pt x="23820" y="180796"/>
                </a:lnTo>
                <a:lnTo>
                  <a:pt x="22858" y="153720"/>
                </a:lnTo>
                <a:lnTo>
                  <a:pt x="23820" y="126842"/>
                </a:lnTo>
                <a:lnTo>
                  <a:pt x="31555" y="79679"/>
                </a:lnTo>
                <a:lnTo>
                  <a:pt x="46976" y="42182"/>
                </a:lnTo>
                <a:lnTo>
                  <a:pt x="83877" y="10185"/>
                </a:lnTo>
                <a:lnTo>
                  <a:pt x="80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36039" y="2294508"/>
            <a:ext cx="6409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78765" algn="l"/>
                <a:tab pos="279400" algn="l"/>
                <a:tab pos="3923029" algn="l"/>
                <a:tab pos="5553710" algn="l"/>
              </a:tabLst>
            </a:pPr>
            <a:r>
              <a:rPr sz="2000" dirty="0">
                <a:latin typeface="맑은 고딕"/>
                <a:cs typeface="맑은 고딕"/>
              </a:rPr>
              <a:t>순수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수학의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최적화</a:t>
            </a:r>
            <a:r>
              <a:rPr sz="2000" spc="-2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예</a:t>
            </a:r>
            <a:r>
              <a:rPr sz="2000" dirty="0">
                <a:latin typeface="Times New Roman"/>
                <a:cs typeface="Times New Roman"/>
              </a:rPr>
              <a:t>) </a:t>
            </a:r>
            <a:r>
              <a:rPr sz="2000" spc="-550" dirty="0">
                <a:latin typeface="Cambria Math"/>
                <a:cs typeface="Cambria Math"/>
              </a:rPr>
              <a:t>𝑓𝑓</a:t>
            </a:r>
            <a:r>
              <a:rPr sz="2000" spc="455" dirty="0">
                <a:latin typeface="Cambria Math"/>
                <a:cs typeface="Cambria Math"/>
              </a:rPr>
              <a:t> </a:t>
            </a:r>
            <a:r>
              <a:rPr sz="2000" spc="-254" dirty="0">
                <a:latin typeface="Cambria Math"/>
                <a:cs typeface="Cambria Math"/>
              </a:rPr>
              <a:t>𝑥𝑥</a:t>
            </a:r>
            <a:r>
              <a:rPr sz="2175" spc="-382" baseline="-15325" dirty="0">
                <a:latin typeface="Cambria Math"/>
                <a:cs typeface="Cambria Math"/>
              </a:rPr>
              <a:t>1</a:t>
            </a:r>
            <a:r>
              <a:rPr sz="2000" spc="-254" dirty="0">
                <a:latin typeface="Cambria Math"/>
                <a:cs typeface="Cambria Math"/>
              </a:rPr>
              <a:t>,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-350" dirty="0">
                <a:latin typeface="Cambria Math"/>
                <a:cs typeface="Cambria Math"/>
              </a:rPr>
              <a:t>𝑥𝑥</a:t>
            </a:r>
            <a:r>
              <a:rPr sz="2175" spc="-525" baseline="-15325" dirty="0">
                <a:latin typeface="Cambria Math"/>
                <a:cs typeface="Cambria Math"/>
              </a:rPr>
              <a:t>2	</a:t>
            </a:r>
            <a:r>
              <a:rPr sz="2000" dirty="0">
                <a:latin typeface="Cambria Math"/>
                <a:cs typeface="Cambria Math"/>
              </a:rPr>
              <a:t>= − </a:t>
            </a:r>
            <a:r>
              <a:rPr sz="2000" spc="1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cos 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spc="-365" dirty="0">
                <a:latin typeface="Cambria Math"/>
                <a:cs typeface="Cambria Math"/>
              </a:rPr>
              <a:t>𝑥𝑥</a:t>
            </a:r>
            <a:r>
              <a:rPr sz="2175" spc="-547" baseline="-17241" dirty="0">
                <a:latin typeface="Cambria Math"/>
                <a:cs typeface="Cambria Math"/>
              </a:rPr>
              <a:t>1	</a:t>
            </a:r>
            <a:r>
              <a:rPr sz="2000" dirty="0">
                <a:latin typeface="Cambria Math"/>
                <a:cs typeface="Cambria Math"/>
              </a:rPr>
              <a:t>+ sin</a:t>
            </a:r>
            <a:r>
              <a:rPr sz="2000" spc="375" dirty="0">
                <a:latin typeface="Cambria Math"/>
                <a:cs typeface="Cambria Math"/>
              </a:rPr>
              <a:t> </a:t>
            </a:r>
            <a:r>
              <a:rPr sz="2000" spc="-535" dirty="0">
                <a:latin typeface="Cambria Math"/>
                <a:cs typeface="Cambria Math"/>
              </a:rPr>
              <a:t>𝑥𝑥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27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91119" y="2419476"/>
            <a:ext cx="13335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40" dirty="0"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9240" y="2303652"/>
            <a:ext cx="11938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5404" y="2294508"/>
            <a:ext cx="2418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175" spc="89" baseline="55555" dirty="0">
                <a:latin typeface="Cambria Math"/>
                <a:cs typeface="Cambria Math"/>
              </a:rPr>
              <a:t>2</a:t>
            </a:r>
            <a:r>
              <a:rPr sz="2000" spc="60" dirty="0">
                <a:latin typeface="맑은 고딕"/>
                <a:cs typeface="맑은 고딕"/>
              </a:rPr>
              <a:t>의 </a:t>
            </a:r>
            <a:r>
              <a:rPr sz="2000" dirty="0">
                <a:latin typeface="맑은 고딕"/>
                <a:cs typeface="맑은 고딕"/>
              </a:rPr>
              <a:t>최저점을</a:t>
            </a:r>
            <a:r>
              <a:rPr sz="2000" spc="-54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찾아라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4139" y="2992501"/>
            <a:ext cx="9781540" cy="12268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935" marR="5080" indent="-22987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기계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학습의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최적화는</a:t>
            </a:r>
            <a:r>
              <a:rPr sz="2000" spc="-2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단지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0000FF"/>
                </a:solidFill>
                <a:latin typeface="맑은 고딕"/>
                <a:cs typeface="맑은 고딕"/>
              </a:rPr>
              <a:t>훈련집합</a:t>
            </a:r>
            <a:r>
              <a:rPr sz="2000" dirty="0">
                <a:latin typeface="맑은 고딕"/>
                <a:cs typeface="맑은 고딕"/>
              </a:rPr>
              <a:t>이</a:t>
            </a:r>
            <a:r>
              <a:rPr sz="2000" spc="-2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주어지고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맑은 고딕"/>
                <a:cs typeface="맑은 고딕"/>
              </a:rPr>
              <a:t>훈련집합에</a:t>
            </a:r>
            <a:r>
              <a:rPr sz="2000" spc="-2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따라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정해지는</a:t>
            </a:r>
            <a:r>
              <a:rPr sz="2000" spc="-2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목적함수  의</a:t>
            </a:r>
            <a:r>
              <a:rPr sz="2000" spc="-2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최저점을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찾아야</a:t>
            </a:r>
            <a:r>
              <a:rPr sz="2000" spc="-22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함</a:t>
            </a:r>
            <a:endParaRPr sz="2000">
              <a:latin typeface="맑은 고딕"/>
              <a:cs typeface="맑은 고딕"/>
            </a:endParaRPr>
          </a:p>
          <a:p>
            <a:pPr marL="698500" lvl="1" indent="-229235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맑은 고딕"/>
                <a:cs typeface="맑은 고딕"/>
              </a:rPr>
              <a:t>데이터로</a:t>
            </a:r>
            <a:r>
              <a:rPr sz="1800" spc="-1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미분하는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과정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필요</a:t>
            </a:r>
            <a:r>
              <a:rPr sz="1800" spc="-1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맑은 고딕"/>
                <a:cs typeface="맑은 고딕"/>
              </a:rPr>
              <a:t>오류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역전파</a:t>
            </a:r>
            <a:r>
              <a:rPr sz="1800" spc="-1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알고리즘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</a:t>
            </a:r>
            <a:r>
              <a:rPr sz="1800" dirty="0">
                <a:latin typeface="맑은 고딕"/>
                <a:cs typeface="맑은 고딕"/>
              </a:rPr>
              <a:t>기</a:t>
            </a:r>
            <a:r>
              <a:rPr sz="1800" dirty="0">
                <a:latin typeface="Times New Roman"/>
                <a:cs typeface="Times New Roman"/>
              </a:rPr>
              <a:t>3.4)</a:t>
            </a:r>
            <a:endParaRPr sz="1800">
              <a:latin typeface="Times New Roman"/>
              <a:cs typeface="Times New Roman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800" dirty="0">
                <a:latin typeface="맑은 고딕"/>
                <a:cs typeface="맑은 고딕"/>
              </a:rPr>
              <a:t>주로</a:t>
            </a:r>
            <a:r>
              <a:rPr sz="1800" spc="-195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스토캐스틱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경사</a:t>
            </a:r>
            <a:r>
              <a:rPr sz="1800" spc="-18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하강법</a:t>
            </a:r>
            <a:r>
              <a:rPr sz="1800" spc="-5" dirty="0">
                <a:latin typeface="Times New Roman"/>
                <a:cs typeface="Times New Roman"/>
              </a:rPr>
              <a:t>(SGD)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맑은 고딕"/>
                <a:cs typeface="맑은 고딕"/>
              </a:rPr>
              <a:t>사용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7442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맑은 고딕"/>
                <a:cs typeface="맑은 고딕"/>
              </a:rPr>
              <a:t>최적화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7072" y="2253115"/>
            <a:ext cx="10080634" cy="3329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28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539" y="5456808"/>
            <a:ext cx="5572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66700" algn="l"/>
              </a:tabLst>
            </a:pPr>
            <a:r>
              <a:rPr sz="2400" spc="-855" dirty="0">
                <a:latin typeface="Cambria Math"/>
                <a:cs typeface="Cambria Math"/>
              </a:rPr>
              <a:t>𝑥𝑥�</a:t>
            </a:r>
            <a:r>
              <a:rPr sz="2400" spc="-855" dirty="0">
                <a:latin typeface="맑은 고딕"/>
                <a:cs typeface="맑은 고딕"/>
              </a:rPr>
              <a:t>은</a:t>
            </a:r>
            <a:r>
              <a:rPr sz="2400" spc="-25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전역 최적해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295" dirty="0">
                <a:latin typeface="Cambria Math"/>
                <a:cs typeface="Cambria Math"/>
              </a:rPr>
              <a:t>𝑥𝑥</a:t>
            </a:r>
            <a:r>
              <a:rPr sz="2625" spc="-442" baseline="-15873" dirty="0">
                <a:latin typeface="Cambria Math"/>
                <a:cs typeface="Cambria Math"/>
              </a:rPr>
              <a:t>2</a:t>
            </a:r>
            <a:r>
              <a:rPr sz="2400" spc="-295" dirty="0">
                <a:latin typeface="맑은 고딕"/>
                <a:cs typeface="맑은 고딕"/>
              </a:rPr>
              <a:t>와 </a:t>
            </a:r>
            <a:r>
              <a:rPr sz="2400" spc="-295" dirty="0">
                <a:latin typeface="Cambria Math"/>
                <a:cs typeface="Cambria Math"/>
              </a:rPr>
              <a:t>𝑥𝑥</a:t>
            </a:r>
            <a:r>
              <a:rPr sz="2625" spc="-442" baseline="-15873" dirty="0">
                <a:latin typeface="Cambria Math"/>
                <a:cs typeface="Cambria Math"/>
              </a:rPr>
              <a:t>4</a:t>
            </a:r>
            <a:r>
              <a:rPr sz="2400" spc="-295" dirty="0">
                <a:latin typeface="맑은 고딕"/>
                <a:cs typeface="맑은 고딕"/>
              </a:rPr>
              <a:t>는 </a:t>
            </a:r>
            <a:r>
              <a:rPr sz="2400" dirty="0">
                <a:latin typeface="맑은 고딕"/>
                <a:cs typeface="맑은 고딕"/>
              </a:rPr>
              <a:t>지역</a:t>
            </a:r>
            <a:r>
              <a:rPr sz="2400" spc="-43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최적해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5387" y="1982723"/>
            <a:ext cx="10204682" cy="305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29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06828"/>
            <a:ext cx="5994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기계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학습이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해야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할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일을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식으로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spc="-35" dirty="0">
                <a:latin typeface="맑은 고딕"/>
                <a:cs typeface="맑은 고딕"/>
              </a:rPr>
              <a:t>정의하면</a:t>
            </a:r>
            <a:r>
              <a:rPr sz="2400" spc="-35" dirty="0">
                <a:latin typeface="Arial Black"/>
                <a:cs typeface="Arial Black"/>
              </a:rPr>
              <a:t>,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1306" y="3216828"/>
            <a:ext cx="9401649" cy="499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66128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기계</a:t>
            </a:r>
            <a:r>
              <a:rPr spc="-430" dirty="0"/>
              <a:t> </a:t>
            </a:r>
            <a:r>
              <a:rPr dirty="0"/>
              <a:t>학습에서</a:t>
            </a:r>
            <a:r>
              <a:rPr spc="-430" dirty="0"/>
              <a:t> </a:t>
            </a:r>
            <a:r>
              <a:rPr dirty="0"/>
              <a:t>수학의</a:t>
            </a:r>
            <a:r>
              <a:rPr spc="-425" dirty="0"/>
              <a:t> </a:t>
            </a:r>
            <a:r>
              <a:rPr dirty="0"/>
              <a:t>역할</a:t>
            </a:r>
          </a:p>
        </p:txBody>
      </p:sp>
      <p:sp>
        <p:nvSpPr>
          <p:cNvPr id="3" name="object 3"/>
          <p:cNvSpPr/>
          <p:nvPr/>
        </p:nvSpPr>
        <p:spPr>
          <a:xfrm>
            <a:off x="3157727" y="1866900"/>
            <a:ext cx="5876543" cy="4309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r>
              <a:rPr dirty="0"/>
              <a:t>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0788" y="1871472"/>
            <a:ext cx="10215371" cy="4021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45512" y="158832"/>
            <a:ext cx="7444472" cy="3961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14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미분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64850"/>
            <a:ext cx="8004809" cy="178752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54000" algn="l"/>
              </a:tabLst>
            </a:pPr>
            <a:r>
              <a:rPr sz="2400" dirty="0">
                <a:latin typeface="맑은 고딕"/>
                <a:cs typeface="맑은 고딕"/>
              </a:rPr>
              <a:t>미분에 의한</a:t>
            </a:r>
            <a:r>
              <a:rPr sz="2400" spc="-4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최적화</a:t>
            </a:r>
            <a:endParaRPr sz="2400">
              <a:latin typeface="맑은 고딕"/>
              <a:cs typeface="맑은 고딕"/>
            </a:endParaRPr>
          </a:p>
          <a:p>
            <a:pPr marL="7112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dirty="0">
                <a:latin typeface="맑은 고딕"/>
                <a:cs typeface="맑은 고딕"/>
              </a:rPr>
              <a:t>미분의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정의</a:t>
            </a:r>
            <a:endParaRPr sz="20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050">
              <a:latin typeface="맑은 고딕"/>
              <a:cs typeface="맑은 고딕"/>
            </a:endParaRPr>
          </a:p>
          <a:p>
            <a:pPr marL="711200" lvl="1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90" dirty="0">
                <a:latin typeface="Arial Black"/>
                <a:cs typeface="Arial Black"/>
              </a:rPr>
              <a:t>1</a:t>
            </a:r>
            <a:r>
              <a:rPr sz="2000" spc="-90" dirty="0">
                <a:latin typeface="맑은 고딕"/>
                <a:cs typeface="맑은 고딕"/>
              </a:rPr>
              <a:t>차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도함수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220" dirty="0">
                <a:latin typeface="Cambria Math"/>
                <a:cs typeface="Cambria Math"/>
              </a:rPr>
              <a:t>𝑓𝑓</a:t>
            </a:r>
            <a:r>
              <a:rPr sz="2175" spc="-330" baseline="28735" dirty="0">
                <a:latin typeface="Cambria Math"/>
                <a:cs typeface="Cambria Math"/>
              </a:rPr>
              <a:t>′</a:t>
            </a:r>
            <a:r>
              <a:rPr sz="2000" spc="-220" dirty="0">
                <a:latin typeface="Cambria Math"/>
                <a:cs typeface="Cambria Math"/>
              </a:rPr>
              <a:t>(𝑥𝑥)</a:t>
            </a:r>
            <a:r>
              <a:rPr sz="2000" spc="-220" dirty="0">
                <a:latin typeface="맑은 고딕"/>
                <a:cs typeface="맑은 고딕"/>
              </a:rPr>
              <a:t>는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함수의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30" dirty="0">
                <a:latin typeface="맑은 고딕"/>
                <a:cs typeface="맑은 고딕"/>
              </a:rPr>
              <a:t>기울기</a:t>
            </a:r>
            <a:r>
              <a:rPr sz="2000" spc="-30" dirty="0">
                <a:latin typeface="Arial Black"/>
                <a:cs typeface="Arial Black"/>
              </a:rPr>
              <a:t>,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즉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값이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커지는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방향을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지시함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11432" y="2353290"/>
            <a:ext cx="7611923" cy="4825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14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미분</a:t>
            </a:r>
          </a:p>
        </p:txBody>
      </p:sp>
      <p:sp>
        <p:nvSpPr>
          <p:cNvPr id="3" name="object 3"/>
          <p:cNvSpPr/>
          <p:nvPr/>
        </p:nvSpPr>
        <p:spPr>
          <a:xfrm>
            <a:off x="4911356" y="2959740"/>
            <a:ext cx="309880" cy="236220"/>
          </a:xfrm>
          <a:custGeom>
            <a:avLst/>
            <a:gdLst/>
            <a:ahLst/>
            <a:cxnLst/>
            <a:rect l="l" t="t" r="r" b="b"/>
            <a:pathLst>
              <a:path w="309879" h="236219">
                <a:moveTo>
                  <a:pt x="234124" y="0"/>
                </a:moveTo>
                <a:lnTo>
                  <a:pt x="230771" y="9563"/>
                </a:lnTo>
                <a:lnTo>
                  <a:pt x="244418" y="15490"/>
                </a:lnTo>
                <a:lnTo>
                  <a:pt x="256154" y="23690"/>
                </a:lnTo>
                <a:lnTo>
                  <a:pt x="279979" y="61689"/>
                </a:lnTo>
                <a:lnTo>
                  <a:pt x="287807" y="116687"/>
                </a:lnTo>
                <a:lnTo>
                  <a:pt x="286933" y="137478"/>
                </a:lnTo>
                <a:lnTo>
                  <a:pt x="273824" y="188391"/>
                </a:lnTo>
                <a:lnTo>
                  <a:pt x="244574" y="220226"/>
                </a:lnTo>
                <a:lnTo>
                  <a:pt x="231140" y="226174"/>
                </a:lnTo>
                <a:lnTo>
                  <a:pt x="234124" y="235737"/>
                </a:lnTo>
                <a:lnTo>
                  <a:pt x="279167" y="208984"/>
                </a:lnTo>
                <a:lnTo>
                  <a:pt x="304461" y="159580"/>
                </a:lnTo>
                <a:lnTo>
                  <a:pt x="309308" y="117932"/>
                </a:lnTo>
                <a:lnTo>
                  <a:pt x="308093" y="96320"/>
                </a:lnTo>
                <a:lnTo>
                  <a:pt x="298373" y="58015"/>
                </a:lnTo>
                <a:lnTo>
                  <a:pt x="266204" y="15114"/>
                </a:lnTo>
                <a:lnTo>
                  <a:pt x="251217" y="6169"/>
                </a:lnTo>
                <a:lnTo>
                  <a:pt x="234124" y="0"/>
                </a:lnTo>
                <a:close/>
              </a:path>
              <a:path w="309879" h="236219">
                <a:moveTo>
                  <a:pt x="75184" y="0"/>
                </a:moveTo>
                <a:lnTo>
                  <a:pt x="30233" y="26833"/>
                </a:lnTo>
                <a:lnTo>
                  <a:pt x="4865" y="76347"/>
                </a:lnTo>
                <a:lnTo>
                  <a:pt x="0" y="117932"/>
                </a:lnTo>
                <a:lnTo>
                  <a:pt x="1212" y="139592"/>
                </a:lnTo>
                <a:lnTo>
                  <a:pt x="10908" y="177898"/>
                </a:lnTo>
                <a:lnTo>
                  <a:pt x="43030" y="220659"/>
                </a:lnTo>
                <a:lnTo>
                  <a:pt x="75184" y="235737"/>
                </a:lnTo>
                <a:lnTo>
                  <a:pt x="78168" y="226174"/>
                </a:lnTo>
                <a:lnTo>
                  <a:pt x="64735" y="220226"/>
                </a:lnTo>
                <a:lnTo>
                  <a:pt x="53144" y="211945"/>
                </a:lnTo>
                <a:lnTo>
                  <a:pt x="29366" y="173330"/>
                </a:lnTo>
                <a:lnTo>
                  <a:pt x="21501" y="116687"/>
                </a:lnTo>
                <a:lnTo>
                  <a:pt x="22375" y="96575"/>
                </a:lnTo>
                <a:lnTo>
                  <a:pt x="35483" y="46913"/>
                </a:lnTo>
                <a:lnTo>
                  <a:pt x="64949" y="15490"/>
                </a:lnTo>
                <a:lnTo>
                  <a:pt x="78549" y="9563"/>
                </a:lnTo>
                <a:lnTo>
                  <a:pt x="7518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4239" y="1806828"/>
            <a:ext cx="9357360" cy="140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54000" algn="l"/>
              </a:tabLst>
            </a:pPr>
            <a:r>
              <a:rPr sz="2400" dirty="0">
                <a:latin typeface="맑은 고딕"/>
                <a:cs typeface="맑은 고딕"/>
              </a:rPr>
              <a:t>미분에 의한</a:t>
            </a:r>
            <a:r>
              <a:rPr sz="2400" spc="-4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최적화</a:t>
            </a:r>
            <a:endParaRPr sz="24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600">
              <a:latin typeface="맑은 고딕"/>
              <a:cs typeface="맑은 고딕"/>
            </a:endParaRPr>
          </a:p>
          <a:p>
            <a:pPr marL="711200" lvl="1" indent="-228600">
              <a:lnSpc>
                <a:spcPct val="100000"/>
              </a:lnSpc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dirty="0">
                <a:latin typeface="맑은 고딕"/>
                <a:cs typeface="맑은 고딕"/>
              </a:rPr>
              <a:t>따라서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220" dirty="0">
                <a:latin typeface="Cambria Math"/>
                <a:cs typeface="Cambria Math"/>
              </a:rPr>
              <a:t>−𝑓𝑓</a:t>
            </a:r>
            <a:r>
              <a:rPr sz="2175" spc="-330" baseline="28735" dirty="0">
                <a:latin typeface="Cambria Math"/>
                <a:cs typeface="Cambria Math"/>
              </a:rPr>
              <a:t>′</a:t>
            </a:r>
            <a:r>
              <a:rPr sz="2000" spc="-220" dirty="0">
                <a:latin typeface="Cambria Math"/>
                <a:cs typeface="Cambria Math"/>
              </a:rPr>
              <a:t>(𝑥𝑥)</a:t>
            </a:r>
            <a:r>
              <a:rPr sz="2000" spc="-150" dirty="0">
                <a:latin typeface="Cambria Math"/>
                <a:cs typeface="Cambria Math"/>
              </a:rPr>
              <a:t> </a:t>
            </a:r>
            <a:r>
              <a:rPr sz="2000" dirty="0">
                <a:latin typeface="맑은 고딕"/>
                <a:cs typeface="맑은 고딕"/>
              </a:rPr>
              <a:t>방향에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목적함수의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최저점이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존재</a:t>
            </a:r>
            <a:endParaRPr sz="2000">
              <a:latin typeface="맑은 고딕"/>
              <a:cs typeface="맑은 고딕"/>
            </a:endParaRPr>
          </a:p>
          <a:p>
            <a:pPr marL="7112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25" dirty="0">
                <a:latin typeface="Arial Black"/>
                <a:cs typeface="Arial Black"/>
              </a:rPr>
              <a:t>[</a:t>
            </a:r>
            <a:r>
              <a:rPr sz="2000" spc="-25" dirty="0">
                <a:latin typeface="맑은 고딕"/>
                <a:cs typeface="맑은 고딕"/>
              </a:rPr>
              <a:t>알고리즘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85" dirty="0">
                <a:latin typeface="Arial Black"/>
                <a:cs typeface="Arial Black"/>
              </a:rPr>
              <a:t>2-3]</a:t>
            </a:r>
            <a:r>
              <a:rPr sz="2000" spc="-85" dirty="0">
                <a:latin typeface="맑은 고딕"/>
                <a:cs typeface="맑은 고딕"/>
              </a:rPr>
              <a:t>에서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520" dirty="0">
                <a:solidFill>
                  <a:srgbClr val="0000FF"/>
                </a:solidFill>
                <a:latin typeface="Cambria Math"/>
                <a:cs typeface="Cambria Math"/>
              </a:rPr>
              <a:t>𝑑𝑑𝚯𝚯</a:t>
            </a:r>
            <a:r>
              <a:rPr sz="2000" spc="-520" dirty="0">
                <a:solidFill>
                  <a:srgbClr val="0000FF"/>
                </a:solidFill>
                <a:latin typeface="맑은 고딕"/>
                <a:cs typeface="맑은 고딕"/>
              </a:rPr>
              <a:t>로</a:t>
            </a:r>
            <a:r>
              <a:rPr sz="2000" spc="-370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2000" spc="-210" dirty="0">
                <a:solidFill>
                  <a:srgbClr val="0000FF"/>
                </a:solidFill>
                <a:latin typeface="Cambria Math"/>
                <a:cs typeface="Cambria Math"/>
              </a:rPr>
              <a:t>−𝑓𝑓</a:t>
            </a:r>
            <a:r>
              <a:rPr sz="2175" spc="-315" baseline="28735" dirty="0">
                <a:solidFill>
                  <a:srgbClr val="0000FF"/>
                </a:solidFill>
                <a:latin typeface="Cambria Math"/>
                <a:cs typeface="Cambria Math"/>
              </a:rPr>
              <a:t>′</a:t>
            </a:r>
            <a:r>
              <a:rPr sz="2175" spc="-262" baseline="2873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000" spc="-535" dirty="0">
                <a:solidFill>
                  <a:srgbClr val="0000FF"/>
                </a:solidFill>
                <a:latin typeface="Cambria Math"/>
                <a:cs typeface="Cambria Math"/>
              </a:rPr>
              <a:t>𝑥𝑥</a:t>
            </a:r>
            <a:r>
              <a:rPr sz="2000" spc="45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00FF"/>
                </a:solidFill>
                <a:latin typeface="맑은 고딕"/>
                <a:cs typeface="맑은 고딕"/>
              </a:rPr>
              <a:t>를</a:t>
            </a:r>
            <a:r>
              <a:rPr sz="2000" spc="-180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0000FF"/>
                </a:solidFill>
                <a:latin typeface="맑은 고딕"/>
                <a:cs typeface="맑은 고딕"/>
              </a:rPr>
              <a:t>사용함</a:t>
            </a:r>
            <a:r>
              <a:rPr sz="2000" dirty="0">
                <a:latin typeface="Wingdings"/>
                <a:cs typeface="Wingdings"/>
              </a:rPr>
              <a:t>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맑은 고딕"/>
                <a:cs typeface="맑은 고딕"/>
              </a:rPr>
              <a:t>경사</a:t>
            </a:r>
            <a:r>
              <a:rPr sz="2000" spc="-190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0000FF"/>
                </a:solidFill>
                <a:latin typeface="맑은 고딕"/>
                <a:cs typeface="맑은 고딕"/>
              </a:rPr>
              <a:t>하강</a:t>
            </a:r>
            <a:r>
              <a:rPr sz="2000" spc="-185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0000FF"/>
                </a:solidFill>
                <a:latin typeface="맑은 고딕"/>
                <a:cs typeface="맑은 고딕"/>
              </a:rPr>
              <a:t>알고리즘의</a:t>
            </a:r>
            <a:r>
              <a:rPr sz="2000" spc="-204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0000FF"/>
                </a:solidFill>
                <a:latin typeface="맑은 고딕"/>
                <a:cs typeface="맑은 고딕"/>
              </a:rPr>
              <a:t>핵심</a:t>
            </a:r>
            <a:r>
              <a:rPr sz="2000" spc="-185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0000FF"/>
                </a:solidFill>
                <a:latin typeface="맑은 고딕"/>
                <a:cs typeface="맑은 고딕"/>
              </a:rPr>
              <a:t>원리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12592" y="3429000"/>
            <a:ext cx="5766815" cy="3314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1144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미분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5804535" cy="1112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편미분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변수가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여러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개인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함수의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미분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미분값이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이루는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벡터를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0000FF"/>
                </a:solidFill>
                <a:latin typeface="맑은 고딕"/>
                <a:cs typeface="맑은 고딕"/>
              </a:rPr>
              <a:t>그레이디언트</a:t>
            </a:r>
            <a:r>
              <a:rPr sz="2000" dirty="0">
                <a:latin typeface="맑은 고딕"/>
                <a:cs typeface="맑은 고딕"/>
              </a:rPr>
              <a:t>라</a:t>
            </a:r>
            <a:r>
              <a:rPr sz="2000" spc="-22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부름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5428" y="3203320"/>
            <a:ext cx="230504" cy="17145"/>
          </a:xfrm>
          <a:custGeom>
            <a:avLst/>
            <a:gdLst/>
            <a:ahLst/>
            <a:cxnLst/>
            <a:rect l="l" t="t" r="r" b="b"/>
            <a:pathLst>
              <a:path w="230504" h="17144">
                <a:moveTo>
                  <a:pt x="230124" y="0"/>
                </a:moveTo>
                <a:lnTo>
                  <a:pt x="0" y="0"/>
                </a:lnTo>
                <a:lnTo>
                  <a:pt x="0" y="16763"/>
                </a:lnTo>
                <a:lnTo>
                  <a:pt x="230124" y="16763"/>
                </a:lnTo>
                <a:lnTo>
                  <a:pt x="2301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01838" y="3213517"/>
            <a:ext cx="23749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640" dirty="0">
                <a:latin typeface="Cambria Math"/>
                <a:cs typeface="Cambria Math"/>
              </a:rPr>
              <a:t>𝜕</a:t>
            </a:r>
            <a:r>
              <a:rPr sz="1450" spc="-645" dirty="0">
                <a:latin typeface="Cambria Math"/>
                <a:cs typeface="Cambria Math"/>
              </a:rPr>
              <a:t>𝜕</a:t>
            </a:r>
            <a:r>
              <a:rPr sz="1450" spc="-720" dirty="0">
                <a:latin typeface="Cambria Math"/>
                <a:cs typeface="Cambria Math"/>
              </a:rPr>
              <a:t>𝐱𝐱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8739" y="3016885"/>
            <a:ext cx="2820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dirty="0">
                <a:latin typeface="맑은 고딕"/>
                <a:cs typeface="맑은 고딕"/>
              </a:rPr>
              <a:t>여러 가지</a:t>
            </a:r>
            <a:r>
              <a:rPr sz="2000" spc="-520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표기</a:t>
            </a:r>
            <a:r>
              <a:rPr sz="2000" spc="-45" dirty="0">
                <a:latin typeface="Arial Black"/>
                <a:cs typeface="Arial Black"/>
              </a:rPr>
              <a:t>: </a:t>
            </a:r>
            <a:r>
              <a:rPr sz="2000" spc="-455" dirty="0">
                <a:latin typeface="Cambria Math"/>
                <a:cs typeface="Cambria Math"/>
              </a:rPr>
              <a:t>𝛻𝛻𝑓𝑓,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175" spc="-547" baseline="45977" dirty="0">
                <a:latin typeface="Cambria Math"/>
                <a:cs typeface="Cambria Math"/>
              </a:rPr>
              <a:t>𝜕𝜕𝜕𝜕</a:t>
            </a:r>
            <a:r>
              <a:rPr sz="2175" spc="60" baseline="45977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,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94568" y="3001378"/>
            <a:ext cx="995680" cy="420370"/>
          </a:xfrm>
          <a:custGeom>
            <a:avLst/>
            <a:gdLst/>
            <a:ahLst/>
            <a:cxnLst/>
            <a:rect l="l" t="t" r="r" b="b"/>
            <a:pathLst>
              <a:path w="995679" h="420370">
                <a:moveTo>
                  <a:pt x="94703" y="9944"/>
                </a:moveTo>
                <a:lnTo>
                  <a:pt x="53340" y="29946"/>
                </a:lnTo>
                <a:lnTo>
                  <a:pt x="24549" y="77546"/>
                </a:lnTo>
                <a:lnTo>
                  <a:pt x="6146" y="138811"/>
                </a:lnTo>
                <a:lnTo>
                  <a:pt x="0" y="209765"/>
                </a:lnTo>
                <a:lnTo>
                  <a:pt x="1536" y="246278"/>
                </a:lnTo>
                <a:lnTo>
                  <a:pt x="13817" y="312394"/>
                </a:lnTo>
                <a:lnTo>
                  <a:pt x="37884" y="368198"/>
                </a:lnTo>
                <a:lnTo>
                  <a:pt x="70916" y="407098"/>
                </a:lnTo>
                <a:lnTo>
                  <a:pt x="90601" y="419785"/>
                </a:lnTo>
                <a:lnTo>
                  <a:pt x="94703" y="409841"/>
                </a:lnTo>
                <a:lnTo>
                  <a:pt x="78905" y="397090"/>
                </a:lnTo>
                <a:lnTo>
                  <a:pt x="64947" y="380453"/>
                </a:lnTo>
                <a:lnTo>
                  <a:pt x="42506" y="335534"/>
                </a:lnTo>
                <a:lnTo>
                  <a:pt x="28435" y="277812"/>
                </a:lnTo>
                <a:lnTo>
                  <a:pt x="23736" y="210019"/>
                </a:lnTo>
                <a:lnTo>
                  <a:pt x="24930" y="174307"/>
                </a:lnTo>
                <a:lnTo>
                  <a:pt x="34404" y="111137"/>
                </a:lnTo>
                <a:lnTo>
                  <a:pt x="53047" y="59537"/>
                </a:lnTo>
                <a:lnTo>
                  <a:pt x="79057" y="22669"/>
                </a:lnTo>
                <a:lnTo>
                  <a:pt x="94703" y="9944"/>
                </a:lnTo>
                <a:close/>
              </a:path>
              <a:path w="995679" h="420370">
                <a:moveTo>
                  <a:pt x="429247" y="201942"/>
                </a:moveTo>
                <a:lnTo>
                  <a:pt x="103111" y="201942"/>
                </a:lnTo>
                <a:lnTo>
                  <a:pt x="103111" y="218706"/>
                </a:lnTo>
                <a:lnTo>
                  <a:pt x="429247" y="218706"/>
                </a:lnTo>
                <a:lnTo>
                  <a:pt x="429247" y="201942"/>
                </a:lnTo>
                <a:close/>
              </a:path>
              <a:path w="995679" h="420370">
                <a:moveTo>
                  <a:pt x="892543" y="201942"/>
                </a:moveTo>
                <a:lnTo>
                  <a:pt x="566407" y="201942"/>
                </a:lnTo>
                <a:lnTo>
                  <a:pt x="566407" y="218706"/>
                </a:lnTo>
                <a:lnTo>
                  <a:pt x="892543" y="218706"/>
                </a:lnTo>
                <a:lnTo>
                  <a:pt x="892543" y="201942"/>
                </a:lnTo>
                <a:close/>
              </a:path>
              <a:path w="995679" h="420370">
                <a:moveTo>
                  <a:pt x="995426" y="209765"/>
                </a:moveTo>
                <a:lnTo>
                  <a:pt x="989291" y="138811"/>
                </a:lnTo>
                <a:lnTo>
                  <a:pt x="970889" y="77546"/>
                </a:lnTo>
                <a:lnTo>
                  <a:pt x="942073" y="29946"/>
                </a:lnTo>
                <a:lnTo>
                  <a:pt x="904709" y="0"/>
                </a:lnTo>
                <a:lnTo>
                  <a:pt x="900734" y="9944"/>
                </a:lnTo>
                <a:lnTo>
                  <a:pt x="916381" y="22669"/>
                </a:lnTo>
                <a:lnTo>
                  <a:pt x="930262" y="39192"/>
                </a:lnTo>
                <a:lnTo>
                  <a:pt x="952741" y="83693"/>
                </a:lnTo>
                <a:lnTo>
                  <a:pt x="966965" y="141351"/>
                </a:lnTo>
                <a:lnTo>
                  <a:pt x="971689" y="210019"/>
                </a:lnTo>
                <a:lnTo>
                  <a:pt x="970521" y="245173"/>
                </a:lnTo>
                <a:lnTo>
                  <a:pt x="961110" y="307936"/>
                </a:lnTo>
                <a:lnTo>
                  <a:pt x="942555" y="359943"/>
                </a:lnTo>
                <a:lnTo>
                  <a:pt x="916482" y="397090"/>
                </a:lnTo>
                <a:lnTo>
                  <a:pt x="900734" y="409841"/>
                </a:lnTo>
                <a:lnTo>
                  <a:pt x="904709" y="419785"/>
                </a:lnTo>
                <a:lnTo>
                  <a:pt x="942073" y="389902"/>
                </a:lnTo>
                <a:lnTo>
                  <a:pt x="970889" y="341998"/>
                </a:lnTo>
                <a:lnTo>
                  <a:pt x="989291" y="280492"/>
                </a:lnTo>
                <a:lnTo>
                  <a:pt x="993902" y="246278"/>
                </a:lnTo>
                <a:lnTo>
                  <a:pt x="995426" y="2097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06823" y="2867532"/>
            <a:ext cx="7651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50" spc="-365" dirty="0">
                <a:latin typeface="Cambria Math"/>
                <a:cs typeface="Cambria Math"/>
              </a:rPr>
              <a:t>𝜕𝜕𝜕𝜕</a:t>
            </a:r>
            <a:r>
              <a:rPr sz="1450" spc="395" dirty="0">
                <a:latin typeface="Cambria Math"/>
                <a:cs typeface="Cambria Math"/>
              </a:rPr>
              <a:t> </a:t>
            </a:r>
            <a:r>
              <a:rPr sz="3000" baseline="-33333" dirty="0">
                <a:latin typeface="Cambria Math"/>
                <a:cs typeface="Cambria Math"/>
              </a:rPr>
              <a:t>,</a:t>
            </a:r>
            <a:r>
              <a:rPr sz="3000" spc="345" baseline="-33333" dirty="0">
                <a:latin typeface="Cambria Math"/>
                <a:cs typeface="Cambria Math"/>
              </a:rPr>
              <a:t> </a:t>
            </a:r>
            <a:r>
              <a:rPr sz="1450" spc="-370" dirty="0">
                <a:latin typeface="Cambria Math"/>
                <a:cs typeface="Cambria Math"/>
              </a:rPr>
              <a:t>𝜕𝜕𝜕𝜕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59598" y="3213517"/>
            <a:ext cx="85915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501015" algn="l"/>
              </a:tabLst>
            </a:pPr>
            <a:r>
              <a:rPr sz="1450" spc="-265" dirty="0">
                <a:latin typeface="Cambria Math"/>
                <a:cs typeface="Cambria Math"/>
              </a:rPr>
              <a:t>𝜕𝜕𝑥𝑥</a:t>
            </a:r>
            <a:r>
              <a:rPr sz="1800" spc="-397" baseline="-13888" dirty="0">
                <a:latin typeface="Cambria Math"/>
                <a:cs typeface="Cambria Math"/>
              </a:rPr>
              <a:t>1	</a:t>
            </a:r>
            <a:r>
              <a:rPr sz="1450" spc="-265" dirty="0">
                <a:latin typeface="Cambria Math"/>
                <a:cs typeface="Cambria Math"/>
              </a:rPr>
              <a:t>𝜕𝜕𝑥𝑥</a:t>
            </a:r>
            <a:r>
              <a:rPr sz="1800" spc="-397" baseline="-13888" dirty="0">
                <a:latin typeface="Cambria Math"/>
                <a:cs typeface="Cambria Math"/>
              </a:rPr>
              <a:t>2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9379" y="2859912"/>
            <a:ext cx="14668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90" dirty="0">
                <a:latin typeface="Cambria Math"/>
                <a:cs typeface="Cambria Math"/>
              </a:rPr>
              <a:t>T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4139" y="3443604"/>
            <a:ext cx="585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예</a:t>
            </a:r>
            <a:r>
              <a:rPr sz="2000" spc="-180" dirty="0">
                <a:latin typeface="Arial Black"/>
                <a:cs typeface="Arial Black"/>
              </a:rPr>
              <a:t>)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50315" y="3747515"/>
            <a:ext cx="8740115" cy="13080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500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경사하강알고리즘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43404"/>
            <a:ext cx="7084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식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spc="-185" dirty="0">
                <a:latin typeface="Arial Black"/>
                <a:cs typeface="Arial Black"/>
              </a:rPr>
              <a:t>(2.58)</a:t>
            </a:r>
            <a:r>
              <a:rPr sz="2400" spc="-185" dirty="0">
                <a:latin typeface="맑은 고딕"/>
                <a:cs typeface="맑은 고딕"/>
              </a:rPr>
              <a:t>은</a:t>
            </a:r>
            <a:r>
              <a:rPr sz="2400" spc="-21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경사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하강법이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낮은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곳을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찾아가는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원리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8257" y="2515525"/>
            <a:ext cx="27686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640" dirty="0">
                <a:latin typeface="Cambria Math"/>
                <a:cs typeface="Cambria Math"/>
              </a:rPr>
              <a:t>𝜕</a:t>
            </a:r>
            <a:r>
              <a:rPr sz="1450" spc="-650" dirty="0">
                <a:latin typeface="Cambria Math"/>
                <a:cs typeface="Cambria Math"/>
              </a:rPr>
              <a:t>𝜕</a:t>
            </a:r>
            <a:r>
              <a:rPr sz="1450" spc="-720" dirty="0">
                <a:latin typeface="Cambria Math"/>
                <a:cs typeface="Cambria Math"/>
              </a:rPr>
              <a:t>𝜣𝜣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8739" y="2318893"/>
            <a:ext cx="35636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66065" algn="l"/>
                <a:tab pos="266700" algn="l"/>
              </a:tabLst>
            </a:pPr>
            <a:r>
              <a:rPr sz="2000" spc="-540" dirty="0">
                <a:latin typeface="Cambria Math"/>
                <a:cs typeface="Cambria Math"/>
              </a:rPr>
              <a:t>𝐠𝐠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660" dirty="0">
                <a:latin typeface="Cambria Math"/>
                <a:cs typeface="Cambria Math"/>
              </a:rPr>
              <a:t>𝑑𝑑𝜣𝜣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3000" baseline="33333" dirty="0">
                <a:latin typeface="Cambria Math"/>
                <a:cs typeface="Cambria Math"/>
              </a:rPr>
              <a:t> </a:t>
            </a:r>
            <a:r>
              <a:rPr sz="2175" u="heavy" spc="-494" baseline="45977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𝜕𝜕𝑱𝑱</a:t>
            </a:r>
            <a:r>
              <a:rPr sz="2175" spc="-150" baseline="45977" dirty="0">
                <a:latin typeface="Cambria Math"/>
                <a:cs typeface="Cambria Math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이고</a:t>
            </a:r>
            <a:r>
              <a:rPr sz="2000" spc="-45" dirty="0">
                <a:latin typeface="Arial Black"/>
                <a:cs typeface="Arial Black"/>
              </a:rPr>
              <a:t>, </a:t>
            </a:r>
            <a:r>
              <a:rPr sz="2000" spc="-370" dirty="0">
                <a:latin typeface="Cambria Math"/>
                <a:cs typeface="Cambria Math"/>
              </a:rPr>
              <a:t>𝜌𝜌</a:t>
            </a:r>
            <a:r>
              <a:rPr sz="2000" spc="-370" dirty="0">
                <a:latin typeface="맑은 고딕"/>
                <a:cs typeface="맑은 고딕"/>
              </a:rPr>
              <a:t>는</a:t>
            </a:r>
            <a:r>
              <a:rPr sz="2000" spc="-30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학습률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3636322"/>
            <a:ext cx="4467860" cy="11118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배치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경사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하강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알고리즘</a:t>
            </a:r>
            <a:endParaRPr sz="2400">
              <a:latin typeface="맑은 고딕"/>
              <a:cs typeface="맑은 고딕"/>
            </a:endParaRPr>
          </a:p>
          <a:p>
            <a:pPr marL="469265" marR="5080" lvl="1">
              <a:lnSpc>
                <a:spcPct val="111000"/>
              </a:lnSpc>
              <a:spcBef>
                <a:spcPts val="1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샘플의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그레이디언트를</a:t>
            </a:r>
            <a:r>
              <a:rPr sz="2000" spc="-229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평균한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후  한꺼번에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갱신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08887" y="2827726"/>
            <a:ext cx="7167236" cy="355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6000" y="3514344"/>
            <a:ext cx="5748527" cy="3343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500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경사하강알고리즘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563901"/>
            <a:ext cx="7593330" cy="131318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1290"/>
              </a:spcBef>
              <a:buFont typeface="Arial"/>
              <a:buChar char="•"/>
              <a:tabLst>
                <a:tab pos="254000" algn="l"/>
              </a:tabLst>
            </a:pPr>
            <a:r>
              <a:rPr sz="3600" baseline="-16203" dirty="0">
                <a:solidFill>
                  <a:srgbClr val="0000FF"/>
                </a:solidFill>
                <a:latin typeface="맑은 고딕"/>
                <a:cs typeface="맑은 고딕"/>
              </a:rPr>
              <a:t>스토캐스틱 경사</a:t>
            </a:r>
            <a:r>
              <a:rPr sz="3600" spc="-660" baseline="-16203" dirty="0">
                <a:solidFill>
                  <a:srgbClr val="0000FF"/>
                </a:solidFill>
                <a:latin typeface="맑은 고딕"/>
                <a:cs typeface="맑은 고딕"/>
              </a:rPr>
              <a:t> </a:t>
            </a:r>
            <a:r>
              <a:rPr sz="3600" spc="-232" baseline="-16203" dirty="0">
                <a:solidFill>
                  <a:srgbClr val="0000FF"/>
                </a:solidFill>
                <a:latin typeface="맑은 고딕"/>
                <a:cs typeface="맑은 고딕"/>
              </a:rPr>
              <a:t>하강</a:t>
            </a:r>
            <a:r>
              <a:rPr sz="1600" spc="-155" dirty="0">
                <a:latin typeface="Arial Black"/>
                <a:cs typeface="Arial Black"/>
              </a:rPr>
              <a:t>SGD(stochastic </a:t>
            </a:r>
            <a:r>
              <a:rPr sz="1600" spc="-114" dirty="0">
                <a:latin typeface="Arial Black"/>
                <a:cs typeface="Arial Black"/>
              </a:rPr>
              <a:t>gradient </a:t>
            </a:r>
            <a:r>
              <a:rPr sz="1600" spc="-165" dirty="0">
                <a:latin typeface="Arial Black"/>
                <a:cs typeface="Arial Black"/>
              </a:rPr>
              <a:t>descent) </a:t>
            </a:r>
            <a:r>
              <a:rPr sz="3600" baseline="-16203" dirty="0">
                <a:latin typeface="맑은 고딕"/>
                <a:cs typeface="맑은 고딕"/>
              </a:rPr>
              <a:t>알고리즘</a:t>
            </a:r>
            <a:endParaRPr sz="3600" baseline="-16203">
              <a:latin typeface="맑은 고딕"/>
              <a:cs typeface="맑은 고딕"/>
            </a:endParaRPr>
          </a:p>
          <a:p>
            <a:pPr marL="711200" lvl="1" indent="-228600">
              <a:lnSpc>
                <a:spcPct val="100000"/>
              </a:lnSpc>
              <a:spcBef>
                <a:spcPts val="100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dirty="0">
                <a:latin typeface="맑은 고딕"/>
                <a:cs typeface="맑은 고딕"/>
              </a:rPr>
              <a:t>한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샘플의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그레이디언트를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계산한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후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즉시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갱신</a:t>
            </a:r>
            <a:endParaRPr sz="2000">
              <a:latin typeface="맑은 고딕"/>
              <a:cs typeface="맑은 고딕"/>
            </a:endParaRPr>
          </a:p>
          <a:p>
            <a:pPr marL="7112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dirty="0">
                <a:latin typeface="맑은 고딕"/>
                <a:cs typeface="맑은 고딕"/>
              </a:rPr>
              <a:t>라인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135" dirty="0">
                <a:latin typeface="Arial Black"/>
                <a:cs typeface="Arial Black"/>
              </a:rPr>
              <a:t>3~6</a:t>
            </a:r>
            <a:r>
              <a:rPr sz="2000" spc="-135" dirty="0">
                <a:latin typeface="맑은 고딕"/>
                <a:cs typeface="맑은 고딕"/>
              </a:rPr>
              <a:t>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번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반복하는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일을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한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세대라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부름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09188" y="3142488"/>
            <a:ext cx="5260835" cy="3715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36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2859"/>
            <a:ext cx="12192000" cy="6835140"/>
            <a:chOff x="0" y="22859"/>
            <a:chExt cx="12192000" cy="6835140"/>
          </a:xfrm>
        </p:grpSpPr>
        <p:sp>
          <p:nvSpPr>
            <p:cNvPr id="3" name="object 3"/>
            <p:cNvSpPr/>
            <p:nvPr/>
          </p:nvSpPr>
          <p:spPr>
            <a:xfrm>
              <a:off x="0" y="22859"/>
              <a:ext cx="8089379" cy="31849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31152" y="3101340"/>
              <a:ext cx="5260847" cy="37566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4" y="3546348"/>
              <a:ext cx="5748527" cy="33116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80132" y="2892552"/>
              <a:ext cx="870585" cy="611505"/>
            </a:xfrm>
            <a:custGeom>
              <a:avLst/>
              <a:gdLst/>
              <a:ahLst/>
              <a:cxnLst/>
              <a:rect l="l" t="t" r="r" b="b"/>
              <a:pathLst>
                <a:path w="870585" h="611504">
                  <a:moveTo>
                    <a:pt x="652653" y="0"/>
                  </a:moveTo>
                  <a:lnTo>
                    <a:pt x="217551" y="0"/>
                  </a:lnTo>
                  <a:lnTo>
                    <a:pt x="217551" y="305562"/>
                  </a:lnTo>
                  <a:lnTo>
                    <a:pt x="0" y="305562"/>
                  </a:lnTo>
                  <a:lnTo>
                    <a:pt x="435102" y="611124"/>
                  </a:lnTo>
                  <a:lnTo>
                    <a:pt x="870204" y="305562"/>
                  </a:lnTo>
                  <a:lnTo>
                    <a:pt x="652653" y="305562"/>
                  </a:lnTo>
                  <a:lnTo>
                    <a:pt x="652653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80132" y="2892552"/>
              <a:ext cx="870585" cy="611505"/>
            </a:xfrm>
            <a:custGeom>
              <a:avLst/>
              <a:gdLst/>
              <a:ahLst/>
              <a:cxnLst/>
              <a:rect l="l" t="t" r="r" b="b"/>
              <a:pathLst>
                <a:path w="870585" h="611504">
                  <a:moveTo>
                    <a:pt x="0" y="305562"/>
                  </a:moveTo>
                  <a:lnTo>
                    <a:pt x="217551" y="305562"/>
                  </a:lnTo>
                  <a:lnTo>
                    <a:pt x="217551" y="0"/>
                  </a:lnTo>
                  <a:lnTo>
                    <a:pt x="652653" y="0"/>
                  </a:lnTo>
                  <a:lnTo>
                    <a:pt x="652653" y="305562"/>
                  </a:lnTo>
                  <a:lnTo>
                    <a:pt x="870204" y="305562"/>
                  </a:lnTo>
                  <a:lnTo>
                    <a:pt x="435102" y="611124"/>
                  </a:lnTo>
                  <a:lnTo>
                    <a:pt x="0" y="30556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99504" y="2706207"/>
              <a:ext cx="668655" cy="685165"/>
            </a:xfrm>
            <a:custGeom>
              <a:avLst/>
              <a:gdLst/>
              <a:ahLst/>
              <a:cxnLst/>
              <a:rect l="l" t="t" r="r" b="b"/>
              <a:pathLst>
                <a:path w="668654" h="685164">
                  <a:moveTo>
                    <a:pt x="296989" y="0"/>
                  </a:moveTo>
                  <a:lnTo>
                    <a:pt x="0" y="317652"/>
                  </a:lnTo>
                  <a:lnTo>
                    <a:pt x="222973" y="526122"/>
                  </a:lnTo>
                  <a:lnTo>
                    <a:pt x="74485" y="684949"/>
                  </a:lnTo>
                  <a:lnTo>
                    <a:pt x="594448" y="575767"/>
                  </a:lnTo>
                  <a:lnTo>
                    <a:pt x="668451" y="49644"/>
                  </a:lnTo>
                  <a:lnTo>
                    <a:pt x="519963" y="208470"/>
                  </a:lnTo>
                  <a:lnTo>
                    <a:pt x="296989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99504" y="2706207"/>
              <a:ext cx="668655" cy="685165"/>
            </a:xfrm>
            <a:custGeom>
              <a:avLst/>
              <a:gdLst/>
              <a:ahLst/>
              <a:cxnLst/>
              <a:rect l="l" t="t" r="r" b="b"/>
              <a:pathLst>
                <a:path w="668654" h="685164">
                  <a:moveTo>
                    <a:pt x="74485" y="684949"/>
                  </a:moveTo>
                  <a:lnTo>
                    <a:pt x="222973" y="526122"/>
                  </a:lnTo>
                  <a:lnTo>
                    <a:pt x="0" y="317652"/>
                  </a:lnTo>
                  <a:lnTo>
                    <a:pt x="296989" y="0"/>
                  </a:lnTo>
                  <a:lnTo>
                    <a:pt x="519963" y="208470"/>
                  </a:lnTo>
                  <a:lnTo>
                    <a:pt x="668451" y="49644"/>
                  </a:lnTo>
                  <a:lnTo>
                    <a:pt x="594448" y="575767"/>
                  </a:lnTo>
                  <a:lnTo>
                    <a:pt x="74485" y="68494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37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51554"/>
            <a:ext cx="32715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모델</a:t>
            </a:r>
            <a:r>
              <a:rPr sz="6000" spc="-645" dirty="0"/>
              <a:t> </a:t>
            </a:r>
            <a:r>
              <a:rPr sz="6000" dirty="0"/>
              <a:t>훈련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38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2461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95" dirty="0">
                <a:latin typeface="Arial Black"/>
                <a:cs typeface="Arial Black"/>
              </a:rPr>
              <a:t>Underfitting</a:t>
            </a:r>
          </a:p>
        </p:txBody>
      </p:sp>
      <p:sp>
        <p:nvSpPr>
          <p:cNvPr id="3" name="object 3"/>
          <p:cNvSpPr/>
          <p:nvPr/>
        </p:nvSpPr>
        <p:spPr>
          <a:xfrm>
            <a:off x="995184" y="2321577"/>
            <a:ext cx="9905619" cy="33510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39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868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>
                <a:latin typeface="Arial Black"/>
                <a:cs typeface="Arial Black"/>
              </a:rPr>
              <a:t>Overfitting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16912"/>
            <a:ext cx="10103485" cy="127762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160" dirty="0">
                <a:latin typeface="Arial Black"/>
                <a:cs typeface="Arial Black"/>
              </a:rPr>
              <a:t>12</a:t>
            </a:r>
            <a:r>
              <a:rPr sz="2400" spc="-160" dirty="0">
                <a:latin typeface="맑은 고딕"/>
                <a:cs typeface="맑은 고딕"/>
              </a:rPr>
              <a:t>차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다항식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곡선을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채택한다면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b="1" dirty="0">
                <a:latin typeface="맑은 고딕"/>
                <a:cs typeface="맑은 고딕"/>
              </a:rPr>
              <a:t>훈련집합</a:t>
            </a:r>
            <a:r>
              <a:rPr sz="2400" dirty="0">
                <a:latin typeface="맑은 고딕"/>
                <a:cs typeface="맑은 고딕"/>
              </a:rPr>
              <a:t>에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대해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거의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완벽하게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근사화함</a:t>
            </a:r>
            <a:endParaRPr sz="2400">
              <a:latin typeface="맑은 고딕"/>
              <a:cs typeface="맑은 고딕"/>
            </a:endParaRPr>
          </a:p>
          <a:p>
            <a:pPr marL="2540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54000" algn="l"/>
              </a:tabLst>
            </a:pPr>
            <a:r>
              <a:rPr sz="2400" dirty="0">
                <a:latin typeface="맑은 고딕"/>
                <a:cs typeface="맑은 고딕"/>
              </a:rPr>
              <a:t>하지만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100" dirty="0">
                <a:latin typeface="Arial Black"/>
                <a:cs typeface="Arial Black"/>
              </a:rPr>
              <a:t>‘</a:t>
            </a:r>
            <a:r>
              <a:rPr sz="2400" spc="-100" dirty="0">
                <a:latin typeface="맑은 고딕"/>
                <a:cs typeface="맑은 고딕"/>
              </a:rPr>
              <a:t>새로운</a:t>
            </a:r>
            <a:r>
              <a:rPr sz="2400" spc="-100" dirty="0">
                <a:latin typeface="Arial Black"/>
                <a:cs typeface="Arial Black"/>
              </a:rPr>
              <a:t>’</a:t>
            </a:r>
            <a:r>
              <a:rPr sz="2400" spc="-165" dirty="0">
                <a:latin typeface="Arial Black"/>
                <a:cs typeface="Arial Black"/>
              </a:rPr>
              <a:t> </a:t>
            </a:r>
            <a:r>
              <a:rPr sz="2400" dirty="0">
                <a:latin typeface="맑은 고딕"/>
                <a:cs typeface="맑은 고딕"/>
              </a:rPr>
              <a:t>데이터를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예측한다면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큰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문제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발생</a:t>
            </a:r>
            <a:endParaRPr sz="2400">
              <a:latin typeface="맑은 고딕"/>
              <a:cs typeface="맑은 고딕"/>
            </a:endParaRPr>
          </a:p>
          <a:p>
            <a:pPr marL="7112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i="1" spc="5" dirty="0">
                <a:latin typeface="Times New Roman"/>
                <a:cs typeface="Times New Roman"/>
              </a:rPr>
              <a:t>x</a:t>
            </a:r>
            <a:r>
              <a:rPr sz="1950" spc="7" baseline="-21367" dirty="0">
                <a:latin typeface="Times New Roman"/>
                <a:cs typeface="Times New Roman"/>
              </a:rPr>
              <a:t>0</a:t>
            </a:r>
            <a:r>
              <a:rPr sz="2000" spc="5" dirty="0">
                <a:latin typeface="맑은 고딕"/>
                <a:cs typeface="맑은 고딕"/>
              </a:rPr>
              <a:t>에서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빨간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막대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근방을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예측해야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하지만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빨간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점을</a:t>
            </a:r>
            <a:r>
              <a:rPr sz="2000" spc="-18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예측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91596" y="3285744"/>
            <a:ext cx="4372342" cy="3572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40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820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선형대수 </a:t>
            </a:r>
            <a:r>
              <a:rPr spc="-285" dirty="0">
                <a:latin typeface="Arial Black"/>
                <a:cs typeface="Arial Black"/>
              </a:rPr>
              <a:t>:</a:t>
            </a:r>
            <a:r>
              <a:rPr spc="-819" dirty="0">
                <a:latin typeface="Arial Black"/>
                <a:cs typeface="Arial Black"/>
              </a:rPr>
              <a:t> </a:t>
            </a:r>
            <a:r>
              <a:rPr dirty="0"/>
              <a:t>벡터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697319"/>
            <a:ext cx="7865109" cy="195072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54000" algn="l"/>
              </a:tabLst>
            </a:pPr>
            <a:r>
              <a:rPr sz="2400" dirty="0">
                <a:latin typeface="맑은 고딕"/>
                <a:cs typeface="맑은 고딕"/>
              </a:rPr>
              <a:t>벡터</a:t>
            </a:r>
            <a:endParaRPr sz="2400">
              <a:latin typeface="맑은 고딕"/>
              <a:cs typeface="맑은 고딕"/>
            </a:endParaRPr>
          </a:p>
          <a:p>
            <a:pPr marL="711200" lvl="1" indent="-2286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3000" baseline="-16666" dirty="0">
                <a:latin typeface="맑은 고딕"/>
                <a:cs typeface="맑은 고딕"/>
              </a:rPr>
              <a:t>샘플을 특징 </a:t>
            </a:r>
            <a:r>
              <a:rPr sz="3000" spc="-89" baseline="-16666" dirty="0">
                <a:latin typeface="맑은 고딕"/>
                <a:cs typeface="맑은 고딕"/>
              </a:rPr>
              <a:t>벡터로</a:t>
            </a:r>
            <a:r>
              <a:rPr sz="1300" spc="-60" dirty="0">
                <a:latin typeface="Arial Black"/>
                <a:cs typeface="Arial Black"/>
              </a:rPr>
              <a:t>feature</a:t>
            </a:r>
            <a:r>
              <a:rPr sz="1300" spc="-265" dirty="0">
                <a:latin typeface="Arial Black"/>
                <a:cs typeface="Arial Black"/>
              </a:rPr>
              <a:t> </a:t>
            </a:r>
            <a:r>
              <a:rPr sz="1300" spc="-110" dirty="0">
                <a:latin typeface="Arial Black"/>
                <a:cs typeface="Arial Black"/>
              </a:rPr>
              <a:t>vector </a:t>
            </a:r>
            <a:r>
              <a:rPr sz="3000" baseline="-16666" dirty="0">
                <a:latin typeface="맑은 고딕"/>
                <a:cs typeface="맑은 고딕"/>
              </a:rPr>
              <a:t>표현</a:t>
            </a:r>
            <a:endParaRPr sz="3000" baseline="-16666">
              <a:latin typeface="맑은 고딕"/>
              <a:cs typeface="맑은 고딕"/>
            </a:endParaRPr>
          </a:p>
          <a:p>
            <a:pPr marL="710565" marR="17780" lvl="1" indent="-228600">
              <a:lnSpc>
                <a:spcPct val="150000"/>
              </a:lnSpc>
              <a:spcBef>
                <a:spcPts val="109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90" dirty="0">
                <a:latin typeface="맑은 고딕"/>
                <a:cs typeface="맑은 고딕"/>
              </a:rPr>
              <a:t>예</a:t>
            </a:r>
            <a:r>
              <a:rPr sz="2000" spc="-90" dirty="0">
                <a:latin typeface="Arial Black"/>
                <a:cs typeface="Arial Black"/>
              </a:rPr>
              <a:t>)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Iris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데이터</a:t>
            </a:r>
            <a:r>
              <a:rPr sz="1950" baseline="25641" dirty="0">
                <a:latin typeface="Arial Black"/>
                <a:cs typeface="Arial Black"/>
              </a:rPr>
              <a:t>*</a:t>
            </a:r>
            <a:r>
              <a:rPr sz="2000" dirty="0">
                <a:latin typeface="맑은 고딕"/>
                <a:cs typeface="맑은 고딕"/>
              </a:rPr>
              <a:t>에서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꽃받침의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길이</a:t>
            </a:r>
            <a:r>
              <a:rPr sz="2000" spc="-45" dirty="0">
                <a:latin typeface="Arial Black"/>
                <a:cs typeface="Arial Black"/>
              </a:rPr>
              <a:t>,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꽃받침의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너비</a:t>
            </a:r>
            <a:r>
              <a:rPr sz="2000" spc="-45" dirty="0">
                <a:latin typeface="Arial Black"/>
                <a:cs typeface="Arial Black"/>
              </a:rPr>
              <a:t>,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꽃잎의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길이</a:t>
            </a:r>
            <a:r>
              <a:rPr sz="2000" spc="-45" dirty="0">
                <a:latin typeface="Arial Black"/>
                <a:cs typeface="Arial Black"/>
              </a:rPr>
              <a:t>,  </a:t>
            </a:r>
            <a:r>
              <a:rPr sz="2000" dirty="0">
                <a:latin typeface="맑은 고딕"/>
                <a:cs typeface="맑은 고딕"/>
              </a:rPr>
              <a:t>꽃잎의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너비라는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60" dirty="0">
                <a:latin typeface="Arial Black"/>
                <a:cs typeface="Arial Black"/>
              </a:rPr>
              <a:t>4</a:t>
            </a:r>
            <a:r>
              <a:rPr sz="2000" spc="-60" dirty="0">
                <a:latin typeface="맑은 고딕"/>
                <a:cs typeface="맑은 고딕"/>
              </a:rPr>
              <a:t>개의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특징이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각각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5.1,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3.5,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1.4,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000" spc="-125" dirty="0">
                <a:latin typeface="Arial Black"/>
                <a:cs typeface="Arial Black"/>
              </a:rPr>
              <a:t>0.2</a:t>
            </a:r>
            <a:r>
              <a:rPr sz="2000" spc="-125" dirty="0">
                <a:latin typeface="맑은 고딕"/>
                <a:cs typeface="맑은 고딕"/>
              </a:rPr>
              <a:t>인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샘플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Wingdings"/>
                <a:cs typeface="Wingdings"/>
              </a:rPr>
              <a:t>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4359528"/>
            <a:ext cx="4144645" cy="85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여러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개의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특징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벡터를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첨자로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구분</a:t>
            </a:r>
            <a:endParaRPr sz="2000">
              <a:latin typeface="맑은 고딕"/>
              <a:cs typeface="맑은 고딕"/>
            </a:endParaRPr>
          </a:p>
          <a:p>
            <a:pPr marL="278130">
              <a:lnSpc>
                <a:spcPct val="100000"/>
              </a:lnSpc>
              <a:spcBef>
                <a:spcPts val="1695"/>
              </a:spcBef>
            </a:pPr>
            <a:r>
              <a:rPr sz="2000" dirty="0">
                <a:latin typeface="Wingdings"/>
                <a:cs typeface="Wingdings"/>
              </a:rPr>
              <a:t>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47862" y="2900506"/>
            <a:ext cx="2532260" cy="12612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14428" y="4901184"/>
            <a:ext cx="6688502" cy="10903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39171" y="0"/>
            <a:ext cx="2052827" cy="22418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83643" y="6314807"/>
            <a:ext cx="418274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5" dirty="0">
                <a:latin typeface="맑은 고딕"/>
                <a:cs typeface="맑은 고딕"/>
              </a:rPr>
              <a:t>*Iris data </a:t>
            </a:r>
            <a:r>
              <a:rPr sz="1200" dirty="0">
                <a:latin typeface="맑은 고딕"/>
                <a:cs typeface="맑은 고딕"/>
              </a:rPr>
              <a:t>set 출처 :</a:t>
            </a:r>
            <a:r>
              <a:rPr sz="1200" spc="6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  <a:hlinkClick r:id="rId6"/>
              </a:rPr>
              <a:t>http://archive.ics.uci.edu/ml/datasets/Iris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r>
              <a:rPr dirty="0"/>
              <a:t>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검증집합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8351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훈련집합과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테스트집합과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다른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별도의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solidFill>
                  <a:srgbClr val="0000FF"/>
                </a:solidFill>
                <a:latin typeface="맑은 고딕"/>
                <a:cs typeface="맑은 고딕"/>
              </a:rPr>
              <a:t>검증집합</a:t>
            </a:r>
            <a:r>
              <a:rPr sz="2400" dirty="0">
                <a:latin typeface="맑은 고딕"/>
                <a:cs typeface="맑은 고딕"/>
              </a:rPr>
              <a:t>을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가진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상황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90725" y="2647569"/>
            <a:ext cx="7877174" cy="3076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41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230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212121"/>
                </a:solidFill>
              </a:rPr>
              <a:t>모델 선택의</a:t>
            </a:r>
            <a:r>
              <a:rPr spc="-890" dirty="0">
                <a:solidFill>
                  <a:srgbClr val="212121"/>
                </a:solidFill>
              </a:rPr>
              <a:t> </a:t>
            </a:r>
            <a:r>
              <a:rPr dirty="0">
                <a:solidFill>
                  <a:srgbClr val="212121"/>
                </a:solidFill>
              </a:rPr>
              <a:t>한계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152"/>
            <a:ext cx="10214610" cy="314134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75" dirty="0">
                <a:latin typeface="Arial Black"/>
                <a:cs typeface="Arial Black"/>
              </a:rPr>
              <a:t>SVM, </a:t>
            </a:r>
            <a:r>
              <a:rPr sz="2400" spc="-220" dirty="0">
                <a:latin typeface="Arial Black"/>
                <a:cs typeface="Arial Black"/>
              </a:rPr>
              <a:t>Decision </a:t>
            </a:r>
            <a:r>
              <a:rPr sz="2400" spc="-190" dirty="0">
                <a:latin typeface="Arial Black"/>
                <a:cs typeface="Arial Black"/>
              </a:rPr>
              <a:t>tree, </a:t>
            </a:r>
            <a:r>
              <a:rPr sz="2400" spc="-150" dirty="0">
                <a:latin typeface="Arial Black"/>
                <a:cs typeface="Arial Black"/>
              </a:rPr>
              <a:t>GMM, </a:t>
            </a:r>
            <a:r>
              <a:rPr sz="2400" spc="-285" dirty="0">
                <a:latin typeface="Arial Black"/>
                <a:cs typeface="Arial Black"/>
              </a:rPr>
              <a:t>PCA, </a:t>
            </a:r>
            <a:r>
              <a:rPr sz="2400" spc="-220" dirty="0">
                <a:latin typeface="Arial Black"/>
                <a:cs typeface="Arial Black"/>
              </a:rPr>
              <a:t>MLP, CNN, </a:t>
            </a:r>
            <a:r>
              <a:rPr sz="2400" spc="-225" dirty="0">
                <a:latin typeface="Arial Black"/>
                <a:cs typeface="Arial Black"/>
              </a:rPr>
              <a:t>RNN, </a:t>
            </a:r>
            <a:r>
              <a:rPr sz="2400" spc="-229" dirty="0">
                <a:latin typeface="Arial Black"/>
                <a:cs typeface="Arial Black"/>
              </a:rPr>
              <a:t>GAN,</a:t>
            </a:r>
            <a:r>
              <a:rPr sz="2400" spc="114" dirty="0">
                <a:latin typeface="Arial Black"/>
                <a:cs typeface="Arial Black"/>
              </a:rPr>
              <a:t> </a:t>
            </a:r>
            <a:r>
              <a:rPr sz="2400" spc="-265" dirty="0">
                <a:latin typeface="Arial Black"/>
                <a:cs typeface="Arial Black"/>
              </a:rPr>
              <a:t>etc.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현실에서는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모델의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종류가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아주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많음</a:t>
            </a:r>
            <a:endParaRPr sz="2000">
              <a:latin typeface="맑은 고딕"/>
              <a:cs typeface="맑은 고딕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35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현실에서는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경험으로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큰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틀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선택한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후</a:t>
            </a:r>
            <a:r>
              <a:rPr sz="2400" spc="-210" dirty="0">
                <a:latin typeface="맑은 고딕"/>
                <a:cs typeface="맑은 고딕"/>
              </a:rPr>
              <a:t> </a:t>
            </a:r>
            <a:r>
              <a:rPr sz="2400" spc="-40" dirty="0">
                <a:latin typeface="Arial Black"/>
                <a:cs typeface="Arial Black"/>
              </a:rPr>
              <a:t>[</a:t>
            </a:r>
            <a:r>
              <a:rPr sz="2400" spc="-40" dirty="0">
                <a:latin typeface="맑은 고딕"/>
                <a:cs typeface="맑은 고딕"/>
              </a:rPr>
              <a:t>경험적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spc="-30" dirty="0">
                <a:latin typeface="맑은 고딕"/>
                <a:cs typeface="맑은 고딕"/>
              </a:rPr>
              <a:t>접근방법</a:t>
            </a:r>
            <a:r>
              <a:rPr sz="2400" spc="-30" dirty="0">
                <a:latin typeface="Arial Black"/>
                <a:cs typeface="Arial Black"/>
              </a:rPr>
              <a:t>]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모델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선택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알고리즘으로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세부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모델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선택하는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전략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사용</a:t>
            </a:r>
            <a:endParaRPr sz="2000">
              <a:latin typeface="맑은 고딕"/>
              <a:cs typeface="맑은 고딕"/>
            </a:endParaRPr>
          </a:p>
          <a:p>
            <a:pPr marL="697230" marR="5080" lvl="1" indent="-227965">
              <a:lnSpc>
                <a:spcPct val="150000"/>
              </a:lnSpc>
              <a:spcBef>
                <a:spcPts val="50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90" dirty="0">
                <a:latin typeface="맑은 고딕"/>
                <a:cs typeface="맑은 고딕"/>
              </a:rPr>
              <a:t>예</a:t>
            </a:r>
            <a:r>
              <a:rPr sz="2000" spc="-90" dirty="0">
                <a:latin typeface="Arial Black"/>
                <a:cs typeface="Arial Black"/>
              </a:rPr>
              <a:t>)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CNN</a:t>
            </a:r>
            <a:r>
              <a:rPr sz="2000" spc="-145" dirty="0">
                <a:latin typeface="맑은 고딕"/>
                <a:cs typeface="맑은 고딕"/>
              </a:rPr>
              <a:t>을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사용하기로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정한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spc="-65" dirty="0">
                <a:latin typeface="맑은 고딕"/>
                <a:cs typeface="맑은 고딕"/>
              </a:rPr>
              <a:t>후</a:t>
            </a:r>
            <a:r>
              <a:rPr sz="2000" spc="-65" dirty="0">
                <a:latin typeface="Arial Black"/>
                <a:cs typeface="Arial Black"/>
              </a:rPr>
              <a:t>,</a:t>
            </a:r>
            <a:r>
              <a:rPr sz="2000" spc="-13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은닉층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spc="-45" dirty="0">
                <a:latin typeface="맑은 고딕"/>
                <a:cs typeface="맑은 고딕"/>
              </a:rPr>
              <a:t>개수</a:t>
            </a:r>
            <a:r>
              <a:rPr sz="2000" spc="-45" dirty="0">
                <a:latin typeface="Arial Black"/>
                <a:cs typeface="Arial Black"/>
              </a:rPr>
              <a:t>,</a:t>
            </a:r>
            <a:r>
              <a:rPr sz="2000" spc="-145" dirty="0">
                <a:latin typeface="Arial Black"/>
                <a:cs typeface="Arial Black"/>
              </a:rPr>
              <a:t> </a:t>
            </a:r>
            <a:r>
              <a:rPr sz="2000" spc="-25" dirty="0">
                <a:latin typeface="맑은 고딕"/>
                <a:cs typeface="맑은 고딕"/>
              </a:rPr>
              <a:t>활성함수</a:t>
            </a:r>
            <a:r>
              <a:rPr sz="2000" spc="-25" dirty="0">
                <a:latin typeface="Arial Black"/>
                <a:cs typeface="Arial Black"/>
              </a:rPr>
              <a:t>,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모멘툼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계수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등을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정하는데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모  델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선택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알고리즘을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적용함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14001" y="5230223"/>
            <a:ext cx="9383541" cy="8809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12318" y="5929936"/>
            <a:ext cx="1581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맑은 고딕"/>
                <a:cs typeface="맑은 고딕"/>
              </a:rPr>
              <a:t>*출처 </a:t>
            </a:r>
            <a:r>
              <a:rPr sz="1200" dirty="0">
                <a:latin typeface="맑은 고딕"/>
                <a:cs typeface="맑은 고딕"/>
              </a:rPr>
              <a:t>: Deep</a:t>
            </a:r>
            <a:r>
              <a:rPr sz="1200" spc="-6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</a:rPr>
              <a:t>Learning,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42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70" dirty="0">
                <a:latin typeface="Arial Black"/>
                <a:cs typeface="Arial Black"/>
              </a:rPr>
              <a:t>S</a:t>
            </a:r>
            <a:r>
              <a:rPr spc="-305" dirty="0">
                <a:latin typeface="Arial Black"/>
                <a:cs typeface="Arial Black"/>
              </a:rPr>
              <a:t>umma</a:t>
            </a:r>
            <a:r>
              <a:rPr spc="-160" dirty="0">
                <a:latin typeface="Arial Black"/>
                <a:cs typeface="Arial Black"/>
              </a:rPr>
              <a:t>r</a:t>
            </a:r>
            <a:r>
              <a:rPr spc="-445" dirty="0">
                <a:latin typeface="Arial Black"/>
                <a:cs typeface="Arial Black"/>
              </a:rPr>
              <a:t>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43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3980815" cy="40506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수학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용어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행렬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25" dirty="0">
                <a:latin typeface="맑은 고딕"/>
                <a:cs typeface="맑은 고딕"/>
              </a:rPr>
              <a:t>베이즈정리</a:t>
            </a:r>
            <a:r>
              <a:rPr sz="2000" spc="-125" dirty="0">
                <a:latin typeface="Arial Black"/>
                <a:cs typeface="Arial Black"/>
              </a:rPr>
              <a:t>(Bayes’</a:t>
            </a:r>
            <a:r>
              <a:rPr sz="2000" spc="-254" dirty="0">
                <a:latin typeface="Arial Black"/>
                <a:cs typeface="Arial Black"/>
              </a:rPr>
              <a:t> </a:t>
            </a:r>
            <a:r>
              <a:rPr sz="2000" spc="-150" dirty="0">
                <a:latin typeface="Arial Black"/>
                <a:cs typeface="Arial Black"/>
              </a:rPr>
              <a:t>theorem)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05" dirty="0">
                <a:latin typeface="맑은 고딕"/>
                <a:cs typeface="맑은 고딕"/>
              </a:rPr>
              <a:t>엔트로피</a:t>
            </a:r>
            <a:r>
              <a:rPr sz="2000" spc="-105" dirty="0">
                <a:latin typeface="Arial Black"/>
                <a:cs typeface="Arial Black"/>
              </a:rPr>
              <a:t>(entropy)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14" dirty="0">
                <a:latin typeface="맑은 고딕"/>
                <a:cs typeface="맑은 고딕"/>
              </a:rPr>
              <a:t>편미분</a:t>
            </a:r>
            <a:r>
              <a:rPr sz="2000" spc="-114" dirty="0">
                <a:latin typeface="Arial Black"/>
                <a:cs typeface="Arial Black"/>
              </a:rPr>
              <a:t>(partial</a:t>
            </a:r>
            <a:r>
              <a:rPr sz="2000" spc="-190" dirty="0">
                <a:latin typeface="Arial Black"/>
                <a:cs typeface="Arial Black"/>
              </a:rPr>
              <a:t> </a:t>
            </a:r>
            <a:r>
              <a:rPr sz="2000" spc="-170" dirty="0">
                <a:latin typeface="Arial Black"/>
                <a:cs typeface="Arial Black"/>
              </a:rPr>
              <a:t>derivative)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특징공간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45" dirty="0">
                <a:latin typeface="맑은 고딕"/>
                <a:cs typeface="맑은 고딕"/>
              </a:rPr>
              <a:t>차원</a:t>
            </a:r>
            <a:r>
              <a:rPr sz="2000" spc="-45" dirty="0">
                <a:latin typeface="Arial Black"/>
                <a:cs typeface="Arial Black"/>
              </a:rPr>
              <a:t>,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텐서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훈련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과소적합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과대적합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모델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선택과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훈련의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한계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87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0" dirty="0">
                <a:latin typeface="Arial Black"/>
                <a:cs typeface="Arial Black"/>
              </a:rPr>
              <a:t>In </a:t>
            </a:r>
            <a:r>
              <a:rPr spc="-350" dirty="0">
                <a:latin typeface="Arial Black"/>
                <a:cs typeface="Arial Black"/>
              </a:rPr>
              <a:t>the </a:t>
            </a:r>
            <a:r>
              <a:rPr spc="-409" dirty="0">
                <a:latin typeface="Arial Black"/>
                <a:cs typeface="Arial Black"/>
              </a:rPr>
              <a:t>next </a:t>
            </a:r>
            <a:r>
              <a:rPr spc="-465" dirty="0">
                <a:latin typeface="Arial Black"/>
                <a:cs typeface="Arial Black"/>
              </a:rPr>
              <a:t>lecture…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44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675"/>
            <a:ext cx="2878455" cy="257937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데이터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처리방식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35" dirty="0">
                <a:latin typeface="Arial Black"/>
                <a:cs typeface="Arial Black"/>
              </a:rPr>
              <a:t>Numpy,</a:t>
            </a:r>
            <a:r>
              <a:rPr sz="2000" spc="-175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pandas,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데이터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중요성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시각화를 통한</a:t>
            </a:r>
            <a:r>
              <a:rPr sz="2000" spc="-45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분석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과제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135" dirty="0">
                <a:latin typeface="Arial Black"/>
                <a:cs typeface="Arial Black"/>
              </a:rPr>
              <a:t>#1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75" dirty="0">
                <a:latin typeface="Arial Black"/>
                <a:cs typeface="Arial Black"/>
              </a:rPr>
              <a:t>Colab </a:t>
            </a:r>
            <a:r>
              <a:rPr sz="2000" dirty="0">
                <a:latin typeface="맑은 고딕"/>
                <a:cs typeface="맑은 고딕"/>
              </a:rPr>
              <a:t>활용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영상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분석</a:t>
            </a:r>
            <a:endParaRPr sz="20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참고자료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45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912"/>
            <a:ext cx="1579245" cy="13944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0" dirty="0">
                <a:latin typeface="맑은 고딕"/>
                <a:cs typeface="맑은 고딕"/>
              </a:rPr>
              <a:t>기</a:t>
            </a:r>
            <a:r>
              <a:rPr sz="2400" spc="-160" dirty="0">
                <a:latin typeface="Arial Black"/>
                <a:cs typeface="Arial Black"/>
              </a:rPr>
              <a:t>1.2,</a:t>
            </a:r>
            <a:r>
              <a:rPr sz="2400" spc="-240" dirty="0">
                <a:latin typeface="Arial Black"/>
                <a:cs typeface="Arial Black"/>
              </a:rPr>
              <a:t> </a:t>
            </a:r>
            <a:r>
              <a:rPr sz="2400" spc="-210" dirty="0">
                <a:latin typeface="Arial Black"/>
                <a:cs typeface="Arial Black"/>
              </a:rPr>
              <a:t>1.5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14" dirty="0">
                <a:latin typeface="맑은 고딕"/>
                <a:cs typeface="맑은 고딕"/>
              </a:rPr>
              <a:t>기</a:t>
            </a:r>
            <a:r>
              <a:rPr sz="2400" spc="-114" dirty="0"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14" dirty="0">
                <a:latin typeface="맑은 고딕"/>
                <a:cs typeface="맑은 고딕"/>
              </a:rPr>
              <a:t>케</a:t>
            </a:r>
            <a:r>
              <a:rPr sz="2400" spc="-114" dirty="0">
                <a:latin typeface="Arial Black"/>
                <a:cs typeface="Arial Black"/>
              </a:rPr>
              <a:t>1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289772"/>
            <a:ext cx="5490845" cy="1672589"/>
          </a:xfrm>
          <a:prstGeom prst="rect">
            <a:avLst/>
          </a:prstGeom>
        </p:spPr>
        <p:txBody>
          <a:bodyPr vert="horz" wrap="square" lIns="0" tIns="274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6000" dirty="0">
                <a:latin typeface="맑은 고딕"/>
                <a:cs typeface="맑은 고딕"/>
              </a:rPr>
              <a:t>퀴즈</a:t>
            </a:r>
            <a:r>
              <a:rPr sz="6000" spc="-555" dirty="0">
                <a:latin typeface="Arial Black"/>
                <a:cs typeface="Arial Black"/>
              </a:rPr>
              <a:t>1(</a:t>
            </a:r>
            <a:r>
              <a:rPr sz="6000" spc="-555" dirty="0">
                <a:latin typeface="맑은 고딕"/>
                <a:cs typeface="맑은 고딕"/>
              </a:rPr>
              <a:t>높은배점</a:t>
            </a:r>
            <a:r>
              <a:rPr sz="6000" spc="-535" dirty="0">
                <a:latin typeface="Arial Black"/>
                <a:cs typeface="Arial Black"/>
              </a:rPr>
              <a:t>)</a:t>
            </a:r>
            <a:endParaRPr sz="6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dirty="0">
                <a:solidFill>
                  <a:srgbClr val="8A8A8A"/>
                </a:solidFill>
                <a:latin typeface="맑은 고딕"/>
                <a:cs typeface="맑은 고딕"/>
              </a:rPr>
              <a:t>응시기한 </a:t>
            </a:r>
            <a:r>
              <a:rPr sz="2400" spc="-210" dirty="0">
                <a:solidFill>
                  <a:srgbClr val="8A8A8A"/>
                </a:solidFill>
                <a:latin typeface="Arial Black"/>
                <a:cs typeface="Arial Black"/>
              </a:rPr>
              <a:t>9.8 </a:t>
            </a:r>
            <a:r>
              <a:rPr sz="2400" spc="-215" dirty="0">
                <a:solidFill>
                  <a:srgbClr val="8A8A8A"/>
                </a:solidFill>
                <a:latin typeface="Arial Black"/>
                <a:cs typeface="Arial Black"/>
              </a:rPr>
              <a:t>~</a:t>
            </a:r>
            <a:r>
              <a:rPr sz="2400" spc="-375" dirty="0">
                <a:solidFill>
                  <a:srgbClr val="8A8A8A"/>
                </a:solidFill>
                <a:latin typeface="Arial Black"/>
                <a:cs typeface="Arial Black"/>
              </a:rPr>
              <a:t> </a:t>
            </a:r>
            <a:r>
              <a:rPr sz="2400" spc="-235" dirty="0">
                <a:solidFill>
                  <a:srgbClr val="8A8A8A"/>
                </a:solidFill>
                <a:latin typeface="Arial Black"/>
                <a:cs typeface="Arial Black"/>
              </a:rPr>
              <a:t>10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46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820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선형대수 </a:t>
            </a:r>
            <a:r>
              <a:rPr spc="-285" dirty="0">
                <a:latin typeface="Arial Black"/>
                <a:cs typeface="Arial Black"/>
              </a:rPr>
              <a:t>:</a:t>
            </a:r>
            <a:r>
              <a:rPr spc="-819" dirty="0">
                <a:latin typeface="Arial Black"/>
                <a:cs typeface="Arial Black"/>
              </a:rPr>
              <a:t> </a:t>
            </a:r>
            <a:r>
              <a:rPr dirty="0"/>
              <a:t>행렬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64850"/>
            <a:ext cx="7422515" cy="11125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54000" algn="l"/>
              </a:tabLst>
            </a:pPr>
            <a:r>
              <a:rPr sz="2400" dirty="0">
                <a:latin typeface="맑은 고딕"/>
                <a:cs typeface="맑은 고딕"/>
              </a:rPr>
              <a:t>행렬</a:t>
            </a:r>
            <a:endParaRPr sz="2400">
              <a:latin typeface="맑은 고딕"/>
              <a:cs typeface="맑은 고딕"/>
            </a:endParaRPr>
          </a:p>
          <a:p>
            <a:pPr marL="7112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dirty="0">
                <a:latin typeface="맑은 고딕"/>
                <a:cs typeface="맑은 고딕"/>
              </a:rPr>
              <a:t>여러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개의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벡터를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담음</a:t>
            </a:r>
            <a:endParaRPr sz="2000">
              <a:latin typeface="맑은 고딕"/>
              <a:cs typeface="맑은 고딕"/>
            </a:endParaRPr>
          </a:p>
          <a:p>
            <a:pPr marL="7112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90" dirty="0">
                <a:latin typeface="맑은 고딕"/>
                <a:cs typeface="맑은 고딕"/>
              </a:rPr>
              <a:t>예</a:t>
            </a:r>
            <a:r>
              <a:rPr sz="2000" spc="-90" dirty="0">
                <a:latin typeface="Arial Black"/>
                <a:cs typeface="Arial Black"/>
              </a:rPr>
              <a:t>)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Iris</a:t>
            </a:r>
            <a:r>
              <a:rPr sz="2000" spc="-155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데이터</a:t>
            </a:r>
            <a:r>
              <a:rPr sz="2000" spc="-370" dirty="0">
                <a:latin typeface="맑은 고딕"/>
                <a:cs typeface="맑은 고딕"/>
              </a:rPr>
              <a:t> </a:t>
            </a:r>
            <a:r>
              <a:rPr sz="1950" spc="15" baseline="25641" dirty="0">
                <a:latin typeface="Arial Black"/>
                <a:cs typeface="Arial Black"/>
              </a:rPr>
              <a:t>*</a:t>
            </a:r>
            <a:r>
              <a:rPr sz="1950" spc="-120" baseline="25641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에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있는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-110" dirty="0">
                <a:latin typeface="Arial Black"/>
                <a:cs typeface="Arial Black"/>
              </a:rPr>
              <a:t>150</a:t>
            </a:r>
            <a:r>
              <a:rPr sz="2000" spc="-110" dirty="0">
                <a:latin typeface="맑은 고딕"/>
                <a:cs typeface="맑은 고딕"/>
              </a:rPr>
              <a:t>개의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샘플을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설계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행렬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b="1" spc="15" dirty="0">
                <a:latin typeface="Times New Roman"/>
                <a:cs typeface="Times New Roman"/>
              </a:rPr>
              <a:t>X</a:t>
            </a:r>
            <a:r>
              <a:rPr sz="2000" spc="15" dirty="0">
                <a:latin typeface="맑은 고딕"/>
                <a:cs typeface="맑은 고딕"/>
              </a:rPr>
              <a:t>로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표현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39171" y="0"/>
            <a:ext cx="2052827" cy="2241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75236" y="3314144"/>
            <a:ext cx="6250915" cy="1958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16679" y="3143925"/>
            <a:ext cx="6140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7" baseline="-16666" dirty="0">
                <a:latin typeface="맑은 고딕"/>
                <a:cs typeface="맑은 고딕"/>
              </a:rPr>
              <a:t>행</a:t>
            </a:r>
            <a:r>
              <a:rPr sz="1300" spc="5" dirty="0">
                <a:latin typeface="맑은 고딕"/>
                <a:cs typeface="맑은 고딕"/>
              </a:rPr>
              <a:t>row</a:t>
            </a:r>
            <a:endParaRPr sz="1300">
              <a:latin typeface="맑은 고딕"/>
              <a:cs typeface="맑은 고딕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782301" y="3332984"/>
            <a:ext cx="582295" cy="114300"/>
            <a:chOff x="8782301" y="3332984"/>
            <a:chExt cx="582295" cy="114300"/>
          </a:xfrm>
        </p:grpSpPr>
        <p:sp>
          <p:nvSpPr>
            <p:cNvPr id="8" name="object 8"/>
            <p:cNvSpPr/>
            <p:nvPr/>
          </p:nvSpPr>
          <p:spPr>
            <a:xfrm>
              <a:off x="8794999" y="3390137"/>
              <a:ext cx="569595" cy="0"/>
            </a:xfrm>
            <a:custGeom>
              <a:avLst/>
              <a:gdLst/>
              <a:ahLst/>
              <a:cxnLst/>
              <a:rect l="l" t="t" r="r" b="b"/>
              <a:pathLst>
                <a:path w="569595">
                  <a:moveTo>
                    <a:pt x="569531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95001" y="3345684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76200" y="0"/>
                  </a:moveTo>
                  <a:lnTo>
                    <a:pt x="0" y="44450"/>
                  </a:lnTo>
                  <a:lnTo>
                    <a:pt x="76200" y="889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65975" y="5823831"/>
            <a:ext cx="8985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15" baseline="-16666" dirty="0">
                <a:latin typeface="맑은 고딕"/>
                <a:cs typeface="맑은 고딕"/>
              </a:rPr>
              <a:t>열</a:t>
            </a:r>
            <a:r>
              <a:rPr sz="1300" spc="10" dirty="0">
                <a:latin typeface="맑은 고딕"/>
                <a:cs typeface="맑은 고딕"/>
              </a:rPr>
              <a:t>column</a:t>
            </a:r>
            <a:endParaRPr sz="1300">
              <a:latin typeface="맑은 고딕"/>
              <a:cs typeface="맑은 고딕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12769" y="5335013"/>
            <a:ext cx="114300" cy="507365"/>
            <a:chOff x="6112769" y="5335013"/>
            <a:chExt cx="114300" cy="507365"/>
          </a:xfrm>
        </p:grpSpPr>
        <p:sp>
          <p:nvSpPr>
            <p:cNvPr id="12" name="object 12"/>
            <p:cNvSpPr/>
            <p:nvPr/>
          </p:nvSpPr>
          <p:spPr>
            <a:xfrm>
              <a:off x="6169914" y="5347710"/>
              <a:ext cx="0" cy="494665"/>
            </a:xfrm>
            <a:custGeom>
              <a:avLst/>
              <a:gdLst/>
              <a:ahLst/>
              <a:cxnLst/>
              <a:rect l="l" t="t" r="r" b="b"/>
              <a:pathLst>
                <a:path h="494664">
                  <a:moveTo>
                    <a:pt x="0" y="49452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25469" y="5347713"/>
              <a:ext cx="88900" cy="76200"/>
            </a:xfrm>
            <a:custGeom>
              <a:avLst/>
              <a:gdLst/>
              <a:ahLst/>
              <a:cxnLst/>
              <a:rect l="l" t="t" r="r" b="b"/>
              <a:pathLst>
                <a:path w="88900" h="76200">
                  <a:moveTo>
                    <a:pt x="88900" y="76200"/>
                  </a:moveTo>
                  <a:lnTo>
                    <a:pt x="44450" y="0"/>
                  </a:lnTo>
                  <a:lnTo>
                    <a:pt x="0" y="762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783643" y="6314807"/>
            <a:ext cx="418274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5" dirty="0">
                <a:latin typeface="맑은 고딕"/>
                <a:cs typeface="맑은 고딕"/>
              </a:rPr>
              <a:t>*Iris data </a:t>
            </a:r>
            <a:r>
              <a:rPr sz="1200" dirty="0">
                <a:latin typeface="맑은 고딕"/>
                <a:cs typeface="맑은 고딕"/>
              </a:rPr>
              <a:t>set 출처 :</a:t>
            </a:r>
            <a:r>
              <a:rPr sz="1200" spc="60" dirty="0">
                <a:latin typeface="맑은 고딕"/>
                <a:cs typeface="맑은 고딕"/>
              </a:rPr>
              <a:t> </a:t>
            </a:r>
            <a:r>
              <a:rPr sz="1200" spc="-5" dirty="0">
                <a:latin typeface="맑은 고딕"/>
                <a:cs typeface="맑은 고딕"/>
                <a:hlinkClick r:id="rId5"/>
              </a:rPr>
              <a:t>http://archive.ics.uci.edu/ml/datasets/Iris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204"/>
              </a:spcBef>
            </a:pPr>
            <a:r>
              <a:rPr dirty="0"/>
              <a:t>6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820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선형대수 </a:t>
            </a:r>
            <a:r>
              <a:rPr spc="-285" dirty="0">
                <a:latin typeface="Arial Black"/>
                <a:cs typeface="Arial Black"/>
              </a:rPr>
              <a:t>:</a:t>
            </a:r>
            <a:r>
              <a:rPr spc="-819" dirty="0">
                <a:latin typeface="Arial Black"/>
                <a:cs typeface="Arial Black"/>
              </a:rPr>
              <a:t> </a:t>
            </a:r>
            <a:r>
              <a:rPr dirty="0"/>
              <a:t>행렬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3148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5" dirty="0">
                <a:latin typeface="맑은 고딕"/>
                <a:cs typeface="맑은 고딕"/>
              </a:rPr>
              <a:t>전치행렬</a:t>
            </a:r>
            <a:r>
              <a:rPr sz="2400" spc="-165" dirty="0">
                <a:latin typeface="Arial Black"/>
                <a:cs typeface="Arial Black"/>
              </a:rPr>
              <a:t>(Transpose)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4089" y="2412512"/>
            <a:ext cx="6800647" cy="1131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19580" y="4313682"/>
            <a:ext cx="4857358" cy="7048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7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8207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선형대수 </a:t>
            </a:r>
            <a:r>
              <a:rPr spc="-285" dirty="0">
                <a:latin typeface="Arial Black"/>
                <a:cs typeface="Arial Black"/>
              </a:rPr>
              <a:t>:</a:t>
            </a:r>
            <a:r>
              <a:rPr spc="-819" dirty="0">
                <a:latin typeface="Arial Black"/>
                <a:cs typeface="Arial Black"/>
              </a:rPr>
              <a:t> </a:t>
            </a:r>
            <a:r>
              <a:rPr dirty="0"/>
              <a:t>행렬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4790440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5" dirty="0">
                <a:latin typeface="맑은 고딕"/>
                <a:cs typeface="맑은 고딕"/>
              </a:rPr>
              <a:t>전치행렬</a:t>
            </a:r>
            <a:r>
              <a:rPr sz="2400" spc="-165" dirty="0">
                <a:latin typeface="Arial Black"/>
                <a:cs typeface="Arial Black"/>
              </a:rPr>
              <a:t>(Transpose)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45" dirty="0">
                <a:latin typeface="Arial Black"/>
                <a:cs typeface="Arial Black"/>
              </a:rPr>
              <a:t>Iris </a:t>
            </a:r>
            <a:r>
              <a:rPr sz="2000" spc="-170" dirty="0">
                <a:latin typeface="Arial Black"/>
                <a:cs typeface="Arial Black"/>
              </a:rPr>
              <a:t>dataset</a:t>
            </a:r>
            <a:r>
              <a:rPr sz="2000" spc="-170" dirty="0">
                <a:latin typeface="맑은 고딕"/>
                <a:cs typeface="맑은 고딕"/>
              </a:rPr>
              <a:t>을 </a:t>
            </a:r>
            <a:r>
              <a:rPr sz="2000" dirty="0">
                <a:latin typeface="맑은 고딕"/>
                <a:cs typeface="맑은 고딕"/>
              </a:rPr>
              <a:t>전치행렬로</a:t>
            </a:r>
            <a:r>
              <a:rPr sz="2000" spc="-265" dirty="0">
                <a:latin typeface="맑은 고딕"/>
                <a:cs typeface="맑은 고딕"/>
              </a:rPr>
              <a:t> </a:t>
            </a:r>
            <a:r>
              <a:rPr sz="2000" spc="-25" dirty="0">
                <a:latin typeface="맑은 고딕"/>
                <a:cs typeface="맑은 고딕"/>
              </a:rPr>
              <a:t>표현하면</a:t>
            </a:r>
            <a:r>
              <a:rPr sz="2000" spc="-25" dirty="0">
                <a:latin typeface="Arial Black"/>
                <a:cs typeface="Arial Black"/>
              </a:rPr>
              <a:t>,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55510" y="2873550"/>
            <a:ext cx="6141182" cy="1922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43699" y="3065515"/>
            <a:ext cx="1429438" cy="1313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055609" y="3399790"/>
            <a:ext cx="872490" cy="657860"/>
            <a:chOff x="8055609" y="3399790"/>
            <a:chExt cx="872490" cy="657860"/>
          </a:xfrm>
        </p:grpSpPr>
        <p:sp>
          <p:nvSpPr>
            <p:cNvPr id="7" name="object 7"/>
            <p:cNvSpPr/>
            <p:nvPr/>
          </p:nvSpPr>
          <p:spPr>
            <a:xfrm>
              <a:off x="8061959" y="3406140"/>
              <a:ext cx="859790" cy="645160"/>
            </a:xfrm>
            <a:custGeom>
              <a:avLst/>
              <a:gdLst/>
              <a:ahLst/>
              <a:cxnLst/>
              <a:rect l="l" t="t" r="r" b="b"/>
              <a:pathLst>
                <a:path w="859790" h="645160">
                  <a:moveTo>
                    <a:pt x="537210" y="0"/>
                  </a:moveTo>
                  <a:lnTo>
                    <a:pt x="537210" y="161162"/>
                  </a:lnTo>
                  <a:lnTo>
                    <a:pt x="0" y="161162"/>
                  </a:lnTo>
                  <a:lnTo>
                    <a:pt x="0" y="483488"/>
                  </a:lnTo>
                  <a:lnTo>
                    <a:pt x="537210" y="483488"/>
                  </a:lnTo>
                  <a:lnTo>
                    <a:pt x="537210" y="644652"/>
                  </a:lnTo>
                  <a:lnTo>
                    <a:pt x="859536" y="322325"/>
                  </a:lnTo>
                  <a:lnTo>
                    <a:pt x="53721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61959" y="3406140"/>
              <a:ext cx="859790" cy="645160"/>
            </a:xfrm>
            <a:custGeom>
              <a:avLst/>
              <a:gdLst/>
              <a:ahLst/>
              <a:cxnLst/>
              <a:rect l="l" t="t" r="r" b="b"/>
              <a:pathLst>
                <a:path w="859790" h="645160">
                  <a:moveTo>
                    <a:pt x="0" y="161162"/>
                  </a:moveTo>
                  <a:lnTo>
                    <a:pt x="537210" y="161162"/>
                  </a:lnTo>
                  <a:lnTo>
                    <a:pt x="537210" y="0"/>
                  </a:lnTo>
                  <a:lnTo>
                    <a:pt x="859536" y="322325"/>
                  </a:lnTo>
                  <a:lnTo>
                    <a:pt x="537210" y="644652"/>
                  </a:lnTo>
                  <a:lnTo>
                    <a:pt x="537210" y="483488"/>
                  </a:lnTo>
                  <a:lnTo>
                    <a:pt x="0" y="483488"/>
                  </a:lnTo>
                  <a:lnTo>
                    <a:pt x="0" y="16116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308465" y="4844914"/>
            <a:ext cx="14401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20" dirty="0">
                <a:latin typeface="휴먼모음T"/>
                <a:cs typeface="휴먼모음T"/>
              </a:rPr>
              <a:t>벡터의</a:t>
            </a:r>
            <a:r>
              <a:rPr sz="2400" spc="-715" dirty="0">
                <a:latin typeface="휴먼모음T"/>
                <a:cs typeface="휴먼모음T"/>
              </a:rPr>
              <a:t> </a:t>
            </a:r>
            <a:r>
              <a:rPr sz="2400" spc="114" dirty="0">
                <a:latin typeface="휴먼모음T"/>
                <a:cs typeface="휴먼모음T"/>
              </a:rPr>
              <a:t>배열</a:t>
            </a:r>
            <a:endParaRPr sz="2400">
              <a:latin typeface="휴먼모음T"/>
              <a:cs typeface="휴먼모음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8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3408" y="1183822"/>
            <a:ext cx="16852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1차원 특징</a:t>
            </a:r>
            <a:r>
              <a:rPr sz="1800" spc="-9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공간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5308" y="3927023"/>
            <a:ext cx="3780790" cy="166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1731645" indent="-4572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2차원 특징 공간  특징 벡터</a:t>
            </a:r>
            <a:r>
              <a:rPr sz="1800" spc="-10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표기</a:t>
            </a:r>
            <a:endParaRPr sz="1800">
              <a:latin typeface="맑은 고딕"/>
              <a:cs typeface="맑은 고딕"/>
            </a:endParaRPr>
          </a:p>
          <a:p>
            <a:pPr marL="964565">
              <a:lnSpc>
                <a:spcPts val="2135"/>
              </a:lnSpc>
            </a:pPr>
            <a:r>
              <a:rPr sz="1800" b="1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=(</a:t>
            </a:r>
            <a:r>
              <a:rPr sz="1800" i="1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800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1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1800" i="1" dirty="0">
                <a:solidFill>
                  <a:srgbClr val="0000FF"/>
                </a:solidFill>
                <a:latin typeface="Times New Roman"/>
                <a:cs typeface="Times New Roman"/>
              </a:rPr>
              <a:t>x</a:t>
            </a:r>
            <a:r>
              <a:rPr sz="1800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r>
              <a:rPr sz="1800" baseline="25462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endParaRPr sz="1800" baseline="25462">
              <a:latin typeface="Times New Roman"/>
              <a:cs typeface="Times New Roman"/>
            </a:endParaRPr>
          </a:p>
          <a:p>
            <a:pPr marL="508000">
              <a:lnSpc>
                <a:spcPct val="100000"/>
              </a:lnSpc>
            </a:pPr>
            <a:r>
              <a:rPr sz="1800" dirty="0">
                <a:latin typeface="맑은 고딕"/>
                <a:cs typeface="맑은 고딕"/>
              </a:rPr>
              <a:t>예시</a:t>
            </a:r>
            <a:endParaRPr sz="1800">
              <a:latin typeface="맑은 고딕"/>
              <a:cs typeface="맑은 고딕"/>
            </a:endParaRPr>
          </a:p>
          <a:p>
            <a:pPr marL="9652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x</a:t>
            </a:r>
            <a:r>
              <a:rPr sz="1800" spc="-10" dirty="0">
                <a:latin typeface="Times New Roman"/>
                <a:cs typeface="Times New Roman"/>
              </a:rPr>
              <a:t>=(</a:t>
            </a:r>
            <a:r>
              <a:rPr sz="1800" spc="-10" dirty="0">
                <a:latin typeface="맑은 고딕"/>
                <a:cs typeface="맑은 고딕"/>
              </a:rPr>
              <a:t>몸무게</a:t>
            </a:r>
            <a:r>
              <a:rPr sz="1800" spc="-10" dirty="0">
                <a:latin typeface="Times New Roman"/>
                <a:cs typeface="Times New Roman"/>
              </a:rPr>
              <a:t>,</a:t>
            </a:r>
            <a:r>
              <a:rPr sz="1800" spc="-10" dirty="0">
                <a:latin typeface="맑은 고딕"/>
                <a:cs typeface="맑은 고딕"/>
              </a:rPr>
              <a:t>키</a:t>
            </a:r>
            <a:r>
              <a:rPr sz="1800" spc="-10" dirty="0">
                <a:latin typeface="Times New Roman"/>
                <a:cs typeface="Times New Roman"/>
              </a:rPr>
              <a:t>)</a:t>
            </a:r>
            <a:r>
              <a:rPr sz="1800" spc="-15" baseline="25462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dirty="0">
                <a:latin typeface="맑은 고딕"/>
                <a:cs typeface="맑은 고딕"/>
              </a:rPr>
              <a:t>장타율</a:t>
            </a:r>
            <a:endParaRPr sz="1800">
              <a:latin typeface="맑은 고딕"/>
              <a:cs typeface="맑은 고딕"/>
            </a:endParaRPr>
          </a:p>
          <a:p>
            <a:pPr marL="9652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x</a:t>
            </a:r>
            <a:r>
              <a:rPr sz="1800" spc="-10" dirty="0">
                <a:latin typeface="Times New Roman"/>
                <a:cs typeface="Times New Roman"/>
              </a:rPr>
              <a:t>=(</a:t>
            </a:r>
            <a:r>
              <a:rPr sz="1800" spc="-10" dirty="0">
                <a:latin typeface="맑은 고딕"/>
                <a:cs typeface="맑은 고딕"/>
              </a:rPr>
              <a:t>체온</a:t>
            </a:r>
            <a:r>
              <a:rPr sz="1800" spc="-10" dirty="0">
                <a:latin typeface="Times New Roman"/>
                <a:cs typeface="Times New Roman"/>
              </a:rPr>
              <a:t>,</a:t>
            </a:r>
            <a:r>
              <a:rPr sz="1800" spc="-10" dirty="0">
                <a:latin typeface="맑은 고딕"/>
                <a:cs typeface="맑은 고딕"/>
              </a:rPr>
              <a:t>두통</a:t>
            </a:r>
            <a:r>
              <a:rPr sz="1800" spc="-10" dirty="0">
                <a:latin typeface="Times New Roman"/>
                <a:cs typeface="Times New Roman"/>
              </a:rPr>
              <a:t>)</a:t>
            </a:r>
            <a:r>
              <a:rPr sz="1800" spc="-15" baseline="25462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, </a:t>
            </a:r>
            <a:r>
              <a:rPr sz="1800" i="1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dirty="0">
                <a:latin typeface="맑은 고딕"/>
                <a:cs typeface="맑은 고딕"/>
              </a:rPr>
              <a:t>감기</a:t>
            </a:r>
            <a:r>
              <a:rPr sz="1800" spc="-25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여부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93118" y="663479"/>
            <a:ext cx="5940265" cy="55382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787646" y="1239008"/>
            <a:ext cx="708025" cy="114300"/>
            <a:chOff x="4787646" y="1239008"/>
            <a:chExt cx="708025" cy="114300"/>
          </a:xfrm>
        </p:grpSpPr>
        <p:sp>
          <p:nvSpPr>
            <p:cNvPr id="6" name="object 6"/>
            <p:cNvSpPr/>
            <p:nvPr/>
          </p:nvSpPr>
          <p:spPr>
            <a:xfrm>
              <a:off x="4787646" y="1296161"/>
              <a:ext cx="695325" cy="0"/>
            </a:xfrm>
            <a:custGeom>
              <a:avLst/>
              <a:gdLst/>
              <a:ahLst/>
              <a:cxnLst/>
              <a:rect l="l" t="t" r="r" b="b"/>
              <a:pathLst>
                <a:path w="695325">
                  <a:moveTo>
                    <a:pt x="0" y="0"/>
                  </a:moveTo>
                  <a:lnTo>
                    <a:pt x="694931" y="0"/>
                  </a:lnTo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06382" y="1251708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50"/>
                  </a:lnTo>
                  <a:lnTo>
                    <a:pt x="0" y="88900"/>
                  </a:lnTo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659629" y="4021832"/>
            <a:ext cx="708025" cy="114300"/>
            <a:chOff x="4659629" y="4021832"/>
            <a:chExt cx="708025" cy="114300"/>
          </a:xfrm>
        </p:grpSpPr>
        <p:sp>
          <p:nvSpPr>
            <p:cNvPr id="9" name="object 9"/>
            <p:cNvSpPr/>
            <p:nvPr/>
          </p:nvSpPr>
          <p:spPr>
            <a:xfrm>
              <a:off x="4659629" y="4078985"/>
              <a:ext cx="695325" cy="0"/>
            </a:xfrm>
            <a:custGeom>
              <a:avLst/>
              <a:gdLst/>
              <a:ahLst/>
              <a:cxnLst/>
              <a:rect l="l" t="t" r="r" b="b"/>
              <a:pathLst>
                <a:path w="695325">
                  <a:moveTo>
                    <a:pt x="0" y="0"/>
                  </a:moveTo>
                  <a:lnTo>
                    <a:pt x="694931" y="0"/>
                  </a:lnTo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78366" y="4034532"/>
              <a:ext cx="76200" cy="88900"/>
            </a:xfrm>
            <a:custGeom>
              <a:avLst/>
              <a:gdLst/>
              <a:ahLst/>
              <a:cxnLst/>
              <a:rect l="l" t="t" r="r" b="b"/>
              <a:pathLst>
                <a:path w="76200" h="88900">
                  <a:moveTo>
                    <a:pt x="0" y="0"/>
                  </a:moveTo>
                  <a:lnTo>
                    <a:pt x="76200" y="44449"/>
                  </a:lnTo>
                  <a:lnTo>
                    <a:pt x="0" y="88899"/>
                  </a:lnTo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9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40855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다차원</a:t>
            </a:r>
            <a:r>
              <a:rPr spc="-480" dirty="0"/>
              <a:t> </a:t>
            </a:r>
            <a:r>
              <a:rPr dirty="0"/>
              <a:t>특징공간</a:t>
            </a:r>
          </a:p>
        </p:txBody>
      </p:sp>
      <p:sp>
        <p:nvSpPr>
          <p:cNvPr id="3" name="object 3"/>
          <p:cNvSpPr/>
          <p:nvPr/>
        </p:nvSpPr>
        <p:spPr>
          <a:xfrm>
            <a:off x="1293690" y="1882602"/>
            <a:ext cx="10072301" cy="4112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r>
              <a:rPr dirty="0"/>
              <a:t>10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2817</Words>
  <Application>Microsoft Office PowerPoint</Application>
  <PresentationFormat>와이드스크린</PresentationFormat>
  <Paragraphs>494</Paragraphs>
  <Slides>45</Slides>
  <Notes>41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4" baseType="lpstr">
      <vt:lpstr>맑은 고딕</vt:lpstr>
      <vt:lpstr>휴먼모음T</vt:lpstr>
      <vt:lpstr>Arial</vt:lpstr>
      <vt:lpstr>Arial Black</vt:lpstr>
      <vt:lpstr>Calibri</vt:lpstr>
      <vt:lpstr>Cambria Math</vt:lpstr>
      <vt:lpstr>Times New Roman</vt:lpstr>
      <vt:lpstr>Wingdings</vt:lpstr>
      <vt:lpstr>Office Theme</vt:lpstr>
      <vt:lpstr>Lecture 3: Machine learning basics - math</vt:lpstr>
      <vt:lpstr>학습목표</vt:lpstr>
      <vt:lpstr>기계 학습에서 수학의 역할</vt:lpstr>
      <vt:lpstr>선형대수 : 벡터</vt:lpstr>
      <vt:lpstr>선형대수 : 행렬</vt:lpstr>
      <vt:lpstr>선형대수 : 행렬</vt:lpstr>
      <vt:lpstr>선형대수 : 행렬</vt:lpstr>
      <vt:lpstr>PowerPoint 프레젠테이션</vt:lpstr>
      <vt:lpstr>다차원 특징공간</vt:lpstr>
      <vt:lpstr>다차원 공간  행렬, 텐서</vt:lpstr>
      <vt:lpstr>텐서(Tensor)</vt:lpstr>
      <vt:lpstr>4D Tensor</vt:lpstr>
      <vt:lpstr>선형 분리 불가능linearly non-separable한 경우</vt:lpstr>
      <vt:lpstr>PowerPoint 프레젠테이션</vt:lpstr>
      <vt:lpstr>확률 기초</vt:lpstr>
      <vt:lpstr>확률 기초</vt:lpstr>
      <vt:lpstr>베이즈 정리</vt:lpstr>
      <vt:lpstr>베이즈 정리</vt:lpstr>
      <vt:lpstr>베이즈 정리</vt:lpstr>
      <vt:lpstr>베이즈 정리</vt:lpstr>
      <vt:lpstr>베이즈 정리</vt:lpstr>
      <vt:lpstr>정보이론</vt:lpstr>
      <vt:lpstr>정보이론</vt:lpstr>
      <vt:lpstr>정보이론</vt:lpstr>
      <vt:lpstr>기2.3</vt:lpstr>
      <vt:lpstr>최적화</vt:lpstr>
      <vt:lpstr>PowerPoint 프레젠테이션</vt:lpstr>
      <vt:lpstr>PowerPoint 프레젠테이션</vt:lpstr>
      <vt:lpstr>PowerPoint 프레젠테이션</vt:lpstr>
      <vt:lpstr>PowerPoint 프레젠테이션</vt:lpstr>
      <vt:lpstr>미분</vt:lpstr>
      <vt:lpstr>미분</vt:lpstr>
      <vt:lpstr>미분</vt:lpstr>
      <vt:lpstr>경사하강알고리즘</vt:lpstr>
      <vt:lpstr>경사하강알고리즘</vt:lpstr>
      <vt:lpstr>PowerPoint 프레젠테이션</vt:lpstr>
      <vt:lpstr>모델 훈련</vt:lpstr>
      <vt:lpstr>Underfitting</vt:lpstr>
      <vt:lpstr>Overfitting</vt:lpstr>
      <vt:lpstr>검증집합</vt:lpstr>
      <vt:lpstr>모델 선택의 한계</vt:lpstr>
      <vt:lpstr>Summary</vt:lpstr>
      <vt:lpstr>In the next lecture…</vt:lpstr>
      <vt:lpstr>참고자료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What is machine learning? - examples</dc:title>
  <dc:creator>Sang-hyo Park</dc:creator>
  <cp:lastModifiedBy>kim JISU</cp:lastModifiedBy>
  <cp:revision>68</cp:revision>
  <dcterms:created xsi:type="dcterms:W3CDTF">2020-10-06T19:34:02Z</dcterms:created>
  <dcterms:modified xsi:type="dcterms:W3CDTF">2020-10-07T13:59:26Z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2020-09-06T00:00:00Z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2020-10-06T00:00:00Z</vt:filetime>
  </property>
</Properties>
</file>