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2805" autoAdjust="0"/>
  </p:normalViewPr>
  <p:slideViewPr>
    <p:cSldViewPr>
      <p:cViewPr varScale="1">
        <p:scale>
          <a:sx n="59" d="100"/>
          <a:sy n="59" d="100"/>
        </p:scale>
        <p:origin x="81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F046F-C540-4B7E-B164-9FA3CAAF7436}" type="datetimeFigureOut">
              <a:rPr lang="ko-KR" altLang="en-US" smtClean="0"/>
              <a:t>2020-10-20 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63C44-92FB-4F1B-9A52-0CE79D36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46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학습목표는 다음과 같음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핵심용어 </a:t>
            </a:r>
            <a:r>
              <a:rPr lang="en-US" altLang="ko-KR" dirty="0"/>
              <a:t>: </a:t>
            </a:r>
            <a:r>
              <a:rPr lang="en-US" altLang="ko-KR" b="1" dirty="0"/>
              <a:t>DATASET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3C44-92FB-4F1B-9A52-0CE79D36980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185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데이터가 어떻게 되어 있는지에 따라 결과가 많이 달라질 수 있다는 뜻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데이터의 양보다 더 중요한 것이 </a:t>
            </a:r>
            <a:r>
              <a:rPr lang="en-US" altLang="ko-KR" dirty="0"/>
              <a:t>“</a:t>
            </a:r>
            <a:r>
              <a:rPr lang="ko-KR" altLang="en-US" dirty="0"/>
              <a:t>필요로 하는 데이터가 얼마나 많은가</a:t>
            </a:r>
            <a:r>
              <a:rPr lang="en-US" altLang="ko-KR" dirty="0"/>
              <a:t>＂</a:t>
            </a:r>
            <a:r>
              <a:rPr lang="ko-KR" altLang="en-US" dirty="0"/>
              <a:t>의 여부임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얼마나 효율적으로 사용되게끔 가공된 데이터인가</a:t>
            </a:r>
            <a:r>
              <a:rPr lang="en-US" altLang="ko-KR" dirty="0"/>
              <a:t>? </a:t>
            </a:r>
            <a:r>
              <a:rPr lang="ko-KR" altLang="en-US" dirty="0"/>
              <a:t>가 핵심이 되므로</a:t>
            </a:r>
            <a:r>
              <a:rPr lang="en-US" altLang="ko-KR" dirty="0"/>
              <a:t>, </a:t>
            </a:r>
            <a:r>
              <a:rPr lang="ko-KR" altLang="en-US" dirty="0"/>
              <a:t>얼마나 좋은 데이터를 가지고 시작하느냐가 </a:t>
            </a:r>
            <a:r>
              <a:rPr lang="ko-KR" altLang="en-US" dirty="0" err="1"/>
              <a:t>머신러닝</a:t>
            </a:r>
            <a:r>
              <a:rPr lang="ko-KR" altLang="en-US" dirty="0"/>
              <a:t> 학습에 영향을 많이 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좋은 데이터 </a:t>
            </a:r>
            <a:r>
              <a:rPr lang="en-US" altLang="ko-KR" dirty="0"/>
              <a:t>: </a:t>
            </a:r>
            <a:r>
              <a:rPr lang="ko-KR" altLang="en-US" dirty="0"/>
              <a:t>내가 알아내고자 하는 정보를 잘 담고 있는 왜곡되지 않은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데이터를 분석할 수 있어야 하는데</a:t>
            </a:r>
            <a:r>
              <a:rPr lang="en-US" altLang="ko-KR" dirty="0"/>
              <a:t>, </a:t>
            </a:r>
            <a:r>
              <a:rPr lang="ko-KR" altLang="en-US" dirty="0"/>
              <a:t>특정 목적에 맞춰 가능한 많은 데이터를 모아</a:t>
            </a:r>
            <a:r>
              <a:rPr lang="en-US" altLang="ko-KR" dirty="0"/>
              <a:t>, </a:t>
            </a:r>
            <a:r>
              <a:rPr lang="ko-KR" altLang="en-US" dirty="0"/>
              <a:t>딥러닝</a:t>
            </a:r>
            <a:r>
              <a:rPr lang="en-US" altLang="ko-KR" dirty="0"/>
              <a:t>/</a:t>
            </a:r>
            <a:r>
              <a:rPr lang="ko-KR" altLang="en-US" dirty="0" err="1"/>
              <a:t>머신러닝에</a:t>
            </a:r>
            <a:r>
              <a:rPr lang="ko-KR" altLang="en-US" dirty="0"/>
              <a:t> 사용할 수 있도록 잘 가공해야 함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첫 단추이자 가장 중요한 단계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3C44-92FB-4F1B-9A52-0CE79D36980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90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피마 인디언 분석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비만은 과연 유전일까</a:t>
            </a:r>
            <a:r>
              <a:rPr lang="en-US" altLang="ko-KR" dirty="0"/>
              <a:t>? </a:t>
            </a:r>
            <a:r>
              <a:rPr lang="ko-KR" altLang="en-US" dirty="0"/>
              <a:t>온전히 자신만의 탓일까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비만이 유전과 환경</a:t>
            </a:r>
            <a:r>
              <a:rPr lang="en-US" altLang="ko-KR" dirty="0"/>
              <a:t>, </a:t>
            </a:r>
            <a:r>
              <a:rPr lang="ko-KR" altLang="en-US" dirty="0"/>
              <a:t>모두의 탓이라는 것을 증명하는 좋은 예가 미국 남서부의 피마 인디언의 사례임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피마 인디언은 </a:t>
            </a:r>
            <a:r>
              <a:rPr lang="en-US" altLang="ko-KR" dirty="0"/>
              <a:t>1950s</a:t>
            </a:r>
            <a:r>
              <a:rPr lang="ko-KR" altLang="en-US" dirty="0"/>
              <a:t>까지 비만이 단 </a:t>
            </a:r>
            <a:r>
              <a:rPr lang="ko-KR" altLang="en-US" dirty="0" err="1"/>
              <a:t>한명도</a:t>
            </a:r>
            <a:r>
              <a:rPr lang="ko-KR" altLang="en-US" dirty="0"/>
              <a:t> 없던 민족이었으나</a:t>
            </a:r>
            <a:r>
              <a:rPr lang="en-US" altLang="ko-KR" dirty="0"/>
              <a:t>, </a:t>
            </a:r>
            <a:r>
              <a:rPr lang="ko-KR" altLang="en-US" dirty="0"/>
              <a:t>이후 </a:t>
            </a:r>
            <a:r>
              <a:rPr lang="en-US" altLang="ko-KR" dirty="0"/>
              <a:t>60%</a:t>
            </a:r>
            <a:r>
              <a:rPr lang="ko-KR" altLang="en-US" dirty="0"/>
              <a:t>가 </a:t>
            </a:r>
            <a:r>
              <a:rPr lang="ko-KR" altLang="en-US" dirty="0" err="1"/>
              <a:t>당뇨벙</a:t>
            </a:r>
            <a:r>
              <a:rPr lang="en-US" altLang="ko-KR" dirty="0"/>
              <a:t>, 80%</a:t>
            </a:r>
            <a:r>
              <a:rPr lang="ko-KR" altLang="en-US" dirty="0"/>
              <a:t>가 비만으로 고통을 받게 됨</a:t>
            </a:r>
            <a:endParaRPr lang="en-US" altLang="ko-KR" dirty="0"/>
          </a:p>
          <a:p>
            <a:r>
              <a:rPr lang="ko-KR" altLang="en-US" dirty="0"/>
              <a:t>영양분을 체내에 저장하는 뛰어난 유전자를 물려받은 민족이 패스트푸드 등의 환경을 만나면서 일어난 변화임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3C44-92FB-4F1B-9A52-0CE79D36980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79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피마 인디언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정보가 의미하는 의학</a:t>
            </a:r>
            <a:r>
              <a:rPr lang="en-US" altLang="ko-KR" dirty="0"/>
              <a:t>-</a:t>
            </a:r>
            <a:r>
              <a:rPr lang="ko-KR" altLang="en-US" dirty="0"/>
              <a:t>생리학 배경지식을 알 필요는 없으나</a:t>
            </a:r>
            <a:r>
              <a:rPr lang="en-US" altLang="ko-KR" dirty="0"/>
              <a:t>, </a:t>
            </a:r>
            <a:r>
              <a:rPr lang="ko-KR" altLang="en-US" dirty="0"/>
              <a:t>딥러닝</a:t>
            </a:r>
            <a:r>
              <a:rPr lang="en-US" altLang="ko-KR" dirty="0"/>
              <a:t>/</a:t>
            </a:r>
            <a:r>
              <a:rPr lang="ko-KR" altLang="en-US" dirty="0" err="1"/>
              <a:t>머신러닝의</a:t>
            </a:r>
            <a:r>
              <a:rPr lang="ko-KR" altLang="en-US" dirty="0"/>
              <a:t> 구동을 위해 특정 </a:t>
            </a:r>
            <a:r>
              <a:rPr lang="en-US" altLang="ko-KR" dirty="0"/>
              <a:t>feature, class</a:t>
            </a:r>
            <a:r>
              <a:rPr lang="ko-KR" altLang="en-US" dirty="0"/>
              <a:t>를 구분해야 함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indian</a:t>
            </a:r>
            <a:r>
              <a:rPr lang="ko-KR" altLang="en-US" dirty="0"/>
              <a:t>의 샘플이 여러 개 있더라도</a:t>
            </a:r>
            <a:r>
              <a:rPr lang="en-US" altLang="ko-KR" dirty="0"/>
              <a:t>(feature, input data), </a:t>
            </a:r>
            <a:r>
              <a:rPr lang="ko-KR" altLang="en-US" dirty="0"/>
              <a:t>이를 통해 실제 당뇨병 여부</a:t>
            </a:r>
            <a:r>
              <a:rPr lang="en-US" altLang="ko-KR" dirty="0"/>
              <a:t>(class)</a:t>
            </a:r>
            <a:r>
              <a:rPr lang="ko-KR" altLang="en-US" dirty="0"/>
              <a:t>를 구분할 수 있어야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모델의 정확도 향상을 위해 데이터의 추가 가공이 필요할 수도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머신러닝</a:t>
            </a:r>
            <a:r>
              <a:rPr lang="en-US" altLang="ko-KR" dirty="0"/>
              <a:t>/</a:t>
            </a:r>
            <a:r>
              <a:rPr lang="ko-KR" altLang="en-US" dirty="0"/>
              <a:t>딥러닝 기술의 </a:t>
            </a:r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, </a:t>
            </a:r>
            <a:r>
              <a:rPr lang="ko-KR" altLang="en-US" dirty="0"/>
              <a:t>첫 단추라고 볼 수 있다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데이터의 크기가 커지고 정보의 양이 커지면</a:t>
            </a:r>
            <a:r>
              <a:rPr lang="en-US" altLang="ko-KR" dirty="0"/>
              <a:t>(feature&gt;100,200~10000</a:t>
            </a:r>
            <a:r>
              <a:rPr lang="ko-KR" altLang="en-US" dirty="0"/>
              <a:t>에서는</a:t>
            </a:r>
            <a:r>
              <a:rPr lang="en-US" altLang="ko-KR" dirty="0"/>
              <a:t>) </a:t>
            </a:r>
            <a:r>
              <a:rPr lang="ko-KR" altLang="en-US" dirty="0"/>
              <a:t>데이터 자체를 불러오고 내용을 파악할 수 있는 효과적인 방법이 필요함</a:t>
            </a:r>
            <a:endParaRPr lang="en-US" altLang="ko-KR" dirty="0"/>
          </a:p>
          <a:p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b="1" dirty="0"/>
              <a:t>데이터의 시각화</a:t>
            </a:r>
            <a:r>
              <a:rPr lang="en-US" altLang="ko-KR" b="1" dirty="0"/>
              <a:t>!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="1" dirty="0"/>
          </a:p>
          <a:p>
            <a:pPr marL="0" indent="0">
              <a:buFont typeface="Symbol" panose="05050102010706020507" pitchFamily="18" charset="2"/>
              <a:buNone/>
            </a:pP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3C44-92FB-4F1B-9A52-0CE79D36980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768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불러온 데이터의 내용을 확인하고자</a:t>
            </a:r>
            <a:r>
              <a:rPr lang="en-US" altLang="ko-KR" dirty="0"/>
              <a:t>, pandas</a:t>
            </a:r>
            <a:r>
              <a:rPr lang="ko-KR" altLang="en-US" dirty="0"/>
              <a:t>의 </a:t>
            </a:r>
            <a:r>
              <a:rPr lang="en-US" altLang="ko-KR" dirty="0"/>
              <a:t>head</a:t>
            </a:r>
            <a:r>
              <a:rPr lang="ko-KR" altLang="en-US" dirty="0"/>
              <a:t>라는 </a:t>
            </a:r>
            <a:r>
              <a:rPr lang="en-US" altLang="ko-KR" dirty="0"/>
              <a:t>function</a:t>
            </a:r>
            <a:r>
              <a:rPr lang="ko-KR" altLang="en-US" dirty="0"/>
              <a:t>을 이용해 데이터의 첫 </a:t>
            </a:r>
            <a:r>
              <a:rPr lang="en-US" altLang="ko-KR" dirty="0"/>
              <a:t>5</a:t>
            </a:r>
            <a:r>
              <a:rPr lang="ko-KR" altLang="en-US" dirty="0"/>
              <a:t>개를 불러올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데이터를 불러온 다음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column</a:t>
            </a:r>
            <a:r>
              <a:rPr lang="ko-KR" altLang="en-US" dirty="0"/>
              <a:t>에 대해 이름을 짓는 코드임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Head function</a:t>
            </a:r>
            <a:r>
              <a:rPr lang="ko-KR" altLang="en-US" dirty="0"/>
              <a:t>을 사용했더니 잘 나타난다는 것을 알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가로줄은 </a:t>
            </a:r>
            <a:r>
              <a:rPr lang="en-US" altLang="ko-KR" dirty="0"/>
              <a:t>sample, </a:t>
            </a:r>
            <a:r>
              <a:rPr lang="ko-KR" altLang="en-US" dirty="0"/>
              <a:t>세로줄은 </a:t>
            </a:r>
            <a:r>
              <a:rPr lang="en-US" altLang="ko-KR" dirty="0"/>
              <a:t>feature </a:t>
            </a:r>
            <a:r>
              <a:rPr lang="ko-KR" altLang="en-US" dirty="0"/>
              <a:t>및 </a:t>
            </a:r>
            <a:r>
              <a:rPr lang="en-US" altLang="ko-KR" dirty="0"/>
              <a:t>class</a:t>
            </a:r>
            <a:r>
              <a:rPr lang="ko-KR" altLang="en-US" dirty="0"/>
              <a:t>가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3C44-92FB-4F1B-9A52-0CE79D36980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172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 err="1"/>
              <a:t>정보별</a:t>
            </a:r>
            <a:r>
              <a:rPr lang="ko-KR" altLang="en-US" dirty="0"/>
              <a:t> 특징을 잘 알고 싶다면 </a:t>
            </a:r>
            <a:r>
              <a:rPr lang="en-US" altLang="ko-KR" dirty="0"/>
              <a:t>describe </a:t>
            </a:r>
            <a:r>
              <a:rPr lang="ko-KR" altLang="en-US" dirty="0"/>
              <a:t>함수를 사용할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sample </a:t>
            </a:r>
            <a:r>
              <a:rPr lang="ko-KR" altLang="en-US" dirty="0"/>
              <a:t>수</a:t>
            </a:r>
            <a:r>
              <a:rPr lang="en-US" altLang="ko-KR" dirty="0"/>
              <a:t>, feature</a:t>
            </a:r>
            <a:r>
              <a:rPr lang="ko-KR" altLang="en-US" dirty="0"/>
              <a:t>별 평균값</a:t>
            </a:r>
            <a:r>
              <a:rPr lang="en-US" altLang="ko-KR" dirty="0"/>
              <a:t>, </a:t>
            </a:r>
            <a:r>
              <a:rPr lang="ko-KR" altLang="en-US" dirty="0"/>
              <a:t>표준편차</a:t>
            </a:r>
            <a:r>
              <a:rPr lang="en-US" altLang="ko-KR" dirty="0"/>
              <a:t>, </a:t>
            </a:r>
            <a:r>
              <a:rPr lang="ko-KR" altLang="en-US" dirty="0"/>
              <a:t>최소값 등을 백분위로 나타내어 알려 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통해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en-US" altLang="ko-KR" dirty="0"/>
              <a:t>feature</a:t>
            </a:r>
            <a:r>
              <a:rPr lang="ko-KR" altLang="en-US" dirty="0"/>
              <a:t>이 편향되었는지를 파악할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plasma</a:t>
            </a:r>
            <a:r>
              <a:rPr lang="ko-KR" altLang="en-US" dirty="0"/>
              <a:t>의 경우 값이 꽤 큰 편이며</a:t>
            </a:r>
            <a:r>
              <a:rPr lang="en-US" altLang="ko-KR" dirty="0"/>
              <a:t>, thickness</a:t>
            </a:r>
            <a:r>
              <a:rPr lang="ko-KR" altLang="en-US" dirty="0"/>
              <a:t>에서는 </a:t>
            </a:r>
            <a:r>
              <a:rPr lang="en-US" altLang="ko-KR" dirty="0"/>
              <a:t>75%</a:t>
            </a:r>
            <a:r>
              <a:rPr lang="ko-KR" altLang="en-US" dirty="0"/>
              <a:t>까지는 </a:t>
            </a:r>
            <a:r>
              <a:rPr lang="en-US" altLang="ko-KR" dirty="0"/>
              <a:t>0~32</a:t>
            </a:r>
            <a:r>
              <a:rPr lang="ko-KR" altLang="en-US" dirty="0"/>
              <a:t>의 값을 가지지만</a:t>
            </a:r>
            <a:r>
              <a:rPr lang="en-US" altLang="ko-KR" dirty="0"/>
              <a:t>, max</a:t>
            </a:r>
            <a:r>
              <a:rPr lang="ko-KR" altLang="en-US" dirty="0"/>
              <a:t>는 </a:t>
            </a:r>
            <a:r>
              <a:rPr lang="en-US" altLang="ko-KR" dirty="0"/>
              <a:t>99</a:t>
            </a:r>
            <a:r>
              <a:rPr lang="ko-KR" altLang="en-US" dirty="0"/>
              <a:t>의 큰 값을 가지는 등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/>
              <a:t>Class</a:t>
            </a:r>
            <a:r>
              <a:rPr lang="ko-KR" altLang="en-US" dirty="0"/>
              <a:t>만을 보더라도</a:t>
            </a:r>
            <a:r>
              <a:rPr lang="en-US" altLang="ko-KR" dirty="0"/>
              <a:t>, </a:t>
            </a:r>
            <a:r>
              <a:rPr lang="ko-KR" altLang="en-US" dirty="0"/>
              <a:t>절반 이상이 </a:t>
            </a:r>
            <a:r>
              <a:rPr lang="en-US" altLang="ko-KR" dirty="0"/>
              <a:t>0</a:t>
            </a:r>
            <a:r>
              <a:rPr lang="ko-KR" altLang="en-US" dirty="0"/>
              <a:t>이라는 데이터를 포함하고 있고</a:t>
            </a:r>
            <a:r>
              <a:rPr lang="en-US" altLang="ko-KR" dirty="0"/>
              <a:t>, 1</a:t>
            </a:r>
            <a:r>
              <a:rPr lang="ko-KR" altLang="en-US" dirty="0"/>
              <a:t>이라는 데이터가 상대적으로 </a:t>
            </a:r>
            <a:r>
              <a:rPr lang="en-US" altLang="ko-KR" dirty="0"/>
              <a:t>0</a:t>
            </a:r>
            <a:r>
              <a:rPr lang="ko-KR" altLang="en-US" dirty="0"/>
              <a:t>보다는 적다는 것을 알 수 있음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평균이 </a:t>
            </a:r>
            <a:r>
              <a:rPr lang="en-US" altLang="ko-KR" dirty="0"/>
              <a:t>0.34</a:t>
            </a:r>
            <a:r>
              <a:rPr lang="ko-KR" altLang="en-US" dirty="0"/>
              <a:t>정도가 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3C44-92FB-4F1B-9A52-0CE79D36980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955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Feature</a:t>
            </a:r>
            <a:r>
              <a:rPr lang="ko-KR" altLang="en-US" dirty="0"/>
              <a:t>와 </a:t>
            </a:r>
            <a:r>
              <a:rPr lang="en-US" altLang="ko-KR" dirty="0"/>
              <a:t>class </a:t>
            </a:r>
            <a:r>
              <a:rPr lang="ko-KR" altLang="en-US" dirty="0"/>
              <a:t>간 관계를 분석하는 데 있어 유명한 통계기법이 </a:t>
            </a:r>
            <a:r>
              <a:rPr lang="en-US" altLang="ko-KR" b="1" dirty="0" err="1"/>
              <a:t>pearson</a:t>
            </a:r>
            <a:r>
              <a:rPr lang="en-US" altLang="ko-KR" b="1" dirty="0"/>
              <a:t> correlation </a:t>
            </a:r>
            <a:r>
              <a:rPr lang="en-US" altLang="ko-KR" b="1" dirty="0" err="1"/>
              <a:t>coefficien</a:t>
            </a:r>
            <a:r>
              <a:rPr lang="ko-KR" altLang="en-US" dirty="0"/>
              <a:t>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상관관계</a:t>
            </a:r>
            <a:r>
              <a:rPr lang="en-US" altLang="ko-KR" dirty="0"/>
              <a:t>(correlation) : </a:t>
            </a:r>
            <a:r>
              <a:rPr lang="ko-KR" altLang="en-US" dirty="0"/>
              <a:t>서로 간 관계를 나타내는 지표이며</a:t>
            </a:r>
            <a:r>
              <a:rPr lang="en-US" altLang="ko-KR" dirty="0"/>
              <a:t>, </a:t>
            </a:r>
            <a:r>
              <a:rPr lang="ko-KR" altLang="en-US" dirty="0"/>
              <a:t>이를 위해서 통계에서 </a:t>
            </a:r>
            <a:r>
              <a:rPr lang="en-US" altLang="ko-KR" dirty="0" err="1"/>
              <a:t>x,y</a:t>
            </a:r>
            <a:r>
              <a:rPr lang="ko-KR" altLang="en-US" dirty="0"/>
              <a:t>가 있을 때 선형 상관관계를 파악 해주는 것임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공식은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표준편차</a:t>
            </a:r>
            <a:r>
              <a:rPr lang="en-US" altLang="ko-KR" dirty="0"/>
              <a:t>, </a:t>
            </a:r>
            <a:r>
              <a:rPr lang="en-US" altLang="ko-KR" dirty="0" err="1"/>
              <a:t>cov</a:t>
            </a:r>
            <a:r>
              <a:rPr lang="en-US" altLang="ko-KR" dirty="0"/>
              <a:t>(</a:t>
            </a:r>
            <a:r>
              <a:rPr lang="ko-KR" altLang="en-US" dirty="0"/>
              <a:t>공분산</a:t>
            </a:r>
            <a:r>
              <a:rPr lang="en-US" altLang="ko-KR" dirty="0"/>
              <a:t>)</a:t>
            </a:r>
            <a:r>
              <a:rPr lang="ko-KR" altLang="en-US" dirty="0"/>
              <a:t>을 통해서 계산할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3C44-92FB-4F1B-9A52-0CE79D36980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갑자기 수식이 왜 나오는가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Correlation</a:t>
            </a:r>
            <a:r>
              <a:rPr lang="ko-KR" altLang="en-US" dirty="0"/>
              <a:t>을 간단하게 계산해주는 </a:t>
            </a:r>
            <a:r>
              <a:rPr lang="en-US" altLang="ko-KR" dirty="0"/>
              <a:t>heatmap</a:t>
            </a:r>
            <a:r>
              <a:rPr lang="ko-KR" altLang="en-US" dirty="0"/>
              <a:t>이라는 </a:t>
            </a:r>
            <a:r>
              <a:rPr lang="en-US" altLang="ko-KR" dirty="0"/>
              <a:t>function</a:t>
            </a:r>
            <a:r>
              <a:rPr lang="ko-KR" altLang="en-US" dirty="0"/>
              <a:t>이 있는데</a:t>
            </a:r>
            <a:r>
              <a:rPr lang="en-US" altLang="ko-KR" dirty="0"/>
              <a:t>, </a:t>
            </a:r>
            <a:r>
              <a:rPr lang="ko-KR" altLang="en-US" dirty="0"/>
              <a:t>이것을 하게 되었을 때 </a:t>
            </a:r>
            <a:r>
              <a:rPr lang="en-US" altLang="ko-KR" dirty="0"/>
              <a:t>feature</a:t>
            </a:r>
            <a:r>
              <a:rPr lang="ko-KR" altLang="en-US" dirty="0"/>
              <a:t>와 </a:t>
            </a:r>
            <a:r>
              <a:rPr lang="en-US" altLang="ko-KR" dirty="0"/>
              <a:t>feature(1,2</a:t>
            </a:r>
            <a:r>
              <a:rPr lang="ko-KR" altLang="en-US" dirty="0"/>
              <a:t>번 데이터</a:t>
            </a:r>
            <a:r>
              <a:rPr lang="en-US" altLang="ko-KR" dirty="0"/>
              <a:t>) </a:t>
            </a:r>
            <a:r>
              <a:rPr lang="ko-KR" altLang="en-US" dirty="0"/>
              <a:t>등을 짝을 지어</a:t>
            </a:r>
            <a:r>
              <a:rPr lang="en-US" altLang="ko-KR" dirty="0"/>
              <a:t>, </a:t>
            </a:r>
            <a:r>
              <a:rPr lang="ko-KR" altLang="en-US" dirty="0"/>
              <a:t>어떤 패턴으로 변하고 있는지를 알려 줌</a:t>
            </a:r>
            <a:r>
              <a:rPr lang="en-US" altLang="ko-KR" dirty="0"/>
              <a:t>. </a:t>
            </a:r>
            <a:r>
              <a:rPr lang="ko-KR" altLang="en-US" dirty="0"/>
              <a:t>두 항목이 전혀 다른 패턴으로 변한다면 </a:t>
            </a:r>
            <a:r>
              <a:rPr lang="en-US" altLang="ko-KR" dirty="0"/>
              <a:t>0, </a:t>
            </a:r>
            <a:r>
              <a:rPr lang="ko-KR" altLang="en-US" dirty="0"/>
              <a:t>비슷한 패턴으로 변한다면 </a:t>
            </a:r>
            <a:r>
              <a:rPr lang="en-US" altLang="ko-KR" dirty="0"/>
              <a:t>1</a:t>
            </a:r>
            <a:r>
              <a:rPr lang="ko-KR" altLang="en-US" dirty="0"/>
              <a:t>을 출력함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3C44-92FB-4F1B-9A52-0CE79D36980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73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가로축에도 </a:t>
            </a:r>
            <a:r>
              <a:rPr lang="en-US" altLang="ko-KR" dirty="0"/>
              <a:t>feature, class</a:t>
            </a:r>
            <a:r>
              <a:rPr lang="ko-KR" altLang="en-US" dirty="0"/>
              <a:t>가 있고</a:t>
            </a:r>
            <a:r>
              <a:rPr lang="en-US" altLang="ko-KR" dirty="0"/>
              <a:t>, </a:t>
            </a:r>
            <a:r>
              <a:rPr lang="ko-KR" altLang="en-US" dirty="0"/>
              <a:t>세로축에도 </a:t>
            </a:r>
            <a:r>
              <a:rPr lang="en-US" altLang="ko-KR" dirty="0"/>
              <a:t>feature, class</a:t>
            </a:r>
            <a:r>
              <a:rPr lang="ko-KR" altLang="en-US" dirty="0"/>
              <a:t>가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Pregnant – class</a:t>
            </a:r>
            <a:r>
              <a:rPr lang="ko-KR" altLang="en-US" dirty="0"/>
              <a:t>간 상관관계는 </a:t>
            </a:r>
            <a:r>
              <a:rPr lang="en-US" altLang="ko-KR" dirty="0"/>
              <a:t>0.22, plasm</a:t>
            </a:r>
            <a:r>
              <a:rPr lang="ko-KR" altLang="en-US" dirty="0"/>
              <a:t>와 </a:t>
            </a:r>
            <a:r>
              <a:rPr lang="en-US" altLang="ko-KR" dirty="0"/>
              <a:t>class</a:t>
            </a:r>
            <a:r>
              <a:rPr lang="ko-KR" altLang="en-US" dirty="0"/>
              <a:t>간 관계는 </a:t>
            </a:r>
            <a:r>
              <a:rPr lang="en-US" altLang="ko-KR" dirty="0"/>
              <a:t>0.47 </a:t>
            </a:r>
            <a:r>
              <a:rPr lang="ko-KR" altLang="en-US" dirty="0"/>
              <a:t>등으로 서로 상관관계를 알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눈여겨볼 항목은 </a:t>
            </a:r>
            <a:r>
              <a:rPr lang="en-US" altLang="ko-KR" dirty="0"/>
              <a:t>class</a:t>
            </a:r>
            <a:r>
              <a:rPr lang="ko-KR" altLang="en-US" dirty="0"/>
              <a:t>에서 가장 높은 값을 가지는 </a:t>
            </a:r>
            <a:r>
              <a:rPr lang="en-US" altLang="ko-KR" dirty="0"/>
              <a:t>feature</a:t>
            </a:r>
            <a:r>
              <a:rPr lang="ko-KR" altLang="en-US" dirty="0"/>
              <a:t>은 </a:t>
            </a:r>
            <a:r>
              <a:rPr lang="en-US" altLang="ko-KR" dirty="0"/>
              <a:t>0.47</a:t>
            </a:r>
            <a:r>
              <a:rPr lang="ko-KR" altLang="en-US" dirty="0"/>
              <a:t>의 </a:t>
            </a:r>
            <a:r>
              <a:rPr lang="en-US" altLang="ko-KR" dirty="0"/>
              <a:t>plasma</a:t>
            </a:r>
            <a:r>
              <a:rPr lang="ko-KR" altLang="en-US" dirty="0"/>
              <a:t>가 됨</a:t>
            </a:r>
            <a:r>
              <a:rPr lang="en-US" altLang="ko-KR" dirty="0"/>
              <a:t>(</a:t>
            </a:r>
            <a:r>
              <a:rPr lang="ko-KR" altLang="en-US" dirty="0"/>
              <a:t>공복혈당농도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가장 상관관계가 높다 </a:t>
            </a:r>
            <a:r>
              <a:rPr lang="en-US" altLang="ko-KR" dirty="0"/>
              <a:t>-&gt; </a:t>
            </a:r>
            <a:r>
              <a:rPr lang="ko-KR" altLang="en-US" dirty="0"/>
              <a:t>결론을 만드는 데 가장 중요한 역할을 할 것 이라고 추측할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PCC</a:t>
            </a:r>
            <a:r>
              <a:rPr lang="ko-KR" altLang="en-US" dirty="0"/>
              <a:t>는 선형관계만 따지기 때문에</a:t>
            </a:r>
            <a:r>
              <a:rPr lang="en-US" altLang="ko-KR" dirty="0"/>
              <a:t>, Deep learning</a:t>
            </a:r>
            <a:r>
              <a:rPr lang="ko-KR" altLang="en-US" dirty="0"/>
              <a:t>처럼 비선형 학습이 가능한 모델에서는 절대적으로 작용하는 것은 아님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항목 간 상관관계가 높으면 다른 하나가 불필요할 수도 있음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가장 하얀 값인 </a:t>
            </a:r>
            <a:r>
              <a:rPr lang="en-US" altLang="ko-KR" dirty="0"/>
              <a:t>0.54(Age – Pregnant)</a:t>
            </a:r>
            <a:r>
              <a:rPr lang="ko-KR" altLang="en-US" dirty="0"/>
              <a:t>에서</a:t>
            </a:r>
            <a:r>
              <a:rPr lang="en-US" altLang="ko-KR" dirty="0"/>
              <a:t>, pregnant</a:t>
            </a:r>
            <a:r>
              <a:rPr lang="ko-KR" altLang="en-US" dirty="0"/>
              <a:t>나 </a:t>
            </a:r>
            <a:r>
              <a:rPr lang="en-US" altLang="ko-KR" dirty="0"/>
              <a:t>age</a:t>
            </a:r>
            <a:r>
              <a:rPr lang="ko-KR" altLang="en-US" dirty="0"/>
              <a:t>를 하나 빼더라도 어느정도 잘 작동하지 않을까</a:t>
            </a:r>
            <a:r>
              <a:rPr lang="en-US" altLang="ko-KR" dirty="0"/>
              <a:t>? </a:t>
            </a:r>
            <a:r>
              <a:rPr lang="ko-KR" altLang="en-US" dirty="0"/>
              <a:t>등의 예측이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3C44-92FB-4F1B-9A52-0CE79D36980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30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spc="40" dirty="0">
                <a:latin typeface="Arial"/>
                <a:cs typeface="Arial"/>
              </a:rPr>
              <a:t>Plasma</a:t>
            </a:r>
            <a:r>
              <a:rPr lang="ko-KR" altLang="en-US" b="1" spc="40" dirty="0">
                <a:latin typeface="맑은 고딕"/>
                <a:cs typeface="맑은 고딕"/>
              </a:rPr>
              <a:t>에 </a:t>
            </a:r>
            <a:r>
              <a:rPr lang="ko-KR" altLang="en-US" b="1" dirty="0">
                <a:latin typeface="맑은 고딕"/>
                <a:cs typeface="맑은 고딕"/>
              </a:rPr>
              <a:t>따른</a:t>
            </a:r>
            <a:r>
              <a:rPr lang="ko-KR" altLang="en-US" b="1" spc="-994" dirty="0">
                <a:latin typeface="맑은 고딕"/>
                <a:cs typeface="맑은 고딕"/>
              </a:rPr>
              <a:t> </a:t>
            </a:r>
            <a:r>
              <a:rPr lang="en-US" altLang="ko-KR" b="1" spc="-20" dirty="0">
                <a:latin typeface="Arial"/>
                <a:cs typeface="Arial"/>
              </a:rPr>
              <a:t>class </a:t>
            </a:r>
            <a:r>
              <a:rPr lang="ko-KR" altLang="en-US" b="1" dirty="0">
                <a:latin typeface="맑은 고딕"/>
                <a:cs typeface="맑은 고딕"/>
              </a:rPr>
              <a:t>비교</a:t>
            </a:r>
            <a:endParaRPr lang="en-US" altLang="ko-KR" b="1" dirty="0">
              <a:latin typeface="맑은 고딕"/>
              <a:cs typeface="맑은 고딕"/>
            </a:endParaRPr>
          </a:p>
          <a:p>
            <a:endParaRPr lang="en-US" altLang="ko-KR" b="0" dirty="0">
              <a:latin typeface="맑은 고딕"/>
            </a:endParaRPr>
          </a:p>
          <a:p>
            <a:r>
              <a:rPr lang="ko-KR" altLang="en-US" dirty="0"/>
              <a:t>이전에서 가장 상관관계가 높았던 </a:t>
            </a:r>
            <a:r>
              <a:rPr lang="en-US" altLang="ko-KR" dirty="0"/>
              <a:t>plasma</a:t>
            </a:r>
            <a:r>
              <a:rPr lang="ko-KR" altLang="en-US" dirty="0"/>
              <a:t>를 </a:t>
            </a:r>
            <a:r>
              <a:rPr lang="en-US" altLang="ko-KR" dirty="0"/>
              <a:t>grid</a:t>
            </a:r>
            <a:r>
              <a:rPr lang="ko-KR" altLang="en-US" dirty="0"/>
              <a:t>를 통해 그래프를 그린 경우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Class 0 </a:t>
            </a:r>
            <a:r>
              <a:rPr lang="ko-KR" altLang="en-US" dirty="0"/>
              <a:t>일 때와 </a:t>
            </a:r>
            <a:r>
              <a:rPr lang="en-US" altLang="ko-KR" dirty="0"/>
              <a:t>1</a:t>
            </a:r>
            <a:r>
              <a:rPr lang="ko-KR" altLang="en-US" dirty="0"/>
              <a:t>인 데이터의 </a:t>
            </a:r>
            <a:r>
              <a:rPr lang="en-US" altLang="ko-KR" dirty="0"/>
              <a:t>plasma</a:t>
            </a:r>
            <a:r>
              <a:rPr lang="ko-KR" altLang="en-US" dirty="0"/>
              <a:t>값을 살펴보면</a:t>
            </a:r>
            <a:r>
              <a:rPr lang="en-US" altLang="ko-KR" dirty="0"/>
              <a:t>, plasma</a:t>
            </a:r>
            <a:r>
              <a:rPr lang="ko-KR" altLang="en-US" dirty="0"/>
              <a:t>값이 </a:t>
            </a:r>
            <a:r>
              <a:rPr lang="en-US" altLang="ko-KR" dirty="0"/>
              <a:t>150 </a:t>
            </a:r>
            <a:r>
              <a:rPr lang="ko-KR" altLang="en-US" dirty="0"/>
              <a:t>이상이 되면 </a:t>
            </a:r>
            <a:r>
              <a:rPr lang="en-US" altLang="ko-KR" dirty="0"/>
              <a:t>class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일 가능성이 높다 라고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식으로</a:t>
            </a:r>
            <a:r>
              <a:rPr lang="en-US" altLang="ko-KR" dirty="0"/>
              <a:t>, </a:t>
            </a:r>
            <a:r>
              <a:rPr lang="ko-KR" altLang="en-US" b="1" dirty="0"/>
              <a:t>결과에 미치는 영향이 큰 </a:t>
            </a:r>
            <a:r>
              <a:rPr lang="en-US" altLang="ko-KR" b="1" dirty="0"/>
              <a:t>feature</a:t>
            </a:r>
            <a:r>
              <a:rPr lang="ko-KR" altLang="en-US" b="1" dirty="0"/>
              <a:t>을 발견하는 것이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과정의 한 예시임 </a:t>
            </a:r>
            <a:r>
              <a:rPr lang="en-US" altLang="ko-KR" dirty="0"/>
              <a:t>-&gt; </a:t>
            </a:r>
            <a:r>
              <a:rPr lang="ko-KR" altLang="en-US" dirty="0"/>
              <a:t>성능향상에 큰 역할을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3C44-92FB-4F1B-9A52-0CE79D36980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7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피마 인디언의 당뇨병 예측을 할 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 err="1"/>
              <a:t>LogisticRegression</a:t>
            </a:r>
            <a:r>
              <a:rPr lang="ko-KR" altLang="en-US" dirty="0"/>
              <a:t>을 적용해 보았을 때 </a:t>
            </a:r>
            <a:r>
              <a:rPr lang="en-US" altLang="ko-KR" dirty="0"/>
              <a:t>65.10%</a:t>
            </a:r>
            <a:r>
              <a:rPr lang="ko-KR" altLang="en-US" dirty="0"/>
              <a:t>이 나오는 것을 볼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3C44-92FB-4F1B-9A52-0CE79D36980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475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데이터가 왜 중요한가</a:t>
            </a:r>
            <a:r>
              <a:rPr lang="en-US" altLang="ko-KR" dirty="0"/>
              <a:t>?</a:t>
            </a:r>
            <a:r>
              <a:rPr lang="ko-KR" altLang="en-US" dirty="0"/>
              <a:t>를 예시와 같이 볼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3C44-92FB-4F1B-9A52-0CE79D36980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225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</a:t>
            </a:r>
            <a:r>
              <a:rPr lang="en-US" altLang="ko-KR" dirty="0"/>
              <a:t>logistic</a:t>
            </a:r>
            <a:r>
              <a:rPr lang="ko-KR" altLang="en-US" dirty="0"/>
              <a:t>보다 좀 더 복잡하고 고급기술인 </a:t>
            </a:r>
            <a:r>
              <a:rPr lang="en-US" altLang="ko-KR" dirty="0"/>
              <a:t>random forest</a:t>
            </a:r>
            <a:r>
              <a:rPr lang="ko-KR" altLang="en-US" dirty="0"/>
              <a:t>를 사용했을 경우에</a:t>
            </a:r>
            <a:r>
              <a:rPr lang="en-US" altLang="ko-KR" dirty="0"/>
              <a:t>, 97.40%</a:t>
            </a:r>
            <a:r>
              <a:rPr lang="ko-KR" altLang="en-US" dirty="0"/>
              <a:t>이 나오는 것을 볼 수 있다</a:t>
            </a:r>
            <a:r>
              <a:rPr lang="en-US" altLang="ko-KR" dirty="0"/>
              <a:t>.(</a:t>
            </a:r>
            <a:r>
              <a:rPr lang="ko-KR" altLang="en-US" dirty="0"/>
              <a:t>매우 높은 정확도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전통적인 </a:t>
            </a:r>
            <a:r>
              <a:rPr lang="en-US" altLang="ko-KR" dirty="0"/>
              <a:t>machine learning</a:t>
            </a:r>
            <a:r>
              <a:rPr lang="ko-KR" altLang="en-US" dirty="0"/>
              <a:t>의 가장 강력한 </a:t>
            </a:r>
            <a:r>
              <a:rPr lang="en-US" altLang="ko-KR" dirty="0"/>
              <a:t>tool</a:t>
            </a:r>
            <a:r>
              <a:rPr lang="ko-KR" altLang="en-US" dirty="0"/>
              <a:t>을 </a:t>
            </a:r>
            <a:r>
              <a:rPr lang="en-US" altLang="ko-KR" dirty="0"/>
              <a:t>random forest</a:t>
            </a:r>
            <a:r>
              <a:rPr lang="ko-KR" altLang="en-US" dirty="0"/>
              <a:t>로 볼 수 있고</a:t>
            </a:r>
            <a:r>
              <a:rPr lang="en-US" altLang="ko-KR" dirty="0"/>
              <a:t>, </a:t>
            </a:r>
            <a:r>
              <a:rPr lang="ko-KR" altLang="en-US" dirty="0"/>
              <a:t>일반적인 데이터 처리에 많이 쓰임</a:t>
            </a:r>
            <a:r>
              <a:rPr lang="en-US" altLang="ko-KR" dirty="0"/>
              <a:t>. </a:t>
            </a:r>
            <a:r>
              <a:rPr lang="ko-KR" altLang="en-US" dirty="0"/>
              <a:t>자세한 내용은 추후 강의에서 다뤄질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3C44-92FB-4F1B-9A52-0CE79D36980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664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데이터의 수정 </a:t>
            </a:r>
            <a:r>
              <a:rPr lang="en-US" altLang="ko-KR" dirty="0"/>
              <a:t>: correlation </a:t>
            </a:r>
            <a:r>
              <a:rPr lang="ko-KR" altLang="en-US" dirty="0"/>
              <a:t>기준으로 높은 값인 </a:t>
            </a:r>
            <a:r>
              <a:rPr lang="en-US" altLang="ko-KR" dirty="0"/>
              <a:t>plasma, </a:t>
            </a:r>
            <a:r>
              <a:rPr lang="en-US" altLang="ko-KR" dirty="0" err="1"/>
              <a:t>bmi</a:t>
            </a:r>
            <a:r>
              <a:rPr lang="en-US" altLang="ko-KR" dirty="0"/>
              <a:t>, age</a:t>
            </a:r>
            <a:r>
              <a:rPr lang="ko-KR" altLang="en-US" dirty="0"/>
              <a:t>의 세 가지 값만 남기고 나머지 데이터를 과감하게 지워 보았음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데이터의 속성이 </a:t>
            </a:r>
            <a:r>
              <a:rPr lang="en-US" altLang="ko-KR" dirty="0"/>
              <a:t>3</a:t>
            </a:r>
            <a:r>
              <a:rPr lang="ko-KR" altLang="en-US" dirty="0"/>
              <a:t>개가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정확도는 </a:t>
            </a:r>
            <a:r>
              <a:rPr lang="en-US" altLang="ko-KR" dirty="0"/>
              <a:t>65.1%</a:t>
            </a:r>
            <a:r>
              <a:rPr lang="ko-KR" altLang="en-US" dirty="0"/>
              <a:t>로 동일하게 나왔음 </a:t>
            </a:r>
            <a:r>
              <a:rPr lang="en-US" altLang="ko-KR" dirty="0"/>
              <a:t>=&gt; </a:t>
            </a:r>
            <a:r>
              <a:rPr lang="ko-KR" altLang="en-US" dirty="0"/>
              <a:t>파라미터를 줄였음에도 불구하고 동일한 알고리즘을 사용하여 동일한 정확도를 얻었음</a:t>
            </a: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dirty="0"/>
              <a:t>Complexity</a:t>
            </a:r>
            <a:r>
              <a:rPr lang="ko-KR" altLang="en-US" dirty="0"/>
              <a:t>와 </a:t>
            </a:r>
            <a:r>
              <a:rPr lang="en-US" altLang="ko-KR" dirty="0"/>
              <a:t>memory resource</a:t>
            </a:r>
            <a:r>
              <a:rPr lang="ko-KR" altLang="en-US" dirty="0"/>
              <a:t>상에서 큰 이득을 얻었음</a:t>
            </a: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3C44-92FB-4F1B-9A52-0CE79D36980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19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사용한 세 가지 </a:t>
            </a:r>
            <a:r>
              <a:rPr lang="en-US" altLang="ko-KR" dirty="0"/>
              <a:t>feature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3C44-92FB-4F1B-9A52-0CE79D36980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1895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역시 </a:t>
            </a:r>
            <a:r>
              <a:rPr lang="en-US" altLang="ko-KR" dirty="0"/>
              <a:t>random forest</a:t>
            </a:r>
            <a:r>
              <a:rPr lang="ko-KR" altLang="en-US" dirty="0"/>
              <a:t>도 동일한 데이터셋에 대해서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feature</a:t>
            </a:r>
            <a:r>
              <a:rPr lang="ko-KR" altLang="en-US" dirty="0"/>
              <a:t>을 사용한 결과</a:t>
            </a:r>
            <a:r>
              <a:rPr lang="en-US" altLang="ko-KR" dirty="0"/>
              <a:t>, </a:t>
            </a:r>
            <a:r>
              <a:rPr lang="ko-KR" altLang="en-US" dirty="0"/>
              <a:t>데이터셋을 줄였음에도 불구하고 동일한 정확도가 나왔음</a:t>
            </a:r>
            <a:endParaRPr lang="en-US" altLang="ko-KR" dirty="0"/>
          </a:p>
          <a:p>
            <a:r>
              <a:rPr lang="ko-KR" altLang="en-US" dirty="0"/>
              <a:t>참고 </a:t>
            </a:r>
            <a:r>
              <a:rPr lang="en-US" altLang="ko-KR" dirty="0"/>
              <a:t>: Random forest</a:t>
            </a:r>
            <a:r>
              <a:rPr lang="ko-KR" altLang="en-US" dirty="0"/>
              <a:t>는 확률 기반이므로</a:t>
            </a:r>
            <a:r>
              <a:rPr lang="en-US" altLang="ko-KR" dirty="0"/>
              <a:t>, </a:t>
            </a:r>
            <a:r>
              <a:rPr lang="ko-KR" altLang="en-US" dirty="0"/>
              <a:t>여러 번 실행에 대해 결과값이 바뀔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3C44-92FB-4F1B-9A52-0CE79D36980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649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</a:t>
            </a:r>
            <a:r>
              <a:rPr lang="en-US" altLang="ko-KR" dirty="0"/>
              <a:t>, clustering</a:t>
            </a:r>
            <a:r>
              <a:rPr lang="ko-KR" altLang="en-US" dirty="0"/>
              <a:t>을 다룰 것임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이전까지는 분류 문제</a:t>
            </a:r>
            <a:r>
              <a:rPr lang="en-US" altLang="ko-KR" dirty="0"/>
              <a:t>, </a:t>
            </a:r>
            <a:r>
              <a:rPr lang="ko-KR" altLang="en-US" dirty="0"/>
              <a:t>구분 문제였다면 </a:t>
            </a:r>
            <a:r>
              <a:rPr lang="en-US" altLang="ko-KR" dirty="0"/>
              <a:t>unsupervised learning, </a:t>
            </a:r>
            <a:r>
              <a:rPr lang="ko-KR" altLang="en-US" dirty="0"/>
              <a:t>정답을 알려주지 않아도 알아서 학습하는 그러한 머신 러닝 기법이 </a:t>
            </a:r>
            <a:r>
              <a:rPr lang="en-US" altLang="ko-KR" dirty="0" err="1"/>
              <a:t>clusterin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여기서도 데이터의 중요성을 한번 볼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3C44-92FB-4F1B-9A52-0CE79D36980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1046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와인 데이터</a:t>
            </a:r>
            <a:r>
              <a:rPr lang="en-US" altLang="ko-KR" dirty="0"/>
              <a:t>(class</a:t>
            </a:r>
            <a:r>
              <a:rPr lang="ko-KR" altLang="en-US" dirty="0"/>
              <a:t>가 </a:t>
            </a:r>
            <a:r>
              <a:rPr lang="en-US" altLang="ko-KR" dirty="0"/>
              <a:t>0,1</a:t>
            </a:r>
            <a:r>
              <a:rPr lang="ko-KR" altLang="en-US" dirty="0"/>
              <a:t>만 있는 것이 아니라</a:t>
            </a:r>
            <a:r>
              <a:rPr lang="en-US" altLang="ko-KR" dirty="0"/>
              <a:t>, </a:t>
            </a:r>
            <a:r>
              <a:rPr lang="ko-KR" altLang="en-US" dirty="0"/>
              <a:t>여러 가지 </a:t>
            </a:r>
            <a:r>
              <a:rPr lang="en-US" altLang="ko-KR" dirty="0"/>
              <a:t>class</a:t>
            </a:r>
            <a:r>
              <a:rPr lang="ko-KR" altLang="en-US" dirty="0"/>
              <a:t>가 존재하는 분류 데이터셋으로 유명함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178</a:t>
            </a:r>
            <a:r>
              <a:rPr lang="ko-KR" altLang="en-US" dirty="0"/>
              <a:t>개의 샘플</a:t>
            </a:r>
            <a:r>
              <a:rPr lang="en-US" altLang="ko-KR" dirty="0"/>
              <a:t>, 13</a:t>
            </a:r>
            <a:r>
              <a:rPr lang="ko-KR" altLang="en-US" dirty="0"/>
              <a:t>개의 </a:t>
            </a:r>
            <a:r>
              <a:rPr lang="en-US" altLang="ko-KR" dirty="0"/>
              <a:t>feature</a:t>
            </a:r>
            <a:r>
              <a:rPr lang="ko-KR" altLang="en-US" dirty="0"/>
              <a:t>이 있고</a:t>
            </a:r>
            <a:r>
              <a:rPr lang="en-US" altLang="ko-KR" dirty="0"/>
              <a:t>, class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2</a:t>
            </a:r>
            <a:r>
              <a:rPr lang="ko-KR" altLang="en-US" dirty="0"/>
              <a:t>까지 총 </a:t>
            </a:r>
            <a:r>
              <a:rPr lang="en-US" altLang="ko-KR" dirty="0"/>
              <a:t>3</a:t>
            </a:r>
            <a:r>
              <a:rPr lang="ko-KR" altLang="en-US" dirty="0"/>
              <a:t>개가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3C44-92FB-4F1B-9A52-0CE79D36980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734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데이터를 불러와서 시각화해본 상황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다양하게 퍼져 있으며</a:t>
            </a:r>
            <a:r>
              <a:rPr lang="en-US" altLang="ko-KR" dirty="0"/>
              <a:t>, </a:t>
            </a:r>
            <a:r>
              <a:rPr lang="ko-KR" altLang="en-US" dirty="0"/>
              <a:t>규칙이 있어 선을 그어 단순 분류가 어려울 정도로 다양하게 분포되어 있음</a:t>
            </a:r>
            <a:r>
              <a:rPr lang="en-US" altLang="ko-KR" dirty="0"/>
              <a:t>(</a:t>
            </a:r>
            <a:r>
              <a:rPr lang="ko-KR" altLang="en-US" dirty="0"/>
              <a:t>딱히 큰 규칙이 보이지 않음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주차에서 배울 </a:t>
            </a:r>
            <a:r>
              <a:rPr lang="en-US" altLang="ko-KR" dirty="0"/>
              <a:t>k-means</a:t>
            </a:r>
            <a:r>
              <a:rPr lang="ko-KR" altLang="en-US" dirty="0"/>
              <a:t>라는 </a:t>
            </a:r>
            <a:r>
              <a:rPr lang="en-US" altLang="ko-KR" dirty="0"/>
              <a:t>clustering </a:t>
            </a:r>
            <a:r>
              <a:rPr lang="ko-KR" altLang="en-US" dirty="0"/>
              <a:t>기법을 사용해 분류해보도록 하겠음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3C44-92FB-4F1B-9A52-0CE79D36980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9046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r>
              <a:rPr lang="ko-KR" altLang="en-US" dirty="0"/>
              <a:t> 하나로</a:t>
            </a:r>
            <a:r>
              <a:rPr lang="en-US" altLang="ko-KR" dirty="0"/>
              <a:t>(</a:t>
            </a:r>
            <a:r>
              <a:rPr lang="en-US" altLang="ko-KR" dirty="0" err="1"/>
              <a:t>Kmeans</a:t>
            </a:r>
            <a:r>
              <a:rPr lang="en-US" altLang="ko-KR" dirty="0"/>
              <a:t>()) </a:t>
            </a:r>
            <a:r>
              <a:rPr lang="ko-KR" altLang="en-US" dirty="0"/>
              <a:t>간단하게 사용할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Fit_predict</a:t>
            </a:r>
            <a:r>
              <a:rPr lang="en-US" altLang="ko-KR" dirty="0"/>
              <a:t>()</a:t>
            </a:r>
            <a:r>
              <a:rPr lang="ko-KR" altLang="en-US" dirty="0"/>
              <a:t>를 사용하였고</a:t>
            </a:r>
            <a:r>
              <a:rPr lang="en-US" altLang="ko-KR" dirty="0"/>
              <a:t>, </a:t>
            </a:r>
            <a:r>
              <a:rPr lang="ko-KR" altLang="en-US" dirty="0"/>
              <a:t>파란색 코드는 시각화를 위해 그래프로 뿌려주는 작업임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머신러닝</a:t>
            </a:r>
            <a:r>
              <a:rPr lang="ko-KR" altLang="en-US" dirty="0"/>
              <a:t> 알고리즘이 복잡한 것이 아니라</a:t>
            </a:r>
            <a:r>
              <a:rPr lang="en-US" altLang="ko-KR" dirty="0"/>
              <a:t>, </a:t>
            </a:r>
            <a:r>
              <a:rPr lang="ko-KR" altLang="en-US" dirty="0"/>
              <a:t>어떻게 시각화</a:t>
            </a:r>
            <a:r>
              <a:rPr lang="en-US" altLang="ko-KR" dirty="0"/>
              <a:t>/</a:t>
            </a:r>
            <a:r>
              <a:rPr lang="ko-KR" altLang="en-US" dirty="0" err="1"/>
              <a:t>전처리</a:t>
            </a:r>
            <a:r>
              <a:rPr lang="en-US" altLang="ko-KR" dirty="0"/>
              <a:t>/</a:t>
            </a:r>
            <a:r>
              <a:rPr lang="ko-KR" altLang="en-US" dirty="0"/>
              <a:t>후처리 하는지가 코드에서도 실제로도 더 오래 걸릴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3C44-92FB-4F1B-9A52-0CE79D36980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912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 </a:t>
            </a:r>
            <a:r>
              <a:rPr lang="en-US" altLang="ko-KR" dirty="0"/>
              <a:t>– label 1,2,3</a:t>
            </a:r>
            <a:r>
              <a:rPr lang="ko-KR" altLang="en-US" dirty="0"/>
              <a:t>의 세 가지 </a:t>
            </a:r>
            <a:r>
              <a:rPr lang="en-US" altLang="ko-KR" dirty="0"/>
              <a:t>class</a:t>
            </a:r>
            <a:r>
              <a:rPr lang="ko-KR" altLang="en-US" dirty="0"/>
              <a:t>가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정답이 있는 것이 아니고</a:t>
            </a:r>
            <a:r>
              <a:rPr lang="en-US" altLang="ko-KR" dirty="0"/>
              <a:t>, </a:t>
            </a:r>
            <a:r>
              <a:rPr lang="ko-KR" altLang="en-US" dirty="0"/>
              <a:t>수많은 데이터들이 있을 때 </a:t>
            </a:r>
            <a:r>
              <a:rPr lang="en-US" altLang="ko-KR" dirty="0"/>
              <a:t>k-means </a:t>
            </a:r>
            <a:r>
              <a:rPr lang="ko-KR" altLang="en-US" dirty="0"/>
              <a:t>라는 </a:t>
            </a:r>
            <a:r>
              <a:rPr lang="en-US" altLang="ko-KR" dirty="0"/>
              <a:t>clustering </a:t>
            </a:r>
            <a:r>
              <a:rPr lang="ko-KR" altLang="en-US" dirty="0"/>
              <a:t>기법이 알아서 </a:t>
            </a:r>
            <a:r>
              <a:rPr lang="en-US" altLang="ko-KR" dirty="0"/>
              <a:t>class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개로 나누어 본 것임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비지도학습이 어디에서 사용될까</a:t>
            </a:r>
            <a:r>
              <a:rPr lang="en-US" altLang="ko-KR" dirty="0"/>
              <a:t>? -&gt; clustering </a:t>
            </a:r>
            <a:r>
              <a:rPr lang="ko-KR" altLang="en-US" dirty="0"/>
              <a:t>전까지 어떤 </a:t>
            </a:r>
            <a:r>
              <a:rPr lang="en-US" altLang="ko-KR" dirty="0"/>
              <a:t>feature</a:t>
            </a:r>
            <a:r>
              <a:rPr lang="ko-KR" altLang="en-US" dirty="0"/>
              <a:t>이 중요한지를 강조하였는데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en-US" altLang="ko-KR" dirty="0"/>
              <a:t>clustering</a:t>
            </a:r>
            <a:r>
              <a:rPr lang="ko-KR" altLang="en-US" dirty="0"/>
              <a:t>으로 미리 나누면 어떤 </a:t>
            </a:r>
            <a:r>
              <a:rPr lang="en-US" altLang="ko-KR" dirty="0"/>
              <a:t>feature</a:t>
            </a:r>
            <a:r>
              <a:rPr lang="ko-KR" altLang="en-US" dirty="0"/>
              <a:t>가 밀집되어 있는지</a:t>
            </a:r>
            <a:r>
              <a:rPr lang="en-US" altLang="ko-KR" dirty="0"/>
              <a:t>, </a:t>
            </a:r>
            <a:r>
              <a:rPr lang="ko-KR" altLang="en-US" dirty="0"/>
              <a:t>더 중요한지</a:t>
            </a:r>
            <a:r>
              <a:rPr lang="en-US" altLang="ko-KR" dirty="0"/>
              <a:t> </a:t>
            </a:r>
            <a:r>
              <a:rPr lang="ko-KR" altLang="en-US" dirty="0"/>
              <a:t>등을 시각화를 통해서 알아볼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데이터에 정답이 아예 없어도</a:t>
            </a:r>
            <a:r>
              <a:rPr lang="en-US" altLang="ko-KR" dirty="0"/>
              <a:t>, clustering </a:t>
            </a:r>
            <a:r>
              <a:rPr lang="ko-KR" altLang="en-US" dirty="0"/>
              <a:t>기법을 통해 어느 정도 </a:t>
            </a:r>
            <a:r>
              <a:rPr lang="en-US" altLang="ko-KR" dirty="0"/>
              <a:t>1</a:t>
            </a:r>
            <a:r>
              <a:rPr lang="ko-KR" altLang="en-US" dirty="0"/>
              <a:t>차적으로 분류하고</a:t>
            </a:r>
            <a:r>
              <a:rPr lang="en-US" altLang="ko-KR" dirty="0"/>
              <a:t>, </a:t>
            </a:r>
            <a:r>
              <a:rPr lang="ko-KR" altLang="en-US" dirty="0"/>
              <a:t>이를 바탕으로 데이터의 속성을 조금이라도 이해할 수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3C44-92FB-4F1B-9A52-0CE79D36980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450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자세한 내용은 강의 시간마다 앞으로 중요한 </a:t>
            </a:r>
            <a:r>
              <a:rPr lang="ko-KR" altLang="en-US" dirty="0" err="1"/>
              <a:t>머신러닝</a:t>
            </a:r>
            <a:r>
              <a:rPr lang="ko-KR" altLang="en-US" dirty="0"/>
              <a:t> 툴들을 다뤄 볼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때마다 분류문제</a:t>
            </a:r>
            <a:r>
              <a:rPr lang="en-US" altLang="ko-KR" dirty="0"/>
              <a:t>, </a:t>
            </a:r>
            <a:r>
              <a:rPr lang="ko-KR" altLang="en-US" dirty="0"/>
              <a:t>회귀문제</a:t>
            </a:r>
            <a:r>
              <a:rPr lang="en-US" altLang="ko-KR" dirty="0"/>
              <a:t>, </a:t>
            </a:r>
            <a:r>
              <a:rPr lang="ko-KR" altLang="en-US" dirty="0"/>
              <a:t>지도학습</a:t>
            </a:r>
            <a:r>
              <a:rPr lang="en-US" altLang="ko-KR" dirty="0"/>
              <a:t>/</a:t>
            </a:r>
            <a:r>
              <a:rPr lang="ko-KR" altLang="en-US" dirty="0"/>
              <a:t>비지도학습의 차이를 더 잘 이해할 수 있게 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3C44-92FB-4F1B-9A52-0CE79D36980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951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강의에서</a:t>
            </a:r>
            <a:r>
              <a:rPr lang="en-US" altLang="ko-KR" dirty="0"/>
              <a:t>, </a:t>
            </a:r>
            <a:r>
              <a:rPr lang="ko-KR" altLang="en-US" dirty="0"/>
              <a:t>폐암환자의 생존율 예측에 대해 코드도 함께 보았음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데이터셋</a:t>
            </a:r>
            <a:r>
              <a:rPr lang="en-US" altLang="ko-KR" dirty="0"/>
              <a:t>(</a:t>
            </a:r>
            <a:r>
              <a:rPr lang="ko-KR" altLang="en-US" dirty="0"/>
              <a:t>속성 </a:t>
            </a:r>
            <a:r>
              <a:rPr lang="en-US" altLang="ko-KR" dirty="0"/>
              <a:t>, </a:t>
            </a:r>
            <a:r>
              <a:rPr lang="ko-KR" altLang="en-US" dirty="0"/>
              <a:t>생존여부</a:t>
            </a:r>
            <a:r>
              <a:rPr lang="en-US" altLang="ko-KR" dirty="0"/>
              <a:t>)</a:t>
            </a:r>
            <a:r>
              <a:rPr lang="ko-KR" altLang="en-US" dirty="0"/>
              <a:t>를 통해 새로운 환자를 예측하는 코드가 있었음</a:t>
            </a:r>
            <a:endParaRPr lang="en-US" altLang="ko-KR" dirty="0"/>
          </a:p>
          <a:p>
            <a:r>
              <a:rPr lang="en-US" altLang="ko-KR" dirty="0"/>
              <a:t>17</a:t>
            </a:r>
            <a:r>
              <a:rPr lang="ko-KR" altLang="en-US" dirty="0"/>
              <a:t>개의 속성</a:t>
            </a:r>
            <a:r>
              <a:rPr lang="en-US" altLang="ko-KR" dirty="0"/>
              <a:t>, 18</a:t>
            </a:r>
            <a:r>
              <a:rPr lang="ko-KR" altLang="en-US" dirty="0"/>
              <a:t>번째 클래스가 사망</a:t>
            </a:r>
            <a:r>
              <a:rPr lang="en-US" altLang="ko-KR" dirty="0"/>
              <a:t>/</a:t>
            </a:r>
            <a:r>
              <a:rPr lang="ko-KR" altLang="en-US" dirty="0"/>
              <a:t>생존을 알려주는 클래스였음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3C44-92FB-4F1B-9A52-0CE79D36980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897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강의에서는 선형 회귀</a:t>
            </a:r>
            <a:r>
              <a:rPr lang="en-US" altLang="ko-KR" dirty="0"/>
              <a:t>(Linear regression)</a:t>
            </a:r>
            <a:r>
              <a:rPr lang="ko-KR" altLang="en-US" dirty="0"/>
              <a:t>과 코드</a:t>
            </a:r>
            <a:r>
              <a:rPr lang="en-US" altLang="ko-KR" dirty="0"/>
              <a:t> </a:t>
            </a:r>
            <a:r>
              <a:rPr lang="ko-KR" altLang="en-US" dirty="0"/>
              <a:t>등을 알아볼 것임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</a:t>
            </a:r>
            <a:r>
              <a:rPr lang="en-US" altLang="ko-KR" dirty="0"/>
              <a:t>, cost function</a:t>
            </a:r>
            <a:r>
              <a:rPr lang="ko-KR" altLang="en-US" dirty="0"/>
              <a:t>에 대한 자세한 설명</a:t>
            </a:r>
            <a:r>
              <a:rPr lang="en-US" altLang="ko-KR" dirty="0"/>
              <a:t>, gradient descent</a:t>
            </a:r>
            <a:r>
              <a:rPr lang="ko-KR" altLang="en-US" dirty="0"/>
              <a:t>알고리즘의 주요 용어를 이해해 볼 것임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3C44-92FB-4F1B-9A52-0CE79D36980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36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3C44-92FB-4F1B-9A52-0CE79D36980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912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원래는 총 </a:t>
            </a:r>
            <a:r>
              <a:rPr lang="en-US" altLang="ko-KR" dirty="0"/>
              <a:t>470</a:t>
            </a:r>
            <a:r>
              <a:rPr lang="ko-KR" altLang="en-US" dirty="0"/>
              <a:t>개였는데</a:t>
            </a:r>
            <a:r>
              <a:rPr lang="en-US" altLang="ko-KR" dirty="0"/>
              <a:t>, </a:t>
            </a:r>
            <a:r>
              <a:rPr lang="ko-KR" altLang="en-US" dirty="0"/>
              <a:t>임의로 지운 것이 아닌 고의로 데이터가 편향되도록</a:t>
            </a:r>
            <a:r>
              <a:rPr lang="en-US" altLang="ko-KR" dirty="0"/>
              <a:t>(</a:t>
            </a:r>
            <a:r>
              <a:rPr lang="ko-KR" altLang="en-US" dirty="0" err="1"/>
              <a:t>안좋은</a:t>
            </a:r>
            <a:r>
              <a:rPr lang="ko-KR" altLang="en-US" dirty="0"/>
              <a:t> 데이터가 되도록</a:t>
            </a:r>
            <a:r>
              <a:rPr lang="en-US" altLang="ko-KR" dirty="0"/>
              <a:t>) </a:t>
            </a:r>
            <a:r>
              <a:rPr lang="ko-KR" altLang="en-US" dirty="0"/>
              <a:t>만들었음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3C44-92FB-4F1B-9A52-0CE79D36980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17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Evildata.csv</a:t>
            </a:r>
            <a:r>
              <a:rPr lang="ko-KR" altLang="en-US" dirty="0"/>
              <a:t>로 삭제한 해당 데이터를 불러왔고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LogisticRegression</a:t>
            </a:r>
            <a:r>
              <a:rPr lang="ko-KR" altLang="en-US" dirty="0"/>
              <a:t>이라는 함수를 사용해서 분류를 진행하였음 </a:t>
            </a:r>
            <a:r>
              <a:rPr lang="en-US" altLang="ko-KR" dirty="0"/>
              <a:t>( </a:t>
            </a:r>
            <a:r>
              <a:rPr lang="ko-KR" altLang="en-US" dirty="0"/>
              <a:t>디테일한 부분은 강의 </a:t>
            </a:r>
            <a:r>
              <a:rPr lang="en-US" altLang="ko-KR" dirty="0"/>
              <a:t>6</a:t>
            </a:r>
            <a:r>
              <a:rPr lang="ko-KR" altLang="en-US" dirty="0"/>
              <a:t>번째</a:t>
            </a:r>
            <a:r>
              <a:rPr lang="en-US" altLang="ko-KR" dirty="0"/>
              <a:t>, 3</a:t>
            </a:r>
            <a:r>
              <a:rPr lang="ko-KR" altLang="en-US" dirty="0"/>
              <a:t>주차 </a:t>
            </a:r>
            <a:r>
              <a:rPr lang="en-US" altLang="ko-KR" dirty="0"/>
              <a:t>2</a:t>
            </a:r>
            <a:r>
              <a:rPr lang="ko-KR" altLang="en-US" dirty="0"/>
              <a:t>차시 강의에서 </a:t>
            </a:r>
            <a:r>
              <a:rPr lang="en-US" altLang="ko-KR" dirty="0"/>
              <a:t>upload</a:t>
            </a:r>
            <a:r>
              <a:rPr lang="ko-KR" altLang="en-US" dirty="0"/>
              <a:t>될 예정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모델설정은 단 </a:t>
            </a:r>
            <a:r>
              <a:rPr lang="ko-KR" altLang="en-US" dirty="0" err="1"/>
              <a:t>한줄</a:t>
            </a:r>
            <a:r>
              <a:rPr lang="en-US" altLang="ko-KR" dirty="0"/>
              <a:t>(</a:t>
            </a:r>
            <a:r>
              <a:rPr lang="en-US" altLang="ko-KR" dirty="0" err="1"/>
              <a:t>LogisticRegression</a:t>
            </a:r>
            <a:r>
              <a:rPr lang="en-US" altLang="ko-KR" dirty="0"/>
              <a:t>)</a:t>
            </a:r>
            <a:r>
              <a:rPr lang="ko-KR" altLang="en-US" dirty="0"/>
              <a:t>으로 구현 가능함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Model.fit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r>
              <a:rPr lang="ko-KR" altLang="en-US" dirty="0"/>
              <a:t>를 통해서 학습을 시키게 됨</a:t>
            </a:r>
            <a:r>
              <a:rPr lang="en-US" altLang="ko-KR" dirty="0"/>
              <a:t>(x = input data, y = output data)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3C44-92FB-4F1B-9A52-0CE79D36980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08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y_pred</a:t>
            </a:r>
            <a:r>
              <a:rPr lang="en-US" altLang="ko-KR" dirty="0"/>
              <a:t> = </a:t>
            </a:r>
            <a:r>
              <a:rPr lang="en-US" altLang="ko-KR" dirty="0" err="1"/>
              <a:t>model.predict</a:t>
            </a:r>
            <a:r>
              <a:rPr lang="en-US" altLang="ko-KR" dirty="0"/>
              <a:t>(x)</a:t>
            </a:r>
            <a:r>
              <a:rPr lang="ko-KR" altLang="en-US" dirty="0"/>
              <a:t>를 통해 예측을 수행하였음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Accuracy score</a:t>
            </a:r>
            <a:r>
              <a:rPr lang="ko-KR" altLang="en-US" dirty="0"/>
              <a:t>를 </a:t>
            </a:r>
            <a:r>
              <a:rPr lang="en-US" altLang="ko-KR" dirty="0"/>
              <a:t>import</a:t>
            </a:r>
            <a:r>
              <a:rPr lang="ko-KR" altLang="en-US" dirty="0"/>
              <a:t>하여</a:t>
            </a:r>
            <a:r>
              <a:rPr lang="en-US" altLang="ko-KR" dirty="0"/>
              <a:t>, </a:t>
            </a:r>
            <a:r>
              <a:rPr lang="ko-KR" altLang="en-US" dirty="0"/>
              <a:t>생존</a:t>
            </a:r>
            <a:r>
              <a:rPr lang="en-US" altLang="ko-KR" dirty="0"/>
              <a:t>/</a:t>
            </a:r>
            <a:r>
              <a:rPr lang="ko-KR" altLang="en-US" dirty="0"/>
              <a:t>사망의 실제 값과 모델이 예측한 값을 통해 정확도를 계산하였더니 </a:t>
            </a:r>
            <a:r>
              <a:rPr lang="en-US" altLang="ko-KR" dirty="0"/>
              <a:t>97.80</a:t>
            </a:r>
            <a:r>
              <a:rPr lang="ko-KR" altLang="en-US" dirty="0"/>
              <a:t>의 높은 정확도를 보였음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정확도라는 것이</a:t>
            </a:r>
            <a:r>
              <a:rPr lang="en-US" altLang="ko-KR" dirty="0"/>
              <a:t> </a:t>
            </a:r>
            <a:r>
              <a:rPr lang="ko-KR" altLang="en-US" dirty="0"/>
              <a:t>얼마나 의미가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3C44-92FB-4F1B-9A52-0CE79D36980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432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</a:t>
            </a:r>
            <a:r>
              <a:rPr lang="en-US" altLang="ko-KR" dirty="0"/>
              <a:t>deep learning</a:t>
            </a:r>
            <a:r>
              <a:rPr lang="ko-KR" altLang="en-US" dirty="0"/>
              <a:t>을 사용하여 수행을 해 보았음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Denselayer</a:t>
            </a:r>
            <a:r>
              <a:rPr lang="en-US" altLang="ko-KR" dirty="0"/>
              <a:t>, hidden layer</a:t>
            </a:r>
            <a:r>
              <a:rPr lang="ko-KR" altLang="en-US" dirty="0"/>
              <a:t>을 총 </a:t>
            </a:r>
            <a:r>
              <a:rPr lang="en-US" altLang="ko-KR" dirty="0"/>
              <a:t>3</a:t>
            </a:r>
            <a:r>
              <a:rPr lang="ko-KR" altLang="en-US" dirty="0"/>
              <a:t>개를 추가하였고</a:t>
            </a:r>
            <a:r>
              <a:rPr lang="en-US" altLang="ko-KR" dirty="0"/>
              <a:t>, 60</a:t>
            </a:r>
            <a:r>
              <a:rPr lang="ko-KR" altLang="en-US" dirty="0"/>
              <a:t>개의 </a:t>
            </a:r>
            <a:r>
              <a:rPr lang="en-US" altLang="ko-KR" dirty="0"/>
              <a:t>node</a:t>
            </a:r>
            <a:r>
              <a:rPr lang="ko-KR" altLang="en-US" dirty="0"/>
              <a:t>씩을 추가하여 </a:t>
            </a:r>
            <a:r>
              <a:rPr lang="en-US" altLang="ko-KR" dirty="0"/>
              <a:t>30</a:t>
            </a:r>
            <a:r>
              <a:rPr lang="ko-KR" altLang="en-US" dirty="0"/>
              <a:t>번 반복을 수행하였음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3C44-92FB-4F1B-9A52-0CE79D36980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11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정확도는 동일하게 </a:t>
            </a:r>
            <a:r>
              <a:rPr lang="en-US" altLang="ko-KR" dirty="0"/>
              <a:t>97.80%</a:t>
            </a:r>
            <a:r>
              <a:rPr lang="ko-KR" altLang="en-US" dirty="0"/>
              <a:t>로 나왔음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단순한 모델과 딥 러닝의 정확도가 똑같이 나왔는데</a:t>
            </a:r>
            <a:r>
              <a:rPr lang="en-US" altLang="ko-KR" dirty="0"/>
              <a:t>, </a:t>
            </a:r>
            <a:r>
              <a:rPr lang="ko-KR" altLang="en-US" dirty="0"/>
              <a:t>왜 그럴까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3C44-92FB-4F1B-9A52-0CE79D36980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997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원인 </a:t>
            </a:r>
            <a:r>
              <a:rPr lang="en-US" altLang="ko-KR" dirty="0"/>
              <a:t>: </a:t>
            </a:r>
            <a:r>
              <a:rPr lang="ko-KR" altLang="en-US" dirty="0"/>
              <a:t>임의로 삭제한 데이터 </a:t>
            </a:r>
            <a:r>
              <a:rPr lang="en-US" altLang="ko-KR" dirty="0"/>
              <a:t>= </a:t>
            </a:r>
            <a:r>
              <a:rPr lang="ko-KR" altLang="en-US" dirty="0"/>
              <a:t>생존할 환자들의 데이터를 대부분을 지웠음</a:t>
            </a:r>
            <a:endParaRPr lang="en-US" altLang="ko-KR" dirty="0"/>
          </a:p>
          <a:p>
            <a:r>
              <a:rPr lang="en-US" altLang="ko-KR" dirty="0"/>
              <a:t>= </a:t>
            </a:r>
            <a:r>
              <a:rPr lang="ko-KR" altLang="en-US" dirty="0"/>
              <a:t>사망할 환자의 데이터가 전체에서 </a:t>
            </a:r>
            <a:r>
              <a:rPr lang="en-US" altLang="ko-KR" dirty="0"/>
              <a:t>97.8%</a:t>
            </a:r>
            <a:r>
              <a:rPr lang="ko-KR" altLang="en-US" dirty="0"/>
              <a:t>를 차지하게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분류하는 모델이 있을 때</a:t>
            </a:r>
            <a:r>
              <a:rPr lang="en-US" altLang="ko-KR" dirty="0"/>
              <a:t>, </a:t>
            </a:r>
            <a:r>
              <a:rPr lang="ko-KR" altLang="en-US" dirty="0"/>
              <a:t>무조건 사망한다고 예측을 해도 </a:t>
            </a:r>
            <a:r>
              <a:rPr lang="en-US" altLang="ko-KR" dirty="0"/>
              <a:t>98%</a:t>
            </a:r>
            <a:r>
              <a:rPr lang="ko-KR" altLang="en-US" dirty="0"/>
              <a:t>의 정확도를 나타내는 모델이 되었음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한쪽으로 너무 치중되어 있어</a:t>
            </a:r>
            <a:r>
              <a:rPr lang="en-US" altLang="ko-KR" dirty="0"/>
              <a:t>, </a:t>
            </a:r>
            <a:r>
              <a:rPr lang="ko-KR" altLang="en-US" dirty="0"/>
              <a:t>정확도가 더 이상 올라갈 수 없음</a:t>
            </a:r>
            <a:endParaRPr lang="en-US" altLang="ko-KR" dirty="0"/>
          </a:p>
          <a:p>
            <a:r>
              <a:rPr lang="ko-KR" altLang="en-US" dirty="0"/>
              <a:t>아무리 못 한 모델이라도 </a:t>
            </a:r>
            <a:r>
              <a:rPr lang="en-US" altLang="ko-KR" dirty="0"/>
              <a:t>98%</a:t>
            </a:r>
            <a:r>
              <a:rPr lang="ko-KR" altLang="en-US" dirty="0"/>
              <a:t>에 근접하게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3C44-92FB-4F1B-9A52-0CE79D36980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7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87523" y="2745930"/>
            <a:ext cx="7616952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5404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135" y="6505650"/>
            <a:ext cx="1898422" cy="290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17442"/>
            <a:ext cx="103581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19961"/>
            <a:ext cx="10358120" cy="4248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AliaksandrSiarohin/first-order-model/blob/master/demo.ipynb" TargetMode="External"/><Relationship Id="rId2" Type="http://schemas.openxmlformats.org/officeDocument/2006/relationships/hyperlink" Target="https://arxiv.org/pdf/2003.00196.pdf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notebooks/intro.ipynb" TargetMode="External"/><Relationship Id="rId2" Type="http://schemas.openxmlformats.org/officeDocument/2006/relationships/hyperlink" Target="https://colab.research.google.com/github/AliaksandrSiarohin/first-order-model/blob/master/demo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Lecture </a:t>
            </a:r>
            <a:r>
              <a:rPr dirty="0"/>
              <a:t>4: </a:t>
            </a:r>
            <a:r>
              <a:rPr spc="-20" dirty="0"/>
              <a:t>Data </a:t>
            </a:r>
            <a:r>
              <a:rPr spc="-5" dirty="0"/>
              <a:t>Processing </a:t>
            </a:r>
            <a:r>
              <a:rPr spc="-35" dirty="0"/>
              <a:t>for</a:t>
            </a:r>
            <a:r>
              <a:rPr spc="-50" dirty="0"/>
              <a:t> </a:t>
            </a:r>
            <a:r>
              <a:rPr dirty="0"/>
              <a:t>ML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67577" y="6531057"/>
            <a:ext cx="16065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1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7376" y="3889772"/>
            <a:ext cx="1854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solidFill>
                  <a:srgbClr val="35404F"/>
                </a:solidFill>
                <a:latin typeface="맑은 고딕"/>
                <a:cs typeface="맑은 고딕"/>
              </a:rPr>
              <a:t>기계학습개론  박상효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40855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맑은 고딕"/>
                <a:cs typeface="맑은 고딕"/>
              </a:rPr>
              <a:t>데이터의</a:t>
            </a:r>
            <a:r>
              <a:rPr b="0" spc="-480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중요성</a:t>
            </a:r>
          </a:p>
        </p:txBody>
      </p:sp>
      <p:sp>
        <p:nvSpPr>
          <p:cNvPr id="3" name="object 3"/>
          <p:cNvSpPr/>
          <p:nvPr/>
        </p:nvSpPr>
        <p:spPr>
          <a:xfrm>
            <a:off x="858024" y="1892437"/>
            <a:ext cx="10391007" cy="2657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83756" y="6531057"/>
            <a:ext cx="254000" cy="22923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12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51554"/>
            <a:ext cx="55575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latin typeface="맑은 고딕"/>
                <a:cs typeface="맑은 고딕"/>
              </a:rPr>
              <a:t>데이터</a:t>
            </a:r>
            <a:r>
              <a:rPr sz="6000" b="0" spc="-645" dirty="0">
                <a:latin typeface="맑은 고딕"/>
                <a:cs typeface="맑은 고딕"/>
              </a:rPr>
              <a:t> </a:t>
            </a:r>
            <a:r>
              <a:rPr sz="6000" b="0" dirty="0">
                <a:latin typeface="맑은 고딕"/>
                <a:cs typeface="맑은 고딕"/>
              </a:rPr>
              <a:t>이해하기</a:t>
            </a:r>
            <a:endParaRPr sz="6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83756" y="6531057"/>
            <a:ext cx="254000" cy="22923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13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7588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맑은 고딕"/>
                <a:cs typeface="맑은 고딕"/>
              </a:rPr>
              <a:t>피마</a:t>
            </a:r>
            <a:r>
              <a:rPr b="0" spc="-430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인디언</a:t>
            </a:r>
            <a:r>
              <a:rPr b="0" spc="-430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데이터</a:t>
            </a:r>
            <a:r>
              <a:rPr b="0" spc="-430" dirty="0">
                <a:latin typeface="맑은 고딕"/>
                <a:cs typeface="맑은 고딕"/>
              </a:rPr>
              <a:t> </a:t>
            </a:r>
            <a:r>
              <a:rPr b="0" spc="-20" dirty="0">
                <a:latin typeface="맑은 고딕"/>
                <a:cs typeface="맑은 고딕"/>
              </a:rPr>
              <a:t>분석</a:t>
            </a:r>
            <a:r>
              <a:rPr b="0" spc="-20" dirty="0">
                <a:latin typeface="Arial"/>
                <a:cs typeface="Arial"/>
              </a:rPr>
              <a:t>(</a:t>
            </a:r>
            <a:r>
              <a:rPr b="0" spc="-20" dirty="0">
                <a:latin typeface="맑은 고딕"/>
                <a:cs typeface="맑은 고딕"/>
              </a:rPr>
              <a:t>모</a:t>
            </a:r>
            <a:r>
              <a:rPr b="0" spc="-20" dirty="0">
                <a:latin typeface="Arial"/>
                <a:cs typeface="Arial"/>
              </a:rPr>
              <a:t>11)</a:t>
            </a:r>
          </a:p>
        </p:txBody>
      </p:sp>
      <p:sp>
        <p:nvSpPr>
          <p:cNvPr id="3" name="object 3"/>
          <p:cNvSpPr/>
          <p:nvPr/>
        </p:nvSpPr>
        <p:spPr>
          <a:xfrm>
            <a:off x="898117" y="1825752"/>
            <a:ext cx="5197869" cy="4133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83756" y="6531057"/>
            <a:ext cx="254000" cy="22923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14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7588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맑은 고딕"/>
                <a:cs typeface="맑은 고딕"/>
              </a:rPr>
              <a:t>피마</a:t>
            </a:r>
            <a:r>
              <a:rPr b="0" spc="-430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인디언</a:t>
            </a:r>
            <a:r>
              <a:rPr b="0" spc="-430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데이터</a:t>
            </a:r>
            <a:r>
              <a:rPr b="0" spc="-430" dirty="0">
                <a:latin typeface="맑은 고딕"/>
                <a:cs typeface="맑은 고딕"/>
              </a:rPr>
              <a:t> </a:t>
            </a:r>
            <a:r>
              <a:rPr b="0" spc="-20" dirty="0">
                <a:latin typeface="맑은 고딕"/>
                <a:cs typeface="맑은 고딕"/>
              </a:rPr>
              <a:t>분석</a:t>
            </a:r>
            <a:r>
              <a:rPr b="0" spc="-20" dirty="0">
                <a:latin typeface="Arial"/>
                <a:cs typeface="Arial"/>
              </a:rPr>
              <a:t>(</a:t>
            </a:r>
            <a:r>
              <a:rPr b="0" spc="-20" dirty="0">
                <a:latin typeface="맑은 고딕"/>
                <a:cs typeface="맑은 고딕"/>
              </a:rPr>
              <a:t>모</a:t>
            </a:r>
            <a:r>
              <a:rPr b="0" spc="-20" dirty="0">
                <a:latin typeface="Arial"/>
                <a:cs typeface="Arial"/>
              </a:rPr>
              <a:t>11)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6685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파일 위치</a:t>
            </a:r>
            <a:r>
              <a:rPr sz="2400" spc="-535" dirty="0">
                <a:latin typeface="맑은 고딕"/>
                <a:cs typeface="맑은 고딕"/>
              </a:rPr>
              <a:t> </a:t>
            </a:r>
            <a:r>
              <a:rPr sz="2400" spc="-25" dirty="0">
                <a:latin typeface="Arial"/>
                <a:cs typeface="Arial"/>
              </a:rPr>
              <a:t>: </a:t>
            </a:r>
            <a:r>
              <a:rPr sz="2400" spc="65" dirty="0">
                <a:latin typeface="Arial"/>
                <a:cs typeface="Arial"/>
              </a:rPr>
              <a:t>dataset/pima-indians-diabetes.csv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2068080"/>
            <a:ext cx="12192000" cy="4790440"/>
            <a:chOff x="0" y="2068080"/>
            <a:chExt cx="12192000" cy="4790440"/>
          </a:xfrm>
        </p:grpSpPr>
        <p:sp>
          <p:nvSpPr>
            <p:cNvPr id="5" name="object 5"/>
            <p:cNvSpPr/>
            <p:nvPr/>
          </p:nvSpPr>
          <p:spPr>
            <a:xfrm>
              <a:off x="0" y="2068080"/>
              <a:ext cx="7845551" cy="33024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263140"/>
              <a:ext cx="7452359" cy="27142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92112" y="3233940"/>
              <a:ext cx="5199887" cy="36240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87183" y="3429000"/>
              <a:ext cx="5004814" cy="33634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883756" y="6531057"/>
            <a:ext cx="254000" cy="22923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15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7588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맑은 고딕"/>
                <a:cs typeface="맑은 고딕"/>
              </a:rPr>
              <a:t>피마</a:t>
            </a:r>
            <a:r>
              <a:rPr b="0" spc="-430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인디언</a:t>
            </a:r>
            <a:r>
              <a:rPr b="0" spc="-430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데이터</a:t>
            </a:r>
            <a:r>
              <a:rPr b="0" spc="-430" dirty="0">
                <a:latin typeface="맑은 고딕"/>
                <a:cs typeface="맑은 고딕"/>
              </a:rPr>
              <a:t> </a:t>
            </a:r>
            <a:r>
              <a:rPr b="0" spc="-20" dirty="0">
                <a:latin typeface="맑은 고딕"/>
                <a:cs typeface="맑은 고딕"/>
              </a:rPr>
              <a:t>분석</a:t>
            </a:r>
            <a:r>
              <a:rPr b="0" spc="-20" dirty="0">
                <a:latin typeface="Arial"/>
                <a:cs typeface="Arial"/>
              </a:rPr>
              <a:t>(</a:t>
            </a:r>
            <a:r>
              <a:rPr b="0" spc="-20" dirty="0">
                <a:latin typeface="맑은 고딕"/>
                <a:cs typeface="맑은 고딕"/>
              </a:rPr>
              <a:t>모</a:t>
            </a:r>
            <a:r>
              <a:rPr b="0" spc="-20" dirty="0">
                <a:latin typeface="Arial"/>
                <a:cs typeface="Arial"/>
              </a:rPr>
              <a:t>11)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510283"/>
            <a:ext cx="10258047" cy="4800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83756" y="6531057"/>
            <a:ext cx="254000" cy="22923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16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7588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맑은 고딕"/>
                <a:cs typeface="맑은 고딕"/>
              </a:rPr>
              <a:t>피마</a:t>
            </a:r>
            <a:r>
              <a:rPr b="0" spc="-430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인디언</a:t>
            </a:r>
            <a:r>
              <a:rPr b="0" spc="-430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데이터</a:t>
            </a:r>
            <a:r>
              <a:rPr b="0" spc="-430" dirty="0">
                <a:latin typeface="맑은 고딕"/>
                <a:cs typeface="맑은 고딕"/>
              </a:rPr>
              <a:t> </a:t>
            </a:r>
            <a:r>
              <a:rPr b="0" spc="-20" dirty="0">
                <a:latin typeface="맑은 고딕"/>
                <a:cs typeface="맑은 고딕"/>
              </a:rPr>
              <a:t>분석</a:t>
            </a:r>
            <a:r>
              <a:rPr b="0" spc="-20" dirty="0">
                <a:latin typeface="Arial"/>
                <a:cs typeface="Arial"/>
              </a:rPr>
              <a:t>(</a:t>
            </a:r>
            <a:r>
              <a:rPr b="0" spc="-20" dirty="0">
                <a:latin typeface="맑은 고딕"/>
                <a:cs typeface="맑은 고딕"/>
              </a:rPr>
              <a:t>모</a:t>
            </a:r>
            <a:r>
              <a:rPr b="0" spc="-20" dirty="0">
                <a:latin typeface="Arial"/>
                <a:cs typeface="Arial"/>
              </a:rPr>
              <a:t>11)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807464"/>
            <a:ext cx="10124696" cy="45064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83756" y="6531057"/>
            <a:ext cx="254000" cy="22923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17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5471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100" dirty="0">
                <a:latin typeface="맑은 고딕"/>
                <a:cs typeface="맑은 고딕"/>
              </a:rPr>
              <a:t>상관관계</a:t>
            </a:r>
            <a:r>
              <a:rPr b="0" spc="100" dirty="0">
                <a:latin typeface="Arial"/>
                <a:cs typeface="Arial"/>
              </a:rPr>
              <a:t>(correlation)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9939020" cy="7772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40" dirty="0">
                <a:latin typeface="Arial"/>
                <a:cs typeface="Arial"/>
              </a:rPr>
              <a:t>Pearson </a:t>
            </a:r>
            <a:r>
              <a:rPr sz="2400" spc="100" dirty="0">
                <a:latin typeface="Arial"/>
                <a:cs typeface="Arial"/>
              </a:rPr>
              <a:t>correlation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coefficient: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0" dirty="0">
                <a:latin typeface="Arial"/>
                <a:cs typeface="Arial"/>
              </a:rPr>
              <a:t>is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statistic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that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measures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spc="80" dirty="0">
                <a:latin typeface="Arial"/>
                <a:cs typeface="Arial"/>
              </a:rPr>
              <a:t>linear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70" dirty="0">
                <a:latin typeface="Arial"/>
                <a:cs typeface="Arial"/>
              </a:rPr>
              <a:t>correlation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u="sng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between</a:t>
            </a:r>
            <a:r>
              <a:rPr sz="2000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two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variables</a:t>
            </a:r>
            <a:r>
              <a:rPr sz="2000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</a:t>
            </a:r>
            <a:r>
              <a:rPr sz="2000" spc="-1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81855" y="3226320"/>
            <a:ext cx="2875787" cy="7894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87172" y="4629089"/>
            <a:ext cx="3161585" cy="8661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81096" y="6090387"/>
            <a:ext cx="4675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맑은 고딕"/>
                <a:cs typeface="맑은 고딕"/>
              </a:rPr>
              <a:t>*출처 </a:t>
            </a:r>
            <a:r>
              <a:rPr sz="1200" dirty="0">
                <a:latin typeface="맑은 고딕"/>
                <a:cs typeface="맑은 고딕"/>
              </a:rPr>
              <a:t>:</a:t>
            </a:r>
            <a:r>
              <a:rPr sz="1200" spc="70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https://en.wikipedia.org/wiki/Pearson_correlation_coefficient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83756" y="6531057"/>
            <a:ext cx="254000" cy="22923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18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0" y="2949278"/>
            <a:ext cx="12020549" cy="2103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5471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100" dirty="0">
                <a:latin typeface="맑은 고딕"/>
                <a:cs typeface="맑은 고딕"/>
              </a:rPr>
              <a:t>상관관계</a:t>
            </a:r>
            <a:r>
              <a:rPr b="0" spc="100" dirty="0">
                <a:latin typeface="Arial"/>
                <a:cs typeface="Arial"/>
              </a:rPr>
              <a:t>(correlation)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83756" y="6531057"/>
            <a:ext cx="254000" cy="22923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19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759977"/>
            <a:ext cx="9939020" cy="7772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40" dirty="0">
                <a:latin typeface="Arial"/>
                <a:cs typeface="Arial"/>
              </a:rPr>
              <a:t>Pearson </a:t>
            </a:r>
            <a:r>
              <a:rPr sz="2400" spc="100" dirty="0">
                <a:latin typeface="Arial"/>
                <a:cs typeface="Arial"/>
              </a:rPr>
              <a:t>correlation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coefficient: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0" dirty="0">
                <a:latin typeface="Arial"/>
                <a:cs typeface="Arial"/>
              </a:rPr>
              <a:t>is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statistic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that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measures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spc="80" dirty="0">
                <a:latin typeface="Arial"/>
                <a:cs typeface="Arial"/>
              </a:rPr>
              <a:t>linear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70" dirty="0">
                <a:latin typeface="Arial"/>
                <a:cs typeface="Arial"/>
              </a:rPr>
              <a:t>correlation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u="sng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between</a:t>
            </a:r>
            <a:r>
              <a:rPr sz="2000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two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variables</a:t>
            </a:r>
            <a:r>
              <a:rPr sz="2000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</a:t>
            </a:r>
            <a:r>
              <a:rPr sz="2000" spc="-1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5968" y="9144"/>
            <a:ext cx="6800075" cy="6839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883756" y="6531057"/>
            <a:ext cx="254000" cy="22923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20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64192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40" dirty="0">
                <a:latin typeface="Arial"/>
                <a:cs typeface="Arial"/>
              </a:rPr>
              <a:t>Plasma</a:t>
            </a:r>
            <a:r>
              <a:rPr b="0" spc="40" dirty="0">
                <a:latin typeface="맑은 고딕"/>
                <a:cs typeface="맑은 고딕"/>
              </a:rPr>
              <a:t>에 </a:t>
            </a:r>
            <a:r>
              <a:rPr b="0" dirty="0">
                <a:latin typeface="맑은 고딕"/>
                <a:cs typeface="맑은 고딕"/>
              </a:rPr>
              <a:t>따른</a:t>
            </a:r>
            <a:r>
              <a:rPr b="0" spc="-994" dirty="0">
                <a:latin typeface="맑은 고딕"/>
                <a:cs typeface="맑은 고딕"/>
              </a:rPr>
              <a:t> </a:t>
            </a:r>
            <a:r>
              <a:rPr b="0" spc="-20" dirty="0">
                <a:latin typeface="Arial"/>
                <a:cs typeface="Arial"/>
              </a:rPr>
              <a:t>class </a:t>
            </a:r>
            <a:r>
              <a:rPr b="0" dirty="0">
                <a:latin typeface="맑은 고딕"/>
                <a:cs typeface="맑은 고딕"/>
              </a:rPr>
              <a:t>비교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11700" y="1869760"/>
            <a:ext cx="7042150" cy="3775710"/>
            <a:chOff x="4311700" y="1869760"/>
            <a:chExt cx="7042150" cy="3775710"/>
          </a:xfrm>
        </p:grpSpPr>
        <p:sp>
          <p:nvSpPr>
            <p:cNvPr id="4" name="object 4"/>
            <p:cNvSpPr/>
            <p:nvPr/>
          </p:nvSpPr>
          <p:spPr>
            <a:xfrm>
              <a:off x="4311700" y="1869760"/>
              <a:ext cx="7042098" cy="3740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36535" y="4504944"/>
              <a:ext cx="3625850" cy="1134110"/>
            </a:xfrm>
            <a:custGeom>
              <a:avLst/>
              <a:gdLst/>
              <a:ahLst/>
              <a:cxnLst/>
              <a:rect l="l" t="t" r="r" b="b"/>
              <a:pathLst>
                <a:path w="3625850" h="1134110">
                  <a:moveTo>
                    <a:pt x="2743200" y="24383"/>
                  </a:moveTo>
                  <a:lnTo>
                    <a:pt x="3625596" y="24383"/>
                  </a:lnTo>
                  <a:lnTo>
                    <a:pt x="3625596" y="1133855"/>
                  </a:lnTo>
                  <a:lnTo>
                    <a:pt x="2743200" y="1133855"/>
                  </a:lnTo>
                  <a:lnTo>
                    <a:pt x="2743200" y="24383"/>
                  </a:lnTo>
                  <a:close/>
                </a:path>
                <a:path w="3625850" h="1134110">
                  <a:moveTo>
                    <a:pt x="0" y="0"/>
                  </a:moveTo>
                  <a:lnTo>
                    <a:pt x="882396" y="0"/>
                  </a:lnTo>
                  <a:lnTo>
                    <a:pt x="882396" y="1109471"/>
                  </a:lnTo>
                  <a:lnTo>
                    <a:pt x="0" y="110947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883756" y="6531057"/>
            <a:ext cx="254000" cy="22923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21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8" y="2065654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학습목표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1967577" y="6531057"/>
            <a:ext cx="16065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528" y="2749341"/>
            <a:ext cx="4533900" cy="26212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8382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데이터의</a:t>
            </a:r>
            <a:r>
              <a:rPr sz="2400" spc="-254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중요성</a:t>
            </a:r>
            <a:r>
              <a:rPr sz="2400" spc="-254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이해하고</a:t>
            </a:r>
            <a:r>
              <a:rPr sz="2400" spc="-25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설명  할 수</a:t>
            </a:r>
            <a:r>
              <a:rPr sz="2400" spc="-45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있음</a:t>
            </a:r>
            <a:endParaRPr sz="2400">
              <a:latin typeface="맑은 고딕"/>
              <a:cs typeface="맑은 고딕"/>
            </a:endParaRPr>
          </a:p>
          <a:p>
            <a:pPr marL="241300" marR="8382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파이썬</a:t>
            </a:r>
            <a:r>
              <a:rPr sz="2400" spc="-254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데이터</a:t>
            </a:r>
            <a:r>
              <a:rPr sz="2400" spc="-254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처리방식</a:t>
            </a:r>
            <a:r>
              <a:rPr sz="2400" spc="-25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이해하  고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코드를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이해할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있음</a:t>
            </a:r>
            <a:endParaRPr sz="2400">
              <a:latin typeface="맑은 고딕"/>
              <a:cs typeface="맑은 고딕"/>
            </a:endParaRPr>
          </a:p>
          <a:p>
            <a:pPr marL="241300" marR="5080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5" dirty="0">
                <a:latin typeface="맑은 고딕"/>
                <a:cs typeface="맑은 고딕"/>
              </a:rPr>
              <a:t>과제</a:t>
            </a:r>
            <a:r>
              <a:rPr sz="2400" spc="5" dirty="0">
                <a:latin typeface="Arial"/>
                <a:cs typeface="Arial"/>
              </a:rPr>
              <a:t>1</a:t>
            </a:r>
            <a:r>
              <a:rPr sz="2400" spc="5" dirty="0">
                <a:latin typeface="맑은 고딕"/>
                <a:cs typeface="맑은 고딕"/>
              </a:rPr>
              <a:t>을 </a:t>
            </a:r>
            <a:r>
              <a:rPr sz="2400" dirty="0">
                <a:latin typeface="맑은 고딕"/>
                <a:cs typeface="맑은 고딕"/>
              </a:rPr>
              <a:t>통한 데이터 처리 방식  및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성능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변화를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체험하고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이해할  수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있음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6953" y="2065673"/>
            <a:ext cx="1356360" cy="107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핵심용어</a:t>
            </a:r>
            <a:endParaRPr sz="2400">
              <a:latin typeface="맑은 고딕"/>
              <a:cs typeface="맑은 고딕"/>
            </a:endParaRPr>
          </a:p>
          <a:p>
            <a:pPr marL="241300" indent="-229235">
              <a:lnSpc>
                <a:spcPct val="100000"/>
              </a:lnSpc>
              <a:spcBef>
                <a:spcPts val="2480"/>
              </a:spcBef>
              <a:buChar char="•"/>
              <a:tabLst>
                <a:tab pos="241935" algn="l"/>
              </a:tabLst>
            </a:pPr>
            <a:r>
              <a:rPr sz="2400" spc="15" dirty="0">
                <a:latin typeface="Arial"/>
                <a:cs typeface="Arial"/>
              </a:rPr>
              <a:t>D</a:t>
            </a:r>
            <a:r>
              <a:rPr sz="2400" spc="35" dirty="0">
                <a:latin typeface="Arial"/>
                <a:cs typeface="Arial"/>
              </a:rPr>
              <a:t>ata</a:t>
            </a:r>
            <a:r>
              <a:rPr sz="2400" spc="45" dirty="0">
                <a:latin typeface="Arial"/>
                <a:cs typeface="Arial"/>
              </a:rPr>
              <a:t>s</a:t>
            </a:r>
            <a:r>
              <a:rPr sz="2400" spc="15" dirty="0">
                <a:latin typeface="Arial"/>
                <a:cs typeface="Arial"/>
              </a:rPr>
              <a:t>e</a:t>
            </a:r>
            <a:r>
              <a:rPr sz="2400" spc="195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5690"/>
            <a:ext cx="887666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0"/>
              </a:spcBef>
            </a:pPr>
            <a:r>
              <a:rPr b="0" dirty="0">
                <a:latin typeface="맑은 고딕"/>
                <a:cs typeface="맑은 고딕"/>
              </a:rPr>
              <a:t>피마</a:t>
            </a:r>
            <a:r>
              <a:rPr b="0" spc="-415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인디언의</a:t>
            </a:r>
            <a:r>
              <a:rPr b="0" spc="-415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당뇨병</a:t>
            </a:r>
            <a:r>
              <a:rPr b="0" spc="-415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예측</a:t>
            </a:r>
            <a:r>
              <a:rPr b="0" spc="-415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실행</a:t>
            </a:r>
          </a:p>
          <a:p>
            <a:pPr marL="12700">
              <a:lnSpc>
                <a:spcPts val="5015"/>
              </a:lnSpc>
            </a:pPr>
            <a:r>
              <a:rPr b="0" spc="-25" dirty="0">
                <a:latin typeface="Arial"/>
                <a:cs typeface="Arial"/>
              </a:rPr>
              <a:t>(</a:t>
            </a:r>
            <a:r>
              <a:rPr spc="-25" dirty="0"/>
              <a:t>기존데이터 </a:t>
            </a:r>
            <a:r>
              <a:rPr spc="-250" dirty="0">
                <a:latin typeface="Arial"/>
                <a:cs typeface="Arial"/>
              </a:rPr>
              <a:t>– </a:t>
            </a:r>
            <a:r>
              <a:rPr spc="60" dirty="0">
                <a:latin typeface="Arial"/>
                <a:cs typeface="Arial"/>
              </a:rPr>
              <a:t>logistic</a:t>
            </a:r>
            <a:r>
              <a:rPr spc="-345" dirty="0">
                <a:latin typeface="Arial"/>
                <a:cs typeface="Arial"/>
              </a:rPr>
              <a:t> </a:t>
            </a:r>
            <a:r>
              <a:rPr spc="75" dirty="0">
                <a:latin typeface="Arial"/>
                <a:cs typeface="Arial"/>
              </a:rPr>
              <a:t>regression)</a:t>
            </a:r>
          </a:p>
        </p:txBody>
      </p:sp>
      <p:sp>
        <p:nvSpPr>
          <p:cNvPr id="3" name="object 3"/>
          <p:cNvSpPr/>
          <p:nvPr/>
        </p:nvSpPr>
        <p:spPr>
          <a:xfrm>
            <a:off x="962036" y="1854322"/>
            <a:ext cx="8049375" cy="4209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83756" y="6531057"/>
            <a:ext cx="254000" cy="22923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5690"/>
            <a:ext cx="787590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0"/>
              </a:spcBef>
            </a:pPr>
            <a:r>
              <a:rPr b="0" dirty="0">
                <a:latin typeface="맑은 고딕"/>
                <a:cs typeface="맑은 고딕"/>
              </a:rPr>
              <a:t>피마</a:t>
            </a:r>
            <a:r>
              <a:rPr b="0" spc="-425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인디언의</a:t>
            </a:r>
            <a:r>
              <a:rPr b="0" spc="-420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당뇨병</a:t>
            </a:r>
            <a:r>
              <a:rPr b="0" spc="-425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예측</a:t>
            </a:r>
            <a:r>
              <a:rPr b="0" spc="-420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실행</a:t>
            </a:r>
          </a:p>
          <a:p>
            <a:pPr marL="12700">
              <a:lnSpc>
                <a:spcPts val="5015"/>
              </a:lnSpc>
            </a:pPr>
            <a:r>
              <a:rPr b="0" spc="-25" dirty="0">
                <a:latin typeface="Arial"/>
                <a:cs typeface="Arial"/>
              </a:rPr>
              <a:t>(</a:t>
            </a:r>
            <a:r>
              <a:rPr spc="-25" dirty="0"/>
              <a:t>기존데이터 </a:t>
            </a:r>
            <a:r>
              <a:rPr spc="-250" dirty="0">
                <a:latin typeface="Arial"/>
                <a:cs typeface="Arial"/>
              </a:rPr>
              <a:t>– </a:t>
            </a:r>
            <a:r>
              <a:rPr spc="204" dirty="0">
                <a:latin typeface="Arial"/>
                <a:cs typeface="Arial"/>
              </a:rPr>
              <a:t>random</a:t>
            </a:r>
            <a:r>
              <a:rPr spc="-320" dirty="0">
                <a:latin typeface="Arial"/>
                <a:cs typeface="Arial"/>
              </a:rPr>
              <a:t> </a:t>
            </a:r>
            <a:r>
              <a:rPr spc="130" dirty="0">
                <a:latin typeface="Arial"/>
                <a:cs typeface="Arial"/>
              </a:rPr>
              <a:t>forest)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62036" y="1854322"/>
            <a:ext cx="10852150" cy="5003800"/>
            <a:chOff x="962036" y="1854322"/>
            <a:chExt cx="10852150" cy="5003800"/>
          </a:xfrm>
        </p:grpSpPr>
        <p:sp>
          <p:nvSpPr>
            <p:cNvPr id="4" name="object 4"/>
            <p:cNvSpPr/>
            <p:nvPr/>
          </p:nvSpPr>
          <p:spPr>
            <a:xfrm>
              <a:off x="962036" y="1854322"/>
              <a:ext cx="8049375" cy="42093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28984" y="4572000"/>
              <a:ext cx="7085062" cy="2286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24043" y="4767072"/>
              <a:ext cx="6496799" cy="20665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883756" y="6531057"/>
            <a:ext cx="254000" cy="22923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23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5690"/>
            <a:ext cx="887666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0"/>
              </a:spcBef>
            </a:pPr>
            <a:r>
              <a:rPr b="0" dirty="0">
                <a:latin typeface="맑은 고딕"/>
                <a:cs typeface="맑은 고딕"/>
              </a:rPr>
              <a:t>피마</a:t>
            </a:r>
            <a:r>
              <a:rPr b="0" spc="-415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인디언의</a:t>
            </a:r>
            <a:r>
              <a:rPr b="0" spc="-415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당뇨병</a:t>
            </a:r>
            <a:r>
              <a:rPr b="0" spc="-415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예측</a:t>
            </a:r>
            <a:r>
              <a:rPr b="0" spc="-415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실행</a:t>
            </a:r>
          </a:p>
          <a:p>
            <a:pPr marL="12700">
              <a:lnSpc>
                <a:spcPts val="5015"/>
              </a:lnSpc>
            </a:pPr>
            <a:r>
              <a:rPr b="0" spc="-25" dirty="0">
                <a:latin typeface="Arial"/>
                <a:cs typeface="Arial"/>
              </a:rPr>
              <a:t>(</a:t>
            </a:r>
            <a:r>
              <a:rPr spc="-25" dirty="0"/>
              <a:t>데이터</a:t>
            </a:r>
            <a:r>
              <a:rPr spc="-25" dirty="0">
                <a:solidFill>
                  <a:srgbClr val="FF0000"/>
                </a:solidFill>
              </a:rPr>
              <a:t>수정 </a:t>
            </a:r>
            <a:r>
              <a:rPr spc="-250" dirty="0">
                <a:latin typeface="Arial"/>
                <a:cs typeface="Arial"/>
              </a:rPr>
              <a:t>– </a:t>
            </a:r>
            <a:r>
              <a:rPr spc="60" dirty="0">
                <a:latin typeface="Arial"/>
                <a:cs typeface="Arial"/>
              </a:rPr>
              <a:t>logistic</a:t>
            </a:r>
            <a:r>
              <a:rPr spc="-345" dirty="0">
                <a:latin typeface="Arial"/>
                <a:cs typeface="Arial"/>
              </a:rPr>
              <a:t> </a:t>
            </a:r>
            <a:r>
              <a:rPr spc="75" dirty="0">
                <a:latin typeface="Arial"/>
                <a:cs typeface="Arial"/>
              </a:rPr>
              <a:t>regression)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3836" y="1591056"/>
            <a:ext cx="12074525" cy="5019040"/>
            <a:chOff x="123836" y="1591056"/>
            <a:chExt cx="12074525" cy="5019040"/>
          </a:xfrm>
        </p:grpSpPr>
        <p:sp>
          <p:nvSpPr>
            <p:cNvPr id="4" name="object 4"/>
            <p:cNvSpPr/>
            <p:nvPr/>
          </p:nvSpPr>
          <p:spPr>
            <a:xfrm>
              <a:off x="123836" y="1886336"/>
              <a:ext cx="8049375" cy="42107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63240" y="1591056"/>
              <a:ext cx="9128760" cy="50185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58324" y="1786140"/>
              <a:ext cx="8924530" cy="44302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34021" y="2596870"/>
              <a:ext cx="8258175" cy="859155"/>
            </a:xfrm>
            <a:custGeom>
              <a:avLst/>
              <a:gdLst/>
              <a:ahLst/>
              <a:cxnLst/>
              <a:rect l="l" t="t" r="r" b="b"/>
              <a:pathLst>
                <a:path w="8258175" h="859154">
                  <a:moveTo>
                    <a:pt x="14663" y="27457"/>
                  </a:moveTo>
                  <a:lnTo>
                    <a:pt x="61573" y="13129"/>
                  </a:lnTo>
                  <a:lnTo>
                    <a:pt x="110567" y="4369"/>
                  </a:lnTo>
                  <a:lnTo>
                    <a:pt x="161136" y="289"/>
                  </a:lnTo>
                  <a:lnTo>
                    <a:pt x="212767" y="0"/>
                  </a:lnTo>
                  <a:lnTo>
                    <a:pt x="264951" y="2611"/>
                  </a:lnTo>
                  <a:lnTo>
                    <a:pt x="317177" y="7235"/>
                  </a:lnTo>
                  <a:lnTo>
                    <a:pt x="368933" y="12983"/>
                  </a:lnTo>
                  <a:lnTo>
                    <a:pt x="419711" y="18965"/>
                  </a:lnTo>
                  <a:lnTo>
                    <a:pt x="468998" y="24292"/>
                  </a:lnTo>
                  <a:lnTo>
                    <a:pt x="516284" y="28076"/>
                  </a:lnTo>
                  <a:lnTo>
                    <a:pt x="561059" y="29427"/>
                  </a:lnTo>
                  <a:lnTo>
                    <a:pt x="602812" y="27457"/>
                  </a:lnTo>
                  <a:lnTo>
                    <a:pt x="642934" y="24510"/>
                  </a:lnTo>
                  <a:lnTo>
                    <a:pt x="683403" y="23287"/>
                  </a:lnTo>
                  <a:lnTo>
                    <a:pt x="724600" y="23431"/>
                  </a:lnTo>
                  <a:lnTo>
                    <a:pt x="766907" y="24587"/>
                  </a:lnTo>
                  <a:lnTo>
                    <a:pt x="810703" y="26397"/>
                  </a:lnTo>
                  <a:lnTo>
                    <a:pt x="856369" y="28505"/>
                  </a:lnTo>
                  <a:lnTo>
                    <a:pt x="904287" y="30555"/>
                  </a:lnTo>
                  <a:lnTo>
                    <a:pt x="954837" y="32190"/>
                  </a:lnTo>
                  <a:lnTo>
                    <a:pt x="1008400" y="33054"/>
                  </a:lnTo>
                  <a:lnTo>
                    <a:pt x="1065357" y="32791"/>
                  </a:lnTo>
                  <a:lnTo>
                    <a:pt x="1126088" y="31044"/>
                  </a:lnTo>
                  <a:lnTo>
                    <a:pt x="1190975" y="27457"/>
                  </a:lnTo>
                  <a:lnTo>
                    <a:pt x="1265935" y="23790"/>
                  </a:lnTo>
                  <a:lnTo>
                    <a:pt x="1330939" y="23299"/>
                  </a:lnTo>
                  <a:lnTo>
                    <a:pt x="1387689" y="25101"/>
                  </a:lnTo>
                  <a:lnTo>
                    <a:pt x="1437887" y="28307"/>
                  </a:lnTo>
                  <a:lnTo>
                    <a:pt x="1483235" y="32034"/>
                  </a:lnTo>
                  <a:lnTo>
                    <a:pt x="1525435" y="35394"/>
                  </a:lnTo>
                  <a:lnTo>
                    <a:pt x="1566188" y="37502"/>
                  </a:lnTo>
                  <a:lnTo>
                    <a:pt x="1607197" y="37473"/>
                  </a:lnTo>
                  <a:lnTo>
                    <a:pt x="1650164" y="34419"/>
                  </a:lnTo>
                  <a:lnTo>
                    <a:pt x="1696790" y="27457"/>
                  </a:lnTo>
                  <a:lnTo>
                    <a:pt x="1733684" y="22428"/>
                  </a:lnTo>
                  <a:lnTo>
                    <a:pt x="1774042" y="20169"/>
                  </a:lnTo>
                  <a:lnTo>
                    <a:pt x="1817421" y="20181"/>
                  </a:lnTo>
                  <a:lnTo>
                    <a:pt x="1863378" y="21965"/>
                  </a:lnTo>
                  <a:lnTo>
                    <a:pt x="1911470" y="25022"/>
                  </a:lnTo>
                  <a:lnTo>
                    <a:pt x="1961255" y="28852"/>
                  </a:lnTo>
                  <a:lnTo>
                    <a:pt x="2012288" y="32958"/>
                  </a:lnTo>
                  <a:lnTo>
                    <a:pt x="2064128" y="36838"/>
                  </a:lnTo>
                  <a:lnTo>
                    <a:pt x="2116331" y="39995"/>
                  </a:lnTo>
                  <a:lnTo>
                    <a:pt x="2168454" y="41929"/>
                  </a:lnTo>
                  <a:lnTo>
                    <a:pt x="2220054" y="42142"/>
                  </a:lnTo>
                  <a:lnTo>
                    <a:pt x="2270688" y="40133"/>
                  </a:lnTo>
                  <a:lnTo>
                    <a:pt x="2319913" y="35405"/>
                  </a:lnTo>
                  <a:lnTo>
                    <a:pt x="2367287" y="27457"/>
                  </a:lnTo>
                  <a:lnTo>
                    <a:pt x="2413161" y="20006"/>
                  </a:lnTo>
                  <a:lnTo>
                    <a:pt x="2458355" y="16615"/>
                  </a:lnTo>
                  <a:lnTo>
                    <a:pt x="2503116" y="16556"/>
                  </a:lnTo>
                  <a:lnTo>
                    <a:pt x="2547693" y="19100"/>
                  </a:lnTo>
                  <a:lnTo>
                    <a:pt x="2592332" y="23519"/>
                  </a:lnTo>
                  <a:lnTo>
                    <a:pt x="2637282" y="29084"/>
                  </a:lnTo>
                  <a:lnTo>
                    <a:pt x="2682790" y="35067"/>
                  </a:lnTo>
                  <a:lnTo>
                    <a:pt x="2729104" y="40740"/>
                  </a:lnTo>
                  <a:lnTo>
                    <a:pt x="2776471" y="45373"/>
                  </a:lnTo>
                  <a:lnTo>
                    <a:pt x="2825140" y="48239"/>
                  </a:lnTo>
                  <a:lnTo>
                    <a:pt x="2875358" y="48608"/>
                  </a:lnTo>
                  <a:lnTo>
                    <a:pt x="2927373" y="45754"/>
                  </a:lnTo>
                  <a:lnTo>
                    <a:pt x="2981432" y="38946"/>
                  </a:lnTo>
                  <a:lnTo>
                    <a:pt x="3037783" y="27457"/>
                  </a:lnTo>
                  <a:lnTo>
                    <a:pt x="3091997" y="16397"/>
                  </a:lnTo>
                  <a:lnTo>
                    <a:pt x="3146955" y="9144"/>
                  </a:lnTo>
                  <a:lnTo>
                    <a:pt x="3202351" y="5185"/>
                  </a:lnTo>
                  <a:lnTo>
                    <a:pt x="3257881" y="4004"/>
                  </a:lnTo>
                  <a:lnTo>
                    <a:pt x="3313242" y="5088"/>
                  </a:lnTo>
                  <a:lnTo>
                    <a:pt x="3368130" y="7923"/>
                  </a:lnTo>
                  <a:lnTo>
                    <a:pt x="3422240" y="11996"/>
                  </a:lnTo>
                  <a:lnTo>
                    <a:pt x="3475267" y="16793"/>
                  </a:lnTo>
                  <a:lnTo>
                    <a:pt x="3526909" y="21799"/>
                  </a:lnTo>
                  <a:lnTo>
                    <a:pt x="3576860" y="26500"/>
                  </a:lnTo>
                  <a:lnTo>
                    <a:pt x="3624816" y="30384"/>
                  </a:lnTo>
                  <a:lnTo>
                    <a:pt x="3670474" y="32935"/>
                  </a:lnTo>
                  <a:lnTo>
                    <a:pt x="3713529" y="33640"/>
                  </a:lnTo>
                  <a:lnTo>
                    <a:pt x="3753677" y="31985"/>
                  </a:lnTo>
                  <a:lnTo>
                    <a:pt x="3790614" y="27457"/>
                  </a:lnTo>
                  <a:lnTo>
                    <a:pt x="3859353" y="19439"/>
                  </a:lnTo>
                  <a:lnTo>
                    <a:pt x="3916530" y="19515"/>
                  </a:lnTo>
                  <a:lnTo>
                    <a:pt x="3965083" y="24432"/>
                  </a:lnTo>
                  <a:lnTo>
                    <a:pt x="4007945" y="30939"/>
                  </a:lnTo>
                  <a:lnTo>
                    <a:pt x="4048053" y="35780"/>
                  </a:lnTo>
                  <a:lnTo>
                    <a:pt x="4088342" y="35704"/>
                  </a:lnTo>
                  <a:lnTo>
                    <a:pt x="4131749" y="27457"/>
                  </a:lnTo>
                  <a:lnTo>
                    <a:pt x="4156357" y="22805"/>
                  </a:lnTo>
                  <a:lnTo>
                    <a:pt x="4186944" y="21029"/>
                  </a:lnTo>
                  <a:lnTo>
                    <a:pt x="4222974" y="21621"/>
                  </a:lnTo>
                  <a:lnTo>
                    <a:pt x="4263910" y="24068"/>
                  </a:lnTo>
                  <a:lnTo>
                    <a:pt x="4309215" y="27860"/>
                  </a:lnTo>
                  <a:lnTo>
                    <a:pt x="4358354" y="32488"/>
                  </a:lnTo>
                  <a:lnTo>
                    <a:pt x="4410789" y="37440"/>
                  </a:lnTo>
                  <a:lnTo>
                    <a:pt x="4465985" y="42205"/>
                  </a:lnTo>
                  <a:lnTo>
                    <a:pt x="4523405" y="46273"/>
                  </a:lnTo>
                  <a:lnTo>
                    <a:pt x="4582513" y="49134"/>
                  </a:lnTo>
                  <a:lnTo>
                    <a:pt x="4642772" y="50277"/>
                  </a:lnTo>
                  <a:lnTo>
                    <a:pt x="4703646" y="49192"/>
                  </a:lnTo>
                  <a:lnTo>
                    <a:pt x="4764598" y="45367"/>
                  </a:lnTo>
                  <a:lnTo>
                    <a:pt x="4825092" y="38292"/>
                  </a:lnTo>
                  <a:lnTo>
                    <a:pt x="4884592" y="27457"/>
                  </a:lnTo>
                  <a:lnTo>
                    <a:pt x="4955205" y="14155"/>
                  </a:lnTo>
                  <a:lnTo>
                    <a:pt x="5020309" y="5932"/>
                  </a:lnTo>
                  <a:lnTo>
                    <a:pt x="5080378" y="1989"/>
                  </a:lnTo>
                  <a:lnTo>
                    <a:pt x="5135887" y="1529"/>
                  </a:lnTo>
                  <a:lnTo>
                    <a:pt x="5187310" y="3753"/>
                  </a:lnTo>
                  <a:lnTo>
                    <a:pt x="5235121" y="7864"/>
                  </a:lnTo>
                  <a:lnTo>
                    <a:pt x="5279797" y="13063"/>
                  </a:lnTo>
                  <a:lnTo>
                    <a:pt x="5321810" y="18553"/>
                  </a:lnTo>
                  <a:lnTo>
                    <a:pt x="5361637" y="23535"/>
                  </a:lnTo>
                  <a:lnTo>
                    <a:pt x="5399751" y="27212"/>
                  </a:lnTo>
                  <a:lnTo>
                    <a:pt x="5436628" y="28785"/>
                  </a:lnTo>
                  <a:lnTo>
                    <a:pt x="5472742" y="27457"/>
                  </a:lnTo>
                  <a:lnTo>
                    <a:pt x="5509069" y="25232"/>
                  </a:lnTo>
                  <a:lnTo>
                    <a:pt x="5551199" y="24055"/>
                  </a:lnTo>
                  <a:lnTo>
                    <a:pt x="5598243" y="23741"/>
                  </a:lnTo>
                  <a:lnTo>
                    <a:pt x="5649311" y="24106"/>
                  </a:lnTo>
                  <a:lnTo>
                    <a:pt x="5703514" y="24965"/>
                  </a:lnTo>
                  <a:lnTo>
                    <a:pt x="5759962" y="26133"/>
                  </a:lnTo>
                  <a:lnTo>
                    <a:pt x="5817765" y="27426"/>
                  </a:lnTo>
                  <a:lnTo>
                    <a:pt x="5876034" y="28659"/>
                  </a:lnTo>
                  <a:lnTo>
                    <a:pt x="5933880" y="29647"/>
                  </a:lnTo>
                  <a:lnTo>
                    <a:pt x="5990412" y="30205"/>
                  </a:lnTo>
                  <a:lnTo>
                    <a:pt x="6044743" y="30150"/>
                  </a:lnTo>
                  <a:lnTo>
                    <a:pt x="6095981" y="29295"/>
                  </a:lnTo>
                  <a:lnTo>
                    <a:pt x="6143238" y="27457"/>
                  </a:lnTo>
                  <a:lnTo>
                    <a:pt x="6190922" y="26120"/>
                  </a:lnTo>
                  <a:lnTo>
                    <a:pt x="6236924" y="26913"/>
                  </a:lnTo>
                  <a:lnTo>
                    <a:pt x="6281821" y="29270"/>
                  </a:lnTo>
                  <a:lnTo>
                    <a:pt x="6326190" y="32624"/>
                  </a:lnTo>
                  <a:lnTo>
                    <a:pt x="6370609" y="36411"/>
                  </a:lnTo>
                  <a:lnTo>
                    <a:pt x="6415655" y="40063"/>
                  </a:lnTo>
                  <a:lnTo>
                    <a:pt x="6461904" y="43015"/>
                  </a:lnTo>
                  <a:lnTo>
                    <a:pt x="6509933" y="44701"/>
                  </a:lnTo>
                  <a:lnTo>
                    <a:pt x="6560320" y="44554"/>
                  </a:lnTo>
                  <a:lnTo>
                    <a:pt x="6613643" y="42008"/>
                  </a:lnTo>
                  <a:lnTo>
                    <a:pt x="6670477" y="36498"/>
                  </a:lnTo>
                  <a:lnTo>
                    <a:pt x="6731400" y="27457"/>
                  </a:lnTo>
                  <a:lnTo>
                    <a:pt x="6784426" y="19720"/>
                  </a:lnTo>
                  <a:lnTo>
                    <a:pt x="6835437" y="15045"/>
                  </a:lnTo>
                  <a:lnTo>
                    <a:pt x="6884741" y="12965"/>
                  </a:lnTo>
                  <a:lnTo>
                    <a:pt x="6932642" y="13011"/>
                  </a:lnTo>
                  <a:lnTo>
                    <a:pt x="6979448" y="14716"/>
                  </a:lnTo>
                  <a:lnTo>
                    <a:pt x="7025464" y="17610"/>
                  </a:lnTo>
                  <a:lnTo>
                    <a:pt x="7070997" y="21228"/>
                  </a:lnTo>
                  <a:lnTo>
                    <a:pt x="7116352" y="25099"/>
                  </a:lnTo>
                  <a:lnTo>
                    <a:pt x="7161836" y="28757"/>
                  </a:lnTo>
                  <a:lnTo>
                    <a:pt x="7207754" y="31732"/>
                  </a:lnTo>
                  <a:lnTo>
                    <a:pt x="7254413" y="33558"/>
                  </a:lnTo>
                  <a:lnTo>
                    <a:pt x="7302119" y="33766"/>
                  </a:lnTo>
                  <a:lnTo>
                    <a:pt x="7351179" y="31889"/>
                  </a:lnTo>
                  <a:lnTo>
                    <a:pt x="7401897" y="27457"/>
                  </a:lnTo>
                  <a:lnTo>
                    <a:pt x="7445651" y="23920"/>
                  </a:lnTo>
                  <a:lnTo>
                    <a:pt x="7491650" y="22716"/>
                  </a:lnTo>
                  <a:lnTo>
                    <a:pt x="7539595" y="23468"/>
                  </a:lnTo>
                  <a:lnTo>
                    <a:pt x="7589191" y="25796"/>
                  </a:lnTo>
                  <a:lnTo>
                    <a:pt x="7640139" y="29323"/>
                  </a:lnTo>
                  <a:lnTo>
                    <a:pt x="7692142" y="33670"/>
                  </a:lnTo>
                  <a:lnTo>
                    <a:pt x="7744904" y="38459"/>
                  </a:lnTo>
                  <a:lnTo>
                    <a:pt x="7798127" y="43313"/>
                  </a:lnTo>
                  <a:lnTo>
                    <a:pt x="7851513" y="47851"/>
                  </a:lnTo>
                  <a:lnTo>
                    <a:pt x="7904766" y="51698"/>
                  </a:lnTo>
                  <a:lnTo>
                    <a:pt x="7957588" y="54473"/>
                  </a:lnTo>
                  <a:lnTo>
                    <a:pt x="8009683" y="55799"/>
                  </a:lnTo>
                  <a:lnTo>
                    <a:pt x="8060752" y="55299"/>
                  </a:lnTo>
                  <a:lnTo>
                    <a:pt x="8110499" y="52592"/>
                  </a:lnTo>
                  <a:lnTo>
                    <a:pt x="8158627" y="47302"/>
                  </a:lnTo>
                  <a:lnTo>
                    <a:pt x="8204838" y="39049"/>
                  </a:lnTo>
                  <a:lnTo>
                    <a:pt x="8248835" y="27457"/>
                  </a:lnTo>
                  <a:lnTo>
                    <a:pt x="8257978" y="53445"/>
                  </a:lnTo>
                </a:path>
                <a:path w="8258175" h="859154">
                  <a:moveTo>
                    <a:pt x="8257978" y="271945"/>
                  </a:moveTo>
                  <a:lnTo>
                    <a:pt x="8255817" y="291824"/>
                  </a:lnTo>
                  <a:lnTo>
                    <a:pt x="8250975" y="343124"/>
                  </a:lnTo>
                  <a:lnTo>
                    <a:pt x="8248178" y="394701"/>
                  </a:lnTo>
                  <a:lnTo>
                    <a:pt x="8248835" y="445884"/>
                  </a:lnTo>
                  <a:lnTo>
                    <a:pt x="8250590" y="500897"/>
                  </a:lnTo>
                  <a:lnTo>
                    <a:pt x="8250040" y="552287"/>
                  </a:lnTo>
                  <a:lnTo>
                    <a:pt x="8248086" y="600904"/>
                  </a:lnTo>
                  <a:lnTo>
                    <a:pt x="8245629" y="647598"/>
                  </a:lnTo>
                  <a:lnTo>
                    <a:pt x="8243574" y="693218"/>
                  </a:lnTo>
                  <a:lnTo>
                    <a:pt x="8242821" y="738613"/>
                  </a:lnTo>
                  <a:lnTo>
                    <a:pt x="8244274" y="784634"/>
                  </a:lnTo>
                  <a:lnTo>
                    <a:pt x="8248835" y="832129"/>
                  </a:lnTo>
                  <a:lnTo>
                    <a:pt x="8206234" y="835048"/>
                  </a:lnTo>
                  <a:lnTo>
                    <a:pt x="8155796" y="836408"/>
                  </a:lnTo>
                  <a:lnTo>
                    <a:pt x="8099963" y="836571"/>
                  </a:lnTo>
                  <a:lnTo>
                    <a:pt x="8041177" y="835901"/>
                  </a:lnTo>
                  <a:lnTo>
                    <a:pt x="7981881" y="834759"/>
                  </a:lnTo>
                  <a:lnTo>
                    <a:pt x="7924519" y="833508"/>
                  </a:lnTo>
                  <a:lnTo>
                    <a:pt x="7871533" y="832510"/>
                  </a:lnTo>
                  <a:lnTo>
                    <a:pt x="7825366" y="832129"/>
                  </a:lnTo>
                  <a:lnTo>
                    <a:pt x="7757623" y="830494"/>
                  </a:lnTo>
                  <a:lnTo>
                    <a:pt x="7713341" y="828750"/>
                  </a:lnTo>
                  <a:lnTo>
                    <a:pt x="7663607" y="826696"/>
                  </a:lnTo>
                  <a:lnTo>
                    <a:pt x="7609537" y="824561"/>
                  </a:lnTo>
                  <a:lnTo>
                    <a:pt x="7552248" y="822574"/>
                  </a:lnTo>
                  <a:lnTo>
                    <a:pt x="7492856" y="820966"/>
                  </a:lnTo>
                  <a:lnTo>
                    <a:pt x="7432478" y="819966"/>
                  </a:lnTo>
                  <a:lnTo>
                    <a:pt x="7372231" y="819804"/>
                  </a:lnTo>
                  <a:lnTo>
                    <a:pt x="7313229" y="820709"/>
                  </a:lnTo>
                  <a:lnTo>
                    <a:pt x="7256591" y="822912"/>
                  </a:lnTo>
                  <a:lnTo>
                    <a:pt x="7203432" y="826642"/>
                  </a:lnTo>
                  <a:lnTo>
                    <a:pt x="7154869" y="832129"/>
                  </a:lnTo>
                  <a:lnTo>
                    <a:pt x="7111417" y="836610"/>
                  </a:lnTo>
                  <a:lnTo>
                    <a:pt x="7066432" y="838422"/>
                  </a:lnTo>
                  <a:lnTo>
                    <a:pt x="7020126" y="838058"/>
                  </a:lnTo>
                  <a:lnTo>
                    <a:pt x="6972712" y="836014"/>
                  </a:lnTo>
                  <a:lnTo>
                    <a:pt x="6924402" y="832786"/>
                  </a:lnTo>
                  <a:lnTo>
                    <a:pt x="6875409" y="828869"/>
                  </a:lnTo>
                  <a:lnTo>
                    <a:pt x="6825946" y="824757"/>
                  </a:lnTo>
                  <a:lnTo>
                    <a:pt x="6776224" y="820945"/>
                  </a:lnTo>
                  <a:lnTo>
                    <a:pt x="6726457" y="817931"/>
                  </a:lnTo>
                  <a:lnTo>
                    <a:pt x="6676856" y="816207"/>
                  </a:lnTo>
                  <a:lnTo>
                    <a:pt x="6627635" y="816270"/>
                  </a:lnTo>
                  <a:lnTo>
                    <a:pt x="6579006" y="818614"/>
                  </a:lnTo>
                  <a:lnTo>
                    <a:pt x="6531181" y="823736"/>
                  </a:lnTo>
                  <a:lnTo>
                    <a:pt x="6484373" y="832129"/>
                  </a:lnTo>
                  <a:lnTo>
                    <a:pt x="6412519" y="844161"/>
                  </a:lnTo>
                  <a:lnTo>
                    <a:pt x="6356322" y="846622"/>
                  </a:lnTo>
                  <a:lnTo>
                    <a:pt x="6312126" y="842578"/>
                  </a:lnTo>
                  <a:lnTo>
                    <a:pt x="6276277" y="835096"/>
                  </a:lnTo>
                  <a:lnTo>
                    <a:pt x="6245119" y="827243"/>
                  </a:lnTo>
                  <a:lnTo>
                    <a:pt x="6214996" y="822087"/>
                  </a:lnTo>
                  <a:lnTo>
                    <a:pt x="6182254" y="822693"/>
                  </a:lnTo>
                  <a:lnTo>
                    <a:pt x="6143238" y="832129"/>
                  </a:lnTo>
                  <a:lnTo>
                    <a:pt x="6116569" y="838744"/>
                  </a:lnTo>
                  <a:lnTo>
                    <a:pt x="6086202" y="841983"/>
                  </a:lnTo>
                  <a:lnTo>
                    <a:pt x="6014807" y="840694"/>
                  </a:lnTo>
                  <a:lnTo>
                    <a:pt x="5973995" y="837344"/>
                  </a:lnTo>
                  <a:lnTo>
                    <a:pt x="5929919" y="832977"/>
                  </a:lnTo>
                  <a:lnTo>
                    <a:pt x="5882685" y="828181"/>
                  </a:lnTo>
                  <a:lnTo>
                    <a:pt x="5832402" y="823546"/>
                  </a:lnTo>
                  <a:lnTo>
                    <a:pt x="5779179" y="819662"/>
                  </a:lnTo>
                  <a:lnTo>
                    <a:pt x="5723124" y="817118"/>
                  </a:lnTo>
                  <a:lnTo>
                    <a:pt x="5664344" y="816503"/>
                  </a:lnTo>
                  <a:lnTo>
                    <a:pt x="5602948" y="818407"/>
                  </a:lnTo>
                  <a:lnTo>
                    <a:pt x="5539045" y="823419"/>
                  </a:lnTo>
                  <a:lnTo>
                    <a:pt x="5472742" y="832129"/>
                  </a:lnTo>
                  <a:lnTo>
                    <a:pt x="5413514" y="840107"/>
                  </a:lnTo>
                  <a:lnTo>
                    <a:pt x="5361049" y="844362"/>
                  </a:lnTo>
                  <a:lnTo>
                    <a:pt x="5314266" y="845491"/>
                  </a:lnTo>
                  <a:lnTo>
                    <a:pt x="5272081" y="844090"/>
                  </a:lnTo>
                  <a:lnTo>
                    <a:pt x="5233414" y="840754"/>
                  </a:lnTo>
                  <a:lnTo>
                    <a:pt x="5162306" y="830662"/>
                  </a:lnTo>
                  <a:lnTo>
                    <a:pt x="5127701" y="825099"/>
                  </a:lnTo>
                  <a:lnTo>
                    <a:pt x="5092288" y="819986"/>
                  </a:lnTo>
                  <a:lnTo>
                    <a:pt x="5054984" y="815918"/>
                  </a:lnTo>
                  <a:lnTo>
                    <a:pt x="5014708" y="813492"/>
                  </a:lnTo>
                  <a:lnTo>
                    <a:pt x="4970377" y="813304"/>
                  </a:lnTo>
                  <a:lnTo>
                    <a:pt x="4920911" y="815951"/>
                  </a:lnTo>
                  <a:lnTo>
                    <a:pt x="4865227" y="822027"/>
                  </a:lnTo>
                  <a:lnTo>
                    <a:pt x="4802245" y="832129"/>
                  </a:lnTo>
                  <a:lnTo>
                    <a:pt x="4724344" y="843993"/>
                  </a:lnTo>
                  <a:lnTo>
                    <a:pt x="4657258" y="849617"/>
                  </a:lnTo>
                  <a:lnTo>
                    <a:pt x="4599694" y="850226"/>
                  </a:lnTo>
                  <a:lnTo>
                    <a:pt x="4550356" y="847044"/>
                  </a:lnTo>
                  <a:lnTo>
                    <a:pt x="4507950" y="841297"/>
                  </a:lnTo>
                  <a:lnTo>
                    <a:pt x="4471180" y="834210"/>
                  </a:lnTo>
                  <a:lnTo>
                    <a:pt x="4438752" y="827007"/>
                  </a:lnTo>
                  <a:lnTo>
                    <a:pt x="4409372" y="820913"/>
                  </a:lnTo>
                  <a:lnTo>
                    <a:pt x="4381744" y="817154"/>
                  </a:lnTo>
                  <a:lnTo>
                    <a:pt x="4354574" y="816953"/>
                  </a:lnTo>
                  <a:lnTo>
                    <a:pt x="4326568" y="821537"/>
                  </a:lnTo>
                  <a:lnTo>
                    <a:pt x="4296429" y="832129"/>
                  </a:lnTo>
                  <a:lnTo>
                    <a:pt x="4270685" y="840530"/>
                  </a:lnTo>
                  <a:lnTo>
                    <a:pt x="4241053" y="845113"/>
                  </a:lnTo>
                  <a:lnTo>
                    <a:pt x="4207758" y="846455"/>
                  </a:lnTo>
                  <a:lnTo>
                    <a:pt x="4171025" y="845134"/>
                  </a:lnTo>
                  <a:lnTo>
                    <a:pt x="4131078" y="841730"/>
                  </a:lnTo>
                  <a:lnTo>
                    <a:pt x="4088140" y="836819"/>
                  </a:lnTo>
                  <a:lnTo>
                    <a:pt x="4042436" y="830981"/>
                  </a:lnTo>
                  <a:lnTo>
                    <a:pt x="3994190" y="824795"/>
                  </a:lnTo>
                  <a:lnTo>
                    <a:pt x="3943626" y="818837"/>
                  </a:lnTo>
                  <a:lnTo>
                    <a:pt x="3890968" y="813687"/>
                  </a:lnTo>
                  <a:lnTo>
                    <a:pt x="3836440" y="809923"/>
                  </a:lnTo>
                  <a:lnTo>
                    <a:pt x="3780267" y="808122"/>
                  </a:lnTo>
                  <a:lnTo>
                    <a:pt x="3722672" y="808865"/>
                  </a:lnTo>
                  <a:lnTo>
                    <a:pt x="3663879" y="812728"/>
                  </a:lnTo>
                  <a:lnTo>
                    <a:pt x="3604114" y="820290"/>
                  </a:lnTo>
                  <a:lnTo>
                    <a:pt x="3543599" y="832129"/>
                  </a:lnTo>
                  <a:lnTo>
                    <a:pt x="3474671" y="846402"/>
                  </a:lnTo>
                  <a:lnTo>
                    <a:pt x="3416537" y="854946"/>
                  </a:lnTo>
                  <a:lnTo>
                    <a:pt x="3367618" y="858677"/>
                  </a:lnTo>
                  <a:lnTo>
                    <a:pt x="3326334" y="858506"/>
                  </a:lnTo>
                  <a:lnTo>
                    <a:pt x="3291107" y="855348"/>
                  </a:lnTo>
                  <a:lnTo>
                    <a:pt x="3260356" y="850116"/>
                  </a:lnTo>
                  <a:lnTo>
                    <a:pt x="3232503" y="843722"/>
                  </a:lnTo>
                  <a:lnTo>
                    <a:pt x="3205968" y="837081"/>
                  </a:lnTo>
                  <a:lnTo>
                    <a:pt x="3179171" y="831106"/>
                  </a:lnTo>
                  <a:lnTo>
                    <a:pt x="3150534" y="826709"/>
                  </a:lnTo>
                  <a:lnTo>
                    <a:pt x="3118477" y="824806"/>
                  </a:lnTo>
                  <a:lnTo>
                    <a:pt x="3081419" y="826308"/>
                  </a:lnTo>
                  <a:lnTo>
                    <a:pt x="3037783" y="832129"/>
                  </a:lnTo>
                  <a:lnTo>
                    <a:pt x="2958641" y="843387"/>
                  </a:lnTo>
                  <a:lnTo>
                    <a:pt x="2895227" y="847674"/>
                  </a:lnTo>
                  <a:lnTo>
                    <a:pt x="2844187" y="846922"/>
                  </a:lnTo>
                  <a:lnTo>
                    <a:pt x="2802164" y="843060"/>
                  </a:lnTo>
                  <a:lnTo>
                    <a:pt x="2765804" y="838021"/>
                  </a:lnTo>
                  <a:lnTo>
                    <a:pt x="2731750" y="833733"/>
                  </a:lnTo>
                  <a:lnTo>
                    <a:pt x="2696649" y="832129"/>
                  </a:lnTo>
                  <a:lnTo>
                    <a:pt x="2659608" y="830880"/>
                  </a:lnTo>
                  <a:lnTo>
                    <a:pt x="2621031" y="827421"/>
                  </a:lnTo>
                  <a:lnTo>
                    <a:pt x="2579501" y="823329"/>
                  </a:lnTo>
                  <a:lnTo>
                    <a:pt x="2533603" y="820178"/>
                  </a:lnTo>
                  <a:lnTo>
                    <a:pt x="2481918" y="819544"/>
                  </a:lnTo>
                  <a:lnTo>
                    <a:pt x="2423032" y="823002"/>
                  </a:lnTo>
                  <a:lnTo>
                    <a:pt x="2355527" y="832129"/>
                  </a:lnTo>
                  <a:lnTo>
                    <a:pt x="2290997" y="839963"/>
                  </a:lnTo>
                  <a:lnTo>
                    <a:pt x="2239062" y="840404"/>
                  </a:lnTo>
                  <a:lnTo>
                    <a:pt x="2195323" y="836322"/>
                  </a:lnTo>
                  <a:lnTo>
                    <a:pt x="2155384" y="830585"/>
                  </a:lnTo>
                  <a:lnTo>
                    <a:pt x="2114847" y="826062"/>
                  </a:lnTo>
                  <a:lnTo>
                    <a:pt x="2069315" y="825620"/>
                  </a:lnTo>
                  <a:lnTo>
                    <a:pt x="2014392" y="832129"/>
                  </a:lnTo>
                  <a:lnTo>
                    <a:pt x="1982785" y="836006"/>
                  </a:lnTo>
                  <a:lnTo>
                    <a:pt x="1949001" y="837068"/>
                  </a:lnTo>
                  <a:lnTo>
                    <a:pt x="1912957" y="835869"/>
                  </a:lnTo>
                  <a:lnTo>
                    <a:pt x="1874572" y="832964"/>
                  </a:lnTo>
                  <a:lnTo>
                    <a:pt x="1833763" y="828908"/>
                  </a:lnTo>
                  <a:lnTo>
                    <a:pt x="1790449" y="824255"/>
                  </a:lnTo>
                  <a:lnTo>
                    <a:pt x="1744547" y="819561"/>
                  </a:lnTo>
                  <a:lnTo>
                    <a:pt x="1695976" y="815379"/>
                  </a:lnTo>
                  <a:lnTo>
                    <a:pt x="1644653" y="812265"/>
                  </a:lnTo>
                  <a:lnTo>
                    <a:pt x="1590496" y="810774"/>
                  </a:lnTo>
                  <a:lnTo>
                    <a:pt x="1533424" y="811460"/>
                  </a:lnTo>
                  <a:lnTo>
                    <a:pt x="1473355" y="814878"/>
                  </a:lnTo>
                  <a:lnTo>
                    <a:pt x="1410206" y="821583"/>
                  </a:lnTo>
                  <a:lnTo>
                    <a:pt x="1343895" y="832129"/>
                  </a:lnTo>
                  <a:lnTo>
                    <a:pt x="1276540" y="842870"/>
                  </a:lnTo>
                  <a:lnTo>
                    <a:pt x="1219709" y="848454"/>
                  </a:lnTo>
                  <a:lnTo>
                    <a:pt x="1171824" y="849799"/>
                  </a:lnTo>
                  <a:lnTo>
                    <a:pt x="1131310" y="847825"/>
                  </a:lnTo>
                  <a:lnTo>
                    <a:pt x="1066081" y="837586"/>
                  </a:lnTo>
                  <a:lnTo>
                    <a:pt x="1038213" y="831159"/>
                  </a:lnTo>
                  <a:lnTo>
                    <a:pt x="1011405" y="825085"/>
                  </a:lnTo>
                  <a:lnTo>
                    <a:pt x="984082" y="820280"/>
                  </a:lnTo>
                  <a:lnTo>
                    <a:pt x="954664" y="817664"/>
                  </a:lnTo>
                  <a:lnTo>
                    <a:pt x="921576" y="818155"/>
                  </a:lnTo>
                  <a:lnTo>
                    <a:pt x="883241" y="822670"/>
                  </a:lnTo>
                  <a:lnTo>
                    <a:pt x="838080" y="832129"/>
                  </a:lnTo>
                  <a:lnTo>
                    <a:pt x="799930" y="839879"/>
                  </a:lnTo>
                  <a:lnTo>
                    <a:pt x="760563" y="844680"/>
                  </a:lnTo>
                  <a:lnTo>
                    <a:pt x="719966" y="846929"/>
                  </a:lnTo>
                  <a:lnTo>
                    <a:pt x="678125" y="847020"/>
                  </a:lnTo>
                  <a:lnTo>
                    <a:pt x="635026" y="845350"/>
                  </a:lnTo>
                  <a:lnTo>
                    <a:pt x="590655" y="842316"/>
                  </a:lnTo>
                  <a:lnTo>
                    <a:pt x="544999" y="838312"/>
                  </a:lnTo>
                  <a:lnTo>
                    <a:pt x="498042" y="833736"/>
                  </a:lnTo>
                  <a:lnTo>
                    <a:pt x="449772" y="828984"/>
                  </a:lnTo>
                  <a:lnTo>
                    <a:pt x="400175" y="824450"/>
                  </a:lnTo>
                  <a:lnTo>
                    <a:pt x="349236" y="820532"/>
                  </a:lnTo>
                  <a:lnTo>
                    <a:pt x="296943" y="817626"/>
                  </a:lnTo>
                  <a:lnTo>
                    <a:pt x="243280" y="816127"/>
                  </a:lnTo>
                  <a:lnTo>
                    <a:pt x="188235" y="816432"/>
                  </a:lnTo>
                  <a:lnTo>
                    <a:pt x="131792" y="818937"/>
                  </a:lnTo>
                  <a:lnTo>
                    <a:pt x="73940" y="824037"/>
                  </a:lnTo>
                  <a:lnTo>
                    <a:pt x="14663" y="832129"/>
                  </a:lnTo>
                  <a:lnTo>
                    <a:pt x="4212" y="790380"/>
                  </a:lnTo>
                  <a:lnTo>
                    <a:pt x="0" y="747181"/>
                  </a:lnTo>
                  <a:lnTo>
                    <a:pt x="472" y="702739"/>
                  </a:lnTo>
                  <a:lnTo>
                    <a:pt x="4076" y="657266"/>
                  </a:lnTo>
                  <a:lnTo>
                    <a:pt x="9256" y="610969"/>
                  </a:lnTo>
                  <a:lnTo>
                    <a:pt x="14459" y="564059"/>
                  </a:lnTo>
                  <a:lnTo>
                    <a:pt x="18131" y="516745"/>
                  </a:lnTo>
                  <a:lnTo>
                    <a:pt x="18716" y="469236"/>
                  </a:lnTo>
                  <a:lnTo>
                    <a:pt x="14663" y="421741"/>
                  </a:lnTo>
                  <a:lnTo>
                    <a:pt x="9534" y="370075"/>
                  </a:lnTo>
                  <a:lnTo>
                    <a:pt x="8708" y="321090"/>
                  </a:lnTo>
                  <a:lnTo>
                    <a:pt x="10767" y="273786"/>
                  </a:lnTo>
                  <a:lnTo>
                    <a:pt x="14291" y="227161"/>
                  </a:lnTo>
                  <a:lnTo>
                    <a:pt x="17862" y="180217"/>
                  </a:lnTo>
                  <a:lnTo>
                    <a:pt x="20060" y="131951"/>
                  </a:lnTo>
                  <a:lnTo>
                    <a:pt x="19466" y="81365"/>
                  </a:lnTo>
                  <a:lnTo>
                    <a:pt x="14663" y="2745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883756" y="6531057"/>
            <a:ext cx="254000" cy="22923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24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37104" y="0"/>
            <a:ext cx="8037830" cy="6858000"/>
            <a:chOff x="2737104" y="0"/>
            <a:chExt cx="8037830" cy="6858000"/>
          </a:xfrm>
        </p:grpSpPr>
        <p:sp>
          <p:nvSpPr>
            <p:cNvPr id="3" name="object 3"/>
            <p:cNvSpPr/>
            <p:nvPr/>
          </p:nvSpPr>
          <p:spPr>
            <a:xfrm>
              <a:off x="2737104" y="0"/>
              <a:ext cx="6717790" cy="68579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44483" y="922021"/>
              <a:ext cx="2324100" cy="445134"/>
            </a:xfrm>
            <a:custGeom>
              <a:avLst/>
              <a:gdLst/>
              <a:ahLst/>
              <a:cxnLst/>
              <a:rect l="l" t="t" r="r" b="b"/>
              <a:pathLst>
                <a:path w="2324100" h="445134">
                  <a:moveTo>
                    <a:pt x="222504" y="0"/>
                  </a:moveTo>
                  <a:lnTo>
                    <a:pt x="0" y="222503"/>
                  </a:lnTo>
                  <a:lnTo>
                    <a:pt x="222504" y="445007"/>
                  </a:lnTo>
                  <a:lnTo>
                    <a:pt x="222504" y="333755"/>
                  </a:lnTo>
                  <a:lnTo>
                    <a:pt x="2324100" y="333755"/>
                  </a:lnTo>
                  <a:lnTo>
                    <a:pt x="2324100" y="111251"/>
                  </a:lnTo>
                  <a:lnTo>
                    <a:pt x="222504" y="111251"/>
                  </a:lnTo>
                  <a:lnTo>
                    <a:pt x="22250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4483" y="922021"/>
              <a:ext cx="2324100" cy="445134"/>
            </a:xfrm>
            <a:custGeom>
              <a:avLst/>
              <a:gdLst/>
              <a:ahLst/>
              <a:cxnLst/>
              <a:rect l="l" t="t" r="r" b="b"/>
              <a:pathLst>
                <a:path w="2324100" h="445134">
                  <a:moveTo>
                    <a:pt x="0" y="222503"/>
                  </a:moveTo>
                  <a:lnTo>
                    <a:pt x="222504" y="0"/>
                  </a:lnTo>
                  <a:lnTo>
                    <a:pt x="222504" y="111251"/>
                  </a:lnTo>
                  <a:lnTo>
                    <a:pt x="2324100" y="111251"/>
                  </a:lnTo>
                  <a:lnTo>
                    <a:pt x="2324100" y="333755"/>
                  </a:lnTo>
                  <a:lnTo>
                    <a:pt x="222504" y="333755"/>
                  </a:lnTo>
                  <a:lnTo>
                    <a:pt x="222504" y="445007"/>
                  </a:lnTo>
                  <a:lnTo>
                    <a:pt x="0" y="222503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44483" y="3779521"/>
              <a:ext cx="2324100" cy="443865"/>
            </a:xfrm>
            <a:custGeom>
              <a:avLst/>
              <a:gdLst/>
              <a:ahLst/>
              <a:cxnLst/>
              <a:rect l="l" t="t" r="r" b="b"/>
              <a:pathLst>
                <a:path w="2324100" h="443864">
                  <a:moveTo>
                    <a:pt x="221742" y="0"/>
                  </a:moveTo>
                  <a:lnTo>
                    <a:pt x="0" y="221742"/>
                  </a:lnTo>
                  <a:lnTo>
                    <a:pt x="221742" y="443484"/>
                  </a:lnTo>
                  <a:lnTo>
                    <a:pt x="221742" y="332613"/>
                  </a:lnTo>
                  <a:lnTo>
                    <a:pt x="2324100" y="332613"/>
                  </a:lnTo>
                  <a:lnTo>
                    <a:pt x="2324100" y="110871"/>
                  </a:lnTo>
                  <a:lnTo>
                    <a:pt x="221742" y="110871"/>
                  </a:lnTo>
                  <a:lnTo>
                    <a:pt x="22174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44483" y="3779521"/>
              <a:ext cx="2324100" cy="443865"/>
            </a:xfrm>
            <a:custGeom>
              <a:avLst/>
              <a:gdLst/>
              <a:ahLst/>
              <a:cxnLst/>
              <a:rect l="l" t="t" r="r" b="b"/>
              <a:pathLst>
                <a:path w="2324100" h="443864">
                  <a:moveTo>
                    <a:pt x="0" y="221742"/>
                  </a:moveTo>
                  <a:lnTo>
                    <a:pt x="221742" y="0"/>
                  </a:lnTo>
                  <a:lnTo>
                    <a:pt x="221742" y="110871"/>
                  </a:lnTo>
                  <a:lnTo>
                    <a:pt x="2324100" y="110871"/>
                  </a:lnTo>
                  <a:lnTo>
                    <a:pt x="2324100" y="332613"/>
                  </a:lnTo>
                  <a:lnTo>
                    <a:pt x="221742" y="332613"/>
                  </a:lnTo>
                  <a:lnTo>
                    <a:pt x="221742" y="443484"/>
                  </a:lnTo>
                  <a:lnTo>
                    <a:pt x="0" y="221742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42960" y="5280659"/>
              <a:ext cx="2322830" cy="445134"/>
            </a:xfrm>
            <a:custGeom>
              <a:avLst/>
              <a:gdLst/>
              <a:ahLst/>
              <a:cxnLst/>
              <a:rect l="l" t="t" r="r" b="b"/>
              <a:pathLst>
                <a:path w="2322829" h="445135">
                  <a:moveTo>
                    <a:pt x="222504" y="0"/>
                  </a:moveTo>
                  <a:lnTo>
                    <a:pt x="0" y="222503"/>
                  </a:lnTo>
                  <a:lnTo>
                    <a:pt x="222504" y="445007"/>
                  </a:lnTo>
                  <a:lnTo>
                    <a:pt x="222504" y="333755"/>
                  </a:lnTo>
                  <a:lnTo>
                    <a:pt x="2322576" y="333755"/>
                  </a:lnTo>
                  <a:lnTo>
                    <a:pt x="2322576" y="111251"/>
                  </a:lnTo>
                  <a:lnTo>
                    <a:pt x="222504" y="111251"/>
                  </a:lnTo>
                  <a:lnTo>
                    <a:pt x="22250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42960" y="5280659"/>
              <a:ext cx="2322830" cy="445134"/>
            </a:xfrm>
            <a:custGeom>
              <a:avLst/>
              <a:gdLst/>
              <a:ahLst/>
              <a:cxnLst/>
              <a:rect l="l" t="t" r="r" b="b"/>
              <a:pathLst>
                <a:path w="2322829" h="445135">
                  <a:moveTo>
                    <a:pt x="0" y="222503"/>
                  </a:moveTo>
                  <a:lnTo>
                    <a:pt x="222504" y="0"/>
                  </a:lnTo>
                  <a:lnTo>
                    <a:pt x="222504" y="111251"/>
                  </a:lnTo>
                  <a:lnTo>
                    <a:pt x="2322576" y="111251"/>
                  </a:lnTo>
                  <a:lnTo>
                    <a:pt x="2322576" y="333755"/>
                  </a:lnTo>
                  <a:lnTo>
                    <a:pt x="222504" y="333755"/>
                  </a:lnTo>
                  <a:lnTo>
                    <a:pt x="222504" y="445007"/>
                  </a:lnTo>
                  <a:lnTo>
                    <a:pt x="0" y="222503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883756" y="6531057"/>
            <a:ext cx="254000" cy="22923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26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" y="15240"/>
            <a:ext cx="12176760" cy="6842759"/>
            <a:chOff x="15240" y="15240"/>
            <a:chExt cx="12176760" cy="6842759"/>
          </a:xfrm>
        </p:grpSpPr>
        <p:sp>
          <p:nvSpPr>
            <p:cNvPr id="3" name="object 3"/>
            <p:cNvSpPr/>
            <p:nvPr/>
          </p:nvSpPr>
          <p:spPr>
            <a:xfrm>
              <a:off x="15240" y="161544"/>
              <a:ext cx="8049755" cy="64876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26080" y="15240"/>
              <a:ext cx="9265919" cy="68427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21151" y="210311"/>
              <a:ext cx="9000731" cy="64388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62784" y="4291584"/>
              <a:ext cx="1475740" cy="195580"/>
            </a:xfrm>
            <a:custGeom>
              <a:avLst/>
              <a:gdLst/>
              <a:ahLst/>
              <a:cxnLst/>
              <a:rect l="l" t="t" r="r" b="b"/>
              <a:pathLst>
                <a:path w="1475739" h="195579">
                  <a:moveTo>
                    <a:pt x="1377696" y="0"/>
                  </a:moveTo>
                  <a:lnTo>
                    <a:pt x="1377696" y="48768"/>
                  </a:lnTo>
                  <a:lnTo>
                    <a:pt x="0" y="48768"/>
                  </a:lnTo>
                  <a:lnTo>
                    <a:pt x="0" y="146304"/>
                  </a:lnTo>
                  <a:lnTo>
                    <a:pt x="1377696" y="146304"/>
                  </a:lnTo>
                  <a:lnTo>
                    <a:pt x="1377696" y="195072"/>
                  </a:lnTo>
                  <a:lnTo>
                    <a:pt x="1475232" y="97536"/>
                  </a:lnTo>
                  <a:lnTo>
                    <a:pt x="137769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62784" y="4291584"/>
              <a:ext cx="1475740" cy="195580"/>
            </a:xfrm>
            <a:custGeom>
              <a:avLst/>
              <a:gdLst/>
              <a:ahLst/>
              <a:cxnLst/>
              <a:rect l="l" t="t" r="r" b="b"/>
              <a:pathLst>
                <a:path w="1475739" h="195579">
                  <a:moveTo>
                    <a:pt x="0" y="48768"/>
                  </a:moveTo>
                  <a:lnTo>
                    <a:pt x="1377696" y="48768"/>
                  </a:lnTo>
                  <a:lnTo>
                    <a:pt x="1377696" y="0"/>
                  </a:lnTo>
                  <a:lnTo>
                    <a:pt x="1475232" y="97536"/>
                  </a:lnTo>
                  <a:lnTo>
                    <a:pt x="1377696" y="195072"/>
                  </a:lnTo>
                  <a:lnTo>
                    <a:pt x="1377696" y="146304"/>
                  </a:lnTo>
                  <a:lnTo>
                    <a:pt x="0" y="146304"/>
                  </a:lnTo>
                  <a:lnTo>
                    <a:pt x="0" y="48768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62784" y="6335267"/>
              <a:ext cx="1475740" cy="193675"/>
            </a:xfrm>
            <a:custGeom>
              <a:avLst/>
              <a:gdLst/>
              <a:ahLst/>
              <a:cxnLst/>
              <a:rect l="l" t="t" r="r" b="b"/>
              <a:pathLst>
                <a:path w="1475739" h="193675">
                  <a:moveTo>
                    <a:pt x="1378458" y="0"/>
                  </a:moveTo>
                  <a:lnTo>
                    <a:pt x="1378458" y="48387"/>
                  </a:lnTo>
                  <a:lnTo>
                    <a:pt x="0" y="48387"/>
                  </a:lnTo>
                  <a:lnTo>
                    <a:pt x="0" y="145161"/>
                  </a:lnTo>
                  <a:lnTo>
                    <a:pt x="1378458" y="145161"/>
                  </a:lnTo>
                  <a:lnTo>
                    <a:pt x="1378458" y="193548"/>
                  </a:lnTo>
                  <a:lnTo>
                    <a:pt x="1475232" y="96774"/>
                  </a:lnTo>
                  <a:lnTo>
                    <a:pt x="137845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62784" y="6335267"/>
              <a:ext cx="1475740" cy="193675"/>
            </a:xfrm>
            <a:custGeom>
              <a:avLst/>
              <a:gdLst/>
              <a:ahLst/>
              <a:cxnLst/>
              <a:rect l="l" t="t" r="r" b="b"/>
              <a:pathLst>
                <a:path w="1475739" h="193675">
                  <a:moveTo>
                    <a:pt x="0" y="48387"/>
                  </a:moveTo>
                  <a:lnTo>
                    <a:pt x="1378458" y="48387"/>
                  </a:lnTo>
                  <a:lnTo>
                    <a:pt x="1378458" y="0"/>
                  </a:lnTo>
                  <a:lnTo>
                    <a:pt x="1475232" y="96774"/>
                  </a:lnTo>
                  <a:lnTo>
                    <a:pt x="1378458" y="193548"/>
                  </a:lnTo>
                  <a:lnTo>
                    <a:pt x="1378458" y="145161"/>
                  </a:lnTo>
                  <a:lnTo>
                    <a:pt x="0" y="145161"/>
                  </a:lnTo>
                  <a:lnTo>
                    <a:pt x="0" y="48387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883756" y="6531057"/>
            <a:ext cx="254000" cy="22923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27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3289772"/>
            <a:ext cx="6441440" cy="1672589"/>
          </a:xfrm>
          <a:prstGeom prst="rect">
            <a:avLst/>
          </a:prstGeom>
        </p:spPr>
        <p:txBody>
          <a:bodyPr vert="horz" wrap="square" lIns="0" tIns="274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6000" spc="-25" dirty="0">
                <a:latin typeface="Arial"/>
                <a:cs typeface="Arial"/>
              </a:rPr>
              <a:t>Clu</a:t>
            </a:r>
            <a:r>
              <a:rPr sz="6000" spc="-20" dirty="0">
                <a:latin typeface="Arial"/>
                <a:cs typeface="Arial"/>
              </a:rPr>
              <a:t>s</a:t>
            </a:r>
            <a:r>
              <a:rPr sz="6000" spc="500" dirty="0">
                <a:latin typeface="Arial"/>
                <a:cs typeface="Arial"/>
              </a:rPr>
              <a:t>t</a:t>
            </a:r>
            <a:r>
              <a:rPr sz="6000" spc="325" dirty="0">
                <a:latin typeface="Arial"/>
                <a:cs typeface="Arial"/>
              </a:rPr>
              <a:t>e</a:t>
            </a:r>
            <a:r>
              <a:rPr sz="6000" spc="200" dirty="0">
                <a:latin typeface="Arial"/>
                <a:cs typeface="Arial"/>
              </a:rPr>
              <a:t>r</a:t>
            </a:r>
            <a:r>
              <a:rPr sz="6000" spc="270" dirty="0">
                <a:latin typeface="Arial"/>
                <a:cs typeface="Arial"/>
              </a:rPr>
              <a:t>in</a:t>
            </a:r>
            <a:r>
              <a:rPr sz="6000" spc="395" dirty="0">
                <a:latin typeface="Arial"/>
                <a:cs typeface="Arial"/>
              </a:rPr>
              <a:t>g</a:t>
            </a:r>
            <a:r>
              <a:rPr sz="6000" spc="-200" dirty="0">
                <a:latin typeface="Arial"/>
                <a:cs typeface="Arial"/>
              </a:rPr>
              <a:t>(</a:t>
            </a:r>
            <a:r>
              <a:rPr sz="6000" dirty="0">
                <a:latin typeface="맑은 고딕"/>
                <a:cs typeface="맑은 고딕"/>
              </a:rPr>
              <a:t>군집화</a:t>
            </a:r>
            <a:r>
              <a:rPr sz="6000" spc="-200" dirty="0">
                <a:latin typeface="Arial"/>
                <a:cs typeface="Arial"/>
              </a:rPr>
              <a:t>)</a:t>
            </a:r>
            <a:endParaRPr sz="6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spc="65" dirty="0">
                <a:solidFill>
                  <a:srgbClr val="8A8A8A"/>
                </a:solidFill>
                <a:latin typeface="Arial"/>
                <a:cs typeface="Arial"/>
              </a:rPr>
              <a:t>Unsupervised </a:t>
            </a:r>
            <a:r>
              <a:rPr sz="2400" spc="100" dirty="0">
                <a:solidFill>
                  <a:srgbClr val="8A8A8A"/>
                </a:solidFill>
                <a:latin typeface="Arial"/>
                <a:cs typeface="Arial"/>
              </a:rPr>
              <a:t>learning</a:t>
            </a:r>
            <a:r>
              <a:rPr sz="2400" spc="-19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A8A8A"/>
                </a:solidFill>
                <a:latin typeface="맑은 고딕"/>
                <a:cs typeface="맑은 고딕"/>
              </a:rPr>
              <a:t>예시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83756" y="6531057"/>
            <a:ext cx="254000" cy="22923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28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967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맑은 고딕"/>
                <a:cs typeface="맑은 고딕"/>
              </a:rPr>
              <a:t>와인</a:t>
            </a:r>
            <a:r>
              <a:rPr b="0" spc="-484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데이터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2257"/>
            <a:ext cx="4208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12529"/>
                </a:solidFill>
                <a:latin typeface="Calibri"/>
                <a:cs typeface="Calibri"/>
              </a:rPr>
              <a:t>multi-class classification</a:t>
            </a:r>
            <a:r>
              <a:rPr sz="2400" spc="-95" dirty="0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12529"/>
                </a:solidFill>
                <a:latin typeface="Calibri"/>
                <a:cs typeface="Calibri"/>
              </a:rPr>
              <a:t>dataset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43578" y="422909"/>
            <a:ext cx="4466837" cy="5448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4801" y="6117108"/>
            <a:ext cx="490156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5" dirty="0">
                <a:latin typeface="맑은 고딕"/>
                <a:cs typeface="맑은 고딕"/>
              </a:rPr>
              <a:t>*출처 </a:t>
            </a:r>
            <a:r>
              <a:rPr sz="1200" dirty="0">
                <a:latin typeface="맑은 고딕"/>
                <a:cs typeface="맑은 고딕"/>
              </a:rPr>
              <a:t>:</a:t>
            </a:r>
            <a:r>
              <a:rPr sz="1200" spc="10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https://scikit-learn.org/stable/datasets/index.html#wine-dataset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29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967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맑은 고딕"/>
                <a:cs typeface="맑은 고딕"/>
              </a:rPr>
              <a:t>와인</a:t>
            </a:r>
            <a:r>
              <a:rPr b="0" spc="-484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데이터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2257"/>
            <a:ext cx="4208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12529"/>
                </a:solidFill>
                <a:latin typeface="Calibri"/>
                <a:cs typeface="Calibri"/>
              </a:rPr>
              <a:t>multi-class classification</a:t>
            </a:r>
            <a:r>
              <a:rPr sz="2400" spc="-95" dirty="0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12529"/>
                </a:solidFill>
                <a:latin typeface="Calibri"/>
                <a:cs typeface="Calibri"/>
              </a:rPr>
              <a:t>dataset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94058" y="1013847"/>
            <a:ext cx="5781304" cy="5048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4801" y="6117108"/>
            <a:ext cx="490156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5" dirty="0">
                <a:latin typeface="맑은 고딕"/>
                <a:cs typeface="맑은 고딕"/>
              </a:rPr>
              <a:t>*출처 </a:t>
            </a:r>
            <a:r>
              <a:rPr sz="1200" dirty="0">
                <a:latin typeface="맑은 고딕"/>
                <a:cs typeface="맑은 고딕"/>
              </a:rPr>
              <a:t>:</a:t>
            </a:r>
            <a:r>
              <a:rPr sz="1200" spc="10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https://scikit-learn.org/stable/datasets/index.html#wine-dataset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30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62541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맑은 고딕"/>
                <a:cs typeface="맑은 고딕"/>
              </a:rPr>
              <a:t>코드 </a:t>
            </a:r>
            <a:r>
              <a:rPr b="0" spc="-45" dirty="0">
                <a:latin typeface="Arial"/>
                <a:cs typeface="Arial"/>
              </a:rPr>
              <a:t>: </a:t>
            </a:r>
            <a:r>
              <a:rPr b="0" spc="60" dirty="0">
                <a:latin typeface="Arial"/>
                <a:cs typeface="Arial"/>
              </a:rPr>
              <a:t>K-means </a:t>
            </a:r>
            <a:r>
              <a:rPr b="0" spc="285" dirty="0">
                <a:latin typeface="Arial"/>
                <a:cs typeface="Arial"/>
              </a:rPr>
              <a:t>&amp;</a:t>
            </a:r>
            <a:r>
              <a:rPr b="0" spc="-725" dirty="0">
                <a:latin typeface="Arial"/>
                <a:cs typeface="Arial"/>
              </a:rPr>
              <a:t> </a:t>
            </a:r>
            <a:r>
              <a:rPr b="0" dirty="0">
                <a:latin typeface="맑은 고딕"/>
                <a:cs typeface="맑은 고딕"/>
              </a:rPr>
              <a:t>시각화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1476" y="1745621"/>
            <a:ext cx="12000865" cy="3949065"/>
            <a:chOff x="191476" y="1745621"/>
            <a:chExt cx="12000865" cy="3949065"/>
          </a:xfrm>
        </p:grpSpPr>
        <p:sp>
          <p:nvSpPr>
            <p:cNvPr id="4" name="object 4"/>
            <p:cNvSpPr/>
            <p:nvPr/>
          </p:nvSpPr>
          <p:spPr>
            <a:xfrm>
              <a:off x="191476" y="1745621"/>
              <a:ext cx="12000523" cy="38390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8843" y="2155493"/>
              <a:ext cx="3857625" cy="1089660"/>
            </a:xfrm>
            <a:custGeom>
              <a:avLst/>
              <a:gdLst/>
              <a:ahLst/>
              <a:cxnLst/>
              <a:rect l="l" t="t" r="r" b="b"/>
              <a:pathLst>
                <a:path w="3857625" h="1089660">
                  <a:moveTo>
                    <a:pt x="15140" y="13158"/>
                  </a:moveTo>
                  <a:lnTo>
                    <a:pt x="66930" y="12059"/>
                  </a:lnTo>
                  <a:lnTo>
                    <a:pt x="116276" y="13339"/>
                  </a:lnTo>
                  <a:lnTo>
                    <a:pt x="163845" y="16279"/>
                  </a:lnTo>
                  <a:lnTo>
                    <a:pt x="210307" y="20158"/>
                  </a:lnTo>
                  <a:lnTo>
                    <a:pt x="256331" y="24257"/>
                  </a:lnTo>
                  <a:lnTo>
                    <a:pt x="302585" y="27856"/>
                  </a:lnTo>
                  <a:lnTo>
                    <a:pt x="349739" y="30236"/>
                  </a:lnTo>
                  <a:lnTo>
                    <a:pt x="398462" y="30675"/>
                  </a:lnTo>
                  <a:lnTo>
                    <a:pt x="449422" y="28455"/>
                  </a:lnTo>
                  <a:lnTo>
                    <a:pt x="503289" y="22856"/>
                  </a:lnTo>
                  <a:lnTo>
                    <a:pt x="560732" y="13158"/>
                  </a:lnTo>
                  <a:lnTo>
                    <a:pt x="619090" y="4131"/>
                  </a:lnTo>
                  <a:lnTo>
                    <a:pt x="675337" y="277"/>
                  </a:lnTo>
                  <a:lnTo>
                    <a:pt x="729593" y="474"/>
                  </a:lnTo>
                  <a:lnTo>
                    <a:pt x="781977" y="3598"/>
                  </a:lnTo>
                  <a:lnTo>
                    <a:pt x="832610" y="8528"/>
                  </a:lnTo>
                  <a:lnTo>
                    <a:pt x="881611" y="14141"/>
                  </a:lnTo>
                  <a:lnTo>
                    <a:pt x="929099" y="19314"/>
                  </a:lnTo>
                  <a:lnTo>
                    <a:pt x="975195" y="22925"/>
                  </a:lnTo>
                  <a:lnTo>
                    <a:pt x="1020018" y="23851"/>
                  </a:lnTo>
                  <a:lnTo>
                    <a:pt x="1063688" y="20969"/>
                  </a:lnTo>
                  <a:lnTo>
                    <a:pt x="1106324" y="13158"/>
                  </a:lnTo>
                  <a:lnTo>
                    <a:pt x="1152729" y="4249"/>
                  </a:lnTo>
                  <a:lnTo>
                    <a:pt x="1199376" y="226"/>
                  </a:lnTo>
                  <a:lnTo>
                    <a:pt x="1246535" y="0"/>
                  </a:lnTo>
                  <a:lnTo>
                    <a:pt x="1294476" y="2480"/>
                  </a:lnTo>
                  <a:lnTo>
                    <a:pt x="1343471" y="6576"/>
                  </a:lnTo>
                  <a:lnTo>
                    <a:pt x="1393790" y="11199"/>
                  </a:lnTo>
                  <a:lnTo>
                    <a:pt x="1445705" y="15259"/>
                  </a:lnTo>
                  <a:lnTo>
                    <a:pt x="1499485" y="17665"/>
                  </a:lnTo>
                  <a:lnTo>
                    <a:pt x="1555402" y="17328"/>
                  </a:lnTo>
                  <a:lnTo>
                    <a:pt x="1613727" y="13158"/>
                  </a:lnTo>
                  <a:lnTo>
                    <a:pt x="1662308" y="8872"/>
                  </a:lnTo>
                  <a:lnTo>
                    <a:pt x="1709060" y="6533"/>
                  </a:lnTo>
                  <a:lnTo>
                    <a:pt x="1754536" y="5789"/>
                  </a:lnTo>
                  <a:lnTo>
                    <a:pt x="1799288" y="6291"/>
                  </a:lnTo>
                  <a:lnTo>
                    <a:pt x="1843869" y="7690"/>
                  </a:lnTo>
                  <a:lnTo>
                    <a:pt x="1888830" y="9634"/>
                  </a:lnTo>
                  <a:lnTo>
                    <a:pt x="1934723" y="11774"/>
                  </a:lnTo>
                  <a:lnTo>
                    <a:pt x="1982101" y="13759"/>
                  </a:lnTo>
                  <a:lnTo>
                    <a:pt x="2031517" y="15240"/>
                  </a:lnTo>
                  <a:lnTo>
                    <a:pt x="2083521" y="15867"/>
                  </a:lnTo>
                  <a:lnTo>
                    <a:pt x="2138668" y="15290"/>
                  </a:lnTo>
                  <a:lnTo>
                    <a:pt x="2197508" y="13158"/>
                  </a:lnTo>
                  <a:lnTo>
                    <a:pt x="2257265" y="11563"/>
                  </a:lnTo>
                  <a:lnTo>
                    <a:pt x="2314829" y="12401"/>
                  </a:lnTo>
                  <a:lnTo>
                    <a:pt x="2370252" y="15030"/>
                  </a:lnTo>
                  <a:lnTo>
                    <a:pt x="2423585" y="18805"/>
                  </a:lnTo>
                  <a:lnTo>
                    <a:pt x="2474882" y="23085"/>
                  </a:lnTo>
                  <a:lnTo>
                    <a:pt x="2524193" y="27226"/>
                  </a:lnTo>
                  <a:lnTo>
                    <a:pt x="2571571" y="30586"/>
                  </a:lnTo>
                  <a:lnTo>
                    <a:pt x="2617069" y="32521"/>
                  </a:lnTo>
                  <a:lnTo>
                    <a:pt x="2660737" y="32389"/>
                  </a:lnTo>
                  <a:lnTo>
                    <a:pt x="2702629" y="29546"/>
                  </a:lnTo>
                  <a:lnTo>
                    <a:pt x="2742795" y="23350"/>
                  </a:lnTo>
                  <a:lnTo>
                    <a:pt x="2781289" y="13158"/>
                  </a:lnTo>
                  <a:lnTo>
                    <a:pt x="2803814" y="7658"/>
                  </a:lnTo>
                  <a:lnTo>
                    <a:pt x="2830147" y="4507"/>
                  </a:lnTo>
                  <a:lnTo>
                    <a:pt x="2860078" y="3433"/>
                  </a:lnTo>
                  <a:lnTo>
                    <a:pt x="2893399" y="4160"/>
                  </a:lnTo>
                  <a:lnTo>
                    <a:pt x="2969373" y="9925"/>
                  </a:lnTo>
                  <a:lnTo>
                    <a:pt x="3011607" y="14415"/>
                  </a:lnTo>
                  <a:lnTo>
                    <a:pt x="3056394" y="19611"/>
                  </a:lnTo>
                  <a:lnTo>
                    <a:pt x="3103524" y="25240"/>
                  </a:lnTo>
                  <a:lnTo>
                    <a:pt x="3152789" y="31027"/>
                  </a:lnTo>
                  <a:lnTo>
                    <a:pt x="3203978" y="36699"/>
                  </a:lnTo>
                  <a:lnTo>
                    <a:pt x="3256883" y="41982"/>
                  </a:lnTo>
                  <a:lnTo>
                    <a:pt x="3311295" y="46602"/>
                  </a:lnTo>
                  <a:lnTo>
                    <a:pt x="3367005" y="50285"/>
                  </a:lnTo>
                  <a:lnTo>
                    <a:pt x="3423802" y="52758"/>
                  </a:lnTo>
                  <a:lnTo>
                    <a:pt x="3481479" y="53745"/>
                  </a:lnTo>
                  <a:lnTo>
                    <a:pt x="3539826" y="52975"/>
                  </a:lnTo>
                  <a:lnTo>
                    <a:pt x="3598633" y="50172"/>
                  </a:lnTo>
                  <a:lnTo>
                    <a:pt x="3657691" y="45062"/>
                  </a:lnTo>
                  <a:lnTo>
                    <a:pt x="3716792" y="37373"/>
                  </a:lnTo>
                  <a:lnTo>
                    <a:pt x="3775726" y="26829"/>
                  </a:lnTo>
                  <a:lnTo>
                    <a:pt x="3834284" y="13158"/>
                  </a:lnTo>
                  <a:lnTo>
                    <a:pt x="3847784" y="79706"/>
                  </a:lnTo>
                  <a:lnTo>
                    <a:pt x="3855071" y="142045"/>
                  </a:lnTo>
                  <a:lnTo>
                    <a:pt x="3857351" y="200356"/>
                  </a:lnTo>
                  <a:lnTo>
                    <a:pt x="3855827" y="254820"/>
                  </a:lnTo>
                  <a:lnTo>
                    <a:pt x="3851705" y="305618"/>
                  </a:lnTo>
                  <a:lnTo>
                    <a:pt x="3846189" y="352933"/>
                  </a:lnTo>
                  <a:lnTo>
                    <a:pt x="3840485" y="396944"/>
                  </a:lnTo>
                  <a:lnTo>
                    <a:pt x="3835796" y="437833"/>
                  </a:lnTo>
                  <a:lnTo>
                    <a:pt x="3833327" y="475783"/>
                  </a:lnTo>
                  <a:lnTo>
                    <a:pt x="3834284" y="510973"/>
                  </a:lnTo>
                  <a:lnTo>
                    <a:pt x="3835693" y="546639"/>
                  </a:lnTo>
                  <a:lnTo>
                    <a:pt x="3834789" y="590842"/>
                  </a:lnTo>
                  <a:lnTo>
                    <a:pt x="3832248" y="641760"/>
                  </a:lnTo>
                  <a:lnTo>
                    <a:pt x="3828749" y="697572"/>
                  </a:lnTo>
                  <a:lnTo>
                    <a:pt x="3824967" y="756457"/>
                  </a:lnTo>
                  <a:lnTo>
                    <a:pt x="3821581" y="816595"/>
                  </a:lnTo>
                  <a:lnTo>
                    <a:pt x="3819268" y="876164"/>
                  </a:lnTo>
                  <a:lnTo>
                    <a:pt x="3818704" y="933344"/>
                  </a:lnTo>
                  <a:lnTo>
                    <a:pt x="3820567" y="986313"/>
                  </a:lnTo>
                  <a:lnTo>
                    <a:pt x="3825535" y="1033252"/>
                  </a:lnTo>
                  <a:lnTo>
                    <a:pt x="3834284" y="1072338"/>
                  </a:lnTo>
                  <a:lnTo>
                    <a:pt x="3782634" y="1079419"/>
                  </a:lnTo>
                  <a:lnTo>
                    <a:pt x="3733777" y="1083449"/>
                  </a:lnTo>
                  <a:lnTo>
                    <a:pt x="3687125" y="1084937"/>
                  </a:lnTo>
                  <a:lnTo>
                    <a:pt x="3642090" y="1084394"/>
                  </a:lnTo>
                  <a:lnTo>
                    <a:pt x="3598081" y="1082330"/>
                  </a:lnTo>
                  <a:lnTo>
                    <a:pt x="3554510" y="1079257"/>
                  </a:lnTo>
                  <a:lnTo>
                    <a:pt x="3510788" y="1075683"/>
                  </a:lnTo>
                  <a:lnTo>
                    <a:pt x="3466327" y="1072121"/>
                  </a:lnTo>
                  <a:lnTo>
                    <a:pt x="3420537" y="1069080"/>
                  </a:lnTo>
                  <a:lnTo>
                    <a:pt x="3372830" y="1067070"/>
                  </a:lnTo>
                  <a:lnTo>
                    <a:pt x="3322616" y="1066603"/>
                  </a:lnTo>
                  <a:lnTo>
                    <a:pt x="3269307" y="1068189"/>
                  </a:lnTo>
                  <a:lnTo>
                    <a:pt x="3212314" y="1072338"/>
                  </a:lnTo>
                  <a:lnTo>
                    <a:pt x="3145192" y="1076759"/>
                  </a:lnTo>
                  <a:lnTo>
                    <a:pt x="3083039" y="1077422"/>
                  </a:lnTo>
                  <a:lnTo>
                    <a:pt x="3025365" y="1075285"/>
                  </a:lnTo>
                  <a:lnTo>
                    <a:pt x="2971683" y="1071306"/>
                  </a:lnTo>
                  <a:lnTo>
                    <a:pt x="2921506" y="1066443"/>
                  </a:lnTo>
                  <a:lnTo>
                    <a:pt x="2874346" y="1061654"/>
                  </a:lnTo>
                  <a:lnTo>
                    <a:pt x="2829714" y="1057896"/>
                  </a:lnTo>
                  <a:lnTo>
                    <a:pt x="2787124" y="1056128"/>
                  </a:lnTo>
                  <a:lnTo>
                    <a:pt x="2746087" y="1057307"/>
                  </a:lnTo>
                  <a:lnTo>
                    <a:pt x="2706116" y="1062391"/>
                  </a:lnTo>
                  <a:lnTo>
                    <a:pt x="2666722" y="1072338"/>
                  </a:lnTo>
                  <a:lnTo>
                    <a:pt x="2628827" y="1081743"/>
                  </a:lnTo>
                  <a:lnTo>
                    <a:pt x="2587444" y="1087139"/>
                  </a:lnTo>
                  <a:lnTo>
                    <a:pt x="2543034" y="1089215"/>
                  </a:lnTo>
                  <a:lnTo>
                    <a:pt x="2496056" y="1088662"/>
                  </a:lnTo>
                  <a:lnTo>
                    <a:pt x="2446969" y="1086168"/>
                  </a:lnTo>
                  <a:lnTo>
                    <a:pt x="2396233" y="1082425"/>
                  </a:lnTo>
                  <a:lnTo>
                    <a:pt x="2344307" y="1078121"/>
                  </a:lnTo>
                  <a:lnTo>
                    <a:pt x="2291652" y="1073947"/>
                  </a:lnTo>
                  <a:lnTo>
                    <a:pt x="2238727" y="1070591"/>
                  </a:lnTo>
                  <a:lnTo>
                    <a:pt x="2185992" y="1068745"/>
                  </a:lnTo>
                  <a:lnTo>
                    <a:pt x="2133906" y="1069097"/>
                  </a:lnTo>
                  <a:lnTo>
                    <a:pt x="2082928" y="1072338"/>
                  </a:lnTo>
                  <a:lnTo>
                    <a:pt x="2035483" y="1075467"/>
                  </a:lnTo>
                  <a:lnTo>
                    <a:pt x="1986259" y="1076135"/>
                  </a:lnTo>
                  <a:lnTo>
                    <a:pt x="1935724" y="1074870"/>
                  </a:lnTo>
                  <a:lnTo>
                    <a:pt x="1884343" y="1072201"/>
                  </a:lnTo>
                  <a:lnTo>
                    <a:pt x="1832585" y="1068657"/>
                  </a:lnTo>
                  <a:lnTo>
                    <a:pt x="1780916" y="1064769"/>
                  </a:lnTo>
                  <a:lnTo>
                    <a:pt x="1729803" y="1061064"/>
                  </a:lnTo>
                  <a:lnTo>
                    <a:pt x="1679713" y="1058073"/>
                  </a:lnTo>
                  <a:lnTo>
                    <a:pt x="1631114" y="1056324"/>
                  </a:lnTo>
                  <a:lnTo>
                    <a:pt x="1584471" y="1056347"/>
                  </a:lnTo>
                  <a:lnTo>
                    <a:pt x="1540253" y="1058671"/>
                  </a:lnTo>
                  <a:lnTo>
                    <a:pt x="1498927" y="1063825"/>
                  </a:lnTo>
                  <a:lnTo>
                    <a:pt x="1460959" y="1072338"/>
                  </a:lnTo>
                  <a:lnTo>
                    <a:pt x="1423823" y="1080519"/>
                  </a:lnTo>
                  <a:lnTo>
                    <a:pt x="1384715" y="1084788"/>
                  </a:lnTo>
                  <a:lnTo>
                    <a:pt x="1343687" y="1085841"/>
                  </a:lnTo>
                  <a:lnTo>
                    <a:pt x="1300790" y="1084371"/>
                  </a:lnTo>
                  <a:lnTo>
                    <a:pt x="1256074" y="1081074"/>
                  </a:lnTo>
                  <a:lnTo>
                    <a:pt x="1209591" y="1076645"/>
                  </a:lnTo>
                  <a:lnTo>
                    <a:pt x="1161390" y="1071780"/>
                  </a:lnTo>
                  <a:lnTo>
                    <a:pt x="1111524" y="1067173"/>
                  </a:lnTo>
                  <a:lnTo>
                    <a:pt x="1060043" y="1063519"/>
                  </a:lnTo>
                  <a:lnTo>
                    <a:pt x="1006998" y="1061514"/>
                  </a:lnTo>
                  <a:lnTo>
                    <a:pt x="952440" y="1061851"/>
                  </a:lnTo>
                  <a:lnTo>
                    <a:pt x="896420" y="1065228"/>
                  </a:lnTo>
                  <a:lnTo>
                    <a:pt x="838989" y="1072338"/>
                  </a:lnTo>
                  <a:lnTo>
                    <a:pt x="793753" y="1077936"/>
                  </a:lnTo>
                  <a:lnTo>
                    <a:pt x="747072" y="1080903"/>
                  </a:lnTo>
                  <a:lnTo>
                    <a:pt x="699156" y="1081625"/>
                  </a:lnTo>
                  <a:lnTo>
                    <a:pt x="650211" y="1080489"/>
                  </a:lnTo>
                  <a:lnTo>
                    <a:pt x="600447" y="1077881"/>
                  </a:lnTo>
                  <a:lnTo>
                    <a:pt x="550072" y="1074188"/>
                  </a:lnTo>
                  <a:lnTo>
                    <a:pt x="499294" y="1069794"/>
                  </a:lnTo>
                  <a:lnTo>
                    <a:pt x="448320" y="1065087"/>
                  </a:lnTo>
                  <a:lnTo>
                    <a:pt x="397360" y="1060453"/>
                  </a:lnTo>
                  <a:lnTo>
                    <a:pt x="346622" y="1056277"/>
                  </a:lnTo>
                  <a:lnTo>
                    <a:pt x="296312" y="1052947"/>
                  </a:lnTo>
                  <a:lnTo>
                    <a:pt x="246641" y="1050848"/>
                  </a:lnTo>
                  <a:lnTo>
                    <a:pt x="197816" y="1050366"/>
                  </a:lnTo>
                  <a:lnTo>
                    <a:pt x="150045" y="1051888"/>
                  </a:lnTo>
                  <a:lnTo>
                    <a:pt x="103537" y="1055800"/>
                  </a:lnTo>
                  <a:lnTo>
                    <a:pt x="58499" y="1062488"/>
                  </a:lnTo>
                  <a:lnTo>
                    <a:pt x="15140" y="1072338"/>
                  </a:lnTo>
                  <a:lnTo>
                    <a:pt x="14838" y="1003495"/>
                  </a:lnTo>
                  <a:lnTo>
                    <a:pt x="16184" y="939195"/>
                  </a:lnTo>
                  <a:lnTo>
                    <a:pt x="18648" y="879239"/>
                  </a:lnTo>
                  <a:lnTo>
                    <a:pt x="21702" y="823430"/>
                  </a:lnTo>
                  <a:lnTo>
                    <a:pt x="24817" y="771567"/>
                  </a:lnTo>
                  <a:lnTo>
                    <a:pt x="27463" y="723454"/>
                  </a:lnTo>
                  <a:lnTo>
                    <a:pt x="29111" y="678890"/>
                  </a:lnTo>
                  <a:lnTo>
                    <a:pt x="29232" y="637676"/>
                  </a:lnTo>
                  <a:lnTo>
                    <a:pt x="27296" y="599616"/>
                  </a:lnTo>
                  <a:lnTo>
                    <a:pt x="22775" y="564508"/>
                  </a:lnTo>
                  <a:lnTo>
                    <a:pt x="15140" y="532156"/>
                  </a:lnTo>
                  <a:lnTo>
                    <a:pt x="6793" y="496407"/>
                  </a:lnTo>
                  <a:lnTo>
                    <a:pt x="1953" y="457372"/>
                  </a:lnTo>
                  <a:lnTo>
                    <a:pt x="0" y="414939"/>
                  </a:lnTo>
                  <a:lnTo>
                    <a:pt x="314" y="368993"/>
                  </a:lnTo>
                  <a:lnTo>
                    <a:pt x="2276" y="319420"/>
                  </a:lnTo>
                  <a:lnTo>
                    <a:pt x="5268" y="266106"/>
                  </a:lnTo>
                  <a:lnTo>
                    <a:pt x="8669" y="208937"/>
                  </a:lnTo>
                  <a:lnTo>
                    <a:pt x="11861" y="147798"/>
                  </a:lnTo>
                  <a:lnTo>
                    <a:pt x="14225" y="82577"/>
                  </a:lnTo>
                  <a:lnTo>
                    <a:pt x="15140" y="13158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8674" y="3335506"/>
              <a:ext cx="10836275" cy="2352675"/>
            </a:xfrm>
            <a:custGeom>
              <a:avLst/>
              <a:gdLst/>
              <a:ahLst/>
              <a:cxnLst/>
              <a:rect l="l" t="t" r="r" b="b"/>
              <a:pathLst>
                <a:path w="10836275" h="2352675">
                  <a:moveTo>
                    <a:pt x="15309" y="26437"/>
                  </a:moveTo>
                  <a:lnTo>
                    <a:pt x="53864" y="18966"/>
                  </a:lnTo>
                  <a:lnTo>
                    <a:pt x="100665" y="14950"/>
                  </a:lnTo>
                  <a:lnTo>
                    <a:pt x="153837" y="13736"/>
                  </a:lnTo>
                  <a:lnTo>
                    <a:pt x="211509" y="14670"/>
                  </a:lnTo>
                  <a:lnTo>
                    <a:pt x="271806" y="17099"/>
                  </a:lnTo>
                  <a:lnTo>
                    <a:pt x="332856" y="20369"/>
                  </a:lnTo>
                  <a:lnTo>
                    <a:pt x="392786" y="23824"/>
                  </a:lnTo>
                  <a:lnTo>
                    <a:pt x="449721" y="26813"/>
                  </a:lnTo>
                  <a:lnTo>
                    <a:pt x="501791" y="28681"/>
                  </a:lnTo>
                  <a:lnTo>
                    <a:pt x="547120" y="28773"/>
                  </a:lnTo>
                  <a:lnTo>
                    <a:pt x="583837" y="26437"/>
                  </a:lnTo>
                  <a:lnTo>
                    <a:pt x="620375" y="23964"/>
                  </a:lnTo>
                  <a:lnTo>
                    <a:pt x="665234" y="23700"/>
                  </a:lnTo>
                  <a:lnTo>
                    <a:pt x="716651" y="25074"/>
                  </a:lnTo>
                  <a:lnTo>
                    <a:pt x="772862" y="27515"/>
                  </a:lnTo>
                  <a:lnTo>
                    <a:pt x="832102" y="30449"/>
                  </a:lnTo>
                  <a:lnTo>
                    <a:pt x="892607" y="33307"/>
                  </a:lnTo>
                  <a:lnTo>
                    <a:pt x="952614" y="35517"/>
                  </a:lnTo>
                  <a:lnTo>
                    <a:pt x="1010359" y="36506"/>
                  </a:lnTo>
                  <a:lnTo>
                    <a:pt x="1064077" y="35704"/>
                  </a:lnTo>
                  <a:lnTo>
                    <a:pt x="1112005" y="32538"/>
                  </a:lnTo>
                  <a:lnTo>
                    <a:pt x="1152378" y="26437"/>
                  </a:lnTo>
                  <a:lnTo>
                    <a:pt x="1197369" y="19093"/>
                  </a:lnTo>
                  <a:lnTo>
                    <a:pt x="1244235" y="15484"/>
                  </a:lnTo>
                  <a:lnTo>
                    <a:pt x="1292835" y="14796"/>
                  </a:lnTo>
                  <a:lnTo>
                    <a:pt x="1343027" y="16215"/>
                  </a:lnTo>
                  <a:lnTo>
                    <a:pt x="1394667" y="18927"/>
                  </a:lnTo>
                  <a:lnTo>
                    <a:pt x="1447615" y="22119"/>
                  </a:lnTo>
                  <a:lnTo>
                    <a:pt x="1501728" y="24978"/>
                  </a:lnTo>
                  <a:lnTo>
                    <a:pt x="1556864" y="26688"/>
                  </a:lnTo>
                  <a:lnTo>
                    <a:pt x="1612880" y="26437"/>
                  </a:lnTo>
                  <a:lnTo>
                    <a:pt x="1651084" y="26558"/>
                  </a:lnTo>
                  <a:lnTo>
                    <a:pt x="1692840" y="28540"/>
                  </a:lnTo>
                  <a:lnTo>
                    <a:pt x="1737648" y="31913"/>
                  </a:lnTo>
                  <a:lnTo>
                    <a:pt x="1785011" y="36207"/>
                  </a:lnTo>
                  <a:lnTo>
                    <a:pt x="1834428" y="40952"/>
                  </a:lnTo>
                  <a:lnTo>
                    <a:pt x="1885403" y="45678"/>
                  </a:lnTo>
                  <a:lnTo>
                    <a:pt x="1937436" y="49916"/>
                  </a:lnTo>
                  <a:lnTo>
                    <a:pt x="1990029" y="53196"/>
                  </a:lnTo>
                  <a:lnTo>
                    <a:pt x="2042684" y="55048"/>
                  </a:lnTo>
                  <a:lnTo>
                    <a:pt x="2094902" y="55001"/>
                  </a:lnTo>
                  <a:lnTo>
                    <a:pt x="2146185" y="52587"/>
                  </a:lnTo>
                  <a:lnTo>
                    <a:pt x="2196033" y="47335"/>
                  </a:lnTo>
                  <a:lnTo>
                    <a:pt x="2243949" y="38775"/>
                  </a:lnTo>
                  <a:lnTo>
                    <a:pt x="2289434" y="26437"/>
                  </a:lnTo>
                  <a:lnTo>
                    <a:pt x="2333157" y="14273"/>
                  </a:lnTo>
                  <a:lnTo>
                    <a:pt x="2376330" y="6178"/>
                  </a:lnTo>
                  <a:lnTo>
                    <a:pt x="2419266" y="1603"/>
                  </a:lnTo>
                  <a:lnTo>
                    <a:pt x="2462281" y="0"/>
                  </a:lnTo>
                  <a:lnTo>
                    <a:pt x="2505690" y="817"/>
                  </a:lnTo>
                  <a:lnTo>
                    <a:pt x="2549806" y="3505"/>
                  </a:lnTo>
                  <a:lnTo>
                    <a:pt x="2594945" y="7516"/>
                  </a:lnTo>
                  <a:lnTo>
                    <a:pt x="2641422" y="12299"/>
                  </a:lnTo>
                  <a:lnTo>
                    <a:pt x="2689550" y="17304"/>
                  </a:lnTo>
                  <a:lnTo>
                    <a:pt x="2739646" y="21983"/>
                  </a:lnTo>
                  <a:lnTo>
                    <a:pt x="2792023" y="25785"/>
                  </a:lnTo>
                  <a:lnTo>
                    <a:pt x="2846996" y="28162"/>
                  </a:lnTo>
                  <a:lnTo>
                    <a:pt x="2904879" y="28562"/>
                  </a:lnTo>
                  <a:lnTo>
                    <a:pt x="2965989" y="26437"/>
                  </a:lnTo>
                  <a:lnTo>
                    <a:pt x="3019151" y="24437"/>
                  </a:lnTo>
                  <a:lnTo>
                    <a:pt x="3069073" y="24435"/>
                  </a:lnTo>
                  <a:lnTo>
                    <a:pt x="3116329" y="26062"/>
                  </a:lnTo>
                  <a:lnTo>
                    <a:pt x="3161497" y="28945"/>
                  </a:lnTo>
                  <a:lnTo>
                    <a:pt x="3205154" y="32714"/>
                  </a:lnTo>
                  <a:lnTo>
                    <a:pt x="3247876" y="36997"/>
                  </a:lnTo>
                  <a:lnTo>
                    <a:pt x="3290240" y="41423"/>
                  </a:lnTo>
                  <a:lnTo>
                    <a:pt x="3332823" y="45621"/>
                  </a:lnTo>
                  <a:lnTo>
                    <a:pt x="3376202" y="49219"/>
                  </a:lnTo>
                  <a:lnTo>
                    <a:pt x="3420952" y="51847"/>
                  </a:lnTo>
                  <a:lnTo>
                    <a:pt x="3467652" y="53132"/>
                  </a:lnTo>
                  <a:lnTo>
                    <a:pt x="3516877" y="52705"/>
                  </a:lnTo>
                  <a:lnTo>
                    <a:pt x="3569205" y="50193"/>
                  </a:lnTo>
                  <a:lnTo>
                    <a:pt x="3625211" y="45225"/>
                  </a:lnTo>
                  <a:lnTo>
                    <a:pt x="3685474" y="37430"/>
                  </a:lnTo>
                  <a:lnTo>
                    <a:pt x="3750569" y="26437"/>
                  </a:lnTo>
                  <a:lnTo>
                    <a:pt x="3830110" y="12608"/>
                  </a:lnTo>
                  <a:lnTo>
                    <a:pt x="3889979" y="4406"/>
                  </a:lnTo>
                  <a:lnTo>
                    <a:pt x="3932850" y="898"/>
                  </a:lnTo>
                  <a:lnTo>
                    <a:pt x="3961398" y="1150"/>
                  </a:lnTo>
                  <a:lnTo>
                    <a:pt x="3978296" y="4228"/>
                  </a:lnTo>
                  <a:lnTo>
                    <a:pt x="3986219" y="9197"/>
                  </a:lnTo>
                  <a:lnTo>
                    <a:pt x="3987841" y="15124"/>
                  </a:lnTo>
                  <a:lnTo>
                    <a:pt x="3985836" y="21075"/>
                  </a:lnTo>
                  <a:lnTo>
                    <a:pt x="3982879" y="26116"/>
                  </a:lnTo>
                  <a:lnTo>
                    <a:pt x="3981642" y="29312"/>
                  </a:lnTo>
                  <a:lnTo>
                    <a:pt x="3984802" y="29731"/>
                  </a:lnTo>
                  <a:lnTo>
                    <a:pt x="3995031" y="26437"/>
                  </a:lnTo>
                  <a:lnTo>
                    <a:pt x="4010456" y="23523"/>
                  </a:lnTo>
                  <a:lnTo>
                    <a:pt x="4065438" y="23673"/>
                  </a:lnTo>
                  <a:lnTo>
                    <a:pt x="4147115" y="29325"/>
                  </a:lnTo>
                  <a:lnTo>
                    <a:pt x="4195909" y="33290"/>
                  </a:lnTo>
                  <a:lnTo>
                    <a:pt x="4248910" y="37519"/>
                  </a:lnTo>
                  <a:lnTo>
                    <a:pt x="4305297" y="41644"/>
                  </a:lnTo>
                  <a:lnTo>
                    <a:pt x="4364247" y="45293"/>
                  </a:lnTo>
                  <a:lnTo>
                    <a:pt x="4424938" y="48097"/>
                  </a:lnTo>
                  <a:lnTo>
                    <a:pt x="4486549" y="49686"/>
                  </a:lnTo>
                  <a:lnTo>
                    <a:pt x="4548256" y="49688"/>
                  </a:lnTo>
                  <a:lnTo>
                    <a:pt x="4609238" y="47735"/>
                  </a:lnTo>
                  <a:lnTo>
                    <a:pt x="4668673" y="43456"/>
                  </a:lnTo>
                  <a:lnTo>
                    <a:pt x="4725738" y="36480"/>
                  </a:lnTo>
                  <a:lnTo>
                    <a:pt x="4779612" y="26437"/>
                  </a:lnTo>
                  <a:lnTo>
                    <a:pt x="4839080" y="14596"/>
                  </a:lnTo>
                  <a:lnTo>
                    <a:pt x="4890470" y="7388"/>
                  </a:lnTo>
                  <a:lnTo>
                    <a:pt x="4935270" y="4086"/>
                  </a:lnTo>
                  <a:lnTo>
                    <a:pt x="4974969" y="3967"/>
                  </a:lnTo>
                  <a:lnTo>
                    <a:pt x="5011053" y="6304"/>
                  </a:lnTo>
                  <a:lnTo>
                    <a:pt x="5045011" y="10373"/>
                  </a:lnTo>
                  <a:lnTo>
                    <a:pt x="5078329" y="15449"/>
                  </a:lnTo>
                  <a:lnTo>
                    <a:pt x="5112497" y="20807"/>
                  </a:lnTo>
                  <a:lnTo>
                    <a:pt x="5149002" y="25721"/>
                  </a:lnTo>
                  <a:lnTo>
                    <a:pt x="5189330" y="29466"/>
                  </a:lnTo>
                  <a:lnTo>
                    <a:pt x="5234971" y="31317"/>
                  </a:lnTo>
                  <a:lnTo>
                    <a:pt x="5287412" y="30549"/>
                  </a:lnTo>
                  <a:lnTo>
                    <a:pt x="5348140" y="26437"/>
                  </a:lnTo>
                  <a:lnTo>
                    <a:pt x="5407511" y="22116"/>
                  </a:lnTo>
                  <a:lnTo>
                    <a:pt x="5464363" y="20073"/>
                  </a:lnTo>
                  <a:lnTo>
                    <a:pt x="5518900" y="19906"/>
                  </a:lnTo>
                  <a:lnTo>
                    <a:pt x="5571328" y="21210"/>
                  </a:lnTo>
                  <a:lnTo>
                    <a:pt x="5621852" y="23583"/>
                  </a:lnTo>
                  <a:lnTo>
                    <a:pt x="5670677" y="26620"/>
                  </a:lnTo>
                  <a:lnTo>
                    <a:pt x="5718007" y="29919"/>
                  </a:lnTo>
                  <a:lnTo>
                    <a:pt x="5764048" y="33075"/>
                  </a:lnTo>
                  <a:lnTo>
                    <a:pt x="5809004" y="35687"/>
                  </a:lnTo>
                  <a:lnTo>
                    <a:pt x="5853082" y="37349"/>
                  </a:lnTo>
                  <a:lnTo>
                    <a:pt x="5896484" y="37658"/>
                  </a:lnTo>
                  <a:lnTo>
                    <a:pt x="5939417" y="36212"/>
                  </a:lnTo>
                  <a:lnTo>
                    <a:pt x="5982086" y="32606"/>
                  </a:lnTo>
                  <a:lnTo>
                    <a:pt x="6024695" y="26437"/>
                  </a:lnTo>
                  <a:lnTo>
                    <a:pt x="6078186" y="18670"/>
                  </a:lnTo>
                  <a:lnTo>
                    <a:pt x="6130322" y="14271"/>
                  </a:lnTo>
                  <a:lnTo>
                    <a:pt x="6181434" y="12635"/>
                  </a:lnTo>
                  <a:lnTo>
                    <a:pt x="6231855" y="13157"/>
                  </a:lnTo>
                  <a:lnTo>
                    <a:pt x="6281913" y="15233"/>
                  </a:lnTo>
                  <a:lnTo>
                    <a:pt x="6331942" y="18258"/>
                  </a:lnTo>
                  <a:lnTo>
                    <a:pt x="6382272" y="21626"/>
                  </a:lnTo>
                  <a:lnTo>
                    <a:pt x="6433234" y="24733"/>
                  </a:lnTo>
                  <a:lnTo>
                    <a:pt x="6485159" y="26974"/>
                  </a:lnTo>
                  <a:lnTo>
                    <a:pt x="6538378" y="27744"/>
                  </a:lnTo>
                  <a:lnTo>
                    <a:pt x="6593223" y="26437"/>
                  </a:lnTo>
                  <a:lnTo>
                    <a:pt x="6638901" y="25401"/>
                  </a:lnTo>
                  <a:lnTo>
                    <a:pt x="6687824" y="26038"/>
                  </a:lnTo>
                  <a:lnTo>
                    <a:pt x="6739280" y="27971"/>
                  </a:lnTo>
                  <a:lnTo>
                    <a:pt x="6792562" y="30822"/>
                  </a:lnTo>
                  <a:lnTo>
                    <a:pt x="6846961" y="34210"/>
                  </a:lnTo>
                  <a:lnTo>
                    <a:pt x="6901766" y="37758"/>
                  </a:lnTo>
                  <a:lnTo>
                    <a:pt x="6956270" y="41087"/>
                  </a:lnTo>
                  <a:lnTo>
                    <a:pt x="7009762" y="43818"/>
                  </a:lnTo>
                  <a:lnTo>
                    <a:pt x="7061535" y="45572"/>
                  </a:lnTo>
                  <a:lnTo>
                    <a:pt x="7110878" y="45971"/>
                  </a:lnTo>
                  <a:lnTo>
                    <a:pt x="7157083" y="44635"/>
                  </a:lnTo>
                  <a:lnTo>
                    <a:pt x="7199441" y="41187"/>
                  </a:lnTo>
                  <a:lnTo>
                    <a:pt x="7237242" y="35247"/>
                  </a:lnTo>
                  <a:lnTo>
                    <a:pt x="7269777" y="26437"/>
                  </a:lnTo>
                  <a:lnTo>
                    <a:pt x="7317670" y="12658"/>
                  </a:lnTo>
                  <a:lnTo>
                    <a:pt x="7359247" y="6419"/>
                  </a:lnTo>
                  <a:lnTo>
                    <a:pt x="7397119" y="5918"/>
                  </a:lnTo>
                  <a:lnTo>
                    <a:pt x="7433896" y="9354"/>
                  </a:lnTo>
                  <a:lnTo>
                    <a:pt x="7472189" y="14926"/>
                  </a:lnTo>
                  <a:lnTo>
                    <a:pt x="7514608" y="20831"/>
                  </a:lnTo>
                  <a:lnTo>
                    <a:pt x="7563763" y="25269"/>
                  </a:lnTo>
                  <a:lnTo>
                    <a:pt x="7622266" y="26437"/>
                  </a:lnTo>
                  <a:lnTo>
                    <a:pt x="7659123" y="25952"/>
                  </a:lnTo>
                  <a:lnTo>
                    <a:pt x="7700950" y="25622"/>
                  </a:lnTo>
                  <a:lnTo>
                    <a:pt x="7747108" y="25427"/>
                  </a:lnTo>
                  <a:lnTo>
                    <a:pt x="7796961" y="25347"/>
                  </a:lnTo>
                  <a:lnTo>
                    <a:pt x="7849870" y="25362"/>
                  </a:lnTo>
                  <a:lnTo>
                    <a:pt x="7905199" y="25453"/>
                  </a:lnTo>
                  <a:lnTo>
                    <a:pt x="7962310" y="25601"/>
                  </a:lnTo>
                  <a:lnTo>
                    <a:pt x="8020565" y="25785"/>
                  </a:lnTo>
                  <a:lnTo>
                    <a:pt x="8079327" y="25986"/>
                  </a:lnTo>
                  <a:lnTo>
                    <a:pt x="8137958" y="26183"/>
                  </a:lnTo>
                  <a:lnTo>
                    <a:pt x="8195822" y="26358"/>
                  </a:lnTo>
                  <a:lnTo>
                    <a:pt x="8252280" y="26491"/>
                  </a:lnTo>
                  <a:lnTo>
                    <a:pt x="8306695" y="26562"/>
                  </a:lnTo>
                  <a:lnTo>
                    <a:pt x="8358429" y="26550"/>
                  </a:lnTo>
                  <a:lnTo>
                    <a:pt x="8406846" y="26437"/>
                  </a:lnTo>
                  <a:lnTo>
                    <a:pt x="8472896" y="27123"/>
                  </a:lnTo>
                  <a:lnTo>
                    <a:pt x="8518857" y="29280"/>
                  </a:lnTo>
                  <a:lnTo>
                    <a:pt x="8549171" y="32203"/>
                  </a:lnTo>
                  <a:lnTo>
                    <a:pt x="8568283" y="35189"/>
                  </a:lnTo>
                  <a:lnTo>
                    <a:pt x="8580635" y="37535"/>
                  </a:lnTo>
                  <a:lnTo>
                    <a:pt x="8590670" y="38536"/>
                  </a:lnTo>
                  <a:lnTo>
                    <a:pt x="8602832" y="37489"/>
                  </a:lnTo>
                  <a:lnTo>
                    <a:pt x="8621564" y="33691"/>
                  </a:lnTo>
                  <a:lnTo>
                    <a:pt x="8651309" y="26437"/>
                  </a:lnTo>
                  <a:lnTo>
                    <a:pt x="8707551" y="16981"/>
                  </a:lnTo>
                  <a:lnTo>
                    <a:pt x="8750462" y="17975"/>
                  </a:lnTo>
                  <a:lnTo>
                    <a:pt x="8789699" y="23698"/>
                  </a:lnTo>
                  <a:lnTo>
                    <a:pt x="8834921" y="28426"/>
                  </a:lnTo>
                  <a:lnTo>
                    <a:pt x="8895784" y="26437"/>
                  </a:lnTo>
                  <a:lnTo>
                    <a:pt x="8948013" y="24477"/>
                  </a:lnTo>
                  <a:lnTo>
                    <a:pt x="9001308" y="27306"/>
                  </a:lnTo>
                  <a:lnTo>
                    <a:pt x="9054654" y="32442"/>
                  </a:lnTo>
                  <a:lnTo>
                    <a:pt x="9107037" y="37405"/>
                  </a:lnTo>
                  <a:lnTo>
                    <a:pt x="9157444" y="39712"/>
                  </a:lnTo>
                  <a:lnTo>
                    <a:pt x="9204860" y="36884"/>
                  </a:lnTo>
                  <a:lnTo>
                    <a:pt x="9248272" y="26437"/>
                  </a:lnTo>
                  <a:lnTo>
                    <a:pt x="9273803" y="20649"/>
                  </a:lnTo>
                  <a:lnTo>
                    <a:pt x="9308398" y="17993"/>
                  </a:lnTo>
                  <a:lnTo>
                    <a:pt x="9350667" y="17909"/>
                  </a:lnTo>
                  <a:lnTo>
                    <a:pt x="9399221" y="19836"/>
                  </a:lnTo>
                  <a:lnTo>
                    <a:pt x="9452672" y="23214"/>
                  </a:lnTo>
                  <a:lnTo>
                    <a:pt x="9509629" y="27482"/>
                  </a:lnTo>
                  <a:lnTo>
                    <a:pt x="9568704" y="32081"/>
                  </a:lnTo>
                  <a:lnTo>
                    <a:pt x="9628508" y="36449"/>
                  </a:lnTo>
                  <a:lnTo>
                    <a:pt x="9687650" y="40027"/>
                  </a:lnTo>
                  <a:lnTo>
                    <a:pt x="9744743" y="42253"/>
                  </a:lnTo>
                  <a:lnTo>
                    <a:pt x="9798396" y="42567"/>
                  </a:lnTo>
                  <a:lnTo>
                    <a:pt x="9847220" y="40410"/>
                  </a:lnTo>
                  <a:lnTo>
                    <a:pt x="9889827" y="35220"/>
                  </a:lnTo>
                  <a:lnTo>
                    <a:pt x="9924827" y="26437"/>
                  </a:lnTo>
                  <a:lnTo>
                    <a:pt x="9951641" y="19095"/>
                  </a:lnTo>
                  <a:lnTo>
                    <a:pt x="9983929" y="13680"/>
                  </a:lnTo>
                  <a:lnTo>
                    <a:pt x="10021166" y="9995"/>
                  </a:lnTo>
                  <a:lnTo>
                    <a:pt x="10062829" y="7839"/>
                  </a:lnTo>
                  <a:lnTo>
                    <a:pt x="10108393" y="7013"/>
                  </a:lnTo>
                  <a:lnTo>
                    <a:pt x="10157335" y="7317"/>
                  </a:lnTo>
                  <a:lnTo>
                    <a:pt x="10209131" y="8551"/>
                  </a:lnTo>
                  <a:lnTo>
                    <a:pt x="10263257" y="10516"/>
                  </a:lnTo>
                  <a:lnTo>
                    <a:pt x="10319189" y="13012"/>
                  </a:lnTo>
                  <a:lnTo>
                    <a:pt x="10376403" y="15839"/>
                  </a:lnTo>
                  <a:lnTo>
                    <a:pt x="10434376" y="18799"/>
                  </a:lnTo>
                  <a:lnTo>
                    <a:pt x="10492583" y="21690"/>
                  </a:lnTo>
                  <a:lnTo>
                    <a:pt x="10550502" y="24315"/>
                  </a:lnTo>
                  <a:lnTo>
                    <a:pt x="10607607" y="26472"/>
                  </a:lnTo>
                  <a:lnTo>
                    <a:pt x="10663375" y="27962"/>
                  </a:lnTo>
                  <a:lnTo>
                    <a:pt x="10717283" y="28586"/>
                  </a:lnTo>
                  <a:lnTo>
                    <a:pt x="10768806" y="28145"/>
                  </a:lnTo>
                  <a:lnTo>
                    <a:pt x="10817421" y="26437"/>
                  </a:lnTo>
                  <a:lnTo>
                    <a:pt x="10828834" y="74772"/>
                  </a:lnTo>
                  <a:lnTo>
                    <a:pt x="10834554" y="119962"/>
                  </a:lnTo>
                  <a:lnTo>
                    <a:pt x="10835668" y="162914"/>
                  </a:lnTo>
                  <a:lnTo>
                    <a:pt x="10833259" y="204534"/>
                  </a:lnTo>
                  <a:lnTo>
                    <a:pt x="10828414" y="245728"/>
                  </a:lnTo>
                  <a:lnTo>
                    <a:pt x="10822216" y="287403"/>
                  </a:lnTo>
                  <a:lnTo>
                    <a:pt x="10815753" y="330466"/>
                  </a:lnTo>
                  <a:lnTo>
                    <a:pt x="10810108" y="375823"/>
                  </a:lnTo>
                  <a:lnTo>
                    <a:pt x="10806367" y="424380"/>
                  </a:lnTo>
                  <a:lnTo>
                    <a:pt x="10805616" y="477044"/>
                  </a:lnTo>
                  <a:lnTo>
                    <a:pt x="10808938" y="534721"/>
                  </a:lnTo>
                  <a:lnTo>
                    <a:pt x="10817421" y="598318"/>
                  </a:lnTo>
                  <a:lnTo>
                    <a:pt x="10826743" y="659862"/>
                  </a:lnTo>
                  <a:lnTo>
                    <a:pt x="10832280" y="712005"/>
                  </a:lnTo>
                  <a:lnTo>
                    <a:pt x="10834659" y="756603"/>
                  </a:lnTo>
                  <a:lnTo>
                    <a:pt x="10834506" y="795509"/>
                  </a:lnTo>
                  <a:lnTo>
                    <a:pt x="10832450" y="830579"/>
                  </a:lnTo>
                  <a:lnTo>
                    <a:pt x="10829117" y="863667"/>
                  </a:lnTo>
                  <a:lnTo>
                    <a:pt x="10825135" y="896629"/>
                  </a:lnTo>
                  <a:lnTo>
                    <a:pt x="10821129" y="931319"/>
                  </a:lnTo>
                  <a:lnTo>
                    <a:pt x="10817728" y="969592"/>
                  </a:lnTo>
                  <a:lnTo>
                    <a:pt x="10815558" y="1013302"/>
                  </a:lnTo>
                  <a:lnTo>
                    <a:pt x="10815247" y="1064304"/>
                  </a:lnTo>
                  <a:lnTo>
                    <a:pt x="10817421" y="1124454"/>
                  </a:lnTo>
                  <a:lnTo>
                    <a:pt x="10819619" y="1181318"/>
                  </a:lnTo>
                  <a:lnTo>
                    <a:pt x="10819819" y="1232108"/>
                  </a:lnTo>
                  <a:lnTo>
                    <a:pt x="10818464" y="1278055"/>
                  </a:lnTo>
                  <a:lnTo>
                    <a:pt x="10816001" y="1320390"/>
                  </a:lnTo>
                  <a:lnTo>
                    <a:pt x="10812874" y="1360345"/>
                  </a:lnTo>
                  <a:lnTo>
                    <a:pt x="10809530" y="1399151"/>
                  </a:lnTo>
                  <a:lnTo>
                    <a:pt x="10806412" y="1438040"/>
                  </a:lnTo>
                  <a:lnTo>
                    <a:pt x="10803968" y="1478244"/>
                  </a:lnTo>
                  <a:lnTo>
                    <a:pt x="10802641" y="1520993"/>
                  </a:lnTo>
                  <a:lnTo>
                    <a:pt x="10802877" y="1567520"/>
                  </a:lnTo>
                  <a:lnTo>
                    <a:pt x="10805123" y="1619056"/>
                  </a:lnTo>
                  <a:lnTo>
                    <a:pt x="10809822" y="1676832"/>
                  </a:lnTo>
                  <a:lnTo>
                    <a:pt x="10817421" y="1742080"/>
                  </a:lnTo>
                  <a:lnTo>
                    <a:pt x="10826298" y="1819497"/>
                  </a:lnTo>
                  <a:lnTo>
                    <a:pt x="10831595" y="1888464"/>
                  </a:lnTo>
                  <a:lnTo>
                    <a:pt x="10833913" y="1950103"/>
                  </a:lnTo>
                  <a:lnTo>
                    <a:pt x="10833853" y="2005536"/>
                  </a:lnTo>
                  <a:lnTo>
                    <a:pt x="10832018" y="2055882"/>
                  </a:lnTo>
                  <a:lnTo>
                    <a:pt x="10829009" y="2102264"/>
                  </a:lnTo>
                  <a:lnTo>
                    <a:pt x="10825428" y="2145804"/>
                  </a:lnTo>
                  <a:lnTo>
                    <a:pt x="10821877" y="2187622"/>
                  </a:lnTo>
                  <a:lnTo>
                    <a:pt x="10818957" y="2228840"/>
                  </a:lnTo>
                  <a:lnTo>
                    <a:pt x="10817271" y="2270579"/>
                  </a:lnTo>
                  <a:lnTo>
                    <a:pt x="10817421" y="2313961"/>
                  </a:lnTo>
                  <a:lnTo>
                    <a:pt x="10764392" y="2321892"/>
                  </a:lnTo>
                  <a:lnTo>
                    <a:pt x="10710782" y="2325596"/>
                  </a:lnTo>
                  <a:lnTo>
                    <a:pt x="10656918" y="2325824"/>
                  </a:lnTo>
                  <a:lnTo>
                    <a:pt x="10603124" y="2323329"/>
                  </a:lnTo>
                  <a:lnTo>
                    <a:pt x="10549729" y="2318861"/>
                  </a:lnTo>
                  <a:lnTo>
                    <a:pt x="10497057" y="2313174"/>
                  </a:lnTo>
                  <a:lnTo>
                    <a:pt x="10445434" y="2307018"/>
                  </a:lnTo>
                  <a:lnTo>
                    <a:pt x="10395188" y="2301145"/>
                  </a:lnTo>
                  <a:lnTo>
                    <a:pt x="10346644" y="2296308"/>
                  </a:lnTo>
                  <a:lnTo>
                    <a:pt x="10300127" y="2293257"/>
                  </a:lnTo>
                  <a:lnTo>
                    <a:pt x="10255965" y="2292746"/>
                  </a:lnTo>
                  <a:lnTo>
                    <a:pt x="10214484" y="2295525"/>
                  </a:lnTo>
                  <a:lnTo>
                    <a:pt x="10176009" y="2302346"/>
                  </a:lnTo>
                  <a:lnTo>
                    <a:pt x="10140866" y="2313961"/>
                  </a:lnTo>
                  <a:lnTo>
                    <a:pt x="10073526" y="2335991"/>
                  </a:lnTo>
                  <a:lnTo>
                    <a:pt x="10023755" y="2340081"/>
                  </a:lnTo>
                  <a:lnTo>
                    <a:pt x="9986355" y="2333078"/>
                  </a:lnTo>
                  <a:lnTo>
                    <a:pt x="9956128" y="2321827"/>
                  </a:lnTo>
                  <a:lnTo>
                    <a:pt x="9927877" y="2313173"/>
                  </a:lnTo>
                  <a:lnTo>
                    <a:pt x="9896404" y="2313961"/>
                  </a:lnTo>
                  <a:lnTo>
                    <a:pt x="9855448" y="2317195"/>
                  </a:lnTo>
                  <a:lnTo>
                    <a:pt x="9813904" y="2312442"/>
                  </a:lnTo>
                  <a:lnTo>
                    <a:pt x="9768390" y="2306072"/>
                  </a:lnTo>
                  <a:lnTo>
                    <a:pt x="9715525" y="2304455"/>
                  </a:lnTo>
                  <a:lnTo>
                    <a:pt x="9651929" y="2313961"/>
                  </a:lnTo>
                  <a:lnTo>
                    <a:pt x="9588350" y="2322837"/>
                  </a:lnTo>
                  <a:lnTo>
                    <a:pt x="9535520" y="2319960"/>
                  </a:lnTo>
                  <a:lnTo>
                    <a:pt x="9490034" y="2312645"/>
                  </a:lnTo>
                  <a:lnTo>
                    <a:pt x="9448484" y="2308207"/>
                  </a:lnTo>
                  <a:lnTo>
                    <a:pt x="9407467" y="2313961"/>
                  </a:lnTo>
                  <a:lnTo>
                    <a:pt x="9388219" y="2316987"/>
                  </a:lnTo>
                  <a:lnTo>
                    <a:pt x="9360986" y="2316996"/>
                  </a:lnTo>
                  <a:lnTo>
                    <a:pt x="9326645" y="2314626"/>
                  </a:lnTo>
                  <a:lnTo>
                    <a:pt x="9286076" y="2310516"/>
                  </a:lnTo>
                  <a:lnTo>
                    <a:pt x="9240154" y="2305302"/>
                  </a:lnTo>
                  <a:lnTo>
                    <a:pt x="9189759" y="2299623"/>
                  </a:lnTo>
                  <a:lnTo>
                    <a:pt x="9135769" y="2294116"/>
                  </a:lnTo>
                  <a:lnTo>
                    <a:pt x="9079061" y="2289419"/>
                  </a:lnTo>
                  <a:lnTo>
                    <a:pt x="9020514" y="2286170"/>
                  </a:lnTo>
                  <a:lnTo>
                    <a:pt x="8961005" y="2285006"/>
                  </a:lnTo>
                  <a:lnTo>
                    <a:pt x="8901412" y="2286566"/>
                  </a:lnTo>
                  <a:lnTo>
                    <a:pt x="8842614" y="2291487"/>
                  </a:lnTo>
                  <a:lnTo>
                    <a:pt x="8785488" y="2300406"/>
                  </a:lnTo>
                  <a:lnTo>
                    <a:pt x="8730912" y="2313961"/>
                  </a:lnTo>
                  <a:lnTo>
                    <a:pt x="8668362" y="2329703"/>
                  </a:lnTo>
                  <a:lnTo>
                    <a:pt x="8614610" y="2337129"/>
                  </a:lnTo>
                  <a:lnTo>
                    <a:pt x="8568104" y="2337961"/>
                  </a:lnTo>
                  <a:lnTo>
                    <a:pt x="8527289" y="2333923"/>
                  </a:lnTo>
                  <a:lnTo>
                    <a:pt x="8490610" y="2326736"/>
                  </a:lnTo>
                  <a:lnTo>
                    <a:pt x="8456515" y="2318124"/>
                  </a:lnTo>
                  <a:lnTo>
                    <a:pt x="8423450" y="2309808"/>
                  </a:lnTo>
                  <a:lnTo>
                    <a:pt x="8389859" y="2303511"/>
                  </a:lnTo>
                  <a:lnTo>
                    <a:pt x="8354189" y="2300956"/>
                  </a:lnTo>
                  <a:lnTo>
                    <a:pt x="8314887" y="2303866"/>
                  </a:lnTo>
                  <a:lnTo>
                    <a:pt x="8270398" y="2313961"/>
                  </a:lnTo>
                  <a:lnTo>
                    <a:pt x="8232329" y="2323179"/>
                  </a:lnTo>
                  <a:lnTo>
                    <a:pt x="8192890" y="2328783"/>
                  </a:lnTo>
                  <a:lnTo>
                    <a:pt x="8152028" y="2331323"/>
                  </a:lnTo>
                  <a:lnTo>
                    <a:pt x="8109692" y="2331347"/>
                  </a:lnTo>
                  <a:lnTo>
                    <a:pt x="8065830" y="2329405"/>
                  </a:lnTo>
                  <a:lnTo>
                    <a:pt x="8020390" y="2326044"/>
                  </a:lnTo>
                  <a:lnTo>
                    <a:pt x="7973321" y="2321815"/>
                  </a:lnTo>
                  <a:lnTo>
                    <a:pt x="7924569" y="2317264"/>
                  </a:lnTo>
                  <a:lnTo>
                    <a:pt x="7874085" y="2312942"/>
                  </a:lnTo>
                  <a:lnTo>
                    <a:pt x="7821814" y="2309397"/>
                  </a:lnTo>
                  <a:lnTo>
                    <a:pt x="7767707" y="2307178"/>
                  </a:lnTo>
                  <a:lnTo>
                    <a:pt x="7711710" y="2306833"/>
                  </a:lnTo>
                  <a:lnTo>
                    <a:pt x="7653773" y="2308911"/>
                  </a:lnTo>
                  <a:lnTo>
                    <a:pt x="7593843" y="2313961"/>
                  </a:lnTo>
                  <a:lnTo>
                    <a:pt x="7534847" y="2318759"/>
                  </a:lnTo>
                  <a:lnTo>
                    <a:pt x="7479422" y="2320156"/>
                  </a:lnTo>
                  <a:lnTo>
                    <a:pt x="7427087" y="2318818"/>
                  </a:lnTo>
                  <a:lnTo>
                    <a:pt x="7377360" y="2315411"/>
                  </a:lnTo>
                  <a:lnTo>
                    <a:pt x="7329756" y="2310600"/>
                  </a:lnTo>
                  <a:lnTo>
                    <a:pt x="7283795" y="2305052"/>
                  </a:lnTo>
                  <a:lnTo>
                    <a:pt x="7238992" y="2299431"/>
                  </a:lnTo>
                  <a:lnTo>
                    <a:pt x="7194866" y="2294403"/>
                  </a:lnTo>
                  <a:lnTo>
                    <a:pt x="7150934" y="2290634"/>
                  </a:lnTo>
                  <a:lnTo>
                    <a:pt x="7106713" y="2288789"/>
                  </a:lnTo>
                  <a:lnTo>
                    <a:pt x="7061721" y="2289533"/>
                  </a:lnTo>
                  <a:lnTo>
                    <a:pt x="7015474" y="2293533"/>
                  </a:lnTo>
                  <a:lnTo>
                    <a:pt x="6967491" y="2301454"/>
                  </a:lnTo>
                  <a:lnTo>
                    <a:pt x="6917289" y="2313961"/>
                  </a:lnTo>
                  <a:lnTo>
                    <a:pt x="6875286" y="2324066"/>
                  </a:lnTo>
                  <a:lnTo>
                    <a:pt x="6833903" y="2330022"/>
                  </a:lnTo>
                  <a:lnTo>
                    <a:pt x="6792914" y="2332407"/>
                  </a:lnTo>
                  <a:lnTo>
                    <a:pt x="6752090" y="2331798"/>
                  </a:lnTo>
                  <a:lnTo>
                    <a:pt x="6711203" y="2328772"/>
                  </a:lnTo>
                  <a:lnTo>
                    <a:pt x="6670025" y="2323905"/>
                  </a:lnTo>
                  <a:lnTo>
                    <a:pt x="6628329" y="2317775"/>
                  </a:lnTo>
                  <a:lnTo>
                    <a:pt x="6585887" y="2310960"/>
                  </a:lnTo>
                  <a:lnTo>
                    <a:pt x="6542470" y="2304035"/>
                  </a:lnTo>
                  <a:lnTo>
                    <a:pt x="6497851" y="2297578"/>
                  </a:lnTo>
                  <a:lnTo>
                    <a:pt x="6451803" y="2292167"/>
                  </a:lnTo>
                  <a:lnTo>
                    <a:pt x="6404096" y="2288378"/>
                  </a:lnTo>
                  <a:lnTo>
                    <a:pt x="6354504" y="2286787"/>
                  </a:lnTo>
                  <a:lnTo>
                    <a:pt x="6302798" y="2287974"/>
                  </a:lnTo>
                  <a:lnTo>
                    <a:pt x="6248751" y="2292514"/>
                  </a:lnTo>
                  <a:lnTo>
                    <a:pt x="6192135" y="2300984"/>
                  </a:lnTo>
                  <a:lnTo>
                    <a:pt x="6132721" y="2313961"/>
                  </a:lnTo>
                  <a:lnTo>
                    <a:pt x="6055249" y="2332308"/>
                  </a:lnTo>
                  <a:lnTo>
                    <a:pt x="5993880" y="2344258"/>
                  </a:lnTo>
                  <a:lnTo>
                    <a:pt x="5946405" y="2350730"/>
                  </a:lnTo>
                  <a:lnTo>
                    <a:pt x="5910618" y="2352643"/>
                  </a:lnTo>
                  <a:lnTo>
                    <a:pt x="5884311" y="2350913"/>
                  </a:lnTo>
                  <a:lnTo>
                    <a:pt x="5865278" y="2346461"/>
                  </a:lnTo>
                  <a:lnTo>
                    <a:pt x="5851311" y="2340202"/>
                  </a:lnTo>
                  <a:lnTo>
                    <a:pt x="5840203" y="2333057"/>
                  </a:lnTo>
                  <a:lnTo>
                    <a:pt x="5829747" y="2325941"/>
                  </a:lnTo>
                  <a:lnTo>
                    <a:pt x="5817736" y="2319775"/>
                  </a:lnTo>
                  <a:lnTo>
                    <a:pt x="5801963" y="2315476"/>
                  </a:lnTo>
                  <a:lnTo>
                    <a:pt x="5780220" y="2313961"/>
                  </a:lnTo>
                  <a:lnTo>
                    <a:pt x="5758559" y="2313605"/>
                  </a:lnTo>
                  <a:lnTo>
                    <a:pt x="5731952" y="2312388"/>
                  </a:lnTo>
                  <a:lnTo>
                    <a:pt x="5700677" y="2310505"/>
                  </a:lnTo>
                  <a:lnTo>
                    <a:pt x="5665012" y="2308152"/>
                  </a:lnTo>
                  <a:lnTo>
                    <a:pt x="5625234" y="2305522"/>
                  </a:lnTo>
                  <a:lnTo>
                    <a:pt x="5581621" y="2302809"/>
                  </a:lnTo>
                  <a:lnTo>
                    <a:pt x="5534450" y="2300209"/>
                  </a:lnTo>
                  <a:lnTo>
                    <a:pt x="5484000" y="2297916"/>
                  </a:lnTo>
                  <a:lnTo>
                    <a:pt x="5430548" y="2296125"/>
                  </a:lnTo>
                  <a:lnTo>
                    <a:pt x="5374371" y="2295029"/>
                  </a:lnTo>
                  <a:lnTo>
                    <a:pt x="5315748" y="2294824"/>
                  </a:lnTo>
                  <a:lnTo>
                    <a:pt x="5254956" y="2295704"/>
                  </a:lnTo>
                  <a:lnTo>
                    <a:pt x="5192272" y="2297863"/>
                  </a:lnTo>
                  <a:lnTo>
                    <a:pt x="5127975" y="2301496"/>
                  </a:lnTo>
                  <a:lnTo>
                    <a:pt x="5062343" y="2306797"/>
                  </a:lnTo>
                  <a:lnTo>
                    <a:pt x="4995652" y="2313961"/>
                  </a:lnTo>
                  <a:lnTo>
                    <a:pt x="4915368" y="2322352"/>
                  </a:lnTo>
                  <a:lnTo>
                    <a:pt x="4851992" y="2326338"/>
                  </a:lnTo>
                  <a:lnTo>
                    <a:pt x="4803230" y="2326783"/>
                  </a:lnTo>
                  <a:lnTo>
                    <a:pt x="4766784" y="2324550"/>
                  </a:lnTo>
                  <a:lnTo>
                    <a:pt x="4740360" y="2320505"/>
                  </a:lnTo>
                  <a:lnTo>
                    <a:pt x="4721662" y="2315509"/>
                  </a:lnTo>
                  <a:lnTo>
                    <a:pt x="4708394" y="2310428"/>
                  </a:lnTo>
                  <a:lnTo>
                    <a:pt x="4698261" y="2306124"/>
                  </a:lnTo>
                  <a:lnTo>
                    <a:pt x="4688967" y="2303462"/>
                  </a:lnTo>
                  <a:lnTo>
                    <a:pt x="4678216" y="2303305"/>
                  </a:lnTo>
                  <a:lnTo>
                    <a:pt x="4663714" y="2306517"/>
                  </a:lnTo>
                  <a:lnTo>
                    <a:pt x="4643163" y="2313961"/>
                  </a:lnTo>
                  <a:lnTo>
                    <a:pt x="4621001" y="2319485"/>
                  </a:lnTo>
                  <a:lnTo>
                    <a:pt x="4591554" y="2321658"/>
                  </a:lnTo>
                  <a:lnTo>
                    <a:pt x="4555615" y="2321039"/>
                  </a:lnTo>
                  <a:lnTo>
                    <a:pt x="4513977" y="2318189"/>
                  </a:lnTo>
                  <a:lnTo>
                    <a:pt x="4467434" y="2313668"/>
                  </a:lnTo>
                  <a:lnTo>
                    <a:pt x="4416778" y="2308038"/>
                  </a:lnTo>
                  <a:lnTo>
                    <a:pt x="4362804" y="2301857"/>
                  </a:lnTo>
                  <a:lnTo>
                    <a:pt x="4306304" y="2295688"/>
                  </a:lnTo>
                  <a:lnTo>
                    <a:pt x="4248072" y="2290089"/>
                  </a:lnTo>
                  <a:lnTo>
                    <a:pt x="4188901" y="2285622"/>
                  </a:lnTo>
                  <a:lnTo>
                    <a:pt x="4129584" y="2282847"/>
                  </a:lnTo>
                  <a:lnTo>
                    <a:pt x="4070915" y="2282323"/>
                  </a:lnTo>
                  <a:lnTo>
                    <a:pt x="4013687" y="2284613"/>
                  </a:lnTo>
                  <a:lnTo>
                    <a:pt x="3958694" y="2290276"/>
                  </a:lnTo>
                  <a:lnTo>
                    <a:pt x="3906728" y="2299872"/>
                  </a:lnTo>
                  <a:lnTo>
                    <a:pt x="3858583" y="2313961"/>
                  </a:lnTo>
                  <a:lnTo>
                    <a:pt x="3804814" y="2330617"/>
                  </a:lnTo>
                  <a:lnTo>
                    <a:pt x="3756058" y="2340617"/>
                  </a:lnTo>
                  <a:lnTo>
                    <a:pt x="3711403" y="2345019"/>
                  </a:lnTo>
                  <a:lnTo>
                    <a:pt x="3669939" y="2344881"/>
                  </a:lnTo>
                  <a:lnTo>
                    <a:pt x="3630755" y="2341262"/>
                  </a:lnTo>
                  <a:lnTo>
                    <a:pt x="3592940" y="2335220"/>
                  </a:lnTo>
                  <a:lnTo>
                    <a:pt x="3555583" y="2327813"/>
                  </a:lnTo>
                  <a:lnTo>
                    <a:pt x="3517774" y="2320098"/>
                  </a:lnTo>
                  <a:lnTo>
                    <a:pt x="3478600" y="2313135"/>
                  </a:lnTo>
                  <a:lnTo>
                    <a:pt x="3437153" y="2307982"/>
                  </a:lnTo>
                  <a:lnTo>
                    <a:pt x="3392520" y="2305696"/>
                  </a:lnTo>
                  <a:lnTo>
                    <a:pt x="3343791" y="2307337"/>
                  </a:lnTo>
                  <a:lnTo>
                    <a:pt x="3290054" y="2313961"/>
                  </a:lnTo>
                  <a:lnTo>
                    <a:pt x="3239460" y="2321394"/>
                  </a:lnTo>
                  <a:lnTo>
                    <a:pt x="3192188" y="2326330"/>
                  </a:lnTo>
                  <a:lnTo>
                    <a:pt x="3147496" y="2329109"/>
                  </a:lnTo>
                  <a:lnTo>
                    <a:pt x="3104641" y="2330069"/>
                  </a:lnTo>
                  <a:lnTo>
                    <a:pt x="3062878" y="2329547"/>
                  </a:lnTo>
                  <a:lnTo>
                    <a:pt x="3021465" y="2327881"/>
                  </a:lnTo>
                  <a:lnTo>
                    <a:pt x="2979657" y="2325410"/>
                  </a:lnTo>
                  <a:lnTo>
                    <a:pt x="2936711" y="2322472"/>
                  </a:lnTo>
                  <a:lnTo>
                    <a:pt x="2891884" y="2319405"/>
                  </a:lnTo>
                  <a:lnTo>
                    <a:pt x="2844431" y="2316546"/>
                  </a:lnTo>
                  <a:lnTo>
                    <a:pt x="2793610" y="2314234"/>
                  </a:lnTo>
                  <a:lnTo>
                    <a:pt x="2738677" y="2312808"/>
                  </a:lnTo>
                  <a:lnTo>
                    <a:pt x="2678888" y="2312604"/>
                  </a:lnTo>
                  <a:lnTo>
                    <a:pt x="2613500" y="2313961"/>
                  </a:lnTo>
                  <a:lnTo>
                    <a:pt x="2534509" y="2315184"/>
                  </a:lnTo>
                  <a:lnTo>
                    <a:pt x="2470137" y="2313675"/>
                  </a:lnTo>
                  <a:lnTo>
                    <a:pt x="2417986" y="2310265"/>
                  </a:lnTo>
                  <a:lnTo>
                    <a:pt x="2375659" y="2305780"/>
                  </a:lnTo>
                  <a:lnTo>
                    <a:pt x="2310881" y="2296907"/>
                  </a:lnTo>
                  <a:lnTo>
                    <a:pt x="2283635" y="2294176"/>
                  </a:lnTo>
                  <a:lnTo>
                    <a:pt x="2256621" y="2293687"/>
                  </a:lnTo>
                  <a:lnTo>
                    <a:pt x="2227440" y="2296269"/>
                  </a:lnTo>
                  <a:lnTo>
                    <a:pt x="2193694" y="2302751"/>
                  </a:lnTo>
                  <a:lnTo>
                    <a:pt x="2152985" y="2313961"/>
                  </a:lnTo>
                  <a:lnTo>
                    <a:pt x="2119014" y="2321932"/>
                  </a:lnTo>
                  <a:lnTo>
                    <a:pt x="2079463" y="2327053"/>
                  </a:lnTo>
                  <a:lnTo>
                    <a:pt x="2035100" y="2329708"/>
                  </a:lnTo>
                  <a:lnTo>
                    <a:pt x="1986688" y="2330279"/>
                  </a:lnTo>
                  <a:lnTo>
                    <a:pt x="1934992" y="2329150"/>
                  </a:lnTo>
                  <a:lnTo>
                    <a:pt x="1880778" y="2326703"/>
                  </a:lnTo>
                  <a:lnTo>
                    <a:pt x="1824811" y="2323321"/>
                  </a:lnTo>
                  <a:lnTo>
                    <a:pt x="1767855" y="2319386"/>
                  </a:lnTo>
                  <a:lnTo>
                    <a:pt x="1710675" y="2315282"/>
                  </a:lnTo>
                  <a:lnTo>
                    <a:pt x="1654037" y="2311391"/>
                  </a:lnTo>
                  <a:lnTo>
                    <a:pt x="1598705" y="2308096"/>
                  </a:lnTo>
                  <a:lnTo>
                    <a:pt x="1545445" y="2305780"/>
                  </a:lnTo>
                  <a:lnTo>
                    <a:pt x="1495021" y="2304826"/>
                  </a:lnTo>
                  <a:lnTo>
                    <a:pt x="1448199" y="2305616"/>
                  </a:lnTo>
                  <a:lnTo>
                    <a:pt x="1405742" y="2308534"/>
                  </a:lnTo>
                  <a:lnTo>
                    <a:pt x="1368417" y="2313961"/>
                  </a:lnTo>
                  <a:lnTo>
                    <a:pt x="1333215" y="2319369"/>
                  </a:lnTo>
                  <a:lnTo>
                    <a:pt x="1296565" y="2322232"/>
                  </a:lnTo>
                  <a:lnTo>
                    <a:pt x="1258382" y="2322941"/>
                  </a:lnTo>
                  <a:lnTo>
                    <a:pt x="1218580" y="2321887"/>
                  </a:lnTo>
                  <a:lnTo>
                    <a:pt x="1177076" y="2319461"/>
                  </a:lnTo>
                  <a:lnTo>
                    <a:pt x="1133785" y="2316053"/>
                  </a:lnTo>
                  <a:lnTo>
                    <a:pt x="1088620" y="2312054"/>
                  </a:lnTo>
                  <a:lnTo>
                    <a:pt x="1041497" y="2307856"/>
                  </a:lnTo>
                  <a:lnTo>
                    <a:pt x="992332" y="2303848"/>
                  </a:lnTo>
                  <a:lnTo>
                    <a:pt x="941039" y="2300422"/>
                  </a:lnTo>
                  <a:lnTo>
                    <a:pt x="887533" y="2297968"/>
                  </a:lnTo>
                  <a:lnTo>
                    <a:pt x="831729" y="2296877"/>
                  </a:lnTo>
                  <a:lnTo>
                    <a:pt x="773542" y="2297540"/>
                  </a:lnTo>
                  <a:lnTo>
                    <a:pt x="712888" y="2300348"/>
                  </a:lnTo>
                  <a:lnTo>
                    <a:pt x="649681" y="2305692"/>
                  </a:lnTo>
                  <a:lnTo>
                    <a:pt x="583837" y="2313961"/>
                  </a:lnTo>
                  <a:lnTo>
                    <a:pt x="507158" y="2324022"/>
                  </a:lnTo>
                  <a:lnTo>
                    <a:pt x="441510" y="2330308"/>
                  </a:lnTo>
                  <a:lnTo>
                    <a:pt x="385382" y="2333391"/>
                  </a:lnTo>
                  <a:lnTo>
                    <a:pt x="337263" y="2333843"/>
                  </a:lnTo>
                  <a:lnTo>
                    <a:pt x="295642" y="2332237"/>
                  </a:lnTo>
                  <a:lnTo>
                    <a:pt x="259008" y="2329145"/>
                  </a:lnTo>
                  <a:lnTo>
                    <a:pt x="225851" y="2325139"/>
                  </a:lnTo>
                  <a:lnTo>
                    <a:pt x="194659" y="2320791"/>
                  </a:lnTo>
                  <a:lnTo>
                    <a:pt x="163923" y="2316675"/>
                  </a:lnTo>
                  <a:lnTo>
                    <a:pt x="132130" y="2313361"/>
                  </a:lnTo>
                  <a:lnTo>
                    <a:pt x="97771" y="2311423"/>
                  </a:lnTo>
                  <a:lnTo>
                    <a:pt x="59334" y="2311432"/>
                  </a:lnTo>
                  <a:lnTo>
                    <a:pt x="15309" y="2313961"/>
                  </a:lnTo>
                  <a:lnTo>
                    <a:pt x="11676" y="2251643"/>
                  </a:lnTo>
                  <a:lnTo>
                    <a:pt x="11276" y="2193428"/>
                  </a:lnTo>
                  <a:lnTo>
                    <a:pt x="13337" y="2138780"/>
                  </a:lnTo>
                  <a:lnTo>
                    <a:pt x="17087" y="2087164"/>
                  </a:lnTo>
                  <a:lnTo>
                    <a:pt x="21754" y="2038046"/>
                  </a:lnTo>
                  <a:lnTo>
                    <a:pt x="26567" y="1990891"/>
                  </a:lnTo>
                  <a:lnTo>
                    <a:pt x="30755" y="1945163"/>
                  </a:lnTo>
                  <a:lnTo>
                    <a:pt x="33546" y="1900327"/>
                  </a:lnTo>
                  <a:lnTo>
                    <a:pt x="34168" y="1855849"/>
                  </a:lnTo>
                  <a:lnTo>
                    <a:pt x="31850" y="1811193"/>
                  </a:lnTo>
                  <a:lnTo>
                    <a:pt x="25821" y="1765824"/>
                  </a:lnTo>
                  <a:lnTo>
                    <a:pt x="15309" y="1719208"/>
                  </a:lnTo>
                  <a:lnTo>
                    <a:pt x="4604" y="1667226"/>
                  </a:lnTo>
                  <a:lnTo>
                    <a:pt x="0" y="1615058"/>
                  </a:lnTo>
                  <a:lnTo>
                    <a:pt x="175" y="1563181"/>
                  </a:lnTo>
                  <a:lnTo>
                    <a:pt x="3810" y="1512073"/>
                  </a:lnTo>
                  <a:lnTo>
                    <a:pt x="9587" y="1462211"/>
                  </a:lnTo>
                  <a:lnTo>
                    <a:pt x="16185" y="1414072"/>
                  </a:lnTo>
                  <a:lnTo>
                    <a:pt x="22284" y="1368135"/>
                  </a:lnTo>
                  <a:lnTo>
                    <a:pt x="26566" y="1324876"/>
                  </a:lnTo>
                  <a:lnTo>
                    <a:pt x="27710" y="1284773"/>
                  </a:lnTo>
                  <a:lnTo>
                    <a:pt x="24398" y="1248303"/>
                  </a:lnTo>
                  <a:lnTo>
                    <a:pt x="15309" y="1215945"/>
                  </a:lnTo>
                  <a:lnTo>
                    <a:pt x="6815" y="1186543"/>
                  </a:lnTo>
                  <a:lnTo>
                    <a:pt x="1947" y="1150081"/>
                  </a:lnTo>
                  <a:lnTo>
                    <a:pt x="102" y="1107661"/>
                  </a:lnTo>
                  <a:lnTo>
                    <a:pt x="677" y="1060385"/>
                  </a:lnTo>
                  <a:lnTo>
                    <a:pt x="3069" y="1009355"/>
                  </a:lnTo>
                  <a:lnTo>
                    <a:pt x="6675" y="955676"/>
                  </a:lnTo>
                  <a:lnTo>
                    <a:pt x="10894" y="900448"/>
                  </a:lnTo>
                  <a:lnTo>
                    <a:pt x="15122" y="844775"/>
                  </a:lnTo>
                  <a:lnTo>
                    <a:pt x="18757" y="789759"/>
                  </a:lnTo>
                  <a:lnTo>
                    <a:pt x="21195" y="736503"/>
                  </a:lnTo>
                  <a:lnTo>
                    <a:pt x="21835" y="686109"/>
                  </a:lnTo>
                  <a:lnTo>
                    <a:pt x="20074" y="639680"/>
                  </a:lnTo>
                  <a:lnTo>
                    <a:pt x="15309" y="598318"/>
                  </a:lnTo>
                  <a:lnTo>
                    <a:pt x="10270" y="556289"/>
                  </a:lnTo>
                  <a:lnTo>
                    <a:pt x="8663" y="513482"/>
                  </a:lnTo>
                  <a:lnTo>
                    <a:pt x="9735" y="469825"/>
                  </a:lnTo>
                  <a:lnTo>
                    <a:pt x="12729" y="425243"/>
                  </a:lnTo>
                  <a:lnTo>
                    <a:pt x="16891" y="379662"/>
                  </a:lnTo>
                  <a:lnTo>
                    <a:pt x="21467" y="333009"/>
                  </a:lnTo>
                  <a:lnTo>
                    <a:pt x="25700" y="285210"/>
                  </a:lnTo>
                  <a:lnTo>
                    <a:pt x="28836" y="236191"/>
                  </a:lnTo>
                  <a:lnTo>
                    <a:pt x="30119" y="185878"/>
                  </a:lnTo>
                  <a:lnTo>
                    <a:pt x="28796" y="134197"/>
                  </a:lnTo>
                  <a:lnTo>
                    <a:pt x="24111" y="81075"/>
                  </a:lnTo>
                  <a:lnTo>
                    <a:pt x="15309" y="26437"/>
                  </a:lnTo>
                  <a:close/>
                </a:path>
              </a:pathLst>
            </a:custGeom>
            <a:ln w="12699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31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7442"/>
            <a:ext cx="1144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맑은 고딕"/>
                <a:cs typeface="맑은 고딕"/>
              </a:rPr>
              <a:t>결과</a:t>
            </a:r>
            <a:endParaRPr sz="4400">
              <a:latin typeface="맑은 고딕"/>
              <a:cs typeface="맑은 고딕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1476" y="0"/>
            <a:ext cx="12000865" cy="5694680"/>
            <a:chOff x="191476" y="0"/>
            <a:chExt cx="12000865" cy="5694680"/>
          </a:xfrm>
        </p:grpSpPr>
        <p:sp>
          <p:nvSpPr>
            <p:cNvPr id="4" name="object 4"/>
            <p:cNvSpPr/>
            <p:nvPr/>
          </p:nvSpPr>
          <p:spPr>
            <a:xfrm>
              <a:off x="191476" y="1745621"/>
              <a:ext cx="12000523" cy="38390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8843" y="2155493"/>
              <a:ext cx="3857625" cy="1089660"/>
            </a:xfrm>
            <a:custGeom>
              <a:avLst/>
              <a:gdLst/>
              <a:ahLst/>
              <a:cxnLst/>
              <a:rect l="l" t="t" r="r" b="b"/>
              <a:pathLst>
                <a:path w="3857625" h="1089660">
                  <a:moveTo>
                    <a:pt x="15140" y="13158"/>
                  </a:moveTo>
                  <a:lnTo>
                    <a:pt x="66930" y="12059"/>
                  </a:lnTo>
                  <a:lnTo>
                    <a:pt x="116276" y="13339"/>
                  </a:lnTo>
                  <a:lnTo>
                    <a:pt x="163845" y="16279"/>
                  </a:lnTo>
                  <a:lnTo>
                    <a:pt x="210307" y="20158"/>
                  </a:lnTo>
                  <a:lnTo>
                    <a:pt x="256331" y="24257"/>
                  </a:lnTo>
                  <a:lnTo>
                    <a:pt x="302585" y="27856"/>
                  </a:lnTo>
                  <a:lnTo>
                    <a:pt x="349739" y="30236"/>
                  </a:lnTo>
                  <a:lnTo>
                    <a:pt x="398462" y="30675"/>
                  </a:lnTo>
                  <a:lnTo>
                    <a:pt x="449422" y="28455"/>
                  </a:lnTo>
                  <a:lnTo>
                    <a:pt x="503289" y="22856"/>
                  </a:lnTo>
                  <a:lnTo>
                    <a:pt x="560732" y="13158"/>
                  </a:lnTo>
                  <a:lnTo>
                    <a:pt x="619090" y="4131"/>
                  </a:lnTo>
                  <a:lnTo>
                    <a:pt x="675337" y="277"/>
                  </a:lnTo>
                  <a:lnTo>
                    <a:pt x="729593" y="474"/>
                  </a:lnTo>
                  <a:lnTo>
                    <a:pt x="781977" y="3598"/>
                  </a:lnTo>
                  <a:lnTo>
                    <a:pt x="832610" y="8528"/>
                  </a:lnTo>
                  <a:lnTo>
                    <a:pt x="881611" y="14141"/>
                  </a:lnTo>
                  <a:lnTo>
                    <a:pt x="929099" y="19314"/>
                  </a:lnTo>
                  <a:lnTo>
                    <a:pt x="975195" y="22925"/>
                  </a:lnTo>
                  <a:lnTo>
                    <a:pt x="1020018" y="23851"/>
                  </a:lnTo>
                  <a:lnTo>
                    <a:pt x="1063688" y="20969"/>
                  </a:lnTo>
                  <a:lnTo>
                    <a:pt x="1106324" y="13158"/>
                  </a:lnTo>
                  <a:lnTo>
                    <a:pt x="1152729" y="4249"/>
                  </a:lnTo>
                  <a:lnTo>
                    <a:pt x="1199376" y="226"/>
                  </a:lnTo>
                  <a:lnTo>
                    <a:pt x="1246535" y="0"/>
                  </a:lnTo>
                  <a:lnTo>
                    <a:pt x="1294476" y="2480"/>
                  </a:lnTo>
                  <a:lnTo>
                    <a:pt x="1343471" y="6576"/>
                  </a:lnTo>
                  <a:lnTo>
                    <a:pt x="1393790" y="11199"/>
                  </a:lnTo>
                  <a:lnTo>
                    <a:pt x="1445705" y="15259"/>
                  </a:lnTo>
                  <a:lnTo>
                    <a:pt x="1499485" y="17665"/>
                  </a:lnTo>
                  <a:lnTo>
                    <a:pt x="1555402" y="17328"/>
                  </a:lnTo>
                  <a:lnTo>
                    <a:pt x="1613727" y="13158"/>
                  </a:lnTo>
                  <a:lnTo>
                    <a:pt x="1662308" y="8872"/>
                  </a:lnTo>
                  <a:lnTo>
                    <a:pt x="1709060" y="6533"/>
                  </a:lnTo>
                  <a:lnTo>
                    <a:pt x="1754536" y="5789"/>
                  </a:lnTo>
                  <a:lnTo>
                    <a:pt x="1799288" y="6291"/>
                  </a:lnTo>
                  <a:lnTo>
                    <a:pt x="1843869" y="7690"/>
                  </a:lnTo>
                  <a:lnTo>
                    <a:pt x="1888830" y="9634"/>
                  </a:lnTo>
                  <a:lnTo>
                    <a:pt x="1934723" y="11774"/>
                  </a:lnTo>
                  <a:lnTo>
                    <a:pt x="1982101" y="13759"/>
                  </a:lnTo>
                  <a:lnTo>
                    <a:pt x="2031517" y="15240"/>
                  </a:lnTo>
                  <a:lnTo>
                    <a:pt x="2083521" y="15867"/>
                  </a:lnTo>
                  <a:lnTo>
                    <a:pt x="2138668" y="15290"/>
                  </a:lnTo>
                  <a:lnTo>
                    <a:pt x="2197508" y="13158"/>
                  </a:lnTo>
                  <a:lnTo>
                    <a:pt x="2257265" y="11563"/>
                  </a:lnTo>
                  <a:lnTo>
                    <a:pt x="2314829" y="12401"/>
                  </a:lnTo>
                  <a:lnTo>
                    <a:pt x="2370252" y="15030"/>
                  </a:lnTo>
                  <a:lnTo>
                    <a:pt x="2423585" y="18805"/>
                  </a:lnTo>
                  <a:lnTo>
                    <a:pt x="2474882" y="23085"/>
                  </a:lnTo>
                  <a:lnTo>
                    <a:pt x="2524193" y="27226"/>
                  </a:lnTo>
                  <a:lnTo>
                    <a:pt x="2571571" y="30586"/>
                  </a:lnTo>
                  <a:lnTo>
                    <a:pt x="2617069" y="32521"/>
                  </a:lnTo>
                  <a:lnTo>
                    <a:pt x="2660737" y="32389"/>
                  </a:lnTo>
                  <a:lnTo>
                    <a:pt x="2702629" y="29546"/>
                  </a:lnTo>
                  <a:lnTo>
                    <a:pt x="2742795" y="23350"/>
                  </a:lnTo>
                  <a:lnTo>
                    <a:pt x="2781289" y="13158"/>
                  </a:lnTo>
                  <a:lnTo>
                    <a:pt x="2803814" y="7658"/>
                  </a:lnTo>
                  <a:lnTo>
                    <a:pt x="2830147" y="4507"/>
                  </a:lnTo>
                  <a:lnTo>
                    <a:pt x="2860078" y="3433"/>
                  </a:lnTo>
                  <a:lnTo>
                    <a:pt x="2893399" y="4160"/>
                  </a:lnTo>
                  <a:lnTo>
                    <a:pt x="2969373" y="9925"/>
                  </a:lnTo>
                  <a:lnTo>
                    <a:pt x="3011607" y="14415"/>
                  </a:lnTo>
                  <a:lnTo>
                    <a:pt x="3056394" y="19611"/>
                  </a:lnTo>
                  <a:lnTo>
                    <a:pt x="3103524" y="25240"/>
                  </a:lnTo>
                  <a:lnTo>
                    <a:pt x="3152789" y="31027"/>
                  </a:lnTo>
                  <a:lnTo>
                    <a:pt x="3203978" y="36699"/>
                  </a:lnTo>
                  <a:lnTo>
                    <a:pt x="3256883" y="41982"/>
                  </a:lnTo>
                  <a:lnTo>
                    <a:pt x="3311295" y="46602"/>
                  </a:lnTo>
                  <a:lnTo>
                    <a:pt x="3367005" y="50285"/>
                  </a:lnTo>
                  <a:lnTo>
                    <a:pt x="3423802" y="52758"/>
                  </a:lnTo>
                  <a:lnTo>
                    <a:pt x="3481479" y="53745"/>
                  </a:lnTo>
                  <a:lnTo>
                    <a:pt x="3539826" y="52975"/>
                  </a:lnTo>
                  <a:lnTo>
                    <a:pt x="3598633" y="50172"/>
                  </a:lnTo>
                  <a:lnTo>
                    <a:pt x="3657691" y="45062"/>
                  </a:lnTo>
                  <a:lnTo>
                    <a:pt x="3716792" y="37373"/>
                  </a:lnTo>
                  <a:lnTo>
                    <a:pt x="3775726" y="26829"/>
                  </a:lnTo>
                  <a:lnTo>
                    <a:pt x="3834284" y="13158"/>
                  </a:lnTo>
                  <a:lnTo>
                    <a:pt x="3847784" y="79706"/>
                  </a:lnTo>
                  <a:lnTo>
                    <a:pt x="3855071" y="142045"/>
                  </a:lnTo>
                  <a:lnTo>
                    <a:pt x="3857351" y="200356"/>
                  </a:lnTo>
                  <a:lnTo>
                    <a:pt x="3855827" y="254820"/>
                  </a:lnTo>
                  <a:lnTo>
                    <a:pt x="3851705" y="305618"/>
                  </a:lnTo>
                  <a:lnTo>
                    <a:pt x="3846189" y="352933"/>
                  </a:lnTo>
                  <a:lnTo>
                    <a:pt x="3840485" y="396944"/>
                  </a:lnTo>
                  <a:lnTo>
                    <a:pt x="3835796" y="437833"/>
                  </a:lnTo>
                  <a:lnTo>
                    <a:pt x="3833327" y="475783"/>
                  </a:lnTo>
                  <a:lnTo>
                    <a:pt x="3834284" y="510973"/>
                  </a:lnTo>
                  <a:lnTo>
                    <a:pt x="3835693" y="546639"/>
                  </a:lnTo>
                  <a:lnTo>
                    <a:pt x="3834789" y="590842"/>
                  </a:lnTo>
                  <a:lnTo>
                    <a:pt x="3832248" y="641760"/>
                  </a:lnTo>
                  <a:lnTo>
                    <a:pt x="3828749" y="697572"/>
                  </a:lnTo>
                  <a:lnTo>
                    <a:pt x="3824967" y="756457"/>
                  </a:lnTo>
                  <a:lnTo>
                    <a:pt x="3821581" y="816595"/>
                  </a:lnTo>
                  <a:lnTo>
                    <a:pt x="3819268" y="876164"/>
                  </a:lnTo>
                  <a:lnTo>
                    <a:pt x="3818704" y="933344"/>
                  </a:lnTo>
                  <a:lnTo>
                    <a:pt x="3820567" y="986313"/>
                  </a:lnTo>
                  <a:lnTo>
                    <a:pt x="3825535" y="1033252"/>
                  </a:lnTo>
                  <a:lnTo>
                    <a:pt x="3834284" y="1072338"/>
                  </a:lnTo>
                  <a:lnTo>
                    <a:pt x="3782634" y="1079419"/>
                  </a:lnTo>
                  <a:lnTo>
                    <a:pt x="3733777" y="1083449"/>
                  </a:lnTo>
                  <a:lnTo>
                    <a:pt x="3687125" y="1084937"/>
                  </a:lnTo>
                  <a:lnTo>
                    <a:pt x="3642090" y="1084394"/>
                  </a:lnTo>
                  <a:lnTo>
                    <a:pt x="3598081" y="1082330"/>
                  </a:lnTo>
                  <a:lnTo>
                    <a:pt x="3554510" y="1079257"/>
                  </a:lnTo>
                  <a:lnTo>
                    <a:pt x="3510788" y="1075683"/>
                  </a:lnTo>
                  <a:lnTo>
                    <a:pt x="3466327" y="1072121"/>
                  </a:lnTo>
                  <a:lnTo>
                    <a:pt x="3420537" y="1069080"/>
                  </a:lnTo>
                  <a:lnTo>
                    <a:pt x="3372830" y="1067070"/>
                  </a:lnTo>
                  <a:lnTo>
                    <a:pt x="3322616" y="1066603"/>
                  </a:lnTo>
                  <a:lnTo>
                    <a:pt x="3269307" y="1068189"/>
                  </a:lnTo>
                  <a:lnTo>
                    <a:pt x="3212314" y="1072338"/>
                  </a:lnTo>
                  <a:lnTo>
                    <a:pt x="3145192" y="1076759"/>
                  </a:lnTo>
                  <a:lnTo>
                    <a:pt x="3083039" y="1077422"/>
                  </a:lnTo>
                  <a:lnTo>
                    <a:pt x="3025365" y="1075285"/>
                  </a:lnTo>
                  <a:lnTo>
                    <a:pt x="2971683" y="1071306"/>
                  </a:lnTo>
                  <a:lnTo>
                    <a:pt x="2921506" y="1066443"/>
                  </a:lnTo>
                  <a:lnTo>
                    <a:pt x="2874346" y="1061654"/>
                  </a:lnTo>
                  <a:lnTo>
                    <a:pt x="2829714" y="1057896"/>
                  </a:lnTo>
                  <a:lnTo>
                    <a:pt x="2787124" y="1056128"/>
                  </a:lnTo>
                  <a:lnTo>
                    <a:pt x="2746087" y="1057307"/>
                  </a:lnTo>
                  <a:lnTo>
                    <a:pt x="2706116" y="1062391"/>
                  </a:lnTo>
                  <a:lnTo>
                    <a:pt x="2666722" y="1072338"/>
                  </a:lnTo>
                  <a:lnTo>
                    <a:pt x="2628827" y="1081743"/>
                  </a:lnTo>
                  <a:lnTo>
                    <a:pt x="2587444" y="1087139"/>
                  </a:lnTo>
                  <a:lnTo>
                    <a:pt x="2543034" y="1089215"/>
                  </a:lnTo>
                  <a:lnTo>
                    <a:pt x="2496056" y="1088662"/>
                  </a:lnTo>
                  <a:lnTo>
                    <a:pt x="2446969" y="1086168"/>
                  </a:lnTo>
                  <a:lnTo>
                    <a:pt x="2396233" y="1082425"/>
                  </a:lnTo>
                  <a:lnTo>
                    <a:pt x="2344307" y="1078121"/>
                  </a:lnTo>
                  <a:lnTo>
                    <a:pt x="2291652" y="1073947"/>
                  </a:lnTo>
                  <a:lnTo>
                    <a:pt x="2238727" y="1070591"/>
                  </a:lnTo>
                  <a:lnTo>
                    <a:pt x="2185992" y="1068745"/>
                  </a:lnTo>
                  <a:lnTo>
                    <a:pt x="2133906" y="1069097"/>
                  </a:lnTo>
                  <a:lnTo>
                    <a:pt x="2082928" y="1072338"/>
                  </a:lnTo>
                  <a:lnTo>
                    <a:pt x="2035483" y="1075467"/>
                  </a:lnTo>
                  <a:lnTo>
                    <a:pt x="1986259" y="1076135"/>
                  </a:lnTo>
                  <a:lnTo>
                    <a:pt x="1935724" y="1074870"/>
                  </a:lnTo>
                  <a:lnTo>
                    <a:pt x="1884343" y="1072201"/>
                  </a:lnTo>
                  <a:lnTo>
                    <a:pt x="1832585" y="1068657"/>
                  </a:lnTo>
                  <a:lnTo>
                    <a:pt x="1780916" y="1064769"/>
                  </a:lnTo>
                  <a:lnTo>
                    <a:pt x="1729803" y="1061064"/>
                  </a:lnTo>
                  <a:lnTo>
                    <a:pt x="1679713" y="1058073"/>
                  </a:lnTo>
                  <a:lnTo>
                    <a:pt x="1631114" y="1056324"/>
                  </a:lnTo>
                  <a:lnTo>
                    <a:pt x="1584471" y="1056347"/>
                  </a:lnTo>
                  <a:lnTo>
                    <a:pt x="1540253" y="1058671"/>
                  </a:lnTo>
                  <a:lnTo>
                    <a:pt x="1498927" y="1063825"/>
                  </a:lnTo>
                  <a:lnTo>
                    <a:pt x="1460959" y="1072338"/>
                  </a:lnTo>
                  <a:lnTo>
                    <a:pt x="1423823" y="1080519"/>
                  </a:lnTo>
                  <a:lnTo>
                    <a:pt x="1384715" y="1084788"/>
                  </a:lnTo>
                  <a:lnTo>
                    <a:pt x="1343687" y="1085841"/>
                  </a:lnTo>
                  <a:lnTo>
                    <a:pt x="1300790" y="1084371"/>
                  </a:lnTo>
                  <a:lnTo>
                    <a:pt x="1256074" y="1081074"/>
                  </a:lnTo>
                  <a:lnTo>
                    <a:pt x="1209591" y="1076645"/>
                  </a:lnTo>
                  <a:lnTo>
                    <a:pt x="1161390" y="1071780"/>
                  </a:lnTo>
                  <a:lnTo>
                    <a:pt x="1111524" y="1067173"/>
                  </a:lnTo>
                  <a:lnTo>
                    <a:pt x="1060043" y="1063519"/>
                  </a:lnTo>
                  <a:lnTo>
                    <a:pt x="1006998" y="1061514"/>
                  </a:lnTo>
                  <a:lnTo>
                    <a:pt x="952440" y="1061851"/>
                  </a:lnTo>
                  <a:lnTo>
                    <a:pt x="896420" y="1065228"/>
                  </a:lnTo>
                  <a:lnTo>
                    <a:pt x="838989" y="1072338"/>
                  </a:lnTo>
                  <a:lnTo>
                    <a:pt x="793753" y="1077936"/>
                  </a:lnTo>
                  <a:lnTo>
                    <a:pt x="747072" y="1080903"/>
                  </a:lnTo>
                  <a:lnTo>
                    <a:pt x="699156" y="1081625"/>
                  </a:lnTo>
                  <a:lnTo>
                    <a:pt x="650211" y="1080489"/>
                  </a:lnTo>
                  <a:lnTo>
                    <a:pt x="600447" y="1077881"/>
                  </a:lnTo>
                  <a:lnTo>
                    <a:pt x="550072" y="1074188"/>
                  </a:lnTo>
                  <a:lnTo>
                    <a:pt x="499294" y="1069794"/>
                  </a:lnTo>
                  <a:lnTo>
                    <a:pt x="448320" y="1065087"/>
                  </a:lnTo>
                  <a:lnTo>
                    <a:pt x="397360" y="1060453"/>
                  </a:lnTo>
                  <a:lnTo>
                    <a:pt x="346622" y="1056277"/>
                  </a:lnTo>
                  <a:lnTo>
                    <a:pt x="296312" y="1052947"/>
                  </a:lnTo>
                  <a:lnTo>
                    <a:pt x="246641" y="1050848"/>
                  </a:lnTo>
                  <a:lnTo>
                    <a:pt x="197816" y="1050366"/>
                  </a:lnTo>
                  <a:lnTo>
                    <a:pt x="150045" y="1051888"/>
                  </a:lnTo>
                  <a:lnTo>
                    <a:pt x="103537" y="1055800"/>
                  </a:lnTo>
                  <a:lnTo>
                    <a:pt x="58499" y="1062488"/>
                  </a:lnTo>
                  <a:lnTo>
                    <a:pt x="15140" y="1072338"/>
                  </a:lnTo>
                  <a:lnTo>
                    <a:pt x="14838" y="1003495"/>
                  </a:lnTo>
                  <a:lnTo>
                    <a:pt x="16184" y="939195"/>
                  </a:lnTo>
                  <a:lnTo>
                    <a:pt x="18648" y="879239"/>
                  </a:lnTo>
                  <a:lnTo>
                    <a:pt x="21702" y="823430"/>
                  </a:lnTo>
                  <a:lnTo>
                    <a:pt x="24817" y="771567"/>
                  </a:lnTo>
                  <a:lnTo>
                    <a:pt x="27463" y="723454"/>
                  </a:lnTo>
                  <a:lnTo>
                    <a:pt x="29111" y="678890"/>
                  </a:lnTo>
                  <a:lnTo>
                    <a:pt x="29232" y="637676"/>
                  </a:lnTo>
                  <a:lnTo>
                    <a:pt x="27296" y="599616"/>
                  </a:lnTo>
                  <a:lnTo>
                    <a:pt x="22775" y="564508"/>
                  </a:lnTo>
                  <a:lnTo>
                    <a:pt x="15140" y="532156"/>
                  </a:lnTo>
                  <a:lnTo>
                    <a:pt x="6793" y="496407"/>
                  </a:lnTo>
                  <a:lnTo>
                    <a:pt x="1953" y="457372"/>
                  </a:lnTo>
                  <a:lnTo>
                    <a:pt x="0" y="414939"/>
                  </a:lnTo>
                  <a:lnTo>
                    <a:pt x="314" y="368993"/>
                  </a:lnTo>
                  <a:lnTo>
                    <a:pt x="2276" y="319420"/>
                  </a:lnTo>
                  <a:lnTo>
                    <a:pt x="5268" y="266106"/>
                  </a:lnTo>
                  <a:lnTo>
                    <a:pt x="8669" y="208937"/>
                  </a:lnTo>
                  <a:lnTo>
                    <a:pt x="11861" y="147798"/>
                  </a:lnTo>
                  <a:lnTo>
                    <a:pt x="14225" y="82577"/>
                  </a:lnTo>
                  <a:lnTo>
                    <a:pt x="15140" y="13158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8674" y="3335506"/>
              <a:ext cx="10836275" cy="2352675"/>
            </a:xfrm>
            <a:custGeom>
              <a:avLst/>
              <a:gdLst/>
              <a:ahLst/>
              <a:cxnLst/>
              <a:rect l="l" t="t" r="r" b="b"/>
              <a:pathLst>
                <a:path w="10836275" h="2352675">
                  <a:moveTo>
                    <a:pt x="15309" y="26437"/>
                  </a:moveTo>
                  <a:lnTo>
                    <a:pt x="53864" y="18966"/>
                  </a:lnTo>
                  <a:lnTo>
                    <a:pt x="100665" y="14950"/>
                  </a:lnTo>
                  <a:lnTo>
                    <a:pt x="153837" y="13736"/>
                  </a:lnTo>
                  <a:lnTo>
                    <a:pt x="211509" y="14670"/>
                  </a:lnTo>
                  <a:lnTo>
                    <a:pt x="271806" y="17099"/>
                  </a:lnTo>
                  <a:lnTo>
                    <a:pt x="332856" y="20369"/>
                  </a:lnTo>
                  <a:lnTo>
                    <a:pt x="392786" y="23824"/>
                  </a:lnTo>
                  <a:lnTo>
                    <a:pt x="449721" y="26813"/>
                  </a:lnTo>
                  <a:lnTo>
                    <a:pt x="501791" y="28681"/>
                  </a:lnTo>
                  <a:lnTo>
                    <a:pt x="547120" y="28773"/>
                  </a:lnTo>
                  <a:lnTo>
                    <a:pt x="583837" y="26437"/>
                  </a:lnTo>
                  <a:lnTo>
                    <a:pt x="620375" y="23964"/>
                  </a:lnTo>
                  <a:lnTo>
                    <a:pt x="665234" y="23700"/>
                  </a:lnTo>
                  <a:lnTo>
                    <a:pt x="716651" y="25074"/>
                  </a:lnTo>
                  <a:lnTo>
                    <a:pt x="772862" y="27515"/>
                  </a:lnTo>
                  <a:lnTo>
                    <a:pt x="832102" y="30449"/>
                  </a:lnTo>
                  <a:lnTo>
                    <a:pt x="892607" y="33307"/>
                  </a:lnTo>
                  <a:lnTo>
                    <a:pt x="952614" y="35517"/>
                  </a:lnTo>
                  <a:lnTo>
                    <a:pt x="1010359" y="36506"/>
                  </a:lnTo>
                  <a:lnTo>
                    <a:pt x="1064077" y="35704"/>
                  </a:lnTo>
                  <a:lnTo>
                    <a:pt x="1112005" y="32538"/>
                  </a:lnTo>
                  <a:lnTo>
                    <a:pt x="1152378" y="26437"/>
                  </a:lnTo>
                  <a:lnTo>
                    <a:pt x="1197369" y="19093"/>
                  </a:lnTo>
                  <a:lnTo>
                    <a:pt x="1244235" y="15484"/>
                  </a:lnTo>
                  <a:lnTo>
                    <a:pt x="1292835" y="14796"/>
                  </a:lnTo>
                  <a:lnTo>
                    <a:pt x="1343027" y="16215"/>
                  </a:lnTo>
                  <a:lnTo>
                    <a:pt x="1394667" y="18927"/>
                  </a:lnTo>
                  <a:lnTo>
                    <a:pt x="1447615" y="22119"/>
                  </a:lnTo>
                  <a:lnTo>
                    <a:pt x="1501728" y="24978"/>
                  </a:lnTo>
                  <a:lnTo>
                    <a:pt x="1556864" y="26688"/>
                  </a:lnTo>
                  <a:lnTo>
                    <a:pt x="1612880" y="26437"/>
                  </a:lnTo>
                  <a:lnTo>
                    <a:pt x="1651084" y="26558"/>
                  </a:lnTo>
                  <a:lnTo>
                    <a:pt x="1692840" y="28540"/>
                  </a:lnTo>
                  <a:lnTo>
                    <a:pt x="1737648" y="31913"/>
                  </a:lnTo>
                  <a:lnTo>
                    <a:pt x="1785011" y="36207"/>
                  </a:lnTo>
                  <a:lnTo>
                    <a:pt x="1834428" y="40952"/>
                  </a:lnTo>
                  <a:lnTo>
                    <a:pt x="1885403" y="45678"/>
                  </a:lnTo>
                  <a:lnTo>
                    <a:pt x="1937436" y="49916"/>
                  </a:lnTo>
                  <a:lnTo>
                    <a:pt x="1990029" y="53196"/>
                  </a:lnTo>
                  <a:lnTo>
                    <a:pt x="2042684" y="55048"/>
                  </a:lnTo>
                  <a:lnTo>
                    <a:pt x="2094902" y="55001"/>
                  </a:lnTo>
                  <a:lnTo>
                    <a:pt x="2146185" y="52587"/>
                  </a:lnTo>
                  <a:lnTo>
                    <a:pt x="2196033" y="47335"/>
                  </a:lnTo>
                  <a:lnTo>
                    <a:pt x="2243949" y="38775"/>
                  </a:lnTo>
                  <a:lnTo>
                    <a:pt x="2289434" y="26437"/>
                  </a:lnTo>
                  <a:lnTo>
                    <a:pt x="2333157" y="14273"/>
                  </a:lnTo>
                  <a:lnTo>
                    <a:pt x="2376330" y="6178"/>
                  </a:lnTo>
                  <a:lnTo>
                    <a:pt x="2419266" y="1603"/>
                  </a:lnTo>
                  <a:lnTo>
                    <a:pt x="2462281" y="0"/>
                  </a:lnTo>
                  <a:lnTo>
                    <a:pt x="2505690" y="817"/>
                  </a:lnTo>
                  <a:lnTo>
                    <a:pt x="2549806" y="3505"/>
                  </a:lnTo>
                  <a:lnTo>
                    <a:pt x="2594945" y="7516"/>
                  </a:lnTo>
                  <a:lnTo>
                    <a:pt x="2641422" y="12299"/>
                  </a:lnTo>
                  <a:lnTo>
                    <a:pt x="2689550" y="17304"/>
                  </a:lnTo>
                  <a:lnTo>
                    <a:pt x="2739646" y="21983"/>
                  </a:lnTo>
                  <a:lnTo>
                    <a:pt x="2792023" y="25785"/>
                  </a:lnTo>
                  <a:lnTo>
                    <a:pt x="2846996" y="28162"/>
                  </a:lnTo>
                  <a:lnTo>
                    <a:pt x="2904879" y="28562"/>
                  </a:lnTo>
                  <a:lnTo>
                    <a:pt x="2965989" y="26437"/>
                  </a:lnTo>
                  <a:lnTo>
                    <a:pt x="3019151" y="24437"/>
                  </a:lnTo>
                  <a:lnTo>
                    <a:pt x="3069073" y="24435"/>
                  </a:lnTo>
                  <a:lnTo>
                    <a:pt x="3116329" y="26062"/>
                  </a:lnTo>
                  <a:lnTo>
                    <a:pt x="3161497" y="28945"/>
                  </a:lnTo>
                  <a:lnTo>
                    <a:pt x="3205154" y="32714"/>
                  </a:lnTo>
                  <a:lnTo>
                    <a:pt x="3247876" y="36997"/>
                  </a:lnTo>
                  <a:lnTo>
                    <a:pt x="3290240" y="41423"/>
                  </a:lnTo>
                  <a:lnTo>
                    <a:pt x="3332823" y="45621"/>
                  </a:lnTo>
                  <a:lnTo>
                    <a:pt x="3376202" y="49219"/>
                  </a:lnTo>
                  <a:lnTo>
                    <a:pt x="3420952" y="51847"/>
                  </a:lnTo>
                  <a:lnTo>
                    <a:pt x="3467652" y="53132"/>
                  </a:lnTo>
                  <a:lnTo>
                    <a:pt x="3516877" y="52705"/>
                  </a:lnTo>
                  <a:lnTo>
                    <a:pt x="3569205" y="50193"/>
                  </a:lnTo>
                  <a:lnTo>
                    <a:pt x="3625211" y="45225"/>
                  </a:lnTo>
                  <a:lnTo>
                    <a:pt x="3685474" y="37430"/>
                  </a:lnTo>
                  <a:lnTo>
                    <a:pt x="3750569" y="26437"/>
                  </a:lnTo>
                  <a:lnTo>
                    <a:pt x="3830110" y="12608"/>
                  </a:lnTo>
                  <a:lnTo>
                    <a:pt x="3889979" y="4406"/>
                  </a:lnTo>
                  <a:lnTo>
                    <a:pt x="3932850" y="898"/>
                  </a:lnTo>
                  <a:lnTo>
                    <a:pt x="3961398" y="1150"/>
                  </a:lnTo>
                  <a:lnTo>
                    <a:pt x="3978296" y="4228"/>
                  </a:lnTo>
                  <a:lnTo>
                    <a:pt x="3986219" y="9197"/>
                  </a:lnTo>
                  <a:lnTo>
                    <a:pt x="3987841" y="15124"/>
                  </a:lnTo>
                  <a:lnTo>
                    <a:pt x="3985836" y="21075"/>
                  </a:lnTo>
                  <a:lnTo>
                    <a:pt x="3982879" y="26116"/>
                  </a:lnTo>
                  <a:lnTo>
                    <a:pt x="3981642" y="29312"/>
                  </a:lnTo>
                  <a:lnTo>
                    <a:pt x="3984802" y="29731"/>
                  </a:lnTo>
                  <a:lnTo>
                    <a:pt x="3995031" y="26437"/>
                  </a:lnTo>
                  <a:lnTo>
                    <a:pt x="4010456" y="23523"/>
                  </a:lnTo>
                  <a:lnTo>
                    <a:pt x="4065438" y="23673"/>
                  </a:lnTo>
                  <a:lnTo>
                    <a:pt x="4147115" y="29325"/>
                  </a:lnTo>
                  <a:lnTo>
                    <a:pt x="4195909" y="33290"/>
                  </a:lnTo>
                  <a:lnTo>
                    <a:pt x="4248910" y="37519"/>
                  </a:lnTo>
                  <a:lnTo>
                    <a:pt x="4305297" y="41644"/>
                  </a:lnTo>
                  <a:lnTo>
                    <a:pt x="4364247" y="45293"/>
                  </a:lnTo>
                  <a:lnTo>
                    <a:pt x="4424938" y="48097"/>
                  </a:lnTo>
                  <a:lnTo>
                    <a:pt x="4486549" y="49686"/>
                  </a:lnTo>
                  <a:lnTo>
                    <a:pt x="4548256" y="49688"/>
                  </a:lnTo>
                  <a:lnTo>
                    <a:pt x="4609238" y="47735"/>
                  </a:lnTo>
                  <a:lnTo>
                    <a:pt x="4668673" y="43456"/>
                  </a:lnTo>
                  <a:lnTo>
                    <a:pt x="4725738" y="36480"/>
                  </a:lnTo>
                  <a:lnTo>
                    <a:pt x="4779612" y="26437"/>
                  </a:lnTo>
                  <a:lnTo>
                    <a:pt x="4839080" y="14596"/>
                  </a:lnTo>
                  <a:lnTo>
                    <a:pt x="4890470" y="7388"/>
                  </a:lnTo>
                  <a:lnTo>
                    <a:pt x="4935270" y="4086"/>
                  </a:lnTo>
                  <a:lnTo>
                    <a:pt x="4974969" y="3967"/>
                  </a:lnTo>
                  <a:lnTo>
                    <a:pt x="5011053" y="6304"/>
                  </a:lnTo>
                  <a:lnTo>
                    <a:pt x="5045011" y="10373"/>
                  </a:lnTo>
                  <a:lnTo>
                    <a:pt x="5078329" y="15449"/>
                  </a:lnTo>
                  <a:lnTo>
                    <a:pt x="5112497" y="20807"/>
                  </a:lnTo>
                  <a:lnTo>
                    <a:pt x="5149002" y="25721"/>
                  </a:lnTo>
                  <a:lnTo>
                    <a:pt x="5189330" y="29466"/>
                  </a:lnTo>
                  <a:lnTo>
                    <a:pt x="5234971" y="31317"/>
                  </a:lnTo>
                  <a:lnTo>
                    <a:pt x="5287412" y="30549"/>
                  </a:lnTo>
                  <a:lnTo>
                    <a:pt x="5348140" y="26437"/>
                  </a:lnTo>
                  <a:lnTo>
                    <a:pt x="5407511" y="22116"/>
                  </a:lnTo>
                  <a:lnTo>
                    <a:pt x="5464363" y="20073"/>
                  </a:lnTo>
                  <a:lnTo>
                    <a:pt x="5518900" y="19906"/>
                  </a:lnTo>
                  <a:lnTo>
                    <a:pt x="5571328" y="21210"/>
                  </a:lnTo>
                  <a:lnTo>
                    <a:pt x="5621852" y="23583"/>
                  </a:lnTo>
                  <a:lnTo>
                    <a:pt x="5670677" y="26620"/>
                  </a:lnTo>
                  <a:lnTo>
                    <a:pt x="5718007" y="29919"/>
                  </a:lnTo>
                  <a:lnTo>
                    <a:pt x="5764048" y="33075"/>
                  </a:lnTo>
                  <a:lnTo>
                    <a:pt x="5809004" y="35687"/>
                  </a:lnTo>
                  <a:lnTo>
                    <a:pt x="5853082" y="37349"/>
                  </a:lnTo>
                  <a:lnTo>
                    <a:pt x="5896484" y="37658"/>
                  </a:lnTo>
                  <a:lnTo>
                    <a:pt x="5939417" y="36212"/>
                  </a:lnTo>
                  <a:lnTo>
                    <a:pt x="5982086" y="32606"/>
                  </a:lnTo>
                  <a:lnTo>
                    <a:pt x="6024695" y="26437"/>
                  </a:lnTo>
                  <a:lnTo>
                    <a:pt x="6078186" y="18670"/>
                  </a:lnTo>
                  <a:lnTo>
                    <a:pt x="6130322" y="14271"/>
                  </a:lnTo>
                  <a:lnTo>
                    <a:pt x="6181434" y="12635"/>
                  </a:lnTo>
                  <a:lnTo>
                    <a:pt x="6231855" y="13157"/>
                  </a:lnTo>
                  <a:lnTo>
                    <a:pt x="6281913" y="15233"/>
                  </a:lnTo>
                  <a:lnTo>
                    <a:pt x="6331942" y="18258"/>
                  </a:lnTo>
                  <a:lnTo>
                    <a:pt x="6382272" y="21626"/>
                  </a:lnTo>
                  <a:lnTo>
                    <a:pt x="6433234" y="24733"/>
                  </a:lnTo>
                  <a:lnTo>
                    <a:pt x="6485159" y="26974"/>
                  </a:lnTo>
                  <a:lnTo>
                    <a:pt x="6538378" y="27744"/>
                  </a:lnTo>
                  <a:lnTo>
                    <a:pt x="6593223" y="26437"/>
                  </a:lnTo>
                  <a:lnTo>
                    <a:pt x="6638901" y="25401"/>
                  </a:lnTo>
                  <a:lnTo>
                    <a:pt x="6687824" y="26038"/>
                  </a:lnTo>
                  <a:lnTo>
                    <a:pt x="6739280" y="27971"/>
                  </a:lnTo>
                  <a:lnTo>
                    <a:pt x="6792562" y="30822"/>
                  </a:lnTo>
                  <a:lnTo>
                    <a:pt x="6846961" y="34210"/>
                  </a:lnTo>
                  <a:lnTo>
                    <a:pt x="6901766" y="37758"/>
                  </a:lnTo>
                  <a:lnTo>
                    <a:pt x="6956270" y="41087"/>
                  </a:lnTo>
                  <a:lnTo>
                    <a:pt x="7009762" y="43818"/>
                  </a:lnTo>
                  <a:lnTo>
                    <a:pt x="7061535" y="45572"/>
                  </a:lnTo>
                  <a:lnTo>
                    <a:pt x="7110878" y="45971"/>
                  </a:lnTo>
                  <a:lnTo>
                    <a:pt x="7157083" y="44635"/>
                  </a:lnTo>
                  <a:lnTo>
                    <a:pt x="7199441" y="41187"/>
                  </a:lnTo>
                  <a:lnTo>
                    <a:pt x="7237242" y="35247"/>
                  </a:lnTo>
                  <a:lnTo>
                    <a:pt x="7269777" y="26437"/>
                  </a:lnTo>
                  <a:lnTo>
                    <a:pt x="7317670" y="12658"/>
                  </a:lnTo>
                  <a:lnTo>
                    <a:pt x="7359247" y="6419"/>
                  </a:lnTo>
                  <a:lnTo>
                    <a:pt x="7397119" y="5918"/>
                  </a:lnTo>
                  <a:lnTo>
                    <a:pt x="7433896" y="9354"/>
                  </a:lnTo>
                  <a:lnTo>
                    <a:pt x="7472189" y="14926"/>
                  </a:lnTo>
                  <a:lnTo>
                    <a:pt x="7514608" y="20831"/>
                  </a:lnTo>
                  <a:lnTo>
                    <a:pt x="7563763" y="25269"/>
                  </a:lnTo>
                  <a:lnTo>
                    <a:pt x="7622266" y="26437"/>
                  </a:lnTo>
                  <a:lnTo>
                    <a:pt x="7659123" y="25952"/>
                  </a:lnTo>
                  <a:lnTo>
                    <a:pt x="7700950" y="25622"/>
                  </a:lnTo>
                  <a:lnTo>
                    <a:pt x="7747108" y="25427"/>
                  </a:lnTo>
                  <a:lnTo>
                    <a:pt x="7796961" y="25347"/>
                  </a:lnTo>
                  <a:lnTo>
                    <a:pt x="7849870" y="25362"/>
                  </a:lnTo>
                  <a:lnTo>
                    <a:pt x="7905199" y="25453"/>
                  </a:lnTo>
                  <a:lnTo>
                    <a:pt x="7962310" y="25601"/>
                  </a:lnTo>
                  <a:lnTo>
                    <a:pt x="8020565" y="25785"/>
                  </a:lnTo>
                  <a:lnTo>
                    <a:pt x="8079327" y="25986"/>
                  </a:lnTo>
                  <a:lnTo>
                    <a:pt x="8137958" y="26183"/>
                  </a:lnTo>
                  <a:lnTo>
                    <a:pt x="8195822" y="26358"/>
                  </a:lnTo>
                  <a:lnTo>
                    <a:pt x="8252280" y="26491"/>
                  </a:lnTo>
                  <a:lnTo>
                    <a:pt x="8306695" y="26562"/>
                  </a:lnTo>
                  <a:lnTo>
                    <a:pt x="8358429" y="26550"/>
                  </a:lnTo>
                  <a:lnTo>
                    <a:pt x="8406846" y="26437"/>
                  </a:lnTo>
                  <a:lnTo>
                    <a:pt x="8472896" y="27123"/>
                  </a:lnTo>
                  <a:lnTo>
                    <a:pt x="8518857" y="29280"/>
                  </a:lnTo>
                  <a:lnTo>
                    <a:pt x="8549171" y="32203"/>
                  </a:lnTo>
                  <a:lnTo>
                    <a:pt x="8568283" y="35189"/>
                  </a:lnTo>
                  <a:lnTo>
                    <a:pt x="8580635" y="37535"/>
                  </a:lnTo>
                  <a:lnTo>
                    <a:pt x="8590670" y="38536"/>
                  </a:lnTo>
                  <a:lnTo>
                    <a:pt x="8602832" y="37489"/>
                  </a:lnTo>
                  <a:lnTo>
                    <a:pt x="8621564" y="33691"/>
                  </a:lnTo>
                  <a:lnTo>
                    <a:pt x="8651309" y="26437"/>
                  </a:lnTo>
                  <a:lnTo>
                    <a:pt x="8707551" y="16981"/>
                  </a:lnTo>
                  <a:lnTo>
                    <a:pt x="8750462" y="17975"/>
                  </a:lnTo>
                  <a:lnTo>
                    <a:pt x="8789699" y="23698"/>
                  </a:lnTo>
                  <a:lnTo>
                    <a:pt x="8834921" y="28426"/>
                  </a:lnTo>
                  <a:lnTo>
                    <a:pt x="8895784" y="26437"/>
                  </a:lnTo>
                  <a:lnTo>
                    <a:pt x="8948013" y="24477"/>
                  </a:lnTo>
                  <a:lnTo>
                    <a:pt x="9001308" y="27306"/>
                  </a:lnTo>
                  <a:lnTo>
                    <a:pt x="9054654" y="32442"/>
                  </a:lnTo>
                  <a:lnTo>
                    <a:pt x="9107037" y="37405"/>
                  </a:lnTo>
                  <a:lnTo>
                    <a:pt x="9157444" y="39712"/>
                  </a:lnTo>
                  <a:lnTo>
                    <a:pt x="9204860" y="36884"/>
                  </a:lnTo>
                  <a:lnTo>
                    <a:pt x="9248272" y="26437"/>
                  </a:lnTo>
                  <a:lnTo>
                    <a:pt x="9273803" y="20649"/>
                  </a:lnTo>
                  <a:lnTo>
                    <a:pt x="9308398" y="17993"/>
                  </a:lnTo>
                  <a:lnTo>
                    <a:pt x="9350667" y="17909"/>
                  </a:lnTo>
                  <a:lnTo>
                    <a:pt x="9399221" y="19836"/>
                  </a:lnTo>
                  <a:lnTo>
                    <a:pt x="9452672" y="23214"/>
                  </a:lnTo>
                  <a:lnTo>
                    <a:pt x="9509629" y="27482"/>
                  </a:lnTo>
                  <a:lnTo>
                    <a:pt x="9568704" y="32081"/>
                  </a:lnTo>
                  <a:lnTo>
                    <a:pt x="9628508" y="36449"/>
                  </a:lnTo>
                  <a:lnTo>
                    <a:pt x="9687650" y="40027"/>
                  </a:lnTo>
                  <a:lnTo>
                    <a:pt x="9744743" y="42253"/>
                  </a:lnTo>
                  <a:lnTo>
                    <a:pt x="9798396" y="42567"/>
                  </a:lnTo>
                  <a:lnTo>
                    <a:pt x="9847220" y="40410"/>
                  </a:lnTo>
                  <a:lnTo>
                    <a:pt x="9889827" y="35220"/>
                  </a:lnTo>
                  <a:lnTo>
                    <a:pt x="9924827" y="26437"/>
                  </a:lnTo>
                  <a:lnTo>
                    <a:pt x="9951641" y="19095"/>
                  </a:lnTo>
                  <a:lnTo>
                    <a:pt x="9983929" y="13680"/>
                  </a:lnTo>
                  <a:lnTo>
                    <a:pt x="10021166" y="9995"/>
                  </a:lnTo>
                  <a:lnTo>
                    <a:pt x="10062829" y="7839"/>
                  </a:lnTo>
                  <a:lnTo>
                    <a:pt x="10108393" y="7013"/>
                  </a:lnTo>
                  <a:lnTo>
                    <a:pt x="10157335" y="7317"/>
                  </a:lnTo>
                  <a:lnTo>
                    <a:pt x="10209131" y="8551"/>
                  </a:lnTo>
                  <a:lnTo>
                    <a:pt x="10263257" y="10516"/>
                  </a:lnTo>
                  <a:lnTo>
                    <a:pt x="10319189" y="13012"/>
                  </a:lnTo>
                  <a:lnTo>
                    <a:pt x="10376403" y="15839"/>
                  </a:lnTo>
                  <a:lnTo>
                    <a:pt x="10434376" y="18799"/>
                  </a:lnTo>
                  <a:lnTo>
                    <a:pt x="10492583" y="21690"/>
                  </a:lnTo>
                  <a:lnTo>
                    <a:pt x="10550502" y="24315"/>
                  </a:lnTo>
                  <a:lnTo>
                    <a:pt x="10607607" y="26472"/>
                  </a:lnTo>
                  <a:lnTo>
                    <a:pt x="10663375" y="27962"/>
                  </a:lnTo>
                  <a:lnTo>
                    <a:pt x="10717283" y="28586"/>
                  </a:lnTo>
                  <a:lnTo>
                    <a:pt x="10768806" y="28145"/>
                  </a:lnTo>
                  <a:lnTo>
                    <a:pt x="10817421" y="26437"/>
                  </a:lnTo>
                  <a:lnTo>
                    <a:pt x="10828834" y="74772"/>
                  </a:lnTo>
                  <a:lnTo>
                    <a:pt x="10834554" y="119962"/>
                  </a:lnTo>
                  <a:lnTo>
                    <a:pt x="10835668" y="162914"/>
                  </a:lnTo>
                  <a:lnTo>
                    <a:pt x="10833259" y="204534"/>
                  </a:lnTo>
                  <a:lnTo>
                    <a:pt x="10828414" y="245728"/>
                  </a:lnTo>
                  <a:lnTo>
                    <a:pt x="10822216" y="287403"/>
                  </a:lnTo>
                  <a:lnTo>
                    <a:pt x="10815753" y="330466"/>
                  </a:lnTo>
                  <a:lnTo>
                    <a:pt x="10810108" y="375823"/>
                  </a:lnTo>
                  <a:lnTo>
                    <a:pt x="10806367" y="424380"/>
                  </a:lnTo>
                  <a:lnTo>
                    <a:pt x="10805616" y="477044"/>
                  </a:lnTo>
                  <a:lnTo>
                    <a:pt x="10808938" y="534721"/>
                  </a:lnTo>
                  <a:lnTo>
                    <a:pt x="10817421" y="598318"/>
                  </a:lnTo>
                  <a:lnTo>
                    <a:pt x="10826743" y="659862"/>
                  </a:lnTo>
                  <a:lnTo>
                    <a:pt x="10832280" y="712005"/>
                  </a:lnTo>
                  <a:lnTo>
                    <a:pt x="10834659" y="756603"/>
                  </a:lnTo>
                  <a:lnTo>
                    <a:pt x="10834506" y="795509"/>
                  </a:lnTo>
                  <a:lnTo>
                    <a:pt x="10832450" y="830579"/>
                  </a:lnTo>
                  <a:lnTo>
                    <a:pt x="10829117" y="863667"/>
                  </a:lnTo>
                  <a:lnTo>
                    <a:pt x="10825135" y="896629"/>
                  </a:lnTo>
                  <a:lnTo>
                    <a:pt x="10821129" y="931319"/>
                  </a:lnTo>
                  <a:lnTo>
                    <a:pt x="10817728" y="969592"/>
                  </a:lnTo>
                  <a:lnTo>
                    <a:pt x="10815558" y="1013302"/>
                  </a:lnTo>
                  <a:lnTo>
                    <a:pt x="10815247" y="1064304"/>
                  </a:lnTo>
                  <a:lnTo>
                    <a:pt x="10817421" y="1124454"/>
                  </a:lnTo>
                  <a:lnTo>
                    <a:pt x="10819619" y="1181318"/>
                  </a:lnTo>
                  <a:lnTo>
                    <a:pt x="10819819" y="1232108"/>
                  </a:lnTo>
                  <a:lnTo>
                    <a:pt x="10818464" y="1278055"/>
                  </a:lnTo>
                  <a:lnTo>
                    <a:pt x="10816001" y="1320390"/>
                  </a:lnTo>
                  <a:lnTo>
                    <a:pt x="10812874" y="1360345"/>
                  </a:lnTo>
                  <a:lnTo>
                    <a:pt x="10809530" y="1399151"/>
                  </a:lnTo>
                  <a:lnTo>
                    <a:pt x="10806412" y="1438040"/>
                  </a:lnTo>
                  <a:lnTo>
                    <a:pt x="10803968" y="1478244"/>
                  </a:lnTo>
                  <a:lnTo>
                    <a:pt x="10802641" y="1520993"/>
                  </a:lnTo>
                  <a:lnTo>
                    <a:pt x="10802877" y="1567520"/>
                  </a:lnTo>
                  <a:lnTo>
                    <a:pt x="10805123" y="1619056"/>
                  </a:lnTo>
                  <a:lnTo>
                    <a:pt x="10809822" y="1676832"/>
                  </a:lnTo>
                  <a:lnTo>
                    <a:pt x="10817421" y="1742080"/>
                  </a:lnTo>
                  <a:lnTo>
                    <a:pt x="10826298" y="1819497"/>
                  </a:lnTo>
                  <a:lnTo>
                    <a:pt x="10831595" y="1888464"/>
                  </a:lnTo>
                  <a:lnTo>
                    <a:pt x="10833913" y="1950103"/>
                  </a:lnTo>
                  <a:lnTo>
                    <a:pt x="10833853" y="2005536"/>
                  </a:lnTo>
                  <a:lnTo>
                    <a:pt x="10832018" y="2055882"/>
                  </a:lnTo>
                  <a:lnTo>
                    <a:pt x="10829009" y="2102264"/>
                  </a:lnTo>
                  <a:lnTo>
                    <a:pt x="10825428" y="2145804"/>
                  </a:lnTo>
                  <a:lnTo>
                    <a:pt x="10821877" y="2187622"/>
                  </a:lnTo>
                  <a:lnTo>
                    <a:pt x="10818957" y="2228840"/>
                  </a:lnTo>
                  <a:lnTo>
                    <a:pt x="10817271" y="2270579"/>
                  </a:lnTo>
                  <a:lnTo>
                    <a:pt x="10817421" y="2313961"/>
                  </a:lnTo>
                  <a:lnTo>
                    <a:pt x="10764392" y="2321892"/>
                  </a:lnTo>
                  <a:lnTo>
                    <a:pt x="10710782" y="2325596"/>
                  </a:lnTo>
                  <a:lnTo>
                    <a:pt x="10656918" y="2325824"/>
                  </a:lnTo>
                  <a:lnTo>
                    <a:pt x="10603124" y="2323329"/>
                  </a:lnTo>
                  <a:lnTo>
                    <a:pt x="10549729" y="2318861"/>
                  </a:lnTo>
                  <a:lnTo>
                    <a:pt x="10497057" y="2313174"/>
                  </a:lnTo>
                  <a:lnTo>
                    <a:pt x="10445434" y="2307018"/>
                  </a:lnTo>
                  <a:lnTo>
                    <a:pt x="10395188" y="2301145"/>
                  </a:lnTo>
                  <a:lnTo>
                    <a:pt x="10346644" y="2296308"/>
                  </a:lnTo>
                  <a:lnTo>
                    <a:pt x="10300127" y="2293257"/>
                  </a:lnTo>
                  <a:lnTo>
                    <a:pt x="10255965" y="2292746"/>
                  </a:lnTo>
                  <a:lnTo>
                    <a:pt x="10214484" y="2295525"/>
                  </a:lnTo>
                  <a:lnTo>
                    <a:pt x="10176009" y="2302346"/>
                  </a:lnTo>
                  <a:lnTo>
                    <a:pt x="10140866" y="2313961"/>
                  </a:lnTo>
                  <a:lnTo>
                    <a:pt x="10073526" y="2335991"/>
                  </a:lnTo>
                  <a:lnTo>
                    <a:pt x="10023755" y="2340081"/>
                  </a:lnTo>
                  <a:lnTo>
                    <a:pt x="9986355" y="2333078"/>
                  </a:lnTo>
                  <a:lnTo>
                    <a:pt x="9956128" y="2321827"/>
                  </a:lnTo>
                  <a:lnTo>
                    <a:pt x="9927877" y="2313173"/>
                  </a:lnTo>
                  <a:lnTo>
                    <a:pt x="9896404" y="2313961"/>
                  </a:lnTo>
                  <a:lnTo>
                    <a:pt x="9855448" y="2317195"/>
                  </a:lnTo>
                  <a:lnTo>
                    <a:pt x="9813904" y="2312442"/>
                  </a:lnTo>
                  <a:lnTo>
                    <a:pt x="9768390" y="2306072"/>
                  </a:lnTo>
                  <a:lnTo>
                    <a:pt x="9715525" y="2304455"/>
                  </a:lnTo>
                  <a:lnTo>
                    <a:pt x="9651929" y="2313961"/>
                  </a:lnTo>
                  <a:lnTo>
                    <a:pt x="9588350" y="2322837"/>
                  </a:lnTo>
                  <a:lnTo>
                    <a:pt x="9535520" y="2319960"/>
                  </a:lnTo>
                  <a:lnTo>
                    <a:pt x="9490034" y="2312645"/>
                  </a:lnTo>
                  <a:lnTo>
                    <a:pt x="9448484" y="2308207"/>
                  </a:lnTo>
                  <a:lnTo>
                    <a:pt x="9407467" y="2313961"/>
                  </a:lnTo>
                  <a:lnTo>
                    <a:pt x="9388219" y="2316987"/>
                  </a:lnTo>
                  <a:lnTo>
                    <a:pt x="9360986" y="2316996"/>
                  </a:lnTo>
                  <a:lnTo>
                    <a:pt x="9326645" y="2314626"/>
                  </a:lnTo>
                  <a:lnTo>
                    <a:pt x="9286076" y="2310516"/>
                  </a:lnTo>
                  <a:lnTo>
                    <a:pt x="9240154" y="2305302"/>
                  </a:lnTo>
                  <a:lnTo>
                    <a:pt x="9189759" y="2299623"/>
                  </a:lnTo>
                  <a:lnTo>
                    <a:pt x="9135769" y="2294116"/>
                  </a:lnTo>
                  <a:lnTo>
                    <a:pt x="9079061" y="2289419"/>
                  </a:lnTo>
                  <a:lnTo>
                    <a:pt x="9020514" y="2286170"/>
                  </a:lnTo>
                  <a:lnTo>
                    <a:pt x="8961005" y="2285006"/>
                  </a:lnTo>
                  <a:lnTo>
                    <a:pt x="8901412" y="2286566"/>
                  </a:lnTo>
                  <a:lnTo>
                    <a:pt x="8842614" y="2291487"/>
                  </a:lnTo>
                  <a:lnTo>
                    <a:pt x="8785488" y="2300406"/>
                  </a:lnTo>
                  <a:lnTo>
                    <a:pt x="8730912" y="2313961"/>
                  </a:lnTo>
                  <a:lnTo>
                    <a:pt x="8668362" y="2329703"/>
                  </a:lnTo>
                  <a:lnTo>
                    <a:pt x="8614610" y="2337129"/>
                  </a:lnTo>
                  <a:lnTo>
                    <a:pt x="8568104" y="2337961"/>
                  </a:lnTo>
                  <a:lnTo>
                    <a:pt x="8527289" y="2333923"/>
                  </a:lnTo>
                  <a:lnTo>
                    <a:pt x="8490610" y="2326736"/>
                  </a:lnTo>
                  <a:lnTo>
                    <a:pt x="8456515" y="2318124"/>
                  </a:lnTo>
                  <a:lnTo>
                    <a:pt x="8423450" y="2309808"/>
                  </a:lnTo>
                  <a:lnTo>
                    <a:pt x="8389859" y="2303511"/>
                  </a:lnTo>
                  <a:lnTo>
                    <a:pt x="8354189" y="2300956"/>
                  </a:lnTo>
                  <a:lnTo>
                    <a:pt x="8314887" y="2303866"/>
                  </a:lnTo>
                  <a:lnTo>
                    <a:pt x="8270398" y="2313961"/>
                  </a:lnTo>
                  <a:lnTo>
                    <a:pt x="8232329" y="2323179"/>
                  </a:lnTo>
                  <a:lnTo>
                    <a:pt x="8192890" y="2328783"/>
                  </a:lnTo>
                  <a:lnTo>
                    <a:pt x="8152028" y="2331323"/>
                  </a:lnTo>
                  <a:lnTo>
                    <a:pt x="8109692" y="2331347"/>
                  </a:lnTo>
                  <a:lnTo>
                    <a:pt x="8065830" y="2329405"/>
                  </a:lnTo>
                  <a:lnTo>
                    <a:pt x="8020390" y="2326044"/>
                  </a:lnTo>
                  <a:lnTo>
                    <a:pt x="7973321" y="2321815"/>
                  </a:lnTo>
                  <a:lnTo>
                    <a:pt x="7924569" y="2317264"/>
                  </a:lnTo>
                  <a:lnTo>
                    <a:pt x="7874085" y="2312942"/>
                  </a:lnTo>
                  <a:lnTo>
                    <a:pt x="7821814" y="2309397"/>
                  </a:lnTo>
                  <a:lnTo>
                    <a:pt x="7767707" y="2307178"/>
                  </a:lnTo>
                  <a:lnTo>
                    <a:pt x="7711710" y="2306833"/>
                  </a:lnTo>
                  <a:lnTo>
                    <a:pt x="7653773" y="2308911"/>
                  </a:lnTo>
                  <a:lnTo>
                    <a:pt x="7593843" y="2313961"/>
                  </a:lnTo>
                  <a:lnTo>
                    <a:pt x="7534847" y="2318759"/>
                  </a:lnTo>
                  <a:lnTo>
                    <a:pt x="7479422" y="2320156"/>
                  </a:lnTo>
                  <a:lnTo>
                    <a:pt x="7427087" y="2318818"/>
                  </a:lnTo>
                  <a:lnTo>
                    <a:pt x="7377360" y="2315411"/>
                  </a:lnTo>
                  <a:lnTo>
                    <a:pt x="7329756" y="2310600"/>
                  </a:lnTo>
                  <a:lnTo>
                    <a:pt x="7283795" y="2305052"/>
                  </a:lnTo>
                  <a:lnTo>
                    <a:pt x="7238992" y="2299431"/>
                  </a:lnTo>
                  <a:lnTo>
                    <a:pt x="7194866" y="2294403"/>
                  </a:lnTo>
                  <a:lnTo>
                    <a:pt x="7150934" y="2290634"/>
                  </a:lnTo>
                  <a:lnTo>
                    <a:pt x="7106713" y="2288789"/>
                  </a:lnTo>
                  <a:lnTo>
                    <a:pt x="7061721" y="2289533"/>
                  </a:lnTo>
                  <a:lnTo>
                    <a:pt x="7015474" y="2293533"/>
                  </a:lnTo>
                  <a:lnTo>
                    <a:pt x="6967491" y="2301454"/>
                  </a:lnTo>
                  <a:lnTo>
                    <a:pt x="6917289" y="2313961"/>
                  </a:lnTo>
                  <a:lnTo>
                    <a:pt x="6875286" y="2324066"/>
                  </a:lnTo>
                  <a:lnTo>
                    <a:pt x="6833903" y="2330022"/>
                  </a:lnTo>
                  <a:lnTo>
                    <a:pt x="6792914" y="2332407"/>
                  </a:lnTo>
                  <a:lnTo>
                    <a:pt x="6752090" y="2331798"/>
                  </a:lnTo>
                  <a:lnTo>
                    <a:pt x="6711203" y="2328772"/>
                  </a:lnTo>
                  <a:lnTo>
                    <a:pt x="6670025" y="2323905"/>
                  </a:lnTo>
                  <a:lnTo>
                    <a:pt x="6628329" y="2317775"/>
                  </a:lnTo>
                  <a:lnTo>
                    <a:pt x="6585887" y="2310960"/>
                  </a:lnTo>
                  <a:lnTo>
                    <a:pt x="6542470" y="2304035"/>
                  </a:lnTo>
                  <a:lnTo>
                    <a:pt x="6497851" y="2297578"/>
                  </a:lnTo>
                  <a:lnTo>
                    <a:pt x="6451803" y="2292167"/>
                  </a:lnTo>
                  <a:lnTo>
                    <a:pt x="6404096" y="2288378"/>
                  </a:lnTo>
                  <a:lnTo>
                    <a:pt x="6354504" y="2286787"/>
                  </a:lnTo>
                  <a:lnTo>
                    <a:pt x="6302798" y="2287974"/>
                  </a:lnTo>
                  <a:lnTo>
                    <a:pt x="6248751" y="2292514"/>
                  </a:lnTo>
                  <a:lnTo>
                    <a:pt x="6192135" y="2300984"/>
                  </a:lnTo>
                  <a:lnTo>
                    <a:pt x="6132721" y="2313961"/>
                  </a:lnTo>
                  <a:lnTo>
                    <a:pt x="6055249" y="2332308"/>
                  </a:lnTo>
                  <a:lnTo>
                    <a:pt x="5993880" y="2344258"/>
                  </a:lnTo>
                  <a:lnTo>
                    <a:pt x="5946405" y="2350730"/>
                  </a:lnTo>
                  <a:lnTo>
                    <a:pt x="5910618" y="2352643"/>
                  </a:lnTo>
                  <a:lnTo>
                    <a:pt x="5884311" y="2350913"/>
                  </a:lnTo>
                  <a:lnTo>
                    <a:pt x="5865278" y="2346461"/>
                  </a:lnTo>
                  <a:lnTo>
                    <a:pt x="5851311" y="2340202"/>
                  </a:lnTo>
                  <a:lnTo>
                    <a:pt x="5840203" y="2333057"/>
                  </a:lnTo>
                  <a:lnTo>
                    <a:pt x="5829747" y="2325941"/>
                  </a:lnTo>
                  <a:lnTo>
                    <a:pt x="5817736" y="2319775"/>
                  </a:lnTo>
                  <a:lnTo>
                    <a:pt x="5801963" y="2315476"/>
                  </a:lnTo>
                  <a:lnTo>
                    <a:pt x="5780220" y="2313961"/>
                  </a:lnTo>
                  <a:lnTo>
                    <a:pt x="5758559" y="2313605"/>
                  </a:lnTo>
                  <a:lnTo>
                    <a:pt x="5731952" y="2312388"/>
                  </a:lnTo>
                  <a:lnTo>
                    <a:pt x="5700677" y="2310505"/>
                  </a:lnTo>
                  <a:lnTo>
                    <a:pt x="5665012" y="2308152"/>
                  </a:lnTo>
                  <a:lnTo>
                    <a:pt x="5625234" y="2305522"/>
                  </a:lnTo>
                  <a:lnTo>
                    <a:pt x="5581621" y="2302809"/>
                  </a:lnTo>
                  <a:lnTo>
                    <a:pt x="5534450" y="2300209"/>
                  </a:lnTo>
                  <a:lnTo>
                    <a:pt x="5484000" y="2297916"/>
                  </a:lnTo>
                  <a:lnTo>
                    <a:pt x="5430548" y="2296125"/>
                  </a:lnTo>
                  <a:lnTo>
                    <a:pt x="5374371" y="2295029"/>
                  </a:lnTo>
                  <a:lnTo>
                    <a:pt x="5315748" y="2294824"/>
                  </a:lnTo>
                  <a:lnTo>
                    <a:pt x="5254956" y="2295704"/>
                  </a:lnTo>
                  <a:lnTo>
                    <a:pt x="5192272" y="2297863"/>
                  </a:lnTo>
                  <a:lnTo>
                    <a:pt x="5127975" y="2301496"/>
                  </a:lnTo>
                  <a:lnTo>
                    <a:pt x="5062343" y="2306797"/>
                  </a:lnTo>
                  <a:lnTo>
                    <a:pt x="4995652" y="2313961"/>
                  </a:lnTo>
                  <a:lnTo>
                    <a:pt x="4915368" y="2322352"/>
                  </a:lnTo>
                  <a:lnTo>
                    <a:pt x="4851992" y="2326338"/>
                  </a:lnTo>
                  <a:lnTo>
                    <a:pt x="4803230" y="2326783"/>
                  </a:lnTo>
                  <a:lnTo>
                    <a:pt x="4766784" y="2324550"/>
                  </a:lnTo>
                  <a:lnTo>
                    <a:pt x="4740360" y="2320505"/>
                  </a:lnTo>
                  <a:lnTo>
                    <a:pt x="4721662" y="2315509"/>
                  </a:lnTo>
                  <a:lnTo>
                    <a:pt x="4708394" y="2310428"/>
                  </a:lnTo>
                  <a:lnTo>
                    <a:pt x="4698261" y="2306124"/>
                  </a:lnTo>
                  <a:lnTo>
                    <a:pt x="4688967" y="2303462"/>
                  </a:lnTo>
                  <a:lnTo>
                    <a:pt x="4678216" y="2303305"/>
                  </a:lnTo>
                  <a:lnTo>
                    <a:pt x="4663714" y="2306517"/>
                  </a:lnTo>
                  <a:lnTo>
                    <a:pt x="4643163" y="2313961"/>
                  </a:lnTo>
                  <a:lnTo>
                    <a:pt x="4621001" y="2319485"/>
                  </a:lnTo>
                  <a:lnTo>
                    <a:pt x="4591554" y="2321658"/>
                  </a:lnTo>
                  <a:lnTo>
                    <a:pt x="4555615" y="2321039"/>
                  </a:lnTo>
                  <a:lnTo>
                    <a:pt x="4513977" y="2318189"/>
                  </a:lnTo>
                  <a:lnTo>
                    <a:pt x="4467434" y="2313668"/>
                  </a:lnTo>
                  <a:lnTo>
                    <a:pt x="4416778" y="2308038"/>
                  </a:lnTo>
                  <a:lnTo>
                    <a:pt x="4362804" y="2301857"/>
                  </a:lnTo>
                  <a:lnTo>
                    <a:pt x="4306304" y="2295688"/>
                  </a:lnTo>
                  <a:lnTo>
                    <a:pt x="4248072" y="2290089"/>
                  </a:lnTo>
                  <a:lnTo>
                    <a:pt x="4188901" y="2285622"/>
                  </a:lnTo>
                  <a:lnTo>
                    <a:pt x="4129584" y="2282847"/>
                  </a:lnTo>
                  <a:lnTo>
                    <a:pt x="4070915" y="2282323"/>
                  </a:lnTo>
                  <a:lnTo>
                    <a:pt x="4013687" y="2284613"/>
                  </a:lnTo>
                  <a:lnTo>
                    <a:pt x="3958694" y="2290276"/>
                  </a:lnTo>
                  <a:lnTo>
                    <a:pt x="3906728" y="2299872"/>
                  </a:lnTo>
                  <a:lnTo>
                    <a:pt x="3858583" y="2313961"/>
                  </a:lnTo>
                  <a:lnTo>
                    <a:pt x="3804814" y="2330617"/>
                  </a:lnTo>
                  <a:lnTo>
                    <a:pt x="3756058" y="2340617"/>
                  </a:lnTo>
                  <a:lnTo>
                    <a:pt x="3711403" y="2345019"/>
                  </a:lnTo>
                  <a:lnTo>
                    <a:pt x="3669939" y="2344881"/>
                  </a:lnTo>
                  <a:lnTo>
                    <a:pt x="3630755" y="2341262"/>
                  </a:lnTo>
                  <a:lnTo>
                    <a:pt x="3592940" y="2335220"/>
                  </a:lnTo>
                  <a:lnTo>
                    <a:pt x="3555583" y="2327813"/>
                  </a:lnTo>
                  <a:lnTo>
                    <a:pt x="3517774" y="2320098"/>
                  </a:lnTo>
                  <a:lnTo>
                    <a:pt x="3478600" y="2313135"/>
                  </a:lnTo>
                  <a:lnTo>
                    <a:pt x="3437153" y="2307982"/>
                  </a:lnTo>
                  <a:lnTo>
                    <a:pt x="3392520" y="2305696"/>
                  </a:lnTo>
                  <a:lnTo>
                    <a:pt x="3343791" y="2307337"/>
                  </a:lnTo>
                  <a:lnTo>
                    <a:pt x="3290054" y="2313961"/>
                  </a:lnTo>
                  <a:lnTo>
                    <a:pt x="3239460" y="2321394"/>
                  </a:lnTo>
                  <a:lnTo>
                    <a:pt x="3192188" y="2326330"/>
                  </a:lnTo>
                  <a:lnTo>
                    <a:pt x="3147496" y="2329109"/>
                  </a:lnTo>
                  <a:lnTo>
                    <a:pt x="3104641" y="2330069"/>
                  </a:lnTo>
                  <a:lnTo>
                    <a:pt x="3062878" y="2329547"/>
                  </a:lnTo>
                  <a:lnTo>
                    <a:pt x="3021465" y="2327881"/>
                  </a:lnTo>
                  <a:lnTo>
                    <a:pt x="2979657" y="2325410"/>
                  </a:lnTo>
                  <a:lnTo>
                    <a:pt x="2936711" y="2322472"/>
                  </a:lnTo>
                  <a:lnTo>
                    <a:pt x="2891884" y="2319405"/>
                  </a:lnTo>
                  <a:lnTo>
                    <a:pt x="2844431" y="2316546"/>
                  </a:lnTo>
                  <a:lnTo>
                    <a:pt x="2793610" y="2314234"/>
                  </a:lnTo>
                  <a:lnTo>
                    <a:pt x="2738677" y="2312808"/>
                  </a:lnTo>
                  <a:lnTo>
                    <a:pt x="2678888" y="2312604"/>
                  </a:lnTo>
                  <a:lnTo>
                    <a:pt x="2613500" y="2313961"/>
                  </a:lnTo>
                  <a:lnTo>
                    <a:pt x="2534509" y="2315184"/>
                  </a:lnTo>
                  <a:lnTo>
                    <a:pt x="2470137" y="2313675"/>
                  </a:lnTo>
                  <a:lnTo>
                    <a:pt x="2417986" y="2310265"/>
                  </a:lnTo>
                  <a:lnTo>
                    <a:pt x="2375659" y="2305780"/>
                  </a:lnTo>
                  <a:lnTo>
                    <a:pt x="2310881" y="2296907"/>
                  </a:lnTo>
                  <a:lnTo>
                    <a:pt x="2283635" y="2294176"/>
                  </a:lnTo>
                  <a:lnTo>
                    <a:pt x="2256621" y="2293687"/>
                  </a:lnTo>
                  <a:lnTo>
                    <a:pt x="2227440" y="2296269"/>
                  </a:lnTo>
                  <a:lnTo>
                    <a:pt x="2193694" y="2302751"/>
                  </a:lnTo>
                  <a:lnTo>
                    <a:pt x="2152985" y="2313961"/>
                  </a:lnTo>
                  <a:lnTo>
                    <a:pt x="2119014" y="2321932"/>
                  </a:lnTo>
                  <a:lnTo>
                    <a:pt x="2079463" y="2327053"/>
                  </a:lnTo>
                  <a:lnTo>
                    <a:pt x="2035100" y="2329708"/>
                  </a:lnTo>
                  <a:lnTo>
                    <a:pt x="1986688" y="2330279"/>
                  </a:lnTo>
                  <a:lnTo>
                    <a:pt x="1934992" y="2329150"/>
                  </a:lnTo>
                  <a:lnTo>
                    <a:pt x="1880778" y="2326703"/>
                  </a:lnTo>
                  <a:lnTo>
                    <a:pt x="1824811" y="2323321"/>
                  </a:lnTo>
                  <a:lnTo>
                    <a:pt x="1767855" y="2319386"/>
                  </a:lnTo>
                  <a:lnTo>
                    <a:pt x="1710675" y="2315282"/>
                  </a:lnTo>
                  <a:lnTo>
                    <a:pt x="1654037" y="2311391"/>
                  </a:lnTo>
                  <a:lnTo>
                    <a:pt x="1598705" y="2308096"/>
                  </a:lnTo>
                  <a:lnTo>
                    <a:pt x="1545445" y="2305780"/>
                  </a:lnTo>
                  <a:lnTo>
                    <a:pt x="1495021" y="2304826"/>
                  </a:lnTo>
                  <a:lnTo>
                    <a:pt x="1448199" y="2305616"/>
                  </a:lnTo>
                  <a:lnTo>
                    <a:pt x="1405742" y="2308534"/>
                  </a:lnTo>
                  <a:lnTo>
                    <a:pt x="1368417" y="2313961"/>
                  </a:lnTo>
                  <a:lnTo>
                    <a:pt x="1333215" y="2319369"/>
                  </a:lnTo>
                  <a:lnTo>
                    <a:pt x="1296565" y="2322232"/>
                  </a:lnTo>
                  <a:lnTo>
                    <a:pt x="1258382" y="2322941"/>
                  </a:lnTo>
                  <a:lnTo>
                    <a:pt x="1218580" y="2321887"/>
                  </a:lnTo>
                  <a:lnTo>
                    <a:pt x="1177076" y="2319461"/>
                  </a:lnTo>
                  <a:lnTo>
                    <a:pt x="1133785" y="2316053"/>
                  </a:lnTo>
                  <a:lnTo>
                    <a:pt x="1088620" y="2312054"/>
                  </a:lnTo>
                  <a:lnTo>
                    <a:pt x="1041497" y="2307856"/>
                  </a:lnTo>
                  <a:lnTo>
                    <a:pt x="992332" y="2303848"/>
                  </a:lnTo>
                  <a:lnTo>
                    <a:pt x="941039" y="2300422"/>
                  </a:lnTo>
                  <a:lnTo>
                    <a:pt x="887533" y="2297968"/>
                  </a:lnTo>
                  <a:lnTo>
                    <a:pt x="831729" y="2296877"/>
                  </a:lnTo>
                  <a:lnTo>
                    <a:pt x="773542" y="2297540"/>
                  </a:lnTo>
                  <a:lnTo>
                    <a:pt x="712888" y="2300348"/>
                  </a:lnTo>
                  <a:lnTo>
                    <a:pt x="649681" y="2305692"/>
                  </a:lnTo>
                  <a:lnTo>
                    <a:pt x="583837" y="2313961"/>
                  </a:lnTo>
                  <a:lnTo>
                    <a:pt x="507158" y="2324022"/>
                  </a:lnTo>
                  <a:lnTo>
                    <a:pt x="441510" y="2330308"/>
                  </a:lnTo>
                  <a:lnTo>
                    <a:pt x="385382" y="2333391"/>
                  </a:lnTo>
                  <a:lnTo>
                    <a:pt x="337263" y="2333843"/>
                  </a:lnTo>
                  <a:lnTo>
                    <a:pt x="295642" y="2332237"/>
                  </a:lnTo>
                  <a:lnTo>
                    <a:pt x="259008" y="2329145"/>
                  </a:lnTo>
                  <a:lnTo>
                    <a:pt x="225851" y="2325139"/>
                  </a:lnTo>
                  <a:lnTo>
                    <a:pt x="194659" y="2320791"/>
                  </a:lnTo>
                  <a:lnTo>
                    <a:pt x="163923" y="2316675"/>
                  </a:lnTo>
                  <a:lnTo>
                    <a:pt x="132130" y="2313361"/>
                  </a:lnTo>
                  <a:lnTo>
                    <a:pt x="97771" y="2311423"/>
                  </a:lnTo>
                  <a:lnTo>
                    <a:pt x="59334" y="2311432"/>
                  </a:lnTo>
                  <a:lnTo>
                    <a:pt x="15309" y="2313961"/>
                  </a:lnTo>
                  <a:lnTo>
                    <a:pt x="11676" y="2251643"/>
                  </a:lnTo>
                  <a:lnTo>
                    <a:pt x="11276" y="2193428"/>
                  </a:lnTo>
                  <a:lnTo>
                    <a:pt x="13337" y="2138780"/>
                  </a:lnTo>
                  <a:lnTo>
                    <a:pt x="17087" y="2087164"/>
                  </a:lnTo>
                  <a:lnTo>
                    <a:pt x="21754" y="2038046"/>
                  </a:lnTo>
                  <a:lnTo>
                    <a:pt x="26567" y="1990891"/>
                  </a:lnTo>
                  <a:lnTo>
                    <a:pt x="30755" y="1945163"/>
                  </a:lnTo>
                  <a:lnTo>
                    <a:pt x="33546" y="1900327"/>
                  </a:lnTo>
                  <a:lnTo>
                    <a:pt x="34168" y="1855849"/>
                  </a:lnTo>
                  <a:lnTo>
                    <a:pt x="31850" y="1811193"/>
                  </a:lnTo>
                  <a:lnTo>
                    <a:pt x="25821" y="1765824"/>
                  </a:lnTo>
                  <a:lnTo>
                    <a:pt x="15309" y="1719208"/>
                  </a:lnTo>
                  <a:lnTo>
                    <a:pt x="4604" y="1667226"/>
                  </a:lnTo>
                  <a:lnTo>
                    <a:pt x="0" y="1615058"/>
                  </a:lnTo>
                  <a:lnTo>
                    <a:pt x="175" y="1563181"/>
                  </a:lnTo>
                  <a:lnTo>
                    <a:pt x="3810" y="1512073"/>
                  </a:lnTo>
                  <a:lnTo>
                    <a:pt x="9587" y="1462211"/>
                  </a:lnTo>
                  <a:lnTo>
                    <a:pt x="16185" y="1414072"/>
                  </a:lnTo>
                  <a:lnTo>
                    <a:pt x="22284" y="1368135"/>
                  </a:lnTo>
                  <a:lnTo>
                    <a:pt x="26566" y="1324876"/>
                  </a:lnTo>
                  <a:lnTo>
                    <a:pt x="27710" y="1284773"/>
                  </a:lnTo>
                  <a:lnTo>
                    <a:pt x="24398" y="1248303"/>
                  </a:lnTo>
                  <a:lnTo>
                    <a:pt x="15309" y="1215945"/>
                  </a:lnTo>
                  <a:lnTo>
                    <a:pt x="6815" y="1186543"/>
                  </a:lnTo>
                  <a:lnTo>
                    <a:pt x="1947" y="1150081"/>
                  </a:lnTo>
                  <a:lnTo>
                    <a:pt x="102" y="1107661"/>
                  </a:lnTo>
                  <a:lnTo>
                    <a:pt x="677" y="1060385"/>
                  </a:lnTo>
                  <a:lnTo>
                    <a:pt x="3069" y="1009355"/>
                  </a:lnTo>
                  <a:lnTo>
                    <a:pt x="6675" y="955676"/>
                  </a:lnTo>
                  <a:lnTo>
                    <a:pt x="10894" y="900448"/>
                  </a:lnTo>
                  <a:lnTo>
                    <a:pt x="15122" y="844775"/>
                  </a:lnTo>
                  <a:lnTo>
                    <a:pt x="18757" y="789759"/>
                  </a:lnTo>
                  <a:lnTo>
                    <a:pt x="21195" y="736503"/>
                  </a:lnTo>
                  <a:lnTo>
                    <a:pt x="21835" y="686109"/>
                  </a:lnTo>
                  <a:lnTo>
                    <a:pt x="20074" y="639680"/>
                  </a:lnTo>
                  <a:lnTo>
                    <a:pt x="15309" y="598318"/>
                  </a:lnTo>
                  <a:lnTo>
                    <a:pt x="10270" y="556289"/>
                  </a:lnTo>
                  <a:lnTo>
                    <a:pt x="8663" y="513482"/>
                  </a:lnTo>
                  <a:lnTo>
                    <a:pt x="9735" y="469825"/>
                  </a:lnTo>
                  <a:lnTo>
                    <a:pt x="12729" y="425243"/>
                  </a:lnTo>
                  <a:lnTo>
                    <a:pt x="16891" y="379662"/>
                  </a:lnTo>
                  <a:lnTo>
                    <a:pt x="21467" y="333009"/>
                  </a:lnTo>
                  <a:lnTo>
                    <a:pt x="25700" y="285210"/>
                  </a:lnTo>
                  <a:lnTo>
                    <a:pt x="28836" y="236191"/>
                  </a:lnTo>
                  <a:lnTo>
                    <a:pt x="30119" y="185878"/>
                  </a:lnTo>
                  <a:lnTo>
                    <a:pt x="28796" y="134197"/>
                  </a:lnTo>
                  <a:lnTo>
                    <a:pt x="24111" y="81075"/>
                  </a:lnTo>
                  <a:lnTo>
                    <a:pt x="15309" y="26437"/>
                  </a:lnTo>
                  <a:close/>
                </a:path>
              </a:pathLst>
            </a:custGeom>
            <a:ln w="12699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55664" y="0"/>
              <a:ext cx="5736336" cy="39654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50748" y="22860"/>
              <a:ext cx="5433046" cy="35493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32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51554"/>
            <a:ext cx="55575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latin typeface="맑은 고딕"/>
                <a:cs typeface="맑은 고딕"/>
              </a:rPr>
              <a:t>데이터의</a:t>
            </a:r>
            <a:r>
              <a:rPr sz="6000" b="0" spc="-645" dirty="0">
                <a:latin typeface="맑은 고딕"/>
                <a:cs typeface="맑은 고딕"/>
              </a:rPr>
              <a:t> </a:t>
            </a:r>
            <a:r>
              <a:rPr sz="6000" b="0" dirty="0">
                <a:latin typeface="맑은 고딕"/>
                <a:cs typeface="맑은 고딕"/>
              </a:rPr>
              <a:t>중요성</a:t>
            </a:r>
            <a:endParaRPr sz="6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92977" y="6531057"/>
            <a:ext cx="10985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4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553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150" dirty="0">
                <a:latin typeface="Arial"/>
                <a:cs typeface="Arial"/>
              </a:rPr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33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8676005" cy="289242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데이터의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중요성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편향데이터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데이터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이해를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위한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분석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방법</a:t>
            </a:r>
            <a:endParaRPr sz="2000">
              <a:latin typeface="맑은 고딕"/>
              <a:cs typeface="맑은 고딕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-20" dirty="0">
                <a:latin typeface="Arial"/>
                <a:cs typeface="Arial"/>
              </a:rPr>
              <a:t>(</a:t>
            </a:r>
            <a:r>
              <a:rPr sz="1800" spc="-20" dirty="0">
                <a:latin typeface="맑은 고딕"/>
                <a:cs typeface="맑은 고딕"/>
              </a:rPr>
              <a:t>특성</a:t>
            </a:r>
            <a:r>
              <a:rPr sz="1800" spc="-20" dirty="0">
                <a:latin typeface="Arial"/>
                <a:cs typeface="Arial"/>
              </a:rPr>
              <a:t>, </a:t>
            </a:r>
            <a:r>
              <a:rPr sz="1800" spc="-5" dirty="0">
                <a:latin typeface="맑은 고딕"/>
                <a:cs typeface="맑은 고딕"/>
              </a:rPr>
              <a:t>상관관계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5" dirty="0">
                <a:latin typeface="맑은 고딕"/>
                <a:cs typeface="맑은 고딕"/>
              </a:rPr>
              <a:t>시각화</a:t>
            </a:r>
            <a:r>
              <a:rPr sz="1800" spc="-1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데이터에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따른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spc="35" dirty="0">
                <a:latin typeface="Arial"/>
                <a:cs typeface="Arial"/>
              </a:rPr>
              <a:t>ML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맑은 고딕"/>
                <a:cs typeface="맑은 고딕"/>
              </a:rPr>
              <a:t>성능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비교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데이터처리용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30" dirty="0">
                <a:latin typeface="맑은 고딕"/>
                <a:cs typeface="맑은 고딕"/>
              </a:rPr>
              <a:t>모듈</a:t>
            </a:r>
            <a:r>
              <a:rPr sz="2400" spc="30" dirty="0">
                <a:latin typeface="Arial"/>
                <a:cs typeface="Arial"/>
              </a:rPr>
              <a:t>/</a:t>
            </a:r>
            <a:r>
              <a:rPr sz="2400" spc="30" dirty="0">
                <a:latin typeface="맑은 고딕"/>
                <a:cs typeface="맑은 고딕"/>
              </a:rPr>
              <a:t>알고리즘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85" dirty="0">
                <a:latin typeface="Arial"/>
                <a:cs typeface="Arial"/>
              </a:rPr>
              <a:t>Numpy, </a:t>
            </a:r>
            <a:r>
              <a:rPr sz="2000" spc="45" dirty="0">
                <a:latin typeface="Arial"/>
                <a:cs typeface="Arial"/>
              </a:rPr>
              <a:t>pandas, </a:t>
            </a:r>
            <a:r>
              <a:rPr sz="2000" spc="95" dirty="0">
                <a:latin typeface="Arial"/>
                <a:cs typeface="Arial"/>
              </a:rPr>
              <a:t>matplotlib,</a:t>
            </a:r>
            <a:r>
              <a:rPr sz="2000" spc="-27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seaborn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35" dirty="0">
                <a:latin typeface="Arial"/>
                <a:cs typeface="Arial"/>
              </a:rPr>
              <a:t>ML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30" dirty="0">
                <a:latin typeface="맑은 고딕"/>
                <a:cs typeface="맑은 고딕"/>
              </a:rPr>
              <a:t>알고리즘</a:t>
            </a:r>
            <a:r>
              <a:rPr sz="2000" spc="30" dirty="0">
                <a:latin typeface="Arial"/>
                <a:cs typeface="Arial"/>
              </a:rPr>
              <a:t>(logistic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regression,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20" dirty="0">
                <a:latin typeface="Arial"/>
                <a:cs typeface="Arial"/>
              </a:rPr>
              <a:t>random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forest,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K-means)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맑은 고딕"/>
                <a:cs typeface="맑은 고딕"/>
              </a:rPr>
              <a:t>사례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비교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287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270" dirty="0">
                <a:latin typeface="Arial"/>
                <a:cs typeface="Arial"/>
              </a:rPr>
              <a:t>In </a:t>
            </a:r>
            <a:r>
              <a:rPr b="0" spc="220" dirty="0">
                <a:latin typeface="Arial"/>
                <a:cs typeface="Arial"/>
              </a:rPr>
              <a:t>the </a:t>
            </a:r>
            <a:r>
              <a:rPr b="0" spc="200" dirty="0">
                <a:latin typeface="Arial"/>
                <a:cs typeface="Arial"/>
              </a:rPr>
              <a:t>next</a:t>
            </a:r>
            <a:r>
              <a:rPr b="0" spc="-760" dirty="0">
                <a:latin typeface="Arial"/>
                <a:cs typeface="Arial"/>
              </a:rPr>
              <a:t> </a:t>
            </a:r>
            <a:r>
              <a:rPr b="0" spc="25" dirty="0">
                <a:latin typeface="Arial"/>
                <a:cs typeface="Arial"/>
              </a:rPr>
              <a:t>lecture…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34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6685280" cy="22428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선형회귀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맑은 고딕"/>
                <a:cs typeface="맑은 고딕"/>
              </a:rPr>
              <a:t>개념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맑은 고딕"/>
                <a:cs typeface="맑은 고딕"/>
              </a:rPr>
              <a:t>코드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latin typeface="맑은 고딕"/>
                <a:cs typeface="맑은 고딕"/>
              </a:rPr>
              <a:t>오차함수</a:t>
            </a:r>
            <a:r>
              <a:rPr sz="2400" spc="-20" dirty="0">
                <a:latin typeface="Arial"/>
                <a:cs typeface="Arial"/>
              </a:rPr>
              <a:t>(</a:t>
            </a:r>
            <a:r>
              <a:rPr sz="2400" spc="-20" dirty="0">
                <a:latin typeface="맑은 고딕"/>
                <a:cs typeface="맑은 고딕"/>
              </a:rPr>
              <a:t>목적함수</a:t>
            </a:r>
            <a:r>
              <a:rPr sz="2400" spc="-2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오차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정의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다양한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spc="95" dirty="0">
                <a:latin typeface="Arial"/>
                <a:cs typeface="Arial"/>
              </a:rPr>
              <a:t>gradient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descent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맑은 고딕"/>
                <a:cs typeface="맑은 고딕"/>
              </a:rPr>
              <a:t>알고리즘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및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주요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용어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이해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맑은 고딕"/>
                <a:cs typeface="맑은 고딕"/>
              </a:rPr>
              <a:t>개념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맑은 고딕"/>
                <a:cs typeface="맑은 고딕"/>
              </a:rPr>
              <a:t>코드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맑은 고딕"/>
                <a:cs typeface="맑은 고딕"/>
              </a:rPr>
              <a:t>참고자료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35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912"/>
            <a:ext cx="2082800" cy="13944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10" dirty="0">
                <a:latin typeface="맑은 고딕"/>
                <a:cs typeface="맑은 고딕"/>
              </a:rPr>
              <a:t>머</a:t>
            </a:r>
            <a:r>
              <a:rPr sz="2400" spc="10" dirty="0">
                <a:latin typeface="Arial"/>
                <a:cs typeface="Arial"/>
              </a:rPr>
              <a:t>1.2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20" dirty="0">
                <a:latin typeface="맑은 고딕"/>
                <a:cs typeface="맑은 고딕"/>
              </a:rPr>
              <a:t>모</a:t>
            </a:r>
            <a:r>
              <a:rPr sz="2400" spc="20" dirty="0">
                <a:latin typeface="Arial"/>
                <a:cs typeface="Arial"/>
              </a:rPr>
              <a:t>11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오픈소스코드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2605" y="149937"/>
            <a:ext cx="493014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맑은 고딕"/>
                <a:cs typeface="맑은 고딕"/>
              </a:rPr>
              <a:t>기 </a:t>
            </a:r>
            <a:r>
              <a:rPr sz="1600" spc="-5" dirty="0">
                <a:latin typeface="맑은 고딕"/>
                <a:cs typeface="맑은 고딕"/>
              </a:rPr>
              <a:t>: 기계학습, 오일석,</a:t>
            </a:r>
            <a:r>
              <a:rPr sz="1600" spc="3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2017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핸 </a:t>
            </a:r>
            <a:r>
              <a:rPr sz="1600" spc="-5" dirty="0">
                <a:latin typeface="맑은 고딕"/>
                <a:cs typeface="맑은 고딕"/>
              </a:rPr>
              <a:t>: 핸즈온머신러닝, 2/E,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모 </a:t>
            </a:r>
            <a:r>
              <a:rPr sz="1600" spc="-5" dirty="0">
                <a:latin typeface="맑은 고딕"/>
                <a:cs typeface="맑은 고딕"/>
              </a:rPr>
              <a:t>: 모두의 딥러닝, 2/E,</a:t>
            </a:r>
            <a:r>
              <a:rPr sz="1600" spc="3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케 </a:t>
            </a:r>
            <a:r>
              <a:rPr sz="1600" spc="-5" dirty="0">
                <a:latin typeface="맑은 고딕"/>
                <a:cs typeface="맑은 고딕"/>
              </a:rPr>
              <a:t>: 케라스 창시자에게 배우는…, </a:t>
            </a:r>
            <a:r>
              <a:rPr sz="1600" spc="-10" dirty="0">
                <a:latin typeface="맑은 고딕"/>
                <a:cs typeface="맑은 고딕"/>
              </a:rPr>
              <a:t>2018</a:t>
            </a:r>
            <a:r>
              <a:rPr sz="1600" spc="8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ts val="1914"/>
              </a:lnSpc>
            </a:pPr>
            <a:r>
              <a:rPr sz="1600" b="1" spc="-5" dirty="0">
                <a:latin typeface="맑은 고딕"/>
                <a:cs typeface="맑은 고딕"/>
              </a:rPr>
              <a:t>머 </a:t>
            </a:r>
            <a:r>
              <a:rPr sz="1600" spc="-5" dirty="0">
                <a:latin typeface="맑은 고딕"/>
                <a:cs typeface="맑은 고딕"/>
              </a:rPr>
              <a:t>: 머신러닝 도감 그림으로…,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 marR="5080">
              <a:lnSpc>
                <a:spcPts val="1930"/>
              </a:lnSpc>
              <a:spcBef>
                <a:spcPts val="50"/>
              </a:spcBef>
            </a:pPr>
            <a:r>
              <a:rPr sz="1600" b="1" spc="-5" dirty="0">
                <a:latin typeface="맑은 고딕"/>
                <a:cs typeface="맑은 고딕"/>
              </a:rPr>
              <a:t>파 </a:t>
            </a:r>
            <a:r>
              <a:rPr sz="1600" spc="-5" dirty="0">
                <a:latin typeface="맑은 고딕"/>
                <a:cs typeface="맑은 고딕"/>
              </a:rPr>
              <a:t>: Python machine learning, 2/E, </a:t>
            </a:r>
            <a:r>
              <a:rPr sz="1600" spc="-10" dirty="0">
                <a:latin typeface="맑은 고딕"/>
                <a:cs typeface="맑은 고딕"/>
              </a:rPr>
              <a:t>2019 </a:t>
            </a:r>
            <a:r>
              <a:rPr sz="1600" spc="-5" dirty="0">
                <a:latin typeface="맑은 고딕"/>
                <a:cs typeface="맑은 고딕"/>
              </a:rPr>
              <a:t>(번역)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“머  </a:t>
            </a:r>
            <a:r>
              <a:rPr sz="1600" spc="-5" dirty="0">
                <a:latin typeface="맑은 고딕"/>
                <a:cs typeface="맑은 고딕"/>
              </a:rPr>
              <a:t>신러닝 교과서 with 파이썬, </a:t>
            </a:r>
            <a:r>
              <a:rPr sz="1600" spc="-90" dirty="0">
                <a:latin typeface="맑은 고딕"/>
                <a:cs typeface="맑은 고딕"/>
              </a:rPr>
              <a:t>…”</a:t>
            </a:r>
            <a:r>
              <a:rPr sz="1600" spc="5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166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145" dirty="0">
                <a:latin typeface="Arial"/>
                <a:cs typeface="Arial"/>
              </a:rPr>
              <a:t>Qn</a:t>
            </a:r>
            <a:r>
              <a:rPr b="0" spc="-125" dirty="0">
                <a:latin typeface="Arial"/>
                <a:cs typeface="Arial"/>
              </a:rPr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36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10170160" cy="18421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강의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업로드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시간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변경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spc="-100" dirty="0">
                <a:latin typeface="맑은 고딕"/>
                <a:cs typeface="맑은 고딕"/>
              </a:rPr>
              <a:t>요청</a:t>
            </a:r>
            <a:r>
              <a:rPr sz="2400" spc="-1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697230" marR="5080" lvl="1" indent="-227965">
              <a:lnSpc>
                <a:spcPts val="2160"/>
              </a:lnSpc>
              <a:spcBef>
                <a:spcPts val="5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본래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수업시간에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업로드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맑은 고딕"/>
                <a:cs typeface="맑은 고딕"/>
              </a:rPr>
              <a:t>수업요일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spc="20" dirty="0">
                <a:latin typeface="Arial"/>
                <a:cs typeface="Arial"/>
              </a:rPr>
              <a:t>0:00</a:t>
            </a:r>
            <a:r>
              <a:rPr sz="2000" spc="20" dirty="0">
                <a:latin typeface="맑은 고딕"/>
                <a:cs typeface="맑은 고딕"/>
              </a:rPr>
              <a:t>에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업로드하여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spc="40" dirty="0">
                <a:latin typeface="맑은 고딕"/>
                <a:cs typeface="맑은 고딕"/>
              </a:rPr>
              <a:t>퀴즈</a:t>
            </a:r>
            <a:r>
              <a:rPr sz="2000" spc="40" dirty="0">
                <a:latin typeface="Arial"/>
                <a:cs typeface="Arial"/>
              </a:rPr>
              <a:t>/</a:t>
            </a:r>
            <a:r>
              <a:rPr sz="2000" spc="40" dirty="0">
                <a:latin typeface="맑은 고딕"/>
                <a:cs typeface="맑은 고딕"/>
              </a:rPr>
              <a:t>과제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전에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영상</a:t>
            </a:r>
            <a:r>
              <a:rPr sz="2000" spc="-17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시청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  능하도록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변경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0" dirty="0">
                <a:latin typeface="맑은 고딕"/>
                <a:cs typeface="맑은 고딕"/>
              </a:rPr>
              <a:t>퀴즈</a:t>
            </a:r>
            <a:r>
              <a:rPr sz="2400" spc="-30" dirty="0">
                <a:latin typeface="Arial"/>
                <a:cs typeface="Arial"/>
              </a:rPr>
              <a:t>(</a:t>
            </a:r>
            <a:r>
              <a:rPr sz="2400" spc="-30" dirty="0">
                <a:latin typeface="맑은 고딕"/>
                <a:cs typeface="맑은 고딕"/>
              </a:rPr>
              <a:t>시험</a:t>
            </a:r>
            <a:r>
              <a:rPr sz="2400" spc="-30" dirty="0">
                <a:latin typeface="Arial"/>
                <a:cs typeface="Arial"/>
              </a:rPr>
              <a:t>) </a:t>
            </a:r>
            <a:r>
              <a:rPr sz="2400" dirty="0">
                <a:latin typeface="맑은 고딕"/>
                <a:cs typeface="맑은 고딕"/>
              </a:rPr>
              <a:t>접속횟수 </a:t>
            </a:r>
            <a:r>
              <a:rPr sz="2400" spc="15" dirty="0">
                <a:latin typeface="Arial"/>
                <a:cs typeface="Arial"/>
              </a:rPr>
              <a:t>2</a:t>
            </a:r>
            <a:r>
              <a:rPr sz="2400" spc="15" dirty="0">
                <a:latin typeface="맑은 고딕"/>
                <a:cs typeface="맑은 고딕"/>
              </a:rPr>
              <a:t>회</a:t>
            </a:r>
            <a:r>
              <a:rPr sz="2400" spc="-440" dirty="0">
                <a:latin typeface="맑은 고딕"/>
                <a:cs typeface="맑은 고딕"/>
              </a:rPr>
              <a:t> </a:t>
            </a:r>
            <a:r>
              <a:rPr sz="2400" spc="-100" dirty="0">
                <a:latin typeface="맑은 고딕"/>
                <a:cs typeface="맑은 고딕"/>
              </a:rPr>
              <a:t>이상</a:t>
            </a:r>
            <a:r>
              <a:rPr sz="2400" spc="-1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재시험대상자로</a:t>
            </a:r>
            <a:r>
              <a:rPr sz="2000" spc="-2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편입됨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166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145" dirty="0">
                <a:latin typeface="Arial"/>
                <a:cs typeface="Arial"/>
              </a:rPr>
              <a:t>Qn</a:t>
            </a:r>
            <a:r>
              <a:rPr b="0" spc="-125" dirty="0">
                <a:latin typeface="Arial"/>
                <a:cs typeface="Arial"/>
              </a:rPr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37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5819"/>
            <a:ext cx="10234930" cy="131953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666666"/>
                </a:solidFill>
                <a:latin typeface="맑은 고딕"/>
                <a:cs typeface="맑은 고딕"/>
              </a:rPr>
              <a:t>LMS질의응답</a:t>
            </a:r>
            <a:r>
              <a:rPr sz="2400" spc="-10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666666"/>
                </a:solidFill>
                <a:latin typeface="맑은 고딕"/>
                <a:cs typeface="맑은 고딕"/>
              </a:rPr>
              <a:t>참고</a:t>
            </a:r>
            <a:endParaRPr sz="2400">
              <a:latin typeface="맑은 고딕"/>
              <a:cs typeface="맑은 고딕"/>
            </a:endParaRPr>
          </a:p>
          <a:p>
            <a:pPr marL="696595" marR="5080" lvl="1" indent="-227329">
              <a:lnSpc>
                <a:spcPts val="2160"/>
              </a:lnSpc>
              <a:spcBef>
                <a:spcPts val="5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solidFill>
                  <a:srgbClr val="666666"/>
                </a:solidFill>
                <a:latin typeface="맑은 고딕"/>
                <a:cs typeface="맑은 고딕"/>
              </a:rPr>
              <a:t>Q1. </a:t>
            </a:r>
            <a:r>
              <a:rPr sz="2000" dirty="0">
                <a:solidFill>
                  <a:srgbClr val="666666"/>
                </a:solidFill>
                <a:latin typeface="맑은 고딕"/>
                <a:cs typeface="맑은 고딕"/>
              </a:rPr>
              <a:t>y = wx+b 라는 식이 있을경우 w와 b의 값을 랜덤으로 바꾸어가면서 알맞은 방  정식을 찾는다고 하셨는데 코드에서 위 부분에 해당하는 부분이 어느부분인지 알</a:t>
            </a:r>
            <a:r>
              <a:rPr sz="2000" spc="-150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666666"/>
                </a:solidFill>
                <a:latin typeface="맑은 고딕"/>
                <a:cs typeface="맑은 고딕"/>
              </a:rPr>
              <a:t>수  있겠습니까??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2870"/>
            <a:ext cx="1166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45" dirty="0">
                <a:latin typeface="Arial"/>
                <a:cs typeface="Arial"/>
              </a:rPr>
              <a:t>Qn</a:t>
            </a:r>
            <a:r>
              <a:rPr sz="4400" spc="-125" dirty="0">
                <a:latin typeface="Arial"/>
                <a:cs typeface="Arial"/>
              </a:rPr>
              <a:t>A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1816"/>
            <a:ext cx="12192000" cy="6806565"/>
            <a:chOff x="0" y="51816"/>
            <a:chExt cx="12192000" cy="6806565"/>
          </a:xfrm>
        </p:grpSpPr>
        <p:sp>
          <p:nvSpPr>
            <p:cNvPr id="4" name="object 4"/>
            <p:cNvSpPr/>
            <p:nvPr/>
          </p:nvSpPr>
          <p:spPr>
            <a:xfrm>
              <a:off x="0" y="94488"/>
              <a:ext cx="5836919" cy="67635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75088" y="51816"/>
              <a:ext cx="8916911" cy="36225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70148" y="246888"/>
              <a:ext cx="8721851" cy="30342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38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3297396"/>
            <a:ext cx="9843135" cy="1661795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6000" spc="30" dirty="0">
                <a:solidFill>
                  <a:srgbClr val="7030A0"/>
                </a:solidFill>
                <a:latin typeface="맑은 고딕"/>
                <a:cs typeface="맑은 고딕"/>
              </a:rPr>
              <a:t>과제</a:t>
            </a:r>
            <a:r>
              <a:rPr sz="6000" spc="30" dirty="0">
                <a:solidFill>
                  <a:srgbClr val="7030A0"/>
                </a:solidFill>
                <a:latin typeface="Arial"/>
                <a:cs typeface="Arial"/>
              </a:rPr>
              <a:t>1 </a:t>
            </a:r>
            <a:r>
              <a:rPr sz="6000" spc="-60" dirty="0">
                <a:solidFill>
                  <a:srgbClr val="7030A0"/>
                </a:solidFill>
                <a:latin typeface="Arial"/>
                <a:cs typeface="Arial"/>
              </a:rPr>
              <a:t>: </a:t>
            </a:r>
            <a:r>
              <a:rPr sz="6000" dirty="0">
                <a:solidFill>
                  <a:srgbClr val="7030A0"/>
                </a:solidFill>
                <a:latin typeface="맑은 고딕"/>
                <a:cs typeface="맑은 고딕"/>
              </a:rPr>
              <a:t>영상데이터 결과</a:t>
            </a:r>
            <a:r>
              <a:rPr sz="6000" spc="-1360" dirty="0">
                <a:solidFill>
                  <a:srgbClr val="7030A0"/>
                </a:solidFill>
                <a:latin typeface="맑은 고딕"/>
                <a:cs typeface="맑은 고딕"/>
              </a:rPr>
              <a:t> </a:t>
            </a:r>
            <a:r>
              <a:rPr sz="6000" dirty="0">
                <a:solidFill>
                  <a:srgbClr val="7030A0"/>
                </a:solidFill>
                <a:latin typeface="맑은 고딕"/>
                <a:cs typeface="맑은 고딕"/>
              </a:rPr>
              <a:t>분석</a:t>
            </a:r>
            <a:endParaRPr sz="6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400" spc="-5" dirty="0">
                <a:solidFill>
                  <a:srgbClr val="8A8A8A"/>
                </a:solidFill>
                <a:latin typeface="Arial"/>
                <a:cs typeface="Arial"/>
              </a:rPr>
              <a:t>Feat.</a:t>
            </a:r>
            <a:r>
              <a:rPr sz="2400" spc="-5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400" b="1" spc="30" dirty="0">
                <a:solidFill>
                  <a:srgbClr val="8A8A8A"/>
                </a:solidFill>
                <a:latin typeface="Arial"/>
                <a:cs typeface="Arial"/>
              </a:rPr>
              <a:t>colab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39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19044" y="1581923"/>
            <a:ext cx="6154420" cy="4305300"/>
            <a:chOff x="3019044" y="1581923"/>
            <a:chExt cx="6154420" cy="4305300"/>
          </a:xfrm>
        </p:grpSpPr>
        <p:sp>
          <p:nvSpPr>
            <p:cNvPr id="3" name="object 3"/>
            <p:cNvSpPr/>
            <p:nvPr/>
          </p:nvSpPr>
          <p:spPr>
            <a:xfrm>
              <a:off x="3019044" y="1581923"/>
              <a:ext cx="6153899" cy="43052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07892" y="1690116"/>
              <a:ext cx="4776470" cy="1603375"/>
            </a:xfrm>
            <a:custGeom>
              <a:avLst/>
              <a:gdLst/>
              <a:ahLst/>
              <a:cxnLst/>
              <a:rect l="l" t="t" r="r" b="b"/>
              <a:pathLst>
                <a:path w="4776470" h="1603375">
                  <a:moveTo>
                    <a:pt x="4776216" y="0"/>
                  </a:moveTo>
                  <a:lnTo>
                    <a:pt x="0" y="0"/>
                  </a:lnTo>
                  <a:lnTo>
                    <a:pt x="0" y="1603248"/>
                  </a:lnTo>
                  <a:lnTo>
                    <a:pt x="4776216" y="1603248"/>
                  </a:lnTo>
                  <a:lnTo>
                    <a:pt x="477621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07892" y="1690116"/>
              <a:ext cx="4776470" cy="1603375"/>
            </a:xfrm>
            <a:custGeom>
              <a:avLst/>
              <a:gdLst/>
              <a:ahLst/>
              <a:cxnLst/>
              <a:rect l="l" t="t" r="r" b="b"/>
              <a:pathLst>
                <a:path w="4776470" h="1603375">
                  <a:moveTo>
                    <a:pt x="0" y="0"/>
                  </a:moveTo>
                  <a:lnTo>
                    <a:pt x="4776216" y="0"/>
                  </a:lnTo>
                  <a:lnTo>
                    <a:pt x="4776216" y="1603248"/>
                  </a:lnTo>
                  <a:lnTo>
                    <a:pt x="0" y="160324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40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14643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맑은 고딕"/>
                <a:cs typeface="맑은 고딕"/>
              </a:rPr>
              <a:t>과제</a:t>
            </a:r>
            <a:r>
              <a:rPr b="0" spc="70" dirty="0">
                <a:latin typeface="Arial"/>
                <a:cs typeface="Arial"/>
              </a:rPr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41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6675"/>
            <a:ext cx="9424035" cy="285242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논문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30" dirty="0">
                <a:latin typeface="Arial"/>
                <a:cs typeface="Arial"/>
              </a:rPr>
              <a:t>Title: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b="1" spc="30" dirty="0">
                <a:latin typeface="Arial"/>
                <a:cs typeface="Arial"/>
              </a:rPr>
              <a:t>First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80" dirty="0">
                <a:latin typeface="Arial"/>
                <a:cs typeface="Arial"/>
              </a:rPr>
              <a:t>Order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95" dirty="0">
                <a:latin typeface="Arial"/>
                <a:cs typeface="Arial"/>
              </a:rPr>
              <a:t>Motion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80" dirty="0">
                <a:latin typeface="Arial"/>
                <a:cs typeface="Arial"/>
              </a:rPr>
              <a:t>Model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80" dirty="0">
                <a:latin typeface="Arial"/>
                <a:cs typeface="Arial"/>
              </a:rPr>
              <a:t>for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125" dirty="0">
                <a:latin typeface="Arial"/>
                <a:cs typeface="Arial"/>
              </a:rPr>
              <a:t>Image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80" dirty="0">
                <a:latin typeface="Arial"/>
                <a:cs typeface="Arial"/>
              </a:rPr>
              <a:t>Animation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45" dirty="0">
                <a:latin typeface="Arial"/>
                <a:cs typeface="Arial"/>
              </a:rPr>
              <a:t>Presented </a:t>
            </a:r>
            <a:r>
              <a:rPr sz="2000" b="1" i="1" spc="65" dirty="0">
                <a:latin typeface="Noto Sans"/>
                <a:cs typeface="Noto Sans"/>
              </a:rPr>
              <a:t>NeurIPS</a:t>
            </a:r>
            <a:r>
              <a:rPr sz="2000" spc="65" dirty="0">
                <a:latin typeface="Arial"/>
                <a:cs typeface="Arial"/>
              </a:rPr>
              <a:t>,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2019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30" dirty="0">
                <a:latin typeface="Arial"/>
                <a:cs typeface="Arial"/>
              </a:rPr>
              <a:t>[arXiv </a:t>
            </a:r>
            <a:r>
              <a:rPr sz="2000" spc="55" dirty="0">
                <a:latin typeface="Arial"/>
                <a:cs typeface="Arial"/>
              </a:rPr>
              <a:t>ver.]</a:t>
            </a:r>
            <a:r>
              <a:rPr sz="2000" spc="-125" dirty="0">
                <a:solidFill>
                  <a:srgbClr val="0563C1"/>
                </a:solidFill>
                <a:latin typeface="Arial"/>
                <a:cs typeface="Arial"/>
              </a:rPr>
              <a:t> </a:t>
            </a:r>
            <a:r>
              <a:rPr sz="2000" u="sng" spc="8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2"/>
              </a:rPr>
              <a:t>https://arxiv.org/pdf/2003.00196.pdf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spc="25" dirty="0">
                <a:latin typeface="Arial"/>
                <a:cs typeface="Arial"/>
              </a:rPr>
              <a:t>Colab </a:t>
            </a:r>
            <a:r>
              <a:rPr sz="2400" spc="50" dirty="0">
                <a:latin typeface="Arial"/>
                <a:cs typeface="Arial"/>
              </a:rPr>
              <a:t>ver.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맑은 고딕"/>
                <a:cs typeface="맑은 고딕"/>
              </a:rPr>
              <a:t>데모코드</a:t>
            </a:r>
            <a:endParaRPr sz="2400">
              <a:latin typeface="맑은 고딕"/>
              <a:cs typeface="맑은 고딕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40"/>
              </a:spcBef>
              <a:buClr>
                <a:srgbClr val="000000"/>
              </a:buClr>
              <a:buChar char="•"/>
              <a:tabLst>
                <a:tab pos="697865" algn="l"/>
                <a:tab pos="698500" algn="l"/>
              </a:tabLst>
            </a:pPr>
            <a:r>
              <a:rPr sz="2000" u="sng" spc="7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3"/>
              </a:rPr>
              <a:t>https://colab.research.google.com/github/AliaksandrSiarohin/first-order-  </a:t>
            </a:r>
            <a:r>
              <a:rPr sz="2000" u="sng" spc="10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3"/>
              </a:rPr>
              <a:t>model/blob/master/demo.ipynb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14643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맑은 고딕"/>
                <a:cs typeface="맑은 고딕"/>
              </a:rPr>
              <a:t>과제</a:t>
            </a:r>
            <a:r>
              <a:rPr b="0" spc="70" dirty="0">
                <a:latin typeface="Arial"/>
                <a:cs typeface="Arial"/>
              </a:rPr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42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6675"/>
            <a:ext cx="10219055" cy="372808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Char char="•"/>
              <a:tabLst>
                <a:tab pos="241300" algn="l"/>
              </a:tabLst>
            </a:pPr>
            <a:r>
              <a:rPr sz="2400" spc="25" dirty="0">
                <a:latin typeface="Arial"/>
                <a:cs typeface="Arial"/>
              </a:rPr>
              <a:t>Colab </a:t>
            </a:r>
            <a:r>
              <a:rPr sz="2400" spc="50" dirty="0">
                <a:latin typeface="Arial"/>
                <a:cs typeface="Arial"/>
              </a:rPr>
              <a:t>ver.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맑은 고딕"/>
                <a:cs typeface="맑은 고딕"/>
              </a:rPr>
              <a:t>데모코드</a:t>
            </a:r>
            <a:endParaRPr sz="2400">
              <a:latin typeface="맑은 고딕"/>
              <a:cs typeface="맑은 고딕"/>
            </a:endParaRPr>
          </a:p>
          <a:p>
            <a:pPr marL="698500" marR="800100" lvl="1" indent="-228600">
              <a:lnSpc>
                <a:spcPts val="2160"/>
              </a:lnSpc>
              <a:spcBef>
                <a:spcPts val="540"/>
              </a:spcBef>
              <a:buClr>
                <a:srgbClr val="000000"/>
              </a:buClr>
              <a:buChar char="•"/>
              <a:tabLst>
                <a:tab pos="697865" algn="l"/>
                <a:tab pos="698500" algn="l"/>
              </a:tabLst>
            </a:pPr>
            <a:r>
              <a:rPr sz="2000" u="sng" spc="7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2"/>
              </a:rPr>
              <a:t>https://colab.research.google.com/github/AliaksandrSiarohin/first-order-  </a:t>
            </a:r>
            <a:r>
              <a:rPr sz="2000" u="sng" spc="10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2"/>
              </a:rPr>
              <a:t>model/blob/master/demo.ipynb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har char="•"/>
            </a:pPr>
            <a:endParaRPr sz="29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spc="25" dirty="0">
                <a:latin typeface="Arial"/>
                <a:cs typeface="Arial"/>
              </a:rPr>
              <a:t>Colab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맑은 고딕"/>
                <a:cs typeface="맑은 고딕"/>
              </a:rPr>
              <a:t>기초설명</a:t>
            </a:r>
            <a:endParaRPr sz="2400">
              <a:latin typeface="맑은 고딕"/>
              <a:cs typeface="맑은 고딕"/>
            </a:endParaRPr>
          </a:p>
          <a:p>
            <a:pPr marL="697865" lvl="1" indent="-228600">
              <a:lnSpc>
                <a:spcPct val="100000"/>
              </a:lnSpc>
              <a:spcBef>
                <a:spcPts val="254"/>
              </a:spcBef>
              <a:buClr>
                <a:srgbClr val="000000"/>
              </a:buClr>
              <a:buChar char="•"/>
              <a:tabLst>
                <a:tab pos="697865" algn="l"/>
                <a:tab pos="698500" algn="l"/>
              </a:tabLst>
            </a:pPr>
            <a:r>
              <a:rPr sz="2000" u="sng" spc="7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3"/>
              </a:rPr>
              <a:t>https://colab.research.google.com/notebooks/intro.ipynb</a:t>
            </a:r>
            <a:endParaRPr sz="2000">
              <a:latin typeface="Arial"/>
              <a:cs typeface="Arial"/>
            </a:endParaRPr>
          </a:p>
          <a:p>
            <a:pPr marL="697865" marR="5080" lvl="1" indent="-228600">
              <a:lnSpc>
                <a:spcPts val="2160"/>
              </a:lnSpc>
              <a:spcBef>
                <a:spcPts val="60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solidFill>
                  <a:srgbClr val="1B1B1B"/>
                </a:solidFill>
                <a:latin typeface="Arial"/>
                <a:cs typeface="Arial"/>
              </a:rPr>
              <a:t>Colaboratory(</a:t>
            </a:r>
            <a:r>
              <a:rPr sz="2000" dirty="0">
                <a:solidFill>
                  <a:srgbClr val="1B1B1B"/>
                </a:solidFill>
                <a:latin typeface="맑은 고딕"/>
                <a:cs typeface="맑은 고딕"/>
              </a:rPr>
              <a:t>또는</a:t>
            </a:r>
            <a:r>
              <a:rPr sz="2000" spc="-190" dirty="0">
                <a:solidFill>
                  <a:srgbClr val="1B1B1B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1B1B1B"/>
                </a:solidFill>
                <a:latin typeface="맑은 고딕"/>
                <a:cs typeface="맑은 고딕"/>
              </a:rPr>
              <a:t>줄여서</a:t>
            </a:r>
            <a:r>
              <a:rPr sz="2000" spc="-175" dirty="0">
                <a:solidFill>
                  <a:srgbClr val="1B1B1B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1B1B1B"/>
                </a:solidFill>
                <a:latin typeface="Arial"/>
                <a:cs typeface="Arial"/>
              </a:rPr>
              <a:t>'Colab')</a:t>
            </a:r>
            <a:r>
              <a:rPr sz="2000" dirty="0">
                <a:solidFill>
                  <a:srgbClr val="1B1B1B"/>
                </a:solidFill>
                <a:latin typeface="맑은 고딕"/>
                <a:cs typeface="맑은 고딕"/>
              </a:rPr>
              <a:t>를</a:t>
            </a:r>
            <a:r>
              <a:rPr sz="2000" spc="-165" dirty="0">
                <a:solidFill>
                  <a:srgbClr val="1B1B1B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1B1B1B"/>
                </a:solidFill>
                <a:latin typeface="맑은 고딕"/>
                <a:cs typeface="맑은 고딕"/>
              </a:rPr>
              <a:t>사용하면</a:t>
            </a:r>
            <a:r>
              <a:rPr sz="2000" spc="-160" dirty="0">
                <a:solidFill>
                  <a:srgbClr val="1B1B1B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1B1B1B"/>
                </a:solidFill>
                <a:latin typeface="맑은 고딕"/>
                <a:cs typeface="맑은 고딕"/>
              </a:rPr>
              <a:t>브라우저에서</a:t>
            </a:r>
            <a:r>
              <a:rPr sz="2000" spc="-185" dirty="0">
                <a:solidFill>
                  <a:srgbClr val="1B1B1B"/>
                </a:solidFill>
                <a:latin typeface="맑은 고딕"/>
                <a:cs typeface="맑은 고딕"/>
              </a:rPr>
              <a:t> </a:t>
            </a:r>
            <a:r>
              <a:rPr sz="2000" spc="-5" dirty="0">
                <a:solidFill>
                  <a:srgbClr val="1B1B1B"/>
                </a:solidFill>
                <a:latin typeface="Arial"/>
                <a:cs typeface="Arial"/>
              </a:rPr>
              <a:t>Python</a:t>
            </a:r>
            <a:r>
              <a:rPr sz="2000" spc="-5" dirty="0">
                <a:solidFill>
                  <a:srgbClr val="1B1B1B"/>
                </a:solidFill>
                <a:latin typeface="맑은 고딕"/>
                <a:cs typeface="맑은 고딕"/>
              </a:rPr>
              <a:t>을</a:t>
            </a:r>
            <a:r>
              <a:rPr sz="2000" spc="-155" dirty="0">
                <a:solidFill>
                  <a:srgbClr val="1B1B1B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1B1B1B"/>
                </a:solidFill>
                <a:latin typeface="맑은 고딕"/>
                <a:cs typeface="맑은 고딕"/>
              </a:rPr>
              <a:t>작성하고</a:t>
            </a:r>
            <a:r>
              <a:rPr sz="2000" spc="-175" dirty="0">
                <a:solidFill>
                  <a:srgbClr val="1B1B1B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1B1B1B"/>
                </a:solidFill>
                <a:latin typeface="맑은 고딕"/>
                <a:cs typeface="맑은 고딕"/>
              </a:rPr>
              <a:t>실행  할 수</a:t>
            </a:r>
            <a:r>
              <a:rPr sz="2000" spc="-325" dirty="0">
                <a:solidFill>
                  <a:srgbClr val="1B1B1B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1B1B1B"/>
                </a:solidFill>
                <a:latin typeface="맑은 고딕"/>
                <a:cs typeface="맑은 고딕"/>
              </a:rPr>
              <a:t>있습니다</a:t>
            </a:r>
            <a:r>
              <a:rPr sz="2000" dirty="0">
                <a:solidFill>
                  <a:srgbClr val="1B1B1B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1B1B1B"/>
                </a:solidFill>
                <a:latin typeface="맑은 고딕"/>
                <a:cs typeface="맑은 고딕"/>
              </a:rPr>
              <a:t>구성 필요</a:t>
            </a:r>
            <a:r>
              <a:rPr sz="1800" spc="-280" dirty="0">
                <a:solidFill>
                  <a:srgbClr val="1B1B1B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1B1B1B"/>
                </a:solidFill>
                <a:latin typeface="맑은 고딕"/>
                <a:cs typeface="맑은 고딕"/>
              </a:rPr>
              <a:t>없음</a:t>
            </a:r>
            <a:endParaRPr sz="1800">
              <a:latin typeface="맑은 고딕"/>
              <a:cs typeface="맑은 고딕"/>
            </a:endParaRPr>
          </a:p>
          <a:p>
            <a:pPr marL="1155700" lvl="2" indent="-229235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solidFill>
                  <a:srgbClr val="1B1B1B"/>
                </a:solidFill>
                <a:latin typeface="Arial"/>
                <a:cs typeface="Arial"/>
              </a:rPr>
              <a:t>GPU </a:t>
            </a:r>
            <a:r>
              <a:rPr sz="1800" dirty="0">
                <a:solidFill>
                  <a:srgbClr val="1B1B1B"/>
                </a:solidFill>
                <a:latin typeface="맑은 고딕"/>
                <a:cs typeface="맑은 고딕"/>
              </a:rPr>
              <a:t>무료</a:t>
            </a:r>
            <a:r>
              <a:rPr sz="1800" spc="-145" dirty="0">
                <a:solidFill>
                  <a:srgbClr val="1B1B1B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1B1B1B"/>
                </a:solidFill>
                <a:latin typeface="맑은 고딕"/>
                <a:cs typeface="맑은 고딕"/>
              </a:rPr>
              <a:t>액세스</a:t>
            </a:r>
            <a:endParaRPr sz="1800">
              <a:latin typeface="맑은 고딕"/>
              <a:cs typeface="맑은 고딕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1B1B1B"/>
                </a:solidFill>
                <a:latin typeface="맑은 고딕"/>
                <a:cs typeface="맑은 고딕"/>
              </a:rPr>
              <a:t>간편한</a:t>
            </a:r>
            <a:r>
              <a:rPr sz="1800" spc="-135" dirty="0">
                <a:solidFill>
                  <a:srgbClr val="1B1B1B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1B1B1B"/>
                </a:solidFill>
                <a:latin typeface="맑은 고딕"/>
                <a:cs typeface="맑은 고딕"/>
              </a:rPr>
              <a:t>공유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5690"/>
            <a:ext cx="984821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0"/>
              </a:spcBef>
            </a:pPr>
            <a:r>
              <a:rPr b="0" spc="-50" dirty="0">
                <a:latin typeface="Arial"/>
                <a:cs typeface="Arial"/>
              </a:rPr>
              <a:t>(</a:t>
            </a:r>
            <a:r>
              <a:rPr b="0" spc="-50" dirty="0">
                <a:latin typeface="맑은 고딕"/>
                <a:cs typeface="맑은 고딕"/>
              </a:rPr>
              <a:t>강의</a:t>
            </a:r>
            <a:r>
              <a:rPr b="0" spc="-405" dirty="0">
                <a:latin typeface="맑은 고딕"/>
                <a:cs typeface="맑은 고딕"/>
              </a:rPr>
              <a:t> </a:t>
            </a:r>
            <a:r>
              <a:rPr b="0" spc="-25" dirty="0">
                <a:latin typeface="Arial"/>
                <a:cs typeface="Arial"/>
              </a:rPr>
              <a:t>2</a:t>
            </a:r>
            <a:r>
              <a:rPr b="0" spc="-25" dirty="0">
                <a:latin typeface="맑은 고딕"/>
                <a:cs typeface="맑은 고딕"/>
              </a:rPr>
              <a:t>강</a:t>
            </a:r>
            <a:r>
              <a:rPr b="0" spc="-25" dirty="0">
                <a:latin typeface="Arial"/>
                <a:cs typeface="Arial"/>
              </a:rPr>
              <a:t>)</a:t>
            </a:r>
          </a:p>
          <a:p>
            <a:pPr marL="12700">
              <a:lnSpc>
                <a:spcPts val="5015"/>
              </a:lnSpc>
            </a:pPr>
            <a:r>
              <a:rPr b="0" spc="-15" dirty="0">
                <a:latin typeface="맑은 고딕"/>
                <a:cs typeface="맑은 고딕"/>
              </a:rPr>
              <a:t>리뷰</a:t>
            </a:r>
            <a:r>
              <a:rPr b="0" spc="-15" dirty="0">
                <a:latin typeface="Arial"/>
                <a:cs typeface="Arial"/>
              </a:rPr>
              <a:t>:</a:t>
            </a:r>
            <a:r>
              <a:rPr b="0" spc="-100" dirty="0">
                <a:latin typeface="Arial"/>
                <a:cs typeface="Arial"/>
              </a:rPr>
              <a:t> </a:t>
            </a:r>
            <a:r>
              <a:rPr b="0" dirty="0">
                <a:latin typeface="맑은 고딕"/>
                <a:cs typeface="맑은 고딕"/>
              </a:rPr>
              <a:t>폐암</a:t>
            </a:r>
            <a:r>
              <a:rPr b="0" spc="-415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수술</a:t>
            </a:r>
            <a:r>
              <a:rPr b="0" spc="-415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환자의</a:t>
            </a:r>
            <a:r>
              <a:rPr b="0" spc="-420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생존율</a:t>
            </a:r>
            <a:r>
              <a:rPr b="0" spc="-415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예측하기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0638" y="6543757"/>
            <a:ext cx="6719570" cy="2152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4"/>
              </a:spcBef>
              <a:tabLst>
                <a:tab pos="6634480" algn="l"/>
              </a:tabLst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 2020-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	</a:t>
            </a:r>
            <a:r>
              <a:rPr sz="1800" baseline="4629" dirty="0">
                <a:solidFill>
                  <a:srgbClr val="8A8A8A"/>
                </a:solidFill>
                <a:latin typeface="맑은 고딕"/>
                <a:cs typeface="맑은 고딕"/>
              </a:rPr>
              <a:t>5</a:t>
            </a:r>
            <a:endParaRPr sz="1800" baseline="4629">
              <a:latin typeface="맑은 고딕"/>
              <a:cs typeface="맑은 고딕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1451" y="1712084"/>
            <a:ext cx="11690350" cy="5121910"/>
            <a:chOff x="451451" y="1712084"/>
            <a:chExt cx="11690350" cy="5121910"/>
          </a:xfrm>
        </p:grpSpPr>
        <p:sp>
          <p:nvSpPr>
            <p:cNvPr id="5" name="object 5"/>
            <p:cNvSpPr/>
            <p:nvPr/>
          </p:nvSpPr>
          <p:spPr>
            <a:xfrm>
              <a:off x="451451" y="1712084"/>
              <a:ext cx="5443003" cy="22792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04816" y="3343655"/>
              <a:ext cx="7136890" cy="34899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711928" y="2714265"/>
            <a:ext cx="1336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맑은 고딕"/>
                <a:cs typeface="맑은 고딕"/>
              </a:rPr>
              <a:t>Class </a:t>
            </a:r>
            <a:r>
              <a:rPr sz="1800" dirty="0">
                <a:latin typeface="맑은 고딕"/>
                <a:cs typeface="맑은 고딕"/>
              </a:rPr>
              <a:t>0:</a:t>
            </a:r>
            <a:r>
              <a:rPr sz="1800" spc="-10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사망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Class </a:t>
            </a:r>
            <a:r>
              <a:rPr sz="1800" dirty="0">
                <a:latin typeface="맑은 고딕"/>
                <a:cs typeface="맑은 고딕"/>
              </a:rPr>
              <a:t>1:</a:t>
            </a:r>
            <a:r>
              <a:rPr sz="1800" spc="-10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생존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7279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25" dirty="0">
                <a:latin typeface="맑은 고딕"/>
                <a:cs typeface="맑은 고딕"/>
              </a:rPr>
              <a:t>과제</a:t>
            </a:r>
            <a:r>
              <a:rPr b="0" spc="25" dirty="0">
                <a:latin typeface="Arial"/>
                <a:cs typeface="Arial"/>
              </a:rPr>
              <a:t>1</a:t>
            </a:r>
            <a:r>
              <a:rPr b="0" spc="-165" dirty="0">
                <a:latin typeface="Arial"/>
                <a:cs typeface="Arial"/>
              </a:rPr>
              <a:t> </a:t>
            </a:r>
            <a:r>
              <a:rPr b="0" dirty="0">
                <a:latin typeface="맑은 고딕"/>
                <a:cs typeface="맑은 고딕"/>
              </a:rPr>
              <a:t>설명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2132" y="1968649"/>
            <a:ext cx="11603355" cy="3728085"/>
            <a:chOff x="342132" y="1968649"/>
            <a:chExt cx="11603355" cy="3728085"/>
          </a:xfrm>
        </p:grpSpPr>
        <p:sp>
          <p:nvSpPr>
            <p:cNvPr id="4" name="object 4"/>
            <p:cNvSpPr/>
            <p:nvPr/>
          </p:nvSpPr>
          <p:spPr>
            <a:xfrm>
              <a:off x="342132" y="1968649"/>
              <a:ext cx="6009899" cy="21720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92168" y="3428999"/>
              <a:ext cx="7552942" cy="22677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33700" y="3835907"/>
              <a:ext cx="1358265" cy="1452880"/>
            </a:xfrm>
            <a:custGeom>
              <a:avLst/>
              <a:gdLst/>
              <a:ahLst/>
              <a:cxnLst/>
              <a:rect l="l" t="t" r="r" b="b"/>
              <a:pathLst>
                <a:path w="1358264" h="1452879">
                  <a:moveTo>
                    <a:pt x="339470" y="0"/>
                  </a:moveTo>
                  <a:lnTo>
                    <a:pt x="0" y="0"/>
                  </a:lnTo>
                  <a:lnTo>
                    <a:pt x="0" y="1282636"/>
                  </a:lnTo>
                  <a:lnTo>
                    <a:pt x="1018413" y="1282636"/>
                  </a:lnTo>
                  <a:lnTo>
                    <a:pt x="1018413" y="1452372"/>
                  </a:lnTo>
                  <a:lnTo>
                    <a:pt x="1357883" y="1112901"/>
                  </a:lnTo>
                  <a:lnTo>
                    <a:pt x="1018413" y="773430"/>
                  </a:lnTo>
                  <a:lnTo>
                    <a:pt x="1018413" y="943165"/>
                  </a:lnTo>
                  <a:lnTo>
                    <a:pt x="339470" y="943165"/>
                  </a:lnTo>
                  <a:lnTo>
                    <a:pt x="33947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33700" y="3835907"/>
              <a:ext cx="1358265" cy="1452880"/>
            </a:xfrm>
            <a:custGeom>
              <a:avLst/>
              <a:gdLst/>
              <a:ahLst/>
              <a:cxnLst/>
              <a:rect l="l" t="t" r="r" b="b"/>
              <a:pathLst>
                <a:path w="1358264" h="1452879">
                  <a:moveTo>
                    <a:pt x="339470" y="0"/>
                  </a:moveTo>
                  <a:lnTo>
                    <a:pt x="339470" y="943165"/>
                  </a:lnTo>
                  <a:lnTo>
                    <a:pt x="1018413" y="943165"/>
                  </a:lnTo>
                  <a:lnTo>
                    <a:pt x="1018413" y="773430"/>
                  </a:lnTo>
                  <a:lnTo>
                    <a:pt x="1357883" y="1112901"/>
                  </a:lnTo>
                  <a:lnTo>
                    <a:pt x="1018413" y="1452372"/>
                  </a:lnTo>
                  <a:lnTo>
                    <a:pt x="1018413" y="1282636"/>
                  </a:lnTo>
                  <a:lnTo>
                    <a:pt x="0" y="1282636"/>
                  </a:lnTo>
                  <a:lnTo>
                    <a:pt x="0" y="0"/>
                  </a:lnTo>
                  <a:lnTo>
                    <a:pt x="33947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43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40763" y="0"/>
            <a:ext cx="9110980" cy="6858000"/>
            <a:chOff x="1540763" y="0"/>
            <a:chExt cx="9110980" cy="6858000"/>
          </a:xfrm>
        </p:grpSpPr>
        <p:sp>
          <p:nvSpPr>
            <p:cNvPr id="3" name="object 3"/>
            <p:cNvSpPr/>
            <p:nvPr/>
          </p:nvSpPr>
          <p:spPr>
            <a:xfrm>
              <a:off x="1540763" y="0"/>
              <a:ext cx="9110471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905478" y="3687176"/>
              <a:ext cx="1660525" cy="2033905"/>
            </a:xfrm>
            <a:custGeom>
              <a:avLst/>
              <a:gdLst/>
              <a:ahLst/>
              <a:cxnLst/>
              <a:rect l="l" t="t" r="r" b="b"/>
              <a:pathLst>
                <a:path w="1660525" h="2033904">
                  <a:moveTo>
                    <a:pt x="0" y="1499222"/>
                  </a:moveTo>
                  <a:lnTo>
                    <a:pt x="78409" y="2033574"/>
                  </a:lnTo>
                  <a:lnTo>
                    <a:pt x="612774" y="1955165"/>
                  </a:lnTo>
                  <a:lnTo>
                    <a:pt x="459574" y="1841182"/>
                  </a:lnTo>
                  <a:lnTo>
                    <a:pt x="629207" y="1613204"/>
                  </a:lnTo>
                  <a:lnTo>
                    <a:pt x="153187" y="1613204"/>
                  </a:lnTo>
                  <a:lnTo>
                    <a:pt x="0" y="1499222"/>
                  </a:lnTo>
                  <a:close/>
                </a:path>
                <a:path w="1660525" h="2033904">
                  <a:moveTo>
                    <a:pt x="1282306" y="95745"/>
                  </a:moveTo>
                  <a:lnTo>
                    <a:pt x="153187" y="1613204"/>
                  </a:lnTo>
                  <a:lnTo>
                    <a:pt x="629207" y="1613204"/>
                  </a:lnTo>
                  <a:lnTo>
                    <a:pt x="1588681" y="323723"/>
                  </a:lnTo>
                  <a:lnTo>
                    <a:pt x="1282306" y="95745"/>
                  </a:lnTo>
                  <a:close/>
                </a:path>
                <a:path w="1660525" h="2033904">
                  <a:moveTo>
                    <a:pt x="1325041" y="38303"/>
                  </a:moveTo>
                  <a:lnTo>
                    <a:pt x="1296542" y="76593"/>
                  </a:lnTo>
                  <a:lnTo>
                    <a:pt x="1602930" y="304571"/>
                  </a:lnTo>
                  <a:lnTo>
                    <a:pt x="1631429" y="266280"/>
                  </a:lnTo>
                  <a:lnTo>
                    <a:pt x="1325041" y="38303"/>
                  </a:lnTo>
                  <a:close/>
                </a:path>
                <a:path w="1660525" h="2033904">
                  <a:moveTo>
                    <a:pt x="1353540" y="0"/>
                  </a:moveTo>
                  <a:lnTo>
                    <a:pt x="1339291" y="19151"/>
                  </a:lnTo>
                  <a:lnTo>
                    <a:pt x="1645678" y="247129"/>
                  </a:lnTo>
                  <a:lnTo>
                    <a:pt x="1659928" y="227977"/>
                  </a:lnTo>
                  <a:lnTo>
                    <a:pt x="1353540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05478" y="3687176"/>
              <a:ext cx="1660525" cy="2033905"/>
            </a:xfrm>
            <a:custGeom>
              <a:avLst/>
              <a:gdLst/>
              <a:ahLst/>
              <a:cxnLst/>
              <a:rect l="l" t="t" r="r" b="b"/>
              <a:pathLst>
                <a:path w="1660525" h="2033904">
                  <a:moveTo>
                    <a:pt x="1659928" y="227977"/>
                  </a:moveTo>
                  <a:lnTo>
                    <a:pt x="1645678" y="247129"/>
                  </a:lnTo>
                  <a:lnTo>
                    <a:pt x="1339291" y="19151"/>
                  </a:lnTo>
                  <a:lnTo>
                    <a:pt x="1353540" y="0"/>
                  </a:lnTo>
                  <a:lnTo>
                    <a:pt x="1659928" y="227977"/>
                  </a:lnTo>
                  <a:close/>
                </a:path>
                <a:path w="1660525" h="2033904">
                  <a:moveTo>
                    <a:pt x="1631429" y="266280"/>
                  </a:moveTo>
                  <a:lnTo>
                    <a:pt x="1602930" y="304571"/>
                  </a:lnTo>
                  <a:lnTo>
                    <a:pt x="1296542" y="76593"/>
                  </a:lnTo>
                  <a:lnTo>
                    <a:pt x="1325041" y="38303"/>
                  </a:lnTo>
                  <a:lnTo>
                    <a:pt x="1631429" y="266280"/>
                  </a:lnTo>
                  <a:close/>
                </a:path>
                <a:path w="1660525" h="2033904">
                  <a:moveTo>
                    <a:pt x="1588681" y="323723"/>
                  </a:moveTo>
                  <a:lnTo>
                    <a:pt x="459574" y="1841182"/>
                  </a:lnTo>
                  <a:lnTo>
                    <a:pt x="612774" y="1955165"/>
                  </a:lnTo>
                  <a:lnTo>
                    <a:pt x="78409" y="2033574"/>
                  </a:lnTo>
                  <a:lnTo>
                    <a:pt x="0" y="1499222"/>
                  </a:lnTo>
                  <a:lnTo>
                    <a:pt x="153187" y="1613204"/>
                  </a:lnTo>
                  <a:lnTo>
                    <a:pt x="1282306" y="95745"/>
                  </a:lnTo>
                  <a:lnTo>
                    <a:pt x="1588681" y="323723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44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55505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25" dirty="0">
                <a:latin typeface="맑은 고딕"/>
                <a:cs typeface="맑은 고딕"/>
              </a:rPr>
              <a:t>과제</a:t>
            </a:r>
            <a:r>
              <a:rPr b="0" spc="25" dirty="0">
                <a:latin typeface="Arial"/>
                <a:cs typeface="Arial"/>
              </a:rPr>
              <a:t>1 </a:t>
            </a:r>
            <a:r>
              <a:rPr b="0" spc="-45" dirty="0">
                <a:latin typeface="Arial"/>
                <a:cs typeface="Arial"/>
              </a:rPr>
              <a:t>: </a:t>
            </a:r>
            <a:r>
              <a:rPr b="0" dirty="0">
                <a:latin typeface="맑은 고딕"/>
                <a:cs typeface="맑은 고딕"/>
              </a:rPr>
              <a:t>아래 </a:t>
            </a:r>
            <a:r>
              <a:rPr dirty="0"/>
              <a:t>코드</a:t>
            </a:r>
            <a:r>
              <a:rPr spc="-1030" dirty="0"/>
              <a:t> </a:t>
            </a:r>
            <a:r>
              <a:rPr dirty="0"/>
              <a:t>추가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63204" y="1356105"/>
            <a:ext cx="10601960" cy="4429760"/>
            <a:chOff x="863204" y="1356105"/>
            <a:chExt cx="10601960" cy="4429760"/>
          </a:xfrm>
        </p:grpSpPr>
        <p:sp>
          <p:nvSpPr>
            <p:cNvPr id="4" name="object 4"/>
            <p:cNvSpPr/>
            <p:nvPr/>
          </p:nvSpPr>
          <p:spPr>
            <a:xfrm>
              <a:off x="863204" y="1883976"/>
              <a:ext cx="10601847" cy="3901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66944" y="2193149"/>
              <a:ext cx="1534160" cy="340360"/>
            </a:xfrm>
            <a:custGeom>
              <a:avLst/>
              <a:gdLst/>
              <a:ahLst/>
              <a:cxnLst/>
              <a:rect l="l" t="t" r="r" b="b"/>
              <a:pathLst>
                <a:path w="1534159" h="340360">
                  <a:moveTo>
                    <a:pt x="8196" y="8268"/>
                  </a:moveTo>
                  <a:lnTo>
                    <a:pt x="49727" y="7566"/>
                  </a:lnTo>
                  <a:lnTo>
                    <a:pt x="91812" y="8545"/>
                  </a:lnTo>
                  <a:lnTo>
                    <a:pt x="135010" y="10633"/>
                  </a:lnTo>
                  <a:lnTo>
                    <a:pt x="179882" y="13259"/>
                  </a:lnTo>
                  <a:lnTo>
                    <a:pt x="226990" y="15850"/>
                  </a:lnTo>
                  <a:lnTo>
                    <a:pt x="276895" y="17835"/>
                  </a:lnTo>
                  <a:lnTo>
                    <a:pt x="330156" y="18641"/>
                  </a:lnTo>
                  <a:lnTo>
                    <a:pt x="387335" y="17696"/>
                  </a:lnTo>
                  <a:lnTo>
                    <a:pt x="448992" y="14429"/>
                  </a:lnTo>
                  <a:lnTo>
                    <a:pt x="515688" y="8268"/>
                  </a:lnTo>
                  <a:lnTo>
                    <a:pt x="574395" y="3098"/>
                  </a:lnTo>
                  <a:lnTo>
                    <a:pt x="625464" y="1256"/>
                  </a:lnTo>
                  <a:lnTo>
                    <a:pt x="670604" y="1979"/>
                  </a:lnTo>
                  <a:lnTo>
                    <a:pt x="711523" y="4500"/>
                  </a:lnTo>
                  <a:lnTo>
                    <a:pt x="749927" y="8056"/>
                  </a:lnTo>
                  <a:lnTo>
                    <a:pt x="787525" y="11881"/>
                  </a:lnTo>
                  <a:lnTo>
                    <a:pt x="826024" y="15210"/>
                  </a:lnTo>
                  <a:lnTo>
                    <a:pt x="867131" y="17278"/>
                  </a:lnTo>
                  <a:lnTo>
                    <a:pt x="912555" y="17321"/>
                  </a:lnTo>
                  <a:lnTo>
                    <a:pt x="964002" y="14572"/>
                  </a:lnTo>
                  <a:lnTo>
                    <a:pt x="1023180" y="8268"/>
                  </a:lnTo>
                  <a:lnTo>
                    <a:pt x="1090162" y="1816"/>
                  </a:lnTo>
                  <a:lnTo>
                    <a:pt x="1151632" y="0"/>
                  </a:lnTo>
                  <a:lnTo>
                    <a:pt x="1208305" y="1618"/>
                  </a:lnTo>
                  <a:lnTo>
                    <a:pt x="1260895" y="5472"/>
                  </a:lnTo>
                  <a:lnTo>
                    <a:pt x="1310116" y="10359"/>
                  </a:lnTo>
                  <a:lnTo>
                    <a:pt x="1356682" y="15079"/>
                  </a:lnTo>
                  <a:lnTo>
                    <a:pt x="1401307" y="18430"/>
                  </a:lnTo>
                  <a:lnTo>
                    <a:pt x="1444704" y="19213"/>
                  </a:lnTo>
                  <a:lnTo>
                    <a:pt x="1487588" y="16226"/>
                  </a:lnTo>
                  <a:lnTo>
                    <a:pt x="1530672" y="8268"/>
                  </a:lnTo>
                  <a:lnTo>
                    <a:pt x="1533886" y="44695"/>
                  </a:lnTo>
                  <a:lnTo>
                    <a:pt x="1532244" y="89037"/>
                  </a:lnTo>
                  <a:lnTo>
                    <a:pt x="1528425" y="139746"/>
                  </a:lnTo>
                  <a:lnTo>
                    <a:pt x="1525104" y="195274"/>
                  </a:lnTo>
                  <a:lnTo>
                    <a:pt x="1524961" y="254072"/>
                  </a:lnTo>
                  <a:lnTo>
                    <a:pt x="1530672" y="314592"/>
                  </a:lnTo>
                  <a:lnTo>
                    <a:pt x="1487440" y="313647"/>
                  </a:lnTo>
                  <a:lnTo>
                    <a:pt x="1440069" y="310407"/>
                  </a:lnTo>
                  <a:lnTo>
                    <a:pt x="1389653" y="305701"/>
                  </a:lnTo>
                  <a:lnTo>
                    <a:pt x="1337286" y="300356"/>
                  </a:lnTo>
                  <a:lnTo>
                    <a:pt x="1284061" y="295200"/>
                  </a:lnTo>
                  <a:lnTo>
                    <a:pt x="1231072" y="291061"/>
                  </a:lnTo>
                  <a:lnTo>
                    <a:pt x="1179413" y="288766"/>
                  </a:lnTo>
                  <a:lnTo>
                    <a:pt x="1130178" y="289144"/>
                  </a:lnTo>
                  <a:lnTo>
                    <a:pt x="1084461" y="293023"/>
                  </a:lnTo>
                  <a:lnTo>
                    <a:pt x="1043354" y="301229"/>
                  </a:lnTo>
                  <a:lnTo>
                    <a:pt x="1007953" y="314592"/>
                  </a:lnTo>
                  <a:lnTo>
                    <a:pt x="971600" y="327903"/>
                  </a:lnTo>
                  <a:lnTo>
                    <a:pt x="928018" y="335975"/>
                  </a:lnTo>
                  <a:lnTo>
                    <a:pt x="878873" y="339667"/>
                  </a:lnTo>
                  <a:lnTo>
                    <a:pt x="825830" y="339838"/>
                  </a:lnTo>
                  <a:lnTo>
                    <a:pt x="770553" y="337346"/>
                  </a:lnTo>
                  <a:lnTo>
                    <a:pt x="714708" y="333052"/>
                  </a:lnTo>
                  <a:lnTo>
                    <a:pt x="659960" y="327813"/>
                  </a:lnTo>
                  <a:lnTo>
                    <a:pt x="607973" y="322489"/>
                  </a:lnTo>
                  <a:lnTo>
                    <a:pt x="560414" y="317938"/>
                  </a:lnTo>
                  <a:lnTo>
                    <a:pt x="518945" y="315019"/>
                  </a:lnTo>
                  <a:lnTo>
                    <a:pt x="485234" y="314592"/>
                  </a:lnTo>
                  <a:lnTo>
                    <a:pt x="447064" y="314994"/>
                  </a:lnTo>
                  <a:lnTo>
                    <a:pt x="404351" y="313899"/>
                  </a:lnTo>
                  <a:lnTo>
                    <a:pt x="357454" y="311905"/>
                  </a:lnTo>
                  <a:lnTo>
                    <a:pt x="306729" y="309611"/>
                  </a:lnTo>
                  <a:lnTo>
                    <a:pt x="252534" y="307616"/>
                  </a:lnTo>
                  <a:lnTo>
                    <a:pt x="195226" y="306518"/>
                  </a:lnTo>
                  <a:lnTo>
                    <a:pt x="135162" y="306915"/>
                  </a:lnTo>
                  <a:lnTo>
                    <a:pt x="72700" y="309407"/>
                  </a:lnTo>
                  <a:lnTo>
                    <a:pt x="8196" y="314592"/>
                  </a:lnTo>
                  <a:lnTo>
                    <a:pt x="0" y="280376"/>
                  </a:lnTo>
                  <a:lnTo>
                    <a:pt x="421" y="239222"/>
                  </a:lnTo>
                  <a:lnTo>
                    <a:pt x="5929" y="193383"/>
                  </a:lnTo>
                  <a:lnTo>
                    <a:pt x="12992" y="145115"/>
                  </a:lnTo>
                  <a:lnTo>
                    <a:pt x="18079" y="96670"/>
                  </a:lnTo>
                  <a:lnTo>
                    <a:pt x="17658" y="50303"/>
                  </a:lnTo>
                  <a:lnTo>
                    <a:pt x="8196" y="826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63584" y="1362455"/>
              <a:ext cx="576580" cy="838200"/>
            </a:xfrm>
            <a:custGeom>
              <a:avLst/>
              <a:gdLst/>
              <a:ahLst/>
              <a:cxnLst/>
              <a:rect l="l" t="t" r="r" b="b"/>
              <a:pathLst>
                <a:path w="576579" h="838200">
                  <a:moveTo>
                    <a:pt x="432054" y="0"/>
                  </a:moveTo>
                  <a:lnTo>
                    <a:pt x="144018" y="0"/>
                  </a:lnTo>
                  <a:lnTo>
                    <a:pt x="144018" y="550163"/>
                  </a:lnTo>
                  <a:lnTo>
                    <a:pt x="0" y="550163"/>
                  </a:lnTo>
                  <a:lnTo>
                    <a:pt x="288036" y="838200"/>
                  </a:lnTo>
                  <a:lnTo>
                    <a:pt x="576072" y="550163"/>
                  </a:lnTo>
                  <a:lnTo>
                    <a:pt x="432054" y="550163"/>
                  </a:lnTo>
                  <a:lnTo>
                    <a:pt x="432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63584" y="1362455"/>
              <a:ext cx="576580" cy="838200"/>
            </a:xfrm>
            <a:custGeom>
              <a:avLst/>
              <a:gdLst/>
              <a:ahLst/>
              <a:cxnLst/>
              <a:rect l="l" t="t" r="r" b="b"/>
              <a:pathLst>
                <a:path w="576579" h="838200">
                  <a:moveTo>
                    <a:pt x="0" y="550163"/>
                  </a:moveTo>
                  <a:lnTo>
                    <a:pt x="144018" y="550163"/>
                  </a:lnTo>
                  <a:lnTo>
                    <a:pt x="144018" y="0"/>
                  </a:lnTo>
                  <a:lnTo>
                    <a:pt x="432054" y="0"/>
                  </a:lnTo>
                  <a:lnTo>
                    <a:pt x="432054" y="550163"/>
                  </a:lnTo>
                  <a:lnTo>
                    <a:pt x="576072" y="550163"/>
                  </a:lnTo>
                  <a:lnTo>
                    <a:pt x="288036" y="838200"/>
                  </a:lnTo>
                  <a:lnTo>
                    <a:pt x="0" y="55016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45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59632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25" dirty="0">
                <a:latin typeface="맑은 고딕"/>
                <a:cs typeface="맑은 고딕"/>
              </a:rPr>
              <a:t>과제</a:t>
            </a:r>
            <a:r>
              <a:rPr b="0" spc="25" dirty="0">
                <a:latin typeface="Arial"/>
                <a:cs typeface="Arial"/>
              </a:rPr>
              <a:t>1 </a:t>
            </a:r>
            <a:r>
              <a:rPr b="0" spc="-45" dirty="0">
                <a:latin typeface="Arial"/>
                <a:cs typeface="Arial"/>
              </a:rPr>
              <a:t>: </a:t>
            </a:r>
            <a:r>
              <a:rPr b="0" dirty="0">
                <a:latin typeface="맑은 고딕"/>
                <a:cs typeface="맑은 고딕"/>
              </a:rPr>
              <a:t>동영상</a:t>
            </a:r>
            <a:r>
              <a:rPr b="0" spc="-630" dirty="0">
                <a:latin typeface="맑은 고딕"/>
                <a:cs typeface="맑은 고딕"/>
              </a:rPr>
              <a:t> </a:t>
            </a:r>
            <a:r>
              <a:rPr dirty="0"/>
              <a:t>화면캡쳐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20923" y="1417320"/>
            <a:ext cx="6619240" cy="5416550"/>
            <a:chOff x="2820923" y="1417320"/>
            <a:chExt cx="6619240" cy="5416550"/>
          </a:xfrm>
        </p:grpSpPr>
        <p:sp>
          <p:nvSpPr>
            <p:cNvPr id="4" name="object 4"/>
            <p:cNvSpPr/>
            <p:nvPr/>
          </p:nvSpPr>
          <p:spPr>
            <a:xfrm>
              <a:off x="2820923" y="1417320"/>
              <a:ext cx="6618731" cy="54162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12107" y="4364735"/>
              <a:ext cx="4776470" cy="1603375"/>
            </a:xfrm>
            <a:custGeom>
              <a:avLst/>
              <a:gdLst/>
              <a:ahLst/>
              <a:cxnLst/>
              <a:rect l="l" t="t" r="r" b="b"/>
              <a:pathLst>
                <a:path w="4776470" h="1603375">
                  <a:moveTo>
                    <a:pt x="4776216" y="0"/>
                  </a:moveTo>
                  <a:lnTo>
                    <a:pt x="0" y="0"/>
                  </a:lnTo>
                  <a:lnTo>
                    <a:pt x="0" y="1603248"/>
                  </a:lnTo>
                  <a:lnTo>
                    <a:pt x="4776216" y="1603248"/>
                  </a:lnTo>
                  <a:lnTo>
                    <a:pt x="477621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12107" y="4364735"/>
              <a:ext cx="4776470" cy="1603375"/>
            </a:xfrm>
            <a:custGeom>
              <a:avLst/>
              <a:gdLst/>
              <a:ahLst/>
              <a:cxnLst/>
              <a:rect l="l" t="t" r="r" b="b"/>
              <a:pathLst>
                <a:path w="4776470" h="1603375">
                  <a:moveTo>
                    <a:pt x="0" y="0"/>
                  </a:moveTo>
                  <a:lnTo>
                    <a:pt x="4776216" y="0"/>
                  </a:lnTo>
                  <a:lnTo>
                    <a:pt x="4776216" y="1603248"/>
                  </a:lnTo>
                  <a:lnTo>
                    <a:pt x="0" y="160324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46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02892" y="0"/>
            <a:ext cx="8586470" cy="6833870"/>
            <a:chOff x="1802892" y="0"/>
            <a:chExt cx="8586470" cy="6833870"/>
          </a:xfrm>
        </p:grpSpPr>
        <p:sp>
          <p:nvSpPr>
            <p:cNvPr id="3" name="object 3"/>
            <p:cNvSpPr/>
            <p:nvPr/>
          </p:nvSpPr>
          <p:spPr>
            <a:xfrm>
              <a:off x="1802892" y="0"/>
              <a:ext cx="8586214" cy="68336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18407" y="214966"/>
              <a:ext cx="3039110" cy="388620"/>
            </a:xfrm>
            <a:custGeom>
              <a:avLst/>
              <a:gdLst/>
              <a:ahLst/>
              <a:cxnLst/>
              <a:rect l="l" t="t" r="r" b="b"/>
              <a:pathLst>
                <a:path w="3039110" h="388620">
                  <a:moveTo>
                    <a:pt x="102" y="15919"/>
                  </a:moveTo>
                  <a:lnTo>
                    <a:pt x="69824" y="13929"/>
                  </a:lnTo>
                  <a:lnTo>
                    <a:pt x="133704" y="13606"/>
                  </a:lnTo>
                  <a:lnTo>
                    <a:pt x="192329" y="14490"/>
                  </a:lnTo>
                  <a:lnTo>
                    <a:pt x="246290" y="16122"/>
                  </a:lnTo>
                  <a:lnTo>
                    <a:pt x="296174" y="18043"/>
                  </a:lnTo>
                  <a:lnTo>
                    <a:pt x="342571" y="19794"/>
                  </a:lnTo>
                  <a:lnTo>
                    <a:pt x="386068" y="20916"/>
                  </a:lnTo>
                  <a:lnTo>
                    <a:pt x="427255" y="20950"/>
                  </a:lnTo>
                  <a:lnTo>
                    <a:pt x="466721" y="19437"/>
                  </a:lnTo>
                  <a:lnTo>
                    <a:pt x="505054" y="15919"/>
                  </a:lnTo>
                  <a:lnTo>
                    <a:pt x="546258" y="12587"/>
                  </a:lnTo>
                  <a:lnTo>
                    <a:pt x="593060" y="11551"/>
                  </a:lnTo>
                  <a:lnTo>
                    <a:pt x="644136" y="12229"/>
                  </a:lnTo>
                  <a:lnTo>
                    <a:pt x="698159" y="14037"/>
                  </a:lnTo>
                  <a:lnTo>
                    <a:pt x="753806" y="16390"/>
                  </a:lnTo>
                  <a:lnTo>
                    <a:pt x="809751" y="18706"/>
                  </a:lnTo>
                  <a:lnTo>
                    <a:pt x="864668" y="20400"/>
                  </a:lnTo>
                  <a:lnTo>
                    <a:pt x="917233" y="20889"/>
                  </a:lnTo>
                  <a:lnTo>
                    <a:pt x="966121" y="19590"/>
                  </a:lnTo>
                  <a:lnTo>
                    <a:pt x="1010006" y="15919"/>
                  </a:lnTo>
                  <a:lnTo>
                    <a:pt x="1056563" y="12196"/>
                  </a:lnTo>
                  <a:lnTo>
                    <a:pt x="1105122" y="11622"/>
                  </a:lnTo>
                  <a:lnTo>
                    <a:pt x="1155486" y="13246"/>
                  </a:lnTo>
                  <a:lnTo>
                    <a:pt x="1207461" y="16117"/>
                  </a:lnTo>
                  <a:lnTo>
                    <a:pt x="1260851" y="19285"/>
                  </a:lnTo>
                  <a:lnTo>
                    <a:pt x="1315461" y="21800"/>
                  </a:lnTo>
                  <a:lnTo>
                    <a:pt x="1371095" y="22711"/>
                  </a:lnTo>
                  <a:lnTo>
                    <a:pt x="1427559" y="21067"/>
                  </a:lnTo>
                  <a:lnTo>
                    <a:pt x="1484656" y="15919"/>
                  </a:lnTo>
                  <a:lnTo>
                    <a:pt x="1531786" y="11920"/>
                  </a:lnTo>
                  <a:lnTo>
                    <a:pt x="1579313" y="11187"/>
                  </a:lnTo>
                  <a:lnTo>
                    <a:pt x="1627207" y="12898"/>
                  </a:lnTo>
                  <a:lnTo>
                    <a:pt x="1675436" y="16230"/>
                  </a:lnTo>
                  <a:lnTo>
                    <a:pt x="1723972" y="20363"/>
                  </a:lnTo>
                  <a:lnTo>
                    <a:pt x="1772782" y="24473"/>
                  </a:lnTo>
                  <a:lnTo>
                    <a:pt x="1821839" y="27738"/>
                  </a:lnTo>
                  <a:lnTo>
                    <a:pt x="1871110" y="29338"/>
                  </a:lnTo>
                  <a:lnTo>
                    <a:pt x="1920566" y="28449"/>
                  </a:lnTo>
                  <a:lnTo>
                    <a:pt x="1970176" y="24250"/>
                  </a:lnTo>
                  <a:lnTo>
                    <a:pt x="2019910" y="15919"/>
                  </a:lnTo>
                  <a:lnTo>
                    <a:pt x="2069286" y="8287"/>
                  </a:lnTo>
                  <a:lnTo>
                    <a:pt x="2117962" y="5906"/>
                  </a:lnTo>
                  <a:lnTo>
                    <a:pt x="2166126" y="7534"/>
                  </a:lnTo>
                  <a:lnTo>
                    <a:pt x="2213961" y="11931"/>
                  </a:lnTo>
                  <a:lnTo>
                    <a:pt x="2261653" y="17854"/>
                  </a:lnTo>
                  <a:lnTo>
                    <a:pt x="2309387" y="24062"/>
                  </a:lnTo>
                  <a:lnTo>
                    <a:pt x="2357348" y="29313"/>
                  </a:lnTo>
                  <a:lnTo>
                    <a:pt x="2405722" y="32366"/>
                  </a:lnTo>
                  <a:lnTo>
                    <a:pt x="2454692" y="31979"/>
                  </a:lnTo>
                  <a:lnTo>
                    <a:pt x="2504444" y="26910"/>
                  </a:lnTo>
                  <a:lnTo>
                    <a:pt x="2555164" y="15919"/>
                  </a:lnTo>
                  <a:lnTo>
                    <a:pt x="2611076" y="4330"/>
                  </a:lnTo>
                  <a:lnTo>
                    <a:pt x="2665849" y="0"/>
                  </a:lnTo>
                  <a:lnTo>
                    <a:pt x="2719207" y="1172"/>
                  </a:lnTo>
                  <a:lnTo>
                    <a:pt x="2770873" y="6091"/>
                  </a:lnTo>
                  <a:lnTo>
                    <a:pt x="2820569" y="12999"/>
                  </a:lnTo>
                  <a:lnTo>
                    <a:pt x="2868019" y="20141"/>
                  </a:lnTo>
                  <a:lnTo>
                    <a:pt x="2912946" y="25761"/>
                  </a:lnTo>
                  <a:lnTo>
                    <a:pt x="2955072" y="28101"/>
                  </a:lnTo>
                  <a:lnTo>
                    <a:pt x="2994120" y="25406"/>
                  </a:lnTo>
                  <a:lnTo>
                    <a:pt x="3029814" y="15919"/>
                  </a:lnTo>
                  <a:lnTo>
                    <a:pt x="3038170" y="72746"/>
                  </a:lnTo>
                  <a:lnTo>
                    <a:pt x="3039112" y="122637"/>
                  </a:lnTo>
                  <a:lnTo>
                    <a:pt x="3035152" y="167201"/>
                  </a:lnTo>
                  <a:lnTo>
                    <a:pt x="3028804" y="208047"/>
                  </a:lnTo>
                  <a:lnTo>
                    <a:pt x="3022583" y="246785"/>
                  </a:lnTo>
                  <a:lnTo>
                    <a:pt x="3019002" y="285024"/>
                  </a:lnTo>
                  <a:lnTo>
                    <a:pt x="3020574" y="324372"/>
                  </a:lnTo>
                  <a:lnTo>
                    <a:pt x="3029814" y="366439"/>
                  </a:lnTo>
                  <a:lnTo>
                    <a:pt x="2978542" y="371674"/>
                  </a:lnTo>
                  <a:lnTo>
                    <a:pt x="2927303" y="373538"/>
                  </a:lnTo>
                  <a:lnTo>
                    <a:pt x="2876150" y="372859"/>
                  </a:lnTo>
                  <a:lnTo>
                    <a:pt x="2825135" y="370464"/>
                  </a:lnTo>
                  <a:lnTo>
                    <a:pt x="2774309" y="367182"/>
                  </a:lnTo>
                  <a:lnTo>
                    <a:pt x="2723726" y="363840"/>
                  </a:lnTo>
                  <a:lnTo>
                    <a:pt x="2673438" y="361267"/>
                  </a:lnTo>
                  <a:lnTo>
                    <a:pt x="2623496" y="360290"/>
                  </a:lnTo>
                  <a:lnTo>
                    <a:pt x="2573953" y="361738"/>
                  </a:lnTo>
                  <a:lnTo>
                    <a:pt x="2524862" y="366439"/>
                  </a:lnTo>
                  <a:lnTo>
                    <a:pt x="2472931" y="372197"/>
                  </a:lnTo>
                  <a:lnTo>
                    <a:pt x="2424604" y="375182"/>
                  </a:lnTo>
                  <a:lnTo>
                    <a:pt x="2378248" y="375964"/>
                  </a:lnTo>
                  <a:lnTo>
                    <a:pt x="2332233" y="375115"/>
                  </a:lnTo>
                  <a:lnTo>
                    <a:pt x="2284930" y="373209"/>
                  </a:lnTo>
                  <a:lnTo>
                    <a:pt x="2234707" y="370816"/>
                  </a:lnTo>
                  <a:lnTo>
                    <a:pt x="2179933" y="368509"/>
                  </a:lnTo>
                  <a:lnTo>
                    <a:pt x="2118978" y="366859"/>
                  </a:lnTo>
                  <a:lnTo>
                    <a:pt x="2050212" y="366439"/>
                  </a:lnTo>
                  <a:lnTo>
                    <a:pt x="1987334" y="365206"/>
                  </a:lnTo>
                  <a:lnTo>
                    <a:pt x="1929837" y="361502"/>
                  </a:lnTo>
                  <a:lnTo>
                    <a:pt x="1876735" y="356356"/>
                  </a:lnTo>
                  <a:lnTo>
                    <a:pt x="1827042" y="350797"/>
                  </a:lnTo>
                  <a:lnTo>
                    <a:pt x="1779772" y="345855"/>
                  </a:lnTo>
                  <a:lnTo>
                    <a:pt x="1733940" y="342560"/>
                  </a:lnTo>
                  <a:lnTo>
                    <a:pt x="1688558" y="341941"/>
                  </a:lnTo>
                  <a:lnTo>
                    <a:pt x="1642642" y="345028"/>
                  </a:lnTo>
                  <a:lnTo>
                    <a:pt x="1595205" y="352851"/>
                  </a:lnTo>
                  <a:lnTo>
                    <a:pt x="1545260" y="366439"/>
                  </a:lnTo>
                  <a:lnTo>
                    <a:pt x="1497136" y="377929"/>
                  </a:lnTo>
                  <a:lnTo>
                    <a:pt x="1446901" y="382791"/>
                  </a:lnTo>
                  <a:lnTo>
                    <a:pt x="1395223" y="382469"/>
                  </a:lnTo>
                  <a:lnTo>
                    <a:pt x="1342770" y="378406"/>
                  </a:lnTo>
                  <a:lnTo>
                    <a:pt x="1290210" y="372045"/>
                  </a:lnTo>
                  <a:lnTo>
                    <a:pt x="1238210" y="364828"/>
                  </a:lnTo>
                  <a:lnTo>
                    <a:pt x="1187440" y="358201"/>
                  </a:lnTo>
                  <a:lnTo>
                    <a:pt x="1138566" y="353605"/>
                  </a:lnTo>
                  <a:lnTo>
                    <a:pt x="1092257" y="352484"/>
                  </a:lnTo>
                  <a:lnTo>
                    <a:pt x="1049181" y="356280"/>
                  </a:lnTo>
                  <a:lnTo>
                    <a:pt x="1010006" y="366439"/>
                  </a:lnTo>
                  <a:lnTo>
                    <a:pt x="972372" y="377808"/>
                  </a:lnTo>
                  <a:lnTo>
                    <a:pt x="933203" y="384754"/>
                  </a:lnTo>
                  <a:lnTo>
                    <a:pt x="892091" y="387993"/>
                  </a:lnTo>
                  <a:lnTo>
                    <a:pt x="848630" y="388241"/>
                  </a:lnTo>
                  <a:lnTo>
                    <a:pt x="802414" y="386216"/>
                  </a:lnTo>
                  <a:lnTo>
                    <a:pt x="753035" y="382633"/>
                  </a:lnTo>
                  <a:lnTo>
                    <a:pt x="700087" y="378209"/>
                  </a:lnTo>
                  <a:lnTo>
                    <a:pt x="643162" y="373662"/>
                  </a:lnTo>
                  <a:lnTo>
                    <a:pt x="581854" y="369706"/>
                  </a:lnTo>
                  <a:lnTo>
                    <a:pt x="515757" y="367060"/>
                  </a:lnTo>
                  <a:lnTo>
                    <a:pt x="444462" y="366439"/>
                  </a:lnTo>
                  <a:lnTo>
                    <a:pt x="371376" y="366337"/>
                  </a:lnTo>
                  <a:lnTo>
                    <a:pt x="312922" y="364967"/>
                  </a:lnTo>
                  <a:lnTo>
                    <a:pt x="266000" y="362813"/>
                  </a:lnTo>
                  <a:lnTo>
                    <a:pt x="227511" y="360360"/>
                  </a:lnTo>
                  <a:lnTo>
                    <a:pt x="194355" y="358090"/>
                  </a:lnTo>
                  <a:lnTo>
                    <a:pt x="163433" y="356488"/>
                  </a:lnTo>
                  <a:lnTo>
                    <a:pt x="131647" y="356038"/>
                  </a:lnTo>
                  <a:lnTo>
                    <a:pt x="95896" y="357224"/>
                  </a:lnTo>
                  <a:lnTo>
                    <a:pt x="53080" y="360529"/>
                  </a:lnTo>
                  <a:lnTo>
                    <a:pt x="102" y="366439"/>
                  </a:lnTo>
                  <a:lnTo>
                    <a:pt x="0" y="305733"/>
                  </a:lnTo>
                  <a:lnTo>
                    <a:pt x="4246" y="247750"/>
                  </a:lnTo>
                  <a:lnTo>
                    <a:pt x="10254" y="192981"/>
                  </a:lnTo>
                  <a:lnTo>
                    <a:pt x="15432" y="141921"/>
                  </a:lnTo>
                  <a:lnTo>
                    <a:pt x="17193" y="95061"/>
                  </a:lnTo>
                  <a:lnTo>
                    <a:pt x="12946" y="52896"/>
                  </a:lnTo>
                  <a:lnTo>
                    <a:pt x="102" y="1591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31792" y="434340"/>
              <a:ext cx="576580" cy="838200"/>
            </a:xfrm>
            <a:custGeom>
              <a:avLst/>
              <a:gdLst/>
              <a:ahLst/>
              <a:cxnLst/>
              <a:rect l="l" t="t" r="r" b="b"/>
              <a:pathLst>
                <a:path w="576579" h="838200">
                  <a:moveTo>
                    <a:pt x="288036" y="0"/>
                  </a:moveTo>
                  <a:lnTo>
                    <a:pt x="0" y="288036"/>
                  </a:lnTo>
                  <a:lnTo>
                    <a:pt x="144018" y="288036"/>
                  </a:lnTo>
                  <a:lnTo>
                    <a:pt x="144018" y="838200"/>
                  </a:lnTo>
                  <a:lnTo>
                    <a:pt x="432054" y="838200"/>
                  </a:lnTo>
                  <a:lnTo>
                    <a:pt x="432054" y="288036"/>
                  </a:lnTo>
                  <a:lnTo>
                    <a:pt x="576072" y="288036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1792" y="434340"/>
              <a:ext cx="576580" cy="838200"/>
            </a:xfrm>
            <a:custGeom>
              <a:avLst/>
              <a:gdLst/>
              <a:ahLst/>
              <a:cxnLst/>
              <a:rect l="l" t="t" r="r" b="b"/>
              <a:pathLst>
                <a:path w="576579" h="838200">
                  <a:moveTo>
                    <a:pt x="576072" y="288036"/>
                  </a:moveTo>
                  <a:lnTo>
                    <a:pt x="432054" y="288036"/>
                  </a:lnTo>
                  <a:lnTo>
                    <a:pt x="432054" y="838200"/>
                  </a:lnTo>
                  <a:lnTo>
                    <a:pt x="144018" y="838200"/>
                  </a:lnTo>
                  <a:lnTo>
                    <a:pt x="144018" y="288036"/>
                  </a:lnTo>
                  <a:lnTo>
                    <a:pt x="0" y="288036"/>
                  </a:lnTo>
                  <a:lnTo>
                    <a:pt x="288036" y="0"/>
                  </a:lnTo>
                  <a:lnTo>
                    <a:pt x="576072" y="28803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83636" y="3659123"/>
              <a:ext cx="6118860" cy="2204085"/>
            </a:xfrm>
            <a:custGeom>
              <a:avLst/>
              <a:gdLst/>
              <a:ahLst/>
              <a:cxnLst/>
              <a:rect l="l" t="t" r="r" b="b"/>
              <a:pathLst>
                <a:path w="6118859" h="2204085">
                  <a:moveTo>
                    <a:pt x="6118860" y="0"/>
                  </a:moveTo>
                  <a:lnTo>
                    <a:pt x="0" y="0"/>
                  </a:lnTo>
                  <a:lnTo>
                    <a:pt x="0" y="2203704"/>
                  </a:lnTo>
                  <a:lnTo>
                    <a:pt x="6118860" y="2203704"/>
                  </a:lnTo>
                  <a:lnTo>
                    <a:pt x="611886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83636" y="3659123"/>
              <a:ext cx="6118860" cy="2204085"/>
            </a:xfrm>
            <a:custGeom>
              <a:avLst/>
              <a:gdLst/>
              <a:ahLst/>
              <a:cxnLst/>
              <a:rect l="l" t="t" r="r" b="b"/>
              <a:pathLst>
                <a:path w="6118859" h="2204085">
                  <a:moveTo>
                    <a:pt x="0" y="0"/>
                  </a:moveTo>
                  <a:lnTo>
                    <a:pt x="6118860" y="0"/>
                  </a:lnTo>
                  <a:lnTo>
                    <a:pt x="6118860" y="2203704"/>
                  </a:lnTo>
                  <a:lnTo>
                    <a:pt x="0" y="22037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47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7279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과제</a:t>
            </a:r>
            <a:r>
              <a:rPr spc="25" dirty="0">
                <a:latin typeface="Arial"/>
                <a:cs typeface="Arial"/>
              </a:rPr>
              <a:t>1</a:t>
            </a:r>
            <a:r>
              <a:rPr spc="-165" dirty="0">
                <a:latin typeface="Arial"/>
                <a:cs typeface="Arial"/>
              </a:rPr>
              <a:t> </a:t>
            </a:r>
            <a:r>
              <a:rPr dirty="0"/>
              <a:t>요약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48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9961"/>
            <a:ext cx="10250805" cy="424878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241300" algn="l"/>
              </a:tabLst>
            </a:pPr>
            <a:r>
              <a:rPr sz="2400" spc="15" dirty="0">
                <a:latin typeface="Arial"/>
                <a:cs typeface="Arial"/>
              </a:rPr>
              <a:t>Colab</a:t>
            </a:r>
            <a:r>
              <a:rPr sz="2400" spc="15" dirty="0">
                <a:latin typeface="맑은 고딕"/>
                <a:cs typeface="맑은 고딕"/>
              </a:rPr>
              <a:t>에서</a:t>
            </a:r>
            <a:r>
              <a:rPr sz="2400" spc="-65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다양한 영상데이터를 테스트해보기</a:t>
            </a:r>
            <a:endParaRPr sz="24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Char char="•"/>
              <a:tabLst>
                <a:tab pos="241300" algn="l"/>
              </a:tabLst>
            </a:pPr>
            <a:r>
              <a:rPr sz="2400" spc="75" dirty="0">
                <a:latin typeface="Arial"/>
                <a:cs typeface="Arial"/>
              </a:rPr>
              <a:t>Requirement: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자연스러운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화면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캡쳐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3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부자연스러운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화면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캡쳐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3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두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화면의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차이를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추론하여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보고</a:t>
            </a:r>
            <a:endParaRPr sz="2000">
              <a:latin typeface="맑은 고딕"/>
              <a:cs typeface="맑은 고딕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주의할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점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두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캡쳐는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spc="-15" dirty="0">
                <a:latin typeface="Arial"/>
                <a:cs typeface="Arial"/>
              </a:rPr>
              <a:t>1)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맑은 고딕"/>
                <a:cs typeface="맑은 고딕"/>
              </a:rPr>
              <a:t>동일한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spc="114" dirty="0">
                <a:latin typeface="Arial"/>
                <a:cs typeface="Arial"/>
              </a:rPr>
              <a:t>input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data</a:t>
            </a:r>
            <a:r>
              <a:rPr sz="2000" spc="60" dirty="0">
                <a:latin typeface="맑은 고딕"/>
                <a:cs typeface="맑은 고딕"/>
              </a:rPr>
              <a:t>로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생성하거나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spc="-15" dirty="0">
                <a:latin typeface="Arial"/>
                <a:cs typeface="Arial"/>
              </a:rPr>
              <a:t>2)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맑은 고딕"/>
                <a:cs typeface="맑은 고딕"/>
              </a:rPr>
              <a:t>동일한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spc="95" dirty="0">
                <a:latin typeface="Arial"/>
                <a:cs typeface="Arial"/>
              </a:rPr>
              <a:t>driving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video</a:t>
            </a:r>
            <a:r>
              <a:rPr sz="2000" spc="50" dirty="0">
                <a:latin typeface="맑은 고딕"/>
                <a:cs typeface="맑은 고딕"/>
              </a:rPr>
              <a:t>로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생성해야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spc="-10" dirty="0">
                <a:latin typeface="맑은 고딕"/>
                <a:cs typeface="맑은 고딕"/>
              </a:rPr>
              <a:t>함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114" dirty="0">
                <a:latin typeface="Arial"/>
                <a:cs typeface="Arial"/>
              </a:rPr>
              <a:t>Input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114" dirty="0">
                <a:latin typeface="Arial"/>
                <a:cs typeface="Arial"/>
              </a:rPr>
              <a:t>or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driving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(target)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video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맑은 고딕"/>
                <a:cs typeface="맑은 고딕"/>
              </a:rPr>
              <a:t>둘</a:t>
            </a:r>
            <a:r>
              <a:rPr sz="1800" spc="-16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중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하나는</a:t>
            </a:r>
            <a:r>
              <a:rPr sz="1800" spc="-16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동일한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조건으로</a:t>
            </a:r>
            <a:r>
              <a:rPr sz="1800" spc="-17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맞출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것</a:t>
            </a:r>
            <a:endParaRPr sz="1800">
              <a:latin typeface="맑은 고딕"/>
              <a:cs typeface="맑은 고딕"/>
            </a:endParaRPr>
          </a:p>
          <a:p>
            <a:pPr marL="697230" marR="140335" lvl="1" indent="-227965">
              <a:lnSpc>
                <a:spcPct val="80000"/>
              </a:lnSpc>
              <a:spcBef>
                <a:spcPts val="48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본인의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85" dirty="0">
                <a:latin typeface="Arial"/>
                <a:cs typeface="Arial"/>
              </a:rPr>
              <a:t>google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drive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맑은 고딕"/>
                <a:cs typeface="맑은 고딕"/>
              </a:rPr>
              <a:t>계정을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생성하되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맑은 고딕"/>
                <a:cs typeface="맑은 고딕"/>
              </a:rPr>
              <a:t>보안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등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만일을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대비하기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위하여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잘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안쓰는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구  글계정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사용할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것을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권고함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30" dirty="0">
                <a:latin typeface="Arial"/>
                <a:cs typeface="Arial"/>
              </a:rPr>
              <a:t>Input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data</a:t>
            </a:r>
            <a:r>
              <a:rPr sz="2000" spc="60" dirty="0">
                <a:latin typeface="맑은 고딕"/>
                <a:cs typeface="맑은 고딕"/>
              </a:rPr>
              <a:t>는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새로운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데이터이어야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함</a:t>
            </a:r>
            <a:endParaRPr sz="2000">
              <a:latin typeface="맑은 고딕"/>
              <a:cs typeface="맑은 고딕"/>
            </a:endParaRPr>
          </a:p>
          <a:p>
            <a:pPr marL="1155700" lvl="2" indent="-229235">
              <a:lnSpc>
                <a:spcPct val="100000"/>
              </a:lnSpc>
              <a:spcBef>
                <a:spcPts val="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맑은 고딕"/>
                <a:cs typeface="맑은 고딕"/>
              </a:rPr>
              <a:t>해당</a:t>
            </a:r>
            <a:r>
              <a:rPr sz="1800" spc="-170" dirty="0">
                <a:latin typeface="맑은 고딕"/>
                <a:cs typeface="맑은 고딕"/>
              </a:rPr>
              <a:t> </a:t>
            </a:r>
            <a:r>
              <a:rPr sz="1800" spc="30" dirty="0">
                <a:latin typeface="Arial"/>
                <a:cs typeface="Arial"/>
              </a:rPr>
              <a:t>colab</a:t>
            </a:r>
            <a:r>
              <a:rPr sz="1800" spc="30" dirty="0">
                <a:latin typeface="맑은 고딕"/>
                <a:cs typeface="맑은 고딕"/>
              </a:rPr>
              <a:t>에서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제공하지</a:t>
            </a:r>
            <a:r>
              <a:rPr sz="1800" spc="-17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않는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영상데이터이며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b="1" dirty="0">
                <a:latin typeface="맑은 고딕"/>
                <a:cs typeface="맑은 고딕"/>
              </a:rPr>
              <a:t>사람</a:t>
            </a:r>
            <a:r>
              <a:rPr sz="1800" dirty="0">
                <a:latin typeface="맑은 고딕"/>
                <a:cs typeface="맑은 고딕"/>
              </a:rPr>
              <a:t>임을</a:t>
            </a:r>
            <a:r>
              <a:rPr sz="1800" spc="-16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식별할</a:t>
            </a:r>
            <a:r>
              <a:rPr sz="1800" spc="-16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수</a:t>
            </a:r>
            <a:r>
              <a:rPr sz="1800" spc="-1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있어야</a:t>
            </a:r>
            <a:r>
              <a:rPr sz="1800" spc="-165" dirty="0">
                <a:latin typeface="맑은 고딕"/>
                <a:cs typeface="맑은 고딕"/>
              </a:rPr>
              <a:t> </a:t>
            </a:r>
            <a:r>
              <a:rPr sz="1800" spc="-10" dirty="0">
                <a:latin typeface="맑은 고딕"/>
                <a:cs typeface="맑은 고딕"/>
              </a:rPr>
              <a:t>함</a:t>
            </a:r>
            <a:r>
              <a:rPr sz="1800" spc="-1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135" y="4802003"/>
            <a:ext cx="3332479" cy="1993900"/>
            <a:chOff x="92135" y="4802003"/>
            <a:chExt cx="3332479" cy="1993900"/>
          </a:xfrm>
        </p:grpSpPr>
        <p:sp>
          <p:nvSpPr>
            <p:cNvPr id="3" name="object 3"/>
            <p:cNvSpPr/>
            <p:nvPr/>
          </p:nvSpPr>
          <p:spPr>
            <a:xfrm>
              <a:off x="516635" y="4805172"/>
              <a:ext cx="2904743" cy="1664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6635" y="4805178"/>
              <a:ext cx="2905125" cy="1664335"/>
            </a:xfrm>
            <a:custGeom>
              <a:avLst/>
              <a:gdLst/>
              <a:ahLst/>
              <a:cxnLst/>
              <a:rect l="l" t="t" r="r" b="b"/>
              <a:pathLst>
                <a:path w="2905125" h="1664335">
                  <a:moveTo>
                    <a:pt x="0" y="277368"/>
                  </a:moveTo>
                  <a:lnTo>
                    <a:pt x="4468" y="227510"/>
                  </a:lnTo>
                  <a:lnTo>
                    <a:pt x="17352" y="180584"/>
                  </a:lnTo>
                  <a:lnTo>
                    <a:pt x="37868" y="137374"/>
                  </a:lnTo>
                  <a:lnTo>
                    <a:pt x="65233" y="98662"/>
                  </a:lnTo>
                  <a:lnTo>
                    <a:pt x="98662" y="65233"/>
                  </a:lnTo>
                  <a:lnTo>
                    <a:pt x="137374" y="37868"/>
                  </a:lnTo>
                  <a:lnTo>
                    <a:pt x="180584" y="17352"/>
                  </a:lnTo>
                  <a:lnTo>
                    <a:pt x="227510" y="4468"/>
                  </a:lnTo>
                  <a:lnTo>
                    <a:pt x="277368" y="0"/>
                  </a:lnTo>
                  <a:lnTo>
                    <a:pt x="2627376" y="0"/>
                  </a:lnTo>
                  <a:lnTo>
                    <a:pt x="2677233" y="4468"/>
                  </a:lnTo>
                  <a:lnTo>
                    <a:pt x="2724159" y="17352"/>
                  </a:lnTo>
                  <a:lnTo>
                    <a:pt x="2767369" y="37868"/>
                  </a:lnTo>
                  <a:lnTo>
                    <a:pt x="2806081" y="65233"/>
                  </a:lnTo>
                  <a:lnTo>
                    <a:pt x="2839510" y="98662"/>
                  </a:lnTo>
                  <a:lnTo>
                    <a:pt x="2866875" y="137374"/>
                  </a:lnTo>
                  <a:lnTo>
                    <a:pt x="2887391" y="180584"/>
                  </a:lnTo>
                  <a:lnTo>
                    <a:pt x="2900275" y="227510"/>
                  </a:lnTo>
                  <a:lnTo>
                    <a:pt x="2904744" y="277368"/>
                  </a:lnTo>
                  <a:lnTo>
                    <a:pt x="2904744" y="1386827"/>
                  </a:lnTo>
                  <a:lnTo>
                    <a:pt x="2900275" y="1436685"/>
                  </a:lnTo>
                  <a:lnTo>
                    <a:pt x="2887391" y="1483612"/>
                  </a:lnTo>
                  <a:lnTo>
                    <a:pt x="2866875" y="1526824"/>
                  </a:lnTo>
                  <a:lnTo>
                    <a:pt x="2839510" y="1565537"/>
                  </a:lnTo>
                  <a:lnTo>
                    <a:pt x="2806081" y="1598969"/>
                  </a:lnTo>
                  <a:lnTo>
                    <a:pt x="2767369" y="1626336"/>
                  </a:lnTo>
                  <a:lnTo>
                    <a:pt x="2724159" y="1646853"/>
                  </a:lnTo>
                  <a:lnTo>
                    <a:pt x="2677233" y="1659738"/>
                  </a:lnTo>
                  <a:lnTo>
                    <a:pt x="2627376" y="1664208"/>
                  </a:lnTo>
                  <a:lnTo>
                    <a:pt x="277368" y="1664208"/>
                  </a:lnTo>
                  <a:lnTo>
                    <a:pt x="227510" y="1659738"/>
                  </a:lnTo>
                  <a:lnTo>
                    <a:pt x="180584" y="1646853"/>
                  </a:lnTo>
                  <a:lnTo>
                    <a:pt x="137374" y="1626336"/>
                  </a:lnTo>
                  <a:lnTo>
                    <a:pt x="98662" y="1598969"/>
                  </a:lnTo>
                  <a:lnTo>
                    <a:pt x="65233" y="1565537"/>
                  </a:lnTo>
                  <a:lnTo>
                    <a:pt x="37868" y="1526824"/>
                  </a:lnTo>
                  <a:lnTo>
                    <a:pt x="17352" y="1483612"/>
                  </a:lnTo>
                  <a:lnTo>
                    <a:pt x="4468" y="1436685"/>
                  </a:lnTo>
                  <a:lnTo>
                    <a:pt x="0" y="1386827"/>
                  </a:lnTo>
                  <a:lnTo>
                    <a:pt x="0" y="277368"/>
                  </a:lnTo>
                  <a:close/>
                </a:path>
              </a:pathLst>
            </a:custGeom>
            <a:ln w="63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315690"/>
            <a:ext cx="984821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0"/>
              </a:spcBef>
            </a:pPr>
            <a:r>
              <a:rPr b="0" spc="-50" dirty="0">
                <a:latin typeface="Arial"/>
                <a:cs typeface="Arial"/>
              </a:rPr>
              <a:t>(</a:t>
            </a:r>
            <a:r>
              <a:rPr b="0" spc="-50" dirty="0">
                <a:latin typeface="맑은 고딕"/>
                <a:cs typeface="맑은 고딕"/>
              </a:rPr>
              <a:t>강의</a:t>
            </a:r>
            <a:r>
              <a:rPr b="0" spc="-405" dirty="0">
                <a:latin typeface="맑은 고딕"/>
                <a:cs typeface="맑은 고딕"/>
              </a:rPr>
              <a:t> </a:t>
            </a:r>
            <a:r>
              <a:rPr b="0" spc="-25" dirty="0">
                <a:latin typeface="Arial"/>
                <a:cs typeface="Arial"/>
              </a:rPr>
              <a:t>2</a:t>
            </a:r>
            <a:r>
              <a:rPr b="0" spc="-25" dirty="0">
                <a:latin typeface="맑은 고딕"/>
                <a:cs typeface="맑은 고딕"/>
              </a:rPr>
              <a:t>강</a:t>
            </a:r>
            <a:r>
              <a:rPr b="0" spc="-25" dirty="0">
                <a:latin typeface="Arial"/>
                <a:cs typeface="Arial"/>
              </a:rPr>
              <a:t>)</a:t>
            </a:r>
          </a:p>
          <a:p>
            <a:pPr marL="12700">
              <a:lnSpc>
                <a:spcPts val="5015"/>
              </a:lnSpc>
            </a:pPr>
            <a:r>
              <a:rPr b="0" spc="-15" dirty="0">
                <a:latin typeface="맑은 고딕"/>
                <a:cs typeface="맑은 고딕"/>
              </a:rPr>
              <a:t>리뷰</a:t>
            </a:r>
            <a:r>
              <a:rPr b="0" spc="-15" dirty="0">
                <a:latin typeface="Arial"/>
                <a:cs typeface="Arial"/>
              </a:rPr>
              <a:t>:</a:t>
            </a:r>
            <a:r>
              <a:rPr b="0" spc="-100" dirty="0">
                <a:latin typeface="Arial"/>
                <a:cs typeface="Arial"/>
              </a:rPr>
              <a:t> </a:t>
            </a:r>
            <a:r>
              <a:rPr b="0" dirty="0">
                <a:latin typeface="맑은 고딕"/>
                <a:cs typeface="맑은 고딕"/>
              </a:rPr>
              <a:t>폐암</a:t>
            </a:r>
            <a:r>
              <a:rPr b="0" spc="-415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수술</a:t>
            </a:r>
            <a:r>
              <a:rPr b="0" spc="-415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환자의</a:t>
            </a:r>
            <a:r>
              <a:rPr b="0" spc="-420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생존율</a:t>
            </a:r>
            <a:r>
              <a:rPr b="0" spc="-415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예측하기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70638" y="6543757"/>
            <a:ext cx="6719570" cy="2152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4"/>
              </a:spcBef>
              <a:tabLst>
                <a:tab pos="6634480" algn="l"/>
              </a:tabLst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 2020-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	</a:t>
            </a:r>
            <a:r>
              <a:rPr sz="1800" baseline="4629" dirty="0">
                <a:solidFill>
                  <a:srgbClr val="8A8A8A"/>
                </a:solidFill>
                <a:latin typeface="맑은 고딕"/>
                <a:cs typeface="맑은 고딕"/>
              </a:rPr>
              <a:t>6</a:t>
            </a:r>
            <a:endParaRPr sz="1800" baseline="4629">
              <a:latin typeface="맑은 고딕"/>
              <a:cs typeface="맑은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96314" y="3371800"/>
            <a:ext cx="6996123" cy="3370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711928" y="2714265"/>
            <a:ext cx="1336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맑은 고딕"/>
                <a:cs typeface="맑은 고딕"/>
              </a:rPr>
              <a:t>Class </a:t>
            </a:r>
            <a:r>
              <a:rPr sz="1800" dirty="0">
                <a:latin typeface="맑은 고딕"/>
                <a:cs typeface="맑은 고딕"/>
              </a:rPr>
              <a:t>0:</a:t>
            </a:r>
            <a:r>
              <a:rPr sz="1800" spc="-10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사망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Class </a:t>
            </a:r>
            <a:r>
              <a:rPr sz="1800" dirty="0">
                <a:latin typeface="맑은 고딕"/>
                <a:cs typeface="맑은 고딕"/>
              </a:rPr>
              <a:t>1:</a:t>
            </a:r>
            <a:r>
              <a:rPr sz="1800" spc="-10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생존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61917" y="4640326"/>
            <a:ext cx="1196975" cy="1678939"/>
            <a:chOff x="3661917" y="4640326"/>
            <a:chExt cx="1196975" cy="1678939"/>
          </a:xfrm>
        </p:grpSpPr>
        <p:sp>
          <p:nvSpPr>
            <p:cNvPr id="10" name="object 10"/>
            <p:cNvSpPr/>
            <p:nvPr/>
          </p:nvSpPr>
          <p:spPr>
            <a:xfrm>
              <a:off x="3668267" y="4646676"/>
              <a:ext cx="1184275" cy="1666239"/>
            </a:xfrm>
            <a:custGeom>
              <a:avLst/>
              <a:gdLst/>
              <a:ahLst/>
              <a:cxnLst/>
              <a:rect l="l" t="t" r="r" b="b"/>
              <a:pathLst>
                <a:path w="1184275" h="1666239">
                  <a:moveTo>
                    <a:pt x="592074" y="0"/>
                  </a:moveTo>
                  <a:lnTo>
                    <a:pt x="0" y="832866"/>
                  </a:lnTo>
                  <a:lnTo>
                    <a:pt x="592074" y="1665732"/>
                  </a:lnTo>
                  <a:lnTo>
                    <a:pt x="592074" y="1249299"/>
                  </a:lnTo>
                  <a:lnTo>
                    <a:pt x="1184148" y="1249299"/>
                  </a:lnTo>
                  <a:lnTo>
                    <a:pt x="1184148" y="416433"/>
                  </a:lnTo>
                  <a:lnTo>
                    <a:pt x="592074" y="416433"/>
                  </a:lnTo>
                  <a:lnTo>
                    <a:pt x="59207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68267" y="4646676"/>
              <a:ext cx="1184275" cy="1666239"/>
            </a:xfrm>
            <a:custGeom>
              <a:avLst/>
              <a:gdLst/>
              <a:ahLst/>
              <a:cxnLst/>
              <a:rect l="l" t="t" r="r" b="b"/>
              <a:pathLst>
                <a:path w="1184275" h="1666239">
                  <a:moveTo>
                    <a:pt x="0" y="832866"/>
                  </a:moveTo>
                  <a:lnTo>
                    <a:pt x="592074" y="0"/>
                  </a:lnTo>
                  <a:lnTo>
                    <a:pt x="592074" y="416433"/>
                  </a:lnTo>
                  <a:lnTo>
                    <a:pt x="1184148" y="416433"/>
                  </a:lnTo>
                  <a:lnTo>
                    <a:pt x="1184148" y="1249299"/>
                  </a:lnTo>
                  <a:lnTo>
                    <a:pt x="592074" y="1249299"/>
                  </a:lnTo>
                  <a:lnTo>
                    <a:pt x="592074" y="1665732"/>
                  </a:lnTo>
                  <a:lnTo>
                    <a:pt x="0" y="832866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76366" y="5208103"/>
            <a:ext cx="23653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맑은 고딕"/>
                <a:cs typeface="맑은 고딕"/>
              </a:rPr>
              <a:t>Cropped</a:t>
            </a:r>
            <a:r>
              <a:rPr sz="1800" b="1" spc="-15" dirty="0">
                <a:latin typeface="맑은 고딕"/>
                <a:cs typeface="맑은 고딕"/>
              </a:rPr>
              <a:t> </a:t>
            </a:r>
            <a:r>
              <a:rPr sz="1800" b="1" spc="-5" dirty="0">
                <a:latin typeface="맑은 고딕"/>
                <a:cs typeface="맑은 고딕"/>
              </a:rPr>
              <a:t>dataset: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spc="-30" dirty="0">
                <a:latin typeface="맑은 고딕"/>
                <a:cs typeface="맑은 고딕"/>
              </a:rPr>
              <a:t>Totally </a:t>
            </a:r>
            <a:r>
              <a:rPr sz="1800" b="1" dirty="0">
                <a:latin typeface="맑은 고딕"/>
                <a:cs typeface="맑은 고딕"/>
              </a:rPr>
              <a:t>409</a:t>
            </a:r>
            <a:r>
              <a:rPr sz="1800" b="1" spc="-10" dirty="0">
                <a:latin typeface="맑은 고딕"/>
                <a:cs typeface="맑은 고딕"/>
              </a:rPr>
              <a:t> </a:t>
            </a:r>
            <a:r>
              <a:rPr sz="1800" spc="-10" dirty="0">
                <a:latin typeface="맑은 고딕"/>
                <a:cs typeface="맑은 고딕"/>
              </a:rPr>
              <a:t>rows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(61 </a:t>
            </a:r>
            <a:r>
              <a:rPr sz="1800" spc="-10" dirty="0">
                <a:latin typeface="맑은 고딕"/>
                <a:cs typeface="맑은 고딕"/>
              </a:rPr>
              <a:t>rows are</a:t>
            </a:r>
            <a:r>
              <a:rPr sz="1800" spc="-65" dirty="0">
                <a:latin typeface="맑은 고딕"/>
                <a:cs typeface="맑은 고딕"/>
              </a:rPr>
              <a:t> </a:t>
            </a:r>
            <a:r>
              <a:rPr sz="1800" spc="-10" dirty="0">
                <a:latin typeface="맑은 고딕"/>
                <a:cs typeface="맑은 고딕"/>
              </a:rPr>
              <a:t>removed)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639" y="278959"/>
            <a:ext cx="9822815" cy="13766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>
              <a:lnSpc>
                <a:spcPts val="5015"/>
              </a:lnSpc>
              <a:spcBef>
                <a:spcPts val="390"/>
              </a:spcBef>
            </a:pPr>
            <a:r>
              <a:rPr sz="4400" spc="-50" dirty="0">
                <a:latin typeface="Arial"/>
                <a:cs typeface="Arial"/>
              </a:rPr>
              <a:t>(</a:t>
            </a:r>
            <a:r>
              <a:rPr sz="4400" spc="-50" dirty="0">
                <a:latin typeface="맑은 고딕"/>
                <a:cs typeface="맑은 고딕"/>
              </a:rPr>
              <a:t>강의</a:t>
            </a:r>
            <a:r>
              <a:rPr sz="4400" spc="-405" dirty="0">
                <a:latin typeface="맑은 고딕"/>
                <a:cs typeface="맑은 고딕"/>
              </a:rPr>
              <a:t> </a:t>
            </a:r>
            <a:r>
              <a:rPr sz="4400" spc="-25" dirty="0">
                <a:latin typeface="Arial"/>
                <a:cs typeface="Arial"/>
              </a:rPr>
              <a:t>2</a:t>
            </a:r>
            <a:r>
              <a:rPr sz="4400" spc="-25" dirty="0">
                <a:latin typeface="맑은 고딕"/>
                <a:cs typeface="맑은 고딕"/>
              </a:rPr>
              <a:t>강</a:t>
            </a:r>
            <a:r>
              <a:rPr sz="4400" spc="-25" dirty="0">
                <a:latin typeface="Arial"/>
                <a:cs typeface="Arial"/>
              </a:rPr>
              <a:t>)</a:t>
            </a:r>
            <a:endParaRPr sz="4400">
              <a:latin typeface="Arial"/>
              <a:cs typeface="Arial"/>
            </a:endParaRPr>
          </a:p>
          <a:p>
            <a:pPr>
              <a:lnSpc>
                <a:spcPts val="5015"/>
              </a:lnSpc>
            </a:pPr>
            <a:r>
              <a:rPr sz="4400" spc="-15" dirty="0">
                <a:latin typeface="맑은 고딕"/>
                <a:cs typeface="맑은 고딕"/>
              </a:rPr>
              <a:t>리뷰</a:t>
            </a:r>
            <a:r>
              <a:rPr sz="4400" spc="-15" dirty="0">
                <a:latin typeface="Arial"/>
                <a:cs typeface="Arial"/>
              </a:rPr>
              <a:t>:</a:t>
            </a:r>
            <a:r>
              <a:rPr sz="4400" spc="-100" dirty="0">
                <a:latin typeface="Arial"/>
                <a:cs typeface="Arial"/>
              </a:rPr>
              <a:t> </a:t>
            </a:r>
            <a:r>
              <a:rPr sz="4400" dirty="0">
                <a:latin typeface="맑은 고딕"/>
                <a:cs typeface="맑은 고딕"/>
              </a:rPr>
              <a:t>폐암</a:t>
            </a:r>
            <a:r>
              <a:rPr sz="4400" spc="-415" dirty="0">
                <a:latin typeface="맑은 고딕"/>
                <a:cs typeface="맑은 고딕"/>
              </a:rPr>
              <a:t> </a:t>
            </a:r>
            <a:r>
              <a:rPr sz="4400" dirty="0">
                <a:latin typeface="맑은 고딕"/>
                <a:cs typeface="맑은 고딕"/>
              </a:rPr>
              <a:t>수술</a:t>
            </a:r>
            <a:r>
              <a:rPr sz="4400" spc="-415" dirty="0">
                <a:latin typeface="맑은 고딕"/>
                <a:cs typeface="맑은 고딕"/>
              </a:rPr>
              <a:t> </a:t>
            </a:r>
            <a:r>
              <a:rPr sz="4400" dirty="0">
                <a:latin typeface="맑은 고딕"/>
                <a:cs typeface="맑은 고딕"/>
              </a:rPr>
              <a:t>환자의</a:t>
            </a:r>
            <a:r>
              <a:rPr sz="4400" spc="-420" dirty="0">
                <a:latin typeface="맑은 고딕"/>
                <a:cs typeface="맑은 고딕"/>
              </a:rPr>
              <a:t> </a:t>
            </a:r>
            <a:r>
              <a:rPr sz="4400" dirty="0">
                <a:latin typeface="맑은 고딕"/>
                <a:cs typeface="맑은 고딕"/>
              </a:rPr>
              <a:t>생존율</a:t>
            </a:r>
            <a:r>
              <a:rPr sz="4400" spc="-415" dirty="0">
                <a:latin typeface="맑은 고딕"/>
                <a:cs typeface="맑은 고딕"/>
              </a:rPr>
              <a:t> </a:t>
            </a:r>
            <a:r>
              <a:rPr sz="4400" dirty="0">
                <a:latin typeface="맑은 고딕"/>
                <a:cs typeface="맑은 고딕"/>
              </a:rPr>
              <a:t>예측하기</a:t>
            </a:r>
            <a:endParaRPr sz="4400">
              <a:latin typeface="맑은 고딕"/>
              <a:cs typeface="맑은 고딕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042" y="301961"/>
            <a:ext cx="11981180" cy="5944870"/>
            <a:chOff x="55042" y="301961"/>
            <a:chExt cx="11981180" cy="5944870"/>
          </a:xfrm>
        </p:grpSpPr>
        <p:sp>
          <p:nvSpPr>
            <p:cNvPr id="4" name="object 4"/>
            <p:cNvSpPr/>
            <p:nvPr/>
          </p:nvSpPr>
          <p:spPr>
            <a:xfrm>
              <a:off x="55042" y="301961"/>
              <a:ext cx="11981001" cy="59447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0443" y="1601207"/>
              <a:ext cx="3579495" cy="439420"/>
            </a:xfrm>
            <a:custGeom>
              <a:avLst/>
              <a:gdLst/>
              <a:ahLst/>
              <a:cxnLst/>
              <a:rect l="l" t="t" r="r" b="b"/>
              <a:pathLst>
                <a:path w="3579495" h="439419">
                  <a:moveTo>
                    <a:pt x="14300" y="20328"/>
                  </a:moveTo>
                  <a:lnTo>
                    <a:pt x="75890" y="17637"/>
                  </a:lnTo>
                  <a:lnTo>
                    <a:pt x="132917" y="16237"/>
                  </a:lnTo>
                  <a:lnTo>
                    <a:pt x="186251" y="15888"/>
                  </a:lnTo>
                  <a:lnTo>
                    <a:pt x="236758" y="16349"/>
                  </a:lnTo>
                  <a:lnTo>
                    <a:pt x="285307" y="17378"/>
                  </a:lnTo>
                  <a:lnTo>
                    <a:pt x="332766" y="18737"/>
                  </a:lnTo>
                  <a:lnTo>
                    <a:pt x="380004" y="20184"/>
                  </a:lnTo>
                  <a:lnTo>
                    <a:pt x="427887" y="21479"/>
                  </a:lnTo>
                  <a:lnTo>
                    <a:pt x="477284" y="22382"/>
                  </a:lnTo>
                  <a:lnTo>
                    <a:pt x="529064" y="22651"/>
                  </a:lnTo>
                  <a:lnTo>
                    <a:pt x="584094" y="22046"/>
                  </a:lnTo>
                  <a:lnTo>
                    <a:pt x="643242" y="20328"/>
                  </a:lnTo>
                  <a:lnTo>
                    <a:pt x="706596" y="19046"/>
                  </a:lnTo>
                  <a:lnTo>
                    <a:pt x="763378" y="19918"/>
                  </a:lnTo>
                  <a:lnTo>
                    <a:pt x="814934" y="22311"/>
                  </a:lnTo>
                  <a:lnTo>
                    <a:pt x="862612" y="25594"/>
                  </a:lnTo>
                  <a:lnTo>
                    <a:pt x="907760" y="29133"/>
                  </a:lnTo>
                  <a:lnTo>
                    <a:pt x="951725" y="32295"/>
                  </a:lnTo>
                  <a:lnTo>
                    <a:pt x="995856" y="34450"/>
                  </a:lnTo>
                  <a:lnTo>
                    <a:pt x="1041500" y="34962"/>
                  </a:lnTo>
                  <a:lnTo>
                    <a:pt x="1090005" y="33201"/>
                  </a:lnTo>
                  <a:lnTo>
                    <a:pt x="1142718" y="28534"/>
                  </a:lnTo>
                  <a:lnTo>
                    <a:pt x="1200988" y="20328"/>
                  </a:lnTo>
                  <a:lnTo>
                    <a:pt x="1260066" y="13056"/>
                  </a:lnTo>
                  <a:lnTo>
                    <a:pt x="1314763" y="10819"/>
                  </a:lnTo>
                  <a:lnTo>
                    <a:pt x="1365767" y="12423"/>
                  </a:lnTo>
                  <a:lnTo>
                    <a:pt x="1413762" y="16674"/>
                  </a:lnTo>
                  <a:lnTo>
                    <a:pt x="1459436" y="22379"/>
                  </a:lnTo>
                  <a:lnTo>
                    <a:pt x="1503473" y="28346"/>
                  </a:lnTo>
                  <a:lnTo>
                    <a:pt x="1546561" y="33380"/>
                  </a:lnTo>
                  <a:lnTo>
                    <a:pt x="1589385" y="36289"/>
                  </a:lnTo>
                  <a:lnTo>
                    <a:pt x="1632631" y="35879"/>
                  </a:lnTo>
                  <a:lnTo>
                    <a:pt x="1676986" y="30956"/>
                  </a:lnTo>
                  <a:lnTo>
                    <a:pt x="1723135" y="20328"/>
                  </a:lnTo>
                  <a:lnTo>
                    <a:pt x="1769819" y="9093"/>
                  </a:lnTo>
                  <a:lnTo>
                    <a:pt x="1815568" y="2593"/>
                  </a:lnTo>
                  <a:lnTo>
                    <a:pt x="1860746" y="0"/>
                  </a:lnTo>
                  <a:lnTo>
                    <a:pt x="1905718" y="482"/>
                  </a:lnTo>
                  <a:lnTo>
                    <a:pt x="1950846" y="3211"/>
                  </a:lnTo>
                  <a:lnTo>
                    <a:pt x="1996495" y="7358"/>
                  </a:lnTo>
                  <a:lnTo>
                    <a:pt x="2043027" y="12093"/>
                  </a:lnTo>
                  <a:lnTo>
                    <a:pt x="2090807" y="16587"/>
                  </a:lnTo>
                  <a:lnTo>
                    <a:pt x="2140199" y="20011"/>
                  </a:lnTo>
                  <a:lnTo>
                    <a:pt x="2191565" y="21534"/>
                  </a:lnTo>
                  <a:lnTo>
                    <a:pt x="2245270" y="20328"/>
                  </a:lnTo>
                  <a:lnTo>
                    <a:pt x="2291335" y="19018"/>
                  </a:lnTo>
                  <a:lnTo>
                    <a:pt x="2336657" y="19603"/>
                  </a:lnTo>
                  <a:lnTo>
                    <a:pt x="2381546" y="21625"/>
                  </a:lnTo>
                  <a:lnTo>
                    <a:pt x="2426308" y="24627"/>
                  </a:lnTo>
                  <a:lnTo>
                    <a:pt x="2471251" y="28152"/>
                  </a:lnTo>
                  <a:lnTo>
                    <a:pt x="2516682" y="31743"/>
                  </a:lnTo>
                  <a:lnTo>
                    <a:pt x="2562910" y="34942"/>
                  </a:lnTo>
                  <a:lnTo>
                    <a:pt x="2610240" y="37294"/>
                  </a:lnTo>
                  <a:lnTo>
                    <a:pt x="2658983" y="38340"/>
                  </a:lnTo>
                  <a:lnTo>
                    <a:pt x="2709443" y="37623"/>
                  </a:lnTo>
                  <a:lnTo>
                    <a:pt x="2761930" y="34687"/>
                  </a:lnTo>
                  <a:lnTo>
                    <a:pt x="2816751" y="29074"/>
                  </a:lnTo>
                  <a:lnTo>
                    <a:pt x="2874213" y="20328"/>
                  </a:lnTo>
                  <a:lnTo>
                    <a:pt x="2928288" y="12797"/>
                  </a:lnTo>
                  <a:lnTo>
                    <a:pt x="2981234" y="9182"/>
                  </a:lnTo>
                  <a:lnTo>
                    <a:pt x="3033177" y="8794"/>
                  </a:lnTo>
                  <a:lnTo>
                    <a:pt x="3084243" y="10943"/>
                  </a:lnTo>
                  <a:lnTo>
                    <a:pt x="3134557" y="14939"/>
                  </a:lnTo>
                  <a:lnTo>
                    <a:pt x="3184247" y="20095"/>
                  </a:lnTo>
                  <a:lnTo>
                    <a:pt x="3233437" y="25719"/>
                  </a:lnTo>
                  <a:lnTo>
                    <a:pt x="3282253" y="31123"/>
                  </a:lnTo>
                  <a:lnTo>
                    <a:pt x="3330823" y="35618"/>
                  </a:lnTo>
                  <a:lnTo>
                    <a:pt x="3379270" y="38515"/>
                  </a:lnTo>
                  <a:lnTo>
                    <a:pt x="3427722" y="39123"/>
                  </a:lnTo>
                  <a:lnTo>
                    <a:pt x="3476304" y="36754"/>
                  </a:lnTo>
                  <a:lnTo>
                    <a:pt x="3525143" y="30719"/>
                  </a:lnTo>
                  <a:lnTo>
                    <a:pt x="3574364" y="20328"/>
                  </a:lnTo>
                  <a:lnTo>
                    <a:pt x="3578869" y="58811"/>
                  </a:lnTo>
                  <a:lnTo>
                    <a:pt x="3578039" y="106336"/>
                  </a:lnTo>
                  <a:lnTo>
                    <a:pt x="3573897" y="160042"/>
                  </a:lnTo>
                  <a:lnTo>
                    <a:pt x="3568468" y="217067"/>
                  </a:lnTo>
                  <a:lnTo>
                    <a:pt x="3563775" y="274550"/>
                  </a:lnTo>
                  <a:lnTo>
                    <a:pt x="3561844" y="329631"/>
                  </a:lnTo>
                  <a:lnTo>
                    <a:pt x="3564699" y="379448"/>
                  </a:lnTo>
                  <a:lnTo>
                    <a:pt x="3574364" y="421140"/>
                  </a:lnTo>
                  <a:lnTo>
                    <a:pt x="3526567" y="422892"/>
                  </a:lnTo>
                  <a:lnTo>
                    <a:pt x="3481179" y="422015"/>
                  </a:lnTo>
                  <a:lnTo>
                    <a:pt x="3437389" y="419200"/>
                  </a:lnTo>
                  <a:lnTo>
                    <a:pt x="3394383" y="415143"/>
                  </a:lnTo>
                  <a:lnTo>
                    <a:pt x="3351348" y="410535"/>
                  </a:lnTo>
                  <a:lnTo>
                    <a:pt x="3307472" y="406071"/>
                  </a:lnTo>
                  <a:lnTo>
                    <a:pt x="3261941" y="402445"/>
                  </a:lnTo>
                  <a:lnTo>
                    <a:pt x="3213942" y="400349"/>
                  </a:lnTo>
                  <a:lnTo>
                    <a:pt x="3162664" y="400477"/>
                  </a:lnTo>
                  <a:lnTo>
                    <a:pt x="3107293" y="403522"/>
                  </a:lnTo>
                  <a:lnTo>
                    <a:pt x="3047015" y="410179"/>
                  </a:lnTo>
                  <a:lnTo>
                    <a:pt x="2981020" y="421140"/>
                  </a:lnTo>
                  <a:lnTo>
                    <a:pt x="2903408" y="433285"/>
                  </a:lnTo>
                  <a:lnTo>
                    <a:pt x="2835627" y="438701"/>
                  </a:lnTo>
                  <a:lnTo>
                    <a:pt x="2776403" y="438900"/>
                  </a:lnTo>
                  <a:lnTo>
                    <a:pt x="2724463" y="435392"/>
                  </a:lnTo>
                  <a:lnTo>
                    <a:pt x="2678534" y="429689"/>
                  </a:lnTo>
                  <a:lnTo>
                    <a:pt x="2637342" y="423302"/>
                  </a:lnTo>
                  <a:lnTo>
                    <a:pt x="2599615" y="417742"/>
                  </a:lnTo>
                  <a:lnTo>
                    <a:pt x="2564078" y="414521"/>
                  </a:lnTo>
                  <a:lnTo>
                    <a:pt x="2529458" y="415150"/>
                  </a:lnTo>
                  <a:lnTo>
                    <a:pt x="2494483" y="421140"/>
                  </a:lnTo>
                  <a:lnTo>
                    <a:pt x="2460960" y="427562"/>
                  </a:lnTo>
                  <a:lnTo>
                    <a:pt x="2424890" y="430610"/>
                  </a:lnTo>
                  <a:lnTo>
                    <a:pt x="2385975" y="430982"/>
                  </a:lnTo>
                  <a:lnTo>
                    <a:pt x="2343921" y="429373"/>
                  </a:lnTo>
                  <a:lnTo>
                    <a:pt x="2298429" y="426480"/>
                  </a:lnTo>
                  <a:lnTo>
                    <a:pt x="2249206" y="422998"/>
                  </a:lnTo>
                  <a:lnTo>
                    <a:pt x="2195954" y="419625"/>
                  </a:lnTo>
                  <a:lnTo>
                    <a:pt x="2138377" y="417056"/>
                  </a:lnTo>
                  <a:lnTo>
                    <a:pt x="2076179" y="415988"/>
                  </a:lnTo>
                  <a:lnTo>
                    <a:pt x="2009064" y="417117"/>
                  </a:lnTo>
                  <a:lnTo>
                    <a:pt x="1936737" y="421140"/>
                  </a:lnTo>
                  <a:lnTo>
                    <a:pt x="1860854" y="425331"/>
                  </a:lnTo>
                  <a:lnTo>
                    <a:pt x="1796825" y="426007"/>
                  </a:lnTo>
                  <a:lnTo>
                    <a:pt x="1742476" y="424137"/>
                  </a:lnTo>
                  <a:lnTo>
                    <a:pt x="1695628" y="420690"/>
                  </a:lnTo>
                  <a:lnTo>
                    <a:pt x="1654105" y="416635"/>
                  </a:lnTo>
                  <a:lnTo>
                    <a:pt x="1615730" y="412940"/>
                  </a:lnTo>
                  <a:lnTo>
                    <a:pt x="1578328" y="410574"/>
                  </a:lnTo>
                  <a:lnTo>
                    <a:pt x="1539721" y="410506"/>
                  </a:lnTo>
                  <a:lnTo>
                    <a:pt x="1497733" y="413705"/>
                  </a:lnTo>
                  <a:lnTo>
                    <a:pt x="1450187" y="421140"/>
                  </a:lnTo>
                  <a:lnTo>
                    <a:pt x="1400528" y="428965"/>
                  </a:lnTo>
                  <a:lnTo>
                    <a:pt x="1353134" y="433160"/>
                  </a:lnTo>
                  <a:lnTo>
                    <a:pt x="1307240" y="434435"/>
                  </a:lnTo>
                  <a:lnTo>
                    <a:pt x="1262079" y="433499"/>
                  </a:lnTo>
                  <a:lnTo>
                    <a:pt x="1216886" y="431060"/>
                  </a:lnTo>
                  <a:lnTo>
                    <a:pt x="1170896" y="427828"/>
                  </a:lnTo>
                  <a:lnTo>
                    <a:pt x="1123343" y="424511"/>
                  </a:lnTo>
                  <a:lnTo>
                    <a:pt x="1073462" y="421818"/>
                  </a:lnTo>
                  <a:lnTo>
                    <a:pt x="1020486" y="420458"/>
                  </a:lnTo>
                  <a:lnTo>
                    <a:pt x="963650" y="421140"/>
                  </a:lnTo>
                  <a:lnTo>
                    <a:pt x="931034" y="421637"/>
                  </a:lnTo>
                  <a:lnTo>
                    <a:pt x="895432" y="421193"/>
                  </a:lnTo>
                  <a:lnTo>
                    <a:pt x="857032" y="419963"/>
                  </a:lnTo>
                  <a:lnTo>
                    <a:pt x="816021" y="418104"/>
                  </a:lnTo>
                  <a:lnTo>
                    <a:pt x="772584" y="415772"/>
                  </a:lnTo>
                  <a:lnTo>
                    <a:pt x="726908" y="413125"/>
                  </a:lnTo>
                  <a:lnTo>
                    <a:pt x="679180" y="410318"/>
                  </a:lnTo>
                  <a:lnTo>
                    <a:pt x="629586" y="407507"/>
                  </a:lnTo>
                  <a:lnTo>
                    <a:pt x="578314" y="404850"/>
                  </a:lnTo>
                  <a:lnTo>
                    <a:pt x="525549" y="402503"/>
                  </a:lnTo>
                  <a:lnTo>
                    <a:pt x="471479" y="400622"/>
                  </a:lnTo>
                  <a:lnTo>
                    <a:pt x="416289" y="399364"/>
                  </a:lnTo>
                  <a:lnTo>
                    <a:pt x="360167" y="398885"/>
                  </a:lnTo>
                  <a:lnTo>
                    <a:pt x="303299" y="399342"/>
                  </a:lnTo>
                  <a:lnTo>
                    <a:pt x="245871" y="400892"/>
                  </a:lnTo>
                  <a:lnTo>
                    <a:pt x="188071" y="403689"/>
                  </a:lnTo>
                  <a:lnTo>
                    <a:pt x="130085" y="407892"/>
                  </a:lnTo>
                  <a:lnTo>
                    <a:pt x="72099" y="413657"/>
                  </a:lnTo>
                  <a:lnTo>
                    <a:pt x="14300" y="421140"/>
                  </a:lnTo>
                  <a:lnTo>
                    <a:pt x="4250" y="365030"/>
                  </a:lnTo>
                  <a:lnTo>
                    <a:pt x="0" y="318498"/>
                  </a:lnTo>
                  <a:lnTo>
                    <a:pt x="141" y="278680"/>
                  </a:lnTo>
                  <a:lnTo>
                    <a:pt x="3264" y="242710"/>
                  </a:lnTo>
                  <a:lnTo>
                    <a:pt x="7960" y="207723"/>
                  </a:lnTo>
                  <a:lnTo>
                    <a:pt x="12821" y="170857"/>
                  </a:lnTo>
                  <a:lnTo>
                    <a:pt x="16437" y="129245"/>
                  </a:lnTo>
                  <a:lnTo>
                    <a:pt x="17399" y="80024"/>
                  </a:lnTo>
                  <a:lnTo>
                    <a:pt x="14300" y="20328"/>
                  </a:lnTo>
                  <a:close/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0679" y="3134140"/>
              <a:ext cx="3071495" cy="427355"/>
            </a:xfrm>
            <a:custGeom>
              <a:avLst/>
              <a:gdLst/>
              <a:ahLst/>
              <a:cxnLst/>
              <a:rect l="l" t="t" r="r" b="b"/>
              <a:pathLst>
                <a:path w="3071495" h="427354">
                  <a:moveTo>
                    <a:pt x="14300" y="14443"/>
                  </a:moveTo>
                  <a:lnTo>
                    <a:pt x="47100" y="7935"/>
                  </a:lnTo>
                  <a:lnTo>
                    <a:pt x="82166" y="5582"/>
                  </a:lnTo>
                  <a:lnTo>
                    <a:pt x="119825" y="6431"/>
                  </a:lnTo>
                  <a:lnTo>
                    <a:pt x="160404" y="9533"/>
                  </a:lnTo>
                  <a:lnTo>
                    <a:pt x="204227" y="13936"/>
                  </a:lnTo>
                  <a:lnTo>
                    <a:pt x="251622" y="18690"/>
                  </a:lnTo>
                  <a:lnTo>
                    <a:pt x="302916" y="22844"/>
                  </a:lnTo>
                  <a:lnTo>
                    <a:pt x="358433" y="25447"/>
                  </a:lnTo>
                  <a:lnTo>
                    <a:pt x="418501" y="25549"/>
                  </a:lnTo>
                  <a:lnTo>
                    <a:pt x="483445" y="22197"/>
                  </a:lnTo>
                  <a:lnTo>
                    <a:pt x="553592" y="14443"/>
                  </a:lnTo>
                  <a:lnTo>
                    <a:pt x="627613" y="5913"/>
                  </a:lnTo>
                  <a:lnTo>
                    <a:pt x="690673" y="2196"/>
                  </a:lnTo>
                  <a:lnTo>
                    <a:pt x="744700" y="2197"/>
                  </a:lnTo>
                  <a:lnTo>
                    <a:pt x="791620" y="4823"/>
                  </a:lnTo>
                  <a:lnTo>
                    <a:pt x="833361" y="8980"/>
                  </a:lnTo>
                  <a:lnTo>
                    <a:pt x="871849" y="13574"/>
                  </a:lnTo>
                  <a:lnTo>
                    <a:pt x="909013" y="17511"/>
                  </a:lnTo>
                  <a:lnTo>
                    <a:pt x="946778" y="19698"/>
                  </a:lnTo>
                  <a:lnTo>
                    <a:pt x="987073" y="19039"/>
                  </a:lnTo>
                  <a:lnTo>
                    <a:pt x="1031824" y="14443"/>
                  </a:lnTo>
                  <a:lnTo>
                    <a:pt x="1082276" y="9775"/>
                  </a:lnTo>
                  <a:lnTo>
                    <a:pt x="1128863" y="10084"/>
                  </a:lnTo>
                  <a:lnTo>
                    <a:pt x="1173165" y="13737"/>
                  </a:lnTo>
                  <a:lnTo>
                    <a:pt x="1216763" y="19102"/>
                  </a:lnTo>
                  <a:lnTo>
                    <a:pt x="1261239" y="24544"/>
                  </a:lnTo>
                  <a:lnTo>
                    <a:pt x="1308173" y="28433"/>
                  </a:lnTo>
                  <a:lnTo>
                    <a:pt x="1359146" y="29134"/>
                  </a:lnTo>
                  <a:lnTo>
                    <a:pt x="1415741" y="25015"/>
                  </a:lnTo>
                  <a:lnTo>
                    <a:pt x="1479537" y="14443"/>
                  </a:lnTo>
                  <a:lnTo>
                    <a:pt x="1535649" y="4635"/>
                  </a:lnTo>
                  <a:lnTo>
                    <a:pt x="1583227" y="222"/>
                  </a:lnTo>
                  <a:lnTo>
                    <a:pt x="1624526" y="0"/>
                  </a:lnTo>
                  <a:lnTo>
                    <a:pt x="1661800" y="2761"/>
                  </a:lnTo>
                  <a:lnTo>
                    <a:pt x="1697307" y="7299"/>
                  </a:lnTo>
                  <a:lnTo>
                    <a:pt x="1733300" y="12409"/>
                  </a:lnTo>
                  <a:lnTo>
                    <a:pt x="1772036" y="16885"/>
                  </a:lnTo>
                  <a:lnTo>
                    <a:pt x="1815769" y="19520"/>
                  </a:lnTo>
                  <a:lnTo>
                    <a:pt x="1866755" y="19108"/>
                  </a:lnTo>
                  <a:lnTo>
                    <a:pt x="1927250" y="14443"/>
                  </a:lnTo>
                  <a:lnTo>
                    <a:pt x="1986625" y="9278"/>
                  </a:lnTo>
                  <a:lnTo>
                    <a:pt x="2044606" y="6548"/>
                  </a:lnTo>
                  <a:lnTo>
                    <a:pt x="2100968" y="5787"/>
                  </a:lnTo>
                  <a:lnTo>
                    <a:pt x="2155485" y="6527"/>
                  </a:lnTo>
                  <a:lnTo>
                    <a:pt x="2207932" y="8300"/>
                  </a:lnTo>
                  <a:lnTo>
                    <a:pt x="2258084" y="10639"/>
                  </a:lnTo>
                  <a:lnTo>
                    <a:pt x="2305715" y="13075"/>
                  </a:lnTo>
                  <a:lnTo>
                    <a:pt x="2350601" y="15141"/>
                  </a:lnTo>
                  <a:lnTo>
                    <a:pt x="2392515" y="16369"/>
                  </a:lnTo>
                  <a:lnTo>
                    <a:pt x="2431233" y="16293"/>
                  </a:lnTo>
                  <a:lnTo>
                    <a:pt x="2466530" y="14443"/>
                  </a:lnTo>
                  <a:lnTo>
                    <a:pt x="2499306" y="12487"/>
                  </a:lnTo>
                  <a:lnTo>
                    <a:pt x="2536030" y="11748"/>
                  </a:lnTo>
                  <a:lnTo>
                    <a:pt x="2576459" y="11968"/>
                  </a:lnTo>
                  <a:lnTo>
                    <a:pt x="2620348" y="12888"/>
                  </a:lnTo>
                  <a:lnTo>
                    <a:pt x="2667455" y="14250"/>
                  </a:lnTo>
                  <a:lnTo>
                    <a:pt x="2717537" y="15795"/>
                  </a:lnTo>
                  <a:lnTo>
                    <a:pt x="2770351" y="17266"/>
                  </a:lnTo>
                  <a:lnTo>
                    <a:pt x="2825652" y="18402"/>
                  </a:lnTo>
                  <a:lnTo>
                    <a:pt x="2883198" y="18947"/>
                  </a:lnTo>
                  <a:lnTo>
                    <a:pt x="2942745" y="18641"/>
                  </a:lnTo>
                  <a:lnTo>
                    <a:pt x="3004051" y="17226"/>
                  </a:lnTo>
                  <a:lnTo>
                    <a:pt x="3066872" y="14443"/>
                  </a:lnTo>
                  <a:lnTo>
                    <a:pt x="3071378" y="52926"/>
                  </a:lnTo>
                  <a:lnTo>
                    <a:pt x="3070549" y="100451"/>
                  </a:lnTo>
                  <a:lnTo>
                    <a:pt x="3066408" y="154157"/>
                  </a:lnTo>
                  <a:lnTo>
                    <a:pt x="3060980" y="211182"/>
                  </a:lnTo>
                  <a:lnTo>
                    <a:pt x="3056289" y="268665"/>
                  </a:lnTo>
                  <a:lnTo>
                    <a:pt x="3054358" y="323746"/>
                  </a:lnTo>
                  <a:lnTo>
                    <a:pt x="3057210" y="373563"/>
                  </a:lnTo>
                  <a:lnTo>
                    <a:pt x="3066872" y="415255"/>
                  </a:lnTo>
                  <a:lnTo>
                    <a:pt x="3027218" y="417441"/>
                  </a:lnTo>
                  <a:lnTo>
                    <a:pt x="2983653" y="417493"/>
                  </a:lnTo>
                  <a:lnTo>
                    <a:pt x="2936709" y="416029"/>
                  </a:lnTo>
                  <a:lnTo>
                    <a:pt x="2886917" y="413668"/>
                  </a:lnTo>
                  <a:lnTo>
                    <a:pt x="2834808" y="411026"/>
                  </a:lnTo>
                  <a:lnTo>
                    <a:pt x="2780913" y="408722"/>
                  </a:lnTo>
                  <a:lnTo>
                    <a:pt x="2725765" y="407376"/>
                  </a:lnTo>
                  <a:lnTo>
                    <a:pt x="2669894" y="407603"/>
                  </a:lnTo>
                  <a:lnTo>
                    <a:pt x="2613831" y="410024"/>
                  </a:lnTo>
                  <a:lnTo>
                    <a:pt x="2558110" y="415255"/>
                  </a:lnTo>
                  <a:lnTo>
                    <a:pt x="2500745" y="420099"/>
                  </a:lnTo>
                  <a:lnTo>
                    <a:pt x="2450467" y="420383"/>
                  </a:lnTo>
                  <a:lnTo>
                    <a:pt x="2405419" y="417541"/>
                  </a:lnTo>
                  <a:lnTo>
                    <a:pt x="2363743" y="413010"/>
                  </a:lnTo>
                  <a:lnTo>
                    <a:pt x="2323581" y="408224"/>
                  </a:lnTo>
                  <a:lnTo>
                    <a:pt x="2283077" y="404621"/>
                  </a:lnTo>
                  <a:lnTo>
                    <a:pt x="2240371" y="403634"/>
                  </a:lnTo>
                  <a:lnTo>
                    <a:pt x="2193607" y="406700"/>
                  </a:lnTo>
                  <a:lnTo>
                    <a:pt x="2140927" y="415255"/>
                  </a:lnTo>
                  <a:lnTo>
                    <a:pt x="2089792" y="423040"/>
                  </a:lnTo>
                  <a:lnTo>
                    <a:pt x="2038005" y="425978"/>
                  </a:lnTo>
                  <a:lnTo>
                    <a:pt x="1986085" y="425236"/>
                  </a:lnTo>
                  <a:lnTo>
                    <a:pt x="1934554" y="421985"/>
                  </a:lnTo>
                  <a:lnTo>
                    <a:pt x="1883932" y="417393"/>
                  </a:lnTo>
                  <a:lnTo>
                    <a:pt x="1834740" y="412631"/>
                  </a:lnTo>
                  <a:lnTo>
                    <a:pt x="1787498" y="408866"/>
                  </a:lnTo>
                  <a:lnTo>
                    <a:pt x="1742728" y="407269"/>
                  </a:lnTo>
                  <a:lnTo>
                    <a:pt x="1700949" y="409009"/>
                  </a:lnTo>
                  <a:lnTo>
                    <a:pt x="1662683" y="415255"/>
                  </a:lnTo>
                  <a:lnTo>
                    <a:pt x="1622875" y="421909"/>
                  </a:lnTo>
                  <a:lnTo>
                    <a:pt x="1583574" y="423183"/>
                  </a:lnTo>
                  <a:lnTo>
                    <a:pt x="1543863" y="420668"/>
                  </a:lnTo>
                  <a:lnTo>
                    <a:pt x="1502821" y="415958"/>
                  </a:lnTo>
                  <a:lnTo>
                    <a:pt x="1459531" y="410647"/>
                  </a:lnTo>
                  <a:lnTo>
                    <a:pt x="1413073" y="406328"/>
                  </a:lnTo>
                  <a:lnTo>
                    <a:pt x="1362528" y="404594"/>
                  </a:lnTo>
                  <a:lnTo>
                    <a:pt x="1306977" y="407039"/>
                  </a:lnTo>
                  <a:lnTo>
                    <a:pt x="1245501" y="415255"/>
                  </a:lnTo>
                  <a:lnTo>
                    <a:pt x="1186155" y="423876"/>
                  </a:lnTo>
                  <a:lnTo>
                    <a:pt x="1135922" y="427340"/>
                  </a:lnTo>
                  <a:lnTo>
                    <a:pt x="1092289" y="426933"/>
                  </a:lnTo>
                  <a:lnTo>
                    <a:pt x="1052741" y="423942"/>
                  </a:lnTo>
                  <a:lnTo>
                    <a:pt x="1014766" y="419653"/>
                  </a:lnTo>
                  <a:lnTo>
                    <a:pt x="975850" y="415354"/>
                  </a:lnTo>
                  <a:lnTo>
                    <a:pt x="933479" y="412330"/>
                  </a:lnTo>
                  <a:lnTo>
                    <a:pt x="885140" y="411868"/>
                  </a:lnTo>
                  <a:lnTo>
                    <a:pt x="828319" y="415255"/>
                  </a:lnTo>
                  <a:lnTo>
                    <a:pt x="791345" y="417972"/>
                  </a:lnTo>
                  <a:lnTo>
                    <a:pt x="750367" y="419747"/>
                  </a:lnTo>
                  <a:lnTo>
                    <a:pt x="705846" y="420705"/>
                  </a:lnTo>
                  <a:lnTo>
                    <a:pt x="658243" y="420970"/>
                  </a:lnTo>
                  <a:lnTo>
                    <a:pt x="608018" y="420666"/>
                  </a:lnTo>
                  <a:lnTo>
                    <a:pt x="555632" y="419916"/>
                  </a:lnTo>
                  <a:lnTo>
                    <a:pt x="501547" y="418846"/>
                  </a:lnTo>
                  <a:lnTo>
                    <a:pt x="446222" y="417579"/>
                  </a:lnTo>
                  <a:lnTo>
                    <a:pt x="390118" y="416239"/>
                  </a:lnTo>
                  <a:lnTo>
                    <a:pt x="333697" y="414951"/>
                  </a:lnTo>
                  <a:lnTo>
                    <a:pt x="277419" y="413839"/>
                  </a:lnTo>
                  <a:lnTo>
                    <a:pt x="221745" y="413026"/>
                  </a:lnTo>
                  <a:lnTo>
                    <a:pt x="167135" y="412637"/>
                  </a:lnTo>
                  <a:lnTo>
                    <a:pt x="114050" y="412796"/>
                  </a:lnTo>
                  <a:lnTo>
                    <a:pt x="62952" y="413627"/>
                  </a:lnTo>
                  <a:lnTo>
                    <a:pt x="14300" y="415255"/>
                  </a:lnTo>
                  <a:lnTo>
                    <a:pt x="4250" y="359145"/>
                  </a:lnTo>
                  <a:lnTo>
                    <a:pt x="0" y="312614"/>
                  </a:lnTo>
                  <a:lnTo>
                    <a:pt x="141" y="272795"/>
                  </a:lnTo>
                  <a:lnTo>
                    <a:pt x="3264" y="236825"/>
                  </a:lnTo>
                  <a:lnTo>
                    <a:pt x="7960" y="201838"/>
                  </a:lnTo>
                  <a:lnTo>
                    <a:pt x="12821" y="164972"/>
                  </a:lnTo>
                  <a:lnTo>
                    <a:pt x="16437" y="123360"/>
                  </a:lnTo>
                  <a:lnTo>
                    <a:pt x="17399" y="74139"/>
                  </a:lnTo>
                  <a:lnTo>
                    <a:pt x="14300" y="14443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94983" y="3207723"/>
            <a:ext cx="4993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Wingdings"/>
                <a:cs typeface="Wingdings"/>
              </a:rPr>
              <a:t>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맑은 고딕"/>
                <a:cs typeface="맑은 고딕"/>
              </a:rPr>
              <a:t>Very </a:t>
            </a:r>
            <a:r>
              <a:rPr sz="1800" spc="-5" dirty="0">
                <a:latin typeface="맑은 고딕"/>
                <a:cs typeface="맑은 고딕"/>
              </a:rPr>
              <a:t>simple </a:t>
            </a:r>
            <a:r>
              <a:rPr sz="1800" dirty="0">
                <a:latin typeface="맑은 고딕"/>
                <a:cs typeface="맑은 고딕"/>
              </a:rPr>
              <a:t>ML </a:t>
            </a:r>
            <a:r>
              <a:rPr sz="1800" spc="-5" dirty="0">
                <a:latin typeface="맑은 고딕"/>
                <a:cs typeface="맑은 고딕"/>
              </a:rPr>
              <a:t>algorithm (Detail: </a:t>
            </a:r>
            <a:r>
              <a:rPr sz="1800" b="1" spc="-5" dirty="0">
                <a:latin typeface="맑은 고딕"/>
                <a:cs typeface="맑은 고딕"/>
              </a:rPr>
              <a:t>Lecture</a:t>
            </a:r>
            <a:r>
              <a:rPr sz="1800" b="1" spc="-250" dirty="0">
                <a:latin typeface="맑은 고딕"/>
                <a:cs typeface="맑은 고딕"/>
              </a:rPr>
              <a:t> </a:t>
            </a:r>
            <a:r>
              <a:rPr sz="1800" b="1" spc="-5" dirty="0">
                <a:latin typeface="맑은 고딕"/>
                <a:cs typeface="맑은 고딕"/>
              </a:rPr>
              <a:t>6</a:t>
            </a:r>
            <a:r>
              <a:rPr sz="1800" spc="-5" dirty="0">
                <a:latin typeface="맑은 고딕"/>
                <a:cs typeface="맑은 고딕"/>
              </a:rPr>
              <a:t>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67577" y="6531057"/>
            <a:ext cx="16065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7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5690"/>
            <a:ext cx="984821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0"/>
              </a:spcBef>
            </a:pPr>
            <a:r>
              <a:rPr b="0" spc="-50" dirty="0">
                <a:latin typeface="Arial"/>
                <a:cs typeface="Arial"/>
              </a:rPr>
              <a:t>(</a:t>
            </a:r>
            <a:r>
              <a:rPr b="0" spc="-50" dirty="0">
                <a:latin typeface="맑은 고딕"/>
                <a:cs typeface="맑은 고딕"/>
              </a:rPr>
              <a:t>강의</a:t>
            </a:r>
            <a:r>
              <a:rPr b="0" spc="-405" dirty="0">
                <a:latin typeface="맑은 고딕"/>
                <a:cs typeface="맑은 고딕"/>
              </a:rPr>
              <a:t> </a:t>
            </a:r>
            <a:r>
              <a:rPr b="0" spc="-25" dirty="0">
                <a:latin typeface="Arial"/>
                <a:cs typeface="Arial"/>
              </a:rPr>
              <a:t>2</a:t>
            </a:r>
            <a:r>
              <a:rPr b="0" spc="-25" dirty="0">
                <a:latin typeface="맑은 고딕"/>
                <a:cs typeface="맑은 고딕"/>
              </a:rPr>
              <a:t>강</a:t>
            </a:r>
            <a:r>
              <a:rPr b="0" spc="-25" dirty="0">
                <a:latin typeface="Arial"/>
                <a:cs typeface="Arial"/>
              </a:rPr>
              <a:t>)</a:t>
            </a:r>
          </a:p>
          <a:p>
            <a:pPr marL="12700">
              <a:lnSpc>
                <a:spcPts val="5015"/>
              </a:lnSpc>
            </a:pPr>
            <a:r>
              <a:rPr b="0" spc="-15" dirty="0">
                <a:latin typeface="맑은 고딕"/>
                <a:cs typeface="맑은 고딕"/>
              </a:rPr>
              <a:t>리뷰</a:t>
            </a:r>
            <a:r>
              <a:rPr b="0" spc="-15" dirty="0">
                <a:latin typeface="Arial"/>
                <a:cs typeface="Arial"/>
              </a:rPr>
              <a:t>:</a:t>
            </a:r>
            <a:r>
              <a:rPr b="0" spc="-100" dirty="0">
                <a:latin typeface="Arial"/>
                <a:cs typeface="Arial"/>
              </a:rPr>
              <a:t> </a:t>
            </a:r>
            <a:r>
              <a:rPr b="0" dirty="0">
                <a:latin typeface="맑은 고딕"/>
                <a:cs typeface="맑은 고딕"/>
              </a:rPr>
              <a:t>폐암</a:t>
            </a:r>
            <a:r>
              <a:rPr b="0" spc="-415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수술</a:t>
            </a:r>
            <a:r>
              <a:rPr b="0" spc="-415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환자의</a:t>
            </a:r>
            <a:r>
              <a:rPr b="0" spc="-420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생존율</a:t>
            </a:r>
            <a:r>
              <a:rPr b="0" spc="-415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예측하기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102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결과</a:t>
            </a:r>
            <a:r>
              <a:rPr sz="2400" spc="-305" dirty="0">
                <a:latin typeface="맑은 고딕"/>
                <a:cs typeface="맑은 고딕"/>
              </a:rPr>
              <a:t> </a:t>
            </a:r>
            <a:r>
              <a:rPr sz="2400" spc="-2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556" y="2779260"/>
            <a:ext cx="12016773" cy="13639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67577" y="6531057"/>
            <a:ext cx="16065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8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0638" y="6556254"/>
            <a:ext cx="1449705" cy="203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9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8827" y="181368"/>
            <a:ext cx="11134343" cy="6495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59852" y="911352"/>
            <a:ext cx="3206750" cy="120904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Times New Roman"/>
              <a:cs typeface="Times New Roman"/>
            </a:endParaRPr>
          </a:p>
          <a:p>
            <a:pPr marL="130175">
              <a:lnSpc>
                <a:spcPct val="100000"/>
              </a:lnSpc>
            </a:pPr>
            <a:r>
              <a:rPr sz="2400" b="0" dirty="0">
                <a:solidFill>
                  <a:srgbClr val="FFFFFF"/>
                </a:solidFill>
                <a:latin typeface="맑은 고딕"/>
                <a:cs typeface="맑은 고딕"/>
              </a:rPr>
              <a:t>Using </a:t>
            </a:r>
            <a:r>
              <a:rPr sz="2400" b="0" spc="-5" dirty="0">
                <a:solidFill>
                  <a:srgbClr val="FFFFFF"/>
                </a:solidFill>
                <a:latin typeface="맑은 고딕"/>
                <a:cs typeface="맑은 고딕"/>
              </a:rPr>
              <a:t>deep</a:t>
            </a:r>
            <a:r>
              <a:rPr sz="2400" b="0" spc="-4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맑은 고딕"/>
                <a:cs typeface="맑은 고딕"/>
              </a:rPr>
              <a:t>learning?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10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5690"/>
            <a:ext cx="984821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0"/>
              </a:spcBef>
            </a:pPr>
            <a:r>
              <a:rPr b="0" spc="-50" dirty="0">
                <a:latin typeface="Arial"/>
                <a:cs typeface="Arial"/>
              </a:rPr>
              <a:t>(</a:t>
            </a:r>
            <a:r>
              <a:rPr b="0" spc="-50" dirty="0">
                <a:latin typeface="맑은 고딕"/>
                <a:cs typeface="맑은 고딕"/>
              </a:rPr>
              <a:t>강의</a:t>
            </a:r>
            <a:r>
              <a:rPr b="0" spc="-405" dirty="0">
                <a:latin typeface="맑은 고딕"/>
                <a:cs typeface="맑은 고딕"/>
              </a:rPr>
              <a:t> </a:t>
            </a:r>
            <a:r>
              <a:rPr b="0" spc="-25" dirty="0">
                <a:latin typeface="Arial"/>
                <a:cs typeface="Arial"/>
              </a:rPr>
              <a:t>2</a:t>
            </a:r>
            <a:r>
              <a:rPr b="0" spc="-25" dirty="0">
                <a:latin typeface="맑은 고딕"/>
                <a:cs typeface="맑은 고딕"/>
              </a:rPr>
              <a:t>강</a:t>
            </a:r>
            <a:r>
              <a:rPr b="0" spc="-25" dirty="0">
                <a:latin typeface="Arial"/>
                <a:cs typeface="Arial"/>
              </a:rPr>
              <a:t>)</a:t>
            </a:r>
          </a:p>
          <a:p>
            <a:pPr marL="12700">
              <a:lnSpc>
                <a:spcPts val="5015"/>
              </a:lnSpc>
            </a:pPr>
            <a:r>
              <a:rPr b="0" spc="-15" dirty="0">
                <a:latin typeface="맑은 고딕"/>
                <a:cs typeface="맑은 고딕"/>
              </a:rPr>
              <a:t>리뷰</a:t>
            </a:r>
            <a:r>
              <a:rPr b="0" spc="-15" dirty="0">
                <a:latin typeface="Arial"/>
                <a:cs typeface="Arial"/>
              </a:rPr>
              <a:t>:</a:t>
            </a:r>
            <a:r>
              <a:rPr b="0" spc="-100" dirty="0">
                <a:latin typeface="Arial"/>
                <a:cs typeface="Arial"/>
              </a:rPr>
              <a:t> </a:t>
            </a:r>
            <a:r>
              <a:rPr b="0" dirty="0">
                <a:latin typeface="맑은 고딕"/>
                <a:cs typeface="맑은 고딕"/>
              </a:rPr>
              <a:t>폐암</a:t>
            </a:r>
            <a:r>
              <a:rPr b="0" spc="-415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수술</a:t>
            </a:r>
            <a:r>
              <a:rPr b="0" spc="-415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환자의</a:t>
            </a:r>
            <a:r>
              <a:rPr b="0" spc="-420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생존율</a:t>
            </a:r>
            <a:r>
              <a:rPr b="0" spc="-415" dirty="0">
                <a:latin typeface="맑은 고딕"/>
                <a:cs typeface="맑은 고딕"/>
              </a:rPr>
              <a:t> </a:t>
            </a:r>
            <a:r>
              <a:rPr b="0" dirty="0">
                <a:latin typeface="맑은 고딕"/>
                <a:cs typeface="맑은 고딕"/>
              </a:rPr>
              <a:t>예측하기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102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결과</a:t>
            </a:r>
            <a:r>
              <a:rPr sz="2400" spc="-305" dirty="0">
                <a:latin typeface="맑은 고딕"/>
                <a:cs typeface="맑은 고딕"/>
              </a:rPr>
              <a:t> </a:t>
            </a:r>
            <a:r>
              <a:rPr sz="2400" spc="-2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4489069"/>
            <a:ext cx="60617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35" dirty="0">
                <a:latin typeface="Arial"/>
                <a:cs typeface="Arial"/>
              </a:rPr>
              <a:t>LogisticRegression</a:t>
            </a:r>
            <a:r>
              <a:rPr sz="2000" spc="35" dirty="0">
                <a:latin typeface="맑은 고딕"/>
                <a:cs typeface="맑은 고딕"/>
              </a:rPr>
              <a:t>과</a:t>
            </a:r>
            <a:r>
              <a:rPr sz="2000" spc="-2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소숫점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둘째자리까지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동일함</a:t>
            </a:r>
            <a:r>
              <a:rPr sz="2000" spc="-5" dirty="0">
                <a:latin typeface="Arial"/>
                <a:cs typeface="Arial"/>
              </a:rPr>
              <a:t>!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2928" y="2718379"/>
            <a:ext cx="10114848" cy="1218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83756" y="6531057"/>
            <a:ext cx="254000" cy="22923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11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2449</Words>
  <Application>Microsoft Office PowerPoint</Application>
  <PresentationFormat>와이드스크린</PresentationFormat>
  <Paragraphs>405</Paragraphs>
  <Slides>45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3" baseType="lpstr">
      <vt:lpstr>맑은 고딕</vt:lpstr>
      <vt:lpstr>Arial</vt:lpstr>
      <vt:lpstr>Calibri</vt:lpstr>
      <vt:lpstr>Noto Sans</vt:lpstr>
      <vt:lpstr>Symbol</vt:lpstr>
      <vt:lpstr>Times New Roman</vt:lpstr>
      <vt:lpstr>Wingdings</vt:lpstr>
      <vt:lpstr>Office Theme</vt:lpstr>
      <vt:lpstr>Lecture 4: Data Processing for ML</vt:lpstr>
      <vt:lpstr>학습목표</vt:lpstr>
      <vt:lpstr>데이터의 중요성</vt:lpstr>
      <vt:lpstr>(강의 2강) 리뷰: 폐암 수술 환자의 생존율 예측하기</vt:lpstr>
      <vt:lpstr>(강의 2강) 리뷰: 폐암 수술 환자의 생존율 예측하기</vt:lpstr>
      <vt:lpstr>PowerPoint 프레젠테이션</vt:lpstr>
      <vt:lpstr>(강의 2강) 리뷰: 폐암 수술 환자의 생존율 예측하기</vt:lpstr>
      <vt:lpstr> Using deep learning?</vt:lpstr>
      <vt:lpstr>(강의 2강) 리뷰: 폐암 수술 환자의 생존율 예측하기</vt:lpstr>
      <vt:lpstr>데이터의 중요성</vt:lpstr>
      <vt:lpstr>데이터 이해하기</vt:lpstr>
      <vt:lpstr>피마 인디언 데이터 분석(모11)</vt:lpstr>
      <vt:lpstr>피마 인디언 데이터 분석(모11)</vt:lpstr>
      <vt:lpstr>피마 인디언 데이터 분석(모11)</vt:lpstr>
      <vt:lpstr>피마 인디언 데이터 분석(모11)</vt:lpstr>
      <vt:lpstr>상관관계(correlation)</vt:lpstr>
      <vt:lpstr>상관관계(correlation)</vt:lpstr>
      <vt:lpstr>PowerPoint 프레젠테이션</vt:lpstr>
      <vt:lpstr>Plasma에 따른 class 비교</vt:lpstr>
      <vt:lpstr>피마 인디언의 당뇨병 예측 실행 (기존데이터 – logistic regression)</vt:lpstr>
      <vt:lpstr>피마 인디언의 당뇨병 예측 실행 (기존데이터 – random forest)</vt:lpstr>
      <vt:lpstr>피마 인디언의 당뇨병 예측 실행 (데이터수정 – logistic regression)</vt:lpstr>
      <vt:lpstr>PowerPoint 프레젠테이션</vt:lpstr>
      <vt:lpstr>PowerPoint 프레젠테이션</vt:lpstr>
      <vt:lpstr>PowerPoint 프레젠테이션</vt:lpstr>
      <vt:lpstr>와인 데이터</vt:lpstr>
      <vt:lpstr>와인 데이터</vt:lpstr>
      <vt:lpstr>코드 : K-means &amp; 시각화</vt:lpstr>
      <vt:lpstr>PowerPoint 프레젠테이션</vt:lpstr>
      <vt:lpstr>Summary</vt:lpstr>
      <vt:lpstr>In the next lecture…</vt:lpstr>
      <vt:lpstr>참고자료</vt:lpstr>
      <vt:lpstr>QnA</vt:lpstr>
      <vt:lpstr>QnA</vt:lpstr>
      <vt:lpstr>PowerPoint 프레젠테이션</vt:lpstr>
      <vt:lpstr>PowerPoint 프레젠테이션</vt:lpstr>
      <vt:lpstr>PowerPoint 프레젠테이션</vt:lpstr>
      <vt:lpstr>과제1</vt:lpstr>
      <vt:lpstr>과제1</vt:lpstr>
      <vt:lpstr>과제1 설명</vt:lpstr>
      <vt:lpstr>PowerPoint 프레젠테이션</vt:lpstr>
      <vt:lpstr>과제1 : 아래 코드 추가</vt:lpstr>
      <vt:lpstr>과제1 : 동영상 화면캡쳐</vt:lpstr>
      <vt:lpstr>PowerPoint 프레젠테이션</vt:lpstr>
      <vt:lpstr>과제1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What is machine learning? - examples</dc:title>
  <dc:creator>Sang-hyo Park</dc:creator>
  <cp:lastModifiedBy>USER</cp:lastModifiedBy>
  <cp:revision>34</cp:revision>
  <dcterms:created xsi:type="dcterms:W3CDTF">2020-10-06T19:34:12Z</dcterms:created>
  <dcterms:modified xsi:type="dcterms:W3CDTF">2020-10-19T19:50:23Z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2020-09-09T00:00:00Z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2020-10-06T00:00:00Z</vt:filetime>
  </property>
</Properties>
</file>