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558" autoAdjust="0"/>
  </p:normalViewPr>
  <p:slideViewPr>
    <p:cSldViewPr>
      <p:cViewPr varScale="1">
        <p:scale>
          <a:sx n="59" d="100"/>
          <a:sy n="59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07F6-D98A-4AC1-A337-3862291A7230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53A-4F09-4B79-A909-A43D2EA0D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0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머신 러닝 모델을 다루었지만</a:t>
            </a:r>
            <a:r>
              <a:rPr lang="en-US" altLang="ko-KR" dirty="0"/>
              <a:t>, </a:t>
            </a:r>
            <a:r>
              <a:rPr lang="ko-KR" altLang="en-US" dirty="0"/>
              <a:t>대부분이 </a:t>
            </a:r>
            <a:r>
              <a:rPr lang="en-US" altLang="ko-KR" dirty="0" err="1"/>
              <a:t>blackbox</a:t>
            </a:r>
            <a:r>
              <a:rPr lang="ko-KR" altLang="en-US" dirty="0"/>
              <a:t>처럼 내부 작동 원리를 모르는 상태로 다루어 보았음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어떠한 원리로 작동하는지를 알고 있다면</a:t>
            </a:r>
            <a:r>
              <a:rPr lang="en-US" altLang="ko-KR" dirty="0"/>
              <a:t>, </a:t>
            </a:r>
            <a:r>
              <a:rPr lang="ko-KR" altLang="en-US" dirty="0"/>
              <a:t>적절한 모델을 잘 선택할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에러가 나타나는 상황이나 데이터셋의 문제를 발견하는 과정도 더 용이할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각 알고리즘의 작동원리를 알고리즘별로 알아볼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강의의 알고리즘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/>
              <a:t>Regression, </a:t>
            </a:r>
            <a:r>
              <a:rPr lang="ko-KR" altLang="en-US" b="1" dirty="0"/>
              <a:t>특히 선형 회귀</a:t>
            </a:r>
            <a:r>
              <a:rPr lang="ko-KR" altLang="en-US" dirty="0"/>
              <a:t>를 다룰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다음이 오차를 수정하는 </a:t>
            </a:r>
            <a:r>
              <a:rPr lang="en-US" altLang="ko-KR" b="1" dirty="0"/>
              <a:t>Gradient-Descent Algorithm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결과를 통한 </a:t>
            </a:r>
            <a:r>
              <a:rPr lang="ko-KR" altLang="en-US" dirty="0" err="1"/>
              <a:t>예측값은</a:t>
            </a:r>
            <a:r>
              <a:rPr lang="ko-KR" altLang="en-US" dirty="0"/>
              <a:t> 다음과 같으며</a:t>
            </a:r>
            <a:r>
              <a:rPr lang="en-US" altLang="ko-KR" dirty="0"/>
              <a:t>, </a:t>
            </a:r>
            <a:r>
              <a:rPr lang="ko-KR" altLang="en-US" dirty="0" err="1"/>
              <a:t>실제값과</a:t>
            </a:r>
            <a:r>
              <a:rPr lang="ko-KR" altLang="en-US" dirty="0"/>
              <a:t> 약간의 오차가 생긴다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0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약간의 차이가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68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점들을 이었을 때</a:t>
            </a:r>
            <a:r>
              <a:rPr lang="en-US" altLang="ko-KR" dirty="0"/>
              <a:t>, (</a:t>
            </a:r>
            <a:r>
              <a:rPr lang="ko-KR" altLang="en-US" dirty="0"/>
              <a:t>공식을 통해 구한 식</a:t>
            </a:r>
            <a:r>
              <a:rPr lang="en-US" altLang="ko-KR" dirty="0"/>
              <a:t>) </a:t>
            </a:r>
            <a:r>
              <a:rPr lang="ko-KR" altLang="en-US" dirty="0"/>
              <a:t>해당 직선이 </a:t>
            </a:r>
            <a:r>
              <a:rPr lang="ko-KR" altLang="en-US" dirty="0" err="1"/>
              <a:t>오차값이</a:t>
            </a:r>
            <a:r>
              <a:rPr lang="ko-KR" altLang="en-US" dirty="0"/>
              <a:t> 최소가 되는 직선이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오차가 가장 적다 </a:t>
            </a:r>
            <a:r>
              <a:rPr lang="en-US" altLang="ko-KR" dirty="0"/>
              <a:t>= </a:t>
            </a:r>
            <a:r>
              <a:rPr lang="ko-KR" altLang="en-US" dirty="0"/>
              <a:t>주어진 좌표의 특성을 가장 잘 나타내는 예측 직선임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직선에 다른 공부한 시간 </a:t>
            </a:r>
            <a:r>
              <a:rPr lang="en-US" altLang="ko-KR" dirty="0"/>
              <a:t>x</a:t>
            </a:r>
            <a:r>
              <a:rPr lang="ko-KR" altLang="en-US" dirty="0"/>
              <a:t>를 집어넣어</a:t>
            </a:r>
            <a:r>
              <a:rPr lang="en-US" altLang="ko-KR" dirty="0"/>
              <a:t>, </a:t>
            </a:r>
            <a:r>
              <a:rPr lang="ko-KR" altLang="en-US" dirty="0"/>
              <a:t>실제 공부량에 따른 성적을 예측할 수 있게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8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가 너무 많으면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평균을 구하기가 굉장히 어렵거나</a:t>
            </a:r>
            <a:r>
              <a:rPr lang="en-US" altLang="ko-KR" dirty="0"/>
              <a:t>, </a:t>
            </a:r>
            <a:r>
              <a:rPr lang="ko-KR" altLang="en-US" dirty="0"/>
              <a:t>여러 입력을 계산할 때는 선을 그리고 난 후</a:t>
            </a:r>
            <a:r>
              <a:rPr lang="en-US" altLang="ko-KR" dirty="0"/>
              <a:t>, </a:t>
            </a:r>
            <a:r>
              <a:rPr lang="ko-KR" altLang="en-US" dirty="0"/>
              <a:t>평가하며 수정해 나가는 방법을 수행하기도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입력변수를 다룰 때는</a:t>
            </a:r>
            <a:r>
              <a:rPr lang="en-US" altLang="ko-KR" dirty="0"/>
              <a:t>, </a:t>
            </a:r>
            <a:r>
              <a:rPr lang="ko-KR" altLang="en-US" dirty="0"/>
              <a:t>조금씩 반복적으로 계산 </a:t>
            </a:r>
            <a:r>
              <a:rPr lang="en-US" altLang="ko-KR" dirty="0"/>
              <a:t>-&gt; </a:t>
            </a:r>
            <a:r>
              <a:rPr lang="ko-KR" altLang="en-US" dirty="0"/>
              <a:t>수정을 통해 만들게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어떻게 수정할 것인지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오차를 어떻게 측정할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가 중요한 이슈가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선을 긋고 나서 수정하는 과정에서</a:t>
            </a:r>
            <a:r>
              <a:rPr lang="en-US" altLang="ko-KR" dirty="0"/>
              <a:t>, </a:t>
            </a:r>
            <a:r>
              <a:rPr lang="ko-KR" altLang="en-US" dirty="0"/>
              <a:t>나중의 선이 먼저 그린 선보다 더 개선되었는지를 확인하는 방법이 필요함 </a:t>
            </a:r>
            <a:r>
              <a:rPr lang="en-US" altLang="ko-KR" dirty="0"/>
              <a:t>-&gt; </a:t>
            </a:r>
            <a:r>
              <a:rPr lang="ko-KR" altLang="en-US" b="1" dirty="0"/>
              <a:t>오차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ko-KR" altLang="en-US" b="0" dirty="0" err="1"/>
              <a:t>오차란</a:t>
            </a:r>
            <a:r>
              <a:rPr lang="en-US" altLang="ko-KR" b="0" dirty="0"/>
              <a:t>? </a:t>
            </a:r>
            <a:r>
              <a:rPr lang="ko-KR" altLang="en-US" b="1" dirty="0"/>
              <a:t>예측함수의 </a:t>
            </a:r>
            <a:r>
              <a:rPr lang="ko-KR" altLang="en-US" b="1" dirty="0" err="1"/>
              <a:t>예측값과</a:t>
            </a:r>
            <a:r>
              <a:rPr lang="ko-KR" altLang="en-US" b="1" dirty="0"/>
              <a:t> </a:t>
            </a:r>
            <a:r>
              <a:rPr lang="ko-KR" altLang="en-US" b="1" dirty="0" err="1"/>
              <a:t>실제값과의</a:t>
            </a:r>
            <a:r>
              <a:rPr lang="ko-KR" altLang="en-US" b="1" dirty="0"/>
              <a:t> 차이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8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선을 대입한 뒤</a:t>
            </a:r>
            <a:r>
              <a:rPr lang="en-US" altLang="ko-KR" dirty="0"/>
              <a:t>, </a:t>
            </a:r>
            <a:r>
              <a:rPr lang="ko-KR" altLang="en-US" dirty="0"/>
              <a:t>각 점과의 오차를 구하고 해당 오차를 최소화하는 방법을 생각해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8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 오차를 확인하기 위해 점과 그래프 사이의 거리를 재는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빨간 직선들의 길이의 합이 작을수록 잘 그어진 직선이 될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74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오차는 항상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실제값인가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7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데이터에서 오차를 단순 빼기라고 정의한다면</a:t>
            </a:r>
            <a:r>
              <a:rPr lang="en-US" altLang="ko-KR" dirty="0"/>
              <a:t>, </a:t>
            </a:r>
            <a:r>
              <a:rPr lang="ko-KR" altLang="en-US" dirty="0" err="1"/>
              <a:t>어떨때는</a:t>
            </a:r>
            <a:r>
              <a:rPr lang="ko-KR" altLang="en-US" dirty="0"/>
              <a:t> </a:t>
            </a:r>
            <a:r>
              <a:rPr lang="en-US" altLang="ko-KR" dirty="0"/>
              <a:t>+, </a:t>
            </a:r>
            <a:r>
              <a:rPr lang="ko-KR" altLang="en-US" dirty="0" err="1"/>
              <a:t>어떨때는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가 되어 총합의 계산이 무의미해짐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단순한 모델인 선형 회귀 모델을 이해하고 설명할 수 있으며</a:t>
            </a:r>
            <a:r>
              <a:rPr lang="en-US" altLang="ko-KR" dirty="0"/>
              <a:t>, </a:t>
            </a:r>
            <a:r>
              <a:rPr lang="ko-KR" altLang="en-US" dirty="0"/>
              <a:t>학습용 데이터셋에</a:t>
            </a:r>
            <a:r>
              <a:rPr lang="en-US" altLang="ko-KR" dirty="0"/>
              <a:t> </a:t>
            </a:r>
            <a:r>
              <a:rPr lang="ko-KR" altLang="en-US" dirty="0"/>
              <a:t>적합하도록</a:t>
            </a:r>
            <a:r>
              <a:rPr lang="en-US" altLang="ko-KR" dirty="0"/>
              <a:t>(</a:t>
            </a:r>
            <a:r>
              <a:rPr lang="ko-KR" altLang="en-US" dirty="0"/>
              <a:t>에러를 최소화하는 과정</a:t>
            </a:r>
            <a:r>
              <a:rPr lang="en-US" altLang="ko-KR" dirty="0"/>
              <a:t>) </a:t>
            </a:r>
            <a:r>
              <a:rPr lang="ko-KR" altLang="en-US" dirty="0"/>
              <a:t>하는 과정을 수식을 통해 이해하고 </a:t>
            </a:r>
            <a:r>
              <a:rPr lang="en-US" altLang="ko-KR" dirty="0"/>
              <a:t>,</a:t>
            </a:r>
            <a:r>
              <a:rPr lang="ko-KR" altLang="en-US" dirty="0"/>
              <a:t>알고리즘 기반의 </a:t>
            </a:r>
            <a:r>
              <a:rPr lang="en-US" altLang="ko-KR" dirty="0"/>
              <a:t>Gradient-descent</a:t>
            </a:r>
            <a:r>
              <a:rPr lang="ko-KR" altLang="en-US" dirty="0"/>
              <a:t>를 배울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4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자주 사용하는 오차는 </a:t>
            </a:r>
            <a:r>
              <a:rPr lang="en-US" altLang="ko-KR" dirty="0"/>
              <a:t>mean-squared error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 err="1"/>
              <a:t>추정값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실제값의</a:t>
            </a:r>
            <a:r>
              <a:rPr lang="ko-KR" altLang="en-US" dirty="0"/>
              <a:t> 제곱의 평균으로 계산하는 방식이다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</a:t>
            </a:r>
            <a:r>
              <a:rPr lang="ko-KR" altLang="en-US" dirty="0"/>
              <a:t>을 </a:t>
            </a:r>
            <a:r>
              <a:rPr lang="en-US" altLang="ko-KR" dirty="0"/>
              <a:t>square(</a:t>
            </a:r>
            <a:r>
              <a:rPr lang="ko-KR" altLang="en-US" dirty="0"/>
              <a:t>제곱</a:t>
            </a:r>
            <a:r>
              <a:rPr lang="en-US" altLang="ko-KR" dirty="0"/>
              <a:t>)</a:t>
            </a:r>
            <a:r>
              <a:rPr lang="ko-KR" altLang="en-US" dirty="0"/>
              <a:t>한 다음 </a:t>
            </a:r>
            <a:r>
              <a:rPr lang="en-US" altLang="ko-KR" dirty="0"/>
              <a:t>n</a:t>
            </a:r>
            <a:r>
              <a:rPr lang="ko-KR" altLang="en-US" dirty="0"/>
              <a:t>으로 나눈 값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Error function</a:t>
            </a:r>
            <a:r>
              <a:rPr lang="ko-KR" altLang="en-US" dirty="0"/>
              <a:t>은 어떻게 </a:t>
            </a:r>
            <a:r>
              <a:rPr lang="ko-KR" altLang="en-US" dirty="0" err="1"/>
              <a:t>정의하냐에</a:t>
            </a:r>
            <a:r>
              <a:rPr lang="ko-KR" altLang="en-US" dirty="0"/>
              <a:t> 따라 달라질 수 있음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단순 절대값</a:t>
            </a:r>
            <a:r>
              <a:rPr lang="en-US" altLang="ko-KR" dirty="0"/>
              <a:t>, </a:t>
            </a:r>
            <a:r>
              <a:rPr lang="ko-KR" altLang="en-US" dirty="0"/>
              <a:t>제곱 후 루트 씌우기 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0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코드로 구현한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가상의 기울기를</a:t>
            </a:r>
            <a:r>
              <a:rPr lang="en-US" altLang="ko-KR" dirty="0"/>
              <a:t> 3,76</a:t>
            </a:r>
            <a:r>
              <a:rPr lang="ko-KR" altLang="en-US" dirty="0"/>
              <a:t>으로 설정하자</a:t>
            </a:r>
            <a:r>
              <a:rPr lang="en-US" altLang="ko-KR" dirty="0"/>
              <a:t>(3x + 76)</a:t>
            </a:r>
          </a:p>
          <a:p>
            <a:endParaRPr lang="en-US" altLang="ko-KR" dirty="0"/>
          </a:p>
          <a:p>
            <a:r>
              <a:rPr lang="ko-KR" altLang="en-US" dirty="0"/>
              <a:t>이후 데이터</a:t>
            </a:r>
            <a:r>
              <a:rPr lang="en-US" altLang="ko-KR" dirty="0"/>
              <a:t>(</a:t>
            </a:r>
            <a:r>
              <a:rPr lang="ko-KR" altLang="en-US" dirty="0"/>
              <a:t>공부시간에 따른 성적</a:t>
            </a:r>
            <a:r>
              <a:rPr lang="en-US" altLang="ko-KR" dirty="0"/>
              <a:t>)</a:t>
            </a:r>
            <a:r>
              <a:rPr lang="ko-KR" altLang="en-US" dirty="0"/>
              <a:t>을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오차측정 모델은 </a:t>
            </a:r>
            <a:r>
              <a:rPr lang="en-US" altLang="ko-KR" dirty="0"/>
              <a:t>(y-</a:t>
            </a:r>
            <a:r>
              <a:rPr lang="en-US" altLang="ko-KR" dirty="0" err="1"/>
              <a:t>yhat</a:t>
            </a:r>
            <a:r>
              <a:rPr lang="en-US" altLang="ko-KR" dirty="0"/>
              <a:t>)</a:t>
            </a:r>
            <a:r>
              <a:rPr lang="ko-KR" altLang="en-US" dirty="0"/>
              <a:t>의 제곱의 평균을 취하였음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Mse_eval</a:t>
            </a:r>
            <a:r>
              <a:rPr lang="en-US" altLang="ko-KR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.mean</a:t>
            </a:r>
            <a:r>
              <a:rPr lang="ko-KR" altLang="en-US" dirty="0"/>
              <a:t>의 경우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에서 </a:t>
            </a:r>
            <a:r>
              <a:rPr lang="ko-KR" altLang="en-US" dirty="0" err="1"/>
              <a:t>사용가능하므로</a:t>
            </a:r>
            <a:r>
              <a:rPr lang="en-US" altLang="ko-KR" dirty="0"/>
              <a:t>, y</a:t>
            </a:r>
            <a:r>
              <a:rPr lang="ko-KR" altLang="en-US" dirty="0"/>
              <a:t>와 </a:t>
            </a:r>
            <a:r>
              <a:rPr lang="en-US" altLang="ko-KR" dirty="0" err="1"/>
              <a:t>predict_resul</a:t>
            </a:r>
            <a:r>
              <a:rPr lang="ko-KR" altLang="en-US" dirty="0"/>
              <a:t>를 </a:t>
            </a:r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바꾼 후 평가하는 함수임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Append()</a:t>
            </a:r>
            <a:r>
              <a:rPr lang="ko-KR" altLang="en-US" dirty="0"/>
              <a:t>는 위의 </a:t>
            </a:r>
            <a:r>
              <a:rPr lang="en-US" altLang="ko-KR" dirty="0"/>
              <a:t>array(</a:t>
            </a:r>
            <a:r>
              <a:rPr lang="en-US" altLang="ko-KR" dirty="0" err="1"/>
              <a:t>predict_result</a:t>
            </a:r>
            <a:r>
              <a:rPr lang="en-US" altLang="ko-KR" dirty="0"/>
              <a:t>)</a:t>
            </a:r>
            <a:r>
              <a:rPr lang="ko-KR" altLang="en-US" dirty="0"/>
              <a:t>에 새로운 행렬을 추가하는 함수임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b="1" dirty="0"/>
              <a:t>이 때</a:t>
            </a:r>
            <a:r>
              <a:rPr lang="en-US" altLang="ko-KR" b="1" dirty="0"/>
              <a:t>, </a:t>
            </a:r>
            <a:r>
              <a:rPr lang="ko-KR" altLang="en-US" b="1" dirty="0"/>
              <a:t>모든 데이터의 </a:t>
            </a:r>
            <a:r>
              <a:rPr lang="en-US" altLang="ko-KR" b="1" dirty="0"/>
              <a:t>MSE</a:t>
            </a:r>
            <a:r>
              <a:rPr lang="ko-KR" altLang="en-US" b="1" dirty="0"/>
              <a:t>는 </a:t>
            </a:r>
            <a:r>
              <a:rPr lang="en-US" altLang="ko-KR" b="1" dirty="0"/>
              <a:t>11.0</a:t>
            </a:r>
            <a:r>
              <a:rPr lang="ko-KR" altLang="en-US" b="1" dirty="0"/>
              <a:t>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64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오차는 어떻게 수정할 것인가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Gradient-descent algorithm</a:t>
            </a:r>
            <a:r>
              <a:rPr lang="ko-KR" altLang="en-US" dirty="0"/>
              <a:t>과 </a:t>
            </a:r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92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기울기와 오차와의 관계 </a:t>
            </a:r>
            <a:r>
              <a:rPr lang="en-US" altLang="ko-KR" dirty="0"/>
              <a:t>: </a:t>
            </a:r>
            <a:r>
              <a:rPr lang="ko-KR" altLang="en-US" dirty="0"/>
              <a:t>오차가 최소화되는 점을 찾을 때</a:t>
            </a:r>
            <a:r>
              <a:rPr lang="en-US" altLang="ko-KR" dirty="0"/>
              <a:t>, </a:t>
            </a:r>
            <a:r>
              <a:rPr lang="ko-KR" altLang="en-US" dirty="0"/>
              <a:t>최소값 </a:t>
            </a:r>
            <a:r>
              <a:rPr lang="en-US" altLang="ko-KR" dirty="0"/>
              <a:t>m</a:t>
            </a:r>
            <a:r>
              <a:rPr lang="ko-KR" altLang="en-US" dirty="0"/>
              <a:t>을 어떻게 찾을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Gradient-descent algorithm(</a:t>
            </a:r>
            <a:r>
              <a:rPr lang="ko-KR" altLang="en-US" dirty="0" err="1"/>
              <a:t>미분값을</a:t>
            </a:r>
            <a:r>
              <a:rPr lang="ko-KR" altLang="en-US" dirty="0"/>
              <a:t> 이용한 기울기 평가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3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점에서의 미분을 통해 순간 기울기가 정해지는데</a:t>
            </a:r>
            <a:r>
              <a:rPr lang="en-US" altLang="ko-KR" dirty="0"/>
              <a:t>, </a:t>
            </a:r>
            <a:r>
              <a:rPr lang="ko-KR" altLang="en-US" dirty="0"/>
              <a:t>해당 순간 기울기가 </a:t>
            </a:r>
            <a:r>
              <a:rPr lang="en-US" altLang="ko-KR" dirty="0"/>
              <a:t>0</a:t>
            </a:r>
            <a:r>
              <a:rPr lang="ko-KR" altLang="en-US" dirty="0"/>
              <a:t>이 되는 지점을 찾는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양수일 때는 왼쪽으로</a:t>
            </a:r>
            <a:r>
              <a:rPr lang="en-US" altLang="ko-KR" dirty="0"/>
              <a:t>(-</a:t>
            </a:r>
            <a:r>
              <a:rPr lang="ko-KR" altLang="en-US" dirty="0"/>
              <a:t>방향</a:t>
            </a:r>
            <a:r>
              <a:rPr lang="en-US" altLang="ko-KR" dirty="0"/>
              <a:t>), </a:t>
            </a:r>
            <a:r>
              <a:rPr lang="ko-KR" altLang="en-US" dirty="0"/>
              <a:t>음수일 때는 오른쪽</a:t>
            </a:r>
            <a:r>
              <a:rPr lang="en-US" altLang="ko-KR" dirty="0"/>
              <a:t>(+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으로 약간 이동시킴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과정을 반복해서 수행하여 지점을 찾는 방식이 </a:t>
            </a:r>
            <a:r>
              <a:rPr lang="en-US" altLang="ko-KR" dirty="0"/>
              <a:t>Gradient descent </a:t>
            </a:r>
            <a:r>
              <a:rPr lang="ko-KR" altLang="en-US" dirty="0"/>
              <a:t>알고리즘임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7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56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en-US" altLang="ko-KR" b="1" dirty="0"/>
              <a:t>step size</a:t>
            </a:r>
            <a:r>
              <a:rPr lang="ko-KR" altLang="en-US" dirty="0"/>
              <a:t>가 적절하지 않은 경우</a:t>
            </a:r>
            <a:r>
              <a:rPr lang="en-US" altLang="ko-KR" dirty="0"/>
              <a:t>, </a:t>
            </a:r>
            <a:r>
              <a:rPr lang="ko-KR" altLang="en-US" dirty="0"/>
              <a:t>수렴하지 않고 발산할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9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얼마만큼 이동시킬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적절한 </a:t>
            </a:r>
            <a:r>
              <a:rPr lang="en-US" altLang="ko-KR" dirty="0"/>
              <a:t>Step size</a:t>
            </a:r>
            <a:r>
              <a:rPr lang="ko-KR" altLang="en-US" dirty="0"/>
              <a:t>를 찾는 것이 굉장히 중요한 최적화 과정 중 하나임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47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경사하강법에</a:t>
            </a:r>
            <a:r>
              <a:rPr lang="ko-KR" altLang="en-US" dirty="0"/>
              <a:t>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68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예시에서</a:t>
            </a:r>
            <a:r>
              <a:rPr lang="en-US" altLang="ko-KR" dirty="0"/>
              <a:t>, MSE</a:t>
            </a:r>
            <a:r>
              <a:rPr lang="ko-KR" altLang="en-US" dirty="0"/>
              <a:t>를 통해 오차를 측정하였음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y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에 대한 표현으로 바꿀 수 있으므로</a:t>
            </a:r>
            <a:r>
              <a:rPr lang="en-US" altLang="ko-KR" dirty="0"/>
              <a:t>, x</a:t>
            </a:r>
            <a:r>
              <a:rPr lang="ko-KR" altLang="en-US" dirty="0"/>
              <a:t>에 대한 표현으로 치환하였음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7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선형회귀의 정의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독립변수 </a:t>
            </a:r>
            <a:r>
              <a:rPr lang="en-US" altLang="ko-KR" dirty="0"/>
              <a:t>: x</a:t>
            </a:r>
            <a:r>
              <a:rPr lang="ko-KR" altLang="en-US" dirty="0"/>
              <a:t>라는 </a:t>
            </a:r>
            <a:r>
              <a:rPr lang="en-US" altLang="ko-KR" dirty="0"/>
              <a:t>input</a:t>
            </a:r>
            <a:r>
              <a:rPr lang="ko-KR" altLang="en-US" dirty="0"/>
              <a:t>은 자유롭게 선택하여 변경할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 변수 </a:t>
            </a:r>
            <a:r>
              <a:rPr lang="en-US" altLang="ko-KR" dirty="0"/>
              <a:t>: 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값에 따라</a:t>
            </a:r>
            <a:r>
              <a:rPr lang="en-US" altLang="ko-KR" dirty="0"/>
              <a:t>, x</a:t>
            </a:r>
            <a:r>
              <a:rPr lang="ko-KR" altLang="en-US" dirty="0"/>
              <a:t>에 종속되어 값이 변하므로 </a:t>
            </a:r>
            <a:r>
              <a:rPr lang="en-US" altLang="ko-KR" dirty="0"/>
              <a:t>x</a:t>
            </a:r>
            <a:r>
              <a:rPr lang="ko-KR" altLang="en-US" dirty="0"/>
              <a:t>에 종속되었다고 볼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98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구하므로</a:t>
            </a:r>
            <a:r>
              <a:rPr lang="en-US" altLang="ko-KR" dirty="0"/>
              <a:t>(</a:t>
            </a:r>
            <a:r>
              <a:rPr lang="ko-KR" altLang="en-US" dirty="0"/>
              <a:t>궁극적으로 찾는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이런 경우 사용하는 방법이 </a:t>
            </a:r>
            <a:r>
              <a:rPr lang="en-US" altLang="ko-KR" dirty="0"/>
              <a:t>a, b</a:t>
            </a:r>
            <a:r>
              <a:rPr lang="ko-KR" altLang="en-US" dirty="0"/>
              <a:t>에 대한 </a:t>
            </a:r>
            <a:r>
              <a:rPr lang="ko-KR" altLang="en-US" dirty="0" err="1"/>
              <a:t>편미분이며</a:t>
            </a:r>
            <a:r>
              <a:rPr lang="en-US" altLang="ko-KR" dirty="0"/>
              <a:t>, </a:t>
            </a:r>
            <a:r>
              <a:rPr lang="ko-KR" altLang="en-US" dirty="0"/>
              <a:t>편미분의 결과는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71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유도과정임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에메랄드색 배경은 참고만 하세요</a:t>
            </a:r>
            <a:r>
              <a:rPr lang="en-US" altLang="ko-KR" dirty="0"/>
              <a:t>~ </a:t>
            </a:r>
            <a:r>
              <a:rPr lang="ko-KR" altLang="en-US" dirty="0"/>
              <a:t>시험에 </a:t>
            </a:r>
            <a:r>
              <a:rPr lang="ko-KR" altLang="en-US" dirty="0" err="1"/>
              <a:t>안나옴</a:t>
            </a:r>
            <a:r>
              <a:rPr lang="en-US" altLang="ko-KR" dirty="0"/>
              <a:t>~</a:t>
            </a:r>
            <a:r>
              <a:rPr lang="ko-KR" altLang="en-US" dirty="0" err="1"/>
              <a:t>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85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경사하강법의</a:t>
            </a:r>
            <a:r>
              <a:rPr lang="ko-KR" altLang="en-US" dirty="0"/>
              <a:t> 코드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33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array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0, b = 0</a:t>
            </a:r>
            <a:r>
              <a:rPr lang="ko-KR" altLang="en-US" dirty="0"/>
              <a:t>으로 설정하고</a:t>
            </a:r>
            <a:r>
              <a:rPr lang="en-US" altLang="ko-KR" dirty="0"/>
              <a:t>, learning rate</a:t>
            </a:r>
            <a:r>
              <a:rPr lang="ko-KR" altLang="en-US" dirty="0"/>
              <a:t>는 </a:t>
            </a:r>
            <a:r>
              <a:rPr lang="en-US" altLang="ko-KR" dirty="0"/>
              <a:t>0.03</a:t>
            </a:r>
            <a:r>
              <a:rPr lang="ko-KR" altLang="en-US" dirty="0"/>
              <a:t>으로 임의로 정하였음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반복회수는 </a:t>
            </a:r>
            <a:r>
              <a:rPr lang="en-US" altLang="ko-KR" dirty="0"/>
              <a:t>2000</a:t>
            </a:r>
            <a:r>
              <a:rPr lang="ko-KR" altLang="en-US" dirty="0"/>
              <a:t>번</a:t>
            </a:r>
            <a:r>
              <a:rPr lang="en-US" altLang="ko-KR" dirty="0"/>
              <a:t>(epochs)</a:t>
            </a:r>
          </a:p>
          <a:p>
            <a:endParaRPr lang="en-US" altLang="ko-KR" dirty="0"/>
          </a:p>
          <a:p>
            <a:r>
              <a:rPr lang="en-US" altLang="ko-KR" dirty="0" err="1"/>
              <a:t>Y_hat</a:t>
            </a:r>
            <a:r>
              <a:rPr lang="ko-KR" altLang="en-US" dirty="0"/>
              <a:t>은 </a:t>
            </a:r>
            <a:r>
              <a:rPr lang="en-US" altLang="ko-KR" dirty="0"/>
              <a:t>a*</a:t>
            </a:r>
            <a:r>
              <a:rPr lang="en-US" altLang="ko-KR" dirty="0" err="1"/>
              <a:t>x_data</a:t>
            </a:r>
            <a:r>
              <a:rPr lang="en-US" altLang="ko-KR" dirty="0"/>
              <a:t> + b</a:t>
            </a:r>
            <a:r>
              <a:rPr lang="ko-KR" altLang="en-US" dirty="0"/>
              <a:t>가 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오차 </a:t>
            </a:r>
            <a:r>
              <a:rPr lang="en-US" altLang="ko-KR" dirty="0"/>
              <a:t>error</a:t>
            </a:r>
            <a:r>
              <a:rPr lang="ko-KR" altLang="en-US" dirty="0"/>
              <a:t>은 단순히 </a:t>
            </a:r>
            <a:r>
              <a:rPr lang="en-US" altLang="ko-KR" dirty="0" err="1"/>
              <a:t>y_data</a:t>
            </a:r>
            <a:r>
              <a:rPr lang="en-US" altLang="ko-KR" dirty="0"/>
              <a:t> – </a:t>
            </a:r>
            <a:r>
              <a:rPr lang="en-US" altLang="ko-KR" dirty="0" err="1"/>
              <a:t>y_hat</a:t>
            </a:r>
            <a:r>
              <a:rPr lang="en-US" altLang="ko-KR" dirty="0"/>
              <a:t> </a:t>
            </a:r>
            <a:r>
              <a:rPr lang="ko-KR" altLang="en-US" dirty="0"/>
              <a:t>로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Learning-rate</a:t>
            </a:r>
            <a:r>
              <a:rPr lang="ko-KR" altLang="en-US" dirty="0"/>
              <a:t>를 사용하여 </a:t>
            </a:r>
            <a:r>
              <a:rPr lang="en-US" altLang="ko-KR" dirty="0"/>
              <a:t>step size</a:t>
            </a:r>
            <a:r>
              <a:rPr lang="ko-KR" altLang="en-US" dirty="0"/>
              <a:t>를 너무 크지 않게 조정하므로</a:t>
            </a:r>
            <a:r>
              <a:rPr lang="en-US" altLang="ko-KR" dirty="0"/>
              <a:t>, </a:t>
            </a:r>
            <a:r>
              <a:rPr lang="ko-KR" altLang="en-US" dirty="0"/>
              <a:t>작게 설정하는 편임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참고 </a:t>
            </a:r>
            <a:r>
              <a:rPr lang="en-US" altLang="ko-KR" dirty="0"/>
              <a:t>: epochs(</a:t>
            </a:r>
            <a:r>
              <a:rPr lang="ko-KR" altLang="en-US" dirty="0"/>
              <a:t>반복회수</a:t>
            </a:r>
            <a:r>
              <a:rPr lang="en-US" altLang="ko-KR" dirty="0"/>
              <a:t>), learning rate</a:t>
            </a:r>
            <a:r>
              <a:rPr lang="ko-KR" altLang="en-US" dirty="0"/>
              <a:t>등은 정확히 알고 지정할 수는 없음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결과에서 볼 수 있듯이</a:t>
            </a:r>
            <a:r>
              <a:rPr lang="en-US" altLang="ko-KR" dirty="0"/>
              <a:t>, </a:t>
            </a:r>
            <a:r>
              <a:rPr lang="ko-KR" altLang="en-US" dirty="0"/>
              <a:t>두 변수가 유의미한 값으로 수렴하는 데 걸리는 반복횟수가 서로 다를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75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을 사용한 결과의 경우</a:t>
            </a:r>
            <a:r>
              <a:rPr lang="en-US" altLang="ko-KR" dirty="0"/>
              <a:t>, 2.3</a:t>
            </a:r>
            <a:r>
              <a:rPr lang="ko-KR" altLang="en-US" dirty="0"/>
              <a:t>과 </a:t>
            </a:r>
            <a:r>
              <a:rPr lang="en-US" altLang="ko-KR" dirty="0"/>
              <a:t>79</a:t>
            </a:r>
            <a:r>
              <a:rPr lang="ko-KR" altLang="en-US" dirty="0"/>
              <a:t>가 나옴</a:t>
            </a:r>
            <a:endParaRPr lang="en-US" altLang="ko-KR" dirty="0"/>
          </a:p>
          <a:p>
            <a:r>
              <a:rPr lang="ko-KR" altLang="en-US" dirty="0"/>
              <a:t>바로 값이 나오는 이유 </a:t>
            </a:r>
            <a:r>
              <a:rPr lang="en-US" altLang="ko-KR" dirty="0"/>
              <a:t>: 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조금씩 오차를 수정하지 않고</a:t>
            </a:r>
            <a:r>
              <a:rPr lang="en-US" altLang="ko-KR" dirty="0"/>
              <a:t>, </a:t>
            </a:r>
            <a:r>
              <a:rPr lang="ko-KR" altLang="en-US" dirty="0"/>
              <a:t>수학적 공식을 통해 바로 해를 구하므로</a:t>
            </a:r>
            <a:r>
              <a:rPr lang="en-US" altLang="ko-KR" dirty="0"/>
              <a:t>, </a:t>
            </a:r>
            <a:r>
              <a:rPr lang="ko-KR" altLang="en-US" dirty="0"/>
              <a:t>학습이라는 개념도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Gradient-descent</a:t>
            </a:r>
            <a:r>
              <a:rPr lang="ko-KR" altLang="en-US" dirty="0"/>
              <a:t>로 구한 값과 동일한 값이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68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심화내용을 다루도록 하겠음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63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모델을 일반화하면 다음과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0~ n</a:t>
            </a:r>
            <a:r>
              <a:rPr lang="ko-KR" altLang="en-US" dirty="0"/>
              <a:t>값을 찾는 과정이며</a:t>
            </a:r>
            <a:r>
              <a:rPr lang="en-US" altLang="ko-KR" dirty="0"/>
              <a:t>, </a:t>
            </a:r>
            <a:r>
              <a:rPr lang="ko-KR" altLang="en-US" dirty="0"/>
              <a:t>독립변수 </a:t>
            </a:r>
            <a:r>
              <a:rPr lang="en-US" altLang="ko-KR" dirty="0"/>
              <a:t>x</a:t>
            </a:r>
            <a:r>
              <a:rPr lang="ko-KR" altLang="en-US" dirty="0"/>
              <a:t>가 하나가 아니라 </a:t>
            </a:r>
            <a:r>
              <a:rPr lang="en-US" altLang="ko-KR" dirty="0"/>
              <a:t>n</a:t>
            </a:r>
            <a:r>
              <a:rPr lang="ko-KR" altLang="en-US" dirty="0"/>
              <a:t>개의 다중 선형회귀임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절편값</a:t>
            </a:r>
            <a:r>
              <a:rPr lang="ko-KR" altLang="en-US" dirty="0"/>
              <a:t> </a:t>
            </a:r>
            <a:r>
              <a:rPr lang="en-US" altLang="ko-KR" dirty="0"/>
              <a:t>theta(0)</a:t>
            </a:r>
            <a:r>
              <a:rPr lang="ko-KR" altLang="en-US" dirty="0"/>
              <a:t>와 </a:t>
            </a:r>
            <a:r>
              <a:rPr lang="en-US" altLang="ko-KR" dirty="0"/>
              <a:t>1~n</a:t>
            </a:r>
            <a:r>
              <a:rPr lang="ko-KR" altLang="en-US" dirty="0"/>
              <a:t>까지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 붙어있음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간단하므로 필기 </a:t>
            </a:r>
            <a:r>
              <a:rPr lang="ko-KR" altLang="en-US" dirty="0" err="1"/>
              <a:t>안하겠음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Theta 0</a:t>
            </a:r>
            <a:r>
              <a:rPr lang="ko-KR" altLang="en-US" dirty="0"/>
              <a:t>의 경우는 절편 또는 </a:t>
            </a:r>
            <a:r>
              <a:rPr lang="en-US" altLang="ko-KR" dirty="0"/>
              <a:t>biased term,</a:t>
            </a:r>
          </a:p>
          <a:p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theta 1~n</a:t>
            </a:r>
            <a:r>
              <a:rPr lang="ko-KR" altLang="en-US" dirty="0"/>
              <a:t>의 경우 </a:t>
            </a:r>
            <a:r>
              <a:rPr lang="en-US" altLang="ko-KR" dirty="0"/>
              <a:t>feature weight(feature coefficient)</a:t>
            </a:r>
            <a:r>
              <a:rPr lang="ko-KR" altLang="en-US" dirty="0"/>
              <a:t>로 부름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용어가 </a:t>
            </a:r>
            <a:r>
              <a:rPr lang="ko-KR" altLang="en-US" dirty="0" err="1"/>
              <a:t>중요한건</a:t>
            </a:r>
            <a:r>
              <a:rPr lang="ko-KR" altLang="en-US" dirty="0"/>
              <a:t> 아니고 참고만 하세요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벡터 형태로 표현한다면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Theta</a:t>
            </a:r>
            <a:r>
              <a:rPr lang="ko-KR" altLang="en-US" dirty="0"/>
              <a:t>를 </a:t>
            </a:r>
            <a:r>
              <a:rPr lang="en-US" altLang="ko-KR" dirty="0"/>
              <a:t>parameter vector, x</a:t>
            </a:r>
            <a:r>
              <a:rPr lang="ko-KR" altLang="en-US" dirty="0"/>
              <a:t>를 </a:t>
            </a:r>
            <a:r>
              <a:rPr lang="en-US" altLang="ko-KR" dirty="0"/>
              <a:t>feature vector</a:t>
            </a:r>
            <a:r>
              <a:rPr lang="ko-KR" altLang="en-US" dirty="0"/>
              <a:t>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x0</a:t>
            </a:r>
            <a:r>
              <a:rPr lang="ko-KR" altLang="en-US" dirty="0"/>
              <a:t>는 </a:t>
            </a:r>
            <a:r>
              <a:rPr lang="en-US" altLang="ko-KR" dirty="0"/>
              <a:t>theta 0</a:t>
            </a:r>
            <a:r>
              <a:rPr lang="ko-KR" altLang="en-US" dirty="0"/>
              <a:t>와 곱해지므로 항상 </a:t>
            </a:r>
            <a:r>
              <a:rPr lang="en-US" altLang="ko-KR" dirty="0"/>
              <a:t>1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백터의</a:t>
            </a:r>
            <a:r>
              <a:rPr lang="ko-KR" altLang="en-US" dirty="0"/>
              <a:t> 내적을 통해 이전 페이지의 식을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h(theta)</a:t>
            </a:r>
            <a:r>
              <a:rPr lang="ko-KR" altLang="en-US" dirty="0"/>
              <a:t>를 파라미터 </a:t>
            </a:r>
            <a:r>
              <a:rPr lang="en-US" altLang="ko-KR" dirty="0"/>
              <a:t>theta</a:t>
            </a:r>
            <a:r>
              <a:rPr lang="ko-KR" altLang="en-US" dirty="0"/>
              <a:t>를 사용하는 </a:t>
            </a:r>
            <a:r>
              <a:rPr lang="en-US" altLang="ko-KR" dirty="0"/>
              <a:t>hypothesis function</a:t>
            </a:r>
            <a:r>
              <a:rPr lang="ko-KR" altLang="en-US" dirty="0"/>
              <a:t>으로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머신러닝에서는</a:t>
            </a:r>
            <a:r>
              <a:rPr lang="ko-KR" altLang="en-US" dirty="0"/>
              <a:t> 벡터들은 </a:t>
            </a:r>
            <a:r>
              <a:rPr lang="en-US" altLang="ko-KR" dirty="0"/>
              <a:t>column vector</a:t>
            </a:r>
            <a:r>
              <a:rPr lang="ko-KR" altLang="en-US" dirty="0"/>
              <a:t>로 표현되는데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세타와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모두 </a:t>
            </a:r>
            <a:r>
              <a:rPr lang="en-US" altLang="ko-KR" dirty="0"/>
              <a:t>column vector</a:t>
            </a:r>
            <a:r>
              <a:rPr lang="ko-KR" altLang="en-US" dirty="0"/>
              <a:t>일 때</a:t>
            </a:r>
            <a:r>
              <a:rPr lang="en-US" altLang="ko-KR" dirty="0"/>
              <a:t>(</a:t>
            </a:r>
            <a:r>
              <a:rPr lang="ko-KR" altLang="en-US" dirty="0"/>
              <a:t>수직으로 값이 이어지는 </a:t>
            </a:r>
            <a:r>
              <a:rPr lang="en-US" altLang="ko-KR" dirty="0"/>
              <a:t>multiple row, single column</a:t>
            </a:r>
            <a:r>
              <a:rPr lang="ko-KR" altLang="en-US" dirty="0"/>
              <a:t> 벡터</a:t>
            </a:r>
            <a:r>
              <a:rPr lang="en-US" altLang="ko-KR" dirty="0"/>
              <a:t>),</a:t>
            </a:r>
          </a:p>
          <a:p>
            <a:endParaRPr lang="en-US" altLang="ko-KR" dirty="0"/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을 </a:t>
            </a:r>
            <a:r>
              <a:rPr lang="en-US" altLang="ko-KR" dirty="0"/>
              <a:t>transpose</a:t>
            </a:r>
            <a:r>
              <a:rPr lang="ko-KR" altLang="en-US" dirty="0"/>
              <a:t>함으로써 행렬의 곱으로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66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논의했던 </a:t>
            </a:r>
            <a:r>
              <a:rPr lang="en-US" altLang="ko-KR" dirty="0"/>
              <a:t>mean square error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을 </a:t>
            </a:r>
            <a:r>
              <a:rPr lang="en-US" altLang="ko-KR" dirty="0"/>
              <a:t>linear regression model</a:t>
            </a:r>
            <a:r>
              <a:rPr lang="ko-KR" altLang="en-US" dirty="0"/>
              <a:t>에 적용하는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Error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en-US" altLang="ko-KR" dirty="0" err="1"/>
              <a:t>yhat</a:t>
            </a:r>
            <a:r>
              <a:rPr lang="en-US" altLang="ko-KR" dirty="0"/>
              <a:t>-y)</a:t>
            </a:r>
            <a:r>
              <a:rPr lang="ko-KR" altLang="en-US" dirty="0"/>
              <a:t>에서 </a:t>
            </a:r>
            <a:r>
              <a:rPr lang="en-US" altLang="ko-KR" dirty="0" err="1"/>
              <a:t>yhat</a:t>
            </a:r>
            <a:r>
              <a:rPr lang="ko-KR" altLang="en-US" dirty="0"/>
              <a:t>값을 </a:t>
            </a:r>
            <a:r>
              <a:rPr lang="en-US" altLang="ko-KR" dirty="0"/>
              <a:t>x</a:t>
            </a:r>
            <a:r>
              <a:rPr lang="ko-KR" altLang="en-US" dirty="0"/>
              <a:t>에 대한 표현인 </a:t>
            </a:r>
            <a:r>
              <a:rPr lang="ko-KR" altLang="en-US" dirty="0" err="1"/>
              <a:t>행렬곱으로</a:t>
            </a:r>
            <a:r>
              <a:rPr lang="ko-KR" altLang="en-US" dirty="0"/>
              <a:t> 치환하여 표현했음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5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선형 회귀의 </a:t>
            </a:r>
            <a:r>
              <a:rPr lang="en-US" altLang="ko-KR" b="1" dirty="0"/>
              <a:t>2</a:t>
            </a:r>
            <a:r>
              <a:rPr lang="ko-KR" altLang="en-US" b="1" dirty="0"/>
              <a:t>가지 분류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X1,x2,x3….</a:t>
            </a:r>
            <a:r>
              <a:rPr lang="ko-KR" altLang="en-US" dirty="0"/>
              <a:t>로 </a:t>
            </a:r>
            <a:r>
              <a:rPr lang="en-US" altLang="ko-KR" dirty="0"/>
              <a:t>feature</a:t>
            </a:r>
            <a:r>
              <a:rPr lang="ko-KR" altLang="en-US" dirty="0"/>
              <a:t>이 여러 가지 경우일 때 다중 선형 회귀라고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X^3, x^2</a:t>
            </a:r>
            <a:r>
              <a:rPr lang="ko-KR" altLang="en-US" dirty="0"/>
              <a:t>와 같이 항이 달라지는 경우 다항 회귀 등이 있으나</a:t>
            </a:r>
            <a:r>
              <a:rPr lang="en-US" altLang="ko-KR" dirty="0"/>
              <a:t>, </a:t>
            </a:r>
            <a:r>
              <a:rPr lang="ko-KR" altLang="en-US" dirty="0"/>
              <a:t>헷갈리므로 위의 두 가지만 있다고 생각하자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537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값을 최소화하는 </a:t>
            </a:r>
            <a:r>
              <a:rPr lang="ko-KR" altLang="en-US" dirty="0" err="1"/>
              <a:t>세타를</a:t>
            </a:r>
            <a:r>
              <a:rPr lang="ko-KR" altLang="en-US" dirty="0"/>
              <a:t> 찾는 방법이 여러 가지 있는데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normal equation </a:t>
            </a:r>
            <a:r>
              <a:rPr lang="ko-KR" altLang="en-US" dirty="0"/>
              <a:t>방식을 설명함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설명한 </a:t>
            </a:r>
            <a:r>
              <a:rPr lang="en-US" altLang="ko-KR" dirty="0"/>
              <a:t>Least-square</a:t>
            </a:r>
            <a:r>
              <a:rPr lang="ko-KR" altLang="en-US" dirty="0"/>
              <a:t>방식</a:t>
            </a:r>
            <a:r>
              <a:rPr lang="en-US" altLang="ko-KR" dirty="0"/>
              <a:t>(</a:t>
            </a:r>
            <a:r>
              <a:rPr lang="ko-KR" altLang="en-US" b="1" dirty="0" err="1"/>
              <a:t>최소제곱법</a:t>
            </a:r>
            <a:r>
              <a:rPr lang="en-US" altLang="ko-KR" b="1" dirty="0"/>
              <a:t>, 8p</a:t>
            </a:r>
            <a:r>
              <a:rPr lang="en-US" altLang="ko-KR" dirty="0"/>
              <a:t>)</a:t>
            </a:r>
            <a:r>
              <a:rPr lang="ko-KR" altLang="en-US" dirty="0"/>
              <a:t>과 같이</a:t>
            </a:r>
            <a:r>
              <a:rPr lang="en-US" altLang="ko-KR" dirty="0"/>
              <a:t>, normal equation</a:t>
            </a:r>
            <a:r>
              <a:rPr lang="ko-KR" altLang="en-US" dirty="0"/>
              <a:t>을 통해 </a:t>
            </a:r>
            <a:r>
              <a:rPr lang="en-US" altLang="ko-KR" dirty="0"/>
              <a:t>x</a:t>
            </a:r>
            <a:r>
              <a:rPr lang="ko-KR" altLang="en-US" dirty="0"/>
              <a:t>가 여러 개일 때 사용하는 방식임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수학을 통해 바로 </a:t>
            </a:r>
            <a:r>
              <a:rPr lang="ko-KR" altLang="en-US" dirty="0" err="1"/>
              <a:t>세타를</a:t>
            </a:r>
            <a:r>
              <a:rPr lang="ko-KR" altLang="en-US" dirty="0"/>
              <a:t> 찾는 방식이 </a:t>
            </a:r>
            <a:r>
              <a:rPr lang="en-US" altLang="ko-KR" dirty="0"/>
              <a:t>closed-form solution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해당 수식을 풀기만 하면 </a:t>
            </a:r>
            <a:r>
              <a:rPr lang="ko-KR" altLang="en-US" dirty="0" err="1"/>
              <a:t>세타가</a:t>
            </a:r>
            <a:r>
              <a:rPr lang="ko-KR" altLang="en-US" dirty="0"/>
              <a:t> 나오게 됨</a:t>
            </a:r>
            <a:r>
              <a:rPr lang="en-US" altLang="ko-KR" dirty="0"/>
              <a:t>(x, y</a:t>
            </a:r>
            <a:r>
              <a:rPr lang="ko-KR" altLang="en-US" dirty="0"/>
              <a:t>데이터를 모두 알고 있으므로 계산이 가능하다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 때 나온 </a:t>
            </a:r>
            <a:r>
              <a:rPr lang="en-US" altLang="ko-KR" dirty="0"/>
              <a:t>theta(hat)</a:t>
            </a:r>
            <a:r>
              <a:rPr lang="ko-KR" altLang="en-US" dirty="0"/>
              <a:t>이 </a:t>
            </a:r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를 최소화하는 </a:t>
            </a:r>
            <a:r>
              <a:rPr lang="ko-KR" altLang="en-US" dirty="0" err="1"/>
              <a:t>세타값임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98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해가 이렇게 나오는가</a:t>
            </a:r>
            <a:r>
              <a:rPr lang="en-US" altLang="ko-KR" dirty="0"/>
              <a:t>? </a:t>
            </a:r>
            <a:r>
              <a:rPr lang="ko-KR" altLang="en-US" dirty="0"/>
              <a:t>는 이렇게 참고해보세요 시험에 </a:t>
            </a:r>
            <a:r>
              <a:rPr lang="ko-KR" altLang="en-US" dirty="0" err="1"/>
              <a:t>안나옴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56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학습을 통해 반복적으로 적응시키며 해를 구하는 방식인 </a:t>
            </a:r>
            <a:r>
              <a:rPr lang="en-US" altLang="ko-KR" dirty="0"/>
              <a:t>Gradient-Descent</a:t>
            </a:r>
            <a:r>
              <a:rPr lang="ko-KR" altLang="en-US" dirty="0"/>
              <a:t>방식을 설명할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파라미터를 반복적으로 조금씩 바꾸어 가는 과정으로</a:t>
            </a:r>
            <a:r>
              <a:rPr lang="en-US" altLang="ko-KR" dirty="0"/>
              <a:t>, </a:t>
            </a:r>
            <a:r>
              <a:rPr lang="ko-KR" altLang="en-US" dirty="0"/>
              <a:t>순서는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랜덤 초기값으로 </a:t>
            </a:r>
            <a:r>
              <a:rPr lang="ko-KR" altLang="en-US" dirty="0" err="1"/>
              <a:t>세타를</a:t>
            </a:r>
            <a:r>
              <a:rPr lang="ko-KR" altLang="en-US" dirty="0"/>
              <a:t> 초기화함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반복적으로 작은 </a:t>
            </a:r>
            <a:r>
              <a:rPr lang="ko-KR" altLang="en-US" dirty="0" err="1"/>
              <a:t>스텝씩</a:t>
            </a:r>
            <a:r>
              <a:rPr lang="ko-KR" altLang="en-US" dirty="0"/>
              <a:t> 변경시킴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MSE</a:t>
            </a:r>
            <a:r>
              <a:rPr lang="ko-KR" altLang="en-US" dirty="0"/>
              <a:t>와 같은 </a:t>
            </a:r>
            <a:r>
              <a:rPr lang="en-US" altLang="ko-KR" dirty="0"/>
              <a:t>Cost function</a:t>
            </a:r>
            <a:r>
              <a:rPr lang="ko-KR" altLang="en-US" dirty="0"/>
              <a:t>를 줄이는 방향으로 시도하는 </a:t>
            </a:r>
            <a:r>
              <a:rPr lang="en-US" altLang="ko-KR" dirty="0"/>
              <a:t>step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Minimum</a:t>
            </a:r>
            <a:r>
              <a:rPr lang="ko-KR" altLang="en-US" dirty="0"/>
              <a:t>으로 수렴할 때 까지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7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실제로는 다양한 곡선으로 </a:t>
            </a:r>
            <a:r>
              <a:rPr lang="en-US" altLang="ko-KR" dirty="0"/>
              <a:t>cost function</a:t>
            </a:r>
            <a:r>
              <a:rPr lang="ko-KR" altLang="en-US" dirty="0"/>
              <a:t>이 계산될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Gradient-descent</a:t>
            </a:r>
            <a:r>
              <a:rPr lang="ko-KR" altLang="en-US" b="1" dirty="0"/>
              <a:t>의 두 주요 도전과제</a:t>
            </a:r>
            <a:endParaRPr lang="en-US" altLang="ko-KR" b="1" dirty="0"/>
          </a:p>
          <a:p>
            <a:pPr marL="228600" indent="-228600">
              <a:buAutoNum type="arabicPeriod"/>
            </a:pPr>
            <a:r>
              <a:rPr lang="en-US" altLang="ko-KR" dirty="0"/>
              <a:t>Random</a:t>
            </a:r>
            <a:r>
              <a:rPr lang="ko-KR" altLang="en-US" dirty="0"/>
              <a:t>값으로 초기화를 했을 때</a:t>
            </a:r>
            <a:r>
              <a:rPr lang="en-US" altLang="ko-KR" dirty="0"/>
              <a:t>, Local minimum(gradient = 0</a:t>
            </a:r>
            <a:r>
              <a:rPr lang="ko-KR" altLang="en-US" dirty="0"/>
              <a:t>인 지점</a:t>
            </a:r>
            <a:r>
              <a:rPr lang="en-US" altLang="ko-KR" dirty="0"/>
              <a:t>)</a:t>
            </a:r>
            <a:r>
              <a:rPr lang="ko-KR" altLang="en-US" dirty="0"/>
              <a:t>에서 수렴하여 오판하지 않아야 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Plateau : </a:t>
            </a:r>
            <a:r>
              <a:rPr lang="ko-KR" altLang="en-US" dirty="0"/>
              <a:t>완만한 지점에서</a:t>
            </a:r>
            <a:r>
              <a:rPr lang="en-US" altLang="ko-KR" dirty="0"/>
              <a:t> </a:t>
            </a:r>
            <a:r>
              <a:rPr lang="ko-KR" altLang="en-US" dirty="0"/>
              <a:t>안착하여 학습을 멈추지 않아야 함</a:t>
            </a:r>
            <a:r>
              <a:rPr lang="en-US" altLang="ko-KR" dirty="0"/>
              <a:t>(</a:t>
            </a:r>
            <a:r>
              <a:rPr lang="ko-KR" altLang="en-US" dirty="0"/>
              <a:t>조기 종료 방지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13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해결하는가</a:t>
            </a:r>
            <a:r>
              <a:rPr lang="en-US" altLang="ko-KR" dirty="0"/>
              <a:t>? 1. Batch gradient descent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개수가 </a:t>
            </a:r>
            <a:r>
              <a:rPr lang="en-US" altLang="ko-KR" dirty="0"/>
              <a:t>m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 err="1"/>
              <a:t>세타에</a:t>
            </a:r>
            <a:r>
              <a:rPr lang="ko-KR" altLang="en-US" dirty="0"/>
              <a:t> 대한 </a:t>
            </a:r>
            <a:r>
              <a:rPr lang="ko-KR" altLang="en-US" dirty="0" err="1"/>
              <a:t>편미분</a:t>
            </a:r>
            <a:r>
              <a:rPr lang="en-US" altLang="ko-KR" dirty="0"/>
              <a:t>(gradient)</a:t>
            </a:r>
            <a:r>
              <a:rPr lang="ko-KR" altLang="en-US" dirty="0"/>
              <a:t>값으로 최소가 되는 방향을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의 모든 미분이 아니고</a:t>
            </a:r>
            <a:r>
              <a:rPr lang="en-US" altLang="ko-KR" dirty="0"/>
              <a:t>, </a:t>
            </a:r>
            <a:r>
              <a:rPr lang="ko-KR" altLang="en-US" dirty="0"/>
              <a:t>찾고자 하는 파라미터</a:t>
            </a:r>
            <a:r>
              <a:rPr lang="en-US" altLang="ko-KR" dirty="0"/>
              <a:t>(theta j)</a:t>
            </a:r>
            <a:r>
              <a:rPr lang="ko-KR" altLang="en-US" dirty="0"/>
              <a:t>에 대해 계산해야 해당 파라미터가 이동해야 할 방향을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82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과정을 </a:t>
            </a:r>
            <a:r>
              <a:rPr lang="en-US" altLang="ko-KR" dirty="0"/>
              <a:t>vector-form</a:t>
            </a:r>
            <a:r>
              <a:rPr lang="ko-KR" altLang="en-US" dirty="0"/>
              <a:t>으로 표현하면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데이터들을 순차적으로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Theta j = partial derivative of error function on theta j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Theta j+1 = partial derivative of error function on theta j+1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와 같이 순차적으로 계산할 수도 있지만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Vector </a:t>
            </a:r>
            <a:r>
              <a:rPr lang="ko-KR" altLang="en-US" dirty="0"/>
              <a:t>방식으로 한번에 계산할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왼쪽의 순차적인 계산의 경우 </a:t>
            </a:r>
            <a:r>
              <a:rPr lang="en-US" altLang="ko-KR" dirty="0"/>
              <a:t>x </a:t>
            </a:r>
            <a:r>
              <a:rPr lang="ko-KR" altLang="en-US" dirty="0"/>
              <a:t>데이터를 하나씩 사용하는 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&lt;</a:t>
            </a:r>
            <a:r>
              <a:rPr lang="ko-KR" altLang="en-US" b="1" dirty="0"/>
              <a:t>특징</a:t>
            </a:r>
            <a:r>
              <a:rPr lang="en-US" altLang="ko-KR" b="1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Batch gradient descent</a:t>
            </a:r>
            <a:r>
              <a:rPr lang="ko-KR" altLang="en-US" dirty="0"/>
              <a:t>방식에서는 한 </a:t>
            </a:r>
            <a:r>
              <a:rPr lang="en-US" altLang="ko-KR" dirty="0"/>
              <a:t>Step</a:t>
            </a:r>
            <a:r>
              <a:rPr lang="ko-KR" altLang="en-US" dirty="0"/>
              <a:t>마다 </a:t>
            </a:r>
            <a:r>
              <a:rPr lang="ko-KR" altLang="en-US" b="1" dirty="0"/>
              <a:t>모든 </a:t>
            </a:r>
            <a:r>
              <a:rPr lang="en-US" altLang="ko-KR" b="1" dirty="0"/>
              <a:t>dataset</a:t>
            </a:r>
            <a:r>
              <a:rPr lang="ko-KR" altLang="en-US" b="1" dirty="0"/>
              <a:t>을 가지고 있어야 한다</a:t>
            </a:r>
            <a:r>
              <a:rPr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단점 </a:t>
            </a:r>
            <a:r>
              <a:rPr lang="en-US" altLang="ko-KR" b="1" dirty="0"/>
              <a:t>: Training set</a:t>
            </a:r>
            <a:r>
              <a:rPr lang="ko-KR" altLang="en-US" b="1" dirty="0"/>
              <a:t>이 매우 커질 때는 모두 계산하여야 하기 때문에 매우 느릴 수 있다</a:t>
            </a:r>
            <a:r>
              <a:rPr lang="en-US" altLang="ko-KR" b="1" dirty="0"/>
              <a:t>.(</a:t>
            </a:r>
            <a:r>
              <a:rPr lang="ko-KR" altLang="en-US" b="0" dirty="0"/>
              <a:t>이전의 </a:t>
            </a:r>
            <a:r>
              <a:rPr lang="en-US" altLang="ko-KR" b="0" dirty="0"/>
              <a:t>correlation</a:t>
            </a:r>
            <a:r>
              <a:rPr lang="ko-KR" altLang="en-US" b="0" dirty="0"/>
              <a:t>과 같은 방식을 통해 </a:t>
            </a:r>
            <a:r>
              <a:rPr lang="en-US" altLang="ko-KR" b="0" dirty="0"/>
              <a:t>feature scaling</a:t>
            </a:r>
            <a:r>
              <a:rPr lang="ko-KR" altLang="en-US" b="0" dirty="0"/>
              <a:t>을 할 수 있으므로 불가능할 정도로 느린 것은 아님</a:t>
            </a:r>
            <a:r>
              <a:rPr lang="en-US" altLang="ko-KR" b="0" dirty="0"/>
              <a:t>) Gradient descent </a:t>
            </a:r>
            <a:r>
              <a:rPr lang="ko-KR" altLang="en-US" b="0" dirty="0"/>
              <a:t>방식 중에는 가장 느림</a:t>
            </a:r>
            <a:r>
              <a:rPr lang="en-US" altLang="ko-KR" b="0" dirty="0"/>
              <a:t>.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21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계산하면</a:t>
            </a:r>
            <a:r>
              <a:rPr lang="en-US" altLang="ko-KR" dirty="0"/>
              <a:t>, </a:t>
            </a:r>
            <a:r>
              <a:rPr lang="ko-KR" altLang="en-US" dirty="0"/>
              <a:t>해당 한 </a:t>
            </a:r>
            <a:r>
              <a:rPr lang="en-US" altLang="ko-KR" dirty="0"/>
              <a:t>parameter</a:t>
            </a:r>
            <a:r>
              <a:rPr lang="ko-KR" altLang="en-US" dirty="0"/>
              <a:t>에 대한 </a:t>
            </a:r>
            <a:r>
              <a:rPr lang="en-US" altLang="ko-KR" dirty="0"/>
              <a:t>next step</a:t>
            </a:r>
            <a:r>
              <a:rPr lang="ko-KR" altLang="en-US" dirty="0"/>
              <a:t>이 나옴</a:t>
            </a:r>
            <a:r>
              <a:rPr lang="en-US" altLang="ko-KR" dirty="0"/>
              <a:t>(n = learning rate</a:t>
            </a:r>
            <a:r>
              <a:rPr lang="ko-KR" altLang="en-US" dirty="0"/>
              <a:t>를 곱해준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976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Learning-rate</a:t>
            </a:r>
            <a:r>
              <a:rPr lang="ko-KR" altLang="en-US" b="1" dirty="0"/>
              <a:t>에 따른 </a:t>
            </a:r>
            <a:r>
              <a:rPr lang="en-US" altLang="ko-KR" b="1" dirty="0"/>
              <a:t>regression</a:t>
            </a:r>
            <a:r>
              <a:rPr lang="ko-KR" altLang="en-US" b="1" dirty="0"/>
              <a:t>의 차이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너무 작은 경우</a:t>
            </a:r>
            <a:r>
              <a:rPr lang="en-US" altLang="ko-KR" dirty="0"/>
              <a:t>, </a:t>
            </a:r>
            <a:r>
              <a:rPr lang="ko-KR" altLang="en-US" dirty="0"/>
              <a:t>올라가는데 너무 오래 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적절한 값은 올바르게 수렴함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너무 큰 값의 경우 수렴하지 못하고 발산하게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875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 번째 </a:t>
            </a:r>
            <a:r>
              <a:rPr lang="en-US" altLang="ko-KR" b="1" dirty="0"/>
              <a:t>Gradient-descent </a:t>
            </a:r>
            <a:r>
              <a:rPr lang="ko-KR" altLang="en-US" b="1" dirty="0"/>
              <a:t>방식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0" dirty="0"/>
              <a:t>Batch gradient descent</a:t>
            </a:r>
            <a:r>
              <a:rPr lang="ko-KR" altLang="en-US" b="0" dirty="0"/>
              <a:t>의 단점에서 출발 </a:t>
            </a:r>
            <a:r>
              <a:rPr lang="en-US" altLang="ko-KR" b="0" dirty="0"/>
              <a:t>: </a:t>
            </a:r>
            <a:r>
              <a:rPr lang="ko-KR" altLang="en-US" b="0" dirty="0"/>
              <a:t>너무 느리다</a:t>
            </a:r>
            <a:r>
              <a:rPr lang="en-US" altLang="ko-KR" b="0" dirty="0"/>
              <a:t>!(Training set</a:t>
            </a:r>
            <a:r>
              <a:rPr lang="ko-KR" altLang="en-US" b="0" dirty="0"/>
              <a:t>이 커질수록</a:t>
            </a:r>
            <a:r>
              <a:rPr lang="en-US" altLang="ko-KR" b="0" dirty="0"/>
              <a:t>)</a:t>
            </a:r>
          </a:p>
          <a:p>
            <a:endParaRPr lang="en-US" altLang="ko-KR" b="0" dirty="0"/>
          </a:p>
          <a:p>
            <a:r>
              <a:rPr lang="en-US" altLang="ko-KR" b="0" dirty="0"/>
              <a:t>-&gt; </a:t>
            </a:r>
            <a:r>
              <a:rPr lang="en-US" altLang="ko-KR" b="1" dirty="0"/>
              <a:t>Stochastic Gradient Descent </a:t>
            </a:r>
            <a:r>
              <a:rPr lang="ko-KR" altLang="en-US" b="1" dirty="0"/>
              <a:t>방식</a:t>
            </a:r>
            <a:endParaRPr lang="en-US" altLang="ko-KR" b="1" dirty="0"/>
          </a:p>
          <a:p>
            <a:endParaRPr lang="en-US" altLang="ko-KR" b="0" dirty="0"/>
          </a:p>
          <a:p>
            <a:r>
              <a:rPr lang="en-US" altLang="ko-KR" b="0" dirty="0" err="1"/>
              <a:t>traning</a:t>
            </a:r>
            <a:r>
              <a:rPr lang="en-US" altLang="ko-KR" b="0" dirty="0"/>
              <a:t> set</a:t>
            </a:r>
            <a:r>
              <a:rPr lang="ko-KR" altLang="en-US" b="0" dirty="0"/>
              <a:t>의 모든 </a:t>
            </a:r>
            <a:r>
              <a:rPr lang="en-US" altLang="ko-KR" b="0" dirty="0"/>
              <a:t>instance</a:t>
            </a:r>
            <a:r>
              <a:rPr lang="ko-KR" altLang="en-US" b="0" dirty="0"/>
              <a:t>가 이 아닌</a:t>
            </a:r>
            <a:r>
              <a:rPr lang="en-US" altLang="ko-KR" b="0" dirty="0"/>
              <a:t>, random</a:t>
            </a:r>
            <a:r>
              <a:rPr lang="ko-KR" altLang="en-US" b="0" dirty="0"/>
              <a:t>하게 하나의 </a:t>
            </a:r>
            <a:r>
              <a:rPr lang="en-US" altLang="ko-KR" b="0" dirty="0"/>
              <a:t>instance</a:t>
            </a:r>
            <a:r>
              <a:rPr lang="ko-KR" altLang="en-US" b="0" dirty="0"/>
              <a:t>만을 </a:t>
            </a:r>
            <a:r>
              <a:rPr lang="en-US" altLang="ko-KR" b="0" dirty="0"/>
              <a:t>picking</a:t>
            </a:r>
            <a:r>
              <a:rPr lang="ko-KR" altLang="en-US" b="0" dirty="0"/>
              <a:t>하여 단계마다 해당 </a:t>
            </a:r>
            <a:r>
              <a:rPr lang="en-US" altLang="ko-KR" b="0" dirty="0"/>
              <a:t>instance</a:t>
            </a:r>
            <a:r>
              <a:rPr lang="ko-KR" altLang="en-US" b="0" dirty="0"/>
              <a:t>의 </a:t>
            </a:r>
            <a:r>
              <a:rPr lang="en-US" altLang="ko-KR" b="0" dirty="0"/>
              <a:t>gradient</a:t>
            </a:r>
            <a:r>
              <a:rPr lang="ko-KR" altLang="en-US" b="0" dirty="0"/>
              <a:t>만을 계산하여 수행함</a:t>
            </a:r>
            <a:endParaRPr lang="en-US" altLang="ko-KR" b="0" dirty="0"/>
          </a:p>
          <a:p>
            <a:r>
              <a:rPr lang="en-US" altLang="ko-KR" b="0" dirty="0"/>
              <a:t>-&gt;</a:t>
            </a:r>
            <a:r>
              <a:rPr lang="ko-KR" altLang="en-US" b="0" dirty="0"/>
              <a:t> 대부분의 경우 메모리 제한 없이 가능하다</a:t>
            </a:r>
            <a:r>
              <a:rPr lang="en-US" altLang="ko-KR" b="0" dirty="0"/>
              <a:t>.(</a:t>
            </a:r>
            <a:r>
              <a:rPr lang="ko-KR" altLang="en-US" b="0" dirty="0"/>
              <a:t>하나의 객체에 대해서만 </a:t>
            </a:r>
            <a:r>
              <a:rPr lang="en-US" altLang="ko-KR" b="0" dirty="0"/>
              <a:t>training</a:t>
            </a:r>
            <a:r>
              <a:rPr lang="ko-KR" altLang="en-US" b="0" dirty="0"/>
              <a:t>을 수행하므로</a:t>
            </a:r>
            <a:r>
              <a:rPr lang="en-US" altLang="ko-KR" b="0" dirty="0"/>
              <a:t>), BGD</a:t>
            </a:r>
            <a:r>
              <a:rPr lang="ko-KR" altLang="en-US" b="0" dirty="0"/>
              <a:t>보다 빠름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194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30" dirty="0">
                <a:latin typeface="Arial"/>
                <a:cs typeface="Arial"/>
              </a:rPr>
              <a:t>Stochastic </a:t>
            </a:r>
            <a:r>
              <a:rPr lang="en-US" altLang="ko-KR" sz="1200" b="1" spc="80" dirty="0">
                <a:latin typeface="Arial"/>
                <a:cs typeface="Arial"/>
              </a:rPr>
              <a:t>Gradient</a:t>
            </a:r>
            <a:r>
              <a:rPr lang="en-US" altLang="ko-KR" sz="1200" b="1" spc="-170" dirty="0">
                <a:latin typeface="Arial"/>
                <a:cs typeface="Arial"/>
              </a:rPr>
              <a:t> </a:t>
            </a:r>
            <a:r>
              <a:rPr lang="en-US" altLang="ko-KR" sz="1200" b="1" spc="40" dirty="0">
                <a:latin typeface="Arial"/>
                <a:cs typeface="Arial"/>
              </a:rPr>
              <a:t>Descent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Arial"/>
                <a:cs typeface="Arial"/>
              </a:rPr>
              <a:t>-&gt; random</a:t>
            </a:r>
            <a:r>
              <a:rPr lang="ko-KR" altLang="en-US" sz="1200" dirty="0">
                <a:latin typeface="Arial"/>
                <a:cs typeface="Arial"/>
              </a:rPr>
              <a:t>의 의미가 들어있음</a:t>
            </a: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Arial"/>
                <a:cs typeface="Arial"/>
              </a:rPr>
              <a:t>특성상</a:t>
            </a:r>
            <a:r>
              <a:rPr lang="en-US" altLang="ko-KR" sz="1200" dirty="0">
                <a:latin typeface="Arial"/>
                <a:cs typeface="Arial"/>
              </a:rPr>
              <a:t>, </a:t>
            </a:r>
            <a:r>
              <a:rPr lang="ko-KR" altLang="en-US" sz="1200" dirty="0">
                <a:latin typeface="Arial"/>
                <a:cs typeface="Arial"/>
              </a:rPr>
              <a:t>단계적으로 항상 최소화되는 방향으로 이동하는 </a:t>
            </a:r>
            <a:r>
              <a:rPr lang="en-US" altLang="ko-KR" sz="1200" dirty="0">
                <a:latin typeface="Arial"/>
                <a:cs typeface="Arial"/>
              </a:rPr>
              <a:t>BGD</a:t>
            </a:r>
            <a:r>
              <a:rPr lang="ko-KR" altLang="en-US" sz="1200" dirty="0">
                <a:latin typeface="Arial"/>
                <a:cs typeface="Arial"/>
              </a:rPr>
              <a:t>와는 다르게 </a:t>
            </a:r>
            <a:r>
              <a:rPr lang="en-US" altLang="ko-KR" sz="1200" dirty="0">
                <a:latin typeface="Arial"/>
                <a:cs typeface="Arial"/>
              </a:rPr>
              <a:t>Stochastic</a:t>
            </a:r>
            <a:r>
              <a:rPr lang="ko-KR" altLang="en-US" sz="1200" dirty="0">
                <a:latin typeface="Arial"/>
                <a:cs typeface="Arial"/>
              </a:rPr>
              <a:t>은 약간 랜덤하게 왔다갔다함</a:t>
            </a:r>
            <a:r>
              <a:rPr lang="en-US" altLang="ko-KR" sz="1200" dirty="0">
                <a:latin typeface="Arial"/>
                <a:cs typeface="Arial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Arial"/>
                <a:cs typeface="Arial"/>
              </a:rPr>
              <a:t>이유 </a:t>
            </a:r>
            <a:r>
              <a:rPr lang="en-US" altLang="ko-KR" sz="1200" dirty="0">
                <a:latin typeface="Arial"/>
                <a:cs typeface="Arial"/>
              </a:rPr>
              <a:t>: </a:t>
            </a:r>
            <a:r>
              <a:rPr lang="ko-KR" altLang="en-US" sz="1200" b="1" dirty="0">
                <a:latin typeface="Arial"/>
                <a:cs typeface="Arial"/>
              </a:rPr>
              <a:t>하나의 </a:t>
            </a:r>
            <a:r>
              <a:rPr lang="en-US" altLang="ko-KR" sz="1200" b="1" dirty="0">
                <a:latin typeface="Arial"/>
                <a:cs typeface="Arial"/>
              </a:rPr>
              <a:t>instance</a:t>
            </a:r>
            <a:r>
              <a:rPr lang="ko-KR" altLang="en-US" sz="1200" dirty="0">
                <a:latin typeface="Arial"/>
                <a:cs typeface="Arial"/>
              </a:rPr>
              <a:t>에 대해서만 계산했으므로</a:t>
            </a:r>
            <a:r>
              <a:rPr lang="en-US" altLang="ko-KR" sz="1200" dirty="0">
                <a:latin typeface="Arial"/>
                <a:cs typeface="Arial"/>
              </a:rPr>
              <a:t>, </a:t>
            </a:r>
            <a:r>
              <a:rPr lang="ko-KR" altLang="en-US" sz="1200" dirty="0">
                <a:latin typeface="Arial"/>
                <a:cs typeface="Arial"/>
              </a:rPr>
              <a:t>해당 </a:t>
            </a:r>
            <a:r>
              <a:rPr lang="en-US" altLang="ko-KR" sz="1200" dirty="0">
                <a:latin typeface="Arial"/>
                <a:cs typeface="Arial"/>
              </a:rPr>
              <a:t>instance</a:t>
            </a:r>
            <a:r>
              <a:rPr lang="ko-KR" altLang="en-US" sz="1200" dirty="0">
                <a:latin typeface="Arial"/>
                <a:cs typeface="Arial"/>
              </a:rPr>
              <a:t>에 대한 에러가 최소화되는 방향으로 이동하였다고 </a:t>
            </a:r>
            <a:r>
              <a:rPr lang="ko-KR" altLang="en-US" sz="1200" b="1" dirty="0">
                <a:latin typeface="Arial"/>
                <a:cs typeface="Arial"/>
              </a:rPr>
              <a:t>전체가 최소화하는 방향이 아닐 수 </a:t>
            </a:r>
            <a:r>
              <a:rPr lang="ko-KR" altLang="en-US" sz="1200" dirty="0">
                <a:latin typeface="Arial"/>
                <a:cs typeface="Arial"/>
              </a:rPr>
              <a:t>있기 때문</a:t>
            </a: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Arial"/>
                <a:cs typeface="Arial"/>
              </a:rPr>
              <a:t>어디서 멈춰야 하는가</a:t>
            </a:r>
            <a:r>
              <a:rPr lang="en-US" altLang="ko-KR" sz="1200" dirty="0">
                <a:latin typeface="Arial"/>
                <a:cs typeface="Arial"/>
              </a:rPr>
              <a:t>? </a:t>
            </a:r>
            <a:r>
              <a:rPr lang="ko-KR" altLang="en-US" sz="1200" dirty="0">
                <a:latin typeface="Arial"/>
                <a:cs typeface="Arial"/>
              </a:rPr>
              <a:t>최소화 근처에서도 랜덤하게 왔다 갔다 하므로</a:t>
            </a:r>
            <a:r>
              <a:rPr lang="en-US" altLang="ko-KR" sz="1200" dirty="0">
                <a:latin typeface="Arial"/>
                <a:cs typeface="Arial"/>
              </a:rPr>
              <a:t>, </a:t>
            </a:r>
            <a:r>
              <a:rPr lang="ko-KR" altLang="en-US" sz="1200" dirty="0">
                <a:latin typeface="Arial"/>
                <a:cs typeface="Arial"/>
              </a:rPr>
              <a:t>마지막 </a:t>
            </a:r>
            <a:r>
              <a:rPr lang="en-US" altLang="ko-KR" sz="1200" dirty="0">
                <a:latin typeface="Arial"/>
                <a:cs typeface="Arial"/>
              </a:rPr>
              <a:t>parameter value</a:t>
            </a:r>
            <a:r>
              <a:rPr lang="ko-KR" altLang="en-US" sz="1200" dirty="0">
                <a:latin typeface="Arial"/>
                <a:cs typeface="Arial"/>
              </a:rPr>
              <a:t>가 최적이라는 보장은 없음</a:t>
            </a:r>
            <a:r>
              <a:rPr lang="en-US" altLang="ko-KR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공부한 시간에 따른 성적 데이터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공부한 시간 </a:t>
            </a:r>
            <a:r>
              <a:rPr lang="en-US" altLang="ko-KR" dirty="0"/>
              <a:t>= </a:t>
            </a:r>
            <a:r>
              <a:rPr lang="ko-KR" altLang="en-US" dirty="0"/>
              <a:t>독립변수 </a:t>
            </a:r>
            <a:r>
              <a:rPr lang="en-US" altLang="ko-KR" dirty="0"/>
              <a:t>x, </a:t>
            </a:r>
            <a:r>
              <a:rPr lang="ko-KR" altLang="en-US" dirty="0"/>
              <a:t>시간에 의존해서 변하는 종속변수 </a:t>
            </a:r>
            <a:r>
              <a:rPr lang="en-US" altLang="ko-KR" dirty="0"/>
              <a:t>y</a:t>
            </a:r>
            <a:r>
              <a:rPr lang="ko-KR" altLang="en-US" dirty="0"/>
              <a:t>에 대한 예시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32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오른쪽의 그림과 같이</a:t>
            </a:r>
            <a:r>
              <a:rPr lang="en-US" altLang="ko-KR" dirty="0"/>
              <a:t>, cost function</a:t>
            </a:r>
            <a:r>
              <a:rPr lang="ko-KR" altLang="en-US" dirty="0"/>
              <a:t>이 매우 불규칙한 상황에서는 오히려 </a:t>
            </a:r>
            <a:r>
              <a:rPr lang="en-US" altLang="ko-KR" dirty="0"/>
              <a:t>SGD</a:t>
            </a:r>
            <a:r>
              <a:rPr lang="ko-KR" altLang="en-US" dirty="0"/>
              <a:t>가 도움이 될 수 있음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Local minimum</a:t>
            </a:r>
            <a:r>
              <a:rPr lang="ko-KR" altLang="en-US" dirty="0"/>
              <a:t>에 수렴하지 않고</a:t>
            </a:r>
            <a:r>
              <a:rPr lang="en-US" altLang="ko-KR" dirty="0"/>
              <a:t>, </a:t>
            </a:r>
            <a:r>
              <a:rPr lang="ko-KR" altLang="en-US" b="1" dirty="0"/>
              <a:t>인위성을 바탕으로 </a:t>
            </a:r>
            <a:r>
              <a:rPr lang="en-US" altLang="ko-KR" b="1" dirty="0"/>
              <a:t>local minimum</a:t>
            </a:r>
            <a:r>
              <a:rPr lang="ko-KR" altLang="en-US" b="1" dirty="0"/>
              <a:t>을 탈출하는 </a:t>
            </a:r>
            <a:r>
              <a:rPr lang="ko-KR" altLang="en-US" dirty="0"/>
              <a:t>데는 용이하지만</a:t>
            </a:r>
            <a:r>
              <a:rPr lang="en-US" altLang="ko-KR" dirty="0"/>
              <a:t>, </a:t>
            </a:r>
            <a:r>
              <a:rPr lang="en-US" altLang="ko-KR" b="1" dirty="0"/>
              <a:t>global minimum</a:t>
            </a:r>
            <a:r>
              <a:rPr lang="ko-KR" altLang="en-US" b="1" dirty="0"/>
              <a:t>에서 안착하는 것이 불가능할 수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Learning rate</a:t>
            </a:r>
            <a:r>
              <a:rPr lang="ko-KR" altLang="en-US" b="1" dirty="0"/>
              <a:t>를 점진적으로 줄이는 것이 </a:t>
            </a:r>
            <a:r>
              <a:rPr lang="en-US" altLang="ko-KR" b="1" dirty="0"/>
              <a:t>global minimum </a:t>
            </a:r>
            <a:r>
              <a:rPr lang="ko-KR" altLang="en-US" b="1" dirty="0"/>
              <a:t>수렴에 도움이 될 수 있음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20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90" dirty="0">
                <a:latin typeface="Arial"/>
                <a:cs typeface="Arial"/>
              </a:rPr>
              <a:t>Mini-batch </a:t>
            </a:r>
            <a:r>
              <a:rPr lang="en-US" altLang="ko-KR" sz="1200" b="1" spc="80" dirty="0">
                <a:latin typeface="Arial"/>
                <a:cs typeface="Arial"/>
              </a:rPr>
              <a:t>Gradient</a:t>
            </a:r>
            <a:r>
              <a:rPr lang="en-US" altLang="ko-KR" sz="1200" b="1" spc="-185" dirty="0">
                <a:latin typeface="Arial"/>
                <a:cs typeface="Arial"/>
              </a:rPr>
              <a:t> </a:t>
            </a:r>
            <a:r>
              <a:rPr lang="en-US" altLang="ko-KR" sz="1200" b="1" spc="40" dirty="0">
                <a:latin typeface="Arial"/>
                <a:cs typeface="Arial"/>
              </a:rPr>
              <a:t>Descent </a:t>
            </a:r>
            <a:r>
              <a:rPr lang="ko-KR" altLang="en-US" sz="1200" b="1" spc="40" dirty="0">
                <a:latin typeface="Arial"/>
                <a:cs typeface="Arial"/>
              </a:rPr>
              <a:t>방식</a:t>
            </a:r>
            <a:endParaRPr lang="en-US" altLang="ko-KR" sz="1200" b="1" spc="4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40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spc="4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spc="40" dirty="0">
                <a:latin typeface="Arial"/>
                <a:cs typeface="Arial"/>
              </a:rPr>
              <a:t>각 단계별로 </a:t>
            </a:r>
            <a:r>
              <a:rPr lang="en-US" altLang="ko-KR" sz="1200" b="0" spc="40" dirty="0">
                <a:latin typeface="Arial"/>
                <a:cs typeface="Arial"/>
              </a:rPr>
              <a:t>gradient descent</a:t>
            </a:r>
            <a:r>
              <a:rPr lang="ko-KR" altLang="en-US" sz="1200" b="0" spc="40" dirty="0">
                <a:latin typeface="Arial"/>
                <a:cs typeface="Arial"/>
              </a:rPr>
              <a:t>를 계산할 때</a:t>
            </a:r>
            <a:r>
              <a:rPr lang="en-US" altLang="ko-KR" sz="1200" b="0" spc="40" dirty="0">
                <a:latin typeface="Arial"/>
                <a:cs typeface="Arial"/>
              </a:rPr>
              <a:t>, mini batch size</a:t>
            </a:r>
            <a:r>
              <a:rPr lang="ko-KR" altLang="en-US" sz="1200" b="0" spc="40" dirty="0">
                <a:latin typeface="Arial"/>
                <a:cs typeface="Arial"/>
              </a:rPr>
              <a:t>를 정해서 </a:t>
            </a:r>
            <a:r>
              <a:rPr lang="en-US" altLang="ko-KR" sz="1200" b="0" spc="40" dirty="0">
                <a:latin typeface="Arial"/>
                <a:cs typeface="Arial"/>
              </a:rPr>
              <a:t>(ex. Size = 3, size = 5…) </a:t>
            </a:r>
            <a:r>
              <a:rPr lang="ko-KR" altLang="en-US" sz="1200" b="0" spc="40" dirty="0">
                <a:latin typeface="Arial"/>
                <a:cs typeface="Arial"/>
              </a:rPr>
              <a:t>해당 </a:t>
            </a:r>
            <a:r>
              <a:rPr lang="en-US" altLang="ko-KR" sz="1200" b="0" spc="40" dirty="0">
                <a:latin typeface="Arial"/>
                <a:cs typeface="Arial"/>
              </a:rPr>
              <a:t>batch</a:t>
            </a:r>
            <a:r>
              <a:rPr lang="ko-KR" altLang="en-US" sz="1200" b="0" spc="40" dirty="0">
                <a:latin typeface="Arial"/>
                <a:cs typeface="Arial"/>
              </a:rPr>
              <a:t>에 </a:t>
            </a:r>
            <a:r>
              <a:rPr lang="en-US" altLang="ko-KR" sz="1200" b="0" spc="40" dirty="0">
                <a:latin typeface="Arial"/>
                <a:cs typeface="Arial"/>
              </a:rPr>
              <a:t>random</a:t>
            </a:r>
            <a:r>
              <a:rPr lang="ko-KR" altLang="en-US" sz="1200" b="0" spc="40" dirty="0">
                <a:latin typeface="Arial"/>
                <a:cs typeface="Arial"/>
              </a:rPr>
              <a:t>한 </a:t>
            </a:r>
            <a:r>
              <a:rPr lang="en-US" altLang="ko-KR" sz="1200" b="0" spc="40" dirty="0">
                <a:latin typeface="Arial"/>
                <a:cs typeface="Arial"/>
              </a:rPr>
              <a:t>set</a:t>
            </a:r>
            <a:r>
              <a:rPr lang="ko-KR" altLang="en-US" sz="1200" b="0" spc="40" dirty="0">
                <a:latin typeface="Arial"/>
                <a:cs typeface="Arial"/>
              </a:rPr>
              <a:t>을 골라 </a:t>
            </a:r>
            <a:r>
              <a:rPr lang="en-US" altLang="ko-KR" sz="1200" b="0" spc="40" dirty="0">
                <a:latin typeface="Arial"/>
                <a:cs typeface="Arial"/>
              </a:rPr>
              <a:t>batch </a:t>
            </a:r>
            <a:r>
              <a:rPr lang="ko-KR" altLang="en-US" sz="1200" b="0" spc="40" dirty="0">
                <a:latin typeface="Arial"/>
                <a:cs typeface="Arial"/>
              </a:rPr>
              <a:t>단위로 </a:t>
            </a:r>
            <a:r>
              <a:rPr lang="en-US" altLang="ko-KR" sz="1200" b="0" spc="40" dirty="0">
                <a:latin typeface="Arial"/>
                <a:cs typeface="Arial"/>
              </a:rPr>
              <a:t>gradient</a:t>
            </a:r>
            <a:r>
              <a:rPr lang="ko-KR" altLang="en-US" sz="1200" b="0" spc="40" dirty="0">
                <a:latin typeface="Arial"/>
                <a:cs typeface="Arial"/>
              </a:rPr>
              <a:t>를 계산하는 방식</a:t>
            </a:r>
            <a:endParaRPr lang="en-US" altLang="ko-KR" sz="1200" b="0" spc="4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spc="4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b="0" spc="40" dirty="0">
                <a:latin typeface="Arial"/>
                <a:cs typeface="Arial"/>
              </a:rPr>
              <a:t>Batch size = 1</a:t>
            </a:r>
            <a:r>
              <a:rPr lang="ko-KR" altLang="en-US" sz="1200" b="0" spc="40" dirty="0">
                <a:latin typeface="Arial"/>
                <a:cs typeface="Arial"/>
              </a:rPr>
              <a:t>일 경우 </a:t>
            </a:r>
            <a:r>
              <a:rPr lang="en-US" altLang="ko-KR" sz="1200" b="0" spc="40" dirty="0">
                <a:latin typeface="Arial"/>
                <a:cs typeface="Arial"/>
              </a:rPr>
              <a:t>stochastic</a:t>
            </a:r>
            <a:r>
              <a:rPr lang="ko-KR" altLang="en-US" sz="1200" b="0" spc="40" dirty="0">
                <a:latin typeface="Arial"/>
                <a:cs typeface="Arial"/>
              </a:rPr>
              <a:t>에 가깝고</a:t>
            </a:r>
            <a:r>
              <a:rPr lang="en-US" altLang="ko-KR" sz="1200" b="0" spc="40" dirty="0">
                <a:latin typeface="Arial"/>
                <a:cs typeface="Arial"/>
              </a:rPr>
              <a:t>, Batch size = dataset size</a:t>
            </a:r>
            <a:r>
              <a:rPr lang="ko-KR" altLang="en-US" sz="1200" b="0" spc="40" dirty="0">
                <a:latin typeface="Arial"/>
                <a:cs typeface="Arial"/>
              </a:rPr>
              <a:t>의 경우 </a:t>
            </a:r>
            <a:r>
              <a:rPr lang="en-US" altLang="ko-KR" sz="1200" b="0" spc="40" dirty="0">
                <a:latin typeface="Arial"/>
                <a:cs typeface="Arial"/>
              </a:rPr>
              <a:t>BGD</a:t>
            </a:r>
            <a:r>
              <a:rPr lang="ko-KR" altLang="en-US" sz="1200" b="0" spc="40" dirty="0">
                <a:latin typeface="Arial"/>
                <a:cs typeface="Arial"/>
              </a:rPr>
              <a:t>와 동일함</a:t>
            </a:r>
            <a:r>
              <a:rPr lang="en-US" altLang="ko-KR" sz="1200" b="0" spc="40" dirty="0">
                <a:latin typeface="Arial"/>
                <a:cs typeface="Arial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spc="40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dirty="0">
                <a:latin typeface="Arial"/>
                <a:cs typeface="Arial"/>
              </a:rPr>
              <a:t>주 장점</a:t>
            </a:r>
            <a:r>
              <a:rPr lang="en-US" altLang="ko-KR" sz="1200" b="0" dirty="0">
                <a:latin typeface="Arial"/>
                <a:cs typeface="Arial"/>
              </a:rPr>
              <a:t>(</a:t>
            </a:r>
            <a:r>
              <a:rPr lang="ko-KR" altLang="en-US" sz="1200" b="0" dirty="0">
                <a:latin typeface="Arial"/>
                <a:cs typeface="Arial"/>
              </a:rPr>
              <a:t>특히 </a:t>
            </a:r>
            <a:r>
              <a:rPr lang="en-US" altLang="ko-KR" sz="1200" b="0" dirty="0">
                <a:latin typeface="Arial"/>
                <a:cs typeface="Arial"/>
              </a:rPr>
              <a:t>Stochastic</a:t>
            </a:r>
            <a:r>
              <a:rPr lang="ko-KR" altLang="en-US" sz="1200" b="0" dirty="0">
                <a:latin typeface="Arial"/>
                <a:cs typeface="Arial"/>
              </a:rPr>
              <a:t>과 비교했을 때</a:t>
            </a:r>
            <a:r>
              <a:rPr lang="en-US" altLang="ko-KR" sz="1200" b="0" dirty="0">
                <a:latin typeface="Arial"/>
                <a:cs typeface="Arial"/>
              </a:rPr>
              <a:t>) : </a:t>
            </a:r>
            <a:r>
              <a:rPr lang="ko-KR" altLang="en-US" sz="1200" b="0" dirty="0">
                <a:latin typeface="Arial"/>
                <a:cs typeface="Arial"/>
              </a:rPr>
              <a:t>만약 </a:t>
            </a:r>
            <a:r>
              <a:rPr lang="en-US" altLang="ko-KR" sz="1200" b="0" dirty="0">
                <a:latin typeface="Arial"/>
                <a:cs typeface="Arial"/>
              </a:rPr>
              <a:t>sample</a:t>
            </a:r>
            <a:r>
              <a:rPr lang="ko-KR" altLang="en-US" sz="1200" b="0" dirty="0">
                <a:latin typeface="Arial"/>
                <a:cs typeface="Arial"/>
              </a:rPr>
              <a:t>이 </a:t>
            </a:r>
            <a:r>
              <a:rPr lang="en-US" altLang="ko-KR" sz="1200" b="0" dirty="0">
                <a:latin typeface="Arial"/>
                <a:cs typeface="Arial"/>
              </a:rPr>
              <a:t>1</a:t>
            </a:r>
            <a:r>
              <a:rPr lang="ko-KR" altLang="en-US" sz="1200" b="0" dirty="0">
                <a:latin typeface="Arial"/>
                <a:cs typeface="Arial"/>
              </a:rPr>
              <a:t>개라면</a:t>
            </a:r>
            <a:r>
              <a:rPr lang="en-US" altLang="ko-KR" sz="1200" b="0" dirty="0">
                <a:latin typeface="Arial"/>
                <a:cs typeface="Arial"/>
              </a:rPr>
              <a:t>, </a:t>
            </a:r>
            <a:r>
              <a:rPr lang="ko-KR" altLang="en-US" sz="1200" b="0" dirty="0">
                <a:latin typeface="Arial"/>
                <a:cs typeface="Arial"/>
              </a:rPr>
              <a:t>모든 </a:t>
            </a:r>
            <a:r>
              <a:rPr lang="en-US" altLang="ko-KR" sz="1200" b="0" dirty="0">
                <a:latin typeface="Arial"/>
                <a:cs typeface="Arial"/>
              </a:rPr>
              <a:t>training set</a:t>
            </a:r>
            <a:r>
              <a:rPr lang="ko-KR" altLang="en-US" sz="1200" b="0" dirty="0">
                <a:latin typeface="Arial"/>
                <a:cs typeface="Arial"/>
              </a:rPr>
              <a:t>을 다 </a:t>
            </a:r>
            <a:r>
              <a:rPr lang="en-US" altLang="ko-KR" sz="1200" b="0" dirty="0">
                <a:latin typeface="Arial"/>
                <a:cs typeface="Arial"/>
              </a:rPr>
              <a:t>gradient</a:t>
            </a:r>
            <a:r>
              <a:rPr lang="ko-KR" altLang="en-US" sz="1200" b="0" dirty="0">
                <a:latin typeface="Arial"/>
                <a:cs typeface="Arial"/>
              </a:rPr>
              <a:t>를 계산하려면 </a:t>
            </a:r>
            <a:r>
              <a:rPr lang="en-US" altLang="ko-KR" sz="1200" b="0" dirty="0">
                <a:latin typeface="Arial"/>
                <a:cs typeface="Arial"/>
              </a:rPr>
              <a:t>one by one</a:t>
            </a:r>
            <a:r>
              <a:rPr lang="ko-KR" altLang="en-US" sz="1200" b="0" dirty="0">
                <a:latin typeface="Arial"/>
                <a:cs typeface="Arial"/>
              </a:rPr>
              <a:t>으로 계산하면 메모리 측면에서 비효율적일 수 있음</a:t>
            </a:r>
            <a:r>
              <a:rPr lang="en-US" altLang="ko-KR" sz="1200" b="0" dirty="0">
                <a:latin typeface="Arial"/>
                <a:cs typeface="Arial"/>
              </a:rPr>
              <a:t>. Small random set</a:t>
            </a:r>
            <a:r>
              <a:rPr lang="ko-KR" altLang="en-US" sz="1200" b="0" dirty="0">
                <a:latin typeface="Arial"/>
                <a:cs typeface="Arial"/>
              </a:rPr>
              <a:t>을 활용하면 병렬처리가 가능하므로</a:t>
            </a:r>
            <a:r>
              <a:rPr lang="en-US" altLang="ko-KR" sz="1200" b="0" dirty="0">
                <a:latin typeface="Arial"/>
                <a:cs typeface="Arial"/>
              </a:rPr>
              <a:t>, </a:t>
            </a:r>
            <a:r>
              <a:rPr lang="en-US" altLang="ko-KR" sz="1200" b="1" dirty="0">
                <a:latin typeface="Arial"/>
                <a:cs typeface="Arial"/>
              </a:rPr>
              <a:t>GPU</a:t>
            </a:r>
            <a:r>
              <a:rPr lang="ko-KR" altLang="en-US" sz="1200" b="1" dirty="0">
                <a:latin typeface="Arial"/>
                <a:cs typeface="Arial"/>
              </a:rPr>
              <a:t>를 사용했을 때는 </a:t>
            </a:r>
            <a:r>
              <a:rPr lang="en-US" altLang="ko-KR" sz="1200" b="1" dirty="0">
                <a:latin typeface="Arial"/>
                <a:cs typeface="Arial"/>
              </a:rPr>
              <a:t>Stochastic</a:t>
            </a:r>
            <a:r>
              <a:rPr lang="ko-KR" altLang="en-US" sz="1200" b="1" dirty="0">
                <a:latin typeface="Arial"/>
                <a:cs typeface="Arial"/>
              </a:rPr>
              <a:t>보다 빠름</a:t>
            </a:r>
            <a:endParaRPr lang="en-US" altLang="ko-KR" sz="1200" b="1" dirty="0"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1" dirty="0">
              <a:latin typeface="Arial"/>
              <a:cs typeface="Arial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16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</a:t>
            </a:r>
            <a:r>
              <a:rPr lang="en-US" altLang="ko-KR" dirty="0"/>
              <a:t>gradient descent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Batch</a:t>
            </a:r>
            <a:r>
              <a:rPr lang="ko-KR" altLang="en-US" dirty="0"/>
              <a:t>는 천천히 직선으로 이어지는</a:t>
            </a:r>
            <a:r>
              <a:rPr lang="en-US" altLang="ko-KR" dirty="0"/>
              <a:t>, </a:t>
            </a:r>
            <a:r>
              <a:rPr lang="ko-KR" altLang="en-US" dirty="0"/>
              <a:t>일관적인 움직임을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Stochastic</a:t>
            </a:r>
            <a:r>
              <a:rPr lang="ko-KR" altLang="en-US" dirty="0"/>
              <a:t>은 끝날 때 까지 </a:t>
            </a:r>
            <a:r>
              <a:rPr lang="en-US" altLang="ko-KR" dirty="0"/>
              <a:t>random</a:t>
            </a:r>
            <a:r>
              <a:rPr lang="ko-KR" altLang="en-US" dirty="0"/>
              <a:t>하게 움직임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의 경우 어느 정도의 일관성을 가지고 </a:t>
            </a:r>
            <a:r>
              <a:rPr lang="en-US" altLang="ko-KR" dirty="0"/>
              <a:t>batch</a:t>
            </a:r>
            <a:r>
              <a:rPr lang="ko-KR" altLang="en-US" dirty="0"/>
              <a:t>와 비슷하게 가며</a:t>
            </a:r>
            <a:r>
              <a:rPr lang="en-US" altLang="ko-KR" dirty="0"/>
              <a:t>, stochastic</a:t>
            </a:r>
            <a:r>
              <a:rPr lang="ko-KR" altLang="en-US" dirty="0"/>
              <a:t>에 비해 좁은 범위에서 랜덤하게 움직임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0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2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좌표로 표현하면 다음과 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점들의 특징을 가장 잘 나타내는 하나의 선</a:t>
            </a:r>
            <a:r>
              <a:rPr lang="en-US" altLang="ko-KR" b="1" dirty="0"/>
              <a:t>(</a:t>
            </a:r>
            <a:r>
              <a:rPr lang="ko-KR" altLang="en-US" b="1" dirty="0"/>
              <a:t>직선</a:t>
            </a:r>
            <a:r>
              <a:rPr lang="en-US" altLang="ko-KR" b="1" dirty="0"/>
              <a:t>)</a:t>
            </a:r>
            <a:r>
              <a:rPr lang="ko-KR" altLang="en-US" b="1" dirty="0"/>
              <a:t>을 찾는 것</a:t>
            </a:r>
            <a:r>
              <a:rPr lang="ko-KR" altLang="en-US" dirty="0"/>
              <a:t>이 단순 선형회귀임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 = AX + B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정확한 상수 </a:t>
            </a:r>
            <a:r>
              <a:rPr lang="en-US" altLang="ko-KR" dirty="0"/>
              <a:t>A,B</a:t>
            </a:r>
            <a:r>
              <a:rPr lang="ko-KR" altLang="en-US" dirty="0"/>
              <a:t>값을 정확히 예측해내는 것이 단순 선형회귀의 목표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3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위해서</a:t>
            </a:r>
            <a:r>
              <a:rPr lang="en-US" altLang="ko-KR" dirty="0"/>
              <a:t>, </a:t>
            </a:r>
            <a:r>
              <a:rPr lang="ko-KR" altLang="en-US" dirty="0"/>
              <a:t>간단한 방법으로 </a:t>
            </a:r>
            <a:r>
              <a:rPr lang="ko-KR" altLang="en-US" b="1" dirty="0"/>
              <a:t>최소 제곱법</a:t>
            </a:r>
            <a:r>
              <a:rPr lang="ko-KR" altLang="en-US" dirty="0"/>
              <a:t>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제곱한 것의 최소값을 찾는 방법으로</a:t>
            </a:r>
            <a:r>
              <a:rPr lang="en-US" altLang="ko-KR" dirty="0"/>
              <a:t>, </a:t>
            </a:r>
            <a:r>
              <a:rPr lang="ko-KR" altLang="en-US" dirty="0"/>
              <a:t>이를 적용하면 바로 </a:t>
            </a:r>
            <a:r>
              <a:rPr lang="en-US" altLang="ko-KR" dirty="0"/>
              <a:t>1</a:t>
            </a:r>
            <a:r>
              <a:rPr lang="ko-KR" altLang="en-US" dirty="0"/>
              <a:t>차함수의 기울기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절편 </a:t>
            </a:r>
            <a:r>
              <a:rPr lang="en-US" altLang="ko-KR" dirty="0"/>
              <a:t>B</a:t>
            </a:r>
            <a:r>
              <a:rPr lang="ko-KR" altLang="en-US" dirty="0"/>
              <a:t>를 바로 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시간값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/>
              <a:t>성적 </a:t>
            </a:r>
            <a:r>
              <a:rPr lang="en-US" altLang="ko-KR" dirty="0"/>
              <a:t>Y</a:t>
            </a:r>
            <a:r>
              <a:rPr lang="ko-KR" altLang="en-US" dirty="0"/>
              <a:t>에 대해 이를 이용해서 기울기 </a:t>
            </a:r>
            <a:r>
              <a:rPr lang="en-US" altLang="ko-KR" dirty="0"/>
              <a:t>A</a:t>
            </a:r>
            <a:r>
              <a:rPr lang="ko-KR" altLang="en-US" dirty="0"/>
              <a:t>를 구하는 방법은 공식과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선형회귀 모델의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/>
              <a:t>SUPERVISED LEARNING(INPUT</a:t>
            </a:r>
            <a:r>
              <a:rPr lang="ko-KR" altLang="en-US" dirty="0"/>
              <a:t>과 정답을 둘 다 </a:t>
            </a:r>
            <a:r>
              <a:rPr lang="ko-KR" altLang="en-US" dirty="0" err="1"/>
              <a:t>알수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r>
              <a:rPr lang="ko-KR" altLang="en-US" dirty="0"/>
              <a:t>이므로</a:t>
            </a:r>
            <a:r>
              <a:rPr lang="en-US" altLang="ko-KR" dirty="0"/>
              <a:t>, x</a:t>
            </a:r>
            <a:r>
              <a:rPr lang="ko-KR" altLang="en-US" dirty="0"/>
              <a:t>의 평균과 </a:t>
            </a:r>
            <a:r>
              <a:rPr lang="en-US" altLang="ko-KR" dirty="0"/>
              <a:t>y</a:t>
            </a:r>
            <a:r>
              <a:rPr lang="ko-KR" altLang="en-US" dirty="0"/>
              <a:t>의 평균을 미리 둘 다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계산해본 결과 정답은 </a:t>
            </a:r>
            <a:r>
              <a:rPr lang="en-US" altLang="ko-KR" dirty="0"/>
              <a:t>2.3</a:t>
            </a:r>
            <a:r>
              <a:rPr lang="ko-KR" altLang="en-US" dirty="0"/>
              <a:t>이 나왔음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1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를 구하는 공식은 다음과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절편 값이며</a:t>
            </a:r>
            <a:r>
              <a:rPr lang="en-US" altLang="ko-KR" dirty="0"/>
              <a:t>, y</a:t>
            </a:r>
            <a:r>
              <a:rPr lang="ko-KR" altLang="en-US" dirty="0"/>
              <a:t>의 평균 </a:t>
            </a:r>
            <a:r>
              <a:rPr lang="en-US" altLang="ko-KR" dirty="0"/>
              <a:t>– (x</a:t>
            </a:r>
            <a:r>
              <a:rPr lang="ko-KR" altLang="en-US" dirty="0"/>
              <a:t>의 평균 </a:t>
            </a:r>
            <a:r>
              <a:rPr lang="en-US" altLang="ko-KR" dirty="0"/>
              <a:t>* 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로 구할 수 있고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en-US" altLang="ko-KR" dirty="0"/>
              <a:t>79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해당 결과인 </a:t>
            </a:r>
            <a:r>
              <a:rPr lang="en-US" altLang="ko-KR" dirty="0"/>
              <a:t>2.3X + 79</a:t>
            </a:r>
            <a:r>
              <a:rPr lang="ko-KR" altLang="en-US" dirty="0"/>
              <a:t>가 </a:t>
            </a:r>
            <a:r>
              <a:rPr lang="en-US" altLang="ko-KR" dirty="0"/>
              <a:t> </a:t>
            </a:r>
            <a:r>
              <a:rPr lang="ko-KR" altLang="en-US" dirty="0" err="1"/>
              <a:t>최소제곱법</a:t>
            </a:r>
            <a:r>
              <a:rPr lang="ko-KR" altLang="en-US" dirty="0"/>
              <a:t> 수식을 활용해서 푼 선형회귀 모델의 해가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C953A-4F09-4B79-A909-A43D2EA0D5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1342" y="2750502"/>
            <a:ext cx="644931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4850"/>
            <a:ext cx="10358120" cy="2919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jp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lwiki.org/index.php/Normal_Equation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1342" y="2750502"/>
            <a:ext cx="6448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5: </a:t>
            </a: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Regression</a:t>
            </a:r>
            <a:r>
              <a:rPr sz="4400" spc="-90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35404F"/>
                </a:solidFill>
                <a:latin typeface="Calibri"/>
                <a:cs typeface="Calibri"/>
              </a:rPr>
              <a:t>(</a:t>
            </a:r>
            <a:r>
              <a:rPr sz="4400" spc="-5" dirty="0">
                <a:solidFill>
                  <a:srgbClr val="35404F"/>
                </a:solidFill>
                <a:latin typeface="맑은 고딕"/>
                <a:cs typeface="맑은 고딕"/>
              </a:rPr>
              <a:t>회귀</a:t>
            </a:r>
            <a:r>
              <a:rPr sz="4400" spc="-5" dirty="0">
                <a:solidFill>
                  <a:srgbClr val="35404F"/>
                </a:solidFill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7808" y="1616575"/>
            <a:ext cx="9151479" cy="1297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7686" y="477363"/>
            <a:ext cx="2987298" cy="462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3022" y="1866645"/>
            <a:ext cx="971550" cy="823594"/>
            <a:chOff x="303022" y="1866645"/>
            <a:chExt cx="971550" cy="823594"/>
          </a:xfrm>
        </p:grpSpPr>
        <p:sp>
          <p:nvSpPr>
            <p:cNvPr id="5" name="object 5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553212" y="0"/>
                  </a:moveTo>
                  <a:lnTo>
                    <a:pt x="553212" y="202691"/>
                  </a:lnTo>
                  <a:lnTo>
                    <a:pt x="0" y="202691"/>
                  </a:lnTo>
                  <a:lnTo>
                    <a:pt x="0" y="608075"/>
                  </a:lnTo>
                  <a:lnTo>
                    <a:pt x="553212" y="608075"/>
                  </a:lnTo>
                  <a:lnTo>
                    <a:pt x="553212" y="810767"/>
                  </a:lnTo>
                  <a:lnTo>
                    <a:pt x="958596" y="405383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0" y="202691"/>
                  </a:moveTo>
                  <a:lnTo>
                    <a:pt x="553212" y="202691"/>
                  </a:lnTo>
                  <a:lnTo>
                    <a:pt x="553212" y="0"/>
                  </a:lnTo>
                  <a:lnTo>
                    <a:pt x="958596" y="405383"/>
                  </a:lnTo>
                  <a:lnTo>
                    <a:pt x="553212" y="810767"/>
                  </a:lnTo>
                  <a:lnTo>
                    <a:pt x="553212" y="608075"/>
                  </a:lnTo>
                  <a:lnTo>
                    <a:pt x="0" y="608075"/>
                  </a:lnTo>
                  <a:lnTo>
                    <a:pt x="0" y="20269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686" y="477363"/>
            <a:ext cx="2987298" cy="462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3022" y="1866645"/>
            <a:ext cx="971550" cy="823594"/>
            <a:chOff x="303022" y="1866645"/>
            <a:chExt cx="971550" cy="823594"/>
          </a:xfrm>
        </p:grpSpPr>
        <p:sp>
          <p:nvSpPr>
            <p:cNvPr id="4" name="object 4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553212" y="0"/>
                  </a:moveTo>
                  <a:lnTo>
                    <a:pt x="553212" y="202691"/>
                  </a:lnTo>
                  <a:lnTo>
                    <a:pt x="0" y="202691"/>
                  </a:lnTo>
                  <a:lnTo>
                    <a:pt x="0" y="608075"/>
                  </a:lnTo>
                  <a:lnTo>
                    <a:pt x="553212" y="608075"/>
                  </a:lnTo>
                  <a:lnTo>
                    <a:pt x="553212" y="810767"/>
                  </a:lnTo>
                  <a:lnTo>
                    <a:pt x="958596" y="405383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0" y="202691"/>
                  </a:moveTo>
                  <a:lnTo>
                    <a:pt x="553212" y="202691"/>
                  </a:lnTo>
                  <a:lnTo>
                    <a:pt x="553212" y="0"/>
                  </a:lnTo>
                  <a:lnTo>
                    <a:pt x="958596" y="405383"/>
                  </a:lnTo>
                  <a:lnTo>
                    <a:pt x="553212" y="810767"/>
                  </a:lnTo>
                  <a:lnTo>
                    <a:pt x="553212" y="608075"/>
                  </a:lnTo>
                  <a:lnTo>
                    <a:pt x="0" y="608075"/>
                  </a:lnTo>
                  <a:lnTo>
                    <a:pt x="0" y="20269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25066" y="1576571"/>
            <a:ext cx="7146768" cy="4458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686" y="477363"/>
            <a:ext cx="2987298" cy="462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3022" y="1866645"/>
            <a:ext cx="971550" cy="823594"/>
            <a:chOff x="303022" y="1866645"/>
            <a:chExt cx="971550" cy="823594"/>
          </a:xfrm>
        </p:grpSpPr>
        <p:sp>
          <p:nvSpPr>
            <p:cNvPr id="4" name="object 4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553212" y="0"/>
                  </a:moveTo>
                  <a:lnTo>
                    <a:pt x="553212" y="202691"/>
                  </a:lnTo>
                  <a:lnTo>
                    <a:pt x="0" y="202691"/>
                  </a:lnTo>
                  <a:lnTo>
                    <a:pt x="0" y="608075"/>
                  </a:lnTo>
                  <a:lnTo>
                    <a:pt x="553212" y="608075"/>
                  </a:lnTo>
                  <a:lnTo>
                    <a:pt x="553212" y="810767"/>
                  </a:lnTo>
                  <a:lnTo>
                    <a:pt x="958596" y="405383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72" y="1872995"/>
              <a:ext cx="958850" cy="810895"/>
            </a:xfrm>
            <a:custGeom>
              <a:avLst/>
              <a:gdLst/>
              <a:ahLst/>
              <a:cxnLst/>
              <a:rect l="l" t="t" r="r" b="b"/>
              <a:pathLst>
                <a:path w="958850" h="810894">
                  <a:moveTo>
                    <a:pt x="0" y="202691"/>
                  </a:moveTo>
                  <a:lnTo>
                    <a:pt x="553212" y="202691"/>
                  </a:lnTo>
                  <a:lnTo>
                    <a:pt x="553212" y="0"/>
                  </a:lnTo>
                  <a:lnTo>
                    <a:pt x="958596" y="405383"/>
                  </a:lnTo>
                  <a:lnTo>
                    <a:pt x="553212" y="810767"/>
                  </a:lnTo>
                  <a:lnTo>
                    <a:pt x="553212" y="608075"/>
                  </a:lnTo>
                  <a:lnTo>
                    <a:pt x="0" y="608075"/>
                  </a:lnTo>
                  <a:lnTo>
                    <a:pt x="0" y="202691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27389" y="1538247"/>
            <a:ext cx="7101413" cy="4431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5728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5" dirty="0"/>
              <a:t>x</a:t>
            </a:r>
            <a:r>
              <a:rPr sz="6000" spc="85" dirty="0">
                <a:latin typeface="맑은 고딕"/>
                <a:cs typeface="맑은 고딕"/>
              </a:rPr>
              <a:t>가 </a:t>
            </a:r>
            <a:r>
              <a:rPr sz="6000" dirty="0">
                <a:latin typeface="맑은 고딕"/>
                <a:cs typeface="맑은 고딕"/>
              </a:rPr>
              <a:t>너무</a:t>
            </a:r>
            <a:r>
              <a:rPr sz="6000" spc="-1270" dirty="0">
                <a:latin typeface="맑은 고딕"/>
                <a:cs typeface="맑은 고딕"/>
              </a:rPr>
              <a:t> </a:t>
            </a:r>
            <a:r>
              <a:rPr sz="6000" spc="-185" dirty="0">
                <a:latin typeface="맑은 고딕"/>
                <a:cs typeface="맑은 고딕"/>
              </a:rPr>
              <a:t>많으면</a:t>
            </a:r>
            <a:r>
              <a:rPr sz="6000" spc="-185" dirty="0"/>
              <a:t>?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067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맑은 고딕"/>
                <a:cs typeface="맑은 고딕"/>
              </a:rPr>
              <a:t>오차수정</a:t>
            </a:r>
            <a:r>
              <a:rPr spc="-20" dirty="0"/>
              <a:t>(</a:t>
            </a:r>
            <a:r>
              <a:rPr spc="-20" dirty="0">
                <a:latin typeface="맑은 고딕"/>
                <a:cs typeface="맑은 고딕"/>
              </a:rPr>
              <a:t>잘못</a:t>
            </a:r>
            <a:r>
              <a:rPr spc="-43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그은</a:t>
            </a:r>
            <a:r>
              <a:rPr spc="-42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선</a:t>
            </a:r>
            <a:r>
              <a:rPr spc="-409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바로잡기</a:t>
            </a:r>
            <a:r>
              <a:rPr spc="-3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5454015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15" dirty="0">
                <a:latin typeface="휴먼모음T"/>
                <a:cs typeface="휴먼모음T"/>
              </a:rPr>
              <a:t>일단</a:t>
            </a:r>
            <a:r>
              <a:rPr sz="2400" spc="-73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선을</a:t>
            </a:r>
            <a:r>
              <a:rPr sz="2400" spc="-74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그리고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조금씩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수정해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나가기</a:t>
            </a:r>
            <a:endParaRPr sz="2400">
              <a:latin typeface="휴먼모음T"/>
              <a:cs typeface="휴먼모음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600">
              <a:latin typeface="휴먼모음T"/>
              <a:cs typeface="휴먼모음T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155" dirty="0">
                <a:latin typeface="휴먼모음T"/>
                <a:cs typeface="휴먼모음T"/>
              </a:rPr>
              <a:t>언제까지?</a:t>
            </a:r>
            <a:endParaRPr sz="2400">
              <a:latin typeface="휴먼모음T"/>
              <a:cs typeface="휴먼모음T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180" dirty="0">
                <a:latin typeface="휴먼모음T"/>
                <a:cs typeface="휴먼모음T"/>
              </a:rPr>
              <a:t>오차가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최소가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될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때까지</a:t>
            </a:r>
            <a:endParaRPr sz="2000">
              <a:latin typeface="휴먼모음T"/>
              <a:cs typeface="휴먼모음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휴먼모음T"/>
              <a:cs typeface="휴먼모음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14" dirty="0">
                <a:latin typeface="휴먼모음T"/>
                <a:cs typeface="휴먼모음T"/>
              </a:rPr>
              <a:t>오차?</a:t>
            </a:r>
            <a:endParaRPr sz="2400">
              <a:latin typeface="휴먼모음T"/>
              <a:cs typeface="휴먼모음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067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맑은 고딕"/>
                <a:cs typeface="맑은 고딕"/>
              </a:rPr>
              <a:t>오차수정</a:t>
            </a:r>
            <a:r>
              <a:rPr spc="-20" dirty="0"/>
              <a:t>(</a:t>
            </a:r>
            <a:r>
              <a:rPr spc="-20" dirty="0">
                <a:latin typeface="맑은 고딕"/>
                <a:cs typeface="맑은 고딕"/>
              </a:rPr>
              <a:t>잘못</a:t>
            </a:r>
            <a:r>
              <a:rPr spc="-43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그은</a:t>
            </a:r>
            <a:r>
              <a:rPr spc="-42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선</a:t>
            </a:r>
            <a:r>
              <a:rPr spc="-409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바로잡기</a:t>
            </a:r>
            <a:r>
              <a:rPr spc="-3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임의의</a:t>
            </a:r>
            <a:r>
              <a:rPr sz="2400" spc="-29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맑은 고딕"/>
                <a:cs typeface="맑은 고딕"/>
              </a:rPr>
              <a:t>선</a:t>
            </a:r>
            <a:r>
              <a:rPr sz="2400" spc="-25" dirty="0">
                <a:latin typeface="Arial"/>
                <a:cs typeface="Arial"/>
              </a:rPr>
              <a:t>(</a:t>
            </a:r>
            <a:r>
              <a:rPr sz="2400" spc="-25" dirty="0">
                <a:latin typeface="맑은 고딕"/>
                <a:cs typeface="맑은 고딕"/>
              </a:rPr>
              <a:t>예측함수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692" y="2650021"/>
            <a:ext cx="4815887" cy="282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067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맑은 고딕"/>
                <a:cs typeface="맑은 고딕"/>
              </a:rPr>
              <a:t>오차수정</a:t>
            </a:r>
            <a:r>
              <a:rPr spc="-20" dirty="0"/>
              <a:t>(</a:t>
            </a:r>
            <a:r>
              <a:rPr spc="-20" dirty="0">
                <a:latin typeface="맑은 고딕"/>
                <a:cs typeface="맑은 고딕"/>
              </a:rPr>
              <a:t>잘못</a:t>
            </a:r>
            <a:r>
              <a:rPr spc="-43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그은</a:t>
            </a:r>
            <a:r>
              <a:rPr spc="-42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선</a:t>
            </a:r>
            <a:r>
              <a:rPr spc="-409" dirty="0">
                <a:latin typeface="맑은 고딕"/>
                <a:cs typeface="맑은 고딕"/>
              </a:rPr>
              <a:t> </a:t>
            </a:r>
            <a:r>
              <a:rPr spc="-30" dirty="0">
                <a:latin typeface="맑은 고딕"/>
                <a:cs typeface="맑은 고딕"/>
              </a:rPr>
              <a:t>바로잡기</a:t>
            </a:r>
            <a:r>
              <a:rPr spc="-3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임의의</a:t>
            </a:r>
            <a:r>
              <a:rPr sz="2400" spc="-29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맑은 고딕"/>
                <a:cs typeface="맑은 고딕"/>
              </a:rPr>
              <a:t>선</a:t>
            </a:r>
            <a:r>
              <a:rPr sz="2400" spc="-25" dirty="0">
                <a:latin typeface="Arial"/>
                <a:cs typeface="Arial"/>
              </a:rPr>
              <a:t>(</a:t>
            </a:r>
            <a:r>
              <a:rPr sz="2400" spc="-25" dirty="0">
                <a:latin typeface="맑은 고딕"/>
                <a:cs typeface="맑은 고딕"/>
              </a:rPr>
              <a:t>예측함수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6692" y="2521886"/>
            <a:ext cx="10821670" cy="3063875"/>
            <a:chOff x="896692" y="2521886"/>
            <a:chExt cx="10821670" cy="3063875"/>
          </a:xfrm>
        </p:grpSpPr>
        <p:sp>
          <p:nvSpPr>
            <p:cNvPr id="5" name="object 5"/>
            <p:cNvSpPr/>
            <p:nvPr/>
          </p:nvSpPr>
          <p:spPr>
            <a:xfrm>
              <a:off x="896692" y="2650021"/>
              <a:ext cx="4815887" cy="2821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5797" y="2521886"/>
              <a:ext cx="5242351" cy="3063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0220" y="3319272"/>
              <a:ext cx="1400810" cy="1363980"/>
            </a:xfrm>
            <a:custGeom>
              <a:avLst/>
              <a:gdLst/>
              <a:ahLst/>
              <a:cxnLst/>
              <a:rect l="l" t="t" r="r" b="b"/>
              <a:pathLst>
                <a:path w="1400809" h="1363979">
                  <a:moveTo>
                    <a:pt x="718566" y="0"/>
                  </a:moveTo>
                  <a:lnTo>
                    <a:pt x="718566" y="340994"/>
                  </a:lnTo>
                  <a:lnTo>
                    <a:pt x="0" y="340994"/>
                  </a:lnTo>
                  <a:lnTo>
                    <a:pt x="0" y="1022985"/>
                  </a:lnTo>
                  <a:lnTo>
                    <a:pt x="718566" y="1022985"/>
                  </a:lnTo>
                  <a:lnTo>
                    <a:pt x="718566" y="1363980"/>
                  </a:lnTo>
                  <a:lnTo>
                    <a:pt x="1400556" y="681990"/>
                  </a:lnTo>
                  <a:lnTo>
                    <a:pt x="71856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0220" y="3319272"/>
              <a:ext cx="1400810" cy="1363980"/>
            </a:xfrm>
            <a:custGeom>
              <a:avLst/>
              <a:gdLst/>
              <a:ahLst/>
              <a:cxnLst/>
              <a:rect l="l" t="t" r="r" b="b"/>
              <a:pathLst>
                <a:path w="1400809" h="1363979">
                  <a:moveTo>
                    <a:pt x="0" y="340994"/>
                  </a:moveTo>
                  <a:lnTo>
                    <a:pt x="718566" y="340994"/>
                  </a:lnTo>
                  <a:lnTo>
                    <a:pt x="718566" y="0"/>
                  </a:lnTo>
                  <a:lnTo>
                    <a:pt x="1400556" y="681990"/>
                  </a:lnTo>
                  <a:lnTo>
                    <a:pt x="718566" y="1363980"/>
                  </a:lnTo>
                  <a:lnTo>
                    <a:pt x="718566" y="1022985"/>
                  </a:lnTo>
                  <a:lnTo>
                    <a:pt x="0" y="1022985"/>
                  </a:lnTo>
                  <a:lnTo>
                    <a:pt x="0" y="3409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0733"/>
            <a:ext cx="543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15" dirty="0">
                <a:latin typeface="휴먼모음T"/>
                <a:cs typeface="휴먼모음T"/>
              </a:rPr>
              <a:t>기울기를</a:t>
            </a:r>
            <a:r>
              <a:rPr sz="2400" spc="-73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너무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작게</a:t>
            </a:r>
            <a:r>
              <a:rPr sz="2400" spc="-74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잡았을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때의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오차</a:t>
            </a:r>
            <a:r>
              <a:rPr sz="2400" spc="-74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예시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2170" y="2833942"/>
            <a:ext cx="6109831" cy="3388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8460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맑은 고딕"/>
                <a:cs typeface="맑은 고딕"/>
              </a:rPr>
              <a:t>오차</a:t>
            </a:r>
            <a:r>
              <a:rPr sz="6000" spc="-565" dirty="0">
                <a:latin typeface="맑은 고딕"/>
                <a:cs typeface="맑은 고딕"/>
              </a:rPr>
              <a:t> </a:t>
            </a:r>
            <a:r>
              <a:rPr sz="6000" spc="-75" dirty="0"/>
              <a:t>=</a:t>
            </a:r>
            <a:r>
              <a:rPr sz="6000" spc="-110" dirty="0"/>
              <a:t> </a:t>
            </a:r>
            <a:r>
              <a:rPr sz="6000" dirty="0">
                <a:latin typeface="맑은 고딕"/>
                <a:cs typeface="맑은 고딕"/>
              </a:rPr>
              <a:t>예측</a:t>
            </a:r>
            <a:r>
              <a:rPr sz="6000" spc="-565" dirty="0">
                <a:latin typeface="맑은 고딕"/>
                <a:cs typeface="맑은 고딕"/>
              </a:rPr>
              <a:t> </a:t>
            </a:r>
            <a:r>
              <a:rPr sz="6000" dirty="0">
                <a:latin typeface="맑은 고딕"/>
                <a:cs typeface="맑은 고딕"/>
              </a:rPr>
              <a:t>값</a:t>
            </a:r>
            <a:r>
              <a:rPr sz="6000" spc="-565" dirty="0">
                <a:latin typeface="맑은 고딕"/>
                <a:cs typeface="맑은 고딕"/>
              </a:rPr>
              <a:t> </a:t>
            </a:r>
            <a:r>
              <a:rPr sz="6000" spc="-340" dirty="0"/>
              <a:t>–</a:t>
            </a:r>
            <a:r>
              <a:rPr sz="6000" spc="-110" dirty="0"/>
              <a:t> </a:t>
            </a:r>
            <a:r>
              <a:rPr sz="6000" dirty="0">
                <a:latin typeface="맑은 고딕"/>
                <a:cs typeface="맑은 고딕"/>
              </a:rPr>
              <a:t>실제</a:t>
            </a:r>
            <a:r>
              <a:rPr sz="6000" spc="-565" dirty="0">
                <a:latin typeface="맑은 고딕"/>
                <a:cs typeface="맑은 고딕"/>
              </a:rPr>
              <a:t> </a:t>
            </a:r>
            <a:r>
              <a:rPr sz="6000" spc="-370" dirty="0">
                <a:latin typeface="맑은 고딕"/>
                <a:cs typeface="맑은 고딕"/>
              </a:rPr>
              <a:t>값</a:t>
            </a:r>
            <a:r>
              <a:rPr sz="6000" spc="-370" dirty="0"/>
              <a:t>?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3244" y="2512138"/>
            <a:ext cx="8502155" cy="1852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3390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382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회귀의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개념을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기본적  인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회귀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모델을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83820" indent="-228600" algn="just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오차를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수정하고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학습하는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방법  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선형회귀와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오차수정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방법에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대  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예시를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코드로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결과  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확인할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2748915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맑은 고딕"/>
                <a:cs typeface="맑은 고딕"/>
              </a:rPr>
              <a:t>선형회귀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맑은 고딕"/>
                <a:cs typeface="맑은 고딕"/>
              </a:rPr>
              <a:t>오차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Char char="•"/>
              <a:tabLst>
                <a:tab pos="241935" algn="l"/>
              </a:tabLst>
            </a:pP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오차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625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평균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제곱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35" dirty="0">
                <a:latin typeface="맑은 고딕"/>
                <a:cs typeface="맑은 고딕"/>
              </a:rPr>
              <a:t>오차</a:t>
            </a:r>
            <a:r>
              <a:rPr sz="2400" spc="35" dirty="0">
                <a:latin typeface="Arial"/>
                <a:cs typeface="Arial"/>
              </a:rPr>
              <a:t>(Mean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Squared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Error,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MSE)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6882" y="2714927"/>
            <a:ext cx="6975811" cy="784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코드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9776" y="0"/>
            <a:ext cx="9412223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51554"/>
            <a:ext cx="4795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맑은 고딕"/>
                <a:cs typeface="맑은 고딕"/>
              </a:rPr>
              <a:t>오차</a:t>
            </a:r>
            <a:r>
              <a:rPr sz="6000" spc="-645" dirty="0">
                <a:latin typeface="맑은 고딕"/>
                <a:cs typeface="맑은 고딕"/>
              </a:rPr>
              <a:t> </a:t>
            </a:r>
            <a:r>
              <a:rPr sz="6000" dirty="0">
                <a:latin typeface="맑은 고딕"/>
                <a:cs typeface="맑은 고딕"/>
              </a:rPr>
              <a:t>수정하기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589" y="4480751"/>
            <a:ext cx="422592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40" dirty="0">
                <a:solidFill>
                  <a:srgbClr val="8A8A8A"/>
                </a:solidFill>
                <a:latin typeface="맑은 고딕"/>
                <a:cs typeface="맑은 고딕"/>
              </a:rPr>
              <a:t>경사하강법</a:t>
            </a:r>
            <a:r>
              <a:rPr sz="2400" spc="40" dirty="0">
                <a:solidFill>
                  <a:srgbClr val="8A8A8A"/>
                </a:solidFill>
                <a:latin typeface="Arial"/>
                <a:cs typeface="Arial"/>
              </a:rPr>
              <a:t>(Gradient</a:t>
            </a:r>
            <a:r>
              <a:rPr sz="2400" spc="-10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8A8A8A"/>
                </a:solidFill>
                <a:latin typeface="Arial"/>
                <a:cs typeface="Arial"/>
              </a:rPr>
              <a:t>Descent)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60" dirty="0">
                <a:solidFill>
                  <a:srgbClr val="8A8A8A"/>
                </a:solidFill>
                <a:latin typeface="맑은 고딕"/>
                <a:cs typeface="맑은 고딕"/>
              </a:rPr>
              <a:t>학습률</a:t>
            </a:r>
            <a:r>
              <a:rPr sz="2400" spc="60" dirty="0">
                <a:solidFill>
                  <a:srgbClr val="8A8A8A"/>
                </a:solidFill>
                <a:latin typeface="Arial"/>
                <a:cs typeface="Arial"/>
              </a:rPr>
              <a:t>(learning</a:t>
            </a:r>
            <a:r>
              <a:rPr sz="2400" spc="-5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8A8A8A"/>
                </a:solidFill>
                <a:latin typeface="Arial"/>
                <a:cs typeface="Arial"/>
              </a:rPr>
              <a:t>rate)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308" y="1616963"/>
            <a:ext cx="2019300" cy="1042669"/>
            <a:chOff x="940308" y="1616963"/>
            <a:chExt cx="2019300" cy="1042669"/>
          </a:xfrm>
        </p:grpSpPr>
        <p:sp>
          <p:nvSpPr>
            <p:cNvPr id="3" name="object 3"/>
            <p:cNvSpPr/>
            <p:nvPr/>
          </p:nvSpPr>
          <p:spPr>
            <a:xfrm>
              <a:off x="940308" y="1616963"/>
              <a:ext cx="2019299" cy="10424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5379" y="1812036"/>
              <a:ext cx="1431023" cy="454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6606" y="5607362"/>
            <a:ext cx="742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80" dirty="0">
                <a:latin typeface="휴먼모음T"/>
                <a:cs typeface="휴먼모음T"/>
              </a:rPr>
              <a:t>기울기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45" dirty="0">
                <a:latin typeface="휴먼모음T"/>
                <a:cs typeface="휴먼모음T"/>
              </a:rPr>
              <a:t>a와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오차와의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관계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80" dirty="0">
                <a:latin typeface="휴먼모음T"/>
                <a:cs typeface="휴먼모음T"/>
              </a:rPr>
              <a:t>: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적절한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기울기를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찾았을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때</a:t>
            </a:r>
            <a:r>
              <a:rPr sz="2000" spc="-61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오차가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30" dirty="0">
                <a:latin typeface="휴먼모음T"/>
                <a:cs typeface="휴먼모음T"/>
              </a:rPr>
              <a:t>최소화됨.</a:t>
            </a:r>
            <a:endParaRPr sz="2000">
              <a:latin typeface="휴먼모음T"/>
              <a:cs typeface="휴먼모음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4083" y="889074"/>
            <a:ext cx="4860997" cy="4099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7271" y="985454"/>
            <a:ext cx="4709337" cy="4020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724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latin typeface="맑은 고딕"/>
                <a:cs typeface="맑은 고딕"/>
              </a:rPr>
              <a:t>경사하강법</a:t>
            </a:r>
            <a:r>
              <a:rPr spc="75" dirty="0"/>
              <a:t>(Gradient</a:t>
            </a:r>
            <a:r>
              <a:rPr spc="-120" dirty="0"/>
              <a:t> </a:t>
            </a:r>
            <a:r>
              <a:rPr spc="50" dirty="0"/>
              <a:t>Descent)</a:t>
            </a:r>
          </a:p>
        </p:txBody>
      </p:sp>
      <p:sp>
        <p:nvSpPr>
          <p:cNvPr id="3" name="object 3"/>
          <p:cNvSpPr/>
          <p:nvPr/>
        </p:nvSpPr>
        <p:spPr>
          <a:xfrm>
            <a:off x="3488883" y="1644117"/>
            <a:ext cx="5214220" cy="47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7158" y="1809967"/>
            <a:ext cx="5040808" cy="457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06955" y="2664698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latin typeface="휴먼모음T"/>
                <a:cs typeface="휴먼모음T"/>
              </a:rPr>
              <a:t>이동시킬</a:t>
            </a:r>
            <a:r>
              <a:rPr sz="1800" spc="-595" dirty="0">
                <a:latin typeface="휴먼모음T"/>
                <a:cs typeface="휴먼모음T"/>
              </a:rPr>
              <a:t> </a:t>
            </a:r>
            <a:r>
              <a:rPr sz="1800" spc="60" dirty="0">
                <a:latin typeface="휴먼모음T"/>
                <a:cs typeface="휴먼모음T"/>
              </a:rPr>
              <a:t>거리(step)</a:t>
            </a:r>
            <a:endParaRPr sz="1800">
              <a:latin typeface="휴먼모음T"/>
              <a:cs typeface="휴먼모음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30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>
                <a:latin typeface="맑은 고딕"/>
                <a:cs typeface="맑은 고딕"/>
              </a:rPr>
              <a:t>학습률</a:t>
            </a:r>
            <a:r>
              <a:rPr spc="114" dirty="0"/>
              <a:t>(learning</a:t>
            </a:r>
            <a:r>
              <a:rPr spc="-170" dirty="0"/>
              <a:t> </a:t>
            </a:r>
            <a:r>
              <a:rPr spc="125" dirty="0"/>
              <a:t>rate)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72629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학습률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Arial"/>
                <a:cs typeface="Arial"/>
              </a:rPr>
              <a:t>(</a:t>
            </a:r>
            <a:r>
              <a:rPr sz="2000" spc="-25" dirty="0">
                <a:latin typeface="맑은 고딕"/>
                <a:cs typeface="맑은 고딕"/>
              </a:rPr>
              <a:t>어느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이동시킬지를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신중히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결정해야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하는데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맑은 고딕"/>
                <a:cs typeface="맑은 고딕"/>
              </a:rPr>
              <a:t>이때</a:t>
            </a:r>
            <a:r>
              <a:rPr sz="2000" spc="-2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거리를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정해주는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30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>
                <a:latin typeface="맑은 고딕"/>
                <a:cs typeface="맑은 고딕"/>
              </a:rPr>
              <a:t>학습률</a:t>
            </a:r>
            <a:r>
              <a:rPr spc="114" dirty="0"/>
              <a:t>(learning</a:t>
            </a:r>
            <a:r>
              <a:rPr spc="-170" dirty="0"/>
              <a:t> </a:t>
            </a:r>
            <a:r>
              <a:rPr spc="125" dirty="0"/>
              <a:t>rate)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65410" cy="22936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학습률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Arial"/>
                <a:cs typeface="Arial"/>
              </a:rPr>
              <a:t>(</a:t>
            </a:r>
            <a:r>
              <a:rPr sz="2000" spc="-25" dirty="0">
                <a:latin typeface="맑은 고딕"/>
                <a:cs typeface="맑은 고딕"/>
              </a:rPr>
              <a:t>어느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이동시킬지를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신중히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결정해야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하는데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맑은 고딕"/>
                <a:cs typeface="맑은 고딕"/>
              </a:rPr>
              <a:t>이때</a:t>
            </a:r>
            <a:r>
              <a:rPr sz="2000" spc="-2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거리를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정해주는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경사하강법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180" dirty="0">
                <a:latin typeface="휴먼모음T"/>
                <a:cs typeface="휴먼모음T"/>
              </a:rPr>
              <a:t>오차의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변화에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따라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이차</a:t>
            </a:r>
            <a:r>
              <a:rPr sz="2000" spc="-59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함수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그래프를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만들고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적절한</a:t>
            </a:r>
            <a:r>
              <a:rPr sz="2000" spc="-59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학습률을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설정해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미분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값이</a:t>
            </a:r>
            <a:r>
              <a:rPr sz="2000" spc="-595" dirty="0">
                <a:latin typeface="휴먼모음T"/>
                <a:cs typeface="휴먼모음T"/>
              </a:rPr>
              <a:t> </a:t>
            </a:r>
            <a:r>
              <a:rPr sz="2000" spc="135" dirty="0">
                <a:latin typeface="휴먼모음T"/>
                <a:cs typeface="휴먼모음T"/>
              </a:rPr>
              <a:t>0인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지점을  구하는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것</a:t>
            </a:r>
            <a:endParaRPr sz="2000">
              <a:latin typeface="휴먼모음T"/>
              <a:cs typeface="휴먼모음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경사하강법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4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65" dirty="0">
                <a:latin typeface="Arial"/>
                <a:cs typeface="Arial"/>
              </a:rPr>
              <a:t>M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275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4240" y="1526794"/>
            <a:ext cx="3695065" cy="2825115"/>
            <a:chOff x="3844240" y="1526794"/>
            <a:chExt cx="3695065" cy="2825115"/>
          </a:xfrm>
        </p:grpSpPr>
        <p:sp>
          <p:nvSpPr>
            <p:cNvPr id="5" name="object 5"/>
            <p:cNvSpPr/>
            <p:nvPr/>
          </p:nvSpPr>
          <p:spPr>
            <a:xfrm>
              <a:off x="3844240" y="2200695"/>
              <a:ext cx="1973679" cy="56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8596" y="1533144"/>
              <a:ext cx="852169" cy="662940"/>
            </a:xfrm>
            <a:custGeom>
              <a:avLst/>
              <a:gdLst/>
              <a:ahLst/>
              <a:cxnLst/>
              <a:rect l="l" t="t" r="r" b="b"/>
              <a:pathLst>
                <a:path w="852170" h="662939">
                  <a:moveTo>
                    <a:pt x="686181" y="0"/>
                  </a:moveTo>
                  <a:lnTo>
                    <a:pt x="686181" y="82867"/>
                  </a:lnTo>
                  <a:lnTo>
                    <a:pt x="290029" y="82867"/>
                  </a:lnTo>
                  <a:lnTo>
                    <a:pt x="242987" y="86663"/>
                  </a:lnTo>
                  <a:lnTo>
                    <a:pt x="198360" y="97654"/>
                  </a:lnTo>
                  <a:lnTo>
                    <a:pt x="156747" y="115241"/>
                  </a:lnTo>
                  <a:lnTo>
                    <a:pt x="118744" y="138828"/>
                  </a:lnTo>
                  <a:lnTo>
                    <a:pt x="84950" y="167817"/>
                  </a:lnTo>
                  <a:lnTo>
                    <a:pt x="55960" y="201612"/>
                  </a:lnTo>
                  <a:lnTo>
                    <a:pt x="32373" y="239614"/>
                  </a:lnTo>
                  <a:lnTo>
                    <a:pt x="14786" y="281228"/>
                  </a:lnTo>
                  <a:lnTo>
                    <a:pt x="3796" y="325854"/>
                  </a:lnTo>
                  <a:lnTo>
                    <a:pt x="0" y="372897"/>
                  </a:lnTo>
                  <a:lnTo>
                    <a:pt x="0" y="662939"/>
                  </a:lnTo>
                  <a:lnTo>
                    <a:pt x="165735" y="662939"/>
                  </a:lnTo>
                  <a:lnTo>
                    <a:pt x="165735" y="372897"/>
                  </a:lnTo>
                  <a:lnTo>
                    <a:pt x="175503" y="324517"/>
                  </a:lnTo>
                  <a:lnTo>
                    <a:pt x="202141" y="285008"/>
                  </a:lnTo>
                  <a:lnTo>
                    <a:pt x="241649" y="258370"/>
                  </a:lnTo>
                  <a:lnTo>
                    <a:pt x="290029" y="248602"/>
                  </a:lnTo>
                  <a:lnTo>
                    <a:pt x="686181" y="248602"/>
                  </a:lnTo>
                  <a:lnTo>
                    <a:pt x="686181" y="331469"/>
                  </a:lnTo>
                  <a:lnTo>
                    <a:pt x="851916" y="165734"/>
                  </a:lnTo>
                  <a:lnTo>
                    <a:pt x="68618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8596" y="1533144"/>
              <a:ext cx="852169" cy="662940"/>
            </a:xfrm>
            <a:custGeom>
              <a:avLst/>
              <a:gdLst/>
              <a:ahLst/>
              <a:cxnLst/>
              <a:rect l="l" t="t" r="r" b="b"/>
              <a:pathLst>
                <a:path w="852170" h="662939">
                  <a:moveTo>
                    <a:pt x="0" y="662939"/>
                  </a:moveTo>
                  <a:lnTo>
                    <a:pt x="0" y="372897"/>
                  </a:lnTo>
                  <a:lnTo>
                    <a:pt x="3796" y="325854"/>
                  </a:lnTo>
                  <a:lnTo>
                    <a:pt x="14786" y="281228"/>
                  </a:lnTo>
                  <a:lnTo>
                    <a:pt x="32373" y="239614"/>
                  </a:lnTo>
                  <a:lnTo>
                    <a:pt x="55960" y="201612"/>
                  </a:lnTo>
                  <a:lnTo>
                    <a:pt x="84950" y="167817"/>
                  </a:lnTo>
                  <a:lnTo>
                    <a:pt x="118744" y="138828"/>
                  </a:lnTo>
                  <a:lnTo>
                    <a:pt x="156747" y="115241"/>
                  </a:lnTo>
                  <a:lnTo>
                    <a:pt x="198360" y="97654"/>
                  </a:lnTo>
                  <a:lnTo>
                    <a:pt x="242987" y="86663"/>
                  </a:lnTo>
                  <a:lnTo>
                    <a:pt x="290029" y="82867"/>
                  </a:lnTo>
                  <a:lnTo>
                    <a:pt x="686181" y="82867"/>
                  </a:lnTo>
                  <a:lnTo>
                    <a:pt x="686181" y="0"/>
                  </a:lnTo>
                  <a:lnTo>
                    <a:pt x="851916" y="165734"/>
                  </a:lnTo>
                  <a:lnTo>
                    <a:pt x="686181" y="331469"/>
                  </a:lnTo>
                  <a:lnTo>
                    <a:pt x="686181" y="248602"/>
                  </a:lnTo>
                  <a:lnTo>
                    <a:pt x="290029" y="248602"/>
                  </a:lnTo>
                  <a:lnTo>
                    <a:pt x="241649" y="258370"/>
                  </a:lnTo>
                  <a:lnTo>
                    <a:pt x="202141" y="285008"/>
                  </a:lnTo>
                  <a:lnTo>
                    <a:pt x="175503" y="324517"/>
                  </a:lnTo>
                  <a:lnTo>
                    <a:pt x="165735" y="372897"/>
                  </a:lnTo>
                  <a:lnTo>
                    <a:pt x="165735" y="662939"/>
                  </a:lnTo>
                  <a:lnTo>
                    <a:pt x="0" y="662939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0004" y="1543861"/>
              <a:ext cx="1609222" cy="310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5319" y="1865376"/>
              <a:ext cx="1529715" cy="2343785"/>
            </a:xfrm>
            <a:custGeom>
              <a:avLst/>
              <a:gdLst/>
              <a:ahLst/>
              <a:cxnLst/>
              <a:rect l="l" t="t" r="r" b="b"/>
              <a:pathLst>
                <a:path w="1529715" h="2343785">
                  <a:moveTo>
                    <a:pt x="1529600" y="0"/>
                  </a:moveTo>
                  <a:lnTo>
                    <a:pt x="1529600" y="1611426"/>
                  </a:lnTo>
                  <a:lnTo>
                    <a:pt x="0" y="1611426"/>
                  </a:lnTo>
                  <a:lnTo>
                    <a:pt x="0" y="2343404"/>
                  </a:lnTo>
                </a:path>
              </a:pathLst>
            </a:custGeom>
            <a:ln w="571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09598" y="4180192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171450" y="12"/>
                  </a:moveTo>
                  <a:lnTo>
                    <a:pt x="0" y="0"/>
                  </a:lnTo>
                  <a:lnTo>
                    <a:pt x="85712" y="171462"/>
                  </a:lnTo>
                  <a:lnTo>
                    <a:pt x="171450" y="12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12226" y="4430643"/>
            <a:ext cx="2774411" cy="527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26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선형회귀</a:t>
            </a:r>
            <a:r>
              <a:rPr spc="-4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702165" cy="23622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독립 변수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‘x</a:t>
            </a:r>
            <a:r>
              <a:rPr sz="2000" spc="-10" dirty="0">
                <a:latin typeface="맑은 고딕"/>
                <a:cs typeface="맑은 고딕"/>
              </a:rPr>
              <a:t>값이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변함에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spc="5" dirty="0">
                <a:latin typeface="맑은 고딕"/>
                <a:cs typeface="맑은 고딕"/>
              </a:rPr>
              <a:t>값도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변한다’는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안에서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독립적으로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25" dirty="0">
                <a:latin typeface="Arial"/>
                <a:cs typeface="Arial"/>
              </a:rPr>
              <a:t>x</a:t>
            </a:r>
            <a:r>
              <a:rPr sz="2000" spc="25" dirty="0">
                <a:latin typeface="맑은 고딕"/>
                <a:cs typeface="맑은 고딕"/>
              </a:rPr>
              <a:t>값</a:t>
            </a:r>
            <a:endParaRPr sz="2000" dirty="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종속 변수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독립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변수에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종속적으로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</a:t>
            </a: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 회귀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독립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변수</a:t>
            </a:r>
            <a:r>
              <a:rPr sz="2000" b="1" spc="340" dirty="0">
                <a:latin typeface="맑은 고딕"/>
                <a:cs typeface="맑은 고딕"/>
              </a:rPr>
              <a:t> </a:t>
            </a:r>
            <a:r>
              <a:rPr sz="2000" b="1" spc="25" dirty="0">
                <a:latin typeface="Arial"/>
                <a:cs typeface="Arial"/>
              </a:rPr>
              <a:t>x</a:t>
            </a:r>
            <a:r>
              <a:rPr sz="2000" b="1" spc="25" dirty="0">
                <a:latin typeface="맑은 고딕"/>
                <a:cs typeface="맑은 고딕"/>
              </a:rPr>
              <a:t>를</a:t>
            </a:r>
            <a:r>
              <a:rPr sz="2000" b="1" spc="-17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사용해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종속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변수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spc="10" dirty="0">
                <a:latin typeface="Arial"/>
                <a:cs typeface="Arial"/>
              </a:rPr>
              <a:t>y</a:t>
            </a:r>
            <a:r>
              <a:rPr sz="2000" b="1" spc="10" dirty="0">
                <a:latin typeface="맑은 고딕"/>
                <a:cs typeface="맑은 고딕"/>
              </a:rPr>
              <a:t>의</a:t>
            </a:r>
            <a:r>
              <a:rPr sz="2000" b="1" spc="-17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움직임을</a:t>
            </a:r>
            <a:r>
              <a:rPr sz="2000" b="1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예측하고</a:t>
            </a:r>
            <a:r>
              <a:rPr sz="2000" b="1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설명하는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작업을</a:t>
            </a:r>
            <a:r>
              <a:rPr sz="2000" b="1" spc="-18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말함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경사하강법</a:t>
            </a:r>
          </a:p>
        </p:txBody>
      </p:sp>
      <p:sp>
        <p:nvSpPr>
          <p:cNvPr id="3" name="object 3"/>
          <p:cNvSpPr/>
          <p:nvPr/>
        </p:nvSpPr>
        <p:spPr>
          <a:xfrm>
            <a:off x="1844711" y="2220843"/>
            <a:ext cx="2772956" cy="527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1549" y="3745799"/>
            <a:ext cx="6408365" cy="1701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45126" y="2502154"/>
            <a:ext cx="1079500" cy="1180465"/>
            <a:chOff x="4945126" y="2502154"/>
            <a:chExt cx="1079500" cy="1180465"/>
          </a:xfrm>
        </p:grpSpPr>
        <p:sp>
          <p:nvSpPr>
            <p:cNvPr id="6" name="object 6"/>
            <p:cNvSpPr/>
            <p:nvPr/>
          </p:nvSpPr>
          <p:spPr>
            <a:xfrm>
              <a:off x="4951476" y="2508504"/>
              <a:ext cx="1066800" cy="1167765"/>
            </a:xfrm>
            <a:custGeom>
              <a:avLst/>
              <a:gdLst/>
              <a:ahLst/>
              <a:cxnLst/>
              <a:rect l="l" t="t" r="r" b="b"/>
              <a:pathLst>
                <a:path w="1066800" h="1167764">
                  <a:moveTo>
                    <a:pt x="466725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466725" y="266700"/>
                  </a:lnTo>
                  <a:lnTo>
                    <a:pt x="512586" y="271983"/>
                  </a:lnTo>
                  <a:lnTo>
                    <a:pt x="554688" y="287031"/>
                  </a:lnTo>
                  <a:lnTo>
                    <a:pt x="591827" y="310645"/>
                  </a:lnTo>
                  <a:lnTo>
                    <a:pt x="622804" y="341622"/>
                  </a:lnTo>
                  <a:lnTo>
                    <a:pt x="646418" y="378761"/>
                  </a:lnTo>
                  <a:lnTo>
                    <a:pt x="661466" y="420863"/>
                  </a:lnTo>
                  <a:lnTo>
                    <a:pt x="666750" y="466725"/>
                  </a:lnTo>
                  <a:lnTo>
                    <a:pt x="666750" y="900684"/>
                  </a:lnTo>
                  <a:lnTo>
                    <a:pt x="533400" y="900684"/>
                  </a:lnTo>
                  <a:lnTo>
                    <a:pt x="800100" y="1167384"/>
                  </a:lnTo>
                  <a:lnTo>
                    <a:pt x="1066800" y="900684"/>
                  </a:lnTo>
                  <a:lnTo>
                    <a:pt x="933450" y="900684"/>
                  </a:lnTo>
                  <a:lnTo>
                    <a:pt x="933450" y="466725"/>
                  </a:lnTo>
                  <a:lnTo>
                    <a:pt x="931040" y="419006"/>
                  </a:lnTo>
                  <a:lnTo>
                    <a:pt x="923968" y="372665"/>
                  </a:lnTo>
                  <a:lnTo>
                    <a:pt x="912467" y="327937"/>
                  </a:lnTo>
                  <a:lnTo>
                    <a:pt x="896773" y="285057"/>
                  </a:lnTo>
                  <a:lnTo>
                    <a:pt x="877120" y="244258"/>
                  </a:lnTo>
                  <a:lnTo>
                    <a:pt x="853742" y="205777"/>
                  </a:lnTo>
                  <a:lnTo>
                    <a:pt x="826874" y="169847"/>
                  </a:lnTo>
                  <a:lnTo>
                    <a:pt x="796751" y="136702"/>
                  </a:lnTo>
                  <a:lnTo>
                    <a:pt x="763608" y="106579"/>
                  </a:lnTo>
                  <a:lnTo>
                    <a:pt x="727678" y="79710"/>
                  </a:lnTo>
                  <a:lnTo>
                    <a:pt x="689196" y="56332"/>
                  </a:lnTo>
                  <a:lnTo>
                    <a:pt x="648398" y="36678"/>
                  </a:lnTo>
                  <a:lnTo>
                    <a:pt x="605517" y="20983"/>
                  </a:lnTo>
                  <a:lnTo>
                    <a:pt x="560788" y="9482"/>
                  </a:lnTo>
                  <a:lnTo>
                    <a:pt x="514446" y="2409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1476" y="2508504"/>
              <a:ext cx="1066800" cy="1167765"/>
            </a:xfrm>
            <a:custGeom>
              <a:avLst/>
              <a:gdLst/>
              <a:ahLst/>
              <a:cxnLst/>
              <a:rect l="l" t="t" r="r" b="b"/>
              <a:pathLst>
                <a:path w="1066800" h="1167764">
                  <a:moveTo>
                    <a:pt x="0" y="0"/>
                  </a:moveTo>
                  <a:lnTo>
                    <a:pt x="466725" y="0"/>
                  </a:lnTo>
                  <a:lnTo>
                    <a:pt x="514446" y="2409"/>
                  </a:lnTo>
                  <a:lnTo>
                    <a:pt x="560788" y="9482"/>
                  </a:lnTo>
                  <a:lnTo>
                    <a:pt x="605517" y="20983"/>
                  </a:lnTo>
                  <a:lnTo>
                    <a:pt x="648398" y="36678"/>
                  </a:lnTo>
                  <a:lnTo>
                    <a:pt x="689196" y="56332"/>
                  </a:lnTo>
                  <a:lnTo>
                    <a:pt x="727678" y="79710"/>
                  </a:lnTo>
                  <a:lnTo>
                    <a:pt x="763608" y="106579"/>
                  </a:lnTo>
                  <a:lnTo>
                    <a:pt x="796751" y="136702"/>
                  </a:lnTo>
                  <a:lnTo>
                    <a:pt x="826874" y="169847"/>
                  </a:lnTo>
                  <a:lnTo>
                    <a:pt x="853742" y="205777"/>
                  </a:lnTo>
                  <a:lnTo>
                    <a:pt x="877120" y="244258"/>
                  </a:lnTo>
                  <a:lnTo>
                    <a:pt x="896773" y="285057"/>
                  </a:lnTo>
                  <a:lnTo>
                    <a:pt x="912467" y="327937"/>
                  </a:lnTo>
                  <a:lnTo>
                    <a:pt x="923968" y="372665"/>
                  </a:lnTo>
                  <a:lnTo>
                    <a:pt x="931040" y="419006"/>
                  </a:lnTo>
                  <a:lnTo>
                    <a:pt x="933450" y="466725"/>
                  </a:lnTo>
                  <a:lnTo>
                    <a:pt x="933450" y="900684"/>
                  </a:lnTo>
                  <a:lnTo>
                    <a:pt x="1066800" y="900684"/>
                  </a:lnTo>
                  <a:lnTo>
                    <a:pt x="800100" y="1167384"/>
                  </a:lnTo>
                  <a:lnTo>
                    <a:pt x="533400" y="900684"/>
                  </a:lnTo>
                  <a:lnTo>
                    <a:pt x="666750" y="900684"/>
                  </a:lnTo>
                  <a:lnTo>
                    <a:pt x="666750" y="466725"/>
                  </a:lnTo>
                  <a:lnTo>
                    <a:pt x="661466" y="420863"/>
                  </a:lnTo>
                  <a:lnTo>
                    <a:pt x="646418" y="378761"/>
                  </a:lnTo>
                  <a:lnTo>
                    <a:pt x="622804" y="341622"/>
                  </a:lnTo>
                  <a:lnTo>
                    <a:pt x="591827" y="310645"/>
                  </a:lnTo>
                  <a:lnTo>
                    <a:pt x="554688" y="287031"/>
                  </a:lnTo>
                  <a:lnTo>
                    <a:pt x="512586" y="271983"/>
                  </a:lnTo>
                  <a:lnTo>
                    <a:pt x="466725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2779" y="1825752"/>
            <a:ext cx="5602223" cy="4539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28219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dirty="0">
                <a:latin typeface="맑은 고딕"/>
                <a:cs typeface="맑은 고딕"/>
              </a:rPr>
              <a:t>경사하강법</a:t>
            </a:r>
          </a:p>
          <a:p>
            <a:pPr marL="12700">
              <a:lnSpc>
                <a:spcPts val="5015"/>
              </a:lnSpc>
            </a:pPr>
            <a:r>
              <a:rPr spc="-70" dirty="0"/>
              <a:t>(</a:t>
            </a:r>
            <a:r>
              <a:rPr spc="-70" dirty="0">
                <a:latin typeface="맑은 고딕"/>
                <a:cs typeface="맑은 고딕"/>
              </a:rPr>
              <a:t>코드</a:t>
            </a:r>
            <a:r>
              <a:rPr spc="-7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5165608" y="187824"/>
            <a:ext cx="6706350" cy="6142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28219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dirty="0">
                <a:latin typeface="맑은 고딕"/>
                <a:cs typeface="맑은 고딕"/>
              </a:rPr>
              <a:t>경사하강법</a:t>
            </a:r>
          </a:p>
          <a:p>
            <a:pPr marL="12700">
              <a:lnSpc>
                <a:spcPts val="5015"/>
              </a:lnSpc>
            </a:pPr>
            <a:r>
              <a:rPr spc="-70" dirty="0"/>
              <a:t>(</a:t>
            </a:r>
            <a:r>
              <a:rPr spc="-70" dirty="0">
                <a:latin typeface="맑은 고딕"/>
                <a:cs typeface="맑은 고딕"/>
              </a:rPr>
              <a:t>코드</a:t>
            </a:r>
            <a:r>
              <a:rPr spc="-7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22859"/>
            <a:ext cx="7421879" cy="6835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28219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dirty="0">
                <a:latin typeface="맑은 고딕"/>
                <a:cs typeface="맑은 고딕"/>
              </a:rPr>
              <a:t>경사하강법</a:t>
            </a:r>
          </a:p>
          <a:p>
            <a:pPr marL="12700">
              <a:lnSpc>
                <a:spcPts val="5015"/>
              </a:lnSpc>
            </a:pPr>
            <a:r>
              <a:rPr spc="-70" dirty="0"/>
              <a:t>(</a:t>
            </a:r>
            <a:r>
              <a:rPr spc="-70" dirty="0">
                <a:latin typeface="맑은 고딕"/>
                <a:cs typeface="맑은 고딕"/>
              </a:rPr>
              <a:t>코드</a:t>
            </a:r>
            <a:r>
              <a:rPr spc="-7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71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Using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scikit-learn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0083" y="2767607"/>
            <a:ext cx="5877675" cy="2429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95110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0" dirty="0"/>
              <a:t>[</a:t>
            </a:r>
            <a:r>
              <a:rPr sz="6000" spc="150" dirty="0">
                <a:latin typeface="맑은 고딕"/>
                <a:cs typeface="맑은 고딕"/>
              </a:rPr>
              <a:t>심화</a:t>
            </a:r>
            <a:r>
              <a:rPr sz="6000" spc="150" dirty="0"/>
              <a:t>] </a:t>
            </a:r>
            <a:r>
              <a:rPr sz="6000" spc="-15" dirty="0">
                <a:latin typeface="맑은 고딕"/>
                <a:cs typeface="맑은 고딕"/>
              </a:rPr>
              <a:t>선형회귀</a:t>
            </a:r>
            <a:r>
              <a:rPr sz="6000" spc="-15" dirty="0"/>
              <a:t>,</a:t>
            </a:r>
            <a:r>
              <a:rPr sz="6000" spc="-425" dirty="0"/>
              <a:t> </a:t>
            </a:r>
            <a:r>
              <a:rPr sz="6000" dirty="0">
                <a:latin typeface="맑은 고딕"/>
                <a:cs typeface="맑은 고딕"/>
              </a:rPr>
              <a:t>경사하강법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349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선형회귀 모델</a:t>
            </a:r>
            <a:r>
              <a:rPr spc="-88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일반화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38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다중선형회귀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예측모델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655" y="5091684"/>
            <a:ext cx="7904987" cy="1741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8248" y="2531228"/>
            <a:ext cx="5196898" cy="775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338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다중선형회귀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예측모델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1433" y="3579857"/>
            <a:ext cx="7087085" cy="775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8248" y="2531228"/>
            <a:ext cx="5196898" cy="775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48357" y="3546094"/>
            <a:ext cx="913765" cy="820419"/>
            <a:chOff x="1848357" y="3546094"/>
            <a:chExt cx="913765" cy="820419"/>
          </a:xfrm>
        </p:grpSpPr>
        <p:sp>
          <p:nvSpPr>
            <p:cNvPr id="6" name="object 6"/>
            <p:cNvSpPr/>
            <p:nvPr/>
          </p:nvSpPr>
          <p:spPr>
            <a:xfrm>
              <a:off x="1854707" y="3552444"/>
              <a:ext cx="901065" cy="807720"/>
            </a:xfrm>
            <a:custGeom>
              <a:avLst/>
              <a:gdLst/>
              <a:ahLst/>
              <a:cxnLst/>
              <a:rect l="l" t="t" r="r" b="b"/>
              <a:pathLst>
                <a:path w="901064" h="807720">
                  <a:moveTo>
                    <a:pt x="496823" y="0"/>
                  </a:moveTo>
                  <a:lnTo>
                    <a:pt x="496823" y="201929"/>
                  </a:lnTo>
                  <a:lnTo>
                    <a:pt x="0" y="201929"/>
                  </a:lnTo>
                  <a:lnTo>
                    <a:pt x="0" y="605789"/>
                  </a:lnTo>
                  <a:lnTo>
                    <a:pt x="496823" y="605789"/>
                  </a:lnTo>
                  <a:lnTo>
                    <a:pt x="496823" y="807719"/>
                  </a:lnTo>
                  <a:lnTo>
                    <a:pt x="900684" y="403859"/>
                  </a:lnTo>
                  <a:lnTo>
                    <a:pt x="49682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4707" y="3552444"/>
              <a:ext cx="901065" cy="807720"/>
            </a:xfrm>
            <a:custGeom>
              <a:avLst/>
              <a:gdLst/>
              <a:ahLst/>
              <a:cxnLst/>
              <a:rect l="l" t="t" r="r" b="b"/>
              <a:pathLst>
                <a:path w="901064" h="807720">
                  <a:moveTo>
                    <a:pt x="0" y="201929"/>
                  </a:moveTo>
                  <a:lnTo>
                    <a:pt x="496823" y="201929"/>
                  </a:lnTo>
                  <a:lnTo>
                    <a:pt x="496823" y="0"/>
                  </a:lnTo>
                  <a:lnTo>
                    <a:pt x="900684" y="403859"/>
                  </a:lnTo>
                  <a:lnTo>
                    <a:pt x="496823" y="807719"/>
                  </a:lnTo>
                  <a:lnTo>
                    <a:pt x="496823" y="605789"/>
                  </a:lnTo>
                  <a:lnTo>
                    <a:pt x="0" y="605789"/>
                  </a:lnTo>
                  <a:lnTo>
                    <a:pt x="0" y="20192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12948" y="4905755"/>
            <a:ext cx="7895843" cy="1952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338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다중선형회귀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예측모델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1433" y="3579857"/>
            <a:ext cx="7087085" cy="775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8357" y="3546094"/>
            <a:ext cx="913765" cy="820419"/>
            <a:chOff x="1848357" y="3546094"/>
            <a:chExt cx="913765" cy="820419"/>
          </a:xfrm>
        </p:grpSpPr>
        <p:sp>
          <p:nvSpPr>
            <p:cNvPr id="5" name="object 5"/>
            <p:cNvSpPr/>
            <p:nvPr/>
          </p:nvSpPr>
          <p:spPr>
            <a:xfrm>
              <a:off x="1854707" y="3552444"/>
              <a:ext cx="901065" cy="807720"/>
            </a:xfrm>
            <a:custGeom>
              <a:avLst/>
              <a:gdLst/>
              <a:ahLst/>
              <a:cxnLst/>
              <a:rect l="l" t="t" r="r" b="b"/>
              <a:pathLst>
                <a:path w="901064" h="807720">
                  <a:moveTo>
                    <a:pt x="496823" y="0"/>
                  </a:moveTo>
                  <a:lnTo>
                    <a:pt x="496823" y="201929"/>
                  </a:lnTo>
                  <a:lnTo>
                    <a:pt x="0" y="201929"/>
                  </a:lnTo>
                  <a:lnTo>
                    <a:pt x="0" y="605789"/>
                  </a:lnTo>
                  <a:lnTo>
                    <a:pt x="496823" y="605789"/>
                  </a:lnTo>
                  <a:lnTo>
                    <a:pt x="496823" y="807719"/>
                  </a:lnTo>
                  <a:lnTo>
                    <a:pt x="900684" y="403859"/>
                  </a:lnTo>
                  <a:lnTo>
                    <a:pt x="49682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707" y="3552444"/>
              <a:ext cx="901065" cy="807720"/>
            </a:xfrm>
            <a:custGeom>
              <a:avLst/>
              <a:gdLst/>
              <a:ahLst/>
              <a:cxnLst/>
              <a:rect l="l" t="t" r="r" b="b"/>
              <a:pathLst>
                <a:path w="901064" h="807720">
                  <a:moveTo>
                    <a:pt x="0" y="201929"/>
                  </a:moveTo>
                  <a:lnTo>
                    <a:pt x="496823" y="201929"/>
                  </a:lnTo>
                  <a:lnTo>
                    <a:pt x="496823" y="0"/>
                  </a:lnTo>
                  <a:lnTo>
                    <a:pt x="900684" y="403859"/>
                  </a:lnTo>
                  <a:lnTo>
                    <a:pt x="496823" y="807719"/>
                  </a:lnTo>
                  <a:lnTo>
                    <a:pt x="496823" y="605789"/>
                  </a:lnTo>
                  <a:lnTo>
                    <a:pt x="0" y="605789"/>
                  </a:lnTo>
                  <a:lnTo>
                    <a:pt x="0" y="20192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848357" y="4702809"/>
            <a:ext cx="913765" cy="819150"/>
            <a:chOff x="1848357" y="4702809"/>
            <a:chExt cx="913765" cy="819150"/>
          </a:xfrm>
        </p:grpSpPr>
        <p:sp>
          <p:nvSpPr>
            <p:cNvPr id="8" name="object 8"/>
            <p:cNvSpPr/>
            <p:nvPr/>
          </p:nvSpPr>
          <p:spPr>
            <a:xfrm>
              <a:off x="1854707" y="4709159"/>
              <a:ext cx="901065" cy="806450"/>
            </a:xfrm>
            <a:custGeom>
              <a:avLst/>
              <a:gdLst/>
              <a:ahLst/>
              <a:cxnLst/>
              <a:rect l="l" t="t" r="r" b="b"/>
              <a:pathLst>
                <a:path w="901064" h="806450">
                  <a:moveTo>
                    <a:pt x="497586" y="0"/>
                  </a:moveTo>
                  <a:lnTo>
                    <a:pt x="497586" y="201549"/>
                  </a:lnTo>
                  <a:lnTo>
                    <a:pt x="0" y="201549"/>
                  </a:lnTo>
                  <a:lnTo>
                    <a:pt x="0" y="604647"/>
                  </a:lnTo>
                  <a:lnTo>
                    <a:pt x="497586" y="604647"/>
                  </a:lnTo>
                  <a:lnTo>
                    <a:pt x="497586" y="806196"/>
                  </a:lnTo>
                  <a:lnTo>
                    <a:pt x="900684" y="403098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4707" y="4709159"/>
              <a:ext cx="901065" cy="806450"/>
            </a:xfrm>
            <a:custGeom>
              <a:avLst/>
              <a:gdLst/>
              <a:ahLst/>
              <a:cxnLst/>
              <a:rect l="l" t="t" r="r" b="b"/>
              <a:pathLst>
                <a:path w="901064" h="806450">
                  <a:moveTo>
                    <a:pt x="0" y="201549"/>
                  </a:moveTo>
                  <a:lnTo>
                    <a:pt x="497586" y="201549"/>
                  </a:lnTo>
                  <a:lnTo>
                    <a:pt x="497586" y="0"/>
                  </a:lnTo>
                  <a:lnTo>
                    <a:pt x="900684" y="403098"/>
                  </a:lnTo>
                  <a:lnTo>
                    <a:pt x="497586" y="806196"/>
                  </a:lnTo>
                  <a:lnTo>
                    <a:pt x="497586" y="604647"/>
                  </a:lnTo>
                  <a:lnTo>
                    <a:pt x="0" y="604647"/>
                  </a:lnTo>
                  <a:lnTo>
                    <a:pt x="0" y="20154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61546" y="4924716"/>
            <a:ext cx="900853" cy="275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155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MSE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측정</a:t>
            </a:r>
            <a:endParaRPr sz="24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5147" y="2353055"/>
            <a:ext cx="10396855" cy="2373630"/>
            <a:chOff x="1565147" y="2353055"/>
            <a:chExt cx="10396855" cy="2373630"/>
          </a:xfrm>
        </p:grpSpPr>
        <p:sp>
          <p:nvSpPr>
            <p:cNvPr id="4" name="object 4"/>
            <p:cNvSpPr/>
            <p:nvPr/>
          </p:nvSpPr>
          <p:spPr>
            <a:xfrm>
              <a:off x="3887724" y="3656075"/>
              <a:ext cx="760730" cy="1064260"/>
            </a:xfrm>
            <a:custGeom>
              <a:avLst/>
              <a:gdLst/>
              <a:ahLst/>
              <a:cxnLst/>
              <a:rect l="l" t="t" r="r" b="b"/>
              <a:pathLst>
                <a:path w="760729" h="1064260">
                  <a:moveTo>
                    <a:pt x="380238" y="0"/>
                  </a:moveTo>
                  <a:lnTo>
                    <a:pt x="0" y="380237"/>
                  </a:lnTo>
                  <a:lnTo>
                    <a:pt x="190119" y="380237"/>
                  </a:lnTo>
                  <a:lnTo>
                    <a:pt x="190119" y="1063752"/>
                  </a:lnTo>
                  <a:lnTo>
                    <a:pt x="570357" y="1063752"/>
                  </a:lnTo>
                  <a:lnTo>
                    <a:pt x="570357" y="380237"/>
                  </a:lnTo>
                  <a:lnTo>
                    <a:pt x="760476" y="380237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7724" y="3656075"/>
              <a:ext cx="760730" cy="1064260"/>
            </a:xfrm>
            <a:custGeom>
              <a:avLst/>
              <a:gdLst/>
              <a:ahLst/>
              <a:cxnLst/>
              <a:rect l="l" t="t" r="r" b="b"/>
              <a:pathLst>
                <a:path w="760729" h="1064260">
                  <a:moveTo>
                    <a:pt x="190119" y="1063752"/>
                  </a:moveTo>
                  <a:lnTo>
                    <a:pt x="190119" y="380237"/>
                  </a:lnTo>
                  <a:lnTo>
                    <a:pt x="0" y="380237"/>
                  </a:lnTo>
                  <a:lnTo>
                    <a:pt x="380238" y="0"/>
                  </a:lnTo>
                  <a:lnTo>
                    <a:pt x="760476" y="380237"/>
                  </a:lnTo>
                  <a:lnTo>
                    <a:pt x="570357" y="380237"/>
                  </a:lnTo>
                  <a:lnTo>
                    <a:pt x="570357" y="1063752"/>
                  </a:lnTo>
                  <a:lnTo>
                    <a:pt x="190119" y="106375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147" y="2353055"/>
              <a:ext cx="6969251" cy="1303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907" y="3063240"/>
              <a:ext cx="4315967" cy="592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9507" y="3003804"/>
              <a:ext cx="1499870" cy="672465"/>
            </a:xfrm>
            <a:custGeom>
              <a:avLst/>
              <a:gdLst/>
              <a:ahLst/>
              <a:cxnLst/>
              <a:rect l="l" t="t" r="r" b="b"/>
              <a:pathLst>
                <a:path w="1499870" h="672464">
                  <a:moveTo>
                    <a:pt x="336041" y="0"/>
                  </a:moveTo>
                  <a:lnTo>
                    <a:pt x="0" y="336041"/>
                  </a:lnTo>
                  <a:lnTo>
                    <a:pt x="336041" y="672084"/>
                  </a:lnTo>
                  <a:lnTo>
                    <a:pt x="336041" y="504063"/>
                  </a:lnTo>
                  <a:lnTo>
                    <a:pt x="1499615" y="504063"/>
                  </a:lnTo>
                  <a:lnTo>
                    <a:pt x="1499615" y="168020"/>
                  </a:lnTo>
                  <a:lnTo>
                    <a:pt x="336041" y="168020"/>
                  </a:lnTo>
                  <a:lnTo>
                    <a:pt x="3360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9507" y="3003804"/>
              <a:ext cx="1499870" cy="672465"/>
            </a:xfrm>
            <a:custGeom>
              <a:avLst/>
              <a:gdLst/>
              <a:ahLst/>
              <a:cxnLst/>
              <a:rect l="l" t="t" r="r" b="b"/>
              <a:pathLst>
                <a:path w="1499870" h="672464">
                  <a:moveTo>
                    <a:pt x="1499615" y="504063"/>
                  </a:moveTo>
                  <a:lnTo>
                    <a:pt x="336041" y="504063"/>
                  </a:lnTo>
                  <a:lnTo>
                    <a:pt x="336041" y="672084"/>
                  </a:lnTo>
                  <a:lnTo>
                    <a:pt x="0" y="336041"/>
                  </a:lnTo>
                  <a:lnTo>
                    <a:pt x="336041" y="0"/>
                  </a:lnTo>
                  <a:lnTo>
                    <a:pt x="336041" y="168020"/>
                  </a:lnTo>
                  <a:lnTo>
                    <a:pt x="1499615" y="168020"/>
                  </a:lnTo>
                  <a:lnTo>
                    <a:pt x="1499615" y="50406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98051" y="4859182"/>
            <a:ext cx="899487" cy="275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26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선형회귀</a:t>
            </a:r>
            <a:r>
              <a:rPr spc="-48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정의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268720" cy="15678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단순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선형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45" dirty="0">
                <a:latin typeface="맑은 고딕"/>
                <a:cs typeface="맑은 고딕"/>
              </a:rPr>
              <a:t>회귀</a:t>
            </a:r>
            <a:r>
              <a:rPr sz="2400" spc="45" dirty="0">
                <a:latin typeface="Arial"/>
                <a:cs typeface="Arial"/>
              </a:rPr>
              <a:t>(simple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linear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regression)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  <a:tab pos="1726564" algn="l"/>
                <a:tab pos="3398520" algn="l"/>
              </a:tabLst>
            </a:pPr>
            <a:r>
              <a:rPr sz="2000" dirty="0">
                <a:latin typeface="맑은 고딕"/>
                <a:cs typeface="맑은 고딕"/>
              </a:rPr>
              <a:t>하나의	</a:t>
            </a:r>
            <a:r>
              <a:rPr sz="2000" spc="25" dirty="0">
                <a:latin typeface="Arial"/>
                <a:cs typeface="Arial"/>
              </a:rPr>
              <a:t>x</a:t>
            </a:r>
            <a:r>
              <a:rPr sz="2000" spc="25" dirty="0">
                <a:latin typeface="맑은 고딕"/>
                <a:cs typeface="맑은 고딕"/>
              </a:rPr>
              <a:t>값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만으로도	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spc="5" dirty="0">
                <a:latin typeface="맑은 고딕"/>
                <a:cs typeface="맑은 고딕"/>
              </a:rPr>
              <a:t>값을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설명할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다중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선형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80" dirty="0">
                <a:latin typeface="맑은 고딕"/>
                <a:cs typeface="맑은 고딕"/>
              </a:rPr>
              <a:t>회귀</a:t>
            </a:r>
            <a:r>
              <a:rPr sz="2400" spc="80" dirty="0">
                <a:latin typeface="Arial"/>
                <a:cs typeface="Arial"/>
              </a:rPr>
              <a:t>(multiple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linear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regression)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20" dirty="0">
                <a:latin typeface="Arial"/>
                <a:cs typeface="Arial"/>
              </a:rPr>
              <a:t>x</a:t>
            </a:r>
            <a:r>
              <a:rPr sz="2000" spc="20" dirty="0">
                <a:latin typeface="맑은 고딕"/>
                <a:cs typeface="맑은 고딕"/>
              </a:rPr>
              <a:t>값이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필요할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3780"/>
            <a:ext cx="2689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20" dirty="0">
                <a:latin typeface="Arial"/>
                <a:cs typeface="Arial"/>
              </a:rPr>
              <a:t>Normal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Equation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7116" y="2884531"/>
            <a:ext cx="3584262" cy="919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3449" y="4812039"/>
            <a:ext cx="4904999" cy="667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6828"/>
            <a:ext cx="216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선형대수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관점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9156" y="6544526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41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8200" y="2403348"/>
            <a:ext cx="6029325" cy="3639820"/>
            <a:chOff x="838200" y="2403348"/>
            <a:chExt cx="6029325" cy="3639820"/>
          </a:xfrm>
        </p:grpSpPr>
        <p:sp>
          <p:nvSpPr>
            <p:cNvPr id="9" name="object 9"/>
            <p:cNvSpPr/>
            <p:nvPr/>
          </p:nvSpPr>
          <p:spPr>
            <a:xfrm>
              <a:off x="838200" y="2403348"/>
              <a:ext cx="6028943" cy="24582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4861560"/>
              <a:ext cx="5239499" cy="1181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4311" y="6254560"/>
            <a:ext cx="3676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*Normal </a:t>
            </a:r>
            <a:r>
              <a:rPr sz="1400" spc="-5" dirty="0">
                <a:latin typeface="맑은 고딕"/>
                <a:cs typeface="맑은 고딕"/>
              </a:rPr>
              <a:t>Equation </a:t>
            </a:r>
            <a:r>
              <a:rPr sz="1400" dirty="0">
                <a:latin typeface="맑은 고딕"/>
                <a:cs typeface="맑은 고딕"/>
              </a:rPr>
              <a:t>풀이 해: </a:t>
            </a:r>
            <a:r>
              <a:rPr sz="1400" dirty="0">
                <a:latin typeface="맑은 고딕"/>
                <a:cs typeface="맑은 고딕"/>
                <a:hlinkClick r:id="rId6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6"/>
              </a:rPr>
              <a:t>http://mlwiki.org/index.php/Normal_Equation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94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</a:t>
            </a:r>
            <a:r>
              <a:rPr spc="-175" dirty="0"/>
              <a:t> </a:t>
            </a:r>
            <a:r>
              <a:rPr spc="80" dirty="0"/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177020" cy="25304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general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idea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tweak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parameters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iteratively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order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minimize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000" spc="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1) </a:t>
            </a:r>
            <a:r>
              <a:rPr sz="2000" spc="-190" dirty="0">
                <a:latin typeface="Arial Black"/>
                <a:cs typeface="Arial Black"/>
              </a:rPr>
              <a:t>Start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35" dirty="0">
                <a:latin typeface="Arial Black"/>
                <a:cs typeface="Arial Black"/>
              </a:rPr>
              <a:t>filling </a:t>
            </a:r>
            <a:r>
              <a:rPr sz="2000" spc="-145" dirty="0">
                <a:latin typeface="Arial Black"/>
                <a:cs typeface="Arial Black"/>
              </a:rPr>
              <a:t>θ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20" dirty="0">
                <a:latin typeface="Arial Black"/>
                <a:cs typeface="Arial Black"/>
              </a:rPr>
              <a:t>random</a:t>
            </a:r>
            <a:r>
              <a:rPr sz="2000" spc="-75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values.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2) </a:t>
            </a:r>
            <a:r>
              <a:rPr sz="2000" spc="-135" dirty="0">
                <a:latin typeface="Arial Black"/>
                <a:cs typeface="Arial Black"/>
              </a:rPr>
              <a:t>Improve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45" dirty="0">
                <a:latin typeface="Arial Black"/>
                <a:cs typeface="Arial Black"/>
              </a:rPr>
              <a:t>gradually, </a:t>
            </a:r>
            <a:r>
              <a:rPr sz="2000" spc="-170" dirty="0">
                <a:latin typeface="Arial Black"/>
                <a:cs typeface="Arial Black"/>
              </a:rPr>
              <a:t>taking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155" dirty="0">
                <a:latin typeface="Arial Black"/>
                <a:cs typeface="Arial Black"/>
              </a:rPr>
              <a:t>baby </a:t>
            </a:r>
            <a:r>
              <a:rPr sz="2000" spc="-190" dirty="0">
                <a:latin typeface="Arial Black"/>
                <a:cs typeface="Arial Black"/>
              </a:rPr>
              <a:t>step at </a:t>
            </a:r>
            <a:r>
              <a:rPr sz="2000" spc="-210" dirty="0">
                <a:latin typeface="Arial Black"/>
                <a:cs typeface="Arial Black"/>
              </a:rPr>
              <a:t>a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time,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20" dirty="0">
                <a:latin typeface="Arial"/>
                <a:cs typeface="Arial"/>
              </a:rPr>
              <a:t>each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step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attempting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decrease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cost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function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(e.g.,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MSE),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25" dirty="0">
                <a:latin typeface="Arial Black"/>
                <a:cs typeface="Arial Black"/>
              </a:rPr>
              <a:t>until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algorithm </a:t>
            </a:r>
            <a:r>
              <a:rPr sz="1800" spc="-170" dirty="0">
                <a:latin typeface="Arial Black"/>
                <a:cs typeface="Arial Black"/>
              </a:rPr>
              <a:t>converges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95" dirty="0">
                <a:latin typeface="Arial Black"/>
                <a:cs typeface="Arial Black"/>
              </a:rPr>
              <a:t>a</a:t>
            </a:r>
            <a:r>
              <a:rPr sz="1800" spc="-180" dirty="0">
                <a:latin typeface="Arial Black"/>
                <a:cs typeface="Arial Black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minimum.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94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</a:t>
            </a:r>
            <a:r>
              <a:rPr spc="-185" dirty="0"/>
              <a:t> </a:t>
            </a:r>
            <a:r>
              <a:rPr spc="8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20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Pitfalls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6879" y="2574798"/>
            <a:ext cx="5905869" cy="3381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56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64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Batch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2854452"/>
            <a:ext cx="6172200" cy="1409700"/>
            <a:chOff x="838200" y="2854452"/>
            <a:chExt cx="6170930" cy="1409700"/>
          </a:xfrm>
        </p:grpSpPr>
        <p:sp>
          <p:nvSpPr>
            <p:cNvPr id="5" name="object 5"/>
            <p:cNvSpPr/>
            <p:nvPr/>
          </p:nvSpPr>
          <p:spPr>
            <a:xfrm>
              <a:off x="1276852" y="2960179"/>
              <a:ext cx="5732096" cy="1221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854452"/>
              <a:ext cx="5861303" cy="1409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DAFB45-FB80-45FD-901E-4828E4C0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69" y="4264151"/>
            <a:ext cx="6272364" cy="21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56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64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Batch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5184" y="2659380"/>
            <a:ext cx="11306810" cy="3647440"/>
            <a:chOff x="885184" y="2659380"/>
            <a:chExt cx="11306810" cy="3647440"/>
          </a:xfrm>
        </p:grpSpPr>
        <p:sp>
          <p:nvSpPr>
            <p:cNvPr id="5" name="object 5"/>
            <p:cNvSpPr/>
            <p:nvPr/>
          </p:nvSpPr>
          <p:spPr>
            <a:xfrm>
              <a:off x="885184" y="2960179"/>
              <a:ext cx="5732096" cy="1221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8252" y="2659380"/>
              <a:ext cx="5603747" cy="36469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3324" y="2854452"/>
              <a:ext cx="5311127" cy="3058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9027" y="3401568"/>
              <a:ext cx="1016635" cy="1021080"/>
            </a:xfrm>
            <a:custGeom>
              <a:avLst/>
              <a:gdLst/>
              <a:ahLst/>
              <a:cxnLst/>
              <a:rect l="l" t="t" r="r" b="b"/>
              <a:pathLst>
                <a:path w="1016634" h="1021079">
                  <a:moveTo>
                    <a:pt x="508254" y="0"/>
                  </a:moveTo>
                  <a:lnTo>
                    <a:pt x="508254" y="255270"/>
                  </a:lnTo>
                  <a:lnTo>
                    <a:pt x="0" y="255270"/>
                  </a:lnTo>
                  <a:lnTo>
                    <a:pt x="0" y="765810"/>
                  </a:lnTo>
                  <a:lnTo>
                    <a:pt x="508254" y="765810"/>
                  </a:lnTo>
                  <a:lnTo>
                    <a:pt x="508254" y="1021080"/>
                  </a:lnTo>
                  <a:lnTo>
                    <a:pt x="1016508" y="510540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9027" y="3401568"/>
              <a:ext cx="1016635" cy="1021080"/>
            </a:xfrm>
            <a:custGeom>
              <a:avLst/>
              <a:gdLst/>
              <a:ahLst/>
              <a:cxnLst/>
              <a:rect l="l" t="t" r="r" b="b"/>
              <a:pathLst>
                <a:path w="1016634" h="1021079">
                  <a:moveTo>
                    <a:pt x="0" y="255270"/>
                  </a:moveTo>
                  <a:lnTo>
                    <a:pt x="508254" y="255270"/>
                  </a:lnTo>
                  <a:lnTo>
                    <a:pt x="508254" y="0"/>
                  </a:lnTo>
                  <a:lnTo>
                    <a:pt x="1016508" y="510540"/>
                  </a:lnTo>
                  <a:lnTo>
                    <a:pt x="508254" y="1021080"/>
                  </a:lnTo>
                  <a:lnTo>
                    <a:pt x="508254" y="765810"/>
                  </a:lnTo>
                  <a:lnTo>
                    <a:pt x="0" y="765810"/>
                  </a:lnTo>
                  <a:lnTo>
                    <a:pt x="0" y="25527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56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64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Batch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2678" y="2659380"/>
            <a:ext cx="6259830" cy="3647440"/>
            <a:chOff x="5932678" y="2659380"/>
            <a:chExt cx="6259830" cy="3647440"/>
          </a:xfrm>
        </p:grpSpPr>
        <p:sp>
          <p:nvSpPr>
            <p:cNvPr id="5" name="object 5"/>
            <p:cNvSpPr/>
            <p:nvPr/>
          </p:nvSpPr>
          <p:spPr>
            <a:xfrm>
              <a:off x="6588252" y="2659380"/>
              <a:ext cx="5603747" cy="3646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3324" y="2854452"/>
              <a:ext cx="5311127" cy="30586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9028" y="3401568"/>
              <a:ext cx="1016635" cy="1021080"/>
            </a:xfrm>
            <a:custGeom>
              <a:avLst/>
              <a:gdLst/>
              <a:ahLst/>
              <a:cxnLst/>
              <a:rect l="l" t="t" r="r" b="b"/>
              <a:pathLst>
                <a:path w="1016634" h="1021079">
                  <a:moveTo>
                    <a:pt x="508254" y="0"/>
                  </a:moveTo>
                  <a:lnTo>
                    <a:pt x="0" y="510540"/>
                  </a:lnTo>
                  <a:lnTo>
                    <a:pt x="508254" y="1021080"/>
                  </a:lnTo>
                  <a:lnTo>
                    <a:pt x="508254" y="765810"/>
                  </a:lnTo>
                  <a:lnTo>
                    <a:pt x="1016508" y="765810"/>
                  </a:lnTo>
                  <a:lnTo>
                    <a:pt x="1016508" y="255270"/>
                  </a:lnTo>
                  <a:lnTo>
                    <a:pt x="508254" y="255270"/>
                  </a:lnTo>
                  <a:lnTo>
                    <a:pt x="5082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9028" y="3401568"/>
              <a:ext cx="1016635" cy="1021080"/>
            </a:xfrm>
            <a:custGeom>
              <a:avLst/>
              <a:gdLst/>
              <a:ahLst/>
              <a:cxnLst/>
              <a:rect l="l" t="t" r="r" b="b"/>
              <a:pathLst>
                <a:path w="1016634" h="1021079">
                  <a:moveTo>
                    <a:pt x="1016508" y="765810"/>
                  </a:moveTo>
                  <a:lnTo>
                    <a:pt x="508254" y="765810"/>
                  </a:lnTo>
                  <a:lnTo>
                    <a:pt x="508254" y="1021080"/>
                  </a:lnTo>
                  <a:lnTo>
                    <a:pt x="0" y="510540"/>
                  </a:lnTo>
                  <a:lnTo>
                    <a:pt x="508254" y="0"/>
                  </a:lnTo>
                  <a:lnTo>
                    <a:pt x="508254" y="255270"/>
                  </a:lnTo>
                  <a:lnTo>
                    <a:pt x="1016508" y="255270"/>
                  </a:lnTo>
                  <a:lnTo>
                    <a:pt x="1016508" y="76581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29566" y="3355675"/>
            <a:ext cx="4298808" cy="985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56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64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Batch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3313" y="2472683"/>
            <a:ext cx="7877174" cy="307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45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65" dirty="0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338820" cy="27038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Main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problem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Batch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Descent: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Very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slow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when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large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Stochastic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 </a:t>
            </a:r>
            <a:r>
              <a:rPr sz="2000" spc="30" dirty="0">
                <a:latin typeface="Arial"/>
                <a:cs typeface="Arial"/>
              </a:rPr>
              <a:t>picks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b="1" spc="95" dirty="0">
                <a:latin typeface="Arial"/>
                <a:cs typeface="Arial"/>
              </a:rPr>
              <a:t>random </a:t>
            </a:r>
            <a:r>
              <a:rPr sz="2000" spc="-200" dirty="0">
                <a:latin typeface="Arial Black"/>
                <a:cs typeface="Arial Black"/>
              </a:rPr>
              <a:t>instance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215" dirty="0">
                <a:latin typeface="Arial Black"/>
                <a:cs typeface="Arial Black"/>
              </a:rPr>
              <a:t>set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180" dirty="0">
                <a:latin typeface="Arial Black"/>
                <a:cs typeface="Arial Black"/>
              </a:rPr>
              <a:t>every</a:t>
            </a:r>
            <a:r>
              <a:rPr sz="2000" spc="-47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step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computes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gradients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based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only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single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Arial"/>
                <a:cs typeface="Arial"/>
              </a:rPr>
              <a:t>much </a:t>
            </a:r>
            <a:r>
              <a:rPr sz="2000" spc="70" dirty="0">
                <a:latin typeface="Arial"/>
                <a:cs typeface="Arial"/>
              </a:rPr>
              <a:t>faster </a:t>
            </a:r>
            <a:r>
              <a:rPr sz="2000" spc="105" dirty="0">
                <a:latin typeface="Arial"/>
                <a:cs typeface="Arial"/>
              </a:rPr>
              <a:t>than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BGD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45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6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27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Stochastic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939" y="2648711"/>
            <a:ext cx="3962399" cy="3048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7666" y="2648711"/>
            <a:ext cx="3001202" cy="3107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245287" y="3604003"/>
            <a:ext cx="884555" cy="911860"/>
            <a:chOff x="6245287" y="3604003"/>
            <a:chExt cx="884555" cy="911860"/>
          </a:xfrm>
        </p:grpSpPr>
        <p:sp>
          <p:nvSpPr>
            <p:cNvPr id="7" name="object 7"/>
            <p:cNvSpPr/>
            <p:nvPr/>
          </p:nvSpPr>
          <p:spPr>
            <a:xfrm>
              <a:off x="6251637" y="3610353"/>
              <a:ext cx="871855" cy="899160"/>
            </a:xfrm>
            <a:custGeom>
              <a:avLst/>
              <a:gdLst/>
              <a:ahLst/>
              <a:cxnLst/>
              <a:rect l="l" t="t" r="r" b="b"/>
              <a:pathLst>
                <a:path w="871854" h="899160">
                  <a:moveTo>
                    <a:pt x="486778" y="0"/>
                  </a:moveTo>
                  <a:lnTo>
                    <a:pt x="419366" y="185229"/>
                  </a:lnTo>
                  <a:lnTo>
                    <a:pt x="0" y="185229"/>
                  </a:lnTo>
                  <a:lnTo>
                    <a:pt x="0" y="396709"/>
                  </a:lnTo>
                  <a:lnTo>
                    <a:pt x="342392" y="396709"/>
                  </a:lnTo>
                  <a:lnTo>
                    <a:pt x="303898" y="502450"/>
                  </a:lnTo>
                  <a:lnTo>
                    <a:pt x="0" y="502450"/>
                  </a:lnTo>
                  <a:lnTo>
                    <a:pt x="0" y="713930"/>
                  </a:lnTo>
                  <a:lnTo>
                    <a:pt x="226936" y="713930"/>
                  </a:lnTo>
                  <a:lnTo>
                    <a:pt x="185839" y="826833"/>
                  </a:lnTo>
                  <a:lnTo>
                    <a:pt x="384568" y="899159"/>
                  </a:lnTo>
                  <a:lnTo>
                    <a:pt x="451980" y="713930"/>
                  </a:lnTo>
                  <a:lnTo>
                    <a:pt x="871347" y="713930"/>
                  </a:lnTo>
                  <a:lnTo>
                    <a:pt x="871347" y="502450"/>
                  </a:lnTo>
                  <a:lnTo>
                    <a:pt x="528955" y="502450"/>
                  </a:lnTo>
                  <a:lnTo>
                    <a:pt x="567448" y="396709"/>
                  </a:lnTo>
                  <a:lnTo>
                    <a:pt x="871347" y="396709"/>
                  </a:lnTo>
                  <a:lnTo>
                    <a:pt x="871347" y="185229"/>
                  </a:lnTo>
                  <a:lnTo>
                    <a:pt x="644423" y="185229"/>
                  </a:lnTo>
                  <a:lnTo>
                    <a:pt x="685507" y="72339"/>
                  </a:lnTo>
                  <a:lnTo>
                    <a:pt x="486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1637" y="3610353"/>
              <a:ext cx="871855" cy="899160"/>
            </a:xfrm>
            <a:custGeom>
              <a:avLst/>
              <a:gdLst/>
              <a:ahLst/>
              <a:cxnLst/>
              <a:rect l="l" t="t" r="r" b="b"/>
              <a:pathLst>
                <a:path w="871854" h="899160">
                  <a:moveTo>
                    <a:pt x="0" y="185229"/>
                  </a:moveTo>
                  <a:lnTo>
                    <a:pt x="419366" y="185229"/>
                  </a:lnTo>
                  <a:lnTo>
                    <a:pt x="486778" y="0"/>
                  </a:lnTo>
                  <a:lnTo>
                    <a:pt x="685507" y="72339"/>
                  </a:lnTo>
                  <a:lnTo>
                    <a:pt x="644423" y="185229"/>
                  </a:lnTo>
                  <a:lnTo>
                    <a:pt x="871347" y="185229"/>
                  </a:lnTo>
                  <a:lnTo>
                    <a:pt x="871347" y="396709"/>
                  </a:lnTo>
                  <a:lnTo>
                    <a:pt x="567448" y="396709"/>
                  </a:lnTo>
                  <a:lnTo>
                    <a:pt x="528955" y="502450"/>
                  </a:lnTo>
                  <a:lnTo>
                    <a:pt x="871347" y="502450"/>
                  </a:lnTo>
                  <a:lnTo>
                    <a:pt x="871347" y="713930"/>
                  </a:lnTo>
                  <a:lnTo>
                    <a:pt x="451980" y="713930"/>
                  </a:lnTo>
                  <a:lnTo>
                    <a:pt x="384568" y="899159"/>
                  </a:lnTo>
                  <a:lnTo>
                    <a:pt x="185839" y="826833"/>
                  </a:lnTo>
                  <a:lnTo>
                    <a:pt x="226936" y="713930"/>
                  </a:lnTo>
                  <a:lnTo>
                    <a:pt x="0" y="713930"/>
                  </a:lnTo>
                  <a:lnTo>
                    <a:pt x="0" y="502450"/>
                  </a:lnTo>
                  <a:lnTo>
                    <a:pt x="303898" y="502450"/>
                  </a:lnTo>
                  <a:lnTo>
                    <a:pt x="342392" y="396709"/>
                  </a:lnTo>
                  <a:lnTo>
                    <a:pt x="0" y="396709"/>
                  </a:lnTo>
                  <a:lnTo>
                    <a:pt x="0" y="1852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43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단순선형회귀</a:t>
            </a:r>
            <a:r>
              <a:rPr spc="-48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예시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631057"/>
            <a:ext cx="103447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여기서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공부한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시간을</a:t>
            </a:r>
            <a:r>
              <a:rPr sz="2400" spc="390" dirty="0">
                <a:latin typeface="맑은 고딕"/>
                <a:cs typeface="맑은 고딕"/>
              </a:rPr>
              <a:t> </a:t>
            </a:r>
            <a:r>
              <a:rPr sz="2400" spc="30" dirty="0">
                <a:latin typeface="Arial"/>
                <a:cs typeface="Arial"/>
              </a:rPr>
              <a:t>x</a:t>
            </a:r>
            <a:r>
              <a:rPr sz="2400" spc="30" dirty="0">
                <a:latin typeface="맑은 고딕"/>
                <a:cs typeface="맑은 고딕"/>
              </a:rPr>
              <a:t>라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성적을</a:t>
            </a:r>
            <a:r>
              <a:rPr sz="2400" spc="390" dirty="0">
                <a:latin typeface="맑은 고딕"/>
                <a:cs typeface="맑은 고딕"/>
              </a:rPr>
              <a:t> </a:t>
            </a:r>
            <a:r>
              <a:rPr sz="2400" spc="10" dirty="0">
                <a:latin typeface="Arial"/>
                <a:cs typeface="Arial"/>
              </a:rPr>
              <a:t>y</a:t>
            </a:r>
            <a:r>
              <a:rPr sz="2400" spc="10" dirty="0">
                <a:latin typeface="맑은 고딕"/>
                <a:cs typeface="맑은 고딕"/>
              </a:rPr>
              <a:t>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때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집합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0" dirty="0">
                <a:latin typeface="Arial"/>
                <a:cs typeface="Arial"/>
              </a:rPr>
              <a:t>X</a:t>
            </a:r>
            <a:r>
              <a:rPr sz="2400" spc="-100" dirty="0">
                <a:latin typeface="맑은 고딕"/>
                <a:cs typeface="맑은 고딕"/>
              </a:rPr>
              <a:t>와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집합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25" dirty="0">
                <a:latin typeface="Arial"/>
                <a:cs typeface="Arial"/>
              </a:rPr>
              <a:t>Y</a:t>
            </a:r>
            <a:r>
              <a:rPr sz="2400" spc="-125" dirty="0">
                <a:latin typeface="맑은 고딕"/>
                <a:cs typeface="맑은 고딕"/>
              </a:rPr>
              <a:t>를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다음과  같이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표현할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855" y="2045231"/>
            <a:ext cx="7096124" cy="1172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88" y="4785359"/>
            <a:ext cx="2660903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45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6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27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Stochastic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939" y="2648711"/>
            <a:ext cx="3962399" cy="3048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124955" y="2453640"/>
            <a:ext cx="6067425" cy="3763010"/>
            <a:chOff x="6124955" y="2453640"/>
            <a:chExt cx="6067425" cy="3763010"/>
          </a:xfrm>
        </p:grpSpPr>
        <p:sp>
          <p:nvSpPr>
            <p:cNvPr id="6" name="object 6"/>
            <p:cNvSpPr/>
            <p:nvPr/>
          </p:nvSpPr>
          <p:spPr>
            <a:xfrm>
              <a:off x="6124955" y="2453640"/>
              <a:ext cx="6067044" cy="37627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0028" y="2648712"/>
              <a:ext cx="5544311" cy="3174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34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50" dirty="0"/>
              <a:t> </a:t>
            </a:r>
            <a:r>
              <a:rPr spc="265" dirty="0"/>
              <a:t>III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733915" cy="19469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90" dirty="0">
                <a:latin typeface="Arial"/>
                <a:cs typeface="Arial"/>
              </a:rPr>
              <a:t>Mini-batch </a:t>
            </a: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endParaRPr sz="2400" dirty="0">
              <a:latin typeface="Arial"/>
              <a:cs typeface="Arial"/>
            </a:endParaRPr>
          </a:p>
          <a:p>
            <a:pPr marL="698500" marR="127000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Mini-batch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GD </a:t>
            </a:r>
            <a:r>
              <a:rPr sz="2000" spc="75" dirty="0">
                <a:latin typeface="Arial"/>
                <a:cs typeface="Arial"/>
              </a:rPr>
              <a:t>computes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gradients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small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random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sets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instances  </a:t>
            </a:r>
            <a:r>
              <a:rPr sz="2000" spc="35" dirty="0">
                <a:latin typeface="Arial"/>
                <a:cs typeface="Arial"/>
              </a:rPr>
              <a:t>called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mini-batches</a:t>
            </a:r>
            <a:r>
              <a:rPr sz="2000" spc="5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main </a:t>
            </a:r>
            <a:r>
              <a:rPr sz="2000" spc="-170" dirty="0">
                <a:latin typeface="Arial Black"/>
                <a:cs typeface="Arial Black"/>
              </a:rPr>
              <a:t>advantage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0" dirty="0">
                <a:latin typeface="Arial Black"/>
                <a:cs typeface="Arial Black"/>
              </a:rPr>
              <a:t>Mini</a:t>
            </a:r>
            <a:r>
              <a:rPr sz="2000" spc="-150" dirty="0">
                <a:latin typeface="Arial"/>
                <a:cs typeface="Arial"/>
              </a:rPr>
              <a:t>-</a:t>
            </a:r>
            <a:r>
              <a:rPr sz="2000" spc="-150" dirty="0">
                <a:latin typeface="Arial Black"/>
                <a:cs typeface="Arial Black"/>
              </a:rPr>
              <a:t>batch GD over </a:t>
            </a:r>
            <a:r>
              <a:rPr sz="2000" spc="-229" dirty="0">
                <a:latin typeface="Arial Black"/>
                <a:cs typeface="Arial Black"/>
              </a:rPr>
              <a:t>Stochastic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GD:</a:t>
            </a:r>
            <a:endParaRPr sz="2000" dirty="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60" dirty="0">
                <a:latin typeface="Arial"/>
                <a:cs typeface="Arial"/>
              </a:rPr>
              <a:t>Performance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boost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from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hardware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optimization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matrix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operations,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especially  </a:t>
            </a:r>
            <a:r>
              <a:rPr sz="1800" spc="85" dirty="0">
                <a:latin typeface="Arial"/>
                <a:cs typeface="Arial"/>
              </a:rPr>
              <a:t>when </a:t>
            </a:r>
            <a:r>
              <a:rPr sz="1800" spc="70" dirty="0">
                <a:latin typeface="Arial"/>
                <a:cs typeface="Arial"/>
              </a:rPr>
              <a:t>using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GPUs.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70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Gradient </a:t>
            </a:r>
            <a:r>
              <a:rPr spc="80" dirty="0"/>
              <a:t>Descent </a:t>
            </a:r>
            <a:r>
              <a:rPr spc="-250" dirty="0"/>
              <a:t>–</a:t>
            </a:r>
            <a:r>
              <a:rPr spc="-540" dirty="0"/>
              <a:t> </a:t>
            </a:r>
            <a:r>
              <a:rPr spc="110" dirty="0"/>
              <a:t>all</a:t>
            </a:r>
          </a:p>
        </p:txBody>
      </p:sp>
      <p:sp>
        <p:nvSpPr>
          <p:cNvPr id="3" name="object 3"/>
          <p:cNvSpPr/>
          <p:nvPr/>
        </p:nvSpPr>
        <p:spPr>
          <a:xfrm>
            <a:off x="2935223" y="2929123"/>
            <a:ext cx="5877670" cy="3190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5850255" cy="29197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회귀의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개념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선형회귀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예시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선형회귀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장단점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선형회귀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오차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오차의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오차를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수정하는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방법</a:t>
            </a:r>
            <a:r>
              <a:rPr sz="2000" spc="-10" dirty="0">
                <a:latin typeface="Arial"/>
                <a:cs typeface="Arial"/>
              </a:rPr>
              <a:t>(=</a:t>
            </a:r>
            <a:r>
              <a:rPr sz="2000" spc="-10" dirty="0">
                <a:latin typeface="맑은 고딕"/>
                <a:cs typeface="맑은 고딕"/>
              </a:rPr>
              <a:t>모델을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20" dirty="0">
                <a:latin typeface="맑은 고딕"/>
                <a:cs typeface="맑은 고딕"/>
              </a:rPr>
              <a:t>방법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Gradient </a:t>
            </a:r>
            <a:r>
              <a:rPr sz="2000" spc="65" dirty="0">
                <a:latin typeface="Arial"/>
                <a:cs typeface="Arial"/>
              </a:rPr>
              <a:t>decent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방법들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2433320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</a:t>
            </a:r>
            <a:r>
              <a:rPr sz="2400" dirty="0">
                <a:latin typeface="Arial"/>
                <a:cs typeface="Arial"/>
              </a:rPr>
              <a:t>3,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맑은 고딕"/>
                <a:cs typeface="맑은 고딕"/>
              </a:rPr>
              <a:t>모</a:t>
            </a:r>
            <a:r>
              <a:rPr sz="2400" spc="-20" dirty="0">
                <a:latin typeface="Arial"/>
                <a:cs typeface="Arial"/>
              </a:rPr>
              <a:t>4-a(</a:t>
            </a:r>
            <a:r>
              <a:rPr sz="2400" spc="-20" dirty="0">
                <a:latin typeface="맑은 고딕"/>
                <a:cs typeface="맑은 고딕"/>
              </a:rPr>
              <a:t>코드</a:t>
            </a:r>
            <a:r>
              <a:rPr sz="2400" spc="-2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" dirty="0">
                <a:latin typeface="맑은 고딕"/>
                <a:cs typeface="맑은 고딕"/>
              </a:rPr>
              <a:t>머</a:t>
            </a:r>
            <a:r>
              <a:rPr sz="2400" spc="10" dirty="0">
                <a:latin typeface="Arial"/>
                <a:cs typeface="Arial"/>
              </a:rPr>
              <a:t>2.1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맑은 고딕"/>
                <a:cs typeface="맑은 고딕"/>
              </a:rPr>
              <a:t>핸</a:t>
            </a:r>
            <a:r>
              <a:rPr sz="2400" spc="-25" dirty="0">
                <a:latin typeface="Arial"/>
                <a:cs typeface="Arial"/>
              </a:rPr>
              <a:t>4(</a:t>
            </a:r>
            <a:r>
              <a:rPr sz="2400" spc="-25" dirty="0">
                <a:latin typeface="맑은 고딕"/>
                <a:cs typeface="맑은 고딕"/>
              </a:rPr>
              <a:t>일부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In </a:t>
            </a:r>
            <a:r>
              <a:rPr spc="220" dirty="0"/>
              <a:t>the </a:t>
            </a:r>
            <a:r>
              <a:rPr spc="200" dirty="0"/>
              <a:t>next</a:t>
            </a:r>
            <a:r>
              <a:rPr spc="-760" dirty="0"/>
              <a:t> </a:t>
            </a:r>
            <a:r>
              <a:rPr spc="25" dirty="0"/>
              <a:t>lecture…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817620" cy="3037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다항회귀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로지스틱회귀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이것도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것인가</a:t>
            </a:r>
            <a:r>
              <a:rPr sz="2000" spc="-6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분류문제에서의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유의점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결정경계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활성함수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규제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43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단순선형회귀</a:t>
            </a:r>
            <a:r>
              <a:rPr spc="-48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예시</a:t>
            </a:r>
          </a:p>
        </p:txBody>
      </p:sp>
      <p:sp>
        <p:nvSpPr>
          <p:cNvPr id="3" name="object 3"/>
          <p:cNvSpPr/>
          <p:nvPr/>
        </p:nvSpPr>
        <p:spPr>
          <a:xfrm>
            <a:off x="1358023" y="1953268"/>
            <a:ext cx="6248120" cy="351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01112" y="3352800"/>
            <a:ext cx="2019300" cy="1042669"/>
            <a:chOff x="8801112" y="3352800"/>
            <a:chExt cx="2019300" cy="1042669"/>
          </a:xfrm>
        </p:grpSpPr>
        <p:sp>
          <p:nvSpPr>
            <p:cNvPr id="5" name="object 5"/>
            <p:cNvSpPr/>
            <p:nvPr/>
          </p:nvSpPr>
          <p:spPr>
            <a:xfrm>
              <a:off x="8801112" y="3352800"/>
              <a:ext cx="2019287" cy="1042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6171" y="3547872"/>
              <a:ext cx="1431023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563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최소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75" dirty="0">
                <a:latin typeface="맑은 고딕"/>
                <a:cs typeface="맑은 고딕"/>
              </a:rPr>
              <a:t>제곱법</a:t>
            </a:r>
            <a:r>
              <a:rPr sz="2400" spc="75" dirty="0">
                <a:latin typeface="Arial"/>
                <a:cs typeface="Arial"/>
              </a:rPr>
              <a:t>(method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least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squares</a:t>
            </a:r>
            <a:r>
              <a:rPr sz="2400" spc="1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7895" y="2594102"/>
            <a:ext cx="5621938" cy="989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4289" y="6199742"/>
            <a:ext cx="6572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*참고자료(linear </a:t>
            </a:r>
            <a:r>
              <a:rPr sz="1200" dirty="0">
                <a:latin typeface="맑은 고딕"/>
                <a:cs typeface="맑은 고딕"/>
              </a:rPr>
              <a:t>least </a:t>
            </a:r>
            <a:r>
              <a:rPr sz="1200" spc="-5" dirty="0">
                <a:latin typeface="맑은 고딕"/>
                <a:cs typeface="맑은 고딕"/>
              </a:rPr>
              <a:t>square 예시):</a:t>
            </a:r>
            <a:r>
              <a:rPr sz="1200" spc="16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https://en.wikipedia.org/wiki/Linear_least_squares#Example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563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최소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75" dirty="0">
                <a:latin typeface="맑은 고딕"/>
                <a:cs typeface="맑은 고딕"/>
              </a:rPr>
              <a:t>제곱법</a:t>
            </a:r>
            <a:r>
              <a:rPr sz="2400" spc="75" dirty="0">
                <a:latin typeface="Arial"/>
                <a:cs typeface="Arial"/>
              </a:rPr>
              <a:t>(method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least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squares</a:t>
            </a:r>
            <a:r>
              <a:rPr sz="2400" spc="1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0342" y="4148582"/>
            <a:ext cx="9730967" cy="1622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895" y="2594102"/>
            <a:ext cx="5621938" cy="989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5045" y="4212082"/>
            <a:ext cx="1546225" cy="1000760"/>
            <a:chOff x="495045" y="4212082"/>
            <a:chExt cx="1546225" cy="1000760"/>
          </a:xfrm>
        </p:grpSpPr>
        <p:sp>
          <p:nvSpPr>
            <p:cNvPr id="6" name="object 6"/>
            <p:cNvSpPr/>
            <p:nvPr/>
          </p:nvSpPr>
          <p:spPr>
            <a:xfrm>
              <a:off x="501395" y="4218432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1039368" y="0"/>
                  </a:moveTo>
                  <a:lnTo>
                    <a:pt x="1039368" y="246888"/>
                  </a:lnTo>
                  <a:lnTo>
                    <a:pt x="0" y="246888"/>
                  </a:lnTo>
                  <a:lnTo>
                    <a:pt x="0" y="740664"/>
                  </a:lnTo>
                  <a:lnTo>
                    <a:pt x="1039368" y="740664"/>
                  </a:lnTo>
                  <a:lnTo>
                    <a:pt x="1039368" y="987552"/>
                  </a:lnTo>
                  <a:lnTo>
                    <a:pt x="1533144" y="493776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395" y="4218432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0" y="246888"/>
                  </a:moveTo>
                  <a:lnTo>
                    <a:pt x="1039368" y="246888"/>
                  </a:lnTo>
                  <a:lnTo>
                    <a:pt x="1039368" y="0"/>
                  </a:lnTo>
                  <a:lnTo>
                    <a:pt x="1533144" y="493776"/>
                  </a:lnTo>
                  <a:lnTo>
                    <a:pt x="1039368" y="987552"/>
                  </a:lnTo>
                  <a:lnTo>
                    <a:pt x="1039368" y="740664"/>
                  </a:lnTo>
                  <a:lnTo>
                    <a:pt x="0" y="740664"/>
                  </a:lnTo>
                  <a:lnTo>
                    <a:pt x="0" y="24688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0733"/>
            <a:ext cx="3388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85" dirty="0">
                <a:latin typeface="휴먼모음T"/>
                <a:cs typeface="휴먼모음T"/>
              </a:rPr>
              <a:t>y절편인</a:t>
            </a:r>
            <a:r>
              <a:rPr sz="2400" spc="-150" dirty="0">
                <a:latin typeface="휴먼모음T"/>
                <a:cs typeface="휴먼모음T"/>
              </a:rPr>
              <a:t> </a:t>
            </a:r>
            <a:r>
              <a:rPr sz="2400" spc="140" dirty="0">
                <a:latin typeface="휴먼모음T"/>
                <a:cs typeface="휴먼모음T"/>
              </a:rPr>
              <a:t>b를</a:t>
            </a:r>
            <a:r>
              <a:rPr sz="2400" spc="-74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구하는</a:t>
            </a:r>
            <a:r>
              <a:rPr sz="2400" spc="-73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공식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9251" y="2760141"/>
            <a:ext cx="5813022" cy="430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247" y="3973520"/>
            <a:ext cx="3466877" cy="1016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1850" y="3888994"/>
            <a:ext cx="1546225" cy="1000760"/>
            <a:chOff x="831850" y="3888994"/>
            <a:chExt cx="1546225" cy="1000760"/>
          </a:xfrm>
        </p:grpSpPr>
        <p:sp>
          <p:nvSpPr>
            <p:cNvPr id="6" name="object 6"/>
            <p:cNvSpPr/>
            <p:nvPr/>
          </p:nvSpPr>
          <p:spPr>
            <a:xfrm>
              <a:off x="838200" y="3895344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1039368" y="0"/>
                  </a:moveTo>
                  <a:lnTo>
                    <a:pt x="1039368" y="246887"/>
                  </a:lnTo>
                  <a:lnTo>
                    <a:pt x="0" y="246887"/>
                  </a:lnTo>
                  <a:lnTo>
                    <a:pt x="0" y="740663"/>
                  </a:lnTo>
                  <a:lnTo>
                    <a:pt x="1039368" y="740663"/>
                  </a:lnTo>
                  <a:lnTo>
                    <a:pt x="1039368" y="987551"/>
                  </a:lnTo>
                  <a:lnTo>
                    <a:pt x="1533144" y="493775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3895344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0" y="246887"/>
                  </a:moveTo>
                  <a:lnTo>
                    <a:pt x="1039368" y="246887"/>
                  </a:lnTo>
                  <a:lnTo>
                    <a:pt x="1039368" y="0"/>
                  </a:lnTo>
                  <a:lnTo>
                    <a:pt x="1533144" y="493775"/>
                  </a:lnTo>
                  <a:lnTo>
                    <a:pt x="1039368" y="987551"/>
                  </a:lnTo>
                  <a:lnTo>
                    <a:pt x="1039368" y="740663"/>
                  </a:lnTo>
                  <a:lnTo>
                    <a:pt x="0" y="740663"/>
                  </a:lnTo>
                  <a:lnTo>
                    <a:pt x="0" y="2468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97058" y="5550212"/>
            <a:ext cx="2684962" cy="415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1850" y="5329173"/>
            <a:ext cx="1546225" cy="1000760"/>
            <a:chOff x="831850" y="5329173"/>
            <a:chExt cx="1546225" cy="1000760"/>
          </a:xfrm>
        </p:grpSpPr>
        <p:sp>
          <p:nvSpPr>
            <p:cNvPr id="10" name="object 10"/>
            <p:cNvSpPr/>
            <p:nvPr/>
          </p:nvSpPr>
          <p:spPr>
            <a:xfrm>
              <a:off x="838200" y="5335523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1039368" y="0"/>
                  </a:moveTo>
                  <a:lnTo>
                    <a:pt x="1039368" y="246887"/>
                  </a:lnTo>
                  <a:lnTo>
                    <a:pt x="0" y="246887"/>
                  </a:lnTo>
                  <a:lnTo>
                    <a:pt x="0" y="740664"/>
                  </a:lnTo>
                  <a:lnTo>
                    <a:pt x="1039368" y="740664"/>
                  </a:lnTo>
                  <a:lnTo>
                    <a:pt x="1039368" y="987551"/>
                  </a:lnTo>
                  <a:lnTo>
                    <a:pt x="1533144" y="493775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5335523"/>
              <a:ext cx="1533525" cy="988060"/>
            </a:xfrm>
            <a:custGeom>
              <a:avLst/>
              <a:gdLst/>
              <a:ahLst/>
              <a:cxnLst/>
              <a:rect l="l" t="t" r="r" b="b"/>
              <a:pathLst>
                <a:path w="1533525" h="988060">
                  <a:moveTo>
                    <a:pt x="0" y="246887"/>
                  </a:moveTo>
                  <a:lnTo>
                    <a:pt x="1039368" y="246887"/>
                  </a:lnTo>
                  <a:lnTo>
                    <a:pt x="1039368" y="0"/>
                  </a:lnTo>
                  <a:lnTo>
                    <a:pt x="1533144" y="493775"/>
                  </a:lnTo>
                  <a:lnTo>
                    <a:pt x="1039368" y="987551"/>
                  </a:lnTo>
                  <a:lnTo>
                    <a:pt x="1039368" y="740664"/>
                  </a:lnTo>
                  <a:lnTo>
                    <a:pt x="0" y="740664"/>
                  </a:lnTo>
                  <a:lnTo>
                    <a:pt x="0" y="2468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3000</Words>
  <Application>Microsoft Office PowerPoint</Application>
  <PresentationFormat>와이드스크린</PresentationFormat>
  <Paragraphs>574</Paragraphs>
  <Slides>55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맑은 고딕</vt:lpstr>
      <vt:lpstr>휴먼모음T</vt:lpstr>
      <vt:lpstr>Arial</vt:lpstr>
      <vt:lpstr>Arial Black</vt:lpstr>
      <vt:lpstr>Calibri</vt:lpstr>
      <vt:lpstr>Times New Roman</vt:lpstr>
      <vt:lpstr>Wingdings</vt:lpstr>
      <vt:lpstr>Office Theme</vt:lpstr>
      <vt:lpstr>PowerPoint 프레젠테이션</vt:lpstr>
      <vt:lpstr>학습목표</vt:lpstr>
      <vt:lpstr>선형회귀 정의</vt:lpstr>
      <vt:lpstr>선형회귀 정의</vt:lpstr>
      <vt:lpstr>단순선형회귀 예시</vt:lpstr>
      <vt:lpstr>단순선형회귀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x가 너무 많으면?</vt:lpstr>
      <vt:lpstr>오차수정(잘못 그은 선 바로잡기)</vt:lpstr>
      <vt:lpstr>오차수정(잘못 그은 선 바로잡기)</vt:lpstr>
      <vt:lpstr>오차수정(잘못 그은 선 바로잡기)</vt:lpstr>
      <vt:lpstr>PowerPoint 프레젠테이션</vt:lpstr>
      <vt:lpstr>오차 = 예측 값 – 실제 값?</vt:lpstr>
      <vt:lpstr>PowerPoint 프레젠테이션</vt:lpstr>
      <vt:lpstr>오차</vt:lpstr>
      <vt:lpstr>PowerPoint 프레젠테이션</vt:lpstr>
      <vt:lpstr>PowerPoint 프레젠테이션</vt:lpstr>
      <vt:lpstr>기울기 a와 오차와의 관계 : 적절한 기울기를 찾았을 때 오차가 최소화됨.</vt:lpstr>
      <vt:lpstr>PowerPoint 프레젠테이션</vt:lpstr>
      <vt:lpstr>경사하강법(Gradient Descent)</vt:lpstr>
      <vt:lpstr>PowerPoint 프레젠테이션</vt:lpstr>
      <vt:lpstr>학습률(learning rate)</vt:lpstr>
      <vt:lpstr>학습률(learning rate)</vt:lpstr>
      <vt:lpstr>경사하강법</vt:lpstr>
      <vt:lpstr>경사하강법</vt:lpstr>
      <vt:lpstr>PowerPoint 프레젠테이션</vt:lpstr>
      <vt:lpstr>경사하강법 (코드)</vt:lpstr>
      <vt:lpstr>경사하강법 (코드)</vt:lpstr>
      <vt:lpstr>경사하강법 (코드)</vt:lpstr>
      <vt:lpstr>[심화] 선형회귀, 경사하강법</vt:lpstr>
      <vt:lpstr>선형회귀 모델 일반화</vt:lpstr>
      <vt:lpstr>PowerPoint 프레젠테이션</vt:lpstr>
      <vt:lpstr>PowerPoint 프레젠테이션</vt:lpstr>
      <vt:lpstr>PowerPoint 프레젠테이션</vt:lpstr>
      <vt:lpstr>PowerPoint 프레젠테이션</vt:lpstr>
      <vt:lpstr>참고</vt:lpstr>
      <vt:lpstr>Gradient Descent</vt:lpstr>
      <vt:lpstr>Gradient Descent</vt:lpstr>
      <vt:lpstr>Gradient Descent – I</vt:lpstr>
      <vt:lpstr>Gradient Descent – I</vt:lpstr>
      <vt:lpstr>Gradient Descent – I</vt:lpstr>
      <vt:lpstr>Gradient Descent – I</vt:lpstr>
      <vt:lpstr>Gradient Descent – II</vt:lpstr>
      <vt:lpstr>Gradient Descent – II</vt:lpstr>
      <vt:lpstr>Gradient Descent – II</vt:lpstr>
      <vt:lpstr>Gradient Descent – III</vt:lpstr>
      <vt:lpstr>Gradient Descent – all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USER</cp:lastModifiedBy>
  <cp:revision>99</cp:revision>
  <dcterms:created xsi:type="dcterms:W3CDTF">2020-10-06T19:34:26Z</dcterms:created>
  <dcterms:modified xsi:type="dcterms:W3CDTF">2020-10-19T21:32:43Z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