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300" autoAdjust="0"/>
  </p:normalViewPr>
  <p:slideViewPr>
    <p:cSldViewPr>
      <p:cViewPr varScale="1">
        <p:scale>
          <a:sx n="80" d="100"/>
          <a:sy n="80" d="100"/>
        </p:scale>
        <p:origin x="132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7156A-5631-4A4A-95E3-EBB8855531B2}" type="datetimeFigureOut">
              <a:rPr lang="ko-KR" altLang="en-US" smtClean="0"/>
              <a:t>2020-10-18 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D69F2-797D-4343-9F28-22EF2FAF2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08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활성화함수 </a:t>
            </a:r>
            <a:r>
              <a:rPr lang="en-US" altLang="ko-KR" dirty="0"/>
              <a:t>: </a:t>
            </a:r>
            <a:r>
              <a:rPr lang="ko-KR" altLang="en-US" dirty="0"/>
              <a:t>활성화함수라는 단어는 이번 강좌에서는 더 이상 잘 나오지 않을 것인데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en-US" altLang="ko-KR" dirty="0"/>
              <a:t>regression </a:t>
            </a:r>
            <a:r>
              <a:rPr lang="ko-KR" altLang="en-US" dirty="0"/>
              <a:t>함수들이 나중에 딥 러닝에서는 활성화함수로 잘 쓰이므로 해당 용어를 썼음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Regularization : </a:t>
            </a:r>
            <a:r>
              <a:rPr lang="ko-KR" altLang="en-US" dirty="0"/>
              <a:t>규제라고도 하고 정규화</a:t>
            </a:r>
            <a:r>
              <a:rPr lang="en-US" altLang="ko-KR" dirty="0"/>
              <a:t>, </a:t>
            </a:r>
            <a:r>
              <a:rPr lang="ko-KR" altLang="en-US" dirty="0"/>
              <a:t>일반화라고도 하는데</a:t>
            </a:r>
            <a:r>
              <a:rPr lang="en-US" altLang="ko-KR" dirty="0"/>
              <a:t>, </a:t>
            </a:r>
            <a:r>
              <a:rPr lang="ko-KR" altLang="en-US" dirty="0"/>
              <a:t>이해하기 쉽도록 규제</a:t>
            </a:r>
            <a:r>
              <a:rPr lang="en-US" altLang="ko-KR" dirty="0"/>
              <a:t>, </a:t>
            </a:r>
            <a:r>
              <a:rPr lang="ko-KR" altLang="en-US" dirty="0"/>
              <a:t>일반화라고 이해하면 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440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어떻게 </a:t>
            </a:r>
            <a:r>
              <a:rPr lang="en-US" altLang="ko-KR" b="1" dirty="0"/>
              <a:t>learning curve</a:t>
            </a:r>
            <a:r>
              <a:rPr lang="ko-KR" altLang="en-US" b="1" dirty="0"/>
              <a:t>로 알 수 있는가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1. Training data</a:t>
            </a:r>
            <a:r>
              <a:rPr lang="ko-KR" altLang="en-US" dirty="0"/>
              <a:t>의 붉은 </a:t>
            </a:r>
            <a:r>
              <a:rPr lang="ko-KR" altLang="en-US" dirty="0" err="1"/>
              <a:t>선를</a:t>
            </a:r>
            <a:r>
              <a:rPr lang="ko-KR" altLang="en-US" dirty="0"/>
              <a:t> 보면</a:t>
            </a:r>
            <a:r>
              <a:rPr lang="en-US" altLang="ko-KR" dirty="0"/>
              <a:t>, set</a:t>
            </a:r>
            <a:r>
              <a:rPr lang="ko-KR" altLang="en-US" dirty="0"/>
              <a:t>이 작을 때는 </a:t>
            </a:r>
            <a:r>
              <a:rPr lang="en-US" altLang="ko-KR" dirty="0"/>
              <a:t>0</a:t>
            </a:r>
            <a:r>
              <a:rPr lang="ko-KR" altLang="en-US" dirty="0"/>
              <a:t>임</a:t>
            </a:r>
            <a:r>
              <a:rPr lang="en-US" altLang="ko-KR" dirty="0"/>
              <a:t>(error</a:t>
            </a:r>
            <a:r>
              <a:rPr lang="ko-KR" altLang="en-US" dirty="0"/>
              <a:t>이 전혀 없음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이후 </a:t>
            </a:r>
            <a:r>
              <a:rPr lang="en-US" altLang="ko-KR" dirty="0"/>
              <a:t>data</a:t>
            </a:r>
            <a:r>
              <a:rPr lang="ko-KR" altLang="en-US" dirty="0"/>
              <a:t>가 추가될수록 갑자기 에러가 커지면서 </a:t>
            </a:r>
            <a:r>
              <a:rPr lang="en-US" altLang="ko-KR" dirty="0"/>
              <a:t>fit </a:t>
            </a:r>
            <a:r>
              <a:rPr lang="ko-KR" altLang="en-US" dirty="0"/>
              <a:t>할 수 없는 것처럼 보임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비선형 데이터이므로</a:t>
            </a:r>
            <a:r>
              <a:rPr lang="en-US" altLang="ko-KR" dirty="0"/>
              <a:t>, </a:t>
            </a:r>
            <a:r>
              <a:rPr lang="ko-KR" altLang="en-US" dirty="0"/>
              <a:t>더 이상 좁혀지지 않는 </a:t>
            </a:r>
            <a:r>
              <a:rPr lang="en-US" altLang="ko-KR" dirty="0"/>
              <a:t>flat</a:t>
            </a:r>
            <a:r>
              <a:rPr lang="ko-KR" altLang="en-US" dirty="0"/>
              <a:t>한 고지대가 나타난 것을 볼 수 있음</a:t>
            </a:r>
            <a:endParaRPr lang="en-US" altLang="ko-KR" dirty="0"/>
          </a:p>
          <a:p>
            <a:r>
              <a:rPr lang="en-US" altLang="ko-KR" dirty="0"/>
              <a:t>-&gt; training set</a:t>
            </a:r>
            <a:r>
              <a:rPr lang="ko-KR" altLang="en-US" dirty="0"/>
              <a:t>을 더 가져와도 소용없이</a:t>
            </a:r>
            <a:r>
              <a:rPr lang="en-US" altLang="ko-KR" dirty="0"/>
              <a:t>, </a:t>
            </a:r>
            <a:r>
              <a:rPr lang="ko-KR" altLang="en-US" dirty="0"/>
              <a:t>에러가 줄어들지 않을 것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 b="1" dirty="0"/>
              <a:t>Underfitting!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altLang="ko-KR" b="1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b="0" dirty="0"/>
              <a:t>2. validation</a:t>
            </a:r>
            <a:r>
              <a:rPr lang="ko-KR" altLang="en-US" b="0" dirty="0"/>
              <a:t> </a:t>
            </a:r>
            <a:r>
              <a:rPr lang="en-US" altLang="ko-KR" b="0" dirty="0"/>
              <a:t>set</a:t>
            </a:r>
            <a:r>
              <a:rPr lang="ko-KR" altLang="en-US" b="0" dirty="0"/>
              <a:t>에서의 파란 선을 보면</a:t>
            </a:r>
            <a:r>
              <a:rPr lang="en-US" altLang="ko-KR" b="0" dirty="0"/>
              <a:t>, </a:t>
            </a:r>
            <a:r>
              <a:rPr lang="ko-KR" altLang="en-US" b="1" dirty="0"/>
              <a:t>처음에는</a:t>
            </a:r>
            <a:r>
              <a:rPr lang="ko-KR" altLang="en-US" b="0" dirty="0"/>
              <a:t> </a:t>
            </a:r>
            <a:r>
              <a:rPr lang="en-US" altLang="ko-KR" b="0" dirty="0"/>
              <a:t>training</a:t>
            </a:r>
            <a:r>
              <a:rPr lang="ko-KR" altLang="en-US" b="0" dirty="0"/>
              <a:t>과 </a:t>
            </a:r>
            <a:r>
              <a:rPr lang="en-US" altLang="ko-KR" b="0" dirty="0"/>
              <a:t>validation</a:t>
            </a:r>
            <a:r>
              <a:rPr lang="ko-KR" altLang="en-US" b="0" dirty="0"/>
              <a:t>간의 에러 격차가 엄청 크다</a:t>
            </a:r>
            <a:r>
              <a:rPr lang="en-US" altLang="ko-KR" b="0" dirty="0"/>
              <a:t>(</a:t>
            </a:r>
            <a:r>
              <a:rPr lang="ko-KR" altLang="en-US" b="0" dirty="0"/>
              <a:t>일반화가 불가능하다</a:t>
            </a:r>
            <a:r>
              <a:rPr lang="en-US" altLang="ko-KR" b="0" dirty="0"/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b="0" dirty="0"/>
              <a:t>-&gt; </a:t>
            </a:r>
            <a:r>
              <a:rPr lang="ko-KR" altLang="en-US" b="0" dirty="0"/>
              <a:t>다른 새로운 데이터에서도 모델이 비슷한</a:t>
            </a:r>
            <a:r>
              <a:rPr lang="en-US" altLang="ko-KR" b="0" dirty="0"/>
              <a:t>, </a:t>
            </a:r>
            <a:r>
              <a:rPr lang="ko-KR" altLang="en-US" b="0" dirty="0"/>
              <a:t>일반적인 성능을 낼 수 없다</a:t>
            </a:r>
            <a:r>
              <a:rPr lang="en-US" altLang="ko-KR" b="0" dirty="0"/>
              <a:t>. -&gt; </a:t>
            </a:r>
            <a:r>
              <a:rPr lang="ko-KR" altLang="en-US" b="0" dirty="0"/>
              <a:t>일반화가 잘 안되었다</a:t>
            </a:r>
            <a:r>
              <a:rPr lang="en-US" altLang="ko-KR" b="0" dirty="0"/>
              <a:t>.(</a:t>
            </a:r>
            <a:r>
              <a:rPr lang="en-US" altLang="ko-KR" b="1" dirty="0"/>
              <a:t>train / validation</a:t>
            </a:r>
            <a:r>
              <a:rPr lang="ko-KR" altLang="en-US" b="1" dirty="0"/>
              <a:t>간 에러 격차가 큰 경우</a:t>
            </a:r>
            <a:r>
              <a:rPr lang="en-US" altLang="ko-KR" b="1" dirty="0"/>
              <a:t>, </a:t>
            </a:r>
            <a:r>
              <a:rPr lang="ko-KR" altLang="en-US" b="1" dirty="0"/>
              <a:t>일반화가 잘 안되었다고 보면 됨</a:t>
            </a:r>
            <a:r>
              <a:rPr lang="en-US" altLang="ko-KR" b="0" dirty="0"/>
              <a:t>)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b="0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ko-KR" altLang="en-US" b="0" dirty="0"/>
              <a:t>이후 </a:t>
            </a:r>
            <a:r>
              <a:rPr lang="en-US" altLang="ko-KR" b="0" dirty="0"/>
              <a:t>set size</a:t>
            </a:r>
            <a:r>
              <a:rPr lang="ko-KR" altLang="en-US" b="0" dirty="0"/>
              <a:t>가 증가하면 </a:t>
            </a:r>
            <a:r>
              <a:rPr lang="en-US" altLang="ko-KR" b="0" dirty="0"/>
              <a:t>validation error</a:t>
            </a:r>
            <a:r>
              <a:rPr lang="ko-KR" altLang="en-US" b="0" dirty="0"/>
              <a:t>이 줄어들기는 하지만</a:t>
            </a:r>
            <a:r>
              <a:rPr lang="en-US" altLang="ko-KR" b="0" dirty="0"/>
              <a:t>, </a:t>
            </a:r>
            <a:r>
              <a:rPr lang="ko-KR" altLang="en-US" b="0" dirty="0"/>
              <a:t>어느 정도 이후에 더 이상 개선이 되지 않음 </a:t>
            </a:r>
            <a:r>
              <a:rPr lang="en-US" altLang="ko-KR" b="0" dirty="0"/>
              <a:t>-&gt; error</a:t>
            </a:r>
            <a:r>
              <a:rPr lang="ko-KR" altLang="en-US" b="0" dirty="0"/>
              <a:t>도 고원지대에 </a:t>
            </a:r>
            <a:r>
              <a:rPr lang="ko-KR" altLang="en-US" b="0" dirty="0" err="1"/>
              <a:t>다다름</a:t>
            </a:r>
            <a:endParaRPr lang="en-US" altLang="ko-KR" b="0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b="1" dirty="0"/>
              <a:t>Train / validation</a:t>
            </a:r>
            <a:r>
              <a:rPr lang="ko-KR" altLang="en-US" b="1" dirty="0"/>
              <a:t>의 에러가 근접해졌다 </a:t>
            </a:r>
            <a:r>
              <a:rPr lang="en-US" altLang="ko-KR" b="1" dirty="0"/>
              <a:t>-&gt; </a:t>
            </a:r>
            <a:r>
              <a:rPr lang="ko-KR" altLang="en-US" b="1" dirty="0"/>
              <a:t>일반화는 잘 되어있지만</a:t>
            </a:r>
            <a:r>
              <a:rPr lang="en-US" altLang="ko-KR" b="0" dirty="0"/>
              <a:t>, training set</a:t>
            </a:r>
            <a:r>
              <a:rPr lang="ko-KR" altLang="en-US" b="0" dirty="0"/>
              <a:t>이건 </a:t>
            </a:r>
            <a:r>
              <a:rPr lang="en-US" altLang="ko-KR" b="0" dirty="0"/>
              <a:t>validation set</a:t>
            </a:r>
            <a:r>
              <a:rPr lang="ko-KR" altLang="en-US" b="0" dirty="0"/>
              <a:t>이건 에러가 크다 </a:t>
            </a:r>
            <a:r>
              <a:rPr lang="en-US" altLang="ko-KR" b="0" dirty="0"/>
              <a:t>=&gt; underfitting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677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Degree = 10, 10</a:t>
            </a:r>
            <a:r>
              <a:rPr lang="ko-KR" altLang="en-US" dirty="0" err="1"/>
              <a:t>차항인</a:t>
            </a:r>
            <a:r>
              <a:rPr lang="ko-KR" altLang="en-US" dirty="0"/>
              <a:t> 경우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6170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차이 </a:t>
            </a:r>
            <a:r>
              <a:rPr lang="en-US" altLang="ko-KR" dirty="0"/>
              <a:t>1 : training set</a:t>
            </a:r>
            <a:r>
              <a:rPr lang="ko-KR" altLang="en-US" dirty="0"/>
              <a:t>에서의 에러가 전체적으로 확 </a:t>
            </a:r>
            <a:r>
              <a:rPr lang="ko-KR" altLang="en-US" dirty="0" err="1"/>
              <a:t>줄어듬</a:t>
            </a:r>
            <a:r>
              <a:rPr lang="en-US" altLang="ko-KR" dirty="0"/>
              <a:t>(underfitting</a:t>
            </a:r>
            <a:r>
              <a:rPr lang="ko-KR" altLang="en-US" dirty="0"/>
              <a:t>은 아니다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차이 </a:t>
            </a:r>
            <a:r>
              <a:rPr lang="en-US" altLang="ko-KR" dirty="0"/>
              <a:t>2 : train / validation curve </a:t>
            </a:r>
            <a:r>
              <a:rPr lang="ko-KR" altLang="en-US" dirty="0"/>
              <a:t>사이의 </a:t>
            </a:r>
            <a:r>
              <a:rPr lang="en-US" altLang="ko-KR" dirty="0"/>
              <a:t>gap</a:t>
            </a:r>
            <a:r>
              <a:rPr lang="ko-KR" altLang="en-US" dirty="0"/>
              <a:t>이 늘어남 </a:t>
            </a:r>
            <a:r>
              <a:rPr lang="en-US" altLang="ko-KR" dirty="0"/>
              <a:t>-&gt; trained data</a:t>
            </a:r>
            <a:r>
              <a:rPr lang="ko-KR" altLang="en-US" dirty="0"/>
              <a:t>의 에러가 </a:t>
            </a:r>
            <a:r>
              <a:rPr lang="en-US" altLang="ko-KR" dirty="0"/>
              <a:t>validation set</a:t>
            </a:r>
            <a:r>
              <a:rPr lang="ko-KR" altLang="en-US" dirty="0"/>
              <a:t>의 에러보다 훨씬 낮다 </a:t>
            </a:r>
            <a:r>
              <a:rPr lang="en-US" altLang="ko-KR" dirty="0"/>
              <a:t>=&gt; </a:t>
            </a:r>
            <a:r>
              <a:rPr lang="ko-KR" altLang="en-US" dirty="0"/>
              <a:t>일반화가 어렵다</a:t>
            </a:r>
            <a:r>
              <a:rPr lang="en-US" altLang="ko-KR" dirty="0"/>
              <a:t>(</a:t>
            </a:r>
            <a:r>
              <a:rPr lang="ko-KR" altLang="en-US" dirty="0"/>
              <a:t>새로운 데이터에 대해서 잘 예측하지 못함</a:t>
            </a:r>
            <a:r>
              <a:rPr lang="en-US" altLang="ko-KR" dirty="0"/>
              <a:t>) =&gt; </a:t>
            </a:r>
            <a:r>
              <a:rPr lang="en-US" altLang="ko-KR" b="1" dirty="0"/>
              <a:t>Overfitting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692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Overfitting</a:t>
            </a:r>
            <a:r>
              <a:rPr lang="ko-KR" altLang="en-US" dirty="0"/>
              <a:t>문제를 발견했다면</a:t>
            </a:r>
            <a:r>
              <a:rPr lang="en-US" altLang="ko-KR" dirty="0"/>
              <a:t>, </a:t>
            </a:r>
            <a:r>
              <a:rPr lang="ko-KR" altLang="en-US" dirty="0"/>
              <a:t>어떻게 고칠 수 있을까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0858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="1" dirty="0"/>
              <a:t>정규화</a:t>
            </a:r>
            <a:r>
              <a:rPr lang="en-US" altLang="ko-KR" b="1" dirty="0"/>
              <a:t>, </a:t>
            </a:r>
            <a:r>
              <a:rPr lang="ko-KR" altLang="en-US" b="1" dirty="0"/>
              <a:t>규제</a:t>
            </a:r>
            <a:r>
              <a:rPr lang="en-US" altLang="ko-KR" b="1" dirty="0"/>
              <a:t>(Regularization)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Degree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freedom</a:t>
            </a:r>
            <a:r>
              <a:rPr lang="ko-KR" altLang="en-US" dirty="0"/>
              <a:t>을 더 적게 하여</a:t>
            </a:r>
            <a:r>
              <a:rPr lang="en-US" altLang="ko-KR" dirty="0"/>
              <a:t>, </a:t>
            </a:r>
            <a:r>
              <a:rPr lang="ko-KR" altLang="en-US" dirty="0" err="1"/>
              <a:t>오버피팅을</a:t>
            </a:r>
            <a:r>
              <a:rPr lang="ko-KR" altLang="en-US" dirty="0"/>
              <a:t> 막는다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Ex) degree = 300</a:t>
            </a:r>
            <a:r>
              <a:rPr lang="ko-KR" altLang="en-US" dirty="0"/>
              <a:t>의 경우 </a:t>
            </a:r>
            <a:r>
              <a:rPr lang="en-US" altLang="ko-KR" dirty="0"/>
              <a:t>degree</a:t>
            </a:r>
            <a:r>
              <a:rPr lang="ko-KR" altLang="en-US" dirty="0"/>
              <a:t> </a:t>
            </a:r>
            <a:r>
              <a:rPr lang="en-US" altLang="ko-KR" dirty="0"/>
              <a:t>of</a:t>
            </a:r>
            <a:r>
              <a:rPr lang="ko-KR" altLang="en-US" dirty="0"/>
              <a:t> </a:t>
            </a:r>
            <a:r>
              <a:rPr lang="en-US" altLang="ko-KR" dirty="0"/>
              <a:t>freedom</a:t>
            </a:r>
            <a:r>
              <a:rPr lang="ko-KR" altLang="en-US" dirty="0"/>
              <a:t>이 엄청 높은 것인데</a:t>
            </a:r>
            <a:r>
              <a:rPr lang="en-US" altLang="ko-KR" dirty="0"/>
              <a:t>, </a:t>
            </a:r>
            <a:r>
              <a:rPr lang="ko-KR" altLang="en-US" dirty="0"/>
              <a:t>이러한 </a:t>
            </a:r>
            <a:r>
              <a:rPr lang="en-US" altLang="ko-KR" dirty="0"/>
              <a:t>degree</a:t>
            </a:r>
            <a:r>
              <a:rPr lang="ko-KR" altLang="en-US" dirty="0"/>
              <a:t>를 줄이는 것</a:t>
            </a:r>
            <a:endParaRPr lang="en-US" altLang="ko-KR" dirty="0"/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832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Linear</a:t>
            </a:r>
            <a:r>
              <a:rPr lang="ko-KR" altLang="en-US" b="1" dirty="0"/>
              <a:t> </a:t>
            </a:r>
            <a:r>
              <a:rPr lang="en-US" altLang="ko-KR" b="1" dirty="0"/>
              <a:t>regression</a:t>
            </a:r>
            <a:r>
              <a:rPr lang="ko-KR" altLang="en-US" b="1" dirty="0"/>
              <a:t>의 </a:t>
            </a:r>
            <a:r>
              <a:rPr lang="en-US" altLang="ko-KR" b="1" dirty="0"/>
              <a:t>regularization </a:t>
            </a:r>
            <a:r>
              <a:rPr lang="ko-KR" altLang="en-US" b="1" dirty="0"/>
              <a:t>버전 </a:t>
            </a:r>
            <a:r>
              <a:rPr lang="en-US" altLang="ko-KR" b="1" dirty="0"/>
              <a:t>: Ridge regression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원래는 단순 </a:t>
            </a:r>
            <a:r>
              <a:rPr lang="en-US" altLang="ko-KR" dirty="0"/>
              <a:t>cost </a:t>
            </a:r>
            <a:r>
              <a:rPr lang="ko-KR" altLang="en-US" dirty="0"/>
              <a:t>함수인 </a:t>
            </a:r>
            <a:r>
              <a:rPr lang="en-US" altLang="ko-KR" dirty="0"/>
              <a:t>j(theta)</a:t>
            </a:r>
            <a:r>
              <a:rPr lang="ko-KR" altLang="en-US" dirty="0"/>
              <a:t>에 하나의 항을 더해주는 방식으로</a:t>
            </a:r>
            <a:r>
              <a:rPr lang="en-US" altLang="ko-KR" dirty="0"/>
              <a:t>, </a:t>
            </a:r>
            <a:r>
              <a:rPr lang="ko-KR" altLang="en-US" dirty="0"/>
              <a:t>알파의 경우 유저가 바꿀 수 있는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알파가 </a:t>
            </a:r>
            <a:r>
              <a:rPr lang="en-US" altLang="ko-KR" dirty="0"/>
              <a:t>0</a:t>
            </a:r>
            <a:r>
              <a:rPr lang="ko-KR" altLang="en-US" dirty="0"/>
              <a:t>인 경우 단순 </a:t>
            </a:r>
            <a:r>
              <a:rPr lang="en-US" altLang="ko-KR" dirty="0"/>
              <a:t>linear regression</a:t>
            </a:r>
            <a:r>
              <a:rPr lang="ko-KR" altLang="en-US" dirty="0"/>
              <a:t>이지만</a:t>
            </a:r>
            <a:r>
              <a:rPr lang="en-US" altLang="ko-KR" dirty="0"/>
              <a:t>, </a:t>
            </a:r>
            <a:r>
              <a:rPr lang="ko-KR" altLang="en-US" dirty="0"/>
              <a:t>알파가 커지는 경우 모든 파라미터</a:t>
            </a:r>
            <a:r>
              <a:rPr lang="en-US" altLang="ko-KR" dirty="0"/>
              <a:t>(</a:t>
            </a:r>
            <a:r>
              <a:rPr lang="ko-KR" altLang="en-US" dirty="0" err="1"/>
              <a:t>세타</a:t>
            </a:r>
            <a:r>
              <a:rPr lang="en-US" altLang="ko-KR" dirty="0"/>
              <a:t>)</a:t>
            </a:r>
            <a:r>
              <a:rPr lang="ko-KR" altLang="en-US" dirty="0"/>
              <a:t>들이 거의 </a:t>
            </a:r>
            <a:r>
              <a:rPr lang="en-US" altLang="ko-KR" dirty="0"/>
              <a:t>0</a:t>
            </a:r>
            <a:r>
              <a:rPr lang="ko-KR" altLang="en-US" dirty="0"/>
              <a:t>에 가까워져서</a:t>
            </a:r>
            <a:r>
              <a:rPr lang="en-US" altLang="ko-KR" dirty="0"/>
              <a:t>, </a:t>
            </a:r>
            <a:r>
              <a:rPr lang="ko-KR" altLang="en-US" dirty="0"/>
              <a:t>자유가 없어지고 직선</a:t>
            </a:r>
            <a:r>
              <a:rPr lang="en-US" altLang="ko-KR" dirty="0"/>
              <a:t>(flat line)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알파값에</a:t>
            </a:r>
            <a:r>
              <a:rPr lang="ko-KR" altLang="en-US" dirty="0"/>
              <a:t> 대한 상세 설명 </a:t>
            </a:r>
            <a:r>
              <a:rPr lang="en-US" altLang="ko-KR" dirty="0"/>
              <a:t>: https://rk1993.tistory.com/entry/Ridge-regression%EC%99%80-Lasso-regression-%EC%89%BD%EA%B2%8C-%EC%9D%B4%ED%95%B4%ED%95%98%EA%B8%B0</a:t>
            </a:r>
          </a:p>
          <a:p>
            <a:endParaRPr lang="en-US" altLang="ko-KR" dirty="0"/>
          </a:p>
          <a:p>
            <a:r>
              <a:rPr lang="ko-KR" altLang="en-US" dirty="0"/>
              <a:t>에러 함수 뒤에 알파 </a:t>
            </a:r>
            <a:r>
              <a:rPr lang="en-US" altLang="ko-KR" dirty="0"/>
              <a:t>* </a:t>
            </a:r>
            <a:r>
              <a:rPr lang="ko-KR" altLang="en-US" dirty="0" err="1"/>
              <a:t>세타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의 제곱을 더해 주는데</a:t>
            </a:r>
            <a:r>
              <a:rPr lang="en-US" altLang="ko-KR" dirty="0"/>
              <a:t>,  </a:t>
            </a:r>
            <a:r>
              <a:rPr lang="ko-KR" altLang="en-US" dirty="0"/>
              <a:t>이 때 </a:t>
            </a:r>
            <a:r>
              <a:rPr lang="ko-KR" altLang="en-US" dirty="0" err="1"/>
              <a:t>알파값이</a:t>
            </a:r>
            <a:r>
              <a:rPr lang="ko-KR" altLang="en-US" dirty="0"/>
              <a:t> 커지면 커질수록 </a:t>
            </a:r>
            <a:r>
              <a:rPr lang="ko-KR" altLang="en-US" dirty="0" err="1"/>
              <a:t>세타값이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에 가까울 때 </a:t>
            </a:r>
            <a:r>
              <a:rPr lang="en-US" altLang="ko-KR" dirty="0"/>
              <a:t>cost </a:t>
            </a:r>
            <a:r>
              <a:rPr lang="ko-KR" altLang="en-US" dirty="0"/>
              <a:t>함수가 최저가 되는 정규화 방식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ko-KR" altLang="en-US" dirty="0"/>
              <a:t>일반적으로 </a:t>
            </a:r>
            <a:r>
              <a:rPr lang="en-US" altLang="ko-KR" dirty="0"/>
              <a:t>cost function</a:t>
            </a:r>
            <a:r>
              <a:rPr lang="ko-KR" altLang="en-US" dirty="0"/>
              <a:t>은 </a:t>
            </a:r>
            <a:r>
              <a:rPr lang="en-US" altLang="ko-KR" dirty="0"/>
              <a:t>J(theta)</a:t>
            </a:r>
            <a:r>
              <a:rPr lang="ko-KR" altLang="en-US" dirty="0"/>
              <a:t>로 표현함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00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결과를 확인하는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알파가 증가할수록</a:t>
            </a:r>
            <a:r>
              <a:rPr lang="en-US" altLang="ko-KR" dirty="0"/>
              <a:t>, regularization</a:t>
            </a:r>
            <a:r>
              <a:rPr lang="ko-KR" altLang="en-US" dirty="0"/>
              <a:t>으로 인해 자유도가 감소하고</a:t>
            </a:r>
            <a:r>
              <a:rPr lang="en-US" altLang="ko-KR" dirty="0"/>
              <a:t>, </a:t>
            </a:r>
            <a:r>
              <a:rPr lang="ko-KR" altLang="en-US" dirty="0"/>
              <a:t>비교적 완만한 곡선으로 변하는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6173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Lasso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</a:p>
          <a:p>
            <a:endParaRPr lang="en-US" altLang="ko-KR" dirty="0"/>
          </a:p>
          <a:p>
            <a:r>
              <a:rPr lang="en-US" altLang="ko-KR" dirty="0"/>
              <a:t>- Linear regression</a:t>
            </a:r>
            <a:r>
              <a:rPr lang="ko-KR" altLang="en-US" dirty="0"/>
              <a:t>의 </a:t>
            </a:r>
            <a:r>
              <a:rPr lang="en-US" altLang="ko-KR" dirty="0"/>
              <a:t>regularization</a:t>
            </a:r>
            <a:r>
              <a:rPr lang="ko-KR" altLang="en-US" dirty="0"/>
              <a:t>에 대한 또 다른 방법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Ridge</a:t>
            </a:r>
            <a:r>
              <a:rPr lang="ko-KR" altLang="en-US" dirty="0"/>
              <a:t>와 동일하게 새로운 </a:t>
            </a:r>
            <a:r>
              <a:rPr lang="en-US" altLang="ko-KR" dirty="0"/>
              <a:t>term</a:t>
            </a:r>
            <a:r>
              <a:rPr lang="ko-KR" altLang="en-US" dirty="0"/>
              <a:t>을 </a:t>
            </a:r>
            <a:r>
              <a:rPr lang="en-US" altLang="ko-KR" dirty="0"/>
              <a:t>cost</a:t>
            </a:r>
            <a:r>
              <a:rPr lang="ko-KR" altLang="en-US" dirty="0"/>
              <a:t>함수에 더해주는데</a:t>
            </a:r>
            <a:r>
              <a:rPr lang="en-US" altLang="ko-KR" dirty="0"/>
              <a:t>, lasso</a:t>
            </a:r>
            <a:r>
              <a:rPr lang="ko-KR" altLang="en-US" dirty="0"/>
              <a:t>의 경우 절대값을 취한 값을 더해준다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절대값과 제곱을 더했을 때 큰 차이가 있는가</a:t>
            </a:r>
            <a:r>
              <a:rPr lang="en-US" altLang="ko-KR" dirty="0"/>
              <a:t>? L1 norm</a:t>
            </a:r>
            <a:r>
              <a:rPr lang="ko-KR" altLang="en-US" dirty="0"/>
              <a:t>과 </a:t>
            </a:r>
            <a:r>
              <a:rPr lang="en-US" altLang="ko-KR" dirty="0"/>
              <a:t>l2 norm</a:t>
            </a:r>
            <a:r>
              <a:rPr lang="ko-KR" altLang="en-US" dirty="0"/>
              <a:t>이란 </a:t>
            </a:r>
            <a:r>
              <a:rPr lang="en-US" altLang="ko-KR" dirty="0"/>
              <a:t>? </a:t>
            </a:r>
            <a:r>
              <a:rPr lang="ko-KR" altLang="en-US" dirty="0"/>
              <a:t>다음 페이지로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308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참고사항 </a:t>
            </a:r>
            <a:r>
              <a:rPr lang="en-US" altLang="ko-KR" dirty="0"/>
              <a:t>: norm.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589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이거보면</a:t>
            </a:r>
            <a:r>
              <a:rPr lang="ko-KR" altLang="en-US" dirty="0"/>
              <a:t> </a:t>
            </a:r>
            <a:r>
              <a:rPr lang="ko-KR" altLang="en-US" dirty="0" err="1"/>
              <a:t>이해될듯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01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 선형 회귀 모델에서는 직선으로 표현되었던 데이터가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직선으로 표현하기 어려울 만큼 데이터가 복잡하다면</a:t>
            </a:r>
            <a:r>
              <a:rPr lang="en-US" altLang="ko-KR" dirty="0"/>
              <a:t>? </a:t>
            </a:r>
            <a:r>
              <a:rPr lang="ko-KR" altLang="en-US" dirty="0"/>
              <a:t>비선형 데이터도 선형 회귀 모델로 예측이 가능한가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b="1" dirty="0"/>
              <a:t>-&gt; </a:t>
            </a:r>
            <a:r>
              <a:rPr lang="ko-KR" altLang="en-US" b="1" dirty="0"/>
              <a:t>비선형 데이터도 선형회귀 모델로 예측 가능하다</a:t>
            </a:r>
            <a:r>
              <a:rPr lang="en-US" altLang="ko-KR" b="1" dirty="0"/>
              <a:t>. </a:t>
            </a:r>
            <a:endParaRPr lang="en-US" altLang="ko-KR" b="0" dirty="0"/>
          </a:p>
          <a:p>
            <a:r>
              <a:rPr lang="en-US" altLang="ko-KR" b="0" dirty="0"/>
              <a:t>Ex) </a:t>
            </a:r>
            <a:r>
              <a:rPr lang="ko-KR" altLang="en-US" b="0" dirty="0"/>
              <a:t>비선형과 선형 </a:t>
            </a:r>
            <a:r>
              <a:rPr lang="en-US" altLang="ko-KR" b="0" dirty="0"/>
              <a:t>feature</a:t>
            </a:r>
            <a:r>
              <a:rPr lang="ko-KR" altLang="en-US" b="0" dirty="0"/>
              <a:t>을 분리해서</a:t>
            </a:r>
            <a:r>
              <a:rPr lang="en-US" altLang="ko-KR" b="0" dirty="0"/>
              <a:t>, </a:t>
            </a:r>
            <a:r>
              <a:rPr lang="ko-KR" altLang="en-US" b="0" dirty="0"/>
              <a:t>비선형 </a:t>
            </a:r>
            <a:r>
              <a:rPr lang="en-US" altLang="ko-KR" b="0" dirty="0"/>
              <a:t>feature</a:t>
            </a:r>
            <a:r>
              <a:rPr lang="ko-KR" altLang="en-US" b="0" dirty="0"/>
              <a:t>을 최대한 선형으로 </a:t>
            </a:r>
            <a:r>
              <a:rPr lang="en-US" altLang="ko-KR" b="0" dirty="0"/>
              <a:t>mapping</a:t>
            </a:r>
            <a:r>
              <a:rPr lang="ko-KR" altLang="en-US" b="0" dirty="0"/>
              <a:t>하는 방법 </a:t>
            </a:r>
            <a:r>
              <a:rPr lang="en-US" altLang="ko-KR" b="0" dirty="0"/>
              <a:t>, </a:t>
            </a:r>
            <a:r>
              <a:rPr lang="ko-KR" altLang="en-US" b="0" dirty="0"/>
              <a:t>다중 선형 회귀 모델 등</a:t>
            </a:r>
            <a:endParaRPr lang="en-US" altLang="ko-KR" b="0" dirty="0"/>
          </a:p>
          <a:p>
            <a:r>
              <a:rPr lang="ko-KR" altLang="en-US" b="0" dirty="0"/>
              <a:t>이해 안되면 다음 페이지로</a:t>
            </a:r>
            <a:endParaRPr lang="en-US" altLang="ko-KR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9541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왼쪽의 그림이 </a:t>
            </a:r>
            <a:r>
              <a:rPr lang="en-US" altLang="ko-KR" dirty="0"/>
              <a:t>lasso regression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Ridge regression(</a:t>
            </a:r>
            <a:r>
              <a:rPr lang="ko-KR" altLang="en-US" dirty="0"/>
              <a:t>제일 오른쪽 그림</a:t>
            </a:r>
            <a:r>
              <a:rPr lang="en-US" altLang="ko-KR" dirty="0"/>
              <a:t>)</a:t>
            </a:r>
            <a:r>
              <a:rPr lang="ko-KR" altLang="en-US" dirty="0"/>
              <a:t>에 비해 더 </a:t>
            </a:r>
            <a:r>
              <a:rPr lang="ko-KR" altLang="en-US" dirty="0" err="1"/>
              <a:t>완만해졌음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언제 </a:t>
            </a:r>
            <a:r>
              <a:rPr lang="en-US" altLang="ko-KR" dirty="0"/>
              <a:t>Lasso Regression(L1 Norm)</a:t>
            </a:r>
            <a:r>
              <a:rPr lang="ko-KR" altLang="en-US" dirty="0"/>
              <a:t>을 사용하는가</a:t>
            </a:r>
            <a:r>
              <a:rPr lang="en-US" altLang="ko-KR" dirty="0"/>
              <a:t>? : </a:t>
            </a:r>
            <a:r>
              <a:rPr lang="ko-KR" altLang="en-US" dirty="0"/>
              <a:t>가장 적은</a:t>
            </a:r>
            <a:r>
              <a:rPr lang="en-US" altLang="ko-KR" dirty="0"/>
              <a:t>, </a:t>
            </a:r>
            <a:r>
              <a:rPr lang="ko-KR" altLang="en-US" dirty="0"/>
              <a:t>가장 덜 중요한 </a:t>
            </a:r>
            <a:r>
              <a:rPr lang="en-US" altLang="ko-KR" dirty="0"/>
              <a:t>feature</a:t>
            </a:r>
            <a:r>
              <a:rPr lang="ko-KR" altLang="en-US" dirty="0"/>
              <a:t>을 아예 제거해버리는 역할을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가끔 나타나는 희소한</a:t>
            </a:r>
            <a:r>
              <a:rPr lang="en-US" altLang="ko-KR" dirty="0"/>
              <a:t>(2.0 </a:t>
            </a:r>
            <a:r>
              <a:rPr lang="ko-KR" altLang="en-US" dirty="0"/>
              <a:t>선에 있는 세 개의 점 등</a:t>
            </a:r>
            <a:r>
              <a:rPr lang="en-US" altLang="ko-KR" dirty="0"/>
              <a:t>) </a:t>
            </a:r>
            <a:r>
              <a:rPr lang="ko-KR" altLang="en-US" dirty="0"/>
              <a:t>부분</a:t>
            </a:r>
            <a:r>
              <a:rPr lang="en-US" altLang="ko-KR" dirty="0"/>
              <a:t>(=Sparse model)</a:t>
            </a:r>
            <a:r>
              <a:rPr lang="ko-KR" altLang="en-US" dirty="0"/>
              <a:t>을 어떻게 자동으로 잘 처리하는가</a:t>
            </a:r>
            <a:r>
              <a:rPr lang="en-US" altLang="ko-KR" dirty="0"/>
              <a:t>?</a:t>
            </a:r>
            <a:r>
              <a:rPr lang="ko-KR" altLang="en-US" dirty="0"/>
              <a:t>가 장점이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Noise</a:t>
            </a:r>
            <a:r>
              <a:rPr lang="ko-KR" altLang="en-US" dirty="0"/>
              <a:t>등을 제거하고 </a:t>
            </a:r>
            <a:r>
              <a:rPr lang="ko-KR" altLang="en-US" dirty="0" err="1"/>
              <a:t>싶을때</a:t>
            </a:r>
            <a:r>
              <a:rPr lang="ko-KR" altLang="en-US" dirty="0"/>
              <a:t> </a:t>
            </a:r>
            <a:r>
              <a:rPr lang="en-US" altLang="ko-KR" dirty="0"/>
              <a:t>Lasso Regression</a:t>
            </a:r>
            <a:r>
              <a:rPr lang="ko-KR" altLang="en-US" dirty="0"/>
              <a:t>을 사용하면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참고 </a:t>
            </a:r>
            <a:r>
              <a:rPr lang="en-US" altLang="ko-KR" dirty="0"/>
              <a:t>: https://godongyoung.github.io/%EB%A8%B8%EC%8B%A0%EB%9F%AC%EB%8B%9D/2018/02/07/ISL-Linear-Model-Selection-and-Regularization_ch6.html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039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/>
              <a:t>오버피팅을</a:t>
            </a:r>
            <a:r>
              <a:rPr lang="ko-KR" altLang="en-US" b="1" dirty="0"/>
              <a:t> 막는 방법</a:t>
            </a:r>
            <a:r>
              <a:rPr lang="en-US" altLang="ko-KR" b="1" dirty="0"/>
              <a:t> 2 : early stopping, </a:t>
            </a:r>
            <a:r>
              <a:rPr lang="ko-KR" altLang="en-US" b="1" dirty="0"/>
              <a:t>조기 종료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-&gt; gradient</a:t>
            </a:r>
            <a:r>
              <a:rPr lang="ko-KR" altLang="en-US" dirty="0"/>
              <a:t> </a:t>
            </a:r>
            <a:r>
              <a:rPr lang="en-US" altLang="ko-KR" dirty="0"/>
              <a:t>descent</a:t>
            </a:r>
            <a:r>
              <a:rPr lang="ko-KR" altLang="en-US" dirty="0"/>
              <a:t>처럼 반복적으로 수행하는 학습에 대해 정규화</a:t>
            </a:r>
            <a:r>
              <a:rPr lang="en-US" altLang="ko-KR" dirty="0"/>
              <a:t>(</a:t>
            </a:r>
            <a:r>
              <a:rPr lang="ko-KR" altLang="en-US" dirty="0"/>
              <a:t>규제</a:t>
            </a:r>
            <a:r>
              <a:rPr lang="en-US" altLang="ko-KR" dirty="0"/>
              <a:t>) </a:t>
            </a:r>
            <a:r>
              <a:rPr lang="ko-KR" altLang="en-US" dirty="0"/>
              <a:t>하는 데 더 용이함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Validation error</a:t>
            </a:r>
            <a:r>
              <a:rPr lang="ko-KR" altLang="en-US" dirty="0"/>
              <a:t>이 최소가 되었을 때</a:t>
            </a:r>
            <a:r>
              <a:rPr lang="en-US" altLang="ko-KR" dirty="0"/>
              <a:t>, stop</a:t>
            </a:r>
            <a:r>
              <a:rPr lang="ko-KR" altLang="en-US" dirty="0"/>
              <a:t>해버리는 방식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0208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Training</a:t>
            </a:r>
            <a:r>
              <a:rPr lang="ko-KR" altLang="en-US" dirty="0"/>
              <a:t> </a:t>
            </a:r>
            <a:r>
              <a:rPr lang="en-US" altLang="ko-KR" dirty="0"/>
              <a:t>set</a:t>
            </a:r>
            <a:r>
              <a:rPr lang="ko-KR" altLang="en-US" dirty="0"/>
              <a:t>과 </a:t>
            </a:r>
            <a:r>
              <a:rPr lang="en-US" altLang="ko-KR" dirty="0"/>
              <a:t>validation set</a:t>
            </a:r>
            <a:r>
              <a:rPr lang="ko-KR" altLang="en-US" dirty="0"/>
              <a:t>이 있을 때</a:t>
            </a:r>
            <a:r>
              <a:rPr lang="en-US" altLang="ko-KR" dirty="0"/>
              <a:t>, batch gradient descent</a:t>
            </a:r>
            <a:r>
              <a:rPr lang="ko-KR" altLang="en-US" dirty="0"/>
              <a:t>로 학습하였다고 가정하자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training set</a:t>
            </a:r>
            <a:r>
              <a:rPr lang="ko-KR" altLang="en-US" dirty="0"/>
              <a:t>은 당연하게 반복할수록 에러가 </a:t>
            </a:r>
            <a:r>
              <a:rPr lang="ko-KR" altLang="en-US" dirty="0" err="1"/>
              <a:t>줄어듬</a:t>
            </a:r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validation set</a:t>
            </a:r>
            <a:r>
              <a:rPr lang="ko-KR" altLang="en-US" dirty="0"/>
              <a:t>은 </a:t>
            </a:r>
            <a:r>
              <a:rPr lang="en-US" altLang="ko-KR" dirty="0"/>
              <a:t>overfitting</a:t>
            </a:r>
            <a:r>
              <a:rPr lang="ko-KR" altLang="en-US" dirty="0"/>
              <a:t>으로 인해 특정 횟수 이상부터는 에러가 증가하게 된다 </a:t>
            </a:r>
            <a:r>
              <a:rPr lang="en-US" altLang="ko-KR" dirty="0"/>
              <a:t>= </a:t>
            </a:r>
            <a:r>
              <a:rPr lang="ko-KR" altLang="en-US" dirty="0"/>
              <a:t>일반화가 어려운 모델이 되고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-&gt; Validation loss</a:t>
            </a:r>
            <a:r>
              <a:rPr lang="ko-KR" altLang="en-US" b="1" dirty="0"/>
              <a:t>가 올라가는 시점에서 조기 종료를 하자</a:t>
            </a:r>
            <a:r>
              <a:rPr lang="en-US" altLang="ko-KR" b="1" dirty="0"/>
              <a:t>!(Early stopping)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00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</a:t>
            </a:r>
            <a:r>
              <a:rPr lang="en-US" altLang="ko-KR" dirty="0"/>
              <a:t>regression</a:t>
            </a:r>
            <a:r>
              <a:rPr lang="ko-KR" altLang="en-US" dirty="0"/>
              <a:t>이 아닌 </a:t>
            </a:r>
            <a:r>
              <a:rPr lang="en-US" altLang="ko-KR" dirty="0"/>
              <a:t>regression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406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실제로는 흔하게 확률을 추론할 때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한 클래스에 대해서</a:t>
            </a:r>
            <a:r>
              <a:rPr lang="en-US" altLang="ko-KR" dirty="0"/>
              <a:t>, </a:t>
            </a:r>
            <a:r>
              <a:rPr lang="ko-KR" altLang="en-US" dirty="0"/>
              <a:t>해당 클래스에 해당하는지 해당하지 않는지</a:t>
            </a:r>
            <a:r>
              <a:rPr lang="en-US" altLang="ko-KR" dirty="0"/>
              <a:t>? Ex) </a:t>
            </a:r>
            <a:r>
              <a:rPr lang="ko-KR" altLang="en-US" dirty="0"/>
              <a:t>스팸 메일의 분류에서</a:t>
            </a:r>
            <a:r>
              <a:rPr lang="en-US" altLang="ko-KR" dirty="0"/>
              <a:t>, 50%</a:t>
            </a:r>
            <a:r>
              <a:rPr lang="ko-KR" altLang="en-US" dirty="0"/>
              <a:t>이상의 확률로 스팸 메일이라는 </a:t>
            </a:r>
            <a:r>
              <a:rPr lang="ko-KR" altLang="en-US" dirty="0" err="1"/>
              <a:t>확률값을</a:t>
            </a:r>
            <a:r>
              <a:rPr lang="ko-KR" altLang="en-US" dirty="0"/>
              <a:t> 추론한 후</a:t>
            </a:r>
            <a:r>
              <a:rPr lang="en-US" altLang="ko-KR" dirty="0"/>
              <a:t>, </a:t>
            </a:r>
            <a:r>
              <a:rPr lang="ko-KR" altLang="en-US" dirty="0"/>
              <a:t>분류를 수행함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이름은 </a:t>
            </a:r>
            <a:r>
              <a:rPr lang="en-US" altLang="ko-KR" dirty="0"/>
              <a:t>regression(</a:t>
            </a:r>
            <a:r>
              <a:rPr lang="ko-KR" altLang="en-US" dirty="0"/>
              <a:t>회귀</a:t>
            </a:r>
            <a:r>
              <a:rPr lang="en-US" altLang="ko-KR" dirty="0"/>
              <a:t>, </a:t>
            </a:r>
            <a:r>
              <a:rPr lang="ko-KR" altLang="en-US" dirty="0"/>
              <a:t>점들을 하나의 선으로 </a:t>
            </a:r>
            <a:r>
              <a:rPr lang="en-US" altLang="ko-KR" dirty="0"/>
              <a:t>fitting</a:t>
            </a:r>
            <a:r>
              <a:rPr lang="ko-KR" altLang="en-US" dirty="0"/>
              <a:t>하는 과정</a:t>
            </a:r>
            <a:r>
              <a:rPr lang="en-US" altLang="ko-KR" dirty="0"/>
              <a:t>)</a:t>
            </a:r>
            <a:r>
              <a:rPr lang="ko-KR" altLang="en-US" dirty="0"/>
              <a:t>이지만</a:t>
            </a:r>
            <a:r>
              <a:rPr lang="en-US" altLang="ko-KR" dirty="0"/>
              <a:t>, </a:t>
            </a:r>
            <a:r>
              <a:rPr lang="ko-KR" altLang="en-US" b="1" dirty="0"/>
              <a:t>실제로는 판별을 해주는 </a:t>
            </a:r>
            <a:r>
              <a:rPr lang="en-US" altLang="ko-KR" b="1" dirty="0"/>
              <a:t>binary classifier(</a:t>
            </a:r>
            <a:r>
              <a:rPr lang="ko-KR" altLang="en-US" b="1" dirty="0"/>
              <a:t>분류 문제</a:t>
            </a:r>
            <a:r>
              <a:rPr lang="en-US" altLang="ko-KR" b="1" dirty="0"/>
              <a:t>)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129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어떻게 작동하는가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-&gt; Input feature</a:t>
            </a:r>
            <a:r>
              <a:rPr lang="ko-KR" altLang="en-US" dirty="0"/>
              <a:t>의 </a:t>
            </a:r>
            <a:r>
              <a:rPr lang="en-US" altLang="ko-KR" dirty="0"/>
              <a:t>weighted sum</a:t>
            </a:r>
            <a:r>
              <a:rPr lang="ko-KR" altLang="en-US" dirty="0"/>
              <a:t>을 계산하는데</a:t>
            </a:r>
            <a:r>
              <a:rPr lang="en-US" altLang="ko-KR" dirty="0"/>
              <a:t>, </a:t>
            </a:r>
            <a:r>
              <a:rPr lang="ko-KR" altLang="en-US" dirty="0"/>
              <a:t>결과를 출력하지 않고 </a:t>
            </a:r>
            <a:r>
              <a:rPr lang="en-US" altLang="ko-KR" dirty="0"/>
              <a:t>logistic</a:t>
            </a:r>
            <a:r>
              <a:rPr lang="ko-KR" altLang="en-US" dirty="0"/>
              <a:t>이라는 값을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Logistic : </a:t>
            </a:r>
            <a:r>
              <a:rPr lang="ko-KR" altLang="en-US" dirty="0"/>
              <a:t>확률 값을 시그마 함수에 집어넣는데</a:t>
            </a:r>
            <a:r>
              <a:rPr lang="en-US" altLang="ko-KR" dirty="0"/>
              <a:t>, </a:t>
            </a:r>
            <a:r>
              <a:rPr lang="ko-KR" altLang="en-US" dirty="0"/>
              <a:t>해당 시그마 함수가 </a:t>
            </a:r>
            <a:r>
              <a:rPr lang="en-US" altLang="ko-KR" dirty="0"/>
              <a:t>logistic function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해당 함수</a:t>
            </a:r>
            <a:r>
              <a:rPr lang="en-US" altLang="ko-KR" dirty="0"/>
              <a:t>(=</a:t>
            </a:r>
            <a:r>
              <a:rPr lang="en-US" altLang="ko-KR" b="1" dirty="0"/>
              <a:t>Sigmoid Function</a:t>
            </a:r>
            <a:r>
              <a:rPr lang="en-US" altLang="ko-KR" dirty="0"/>
              <a:t>)</a:t>
            </a:r>
            <a:r>
              <a:rPr lang="ko-KR" altLang="en-US" dirty="0"/>
              <a:t>는 아래와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557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해당 </a:t>
            </a:r>
            <a:r>
              <a:rPr lang="en-US" altLang="ko-KR" dirty="0"/>
              <a:t>Sigmoid </a:t>
            </a:r>
            <a:r>
              <a:rPr lang="ko-KR" altLang="en-US" dirty="0"/>
              <a:t>함수는 </a:t>
            </a:r>
            <a:r>
              <a:rPr lang="en-US" altLang="ko-KR" dirty="0"/>
              <a:t>y</a:t>
            </a:r>
            <a:r>
              <a:rPr lang="ko-KR" altLang="en-US" dirty="0"/>
              <a:t>값 기준으로 </a:t>
            </a:r>
            <a:r>
              <a:rPr lang="en-US" altLang="ko-KR" dirty="0"/>
              <a:t>0~1</a:t>
            </a:r>
            <a:r>
              <a:rPr lang="ko-KR" altLang="en-US" dirty="0"/>
              <a:t>이 되는 값을 나타내며</a:t>
            </a:r>
            <a:r>
              <a:rPr lang="en-US" altLang="ko-KR" dirty="0"/>
              <a:t>, input feature</a:t>
            </a:r>
            <a:r>
              <a:rPr lang="ko-KR" altLang="en-US" dirty="0"/>
              <a:t>을 기점으로 </a:t>
            </a:r>
            <a:r>
              <a:rPr lang="en-US" altLang="ko-KR" dirty="0"/>
              <a:t>0.5</a:t>
            </a:r>
            <a:r>
              <a:rPr lang="ko-KR" altLang="en-US" dirty="0"/>
              <a:t>보다 작으면 왼쪽</a:t>
            </a:r>
            <a:r>
              <a:rPr lang="en-US" altLang="ko-KR" dirty="0"/>
              <a:t>, 0.5</a:t>
            </a:r>
            <a:r>
              <a:rPr lang="ko-KR" altLang="en-US" dirty="0"/>
              <a:t>보다 크면 오른쪽임을 알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Logistic</a:t>
            </a:r>
            <a:r>
              <a:rPr lang="ko-KR" altLang="en-US" b="1" dirty="0"/>
              <a:t> </a:t>
            </a:r>
            <a:r>
              <a:rPr lang="en-US" altLang="ko-KR" b="1" dirty="0"/>
              <a:t>regression</a:t>
            </a:r>
            <a:r>
              <a:rPr lang="ko-KR" altLang="en-US" b="1" dirty="0"/>
              <a:t> </a:t>
            </a:r>
            <a:r>
              <a:rPr lang="en-US" altLang="ko-KR" b="1" dirty="0"/>
              <a:t>model</a:t>
            </a:r>
            <a:r>
              <a:rPr lang="ko-KR" altLang="en-US" dirty="0"/>
              <a:t>로 예측을 할 때</a:t>
            </a:r>
            <a:r>
              <a:rPr lang="en-US" altLang="ko-KR" dirty="0"/>
              <a:t>, sigmoid </a:t>
            </a:r>
            <a:r>
              <a:rPr lang="ko-KR" altLang="en-US" dirty="0"/>
              <a:t>함수에 넣은 결과가 </a:t>
            </a:r>
            <a:r>
              <a:rPr lang="en-US" altLang="ko-KR" dirty="0"/>
              <a:t>0.5</a:t>
            </a:r>
            <a:r>
              <a:rPr lang="ko-KR" altLang="en-US" dirty="0"/>
              <a:t>보다 큰가</a:t>
            </a:r>
            <a:r>
              <a:rPr lang="en-US" altLang="ko-KR" dirty="0"/>
              <a:t>, </a:t>
            </a:r>
            <a:r>
              <a:rPr lang="ko-KR" altLang="en-US" dirty="0"/>
              <a:t>작은가에 따라 </a:t>
            </a:r>
            <a:r>
              <a:rPr lang="en-US" altLang="ko-KR" b="1" dirty="0"/>
              <a:t>y</a:t>
            </a:r>
            <a:r>
              <a:rPr lang="ko-KR" altLang="en-US" b="1" dirty="0"/>
              <a:t>값을 </a:t>
            </a:r>
            <a:r>
              <a:rPr lang="en-US" altLang="ko-KR" b="1" dirty="0"/>
              <a:t>0,1</a:t>
            </a:r>
            <a:r>
              <a:rPr lang="ko-KR" altLang="en-US" b="1" dirty="0"/>
              <a:t>의 두 가지로만 출력함</a:t>
            </a:r>
            <a:r>
              <a:rPr lang="en-US" altLang="ko-KR" b="1" dirty="0"/>
              <a:t>(Binary classifier)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455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붓꽃 데이터를 구분하는 것을 </a:t>
            </a:r>
            <a:r>
              <a:rPr lang="en-US" altLang="ko-KR" dirty="0"/>
              <a:t>logistic regression model</a:t>
            </a:r>
            <a:r>
              <a:rPr lang="ko-KR" altLang="en-US" dirty="0"/>
              <a:t>로 만들었음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819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/>
              <a:t>logistic regression</a:t>
            </a:r>
            <a:r>
              <a:rPr lang="ko-KR" altLang="en-US" dirty="0"/>
              <a:t>을 수행한 후 출력하면</a:t>
            </a:r>
            <a:r>
              <a:rPr lang="en-US" altLang="ko-KR" dirty="0"/>
              <a:t>, </a:t>
            </a:r>
            <a:r>
              <a:rPr lang="ko-KR" altLang="en-US" dirty="0"/>
              <a:t>다음과 같은 그래프가 나옴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값을 기준으로</a:t>
            </a:r>
            <a:r>
              <a:rPr lang="en-US" altLang="ko-KR" dirty="0"/>
              <a:t>, 0~1.5</a:t>
            </a:r>
            <a:r>
              <a:rPr lang="ko-KR" altLang="en-US" dirty="0"/>
              <a:t>이상에서는 아닐 확률이 높고</a:t>
            </a:r>
            <a:r>
              <a:rPr lang="en-US" altLang="ko-KR" dirty="0"/>
              <a:t>, 1.x ~ 3.0</a:t>
            </a:r>
            <a:r>
              <a:rPr lang="ko-KR" altLang="en-US" dirty="0"/>
              <a:t>까지는 </a:t>
            </a:r>
            <a:r>
              <a:rPr lang="en-US" altLang="ko-KR" dirty="0"/>
              <a:t>iris virginica</a:t>
            </a:r>
            <a:r>
              <a:rPr lang="ko-KR" altLang="en-US" dirty="0"/>
              <a:t>일 확률이 높음을 분류해 주는 </a:t>
            </a:r>
            <a:r>
              <a:rPr lang="en-US" altLang="ko-KR" dirty="0"/>
              <a:t>classifier</a:t>
            </a:r>
            <a:r>
              <a:rPr lang="ko-KR" altLang="en-US" dirty="0"/>
              <a:t>이 만들어졌다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574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sample</a:t>
            </a:r>
            <a:r>
              <a:rPr lang="ko-KR" altLang="en-US" dirty="0"/>
              <a:t>을 보면</a:t>
            </a:r>
            <a:r>
              <a:rPr lang="en-US" altLang="ko-KR" dirty="0"/>
              <a:t>, </a:t>
            </a:r>
            <a:r>
              <a:rPr lang="ko-KR" altLang="en-US" dirty="0"/>
              <a:t>경계상에서 </a:t>
            </a:r>
            <a:r>
              <a:rPr lang="en-US" altLang="ko-KR" dirty="0"/>
              <a:t>not iris virginica</a:t>
            </a:r>
            <a:r>
              <a:rPr lang="ko-KR" altLang="en-US" dirty="0"/>
              <a:t>의 데이터의 일부가 </a:t>
            </a:r>
            <a:r>
              <a:rPr lang="en-US" altLang="ko-KR" dirty="0"/>
              <a:t>iris virginica</a:t>
            </a:r>
            <a:r>
              <a:rPr lang="ko-KR" altLang="en-US" dirty="0"/>
              <a:t>로</a:t>
            </a:r>
            <a:r>
              <a:rPr lang="en-US" altLang="ko-KR" dirty="0"/>
              <a:t>, iris virginica</a:t>
            </a:r>
            <a:r>
              <a:rPr lang="ko-KR" altLang="en-US" dirty="0"/>
              <a:t>의 일부가 </a:t>
            </a:r>
            <a:r>
              <a:rPr lang="en-US" altLang="ko-KR" dirty="0"/>
              <a:t>not iris virginica</a:t>
            </a:r>
            <a:r>
              <a:rPr lang="ko-KR" altLang="en-US" dirty="0"/>
              <a:t>로 </a:t>
            </a:r>
            <a:r>
              <a:rPr lang="en-US" altLang="ko-KR" b="1" dirty="0"/>
              <a:t>overlapping(1.0~2.0)</a:t>
            </a:r>
            <a:r>
              <a:rPr lang="ko-KR" altLang="en-US" b="1" dirty="0"/>
              <a:t>됨을 확인</a:t>
            </a:r>
            <a:r>
              <a:rPr lang="ko-KR" altLang="en-US" dirty="0"/>
              <a:t>할 수 있다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classifier</a:t>
            </a:r>
            <a:r>
              <a:rPr lang="ko-KR" altLang="en-US" dirty="0"/>
              <a:t>을 믿을 수 있는가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확률이 </a:t>
            </a:r>
            <a:r>
              <a:rPr lang="en-US" altLang="ko-KR" dirty="0"/>
              <a:t>0.5</a:t>
            </a:r>
            <a:r>
              <a:rPr lang="ko-KR" altLang="en-US" dirty="0"/>
              <a:t>인 지점을 기준으로 </a:t>
            </a:r>
            <a:r>
              <a:rPr lang="en-US" altLang="ko-KR" dirty="0"/>
              <a:t>Decision boundary</a:t>
            </a:r>
            <a:r>
              <a:rPr lang="ko-KR" altLang="en-US" dirty="0"/>
              <a:t>가 만들어짐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23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Quadratic equation(2</a:t>
            </a:r>
            <a:r>
              <a:rPr lang="ko-KR" altLang="en-US" dirty="0"/>
              <a:t>차 함수</a:t>
            </a:r>
            <a:r>
              <a:rPr lang="en-US" altLang="ko-KR" dirty="0"/>
              <a:t>) </a:t>
            </a:r>
            <a:r>
              <a:rPr lang="ko-KR" altLang="en-US" dirty="0"/>
              <a:t>에 </a:t>
            </a:r>
            <a:r>
              <a:rPr lang="en-US" altLang="ko-KR" dirty="0"/>
              <a:t>random</a:t>
            </a:r>
            <a:r>
              <a:rPr lang="ko-KR" altLang="en-US" dirty="0"/>
              <a:t>한 노이즈를 넣은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원하지 않는 데이터를 </a:t>
            </a:r>
            <a:r>
              <a:rPr lang="en-US" altLang="ko-KR" dirty="0"/>
              <a:t>0.5*x^2 + x + 2</a:t>
            </a:r>
            <a:r>
              <a:rPr lang="ko-KR" altLang="en-US" dirty="0"/>
              <a:t>로 </a:t>
            </a:r>
            <a:r>
              <a:rPr lang="ko-KR" altLang="en-US" dirty="0" err="1"/>
              <a:t>넣어주었음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단순 선형 회귀로 접근하는 것이 아니라</a:t>
            </a:r>
            <a:r>
              <a:rPr lang="en-US" altLang="ko-KR" dirty="0"/>
              <a:t>, x</a:t>
            </a:r>
            <a:r>
              <a:rPr lang="ko-KR" altLang="en-US" dirty="0"/>
              <a:t>의 </a:t>
            </a:r>
            <a:r>
              <a:rPr lang="en-US" altLang="ko-KR" dirty="0"/>
              <a:t>feature</a:t>
            </a:r>
            <a:r>
              <a:rPr lang="ko-KR" altLang="en-US" dirty="0"/>
              <a:t>이 </a:t>
            </a:r>
            <a:r>
              <a:rPr lang="en-US" altLang="ko-KR" dirty="0"/>
              <a:t>2</a:t>
            </a:r>
            <a:r>
              <a:rPr lang="ko-KR" altLang="en-US" dirty="0"/>
              <a:t>개 이상이라고 가정해야 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번째 </a:t>
            </a:r>
            <a:r>
              <a:rPr lang="en-US" altLang="ko-KR" dirty="0"/>
              <a:t>feature</a:t>
            </a:r>
            <a:r>
              <a:rPr lang="ko-KR" altLang="en-US" dirty="0"/>
              <a:t>은 </a:t>
            </a:r>
            <a:r>
              <a:rPr lang="en-US" altLang="ko-KR" dirty="0"/>
              <a:t>x</a:t>
            </a:r>
            <a:r>
              <a:rPr lang="ko-KR" altLang="en-US" dirty="0"/>
              <a:t>의 제곱항이라고 생각하면 됨</a:t>
            </a:r>
            <a:r>
              <a:rPr lang="en-US" altLang="ko-KR" dirty="0"/>
              <a:t>. </a:t>
            </a:r>
            <a:r>
              <a:rPr lang="ko-KR" altLang="en-US" dirty="0"/>
              <a:t>결국 독립 변수이며</a:t>
            </a:r>
            <a:r>
              <a:rPr lang="en-US" altLang="ko-KR" dirty="0"/>
              <a:t>, </a:t>
            </a:r>
            <a:r>
              <a:rPr lang="ko-KR" altLang="en-US" dirty="0"/>
              <a:t>선형회귀의 정의에 따라 선형회귀로 간주할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X^2</a:t>
            </a:r>
            <a:r>
              <a:rPr lang="ko-KR" altLang="en-US" dirty="0"/>
              <a:t>항을 새로운 </a:t>
            </a:r>
            <a:r>
              <a:rPr lang="en-US" altLang="ko-KR" dirty="0"/>
              <a:t>feature</a:t>
            </a:r>
            <a:r>
              <a:rPr lang="ko-KR" altLang="en-US" dirty="0"/>
              <a:t>로 추가해 주는 것이 </a:t>
            </a:r>
            <a:r>
              <a:rPr lang="en-US" altLang="ko-KR" dirty="0" err="1"/>
              <a:t>PolynomialFeatures</a:t>
            </a:r>
            <a:r>
              <a:rPr lang="en-US" altLang="ko-KR" dirty="0"/>
              <a:t> </a:t>
            </a:r>
            <a:r>
              <a:rPr lang="ko-KR" altLang="en-US" dirty="0"/>
              <a:t>메소드이며</a:t>
            </a:r>
            <a:r>
              <a:rPr lang="en-US" altLang="ko-KR" dirty="0"/>
              <a:t>, </a:t>
            </a:r>
            <a:r>
              <a:rPr lang="ko-KR" altLang="en-US" dirty="0"/>
              <a:t>결과 </a:t>
            </a:r>
            <a:r>
              <a:rPr lang="en-US" altLang="ko-KR" dirty="0"/>
              <a:t>x</a:t>
            </a:r>
            <a:r>
              <a:rPr lang="ko-KR" altLang="en-US" dirty="0"/>
              <a:t>제곱이 </a:t>
            </a:r>
            <a:r>
              <a:rPr lang="en-US" altLang="ko-KR" dirty="0"/>
              <a:t>feature</a:t>
            </a:r>
            <a:r>
              <a:rPr lang="ko-KR" altLang="en-US" dirty="0"/>
              <a:t>로 추가된 것을 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2506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두 개의 </a:t>
            </a:r>
            <a:r>
              <a:rPr lang="en-US" altLang="ko-KR" b="1" dirty="0"/>
              <a:t>Feature(Petal width, Petal length)</a:t>
            </a:r>
            <a:r>
              <a:rPr lang="ko-KR" altLang="en-US" b="1" dirty="0"/>
              <a:t>을 사용한 </a:t>
            </a:r>
            <a:r>
              <a:rPr lang="en-US" altLang="ko-KR" b="1" dirty="0"/>
              <a:t>logistic regression model</a:t>
            </a:r>
            <a:r>
              <a:rPr lang="ko-KR" altLang="en-US" b="1" dirty="0"/>
              <a:t>의 예시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Decision boundary</a:t>
            </a:r>
            <a:r>
              <a:rPr lang="ko-KR" altLang="en-US" dirty="0"/>
              <a:t>가 직선 형태로 나타나며</a:t>
            </a:r>
            <a:r>
              <a:rPr lang="en-US" altLang="ko-KR" dirty="0"/>
              <a:t>, </a:t>
            </a:r>
            <a:r>
              <a:rPr lang="ko-KR" altLang="en-US" dirty="0"/>
              <a:t>직선의 숫자는 확률을 나타냄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 여전히 틀린 답이 존재하는 것 역시 확인 가능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972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Logistic regression </a:t>
            </a:r>
            <a:r>
              <a:rPr lang="ko-KR" altLang="en-US" dirty="0"/>
              <a:t>역시 일반화 가능한가</a:t>
            </a:r>
            <a:r>
              <a:rPr lang="en-US" altLang="ko-KR" dirty="0"/>
              <a:t>? </a:t>
            </a:r>
            <a:r>
              <a:rPr lang="ko-KR" altLang="en-US" b="1" dirty="0"/>
              <a:t>가능하다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998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Logistic Regression</a:t>
            </a:r>
            <a:r>
              <a:rPr lang="ko-KR" altLang="en-US" dirty="0"/>
              <a:t>을 사용하여 </a:t>
            </a:r>
            <a:r>
              <a:rPr lang="en-US" altLang="ko-KR" dirty="0"/>
              <a:t>0/1,</a:t>
            </a:r>
            <a:r>
              <a:rPr lang="ko-KR" altLang="en-US" dirty="0"/>
              <a:t> </a:t>
            </a:r>
            <a:r>
              <a:rPr lang="en-US" altLang="ko-KR" dirty="0"/>
              <a:t>True / False</a:t>
            </a:r>
            <a:r>
              <a:rPr lang="ko-KR" altLang="en-US" dirty="0"/>
              <a:t>가 아닌 여러 </a:t>
            </a:r>
            <a:r>
              <a:rPr lang="en-US" altLang="ko-KR" dirty="0"/>
              <a:t>class</a:t>
            </a:r>
            <a:r>
              <a:rPr lang="ko-KR" altLang="en-US" dirty="0"/>
              <a:t>로 분류하는 작업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b="1" dirty="0"/>
              <a:t>일반화가 가능한가</a:t>
            </a:r>
            <a:r>
              <a:rPr lang="en-US" altLang="ko-KR" b="1" dirty="0"/>
              <a:t>? </a:t>
            </a:r>
            <a:r>
              <a:rPr lang="ko-KR" altLang="en-US" b="1" dirty="0"/>
              <a:t>가능하다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0" dirty="0"/>
              <a:t>A,B,C</a:t>
            </a:r>
            <a:r>
              <a:rPr lang="ko-KR" altLang="en-US" b="0" dirty="0"/>
              <a:t>를 구분할 때</a:t>
            </a:r>
            <a:r>
              <a:rPr lang="en-US" altLang="ko-KR" b="0" dirty="0"/>
              <a:t>, A</a:t>
            </a:r>
            <a:r>
              <a:rPr lang="ko-KR" altLang="en-US" b="0" dirty="0"/>
              <a:t>인가 아닌가를 판단하는 모델 </a:t>
            </a:r>
            <a:r>
              <a:rPr lang="en-US" altLang="ko-KR" b="0" dirty="0"/>
              <a:t>+ B</a:t>
            </a:r>
            <a:r>
              <a:rPr lang="ko-KR" altLang="en-US" b="0" dirty="0"/>
              <a:t>인가 아닌가를 판단하는 모델 </a:t>
            </a:r>
            <a:r>
              <a:rPr lang="en-US" altLang="ko-KR" b="0" dirty="0"/>
              <a:t>+..</a:t>
            </a:r>
            <a:r>
              <a:rPr lang="ko-KR" altLang="en-US" b="0" dirty="0"/>
              <a:t>로 조합하여 일반화하는 방식이 아닌</a:t>
            </a:r>
            <a:r>
              <a:rPr lang="en-US" altLang="ko-KR" b="0" dirty="0"/>
              <a:t>, </a:t>
            </a:r>
            <a:r>
              <a:rPr lang="ko-KR" altLang="en-US" b="1" dirty="0"/>
              <a:t>자체적으로 한번에 </a:t>
            </a:r>
            <a:r>
              <a:rPr lang="en-US" altLang="ko-KR" b="1" dirty="0"/>
              <a:t>Multiple class</a:t>
            </a:r>
            <a:r>
              <a:rPr lang="ko-KR" altLang="en-US" b="1" dirty="0"/>
              <a:t>를 구분할 수 있는 능력이 있다</a:t>
            </a:r>
            <a:r>
              <a:rPr lang="en-US" altLang="ko-KR" b="1" dirty="0"/>
              <a:t>. =&gt; </a:t>
            </a:r>
            <a:r>
              <a:rPr lang="en-US" altLang="ko-KR" b="1" dirty="0" err="1"/>
              <a:t>Softmax</a:t>
            </a:r>
            <a:r>
              <a:rPr lang="en-US" altLang="ko-KR" b="1" dirty="0"/>
              <a:t> Regression</a:t>
            </a:r>
            <a:r>
              <a:rPr lang="en-US" altLang="ko-KR" b="0" dirty="0"/>
              <a:t>(</a:t>
            </a:r>
            <a:r>
              <a:rPr lang="ko-KR" altLang="en-US" b="0" dirty="0"/>
              <a:t>나중에 </a:t>
            </a:r>
            <a:r>
              <a:rPr lang="ko-KR" altLang="en-US" b="0" dirty="0" err="1"/>
              <a:t>딥러닝에서</a:t>
            </a:r>
            <a:r>
              <a:rPr lang="ko-KR" altLang="en-US" b="0" dirty="0"/>
              <a:t> 많이 다룸</a:t>
            </a:r>
            <a:r>
              <a:rPr lang="en-US" altLang="ko-KR" b="0" dirty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77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Main idea :</a:t>
            </a:r>
          </a:p>
          <a:p>
            <a:endParaRPr lang="en-US" altLang="ko-KR" dirty="0"/>
          </a:p>
          <a:p>
            <a:r>
              <a:rPr lang="en-US" altLang="ko-KR" dirty="0"/>
              <a:t>Instance x</a:t>
            </a:r>
            <a:r>
              <a:rPr lang="ko-KR" altLang="en-US" dirty="0"/>
              <a:t>가 주어졌을 때</a:t>
            </a:r>
            <a:r>
              <a:rPr lang="en-US" altLang="ko-KR" dirty="0"/>
              <a:t>, x instance</a:t>
            </a:r>
            <a:r>
              <a:rPr lang="ko-KR" altLang="en-US" dirty="0"/>
              <a:t>의 스코어를 계산함</a:t>
            </a:r>
            <a:r>
              <a:rPr lang="en-US" altLang="ko-KR" dirty="0"/>
              <a:t>(class</a:t>
            </a:r>
            <a:r>
              <a:rPr lang="ko-KR" altLang="en-US" dirty="0"/>
              <a:t>가 </a:t>
            </a:r>
            <a:r>
              <a:rPr lang="en-US" altLang="ko-KR" dirty="0"/>
              <a:t>k</a:t>
            </a:r>
            <a:r>
              <a:rPr lang="ko-KR" altLang="en-US" dirty="0"/>
              <a:t>개 있다고 할 때</a:t>
            </a:r>
            <a:r>
              <a:rPr lang="en-US" altLang="ko-KR" dirty="0"/>
              <a:t>, k</a:t>
            </a:r>
            <a:r>
              <a:rPr lang="ko-KR" altLang="en-US" dirty="0"/>
              <a:t>개의 클래스에 대한 </a:t>
            </a: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score</a:t>
            </a:r>
            <a:r>
              <a:rPr lang="ko-KR" altLang="en-US" dirty="0"/>
              <a:t>를 계산한다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각 스코어를 계산한 후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class</a:t>
            </a:r>
            <a:r>
              <a:rPr lang="ko-KR" altLang="en-US" dirty="0"/>
              <a:t>에 대해 </a:t>
            </a:r>
            <a:r>
              <a:rPr lang="en-US" altLang="ko-KR" dirty="0" err="1"/>
              <a:t>softmax</a:t>
            </a:r>
            <a:r>
              <a:rPr lang="en-US" altLang="ko-KR" dirty="0"/>
              <a:t> function</a:t>
            </a:r>
            <a:r>
              <a:rPr lang="ko-KR" altLang="en-US" dirty="0"/>
              <a:t>을 적용했을 때의 </a:t>
            </a:r>
            <a:r>
              <a:rPr lang="ko-KR" altLang="en-US" dirty="0" err="1"/>
              <a:t>확률값을</a:t>
            </a:r>
            <a:r>
              <a:rPr lang="ko-KR" altLang="en-US" dirty="0"/>
              <a:t> 추정함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스코어의 계산 공식은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700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스코어의 계산 공식은 다음과 같다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해당 스코어를 이용하여</a:t>
            </a:r>
            <a:r>
              <a:rPr lang="en-US" altLang="ko-KR" dirty="0"/>
              <a:t>, </a:t>
            </a:r>
            <a:r>
              <a:rPr lang="ko-KR" altLang="en-US" dirty="0"/>
              <a:t>시그마 함수를 취함으로써</a:t>
            </a:r>
            <a:r>
              <a:rPr lang="en-US" altLang="ko-KR" dirty="0"/>
              <a:t>(=</a:t>
            </a:r>
            <a:r>
              <a:rPr lang="ko-KR" altLang="en-US" dirty="0" err="1"/>
              <a:t>시그모이드</a:t>
            </a:r>
            <a:r>
              <a:rPr lang="ko-KR" altLang="en-US" dirty="0"/>
              <a:t> 함수에 넣음으로써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ko-KR" altLang="en-US" b="1" dirty="0"/>
              <a:t>각 인스턴스가 해당 클래스에 속할 </a:t>
            </a:r>
            <a:r>
              <a:rPr lang="ko-KR" altLang="en-US" b="1" dirty="0" err="1"/>
              <a:t>확률값</a:t>
            </a:r>
            <a:r>
              <a:rPr lang="ko-KR" altLang="en-US" b="1" dirty="0"/>
              <a:t> </a:t>
            </a:r>
            <a:r>
              <a:rPr lang="en-US" altLang="ko-KR" b="1" dirty="0"/>
              <a:t>P(hat)k</a:t>
            </a:r>
            <a:r>
              <a:rPr lang="ko-KR" altLang="en-US" b="1" dirty="0"/>
              <a:t>값을 </a:t>
            </a:r>
            <a:r>
              <a:rPr lang="ko-KR" altLang="en-US" dirty="0"/>
              <a:t>구한다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945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과정을 통해</a:t>
            </a:r>
            <a:r>
              <a:rPr lang="en-US" altLang="ko-KR" dirty="0"/>
              <a:t>, Logistic regression classifier</a:t>
            </a:r>
            <a:r>
              <a:rPr lang="ko-KR" altLang="en-US" dirty="0"/>
              <a:t>처럼 </a:t>
            </a:r>
            <a:r>
              <a:rPr lang="en-US" altLang="ko-KR" dirty="0" err="1"/>
              <a:t>Softmax</a:t>
            </a:r>
            <a:r>
              <a:rPr lang="en-US" altLang="ko-KR" dirty="0"/>
              <a:t> Regression </a:t>
            </a:r>
            <a:r>
              <a:rPr lang="ko-KR" altLang="en-US" dirty="0"/>
              <a:t>역시 예측을 할 수 있게 됨</a:t>
            </a:r>
            <a:endParaRPr lang="en-US" altLang="ko-KR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b="1" dirty="0"/>
              <a:t>어떤 클래스에 속해 있을 확률이 가장 높은가</a:t>
            </a:r>
            <a:r>
              <a:rPr lang="en-US" altLang="ko-KR" b="1" dirty="0"/>
              <a:t>?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r>
              <a:rPr lang="en-US" altLang="ko-KR" dirty="0"/>
              <a:t>Y = argmax(sigmoid(score(x))) -&gt; 0~k</a:t>
            </a:r>
            <a:r>
              <a:rPr lang="ko-KR" altLang="en-US" dirty="0"/>
              <a:t>중 어떤 클래스에 있을 확률이 가장 높은가</a:t>
            </a:r>
            <a:r>
              <a:rPr lang="en-US" altLang="ko-KR" dirty="0"/>
              <a:t>?</a:t>
            </a:r>
            <a:r>
              <a:rPr lang="ko-KR" altLang="en-US" dirty="0"/>
              <a:t>를 출력해줌</a:t>
            </a: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  <a:p>
            <a:pPr marL="0" indent="0">
              <a:buFont typeface="Symbol" panose="05050102010706020507" pitchFamily="18" charset="2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9334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어떻게 모델이 확률을 추정하고</a:t>
            </a:r>
            <a:r>
              <a:rPr lang="en-US" altLang="ko-KR" dirty="0"/>
              <a:t>, </a:t>
            </a:r>
            <a:r>
              <a:rPr lang="ko-KR" altLang="en-US" dirty="0"/>
              <a:t>예측을 수행하는가에 대해 살펴보았음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Training </a:t>
            </a:r>
            <a:r>
              <a:rPr lang="ko-KR" altLang="en-US" dirty="0"/>
              <a:t>과정에 대해서 살펴보자</a:t>
            </a:r>
            <a:r>
              <a:rPr lang="en-US" altLang="ko-KR" dirty="0"/>
              <a:t>. -&gt; </a:t>
            </a:r>
            <a:r>
              <a:rPr lang="ko-KR" altLang="en-US" dirty="0"/>
              <a:t>특정 타겟 클래스에 대해 가장 높은 확률을 추정하는 모델을 어떻게 구현하는가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956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Cross</a:t>
            </a:r>
            <a:r>
              <a:rPr lang="ko-KR" altLang="en-US" dirty="0"/>
              <a:t> </a:t>
            </a:r>
            <a:r>
              <a:rPr lang="en-US" altLang="ko-KR" dirty="0"/>
              <a:t>entropy cost function</a:t>
            </a:r>
            <a:r>
              <a:rPr lang="ko-KR" altLang="en-US" dirty="0"/>
              <a:t>은 다음과 같이 정의된다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수식은 따로 설명하지 않고</a:t>
            </a:r>
            <a:r>
              <a:rPr lang="en-US" altLang="ko-KR" dirty="0"/>
              <a:t>, </a:t>
            </a:r>
            <a:r>
              <a:rPr lang="en-US" altLang="ko-KR" b="1" dirty="0"/>
              <a:t>Cross entropy</a:t>
            </a:r>
            <a:r>
              <a:rPr lang="ko-KR" altLang="en-US" b="1" dirty="0"/>
              <a:t>가 </a:t>
            </a:r>
            <a:r>
              <a:rPr lang="en-US" altLang="ko-KR" b="1" dirty="0" err="1"/>
              <a:t>Softmax</a:t>
            </a:r>
            <a:r>
              <a:rPr lang="en-US" altLang="ko-KR" b="1" dirty="0"/>
              <a:t> Regression</a:t>
            </a:r>
            <a:r>
              <a:rPr lang="ko-KR" altLang="en-US" b="1" dirty="0"/>
              <a:t>의 </a:t>
            </a:r>
            <a:r>
              <a:rPr lang="en-US" altLang="ko-KR" b="1" dirty="0"/>
              <a:t>training </a:t>
            </a:r>
            <a:r>
              <a:rPr lang="ko-KR" altLang="en-US" b="1" dirty="0"/>
              <a:t>중에 쓰이며</a:t>
            </a:r>
            <a:r>
              <a:rPr lang="en-US" altLang="ko-KR" b="1" dirty="0"/>
              <a:t>, </a:t>
            </a:r>
            <a:r>
              <a:rPr lang="ko-KR" altLang="en-US" b="1" dirty="0"/>
              <a:t>특정 클래스의 높은 확률을 추정하기 위해 사용한다 </a:t>
            </a:r>
            <a:r>
              <a:rPr lang="ko-KR" altLang="en-US" dirty="0"/>
              <a:t>정도만 이해하자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4151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Regression</a:t>
            </a:r>
            <a:r>
              <a:rPr lang="ko-KR" altLang="en-US" dirty="0"/>
              <a:t>을 활용하여 두 개 이상의 </a:t>
            </a:r>
            <a:r>
              <a:rPr lang="en-US" altLang="ko-KR" dirty="0" err="1"/>
              <a:t>classificiation</a:t>
            </a:r>
            <a:r>
              <a:rPr lang="ko-KR" altLang="en-US" dirty="0"/>
              <a:t>을 수행하는 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=&gt; Decision boundary</a:t>
            </a:r>
            <a:r>
              <a:rPr lang="ko-KR" altLang="en-US" b="1" dirty="0"/>
              <a:t>를 한 번에 만들었다</a:t>
            </a:r>
            <a:r>
              <a:rPr lang="en-US" altLang="ko-KR" b="1" dirty="0"/>
              <a:t>! </a:t>
            </a:r>
            <a:r>
              <a:rPr lang="ko-KR" altLang="en-US" b="1" dirty="0"/>
              <a:t>라는 것이 핵심</a:t>
            </a:r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509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이때 </a:t>
            </a:r>
            <a:r>
              <a:rPr lang="en-US" altLang="ko-KR" dirty="0"/>
              <a:t>x</a:t>
            </a:r>
            <a:r>
              <a:rPr lang="ko-KR" altLang="en-US" dirty="0"/>
              <a:t>제곱과 </a:t>
            </a:r>
            <a:r>
              <a:rPr lang="en-US" altLang="ko-KR" dirty="0"/>
              <a:t>x</a:t>
            </a:r>
            <a:r>
              <a:rPr lang="ko-KR" altLang="en-US" dirty="0"/>
              <a:t>를 넣은 결과</a:t>
            </a:r>
            <a:r>
              <a:rPr lang="en-US" altLang="ko-KR" dirty="0"/>
              <a:t>, y</a:t>
            </a:r>
            <a:r>
              <a:rPr lang="ko-KR" altLang="en-US" dirty="0" err="1"/>
              <a:t>절편값인</a:t>
            </a:r>
            <a:r>
              <a:rPr lang="ko-KR" altLang="en-US" dirty="0"/>
              <a:t> </a:t>
            </a:r>
            <a:r>
              <a:rPr lang="en-US" altLang="ko-KR" dirty="0"/>
              <a:t>1.78…</a:t>
            </a:r>
            <a:r>
              <a:rPr lang="ko-KR" altLang="en-US" dirty="0"/>
              <a:t>과 두 </a:t>
            </a:r>
            <a:r>
              <a:rPr lang="en-US" altLang="ko-KR" dirty="0"/>
              <a:t>feature(x</a:t>
            </a:r>
            <a:r>
              <a:rPr lang="ko-KR" altLang="en-US" dirty="0"/>
              <a:t>와 </a:t>
            </a:r>
            <a:r>
              <a:rPr lang="en-US" altLang="ko-KR" dirty="0"/>
              <a:t>x</a:t>
            </a:r>
            <a:r>
              <a:rPr lang="ko-KR" altLang="en-US" dirty="0"/>
              <a:t>제곱</a:t>
            </a:r>
            <a:r>
              <a:rPr lang="en-US" altLang="ko-KR" dirty="0"/>
              <a:t>)</a:t>
            </a:r>
            <a:r>
              <a:rPr lang="ko-KR" altLang="en-US" dirty="0"/>
              <a:t>에 대한 </a:t>
            </a:r>
            <a:r>
              <a:rPr lang="en-US" altLang="ko-KR" dirty="0"/>
              <a:t>coefficient</a:t>
            </a:r>
            <a:r>
              <a:rPr lang="ko-KR" altLang="en-US" dirty="0"/>
              <a:t>인 </a:t>
            </a:r>
            <a:r>
              <a:rPr lang="en-US" altLang="ko-KR" dirty="0"/>
              <a:t>0.93, 0.56..</a:t>
            </a:r>
            <a:r>
              <a:rPr lang="ko-KR" altLang="en-US" dirty="0"/>
              <a:t>이 나옴을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수식화 해본 결과</a:t>
            </a:r>
            <a:r>
              <a:rPr lang="en-US" altLang="ko-KR" dirty="0"/>
              <a:t>, </a:t>
            </a:r>
            <a:r>
              <a:rPr lang="ko-KR" altLang="en-US" dirty="0"/>
              <a:t>실제 값과 비교해도 거의 흡사함을 알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3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Polynomial regression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/>
              <a:t>Polynomial </a:t>
            </a:r>
            <a:r>
              <a:rPr lang="en-US" altLang="ko-KR" b="0" dirty="0" err="1"/>
              <a:t>regressio</a:t>
            </a:r>
            <a:r>
              <a:rPr lang="ko-KR" altLang="en-US" b="0" dirty="0"/>
              <a:t>은 다중 </a:t>
            </a:r>
            <a:r>
              <a:rPr lang="en-US" altLang="ko-KR" b="0" dirty="0"/>
              <a:t>feature</a:t>
            </a:r>
            <a:r>
              <a:rPr lang="ko-KR" altLang="en-US" b="0" dirty="0"/>
              <a:t>에 대해서도 관계를 찾는 능력을 가지고 있다</a:t>
            </a:r>
            <a:r>
              <a:rPr lang="en-US" altLang="ko-KR" b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따라서</a:t>
            </a:r>
            <a:r>
              <a:rPr lang="en-US" altLang="ko-KR" b="0" dirty="0"/>
              <a:t>, plain</a:t>
            </a:r>
            <a:r>
              <a:rPr lang="ko-KR" altLang="en-US" b="0" dirty="0"/>
              <a:t>한 </a:t>
            </a:r>
            <a:r>
              <a:rPr lang="en-US" altLang="ko-KR" b="0" dirty="0"/>
              <a:t>linear regression </a:t>
            </a:r>
            <a:r>
              <a:rPr lang="ko-KR" altLang="en-US" b="0" dirty="0"/>
              <a:t>모델이 할 수 없는 것도 할 수 있다</a:t>
            </a:r>
            <a:r>
              <a:rPr lang="en-US" altLang="ko-KR" b="0" dirty="0"/>
              <a:t>.</a:t>
            </a:r>
          </a:p>
          <a:p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636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붉은색은 </a:t>
            </a: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자주색은 </a:t>
            </a: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초록색은 </a:t>
            </a:r>
            <a:r>
              <a:rPr lang="en-US" altLang="ko-KR" dirty="0"/>
              <a:t>300</a:t>
            </a:r>
            <a:r>
              <a:rPr lang="ko-KR" altLang="en-US" dirty="0"/>
              <a:t>차수의 </a:t>
            </a:r>
            <a:r>
              <a:rPr lang="en-US" altLang="ko-KR" dirty="0"/>
              <a:t>polynomial regression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300</a:t>
            </a:r>
            <a:r>
              <a:rPr lang="ko-KR" altLang="en-US" dirty="0"/>
              <a:t>차수의 경우 최대한 모든 점을 지나가도록</a:t>
            </a:r>
            <a:r>
              <a:rPr lang="en-US" altLang="ko-KR" dirty="0"/>
              <a:t>(</a:t>
            </a:r>
            <a:r>
              <a:rPr lang="ko-KR" altLang="en-US" dirty="0"/>
              <a:t>에러를 최소화하도록</a:t>
            </a:r>
            <a:r>
              <a:rPr lang="en-US" altLang="ko-KR" dirty="0"/>
              <a:t>) </a:t>
            </a:r>
            <a:r>
              <a:rPr lang="ko-KR" altLang="en-US" dirty="0"/>
              <a:t>함을 볼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495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300</a:t>
            </a:r>
            <a:r>
              <a:rPr lang="ko-KR" altLang="en-US" dirty="0" err="1"/>
              <a:t>차항의</a:t>
            </a:r>
            <a:r>
              <a:rPr lang="ko-KR" altLang="en-US" dirty="0"/>
              <a:t> 경우 </a:t>
            </a:r>
            <a:r>
              <a:rPr lang="ko-KR" altLang="en-US" dirty="0" err="1"/>
              <a:t>오버피팅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차의 </a:t>
            </a:r>
            <a:r>
              <a:rPr lang="en-US" altLang="ko-KR" dirty="0"/>
              <a:t>simple</a:t>
            </a:r>
            <a:r>
              <a:rPr lang="ko-KR" altLang="en-US" dirty="0"/>
              <a:t> </a:t>
            </a:r>
            <a:r>
              <a:rPr lang="en-US" altLang="ko-KR" dirty="0"/>
              <a:t>regression</a:t>
            </a:r>
            <a:r>
              <a:rPr lang="ko-KR" altLang="en-US" dirty="0"/>
              <a:t>의 경우 </a:t>
            </a:r>
            <a:r>
              <a:rPr lang="ko-KR" altLang="en-US" dirty="0" err="1"/>
              <a:t>언더피팅으로</a:t>
            </a:r>
            <a:r>
              <a:rPr lang="ko-KR" altLang="en-US" dirty="0"/>
              <a:t> 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최대한 일반화할 수 있는 모델은 </a:t>
            </a:r>
            <a:r>
              <a:rPr lang="en-US" altLang="ko-KR" dirty="0"/>
              <a:t>quadratic model(2</a:t>
            </a:r>
            <a:r>
              <a:rPr lang="ko-KR" altLang="en-US" dirty="0" err="1"/>
              <a:t>차항</a:t>
            </a:r>
            <a:r>
              <a:rPr lang="en-US" altLang="ko-KR" dirty="0"/>
              <a:t>)</a:t>
            </a:r>
            <a:r>
              <a:rPr lang="ko-KR" altLang="en-US" dirty="0"/>
              <a:t>이 될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문제는</a:t>
            </a:r>
            <a:r>
              <a:rPr lang="en-US" altLang="ko-KR" dirty="0"/>
              <a:t>, </a:t>
            </a:r>
            <a:r>
              <a:rPr lang="ko-KR" altLang="en-US" dirty="0"/>
              <a:t>일반화를 하고 싶어도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(validation set</a:t>
            </a:r>
            <a:r>
              <a:rPr lang="ko-KR" altLang="en-US" dirty="0"/>
              <a:t>에도 잘 맞게 하려면</a:t>
            </a:r>
            <a:r>
              <a:rPr lang="en-US" altLang="ko-KR" dirty="0"/>
              <a:t>) training set</a:t>
            </a:r>
            <a:r>
              <a:rPr lang="ko-KR" altLang="en-US" dirty="0"/>
              <a:t>에 대해 </a:t>
            </a:r>
            <a:r>
              <a:rPr lang="en-US" altLang="ko-KR" dirty="0"/>
              <a:t>underfitting, overfitting</a:t>
            </a:r>
            <a:r>
              <a:rPr lang="ko-KR" altLang="en-US" dirty="0"/>
              <a:t>이 발생하지 않게 할 수 있는가</a:t>
            </a:r>
            <a:r>
              <a:rPr lang="en-US" altLang="ko-KR" dirty="0"/>
              <a:t>? </a:t>
            </a:r>
            <a:r>
              <a:rPr lang="ko-KR" altLang="en-US" dirty="0"/>
              <a:t>어떻게 알 수 있는가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717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Plain Linear regression model(</a:t>
            </a:r>
            <a:r>
              <a:rPr lang="ko-KR" altLang="en-US" dirty="0" err="1"/>
              <a:t>언더피팅이</a:t>
            </a:r>
            <a:r>
              <a:rPr lang="ko-KR" altLang="en-US" dirty="0"/>
              <a:t> 발생한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  <a:r>
              <a:rPr lang="en-US" altLang="ko-KR" dirty="0"/>
              <a:t>) </a:t>
            </a:r>
            <a:r>
              <a:rPr lang="ko-KR" altLang="en-US" dirty="0"/>
              <a:t>에 대해 </a:t>
            </a:r>
            <a:r>
              <a:rPr lang="en-US" altLang="ko-KR" b="1" dirty="0"/>
              <a:t>Learning curve</a:t>
            </a:r>
            <a:r>
              <a:rPr lang="ko-KR" altLang="en-US" b="1" dirty="0"/>
              <a:t>를 출력한 </a:t>
            </a:r>
            <a:r>
              <a:rPr lang="ko-KR" altLang="en-US" dirty="0"/>
              <a:t>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1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Train_test_split</a:t>
            </a:r>
            <a:r>
              <a:rPr lang="ko-KR" altLang="en-US" dirty="0"/>
              <a:t>을 통해 데이터셋을 검증 </a:t>
            </a:r>
            <a:r>
              <a:rPr lang="en-US" altLang="ko-KR" dirty="0"/>
              <a:t>– </a:t>
            </a:r>
            <a:r>
              <a:rPr lang="ko-KR" altLang="en-US" dirty="0"/>
              <a:t>테스트 셋으로 나눈 부분을 참고할 것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D69F2-797D-4343-9F28-22EF2FAF25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24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09544" y="2745930"/>
            <a:ext cx="5772911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540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96953" y="2065673"/>
            <a:ext cx="3584575" cy="37960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0589" y="3079114"/>
            <a:ext cx="10370820" cy="14154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5243" y="3154383"/>
            <a:ext cx="9541512" cy="1726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Lecture </a:t>
            </a:r>
            <a:r>
              <a:rPr dirty="0"/>
              <a:t>6: </a:t>
            </a:r>
            <a:r>
              <a:rPr spc="-10" dirty="0"/>
              <a:t>Regressions</a:t>
            </a:r>
            <a:r>
              <a:rPr spc="-85" dirty="0"/>
              <a:t> </a:t>
            </a:r>
            <a:r>
              <a:rPr spc="15" dirty="0"/>
              <a:t>++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727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9" dirty="0"/>
              <a:t>How </a:t>
            </a:r>
            <a:r>
              <a:rPr sz="4400" spc="-325" dirty="0"/>
              <a:t>to </a:t>
            </a:r>
            <a:r>
              <a:rPr sz="4400" spc="-445" dirty="0"/>
              <a:t>know</a:t>
            </a:r>
            <a:r>
              <a:rPr sz="4400" spc="-240" dirty="0"/>
              <a:t> </a:t>
            </a:r>
            <a:r>
              <a:rPr sz="4400" spc="-260" dirty="0"/>
              <a:t>overfitting/underfitting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568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5" dirty="0">
                <a:latin typeface="Arial Black"/>
                <a:cs typeface="Arial Black"/>
              </a:rPr>
              <a:t>One </a:t>
            </a:r>
            <a:r>
              <a:rPr sz="2400" spc="-300" dirty="0">
                <a:latin typeface="Arial Black"/>
                <a:cs typeface="Arial Black"/>
              </a:rPr>
              <a:t>way </a:t>
            </a: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200" dirty="0">
                <a:latin typeface="Arial Black"/>
                <a:cs typeface="Arial Black"/>
              </a:rPr>
              <a:t>look </a:t>
            </a:r>
            <a:r>
              <a:rPr sz="2400" spc="-229" dirty="0">
                <a:latin typeface="Arial Black"/>
                <a:cs typeface="Arial Black"/>
              </a:rPr>
              <a:t>at </a:t>
            </a:r>
            <a:r>
              <a:rPr sz="2400" b="1" spc="90" dirty="0">
                <a:latin typeface="Arial"/>
                <a:cs typeface="Arial"/>
              </a:rPr>
              <a:t>learning</a:t>
            </a:r>
            <a:r>
              <a:rPr sz="2400" b="1" spc="204" dirty="0">
                <a:latin typeface="Arial"/>
                <a:cs typeface="Arial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curves.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62144" y="1690116"/>
            <a:ext cx="7229855" cy="5143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5502" y="2900949"/>
            <a:ext cx="4267199" cy="2762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7275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+mj-ea"/>
              </a:rPr>
              <a:t>How to know overfitting/underfitting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41" y="1803780"/>
            <a:ext cx="56870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One way is to look at </a:t>
            </a:r>
            <a:r>
              <a:rPr sz="2400" b="1" dirty="0">
                <a:latin typeface="+mj-ea"/>
                <a:ea typeface="+mj-ea"/>
                <a:cs typeface="Arial"/>
              </a:rPr>
              <a:t>learning </a:t>
            </a:r>
            <a:r>
              <a:rPr sz="2400" dirty="0">
                <a:latin typeface="+mj-ea"/>
                <a:ea typeface="+mj-ea"/>
                <a:cs typeface="Arial Black"/>
              </a:rPr>
              <a:t>curves.</a:t>
            </a:r>
            <a:endParaRPr sz="2400">
              <a:latin typeface="+mj-ea"/>
              <a:ea typeface="+mj-ea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502" y="2900949"/>
            <a:ext cx="4267199" cy="2762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325243" y="3154383"/>
            <a:ext cx="9541512" cy="174727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4328795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4328795" algn="l"/>
              </a:tabLst>
            </a:pPr>
            <a:r>
              <a:rPr dirty="0">
                <a:latin typeface="+mj-ea"/>
                <a:ea typeface="+mj-ea"/>
              </a:rPr>
              <a:t>Then what to do?</a:t>
            </a:r>
          </a:p>
          <a:p>
            <a:pPr marL="4785360" marR="393700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4785360" algn="l"/>
                <a:tab pos="4785995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If underfitting, adding more training  examples will not help.</a:t>
            </a:r>
            <a:endParaRPr sz="2000">
              <a:latin typeface="+mj-ea"/>
              <a:ea typeface="+mj-ea"/>
              <a:cs typeface="Arial Black"/>
            </a:endParaRPr>
          </a:p>
          <a:p>
            <a:pPr marL="4785360" lvl="1" indent="-228600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4785360" algn="l"/>
                <a:tab pos="4785995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You need to use a more complex model</a:t>
            </a:r>
            <a:endParaRPr sz="2000">
              <a:latin typeface="+mj-ea"/>
              <a:ea typeface="+mj-ea"/>
              <a:cs typeface="Arial Black"/>
            </a:endParaRPr>
          </a:p>
          <a:p>
            <a:pPr marL="478536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4785360" algn="l"/>
                <a:tab pos="4785995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or come up with better features.</a:t>
            </a:r>
            <a:endParaRPr sz="2000">
              <a:latin typeface="+mj-ea"/>
              <a:ea typeface="+mj-ea"/>
              <a:cs typeface="Arial Black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j-ea"/>
                <a:ea typeface="+mj-ea"/>
              </a:rPr>
              <a:t>11</a:t>
            </a:fld>
            <a:endParaRPr dirty="0">
              <a:latin typeface="+mj-ea"/>
              <a:ea typeface="+mj-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j-ea"/>
                <a:ea typeface="+mj-ea"/>
              </a:rPr>
              <a:t>기계학습개론 2020-2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99617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+mj-ea"/>
              </a:rPr>
              <a:t>How to know </a:t>
            </a:r>
            <a:r>
              <a:rPr sz="3600" b="1" dirty="0">
                <a:latin typeface="+mj-ea"/>
                <a:cs typeface="Arial"/>
              </a:rPr>
              <a:t>overfitting</a:t>
            </a:r>
            <a:r>
              <a:rPr sz="3600" dirty="0">
                <a:latin typeface="+mj-ea"/>
              </a:rPr>
              <a:t>/underfitting</a:t>
            </a:r>
            <a:endParaRPr sz="3600">
              <a:latin typeface="+mj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712341"/>
            <a:ext cx="3578862" cy="67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>
                <a:latin typeface="+mj-ea"/>
                <a:ea typeface="+mj-ea"/>
                <a:cs typeface="Arial Black"/>
              </a:rPr>
              <a:t>learning curves of  a </a:t>
            </a:r>
            <a:r>
              <a:rPr b="1" dirty="0">
                <a:latin typeface="+mj-ea"/>
                <a:ea typeface="+mj-ea"/>
                <a:cs typeface="Arial"/>
              </a:rPr>
              <a:t>10th-degree  </a:t>
            </a:r>
            <a:r>
              <a:rPr dirty="0">
                <a:latin typeface="+mj-ea"/>
                <a:ea typeface="+mj-ea"/>
                <a:cs typeface="Arial Black"/>
              </a:rPr>
              <a:t>polynomial model </a:t>
            </a:r>
            <a:r>
              <a:rPr lang="en-US" dirty="0">
                <a:latin typeface="+mj-ea"/>
                <a:ea typeface="+mj-ea"/>
                <a:cs typeface="Arial Black"/>
              </a:rPr>
              <a:t>-&gt;</a:t>
            </a:r>
            <a:endParaRPr dirty="0">
              <a:latin typeface="+mj-ea"/>
              <a:ea typeface="+mj-ea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36832" y="1551432"/>
            <a:ext cx="7086587" cy="52821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>
              <a:latin typeface="+mj-ea"/>
              <a:ea typeface="+mj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187871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050" dirty="0">
                <a:latin typeface="+mj-ea"/>
                <a:ea typeface="+mj-ea"/>
              </a:rPr>
              <a:t>12</a:t>
            </a:fld>
            <a:endParaRPr sz="1050" dirty="0">
              <a:latin typeface="+mj-ea"/>
              <a:ea typeface="+mj-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187871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050" dirty="0">
                <a:latin typeface="+mj-ea"/>
                <a:ea typeface="+mj-ea"/>
              </a:rPr>
              <a:t>기계학습개론 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996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5" dirty="0"/>
              <a:t>How </a:t>
            </a:r>
            <a:r>
              <a:rPr sz="4400" spc="-325" dirty="0"/>
              <a:t>to </a:t>
            </a:r>
            <a:r>
              <a:rPr sz="4400" spc="-440" dirty="0"/>
              <a:t>know</a:t>
            </a:r>
            <a:r>
              <a:rPr sz="4400" spc="-225" dirty="0"/>
              <a:t> </a:t>
            </a:r>
            <a:r>
              <a:rPr sz="4400" b="1" spc="-30" dirty="0">
                <a:latin typeface="Arial"/>
                <a:cs typeface="Arial"/>
              </a:rPr>
              <a:t>overfitting</a:t>
            </a:r>
            <a:r>
              <a:rPr sz="4400" spc="-30" dirty="0"/>
              <a:t>/underfitting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30137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65" dirty="0">
                <a:latin typeface="Arial Black"/>
                <a:cs typeface="Arial Black"/>
              </a:rPr>
              <a:t>learning </a:t>
            </a:r>
            <a:r>
              <a:rPr sz="2400" spc="-245" dirty="0">
                <a:latin typeface="Arial Black"/>
                <a:cs typeface="Arial Black"/>
              </a:rPr>
              <a:t>curves </a:t>
            </a:r>
            <a:r>
              <a:rPr sz="2400" spc="-130" dirty="0">
                <a:latin typeface="Arial Black"/>
                <a:cs typeface="Arial Black"/>
              </a:rPr>
              <a:t>of 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b="1" spc="80" dirty="0">
                <a:latin typeface="Arial"/>
                <a:cs typeface="Arial"/>
              </a:rPr>
              <a:t>10th-degree  </a:t>
            </a:r>
            <a:r>
              <a:rPr sz="2400" spc="-175" dirty="0">
                <a:latin typeface="Arial Black"/>
                <a:cs typeface="Arial Black"/>
              </a:rPr>
              <a:t>polynomial model</a:t>
            </a:r>
            <a:r>
              <a:rPr sz="2400" spc="-229" dirty="0">
                <a:latin typeface="Arial Black"/>
                <a:cs typeface="Arial Black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640" y="1551432"/>
            <a:ext cx="11955780" cy="5282565"/>
            <a:chOff x="167640" y="1551432"/>
            <a:chExt cx="11955780" cy="5282565"/>
          </a:xfrm>
        </p:grpSpPr>
        <p:sp>
          <p:nvSpPr>
            <p:cNvPr id="5" name="object 5"/>
            <p:cNvSpPr/>
            <p:nvPr/>
          </p:nvSpPr>
          <p:spPr>
            <a:xfrm>
              <a:off x="5036832" y="1551432"/>
              <a:ext cx="7086587" cy="52821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640" y="3768852"/>
              <a:ext cx="4495799" cy="28376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20768" y="4701540"/>
              <a:ext cx="4358639" cy="81381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20766" y="4701539"/>
              <a:ext cx="4358640" cy="814069"/>
            </a:xfrm>
            <a:custGeom>
              <a:avLst/>
              <a:gdLst/>
              <a:ahLst/>
              <a:cxnLst/>
              <a:rect l="l" t="t" r="r" b="b"/>
              <a:pathLst>
                <a:path w="4358640" h="814070">
                  <a:moveTo>
                    <a:pt x="0" y="0"/>
                  </a:moveTo>
                  <a:lnTo>
                    <a:pt x="3892296" y="0"/>
                  </a:lnTo>
                  <a:lnTo>
                    <a:pt x="3941694" y="3323"/>
                  </a:lnTo>
                  <a:lnTo>
                    <a:pt x="3989072" y="13004"/>
                  </a:lnTo>
                  <a:lnTo>
                    <a:pt x="4033997" y="28608"/>
                  </a:lnTo>
                  <a:lnTo>
                    <a:pt x="4076035" y="49703"/>
                  </a:lnTo>
                  <a:lnTo>
                    <a:pt x="4114752" y="75854"/>
                  </a:lnTo>
                  <a:lnTo>
                    <a:pt x="4149713" y="106627"/>
                  </a:lnTo>
                  <a:lnTo>
                    <a:pt x="4180487" y="141589"/>
                  </a:lnTo>
                  <a:lnTo>
                    <a:pt x="4206637" y="180306"/>
                  </a:lnTo>
                  <a:lnTo>
                    <a:pt x="4227732" y="222343"/>
                  </a:lnTo>
                  <a:lnTo>
                    <a:pt x="4243337" y="267268"/>
                  </a:lnTo>
                  <a:lnTo>
                    <a:pt x="4253018" y="314647"/>
                  </a:lnTo>
                  <a:lnTo>
                    <a:pt x="4256341" y="364045"/>
                  </a:lnTo>
                  <a:lnTo>
                    <a:pt x="4256341" y="521246"/>
                  </a:lnTo>
                  <a:lnTo>
                    <a:pt x="4358640" y="521246"/>
                  </a:lnTo>
                  <a:lnTo>
                    <a:pt x="4199204" y="813816"/>
                  </a:lnTo>
                  <a:lnTo>
                    <a:pt x="4039755" y="521246"/>
                  </a:lnTo>
                  <a:lnTo>
                    <a:pt x="4142066" y="521246"/>
                  </a:lnTo>
                  <a:lnTo>
                    <a:pt x="4142066" y="364045"/>
                  </a:lnTo>
                  <a:lnTo>
                    <a:pt x="4138042" y="319148"/>
                  </a:lnTo>
                  <a:lnTo>
                    <a:pt x="4126439" y="276891"/>
                  </a:lnTo>
                  <a:lnTo>
                    <a:pt x="4107963" y="237980"/>
                  </a:lnTo>
                  <a:lnTo>
                    <a:pt x="4083320" y="203120"/>
                  </a:lnTo>
                  <a:lnTo>
                    <a:pt x="4053216" y="173016"/>
                  </a:lnTo>
                  <a:lnTo>
                    <a:pt x="4018355" y="148375"/>
                  </a:lnTo>
                  <a:lnTo>
                    <a:pt x="3979445" y="129900"/>
                  </a:lnTo>
                  <a:lnTo>
                    <a:pt x="3937190" y="118298"/>
                  </a:lnTo>
                  <a:lnTo>
                    <a:pt x="3892296" y="114274"/>
                  </a:lnTo>
                  <a:lnTo>
                    <a:pt x="0" y="114274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-229" dirty="0"/>
              <a:t>If </a:t>
            </a:r>
            <a:r>
              <a:rPr spc="-630" dirty="0"/>
              <a:t>we </a:t>
            </a:r>
            <a:r>
              <a:rPr spc="-250" dirty="0"/>
              <a:t>found </a:t>
            </a:r>
            <a:r>
              <a:rPr spc="-335" dirty="0"/>
              <a:t>overfitting </a:t>
            </a:r>
            <a:r>
              <a:rPr spc="-305" dirty="0"/>
              <a:t>problem,  </a:t>
            </a:r>
            <a:r>
              <a:rPr spc="-345" dirty="0"/>
              <a:t>then </a:t>
            </a:r>
            <a:r>
              <a:rPr spc="-434" dirty="0"/>
              <a:t>how </a:t>
            </a:r>
            <a:r>
              <a:rPr spc="-550" dirty="0"/>
              <a:t>can </a:t>
            </a:r>
            <a:r>
              <a:rPr spc="-630" dirty="0"/>
              <a:t>we </a:t>
            </a:r>
            <a:r>
              <a:rPr spc="-415" dirty="0"/>
              <a:t>fix</a:t>
            </a:r>
            <a:r>
              <a:rPr spc="175" dirty="0"/>
              <a:t> </a:t>
            </a:r>
            <a:r>
              <a:rPr spc="-540" dirty="0"/>
              <a:t>it?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0187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5" dirty="0"/>
              <a:t>How </a:t>
            </a:r>
            <a:r>
              <a:rPr sz="4400" spc="-325" dirty="0"/>
              <a:t>to </a:t>
            </a:r>
            <a:r>
              <a:rPr sz="4400" b="1" spc="114" dirty="0">
                <a:latin typeface="Arial"/>
                <a:cs typeface="Arial"/>
              </a:rPr>
              <a:t>reduce </a:t>
            </a:r>
            <a:r>
              <a:rPr sz="4400" b="1" spc="200" dirty="0">
                <a:latin typeface="Arial"/>
                <a:cs typeface="Arial"/>
              </a:rPr>
              <a:t>overfitting </a:t>
            </a:r>
            <a:r>
              <a:rPr sz="4400" b="1" spc="-250" dirty="0">
                <a:latin typeface="Arial"/>
                <a:cs typeface="Arial"/>
              </a:rPr>
              <a:t>–</a:t>
            </a:r>
            <a:r>
              <a:rPr sz="4400" b="1" spc="-500" dirty="0">
                <a:latin typeface="Arial"/>
                <a:cs typeface="Arial"/>
              </a:rPr>
              <a:t> </a:t>
            </a:r>
            <a:r>
              <a:rPr sz="4400" b="1" spc="70" dirty="0">
                <a:latin typeface="Arial"/>
                <a:cs typeface="Arial"/>
              </a:rPr>
              <a:t>1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675"/>
            <a:ext cx="9610090" cy="239522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Regularization </a:t>
            </a:r>
            <a:r>
              <a:rPr sz="2400" spc="-95" dirty="0">
                <a:latin typeface="Arial Black"/>
                <a:cs typeface="Arial Black"/>
              </a:rPr>
              <a:t>(</a:t>
            </a:r>
            <a:r>
              <a:rPr sz="2400" spc="-95" dirty="0">
                <a:latin typeface="맑은 고딕"/>
                <a:cs typeface="맑은 고딕"/>
              </a:rPr>
              <a:t>규제</a:t>
            </a:r>
            <a:r>
              <a:rPr sz="2400" spc="-95" dirty="0">
                <a:latin typeface="Arial Black"/>
                <a:cs typeface="Arial Black"/>
              </a:rPr>
              <a:t>,</a:t>
            </a:r>
            <a:r>
              <a:rPr sz="2400" spc="-170" dirty="0">
                <a:latin typeface="Arial Black"/>
                <a:cs typeface="Arial Black"/>
              </a:rPr>
              <a:t> </a:t>
            </a:r>
            <a:r>
              <a:rPr sz="2400" spc="-55" dirty="0">
                <a:latin typeface="맑은 고딕"/>
                <a:cs typeface="맑은 고딕"/>
              </a:rPr>
              <a:t>정규화</a:t>
            </a:r>
            <a:r>
              <a:rPr sz="2400" spc="-55" dirty="0">
                <a:latin typeface="Arial Black"/>
                <a:cs typeface="Arial Black"/>
              </a:rPr>
              <a:t>)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80" dirty="0">
                <a:latin typeface="Arial Black"/>
                <a:cs typeface="Arial Black"/>
              </a:rPr>
              <a:t>A </a:t>
            </a:r>
            <a:r>
              <a:rPr sz="2000" spc="-114" dirty="0">
                <a:latin typeface="Arial Black"/>
                <a:cs typeface="Arial Black"/>
              </a:rPr>
              <a:t>good </a:t>
            </a:r>
            <a:r>
              <a:rPr sz="2000" spc="-245" dirty="0">
                <a:latin typeface="Arial Black"/>
                <a:cs typeface="Arial Black"/>
              </a:rPr>
              <a:t>way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80" dirty="0">
                <a:latin typeface="Arial Black"/>
                <a:cs typeface="Arial Black"/>
              </a:rPr>
              <a:t>reduce </a:t>
            </a:r>
            <a:r>
              <a:rPr sz="2000" spc="-145" dirty="0">
                <a:latin typeface="Arial Black"/>
                <a:cs typeface="Arial Black"/>
              </a:rPr>
              <a:t>overfitting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b="1" spc="70" dirty="0">
                <a:latin typeface="Arial"/>
                <a:cs typeface="Arial"/>
              </a:rPr>
              <a:t>regularize </a:t>
            </a:r>
            <a:r>
              <a:rPr sz="2000" b="1" spc="55" dirty="0">
                <a:latin typeface="Arial"/>
                <a:cs typeface="Arial"/>
              </a:rPr>
              <a:t>(constraint) </a:t>
            </a:r>
            <a:r>
              <a:rPr sz="2000" b="1" spc="120" dirty="0">
                <a:latin typeface="Arial"/>
                <a:cs typeface="Arial"/>
              </a:rPr>
              <a:t>the</a:t>
            </a:r>
            <a:r>
              <a:rPr sz="2000" b="1" spc="-280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model.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The </a:t>
            </a:r>
            <a:r>
              <a:rPr sz="2000" b="1" spc="105" dirty="0">
                <a:latin typeface="Arial"/>
                <a:cs typeface="Arial"/>
              </a:rPr>
              <a:t>fewer </a:t>
            </a:r>
            <a:r>
              <a:rPr sz="2000" b="1" spc="45" dirty="0">
                <a:latin typeface="Arial"/>
                <a:cs typeface="Arial"/>
              </a:rPr>
              <a:t>degrees </a:t>
            </a:r>
            <a:r>
              <a:rPr sz="2000" b="1" spc="60" dirty="0">
                <a:latin typeface="Arial"/>
                <a:cs typeface="Arial"/>
              </a:rPr>
              <a:t>of </a:t>
            </a:r>
            <a:r>
              <a:rPr sz="2000" b="1" spc="90" dirty="0">
                <a:latin typeface="Arial"/>
                <a:cs typeface="Arial"/>
              </a:rPr>
              <a:t>freedom</a:t>
            </a:r>
            <a:r>
              <a:rPr sz="2000" b="1" spc="-315" dirty="0">
                <a:latin typeface="Arial"/>
                <a:cs typeface="Arial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180" dirty="0">
                <a:latin typeface="Arial Black"/>
                <a:cs typeface="Arial Black"/>
              </a:rPr>
              <a:t>has,</a:t>
            </a:r>
            <a:endParaRPr sz="2000">
              <a:latin typeface="Arial Black"/>
              <a:cs typeface="Arial Black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25" dirty="0">
                <a:latin typeface="Arial Black"/>
                <a:cs typeface="Arial Black"/>
              </a:rPr>
              <a:t>harder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spc="-195" dirty="0">
                <a:latin typeface="Arial Black"/>
                <a:cs typeface="Arial Black"/>
              </a:rPr>
              <a:t>will </a:t>
            </a:r>
            <a:r>
              <a:rPr sz="2000" spc="-155" dirty="0">
                <a:latin typeface="Arial Black"/>
                <a:cs typeface="Arial Black"/>
              </a:rPr>
              <a:t>be </a:t>
            </a:r>
            <a:r>
              <a:rPr sz="2000" spc="-95" dirty="0">
                <a:latin typeface="Arial Black"/>
                <a:cs typeface="Arial Black"/>
              </a:rPr>
              <a:t>for </a:t>
            </a:r>
            <a:r>
              <a:rPr sz="2000" spc="-160" dirty="0">
                <a:latin typeface="Arial Black"/>
                <a:cs typeface="Arial Black"/>
              </a:rPr>
              <a:t>it </a:t>
            </a:r>
            <a:r>
              <a:rPr sz="2000" b="1" spc="105" dirty="0">
                <a:latin typeface="Arial"/>
                <a:cs typeface="Arial"/>
              </a:rPr>
              <a:t>to </a:t>
            </a:r>
            <a:r>
              <a:rPr sz="2000" b="1" spc="85" dirty="0">
                <a:latin typeface="Arial"/>
                <a:cs typeface="Arial"/>
              </a:rPr>
              <a:t>overfit </a:t>
            </a:r>
            <a:r>
              <a:rPr sz="2000" b="1" spc="120" dirty="0">
                <a:latin typeface="Arial"/>
                <a:cs typeface="Arial"/>
              </a:rPr>
              <a:t>the</a:t>
            </a:r>
            <a:r>
              <a:rPr sz="2000" b="1" spc="-310" dirty="0">
                <a:latin typeface="Arial"/>
                <a:cs typeface="Arial"/>
              </a:rPr>
              <a:t> </a:t>
            </a:r>
            <a:r>
              <a:rPr sz="2000" b="1" spc="60" dirty="0">
                <a:latin typeface="Arial"/>
                <a:cs typeface="Arial"/>
              </a:rPr>
              <a:t>data</a:t>
            </a:r>
            <a:r>
              <a:rPr sz="2000" spc="60" dirty="0">
                <a:latin typeface="Arial Black"/>
                <a:cs typeface="Arial Black"/>
              </a:rPr>
              <a:t>.</a:t>
            </a:r>
            <a:endParaRPr sz="2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Arial Black"/>
              <a:cs typeface="Arial Black"/>
            </a:endParaRPr>
          </a:p>
          <a:p>
            <a:pPr marL="698500" marR="5080" indent="-229235">
              <a:lnSpc>
                <a:spcPts val="2160"/>
              </a:lnSpc>
            </a:pPr>
            <a:r>
              <a:rPr sz="2000" dirty="0">
                <a:latin typeface="Wingdings"/>
                <a:cs typeface="Wingdings"/>
              </a:rPr>
              <a:t>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80" dirty="0">
                <a:latin typeface="Arial Black"/>
                <a:cs typeface="Arial Black"/>
              </a:rPr>
              <a:t>A </a:t>
            </a:r>
            <a:r>
              <a:rPr sz="2000" spc="-170" dirty="0">
                <a:latin typeface="Arial Black"/>
                <a:cs typeface="Arial Black"/>
              </a:rPr>
              <a:t>simple </a:t>
            </a:r>
            <a:r>
              <a:rPr sz="2000" spc="-245" dirty="0">
                <a:latin typeface="Arial Black"/>
                <a:cs typeface="Arial Black"/>
              </a:rPr>
              <a:t>way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45" dirty="0">
                <a:latin typeface="Arial Black"/>
                <a:cs typeface="Arial Black"/>
              </a:rPr>
              <a:t>regularize </a:t>
            </a:r>
            <a:r>
              <a:rPr sz="2000" spc="-210" dirty="0">
                <a:latin typeface="Arial Black"/>
                <a:cs typeface="Arial Black"/>
              </a:rPr>
              <a:t>a </a:t>
            </a:r>
            <a:r>
              <a:rPr sz="2000" spc="-150" dirty="0">
                <a:latin typeface="Arial Black"/>
                <a:cs typeface="Arial Black"/>
              </a:rPr>
              <a:t>polynomial </a:t>
            </a:r>
            <a:r>
              <a:rPr sz="2000" spc="-145" dirty="0">
                <a:latin typeface="Arial Black"/>
                <a:cs typeface="Arial Black"/>
              </a:rPr>
              <a:t>model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80" dirty="0">
                <a:latin typeface="Arial Black"/>
                <a:cs typeface="Arial Black"/>
              </a:rPr>
              <a:t>reduce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20" dirty="0">
                <a:latin typeface="Arial Black"/>
                <a:cs typeface="Arial Black"/>
              </a:rPr>
              <a:t>number </a:t>
            </a:r>
            <a:r>
              <a:rPr sz="2000" spc="-110" dirty="0">
                <a:latin typeface="Arial Black"/>
                <a:cs typeface="Arial Black"/>
              </a:rPr>
              <a:t>of  </a:t>
            </a:r>
            <a:r>
              <a:rPr sz="2000" spc="-145" dirty="0">
                <a:latin typeface="Arial Black"/>
                <a:cs typeface="Arial Black"/>
              </a:rPr>
              <a:t>polynomial</a:t>
            </a:r>
            <a:r>
              <a:rPr sz="2000" spc="-160" dirty="0">
                <a:latin typeface="Arial Black"/>
                <a:cs typeface="Arial Black"/>
              </a:rPr>
              <a:t> degrees.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585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85" dirty="0"/>
              <a:t>Ridge</a:t>
            </a:r>
            <a:r>
              <a:rPr sz="4400" spc="-405" dirty="0"/>
              <a:t> </a:t>
            </a:r>
            <a:r>
              <a:rPr sz="4400" spc="-395" dirty="0"/>
              <a:t>Regression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7774940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170" dirty="0">
                <a:latin typeface="Arial Black"/>
                <a:cs typeface="Arial Black"/>
              </a:rPr>
              <a:t>regularized </a:t>
            </a:r>
            <a:r>
              <a:rPr sz="2400" spc="-195" dirty="0">
                <a:latin typeface="Arial Black"/>
                <a:cs typeface="Arial Black"/>
              </a:rPr>
              <a:t>version </a:t>
            </a:r>
            <a:r>
              <a:rPr sz="2400" spc="-130" dirty="0">
                <a:latin typeface="Arial Black"/>
                <a:cs typeface="Arial Black"/>
              </a:rPr>
              <a:t>of </a:t>
            </a:r>
            <a:r>
              <a:rPr sz="2400" i="1" dirty="0">
                <a:latin typeface="Noto Sans"/>
                <a:cs typeface="Noto Sans"/>
              </a:rPr>
              <a:t>Linear</a:t>
            </a:r>
            <a:r>
              <a:rPr sz="2400" i="1" spc="65" dirty="0">
                <a:latin typeface="Noto Sans"/>
                <a:cs typeface="Noto Sans"/>
              </a:rPr>
              <a:t> </a:t>
            </a:r>
            <a:r>
              <a:rPr sz="2400" i="1" spc="-20" dirty="0">
                <a:latin typeface="Noto Sans"/>
                <a:cs typeface="Noto Sans"/>
              </a:rPr>
              <a:t>Regression</a:t>
            </a:r>
            <a:r>
              <a:rPr sz="2400" spc="-20" dirty="0">
                <a:latin typeface="Arial Black"/>
                <a:cs typeface="Arial Black"/>
              </a:rPr>
              <a:t>.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b="1" spc="90" dirty="0">
                <a:latin typeface="Arial"/>
                <a:cs typeface="Arial"/>
              </a:rPr>
              <a:t>regularization </a:t>
            </a:r>
            <a:r>
              <a:rPr sz="2400" b="1" spc="170" dirty="0">
                <a:latin typeface="Arial"/>
                <a:cs typeface="Arial"/>
              </a:rPr>
              <a:t>term </a:t>
            </a: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u="heavy" spc="-18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added to </a:t>
            </a:r>
            <a:r>
              <a:rPr sz="2400" u="heavy" spc="-19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the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cost</a:t>
            </a:r>
            <a:r>
              <a:rPr sz="2400" b="1" u="heavy" spc="-2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8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function.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89959" y="2649983"/>
            <a:ext cx="5591810" cy="1919605"/>
            <a:chOff x="3489959" y="2649983"/>
            <a:chExt cx="5591810" cy="1919605"/>
          </a:xfrm>
        </p:grpSpPr>
        <p:sp>
          <p:nvSpPr>
            <p:cNvPr id="5" name="object 5"/>
            <p:cNvSpPr/>
            <p:nvPr/>
          </p:nvSpPr>
          <p:spPr>
            <a:xfrm>
              <a:off x="3489959" y="3597946"/>
              <a:ext cx="5398225" cy="7238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16526" y="3425447"/>
              <a:ext cx="2359025" cy="1137285"/>
            </a:xfrm>
            <a:custGeom>
              <a:avLst/>
              <a:gdLst/>
              <a:ahLst/>
              <a:cxnLst/>
              <a:rect l="l" t="t" r="r" b="b"/>
              <a:pathLst>
                <a:path w="2359025" h="1137285">
                  <a:moveTo>
                    <a:pt x="18029" y="24887"/>
                  </a:moveTo>
                  <a:lnTo>
                    <a:pt x="72007" y="16572"/>
                  </a:lnTo>
                  <a:lnTo>
                    <a:pt x="126464" y="12958"/>
                  </a:lnTo>
                  <a:lnTo>
                    <a:pt x="181042" y="13033"/>
                  </a:lnTo>
                  <a:lnTo>
                    <a:pt x="235379" y="15783"/>
                  </a:lnTo>
                  <a:lnTo>
                    <a:pt x="289116" y="20197"/>
                  </a:lnTo>
                  <a:lnTo>
                    <a:pt x="341891" y="25261"/>
                  </a:lnTo>
                  <a:lnTo>
                    <a:pt x="393344" y="29963"/>
                  </a:lnTo>
                  <a:lnTo>
                    <a:pt x="443116" y="33289"/>
                  </a:lnTo>
                  <a:lnTo>
                    <a:pt x="490845" y="34227"/>
                  </a:lnTo>
                  <a:lnTo>
                    <a:pt x="536171" y="31764"/>
                  </a:lnTo>
                  <a:lnTo>
                    <a:pt x="578734" y="24887"/>
                  </a:lnTo>
                  <a:lnTo>
                    <a:pt x="615909" y="19152"/>
                  </a:lnTo>
                  <a:lnTo>
                    <a:pt x="657487" y="17349"/>
                  </a:lnTo>
                  <a:lnTo>
                    <a:pt x="702785" y="18667"/>
                  </a:lnTo>
                  <a:lnTo>
                    <a:pt x="751116" y="22293"/>
                  </a:lnTo>
                  <a:lnTo>
                    <a:pt x="801795" y="27416"/>
                  </a:lnTo>
                  <a:lnTo>
                    <a:pt x="854137" y="33224"/>
                  </a:lnTo>
                  <a:lnTo>
                    <a:pt x="907457" y="38906"/>
                  </a:lnTo>
                  <a:lnTo>
                    <a:pt x="961070" y="43650"/>
                  </a:lnTo>
                  <a:lnTo>
                    <a:pt x="1014291" y="46644"/>
                  </a:lnTo>
                  <a:lnTo>
                    <a:pt x="1066434" y="47076"/>
                  </a:lnTo>
                  <a:lnTo>
                    <a:pt x="1116813" y="44136"/>
                  </a:lnTo>
                  <a:lnTo>
                    <a:pt x="1164745" y="37010"/>
                  </a:lnTo>
                  <a:lnTo>
                    <a:pt x="1209543" y="24887"/>
                  </a:lnTo>
                  <a:lnTo>
                    <a:pt x="1253563" y="12504"/>
                  </a:lnTo>
                  <a:lnTo>
                    <a:pt x="1299423" y="4683"/>
                  </a:lnTo>
                  <a:lnTo>
                    <a:pt x="1346826" y="741"/>
                  </a:lnTo>
                  <a:lnTo>
                    <a:pt x="1395475" y="0"/>
                  </a:lnTo>
                  <a:lnTo>
                    <a:pt x="1445073" y="1776"/>
                  </a:lnTo>
                  <a:lnTo>
                    <a:pt x="1495322" y="5389"/>
                  </a:lnTo>
                  <a:lnTo>
                    <a:pt x="1545925" y="10157"/>
                  </a:lnTo>
                  <a:lnTo>
                    <a:pt x="1596586" y="15400"/>
                  </a:lnTo>
                  <a:lnTo>
                    <a:pt x="1647006" y="20436"/>
                  </a:lnTo>
                  <a:lnTo>
                    <a:pt x="1696889" y="24584"/>
                  </a:lnTo>
                  <a:lnTo>
                    <a:pt x="1745937" y="27163"/>
                  </a:lnTo>
                  <a:lnTo>
                    <a:pt x="1793853" y="27491"/>
                  </a:lnTo>
                  <a:lnTo>
                    <a:pt x="1840339" y="24887"/>
                  </a:lnTo>
                  <a:lnTo>
                    <a:pt x="1891654" y="21935"/>
                  </a:lnTo>
                  <a:lnTo>
                    <a:pt x="1938449" y="22568"/>
                  </a:lnTo>
                  <a:lnTo>
                    <a:pt x="1981926" y="25787"/>
                  </a:lnTo>
                  <a:lnTo>
                    <a:pt x="2023284" y="30596"/>
                  </a:lnTo>
                  <a:lnTo>
                    <a:pt x="2063725" y="35995"/>
                  </a:lnTo>
                  <a:lnTo>
                    <a:pt x="2104448" y="40986"/>
                  </a:lnTo>
                  <a:lnTo>
                    <a:pt x="2146655" y="44571"/>
                  </a:lnTo>
                  <a:lnTo>
                    <a:pt x="2191545" y="45752"/>
                  </a:lnTo>
                  <a:lnTo>
                    <a:pt x="2240319" y="43530"/>
                  </a:lnTo>
                  <a:lnTo>
                    <a:pt x="2294178" y="36908"/>
                  </a:lnTo>
                  <a:lnTo>
                    <a:pt x="2354321" y="24887"/>
                  </a:lnTo>
                  <a:lnTo>
                    <a:pt x="2357320" y="97492"/>
                  </a:lnTo>
                  <a:lnTo>
                    <a:pt x="2358252" y="164367"/>
                  </a:lnTo>
                  <a:lnTo>
                    <a:pt x="2357643" y="225983"/>
                  </a:lnTo>
                  <a:lnTo>
                    <a:pt x="2356018" y="282807"/>
                  </a:lnTo>
                  <a:lnTo>
                    <a:pt x="2353902" y="335309"/>
                  </a:lnTo>
                  <a:lnTo>
                    <a:pt x="2351819" y="383957"/>
                  </a:lnTo>
                  <a:lnTo>
                    <a:pt x="2350295" y="429220"/>
                  </a:lnTo>
                  <a:lnTo>
                    <a:pt x="2349854" y="471566"/>
                  </a:lnTo>
                  <a:lnTo>
                    <a:pt x="2351021" y="511465"/>
                  </a:lnTo>
                  <a:lnTo>
                    <a:pt x="2354321" y="549385"/>
                  </a:lnTo>
                  <a:lnTo>
                    <a:pt x="2357426" y="585892"/>
                  </a:lnTo>
                  <a:lnTo>
                    <a:pt x="2358744" y="627520"/>
                  </a:lnTo>
                  <a:lnTo>
                    <a:pt x="2358663" y="673571"/>
                  </a:lnTo>
                  <a:lnTo>
                    <a:pt x="2357572" y="723348"/>
                  </a:lnTo>
                  <a:lnTo>
                    <a:pt x="2355860" y="776155"/>
                  </a:lnTo>
                  <a:lnTo>
                    <a:pt x="2353916" y="831295"/>
                  </a:lnTo>
                  <a:lnTo>
                    <a:pt x="2352128" y="888070"/>
                  </a:lnTo>
                  <a:lnTo>
                    <a:pt x="2350886" y="945785"/>
                  </a:lnTo>
                  <a:lnTo>
                    <a:pt x="2350578" y="1003742"/>
                  </a:lnTo>
                  <a:lnTo>
                    <a:pt x="2351594" y="1061245"/>
                  </a:lnTo>
                  <a:lnTo>
                    <a:pt x="2354321" y="1117595"/>
                  </a:lnTo>
                  <a:lnTo>
                    <a:pt x="2293989" y="1128022"/>
                  </a:lnTo>
                  <a:lnTo>
                    <a:pt x="2239620" y="1134270"/>
                  </a:lnTo>
                  <a:lnTo>
                    <a:pt x="2190166" y="1137025"/>
                  </a:lnTo>
                  <a:lnTo>
                    <a:pt x="2144581" y="1136970"/>
                  </a:lnTo>
                  <a:lnTo>
                    <a:pt x="2101819" y="1134791"/>
                  </a:lnTo>
                  <a:lnTo>
                    <a:pt x="2060834" y="1131173"/>
                  </a:lnTo>
                  <a:lnTo>
                    <a:pt x="2020578" y="1126801"/>
                  </a:lnTo>
                  <a:lnTo>
                    <a:pt x="1980005" y="1122359"/>
                  </a:lnTo>
                  <a:lnTo>
                    <a:pt x="1938069" y="1118533"/>
                  </a:lnTo>
                  <a:lnTo>
                    <a:pt x="1893723" y="1116007"/>
                  </a:lnTo>
                  <a:lnTo>
                    <a:pt x="1845921" y="1115466"/>
                  </a:lnTo>
                  <a:lnTo>
                    <a:pt x="1793616" y="1117595"/>
                  </a:lnTo>
                  <a:lnTo>
                    <a:pt x="1742301" y="1119567"/>
                  </a:lnTo>
                  <a:lnTo>
                    <a:pt x="1689990" y="1119056"/>
                  </a:lnTo>
                  <a:lnTo>
                    <a:pt x="1637083" y="1116649"/>
                  </a:lnTo>
                  <a:lnTo>
                    <a:pt x="1583977" y="1112935"/>
                  </a:lnTo>
                  <a:lnTo>
                    <a:pt x="1531070" y="1108501"/>
                  </a:lnTo>
                  <a:lnTo>
                    <a:pt x="1478762" y="1103934"/>
                  </a:lnTo>
                  <a:lnTo>
                    <a:pt x="1427450" y="1099821"/>
                  </a:lnTo>
                  <a:lnTo>
                    <a:pt x="1377532" y="1096751"/>
                  </a:lnTo>
                  <a:lnTo>
                    <a:pt x="1329408" y="1095311"/>
                  </a:lnTo>
                  <a:lnTo>
                    <a:pt x="1283475" y="1096088"/>
                  </a:lnTo>
                  <a:lnTo>
                    <a:pt x="1240131" y="1099669"/>
                  </a:lnTo>
                  <a:lnTo>
                    <a:pt x="1199776" y="1106642"/>
                  </a:lnTo>
                  <a:lnTo>
                    <a:pt x="1162807" y="1117595"/>
                  </a:lnTo>
                  <a:lnTo>
                    <a:pt x="1125555" y="1128291"/>
                  </a:lnTo>
                  <a:lnTo>
                    <a:pt x="1084444" y="1134579"/>
                  </a:lnTo>
                  <a:lnTo>
                    <a:pt x="1040014" y="1137174"/>
                  </a:lnTo>
                  <a:lnTo>
                    <a:pt x="992806" y="1136793"/>
                  </a:lnTo>
                  <a:lnTo>
                    <a:pt x="943359" y="1134153"/>
                  </a:lnTo>
                  <a:lnTo>
                    <a:pt x="892214" y="1129968"/>
                  </a:lnTo>
                  <a:lnTo>
                    <a:pt x="839911" y="1124955"/>
                  </a:lnTo>
                  <a:lnTo>
                    <a:pt x="786989" y="1119831"/>
                  </a:lnTo>
                  <a:lnTo>
                    <a:pt x="733989" y="1115311"/>
                  </a:lnTo>
                  <a:lnTo>
                    <a:pt x="681451" y="1112111"/>
                  </a:lnTo>
                  <a:lnTo>
                    <a:pt x="629916" y="1110948"/>
                  </a:lnTo>
                  <a:lnTo>
                    <a:pt x="579922" y="1112538"/>
                  </a:lnTo>
                  <a:lnTo>
                    <a:pt x="532011" y="1117595"/>
                  </a:lnTo>
                  <a:lnTo>
                    <a:pt x="478122" y="1123424"/>
                  </a:lnTo>
                  <a:lnTo>
                    <a:pt x="426603" y="1124981"/>
                  </a:lnTo>
                  <a:lnTo>
                    <a:pt x="377144" y="1123301"/>
                  </a:lnTo>
                  <a:lnTo>
                    <a:pt x="329429" y="1119420"/>
                  </a:lnTo>
                  <a:lnTo>
                    <a:pt x="283148" y="1114374"/>
                  </a:lnTo>
                  <a:lnTo>
                    <a:pt x="237986" y="1109198"/>
                  </a:lnTo>
                  <a:lnTo>
                    <a:pt x="193632" y="1104926"/>
                  </a:lnTo>
                  <a:lnTo>
                    <a:pt x="149772" y="1102595"/>
                  </a:lnTo>
                  <a:lnTo>
                    <a:pt x="106093" y="1103239"/>
                  </a:lnTo>
                  <a:lnTo>
                    <a:pt x="62283" y="1107894"/>
                  </a:lnTo>
                  <a:lnTo>
                    <a:pt x="18029" y="1117595"/>
                  </a:lnTo>
                  <a:lnTo>
                    <a:pt x="7439" y="1065733"/>
                  </a:lnTo>
                  <a:lnTo>
                    <a:pt x="1737" y="1019183"/>
                  </a:lnTo>
                  <a:lnTo>
                    <a:pt x="0" y="976454"/>
                  </a:lnTo>
                  <a:lnTo>
                    <a:pt x="1303" y="936054"/>
                  </a:lnTo>
                  <a:lnTo>
                    <a:pt x="4725" y="896489"/>
                  </a:lnTo>
                  <a:lnTo>
                    <a:pt x="9342" y="856269"/>
                  </a:lnTo>
                  <a:lnTo>
                    <a:pt x="14230" y="813900"/>
                  </a:lnTo>
                  <a:lnTo>
                    <a:pt x="18466" y="767891"/>
                  </a:lnTo>
                  <a:lnTo>
                    <a:pt x="21127" y="716749"/>
                  </a:lnTo>
                  <a:lnTo>
                    <a:pt x="21289" y="658982"/>
                  </a:lnTo>
                  <a:lnTo>
                    <a:pt x="18029" y="593098"/>
                  </a:lnTo>
                  <a:lnTo>
                    <a:pt x="13990" y="527295"/>
                  </a:lnTo>
                  <a:lnTo>
                    <a:pt x="12127" y="469599"/>
                  </a:lnTo>
                  <a:lnTo>
                    <a:pt x="11984" y="418252"/>
                  </a:lnTo>
                  <a:lnTo>
                    <a:pt x="13105" y="371494"/>
                  </a:lnTo>
                  <a:lnTo>
                    <a:pt x="15033" y="327565"/>
                  </a:lnTo>
                  <a:lnTo>
                    <a:pt x="17313" y="284706"/>
                  </a:lnTo>
                  <a:lnTo>
                    <a:pt x="19489" y="241158"/>
                  </a:lnTo>
                  <a:lnTo>
                    <a:pt x="21104" y="195162"/>
                  </a:lnTo>
                  <a:lnTo>
                    <a:pt x="21703" y="144957"/>
                  </a:lnTo>
                  <a:lnTo>
                    <a:pt x="20830" y="88786"/>
                  </a:lnTo>
                  <a:lnTo>
                    <a:pt x="18029" y="24887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59039" y="2656331"/>
              <a:ext cx="683260" cy="751840"/>
            </a:xfrm>
            <a:custGeom>
              <a:avLst/>
              <a:gdLst/>
              <a:ahLst/>
              <a:cxnLst/>
              <a:rect l="l" t="t" r="r" b="b"/>
              <a:pathLst>
                <a:path w="683259" h="751839">
                  <a:moveTo>
                    <a:pt x="512064" y="0"/>
                  </a:moveTo>
                  <a:lnTo>
                    <a:pt x="170688" y="0"/>
                  </a:lnTo>
                  <a:lnTo>
                    <a:pt x="170688" y="409956"/>
                  </a:lnTo>
                  <a:lnTo>
                    <a:pt x="0" y="409956"/>
                  </a:lnTo>
                  <a:lnTo>
                    <a:pt x="341376" y="751332"/>
                  </a:lnTo>
                  <a:lnTo>
                    <a:pt x="682752" y="409956"/>
                  </a:lnTo>
                  <a:lnTo>
                    <a:pt x="512064" y="409956"/>
                  </a:lnTo>
                  <a:lnTo>
                    <a:pt x="51206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59039" y="2656333"/>
              <a:ext cx="683260" cy="751840"/>
            </a:xfrm>
            <a:custGeom>
              <a:avLst/>
              <a:gdLst/>
              <a:ahLst/>
              <a:cxnLst/>
              <a:rect l="l" t="t" r="r" b="b"/>
              <a:pathLst>
                <a:path w="683259" h="751839">
                  <a:moveTo>
                    <a:pt x="0" y="409956"/>
                  </a:moveTo>
                  <a:lnTo>
                    <a:pt x="170688" y="409956"/>
                  </a:lnTo>
                  <a:lnTo>
                    <a:pt x="170688" y="0"/>
                  </a:lnTo>
                  <a:lnTo>
                    <a:pt x="512064" y="0"/>
                  </a:lnTo>
                  <a:lnTo>
                    <a:pt x="512064" y="409956"/>
                  </a:lnTo>
                  <a:lnTo>
                    <a:pt x="682752" y="409956"/>
                  </a:lnTo>
                  <a:lnTo>
                    <a:pt x="341376" y="751332"/>
                  </a:lnTo>
                  <a:lnTo>
                    <a:pt x="0" y="40995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869919" y="5559079"/>
            <a:ext cx="3176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65" marR="5080" indent="-914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참고 : </a:t>
            </a:r>
            <a:r>
              <a:rPr sz="1800" spc="-5" dirty="0">
                <a:latin typeface="맑은 고딕"/>
                <a:cs typeface="맑은 고딕"/>
              </a:rPr>
              <a:t>Gradient Descent에서의  theta</a:t>
            </a:r>
            <a:r>
              <a:rPr sz="1800" spc="-10" dirty="0">
                <a:latin typeface="맑은 고딕"/>
                <a:cs typeface="맑은 고딕"/>
              </a:rPr>
              <a:t> </a:t>
            </a:r>
            <a:r>
              <a:rPr sz="1800" dirty="0">
                <a:latin typeface="맑은 고딕"/>
                <a:cs typeface="맑은 고딕"/>
              </a:rPr>
              <a:t>조정방법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86740" y="5437632"/>
            <a:ext cx="4437875" cy="12268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535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85" dirty="0"/>
              <a:t>Ridge Regression:</a:t>
            </a:r>
            <a:r>
              <a:rPr sz="4400" spc="-360" dirty="0"/>
              <a:t> </a:t>
            </a:r>
            <a:r>
              <a:rPr sz="4400" b="1" spc="45" dirty="0">
                <a:latin typeface="Arial"/>
                <a:cs typeface="Arial"/>
              </a:rPr>
              <a:t>Examples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8221345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15" dirty="0">
                <a:latin typeface="Arial Black"/>
                <a:cs typeface="Arial Black"/>
              </a:rPr>
              <a:t>Left: </a:t>
            </a:r>
            <a:r>
              <a:rPr sz="2400" b="1" spc="80" dirty="0">
                <a:latin typeface="Arial"/>
                <a:cs typeface="Arial"/>
              </a:rPr>
              <a:t>plain </a:t>
            </a:r>
            <a:r>
              <a:rPr sz="2400" spc="-215" dirty="0">
                <a:latin typeface="Arial Black"/>
                <a:cs typeface="Arial Black"/>
              </a:rPr>
              <a:t>Ridge</a:t>
            </a:r>
            <a:r>
              <a:rPr sz="2400" spc="-285" dirty="0">
                <a:latin typeface="Arial Black"/>
                <a:cs typeface="Arial Black"/>
              </a:rPr>
              <a:t> </a:t>
            </a:r>
            <a:r>
              <a:rPr sz="2400" spc="-200" dirty="0">
                <a:latin typeface="Arial Black"/>
                <a:cs typeface="Arial Black"/>
              </a:rPr>
              <a:t>models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5" dirty="0">
                <a:latin typeface="Arial Black"/>
                <a:cs typeface="Arial Black"/>
              </a:rPr>
              <a:t>Right: </a:t>
            </a:r>
            <a:r>
              <a:rPr sz="2400" b="1" spc="60" dirty="0">
                <a:latin typeface="Arial"/>
                <a:cs typeface="Arial"/>
              </a:rPr>
              <a:t>Polynomial </a:t>
            </a:r>
            <a:r>
              <a:rPr sz="2400" spc="-220" dirty="0">
                <a:latin typeface="Arial Black"/>
                <a:cs typeface="Arial Black"/>
              </a:rPr>
              <a:t>Regression </a:t>
            </a:r>
            <a:r>
              <a:rPr sz="2400" spc="-225" dirty="0">
                <a:latin typeface="Arial Black"/>
                <a:cs typeface="Arial Black"/>
              </a:rPr>
              <a:t>with </a:t>
            </a:r>
            <a:r>
              <a:rPr sz="2400" spc="-215" dirty="0">
                <a:latin typeface="Arial Black"/>
                <a:cs typeface="Arial Black"/>
              </a:rPr>
              <a:t>Ridge</a:t>
            </a:r>
            <a:r>
              <a:rPr sz="2400" spc="-190" dirty="0">
                <a:latin typeface="Arial Black"/>
                <a:cs typeface="Arial Black"/>
              </a:rPr>
              <a:t> </a:t>
            </a:r>
            <a:r>
              <a:rPr sz="2400" spc="-170" dirty="0">
                <a:latin typeface="Arial Black"/>
                <a:cs typeface="Arial Black"/>
              </a:rPr>
              <a:t>regularization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38272" y="2955223"/>
            <a:ext cx="6315455" cy="3319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70"/>
            <a:ext cx="87604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+mj-ea"/>
              </a:rPr>
              <a:t>Lasso 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59977"/>
            <a:ext cx="9950450" cy="190817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540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Least Absolute Shrinkage and Selection Operator Regression</a:t>
            </a: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(usually simply called Lasso Regression)</a:t>
            </a:r>
          </a:p>
          <a:p>
            <a:pPr marL="254000" indent="-2286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540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is another regularized version of Linear Regression:</a:t>
            </a: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it </a:t>
            </a:r>
            <a:r>
              <a:rPr sz="2000" b="1" dirty="0">
                <a:latin typeface="+mj-ea"/>
                <a:ea typeface="+mj-ea"/>
                <a:cs typeface="Arial"/>
              </a:rPr>
              <a:t>adds a regularization term </a:t>
            </a:r>
            <a:r>
              <a:rPr sz="2000" dirty="0">
                <a:latin typeface="+mj-ea"/>
                <a:ea typeface="+mj-ea"/>
                <a:cs typeface="Arial Black"/>
              </a:rPr>
              <a:t>to the </a:t>
            </a:r>
            <a:r>
              <a:rPr sz="2000" b="1" dirty="0">
                <a:latin typeface="+mj-ea"/>
                <a:ea typeface="+mj-ea"/>
                <a:cs typeface="Arial"/>
              </a:rPr>
              <a:t>cost </a:t>
            </a:r>
            <a:r>
              <a:rPr sz="2000" dirty="0">
                <a:latin typeface="+mj-ea"/>
                <a:ea typeface="+mj-ea"/>
                <a:cs typeface="Arial Black"/>
              </a:rPr>
              <a:t>function as Ridge Regression does,</a:t>
            </a:r>
          </a:p>
          <a:p>
            <a:pPr marL="711200" lvl="1" indent="-2286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it uses the </a:t>
            </a:r>
            <a:r>
              <a:rPr sz="2000" b="1" dirty="0">
                <a:latin typeface="+mj-ea"/>
                <a:ea typeface="+mj-ea"/>
                <a:cs typeface="Courier New"/>
              </a:rPr>
              <a:t>ℓ</a:t>
            </a:r>
            <a:r>
              <a:rPr sz="1950" b="1" baseline="-21367" dirty="0">
                <a:latin typeface="+mj-ea"/>
                <a:ea typeface="+mj-ea"/>
                <a:cs typeface="Arial"/>
              </a:rPr>
              <a:t>1 </a:t>
            </a:r>
            <a:r>
              <a:rPr sz="2000" b="1" dirty="0">
                <a:latin typeface="+mj-ea"/>
                <a:ea typeface="+mj-ea"/>
                <a:cs typeface="Arial"/>
              </a:rPr>
              <a:t>norm </a:t>
            </a:r>
            <a:r>
              <a:rPr sz="2000" dirty="0">
                <a:latin typeface="+mj-ea"/>
                <a:ea typeface="+mj-ea"/>
                <a:cs typeface="Arial Black"/>
              </a:rPr>
              <a:t>of the weight vector.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969631" y="3953636"/>
            <a:ext cx="3962400" cy="1196975"/>
            <a:chOff x="6969631" y="3953636"/>
            <a:chExt cx="3962400" cy="1196975"/>
          </a:xfrm>
        </p:grpSpPr>
        <p:sp>
          <p:nvSpPr>
            <p:cNvPr id="5" name="object 5"/>
            <p:cNvSpPr/>
            <p:nvPr/>
          </p:nvSpPr>
          <p:spPr>
            <a:xfrm>
              <a:off x="6969631" y="3953636"/>
              <a:ext cx="3962033" cy="733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175780" y="4710029"/>
              <a:ext cx="170815" cy="434340"/>
            </a:xfrm>
            <a:custGeom>
              <a:avLst/>
              <a:gdLst/>
              <a:ahLst/>
              <a:cxnLst/>
              <a:rect l="l" t="t" r="r" b="b"/>
              <a:pathLst>
                <a:path w="170815" h="434339">
                  <a:moveTo>
                    <a:pt x="170662" y="434136"/>
                  </a:moveTo>
                  <a:lnTo>
                    <a:pt x="77431" y="434136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611031" y="4295227"/>
              <a:ext cx="873125" cy="478155"/>
            </a:xfrm>
            <a:custGeom>
              <a:avLst/>
              <a:gdLst/>
              <a:ahLst/>
              <a:cxnLst/>
              <a:rect l="l" t="t" r="r" b="b"/>
              <a:pathLst>
                <a:path w="873125" h="478154">
                  <a:moveTo>
                    <a:pt x="1092" y="5500"/>
                  </a:moveTo>
                  <a:lnTo>
                    <a:pt x="35388" y="1248"/>
                  </a:lnTo>
                  <a:lnTo>
                    <a:pt x="74430" y="0"/>
                  </a:lnTo>
                  <a:lnTo>
                    <a:pt x="118572" y="861"/>
                  </a:lnTo>
                  <a:lnTo>
                    <a:pt x="168171" y="2938"/>
                  </a:lnTo>
                  <a:lnTo>
                    <a:pt x="223582" y="5335"/>
                  </a:lnTo>
                  <a:lnTo>
                    <a:pt x="285161" y="7158"/>
                  </a:lnTo>
                  <a:lnTo>
                    <a:pt x="353263" y="7511"/>
                  </a:lnTo>
                  <a:lnTo>
                    <a:pt x="428243" y="5500"/>
                  </a:lnTo>
                  <a:lnTo>
                    <a:pt x="485831" y="4589"/>
                  </a:lnTo>
                  <a:lnTo>
                    <a:pt x="534452" y="6729"/>
                  </a:lnTo>
                  <a:lnTo>
                    <a:pt x="576374" y="10852"/>
                  </a:lnTo>
                  <a:lnTo>
                    <a:pt x="613867" y="15890"/>
                  </a:lnTo>
                  <a:lnTo>
                    <a:pt x="649198" y="20774"/>
                  </a:lnTo>
                  <a:lnTo>
                    <a:pt x="684636" y="24436"/>
                  </a:lnTo>
                  <a:lnTo>
                    <a:pt x="722448" y="25808"/>
                  </a:lnTo>
                  <a:lnTo>
                    <a:pt x="764904" y="23821"/>
                  </a:lnTo>
                  <a:lnTo>
                    <a:pt x="814272" y="17408"/>
                  </a:lnTo>
                  <a:lnTo>
                    <a:pt x="872820" y="5500"/>
                  </a:lnTo>
                  <a:lnTo>
                    <a:pt x="872481" y="55093"/>
                  </a:lnTo>
                  <a:lnTo>
                    <a:pt x="871043" y="104443"/>
                  </a:lnTo>
                  <a:lnTo>
                    <a:pt x="869012" y="153783"/>
                  </a:lnTo>
                  <a:lnTo>
                    <a:pt x="866897" y="203346"/>
                  </a:lnTo>
                  <a:lnTo>
                    <a:pt x="865205" y="253368"/>
                  </a:lnTo>
                  <a:lnTo>
                    <a:pt x="864443" y="304080"/>
                  </a:lnTo>
                  <a:lnTo>
                    <a:pt x="865120" y="355717"/>
                  </a:lnTo>
                  <a:lnTo>
                    <a:pt x="867743" y="408513"/>
                  </a:lnTo>
                  <a:lnTo>
                    <a:pt x="872820" y="462700"/>
                  </a:lnTo>
                  <a:lnTo>
                    <a:pt x="816097" y="473381"/>
                  </a:lnTo>
                  <a:lnTo>
                    <a:pt x="761289" y="477910"/>
                  </a:lnTo>
                  <a:lnTo>
                    <a:pt x="708465" y="477779"/>
                  </a:lnTo>
                  <a:lnTo>
                    <a:pt x="657691" y="474481"/>
                  </a:lnTo>
                  <a:lnTo>
                    <a:pt x="609036" y="469508"/>
                  </a:lnTo>
                  <a:lnTo>
                    <a:pt x="562567" y="464351"/>
                  </a:lnTo>
                  <a:lnTo>
                    <a:pt x="518352" y="460503"/>
                  </a:lnTo>
                  <a:lnTo>
                    <a:pt x="476459" y="459455"/>
                  </a:lnTo>
                  <a:lnTo>
                    <a:pt x="436956" y="462700"/>
                  </a:lnTo>
                  <a:lnTo>
                    <a:pt x="396787" y="467307"/>
                  </a:lnTo>
                  <a:lnTo>
                    <a:pt x="353232" y="469664"/>
                  </a:lnTo>
                  <a:lnTo>
                    <a:pt x="306857" y="470241"/>
                  </a:lnTo>
                  <a:lnTo>
                    <a:pt x="258227" y="469510"/>
                  </a:lnTo>
                  <a:lnTo>
                    <a:pt x="207910" y="467941"/>
                  </a:lnTo>
                  <a:lnTo>
                    <a:pt x="156472" y="466005"/>
                  </a:lnTo>
                  <a:lnTo>
                    <a:pt x="104478" y="464172"/>
                  </a:lnTo>
                  <a:lnTo>
                    <a:pt x="52496" y="462914"/>
                  </a:lnTo>
                  <a:lnTo>
                    <a:pt x="1092" y="462700"/>
                  </a:lnTo>
                  <a:lnTo>
                    <a:pt x="0" y="424702"/>
                  </a:lnTo>
                  <a:lnTo>
                    <a:pt x="661" y="379394"/>
                  </a:lnTo>
                  <a:lnTo>
                    <a:pt x="2441" y="328537"/>
                  </a:lnTo>
                  <a:lnTo>
                    <a:pt x="4705" y="273894"/>
                  </a:lnTo>
                  <a:lnTo>
                    <a:pt x="6820" y="217223"/>
                  </a:lnTo>
                  <a:lnTo>
                    <a:pt x="8150" y="160288"/>
                  </a:lnTo>
                  <a:lnTo>
                    <a:pt x="8062" y="104848"/>
                  </a:lnTo>
                  <a:lnTo>
                    <a:pt x="5920" y="52665"/>
                  </a:lnTo>
                  <a:lnTo>
                    <a:pt x="1092" y="55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601724" y="3952577"/>
            <a:ext cx="4058285" cy="1198245"/>
            <a:chOff x="1601724" y="3952577"/>
            <a:chExt cx="4058285" cy="1198245"/>
          </a:xfrm>
        </p:grpSpPr>
        <p:sp>
          <p:nvSpPr>
            <p:cNvPr id="9" name="object 9"/>
            <p:cNvSpPr/>
            <p:nvPr/>
          </p:nvSpPr>
          <p:spPr>
            <a:xfrm>
              <a:off x="1601724" y="3952577"/>
              <a:ext cx="4058019" cy="69593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226742" y="4281511"/>
              <a:ext cx="871855" cy="478155"/>
            </a:xfrm>
            <a:custGeom>
              <a:avLst/>
              <a:gdLst/>
              <a:ahLst/>
              <a:cxnLst/>
              <a:rect l="l" t="t" r="r" b="b"/>
              <a:pathLst>
                <a:path w="871854" h="478154">
                  <a:moveTo>
                    <a:pt x="1089" y="5500"/>
                  </a:moveTo>
                  <a:lnTo>
                    <a:pt x="35325" y="1248"/>
                  </a:lnTo>
                  <a:lnTo>
                    <a:pt x="74297" y="0"/>
                  </a:lnTo>
                  <a:lnTo>
                    <a:pt x="118363" y="861"/>
                  </a:lnTo>
                  <a:lnTo>
                    <a:pt x="167875" y="2938"/>
                  </a:lnTo>
                  <a:lnTo>
                    <a:pt x="223189" y="5335"/>
                  </a:lnTo>
                  <a:lnTo>
                    <a:pt x="284660" y="7158"/>
                  </a:lnTo>
                  <a:lnTo>
                    <a:pt x="352643" y="7511"/>
                  </a:lnTo>
                  <a:lnTo>
                    <a:pt x="427492" y="5500"/>
                  </a:lnTo>
                  <a:lnTo>
                    <a:pt x="484978" y="4589"/>
                  </a:lnTo>
                  <a:lnTo>
                    <a:pt x="533513" y="6729"/>
                  </a:lnTo>
                  <a:lnTo>
                    <a:pt x="575362" y="10852"/>
                  </a:lnTo>
                  <a:lnTo>
                    <a:pt x="612789" y="15890"/>
                  </a:lnTo>
                  <a:lnTo>
                    <a:pt x="648059" y="20774"/>
                  </a:lnTo>
                  <a:lnTo>
                    <a:pt x="683435" y="24436"/>
                  </a:lnTo>
                  <a:lnTo>
                    <a:pt x="721182" y="25808"/>
                  </a:lnTo>
                  <a:lnTo>
                    <a:pt x="763564" y="23821"/>
                  </a:lnTo>
                  <a:lnTo>
                    <a:pt x="812847" y="17408"/>
                  </a:lnTo>
                  <a:lnTo>
                    <a:pt x="871293" y="5500"/>
                  </a:lnTo>
                  <a:lnTo>
                    <a:pt x="870956" y="55093"/>
                  </a:lnTo>
                  <a:lnTo>
                    <a:pt x="869519" y="104443"/>
                  </a:lnTo>
                  <a:lnTo>
                    <a:pt x="867492" y="153783"/>
                  </a:lnTo>
                  <a:lnTo>
                    <a:pt x="865379" y="203346"/>
                  </a:lnTo>
                  <a:lnTo>
                    <a:pt x="863689" y="253368"/>
                  </a:lnTo>
                  <a:lnTo>
                    <a:pt x="862928" y="304080"/>
                  </a:lnTo>
                  <a:lnTo>
                    <a:pt x="863604" y="355717"/>
                  </a:lnTo>
                  <a:lnTo>
                    <a:pt x="866223" y="408513"/>
                  </a:lnTo>
                  <a:lnTo>
                    <a:pt x="871293" y="462700"/>
                  </a:lnTo>
                  <a:lnTo>
                    <a:pt x="814670" y="473381"/>
                  </a:lnTo>
                  <a:lnTo>
                    <a:pt x="759958" y="477910"/>
                  </a:lnTo>
                  <a:lnTo>
                    <a:pt x="707226" y="477779"/>
                  </a:lnTo>
                  <a:lnTo>
                    <a:pt x="656541" y="474481"/>
                  </a:lnTo>
                  <a:lnTo>
                    <a:pt x="607970" y="469508"/>
                  </a:lnTo>
                  <a:lnTo>
                    <a:pt x="561582" y="464351"/>
                  </a:lnTo>
                  <a:lnTo>
                    <a:pt x="517445" y="460503"/>
                  </a:lnTo>
                  <a:lnTo>
                    <a:pt x="475625" y="459455"/>
                  </a:lnTo>
                  <a:lnTo>
                    <a:pt x="436191" y="462700"/>
                  </a:lnTo>
                  <a:lnTo>
                    <a:pt x="396094" y="467307"/>
                  </a:lnTo>
                  <a:lnTo>
                    <a:pt x="352615" y="469664"/>
                  </a:lnTo>
                  <a:lnTo>
                    <a:pt x="306321" y="470241"/>
                  </a:lnTo>
                  <a:lnTo>
                    <a:pt x="257776" y="469510"/>
                  </a:lnTo>
                  <a:lnTo>
                    <a:pt x="207547" y="467941"/>
                  </a:lnTo>
                  <a:lnTo>
                    <a:pt x="156198" y="466005"/>
                  </a:lnTo>
                  <a:lnTo>
                    <a:pt x="104296" y="464172"/>
                  </a:lnTo>
                  <a:lnTo>
                    <a:pt x="52404" y="462914"/>
                  </a:lnTo>
                  <a:lnTo>
                    <a:pt x="1089" y="462700"/>
                  </a:lnTo>
                  <a:lnTo>
                    <a:pt x="0" y="424702"/>
                  </a:lnTo>
                  <a:lnTo>
                    <a:pt x="660" y="379394"/>
                  </a:lnTo>
                  <a:lnTo>
                    <a:pt x="2438" y="328537"/>
                  </a:lnTo>
                  <a:lnTo>
                    <a:pt x="4699" y="273894"/>
                  </a:lnTo>
                  <a:lnTo>
                    <a:pt x="6811" y="217223"/>
                  </a:lnTo>
                  <a:lnTo>
                    <a:pt x="8139" y="160288"/>
                  </a:lnTo>
                  <a:lnTo>
                    <a:pt x="8050" y="104848"/>
                  </a:lnTo>
                  <a:lnTo>
                    <a:pt x="5912" y="52665"/>
                  </a:lnTo>
                  <a:lnTo>
                    <a:pt x="1089" y="55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512595" y="4710030"/>
              <a:ext cx="170815" cy="434340"/>
            </a:xfrm>
            <a:custGeom>
              <a:avLst/>
              <a:gdLst/>
              <a:ahLst/>
              <a:cxnLst/>
              <a:rect l="l" t="t" r="r" b="b"/>
              <a:pathLst>
                <a:path w="170814" h="434339">
                  <a:moveTo>
                    <a:pt x="170662" y="434136"/>
                  </a:moveTo>
                  <a:lnTo>
                    <a:pt x="77431" y="434136"/>
                  </a:lnTo>
                  <a:lnTo>
                    <a:pt x="0" y="0"/>
                  </a:lnTo>
                </a:path>
              </a:pathLst>
            </a:custGeom>
            <a:ln w="12699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76471" y="5035296"/>
            <a:ext cx="1118870" cy="426399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165"/>
              </a:spcBef>
            </a:pPr>
            <a:r>
              <a:rPr sz="1800" b="1" dirty="0">
                <a:latin typeface="+mj-ea"/>
                <a:ea typeface="+mj-ea"/>
                <a:cs typeface="맑은 고딕"/>
              </a:rPr>
              <a:t>ℓ</a:t>
            </a:r>
            <a:r>
              <a:rPr sz="1800" b="1" baseline="-20833" dirty="0">
                <a:latin typeface="+mj-ea"/>
                <a:ea typeface="+mj-ea"/>
                <a:cs typeface="맑은 고딕"/>
              </a:rPr>
              <a:t>1 </a:t>
            </a:r>
            <a:r>
              <a:rPr sz="1800" b="1" dirty="0">
                <a:latin typeface="+mj-ea"/>
                <a:ea typeface="+mj-ea"/>
                <a:cs typeface="맑은 고딕"/>
              </a:rPr>
              <a:t>norm</a:t>
            </a:r>
            <a:endParaRPr sz="1800">
              <a:latin typeface="+mj-ea"/>
              <a:ea typeface="+mj-ea"/>
              <a:cs typeface="맑은 고딕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j-ea"/>
                <a:ea typeface="+mj-ea"/>
              </a:rPr>
              <a:t>18</a:t>
            </a:fld>
            <a:endParaRPr dirty="0">
              <a:latin typeface="+mj-ea"/>
              <a:ea typeface="+mj-e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j-ea"/>
                <a:ea typeface="+mj-ea"/>
              </a:rPr>
              <a:t>기계학습개론 2020-2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439656" y="5035296"/>
            <a:ext cx="1118870" cy="426399"/>
          </a:xfrm>
          <a:prstGeom prst="rect">
            <a:avLst/>
          </a:prstGeom>
          <a:ln w="12700">
            <a:solidFill>
              <a:srgbClr val="4472C4"/>
            </a:solidFill>
          </a:ln>
        </p:spPr>
        <p:txBody>
          <a:bodyPr vert="horz" wrap="square" lIns="0" tIns="14795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165"/>
              </a:spcBef>
            </a:pPr>
            <a:r>
              <a:rPr sz="1800" b="1" dirty="0">
                <a:latin typeface="+mj-ea"/>
                <a:ea typeface="+mj-ea"/>
                <a:cs typeface="맑은 고딕"/>
              </a:rPr>
              <a:t>ℓ</a:t>
            </a:r>
            <a:r>
              <a:rPr sz="1800" b="1" baseline="-20833" dirty="0">
                <a:latin typeface="+mj-ea"/>
                <a:ea typeface="+mj-ea"/>
                <a:cs typeface="맑은 고딕"/>
              </a:rPr>
              <a:t>2 </a:t>
            </a:r>
            <a:r>
              <a:rPr sz="1800" b="1" dirty="0">
                <a:latin typeface="+mj-ea"/>
                <a:ea typeface="+mj-ea"/>
                <a:cs typeface="맑은 고딕"/>
              </a:rPr>
              <a:t>norm</a:t>
            </a:r>
            <a:endParaRPr sz="1800">
              <a:latin typeface="+mj-ea"/>
              <a:ea typeface="+mj-ea"/>
              <a:cs typeface="맑은 고딕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543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0" dirty="0"/>
              <a:t>No</a:t>
            </a:r>
            <a:r>
              <a:rPr sz="4400" spc="-160" dirty="0"/>
              <a:t>r</a:t>
            </a:r>
            <a:r>
              <a:rPr sz="4400" spc="-285" dirty="0"/>
              <a:t>m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16939" y="1803780"/>
            <a:ext cx="10182860" cy="13373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2641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35" dirty="0">
                <a:latin typeface="Arial Black"/>
                <a:cs typeface="Arial Black"/>
              </a:rPr>
              <a:t>A </a:t>
            </a:r>
            <a:r>
              <a:rPr sz="2400" b="1" spc="125" dirty="0">
                <a:latin typeface="Arial"/>
                <a:cs typeface="Arial"/>
              </a:rPr>
              <a:t>norm </a:t>
            </a: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spc="-254" dirty="0">
                <a:latin typeface="Arial Black"/>
                <a:cs typeface="Arial Black"/>
              </a:rPr>
              <a:t>a </a:t>
            </a:r>
            <a:r>
              <a:rPr sz="2400" spc="-185" dirty="0">
                <a:latin typeface="Arial Black"/>
                <a:cs typeface="Arial Black"/>
              </a:rPr>
              <a:t>function </a:t>
            </a:r>
            <a:r>
              <a:rPr sz="2400" u="heavy" spc="-12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from </a:t>
            </a:r>
            <a:r>
              <a:rPr sz="2400" u="heavy" spc="-254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a </a:t>
            </a:r>
            <a:r>
              <a:rPr sz="2400" u="heavy" spc="-229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vector </a:t>
            </a:r>
            <a:r>
              <a:rPr sz="2400" u="heavy" spc="-28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space</a:t>
            </a:r>
            <a:r>
              <a:rPr sz="2400" spc="-280" dirty="0">
                <a:latin typeface="Arial Black"/>
                <a:cs typeface="Arial Black"/>
              </a:rPr>
              <a:t> </a:t>
            </a:r>
            <a:r>
              <a:rPr sz="2400" spc="-180" dirty="0">
                <a:latin typeface="Arial Black"/>
                <a:cs typeface="Arial Black"/>
              </a:rPr>
              <a:t>over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195" dirty="0">
                <a:latin typeface="Arial Black"/>
                <a:cs typeface="Arial Black"/>
              </a:rPr>
              <a:t>real </a:t>
            </a:r>
            <a:r>
              <a:rPr sz="2400" spc="-114" dirty="0">
                <a:latin typeface="Arial Black"/>
                <a:cs typeface="Arial Black"/>
              </a:rPr>
              <a:t>or </a:t>
            </a:r>
            <a:r>
              <a:rPr sz="2400" spc="-235" dirty="0">
                <a:latin typeface="Arial Black"/>
                <a:cs typeface="Arial Black"/>
              </a:rPr>
              <a:t>complex  </a:t>
            </a:r>
            <a:r>
              <a:rPr sz="2400" spc="-165" dirty="0">
                <a:latin typeface="Arial Black"/>
                <a:cs typeface="Arial Black"/>
              </a:rPr>
              <a:t>numbers </a:t>
            </a:r>
            <a:r>
              <a:rPr sz="2400" u="heavy" spc="-18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to </a:t>
            </a:r>
            <a:r>
              <a:rPr sz="2400" u="heavy" spc="-190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the </a:t>
            </a:r>
            <a:r>
              <a:rPr sz="2400" b="1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nonnegative </a:t>
            </a:r>
            <a:r>
              <a:rPr sz="2400" u="heavy" spc="-19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real</a:t>
            </a:r>
            <a:r>
              <a:rPr sz="2400" u="heavy" spc="-35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 </a:t>
            </a:r>
            <a:r>
              <a:rPr sz="2400" u="heavy" spc="-165" dirty="0">
                <a:uFill>
                  <a:solidFill>
                    <a:srgbClr val="000000"/>
                  </a:solidFill>
                </a:uFill>
                <a:latin typeface="Arial Black"/>
                <a:cs typeface="Arial Black"/>
              </a:rPr>
              <a:t>numbers</a:t>
            </a:r>
            <a:r>
              <a:rPr sz="2400" spc="-165" dirty="0">
                <a:latin typeface="Arial Black"/>
                <a:cs typeface="Arial Black"/>
              </a:rPr>
              <a:t>,</a:t>
            </a:r>
            <a:endParaRPr sz="2400">
              <a:latin typeface="Arial Black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3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that </a:t>
            </a:r>
            <a:r>
              <a:rPr sz="2000" spc="-200" dirty="0">
                <a:latin typeface="Arial Black"/>
                <a:cs typeface="Arial Black"/>
              </a:rPr>
              <a:t>satisfies </a:t>
            </a:r>
            <a:r>
              <a:rPr sz="2000" spc="-185" dirty="0">
                <a:latin typeface="Arial Black"/>
                <a:cs typeface="Arial Black"/>
              </a:rPr>
              <a:t>certain </a:t>
            </a:r>
            <a:r>
              <a:rPr sz="2000" spc="-145" dirty="0">
                <a:latin typeface="Arial Black"/>
                <a:cs typeface="Arial Black"/>
              </a:rPr>
              <a:t>properties </a:t>
            </a:r>
            <a:r>
              <a:rPr sz="2000" spc="-140" dirty="0">
                <a:latin typeface="Arial Black"/>
                <a:cs typeface="Arial Black"/>
              </a:rPr>
              <a:t>pertaining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95" dirty="0">
                <a:latin typeface="Arial Black"/>
                <a:cs typeface="Arial Black"/>
              </a:rPr>
              <a:t>scalability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165" dirty="0">
                <a:latin typeface="Arial Black"/>
                <a:cs typeface="Arial Black"/>
              </a:rPr>
              <a:t>additivity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225" dirty="0">
                <a:latin typeface="Arial Black"/>
                <a:cs typeface="Arial Black"/>
              </a:rPr>
              <a:t>takes 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75" dirty="0">
                <a:latin typeface="Arial Black"/>
                <a:cs typeface="Arial Black"/>
              </a:rPr>
              <a:t>value </a:t>
            </a:r>
            <a:r>
              <a:rPr sz="2000" spc="-145" dirty="0">
                <a:latin typeface="Arial Black"/>
                <a:cs typeface="Arial Black"/>
              </a:rPr>
              <a:t>zero </a:t>
            </a:r>
            <a:r>
              <a:rPr sz="2000" spc="-150" dirty="0">
                <a:latin typeface="Arial Black"/>
                <a:cs typeface="Arial Black"/>
              </a:rPr>
              <a:t>only </a:t>
            </a:r>
            <a:r>
              <a:rPr sz="2000" spc="-125" dirty="0">
                <a:latin typeface="Arial Black"/>
                <a:cs typeface="Arial Black"/>
              </a:rPr>
              <a:t>if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25" dirty="0">
                <a:latin typeface="Arial Black"/>
                <a:cs typeface="Arial Black"/>
              </a:rPr>
              <a:t>input </a:t>
            </a:r>
            <a:r>
              <a:rPr sz="2000" spc="-195" dirty="0">
                <a:latin typeface="Arial Black"/>
                <a:cs typeface="Arial Black"/>
              </a:rPr>
              <a:t>vector </a:t>
            </a:r>
            <a:r>
              <a:rPr sz="2000" spc="-210" dirty="0">
                <a:latin typeface="Arial Black"/>
                <a:cs typeface="Arial Black"/>
              </a:rPr>
              <a:t>is</a:t>
            </a:r>
            <a:r>
              <a:rPr sz="2000" spc="-100" dirty="0">
                <a:latin typeface="Arial Black"/>
                <a:cs typeface="Arial Black"/>
              </a:rPr>
              <a:t> </a:t>
            </a:r>
            <a:r>
              <a:rPr sz="2000" spc="-145" dirty="0">
                <a:latin typeface="Arial Black"/>
                <a:cs typeface="Arial Black"/>
              </a:rPr>
              <a:t>zero.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25652" y="3793235"/>
            <a:ext cx="4090415" cy="1900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20656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8" y="2749341"/>
            <a:ext cx="4454525" cy="15055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8382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다항회귀와 로지스틱회귀를</a:t>
            </a:r>
            <a:r>
              <a:rPr sz="2400" spc="-5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  해하고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차이를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241300" marR="5080" indent="-228600">
              <a:lnSpc>
                <a:spcPts val="259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분류문제와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이를</a:t>
            </a:r>
            <a:r>
              <a:rPr sz="2400" spc="-254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위한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활성화함  수를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활용할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핵심용어</a:t>
            </a:r>
          </a:p>
          <a:p>
            <a:pPr marL="241300" indent="-229235">
              <a:lnSpc>
                <a:spcPct val="100000"/>
              </a:lnSpc>
              <a:spcBef>
                <a:spcPts val="2500"/>
              </a:spcBef>
              <a:buFont typeface="Arial"/>
              <a:buChar char="•"/>
              <a:tabLst>
                <a:tab pos="241935" algn="l"/>
              </a:tabLst>
            </a:pPr>
            <a:r>
              <a:rPr b="0" dirty="0">
                <a:latin typeface="맑은 고딕"/>
                <a:cs typeface="맑은 고딕"/>
              </a:rPr>
              <a:t>다항회귀</a:t>
            </a: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60" dirty="0">
                <a:latin typeface="Arial Black"/>
                <a:cs typeface="Arial Black"/>
              </a:rPr>
              <a:t>(Polynomial</a:t>
            </a:r>
            <a:r>
              <a:rPr sz="2000" spc="-210" dirty="0">
                <a:latin typeface="Arial Black"/>
                <a:cs typeface="Arial Black"/>
              </a:rPr>
              <a:t> </a:t>
            </a:r>
            <a:r>
              <a:rPr sz="2000" spc="-180" dirty="0">
                <a:latin typeface="Arial Black"/>
                <a:cs typeface="Arial Black"/>
              </a:rPr>
              <a:t>Regression)</a:t>
            </a:r>
            <a:endParaRPr sz="20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b="0" dirty="0">
                <a:latin typeface="맑은 고딕"/>
                <a:cs typeface="맑은 고딕"/>
              </a:rPr>
              <a:t>로지스틱회귀</a:t>
            </a: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200" dirty="0">
                <a:latin typeface="Arial Black"/>
                <a:cs typeface="Arial Black"/>
              </a:rPr>
              <a:t>(Logistic</a:t>
            </a:r>
            <a:r>
              <a:rPr sz="2000" spc="-170" dirty="0">
                <a:latin typeface="Arial Black"/>
                <a:cs typeface="Arial Black"/>
              </a:rPr>
              <a:t> </a:t>
            </a:r>
            <a:r>
              <a:rPr sz="2000" spc="-180" dirty="0">
                <a:latin typeface="Arial Black"/>
                <a:cs typeface="Arial Black"/>
              </a:rPr>
              <a:t>Regression)</a:t>
            </a:r>
            <a:endParaRPr sz="20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b="0" dirty="0">
                <a:latin typeface="맑은 고딕"/>
                <a:cs typeface="맑은 고딕"/>
              </a:rPr>
              <a:t>활성화함수</a:t>
            </a: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95" dirty="0">
                <a:latin typeface="Arial Black"/>
                <a:cs typeface="Arial Black"/>
              </a:rPr>
              <a:t>(Activation</a:t>
            </a:r>
            <a:r>
              <a:rPr sz="2000" spc="-165" dirty="0">
                <a:latin typeface="Arial Black"/>
                <a:cs typeface="Arial Black"/>
              </a:rPr>
              <a:t> </a:t>
            </a:r>
            <a:r>
              <a:rPr sz="2000" spc="-180" dirty="0">
                <a:latin typeface="Arial Black"/>
                <a:cs typeface="Arial Black"/>
              </a:rPr>
              <a:t>Function)</a:t>
            </a:r>
            <a:endParaRPr sz="2000">
              <a:latin typeface="Arial Black"/>
              <a:cs typeface="Arial Black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41935" algn="l"/>
              </a:tabLst>
            </a:pPr>
            <a:r>
              <a:rPr b="0" dirty="0">
                <a:latin typeface="맑은 고딕"/>
                <a:cs typeface="맑은 고딕"/>
              </a:rPr>
              <a:t>규제</a:t>
            </a:r>
          </a:p>
          <a:p>
            <a:pPr marL="698500" lvl="1" indent="-22923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000" spc="-165" dirty="0">
                <a:latin typeface="Arial Black"/>
                <a:cs typeface="Arial Black"/>
              </a:rPr>
              <a:t>(Regularization)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543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0" dirty="0"/>
              <a:t>No</a:t>
            </a:r>
            <a:r>
              <a:rPr sz="4400" spc="-160" dirty="0"/>
              <a:t>r</a:t>
            </a:r>
            <a:r>
              <a:rPr sz="4400" spc="-285" dirty="0"/>
              <a:t>m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16939" y="1712341"/>
            <a:ext cx="4432300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  <a:tab pos="1679575" algn="l"/>
              </a:tabLst>
            </a:pPr>
            <a:r>
              <a:rPr sz="2400" spc="-290" dirty="0">
                <a:latin typeface="Arial Black"/>
                <a:cs typeface="Arial Black"/>
              </a:rPr>
              <a:t>L1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135" dirty="0">
                <a:latin typeface="Arial Black"/>
                <a:cs typeface="Arial Black"/>
              </a:rPr>
              <a:t>norm:	</a:t>
            </a:r>
            <a:r>
              <a:rPr sz="2400" spc="355" dirty="0">
                <a:latin typeface="Arial Black"/>
                <a:cs typeface="Arial Black"/>
              </a:rPr>
              <a:t>|3|</a:t>
            </a:r>
            <a:r>
              <a:rPr sz="2400" spc="-175" dirty="0">
                <a:latin typeface="Arial Black"/>
                <a:cs typeface="Arial Black"/>
              </a:rPr>
              <a:t> </a:t>
            </a:r>
            <a:r>
              <a:rPr sz="2400" spc="-215" dirty="0">
                <a:latin typeface="Arial Black"/>
                <a:cs typeface="Arial Black"/>
              </a:rPr>
              <a:t>+</a:t>
            </a:r>
            <a:r>
              <a:rPr sz="2400" spc="-175" dirty="0">
                <a:latin typeface="Arial Black"/>
                <a:cs typeface="Arial Black"/>
              </a:rPr>
              <a:t> </a:t>
            </a:r>
            <a:r>
              <a:rPr sz="2400" spc="355" dirty="0">
                <a:latin typeface="Arial Black"/>
                <a:cs typeface="Arial Black"/>
              </a:rPr>
              <a:t>|4|</a:t>
            </a:r>
            <a:r>
              <a:rPr sz="2400" spc="-175" dirty="0">
                <a:latin typeface="Arial Black"/>
                <a:cs typeface="Arial Black"/>
              </a:rPr>
              <a:t> </a:t>
            </a:r>
            <a:r>
              <a:rPr sz="2400" spc="-215" dirty="0">
                <a:latin typeface="Arial Black"/>
                <a:cs typeface="Arial Black"/>
              </a:rPr>
              <a:t>=</a:t>
            </a:r>
            <a:r>
              <a:rPr sz="2400" spc="-175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7</a:t>
            </a:r>
            <a:endParaRPr sz="24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  <a:tab pos="1679575" algn="l"/>
              </a:tabLst>
            </a:pPr>
            <a:r>
              <a:rPr sz="2400" spc="-290" dirty="0">
                <a:latin typeface="Arial Black"/>
                <a:cs typeface="Arial Black"/>
              </a:rPr>
              <a:t>L2</a:t>
            </a:r>
            <a:r>
              <a:rPr sz="2400" spc="-160" dirty="0">
                <a:latin typeface="Arial Black"/>
                <a:cs typeface="Arial Black"/>
              </a:rPr>
              <a:t> </a:t>
            </a:r>
            <a:r>
              <a:rPr sz="2400" spc="-135" dirty="0">
                <a:latin typeface="Arial Black"/>
                <a:cs typeface="Arial Black"/>
              </a:rPr>
              <a:t>norm:	</a:t>
            </a:r>
            <a:r>
              <a:rPr sz="2400" spc="-225" dirty="0">
                <a:latin typeface="Arial Black"/>
                <a:cs typeface="Arial Black"/>
              </a:rPr>
              <a:t>Root(3^2 </a:t>
            </a:r>
            <a:r>
              <a:rPr sz="2400" spc="-215" dirty="0">
                <a:latin typeface="Arial Black"/>
                <a:cs typeface="Arial Black"/>
              </a:rPr>
              <a:t>+ </a:t>
            </a:r>
            <a:r>
              <a:rPr sz="2400" spc="-225" dirty="0">
                <a:latin typeface="Arial Black"/>
                <a:cs typeface="Arial Black"/>
              </a:rPr>
              <a:t>4^2) </a:t>
            </a:r>
            <a:r>
              <a:rPr sz="2400" spc="-215" dirty="0">
                <a:latin typeface="Arial Black"/>
                <a:cs typeface="Arial Black"/>
              </a:rPr>
              <a:t>=</a:t>
            </a:r>
            <a:r>
              <a:rPr sz="2400" spc="-65" dirty="0">
                <a:latin typeface="Arial Black"/>
                <a:cs typeface="Arial Black"/>
              </a:rPr>
              <a:t> </a:t>
            </a:r>
            <a:r>
              <a:rPr sz="2400" spc="-229" dirty="0"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876031" y="1027176"/>
            <a:ext cx="2962655" cy="2612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02892" y="4181855"/>
            <a:ext cx="3108946" cy="24704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70"/>
            <a:ext cx="107416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+mj-ea"/>
              </a:rPr>
              <a:t>Lasso Regression: </a:t>
            </a:r>
            <a:r>
              <a:rPr sz="4400" b="1" dirty="0">
                <a:latin typeface="+mj-ea"/>
                <a:cs typeface="Arial"/>
              </a:rPr>
              <a:t>Examples</a:t>
            </a:r>
            <a:endParaRPr sz="4400" dirty="0">
              <a:latin typeface="+mj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8253095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Left: </a:t>
            </a:r>
            <a:r>
              <a:rPr sz="2400" b="1" dirty="0">
                <a:latin typeface="+mj-ea"/>
                <a:ea typeface="+mj-ea"/>
                <a:cs typeface="Arial"/>
              </a:rPr>
              <a:t>plain </a:t>
            </a:r>
            <a:r>
              <a:rPr sz="2400" dirty="0">
                <a:latin typeface="+mj-ea"/>
                <a:ea typeface="+mj-ea"/>
                <a:cs typeface="Arial Black"/>
              </a:rPr>
              <a:t>Ridge models</a:t>
            </a:r>
            <a:endParaRPr sz="2400">
              <a:latin typeface="+mj-ea"/>
              <a:ea typeface="+mj-ea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Right: </a:t>
            </a:r>
            <a:r>
              <a:rPr sz="2400" b="1" dirty="0">
                <a:latin typeface="+mj-ea"/>
                <a:ea typeface="+mj-ea"/>
                <a:cs typeface="Arial"/>
              </a:rPr>
              <a:t>Polynomial </a:t>
            </a:r>
            <a:r>
              <a:rPr sz="2400" dirty="0">
                <a:latin typeface="+mj-ea"/>
                <a:ea typeface="+mj-ea"/>
                <a:cs typeface="Arial Black"/>
              </a:rPr>
              <a:t>Regression with </a:t>
            </a:r>
            <a:r>
              <a:rPr sz="2400" b="1" dirty="0">
                <a:latin typeface="+mj-ea"/>
                <a:ea typeface="+mj-ea"/>
                <a:cs typeface="Arial"/>
              </a:rPr>
              <a:t>Lasso </a:t>
            </a:r>
            <a:r>
              <a:rPr sz="2400" dirty="0">
                <a:latin typeface="+mj-ea"/>
                <a:ea typeface="+mj-ea"/>
                <a:cs typeface="Arial Black"/>
              </a:rPr>
              <a:t>regularization</a:t>
            </a:r>
            <a:endParaRPr sz="2400">
              <a:latin typeface="+mj-ea"/>
              <a:ea typeface="+mj-ea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7362" y="3101366"/>
            <a:ext cx="5868526" cy="31252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96584" y="3085235"/>
            <a:ext cx="5995415" cy="31512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j-ea"/>
                <a:ea typeface="+mj-ea"/>
              </a:rPr>
              <a:t>21</a:t>
            </a:fld>
            <a:endParaRPr dirty="0">
              <a:latin typeface="+mj-ea"/>
              <a:ea typeface="+mj-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j-ea"/>
                <a:ea typeface="+mj-ea"/>
              </a:rPr>
              <a:t>기계학습개론 2020-2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70"/>
            <a:ext cx="99034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+mj-ea"/>
              </a:rPr>
              <a:t>How to </a:t>
            </a:r>
            <a:r>
              <a:rPr sz="4400" b="1" dirty="0">
                <a:latin typeface="+mj-ea"/>
                <a:cs typeface="Arial"/>
              </a:rPr>
              <a:t>reduce overfitting – 2</a:t>
            </a:r>
            <a:endParaRPr sz="4400" dirty="0">
              <a:latin typeface="+mj-ea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j-ea"/>
                <a:ea typeface="+mj-ea"/>
              </a:rPr>
              <a:t>22</a:t>
            </a:fld>
            <a:endParaRPr dirty="0">
              <a:latin typeface="+mj-ea"/>
              <a:ea typeface="+mj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j-ea"/>
                <a:ea typeface="+mj-ea"/>
              </a:rPr>
              <a:t>기계학습개론 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10354945" cy="1603003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dirty="0">
                <a:latin typeface="+mj-ea"/>
                <a:ea typeface="+mj-ea"/>
                <a:cs typeface="Arial"/>
              </a:rPr>
              <a:t>Early Stopping</a:t>
            </a:r>
            <a:endParaRPr sz="2400">
              <a:latin typeface="+mj-ea"/>
              <a:ea typeface="+mj-ea"/>
              <a:cs typeface="Arial"/>
            </a:endParaRPr>
          </a:p>
          <a:p>
            <a:pPr marL="240665" marR="5080" indent="-228600">
              <a:lnSpc>
                <a:spcPts val="259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A very different way to regularize </a:t>
            </a:r>
            <a:r>
              <a:rPr sz="2400" b="1" dirty="0">
                <a:latin typeface="+mj-ea"/>
                <a:ea typeface="+mj-ea"/>
                <a:cs typeface="Arial"/>
              </a:rPr>
              <a:t>iterative learning algorithms (</a:t>
            </a:r>
            <a:r>
              <a:rPr sz="2400" dirty="0">
                <a:latin typeface="+mj-ea"/>
                <a:ea typeface="+mj-ea"/>
                <a:cs typeface="Arial Black"/>
              </a:rPr>
              <a:t>such  as Gradient Descent) is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+mj-ea"/>
                <a:ea typeface="+mj-ea"/>
                <a:cs typeface="Arial Black"/>
              </a:rPr>
              <a:t>to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+mj-ea"/>
                <a:ea typeface="+mj-ea"/>
                <a:cs typeface="Arial"/>
              </a:rPr>
              <a:t>stop training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+mj-ea"/>
                <a:ea typeface="+mj-ea"/>
                <a:cs typeface="Arial Black"/>
              </a:rPr>
              <a:t>as soon as the validation  error reaches a minimum</a:t>
            </a:r>
            <a:r>
              <a:rPr sz="2400" dirty="0">
                <a:latin typeface="+mj-ea"/>
                <a:ea typeface="+mj-ea"/>
                <a:cs typeface="Arial Black"/>
              </a:rPr>
              <a:t>.</a:t>
            </a:r>
            <a:endParaRPr sz="2400">
              <a:latin typeface="+mj-ea"/>
              <a:ea typeface="+mj-ea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0187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5" dirty="0"/>
              <a:t>How </a:t>
            </a:r>
            <a:r>
              <a:rPr sz="4400" spc="-325" dirty="0"/>
              <a:t>to </a:t>
            </a:r>
            <a:r>
              <a:rPr sz="4400" b="1" spc="114" dirty="0">
                <a:latin typeface="Arial"/>
                <a:cs typeface="Arial"/>
              </a:rPr>
              <a:t>reduce </a:t>
            </a:r>
            <a:r>
              <a:rPr sz="4400" b="1" spc="200" dirty="0">
                <a:latin typeface="Arial"/>
                <a:cs typeface="Arial"/>
              </a:rPr>
              <a:t>overfitting </a:t>
            </a:r>
            <a:r>
              <a:rPr sz="4400" b="1" spc="-250" dirty="0">
                <a:latin typeface="Arial"/>
                <a:cs typeface="Arial"/>
              </a:rPr>
              <a:t>–</a:t>
            </a:r>
            <a:r>
              <a:rPr sz="4400" b="1" spc="-500" dirty="0">
                <a:latin typeface="Arial"/>
                <a:cs typeface="Arial"/>
              </a:rPr>
              <a:t> </a:t>
            </a:r>
            <a:r>
              <a:rPr sz="4400" b="1" spc="70" dirty="0">
                <a:latin typeface="Arial"/>
                <a:cs typeface="Arial"/>
              </a:rPr>
              <a:t>2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57694" y="1892421"/>
            <a:ext cx="6295659" cy="40572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76060"/>
            <a:ext cx="9605011" cy="1692771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6000" dirty="0">
                <a:latin typeface="Arial Black"/>
                <a:cs typeface="Arial Black"/>
              </a:rPr>
              <a:t>Logistic Regression</a:t>
            </a: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400" dirty="0">
                <a:solidFill>
                  <a:srgbClr val="8A8A8A"/>
                </a:solidFill>
                <a:latin typeface="Arial Black"/>
                <a:cs typeface="Arial Black"/>
              </a:rPr>
              <a:t>Is it regression problem?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2870"/>
            <a:ext cx="67030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+mj-ea"/>
              </a:rPr>
              <a:t>Logistic Regression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j-ea"/>
                <a:ea typeface="+mj-ea"/>
              </a:rPr>
              <a:t>25</a:t>
            </a:fld>
            <a:endParaRPr dirty="0">
              <a:latin typeface="+mj-ea"/>
              <a:ea typeface="+mj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j-ea"/>
                <a:ea typeface="+mj-ea"/>
              </a:rPr>
              <a:t>기계학습개론 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351135" cy="2488502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3683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is commonly used to estimate the probability that an instance belongs  to a particular class .</a:t>
            </a:r>
            <a:endParaRPr sz="2400">
              <a:latin typeface="+mj-ea"/>
              <a:ea typeface="+mj-ea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(e.g., what is the probability that this email is spam?).</a:t>
            </a:r>
            <a:endParaRPr sz="2000">
              <a:latin typeface="+mj-ea"/>
              <a:ea typeface="+mj-ea"/>
              <a:cs typeface="Arial Black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5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If the estimated probability is greater than 50%, then the model predicts that the  instance belongs to that class,</a:t>
            </a:r>
            <a:endParaRPr sz="2000">
              <a:latin typeface="+mj-ea"/>
              <a:ea typeface="+mj-ea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+mj-ea"/>
                <a:ea typeface="+mj-ea"/>
                <a:cs typeface="Arial Black"/>
              </a:rPr>
              <a:t>and otherwise it predicts that it does not.</a:t>
            </a:r>
            <a:endParaRPr sz="2000">
              <a:latin typeface="+mj-ea"/>
              <a:ea typeface="+mj-ea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This makes it a </a:t>
            </a:r>
            <a:r>
              <a:rPr sz="2400" b="1" dirty="0">
                <a:latin typeface="+mj-ea"/>
                <a:ea typeface="+mj-ea"/>
                <a:cs typeface="Arial"/>
              </a:rPr>
              <a:t>binary classifier.</a:t>
            </a:r>
            <a:endParaRPr sz="2400">
              <a:latin typeface="+mj-ea"/>
              <a:ea typeface="+mj-ea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674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5" dirty="0">
                <a:latin typeface="+mj-ea"/>
              </a:rPr>
              <a:t>How </a:t>
            </a:r>
            <a:r>
              <a:rPr sz="4400" spc="-350" dirty="0">
                <a:latin typeface="+mj-ea"/>
              </a:rPr>
              <a:t>it</a:t>
            </a:r>
            <a:r>
              <a:rPr sz="4400" spc="-254" dirty="0">
                <a:latin typeface="+mj-ea"/>
              </a:rPr>
              <a:t> </a:t>
            </a:r>
            <a:r>
              <a:rPr sz="4400" spc="-509" dirty="0">
                <a:latin typeface="+mj-ea"/>
              </a:rPr>
              <a:t>works?</a:t>
            </a:r>
            <a:endParaRPr sz="4400">
              <a:latin typeface="+mj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2257"/>
            <a:ext cx="10296525" cy="19754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" dirty="0">
                <a:latin typeface="+mj-ea"/>
                <a:ea typeface="+mj-ea"/>
                <a:cs typeface="Calibri"/>
              </a:rPr>
              <a:t>Like </a:t>
            </a:r>
            <a:r>
              <a:rPr sz="2400" dirty="0">
                <a:latin typeface="+mj-ea"/>
                <a:ea typeface="+mj-ea"/>
                <a:cs typeface="Calibri"/>
              </a:rPr>
              <a:t>a </a:t>
            </a:r>
            <a:r>
              <a:rPr sz="2400" spc="-5" dirty="0">
                <a:latin typeface="+mj-ea"/>
                <a:ea typeface="+mj-ea"/>
                <a:cs typeface="Calibri"/>
              </a:rPr>
              <a:t>Linear </a:t>
            </a:r>
            <a:r>
              <a:rPr sz="2400" spc="-10" dirty="0">
                <a:latin typeface="+mj-ea"/>
                <a:ea typeface="+mj-ea"/>
                <a:cs typeface="Calibri"/>
              </a:rPr>
              <a:t>Regression </a:t>
            </a:r>
            <a:r>
              <a:rPr sz="2400" spc="-5" dirty="0">
                <a:latin typeface="+mj-ea"/>
                <a:ea typeface="+mj-ea"/>
                <a:cs typeface="Calibri"/>
              </a:rPr>
              <a:t>model, </a:t>
            </a:r>
            <a:r>
              <a:rPr sz="2400" dirty="0">
                <a:latin typeface="+mj-ea"/>
                <a:ea typeface="+mj-ea"/>
                <a:cs typeface="Calibri"/>
              </a:rPr>
              <a:t>a </a:t>
            </a:r>
            <a:r>
              <a:rPr sz="2400" spc="-10" dirty="0">
                <a:latin typeface="+mj-ea"/>
                <a:ea typeface="+mj-ea"/>
                <a:cs typeface="Calibri"/>
              </a:rPr>
              <a:t>Logistic Regression </a:t>
            </a:r>
            <a:r>
              <a:rPr sz="2400" spc="-5" dirty="0">
                <a:latin typeface="+mj-ea"/>
                <a:ea typeface="+mj-ea"/>
                <a:cs typeface="Calibri"/>
              </a:rPr>
              <a:t>model </a:t>
            </a:r>
            <a:r>
              <a:rPr sz="2400" spc="-10" dirty="0">
                <a:latin typeface="+mj-ea"/>
                <a:ea typeface="+mj-ea"/>
                <a:cs typeface="Calibri"/>
              </a:rPr>
              <a:t>computes </a:t>
            </a:r>
            <a:r>
              <a:rPr sz="2400" dirty="0">
                <a:latin typeface="+mj-ea"/>
                <a:ea typeface="+mj-ea"/>
                <a:cs typeface="Calibri"/>
              </a:rPr>
              <a:t>a </a:t>
            </a:r>
            <a:r>
              <a:rPr sz="2400" spc="-10" dirty="0">
                <a:latin typeface="+mj-ea"/>
                <a:ea typeface="+mj-ea"/>
                <a:cs typeface="Calibri"/>
              </a:rPr>
              <a:t>weighted  </a:t>
            </a:r>
            <a:r>
              <a:rPr sz="2400" spc="-5" dirty="0">
                <a:latin typeface="+mj-ea"/>
                <a:ea typeface="+mj-ea"/>
                <a:cs typeface="Calibri"/>
              </a:rPr>
              <a:t>sum of </a:t>
            </a:r>
            <a:r>
              <a:rPr sz="2400" dirty="0">
                <a:latin typeface="+mj-ea"/>
                <a:ea typeface="+mj-ea"/>
                <a:cs typeface="Calibri"/>
              </a:rPr>
              <a:t>the </a:t>
            </a:r>
            <a:r>
              <a:rPr sz="2400" spc="-5" dirty="0">
                <a:latin typeface="+mj-ea"/>
                <a:ea typeface="+mj-ea"/>
                <a:cs typeface="Calibri"/>
              </a:rPr>
              <a:t>input </a:t>
            </a:r>
            <a:r>
              <a:rPr sz="2400" spc="-15" dirty="0">
                <a:latin typeface="+mj-ea"/>
                <a:ea typeface="+mj-ea"/>
                <a:cs typeface="Calibri"/>
              </a:rPr>
              <a:t>features </a:t>
            </a:r>
            <a:r>
              <a:rPr sz="2400" spc="-5" dirty="0">
                <a:latin typeface="+mj-ea"/>
                <a:ea typeface="+mj-ea"/>
                <a:cs typeface="Calibri"/>
              </a:rPr>
              <a:t>(plus </a:t>
            </a:r>
            <a:r>
              <a:rPr sz="2400" dirty="0">
                <a:latin typeface="+mj-ea"/>
                <a:ea typeface="+mj-ea"/>
                <a:cs typeface="Calibri"/>
              </a:rPr>
              <a:t>a </a:t>
            </a:r>
            <a:r>
              <a:rPr sz="2400" spc="-5" dirty="0">
                <a:latin typeface="+mj-ea"/>
                <a:ea typeface="+mj-ea"/>
                <a:cs typeface="Calibri"/>
              </a:rPr>
              <a:t>bias</a:t>
            </a:r>
            <a:r>
              <a:rPr sz="2400" spc="-30" dirty="0">
                <a:latin typeface="+mj-ea"/>
                <a:ea typeface="+mj-ea"/>
                <a:cs typeface="Calibri"/>
              </a:rPr>
              <a:t> </a:t>
            </a:r>
            <a:r>
              <a:rPr sz="2400" spc="-5" dirty="0">
                <a:latin typeface="+mj-ea"/>
                <a:ea typeface="+mj-ea"/>
                <a:cs typeface="Calibri"/>
              </a:rPr>
              <a:t>term),</a:t>
            </a:r>
            <a:endParaRPr sz="2400">
              <a:latin typeface="+mj-ea"/>
              <a:ea typeface="+mj-ea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+mj-ea"/>
                <a:ea typeface="+mj-ea"/>
                <a:cs typeface="Calibri"/>
              </a:rPr>
              <a:t>but </a:t>
            </a:r>
            <a:r>
              <a:rPr sz="2400" dirty="0">
                <a:latin typeface="+mj-ea"/>
                <a:ea typeface="+mj-ea"/>
                <a:cs typeface="Calibri"/>
              </a:rPr>
              <a:t>it </a:t>
            </a:r>
            <a:r>
              <a:rPr sz="2400" spc="-5" dirty="0">
                <a:latin typeface="+mj-ea"/>
                <a:ea typeface="+mj-ea"/>
                <a:cs typeface="Calibri"/>
              </a:rPr>
              <a:t>outputs </a:t>
            </a:r>
            <a:r>
              <a:rPr sz="2400" dirty="0">
                <a:latin typeface="+mj-ea"/>
                <a:ea typeface="+mj-ea"/>
                <a:cs typeface="Calibri"/>
              </a:rPr>
              <a:t>the </a:t>
            </a:r>
            <a:r>
              <a:rPr sz="2400" b="1" i="1" spc="-10" dirty="0">
                <a:latin typeface="+mj-ea"/>
                <a:ea typeface="+mj-ea"/>
                <a:cs typeface="Calibri"/>
              </a:rPr>
              <a:t>logistic </a:t>
            </a:r>
            <a:r>
              <a:rPr sz="2400" spc="-5" dirty="0">
                <a:latin typeface="+mj-ea"/>
                <a:ea typeface="+mj-ea"/>
                <a:cs typeface="Calibri"/>
              </a:rPr>
              <a:t>of </a:t>
            </a:r>
            <a:r>
              <a:rPr sz="2400" dirty="0">
                <a:latin typeface="+mj-ea"/>
                <a:ea typeface="+mj-ea"/>
                <a:cs typeface="Calibri"/>
              </a:rPr>
              <a:t>this</a:t>
            </a:r>
            <a:r>
              <a:rPr sz="2400" spc="-25" dirty="0">
                <a:latin typeface="+mj-ea"/>
                <a:ea typeface="+mj-ea"/>
                <a:cs typeface="Calibri"/>
              </a:rPr>
              <a:t> </a:t>
            </a:r>
            <a:r>
              <a:rPr sz="2400" spc="-10" dirty="0">
                <a:latin typeface="+mj-ea"/>
                <a:ea typeface="+mj-ea"/>
                <a:cs typeface="Calibri"/>
              </a:rPr>
              <a:t>result.</a:t>
            </a:r>
            <a:endParaRPr sz="2400">
              <a:latin typeface="+mj-ea"/>
              <a:ea typeface="+mj-ea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50">
              <a:latin typeface="+mj-ea"/>
              <a:ea typeface="+mj-ea"/>
              <a:cs typeface="Calibri"/>
            </a:endParaRPr>
          </a:p>
          <a:p>
            <a:pPr marL="698500" lvl="1" indent="-228600">
              <a:lnSpc>
                <a:spcPct val="1000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4" dirty="0">
                <a:latin typeface="+mj-ea"/>
                <a:ea typeface="+mj-ea"/>
                <a:cs typeface="Arial Black"/>
              </a:rPr>
              <a:t>Logistic </a:t>
            </a:r>
            <a:r>
              <a:rPr sz="2000" spc="-180" dirty="0">
                <a:latin typeface="+mj-ea"/>
                <a:ea typeface="+mj-ea"/>
                <a:cs typeface="Arial Black"/>
              </a:rPr>
              <a:t>Regression </a:t>
            </a:r>
            <a:r>
              <a:rPr sz="2000" spc="-145" dirty="0">
                <a:latin typeface="+mj-ea"/>
                <a:ea typeface="+mj-ea"/>
                <a:cs typeface="Arial Black"/>
              </a:rPr>
              <a:t>model </a:t>
            </a:r>
            <a:r>
              <a:rPr sz="2000" spc="-180" dirty="0">
                <a:latin typeface="+mj-ea"/>
                <a:ea typeface="+mj-ea"/>
                <a:cs typeface="Arial Black"/>
              </a:rPr>
              <a:t>estimated </a:t>
            </a:r>
            <a:r>
              <a:rPr sz="2000" spc="-140" dirty="0">
                <a:latin typeface="+mj-ea"/>
                <a:ea typeface="+mj-ea"/>
                <a:cs typeface="Arial Black"/>
              </a:rPr>
              <a:t>probability </a:t>
            </a:r>
            <a:r>
              <a:rPr sz="2000" spc="-180" dirty="0">
                <a:latin typeface="+mj-ea"/>
                <a:ea typeface="+mj-ea"/>
                <a:cs typeface="Arial Black"/>
              </a:rPr>
              <a:t>(vectorized</a:t>
            </a:r>
            <a:r>
              <a:rPr sz="2000" spc="-125" dirty="0">
                <a:latin typeface="+mj-ea"/>
                <a:ea typeface="+mj-ea"/>
                <a:cs typeface="Arial Black"/>
              </a:rPr>
              <a:t> </a:t>
            </a:r>
            <a:r>
              <a:rPr sz="2000" spc="-120" dirty="0">
                <a:latin typeface="+mj-ea"/>
                <a:ea typeface="+mj-ea"/>
                <a:cs typeface="Arial Black"/>
              </a:rPr>
              <a:t>form)</a:t>
            </a:r>
            <a:endParaRPr sz="2000">
              <a:latin typeface="+mj-ea"/>
              <a:ea typeface="+mj-ea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4798440"/>
            <a:ext cx="22225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spc="-204" dirty="0">
                <a:latin typeface="+mj-ea"/>
                <a:ea typeface="+mj-ea"/>
                <a:cs typeface="Arial Black"/>
              </a:rPr>
              <a:t>Logistic</a:t>
            </a:r>
            <a:r>
              <a:rPr sz="2000" spc="-195" dirty="0">
                <a:latin typeface="+mj-ea"/>
                <a:ea typeface="+mj-ea"/>
                <a:cs typeface="Arial Black"/>
              </a:rPr>
              <a:t> </a:t>
            </a:r>
            <a:r>
              <a:rPr sz="2000" spc="-155" dirty="0">
                <a:latin typeface="+mj-ea"/>
                <a:ea typeface="+mj-ea"/>
                <a:cs typeface="Arial Black"/>
              </a:rPr>
              <a:t>function</a:t>
            </a:r>
            <a:endParaRPr sz="2000">
              <a:latin typeface="+mj-ea"/>
              <a:ea typeface="+mj-ea"/>
              <a:cs typeface="Arial Blac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68701" y="4034599"/>
            <a:ext cx="2223543" cy="3600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04452" y="5410003"/>
            <a:ext cx="2481111" cy="6176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j-ea"/>
                <a:ea typeface="+mj-ea"/>
              </a:rPr>
              <a:t>26</a:t>
            </a:fld>
            <a:endParaRPr dirty="0">
              <a:latin typeface="+mj-ea"/>
              <a:ea typeface="+mj-e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j-ea"/>
                <a:ea typeface="+mj-ea"/>
              </a:rPr>
              <a:t>기계학습개론</a:t>
            </a:r>
            <a:r>
              <a:rPr spc="-80" dirty="0">
                <a:latin typeface="+mj-ea"/>
                <a:ea typeface="+mj-ea"/>
              </a:rPr>
              <a:t> </a:t>
            </a:r>
            <a:r>
              <a:rPr spc="-5" dirty="0">
                <a:latin typeface="+mj-ea"/>
                <a:ea typeface="+mj-ea"/>
              </a:rPr>
              <a:t>2020-2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674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5" dirty="0"/>
              <a:t>How </a:t>
            </a:r>
            <a:r>
              <a:rPr sz="4400" spc="-350" dirty="0"/>
              <a:t>it</a:t>
            </a:r>
            <a:r>
              <a:rPr sz="4400" spc="-254" dirty="0"/>
              <a:t> </a:t>
            </a:r>
            <a:r>
              <a:rPr sz="4400" spc="-509" dirty="0"/>
              <a:t>works?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4540884"/>
            <a:ext cx="5542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5" dirty="0">
                <a:latin typeface="Arial Black"/>
                <a:cs typeface="Arial Black"/>
              </a:rPr>
              <a:t>Logistic </a:t>
            </a:r>
            <a:r>
              <a:rPr sz="2400" spc="-220" dirty="0">
                <a:latin typeface="Arial Black"/>
                <a:cs typeface="Arial Black"/>
              </a:rPr>
              <a:t>Regression </a:t>
            </a:r>
            <a:r>
              <a:rPr sz="2400" spc="-175" dirty="0">
                <a:latin typeface="Arial Black"/>
                <a:cs typeface="Arial Black"/>
              </a:rPr>
              <a:t>model</a:t>
            </a:r>
            <a:r>
              <a:rPr sz="2400" spc="-120" dirty="0">
                <a:latin typeface="Arial Black"/>
                <a:cs typeface="Arial Black"/>
              </a:rPr>
              <a:t> </a:t>
            </a:r>
            <a:r>
              <a:rPr sz="2400" spc="-185" dirty="0">
                <a:latin typeface="Arial Black"/>
                <a:cs typeface="Arial Black"/>
              </a:rPr>
              <a:t>prediction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48095" y="1921002"/>
            <a:ext cx="7543418" cy="2257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9120" y="5237098"/>
            <a:ext cx="2332442" cy="9100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08400" y="5474779"/>
            <a:ext cx="2224899" cy="3600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655309" y="5339841"/>
            <a:ext cx="1264285" cy="720090"/>
            <a:chOff x="5655309" y="5339841"/>
            <a:chExt cx="1264285" cy="720090"/>
          </a:xfrm>
        </p:grpSpPr>
        <p:sp>
          <p:nvSpPr>
            <p:cNvPr id="8" name="object 8"/>
            <p:cNvSpPr/>
            <p:nvPr/>
          </p:nvSpPr>
          <p:spPr>
            <a:xfrm>
              <a:off x="5661659" y="5346191"/>
              <a:ext cx="1251585" cy="707390"/>
            </a:xfrm>
            <a:custGeom>
              <a:avLst/>
              <a:gdLst/>
              <a:ahLst/>
              <a:cxnLst/>
              <a:rect l="l" t="t" r="r" b="b"/>
              <a:pathLst>
                <a:path w="1251584" h="707389">
                  <a:moveTo>
                    <a:pt x="897636" y="0"/>
                  </a:moveTo>
                  <a:lnTo>
                    <a:pt x="897636" y="176784"/>
                  </a:lnTo>
                  <a:lnTo>
                    <a:pt x="0" y="176784"/>
                  </a:lnTo>
                  <a:lnTo>
                    <a:pt x="0" y="530352"/>
                  </a:lnTo>
                  <a:lnTo>
                    <a:pt x="897636" y="530352"/>
                  </a:lnTo>
                  <a:lnTo>
                    <a:pt x="897636" y="707136"/>
                  </a:lnTo>
                  <a:lnTo>
                    <a:pt x="1251204" y="353568"/>
                  </a:lnTo>
                  <a:lnTo>
                    <a:pt x="89763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61659" y="5346191"/>
              <a:ext cx="1251585" cy="707390"/>
            </a:xfrm>
            <a:custGeom>
              <a:avLst/>
              <a:gdLst/>
              <a:ahLst/>
              <a:cxnLst/>
              <a:rect l="l" t="t" r="r" b="b"/>
              <a:pathLst>
                <a:path w="1251584" h="707389">
                  <a:moveTo>
                    <a:pt x="0" y="176784"/>
                  </a:moveTo>
                  <a:lnTo>
                    <a:pt x="897636" y="176784"/>
                  </a:lnTo>
                  <a:lnTo>
                    <a:pt x="897636" y="0"/>
                  </a:lnTo>
                  <a:lnTo>
                    <a:pt x="1251204" y="353568"/>
                  </a:lnTo>
                  <a:lnTo>
                    <a:pt x="897636" y="707136"/>
                  </a:lnTo>
                  <a:lnTo>
                    <a:pt x="897636" y="530352"/>
                  </a:lnTo>
                  <a:lnTo>
                    <a:pt x="0" y="530352"/>
                  </a:lnTo>
                  <a:lnTo>
                    <a:pt x="0" y="176784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760461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+mj-ea"/>
              </a:rPr>
              <a:t>Logistic Regression: </a:t>
            </a:r>
            <a:r>
              <a:rPr sz="4400" b="1" dirty="0">
                <a:latin typeface="+mj-ea"/>
                <a:cs typeface="Arial"/>
              </a:rPr>
              <a:t>code</a:t>
            </a:r>
            <a:endParaRPr sz="4400" dirty="0">
              <a:latin typeface="+mj-ea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354945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+mj-ea"/>
                <a:ea typeface="+mj-ea"/>
                <a:cs typeface="Arial Black"/>
              </a:rPr>
              <a:t>A binary classifier to detect Iris virginica type using Logistic Regression  model</a:t>
            </a:r>
            <a:endParaRPr sz="2400">
              <a:latin typeface="+mj-ea"/>
              <a:ea typeface="+mj-ea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09150" y="2700210"/>
            <a:ext cx="7931204" cy="3358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j-ea"/>
                <a:ea typeface="+mj-ea"/>
              </a:rPr>
              <a:t>28</a:t>
            </a:fld>
            <a:endParaRPr dirty="0">
              <a:latin typeface="+mj-ea"/>
              <a:ea typeface="+mj-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j-ea"/>
                <a:ea typeface="+mj-ea"/>
              </a:rPr>
              <a:t>기계학습개론 2020-2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702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45" dirty="0"/>
              <a:t>Logistic </a:t>
            </a:r>
            <a:r>
              <a:rPr sz="4400" spc="-385" dirty="0"/>
              <a:t>Regression:</a:t>
            </a:r>
            <a:r>
              <a:rPr sz="4400" spc="-295" dirty="0"/>
              <a:t> </a:t>
            </a:r>
            <a:r>
              <a:rPr sz="4400" b="1" spc="20" dirty="0">
                <a:latin typeface="Arial"/>
                <a:cs typeface="Arial"/>
              </a:rPr>
              <a:t>code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35494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335" dirty="0">
                <a:latin typeface="Arial Black"/>
                <a:cs typeface="Arial Black"/>
              </a:rPr>
              <a:t>A </a:t>
            </a:r>
            <a:r>
              <a:rPr sz="2400" spc="-170" dirty="0">
                <a:latin typeface="Arial Black"/>
                <a:cs typeface="Arial Black"/>
              </a:rPr>
              <a:t>binary </a:t>
            </a:r>
            <a:r>
              <a:rPr sz="2400" spc="-235" dirty="0">
                <a:latin typeface="Arial Black"/>
                <a:cs typeface="Arial Black"/>
              </a:rPr>
              <a:t>classifier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250" dirty="0">
                <a:latin typeface="Arial Black"/>
                <a:cs typeface="Arial Black"/>
              </a:rPr>
              <a:t>detect </a:t>
            </a:r>
            <a:r>
              <a:rPr sz="2400" spc="-175" dirty="0">
                <a:latin typeface="Arial Black"/>
                <a:cs typeface="Arial Black"/>
              </a:rPr>
              <a:t>Iris </a:t>
            </a:r>
            <a:r>
              <a:rPr sz="2400" spc="-204" dirty="0">
                <a:latin typeface="Arial Black"/>
                <a:cs typeface="Arial Black"/>
              </a:rPr>
              <a:t>virginica type </a:t>
            </a:r>
            <a:r>
              <a:rPr sz="2400" spc="-175" dirty="0">
                <a:latin typeface="Arial Black"/>
                <a:cs typeface="Arial Black"/>
              </a:rPr>
              <a:t>using </a:t>
            </a:r>
            <a:r>
              <a:rPr sz="2400" spc="-245" dirty="0">
                <a:latin typeface="Arial Black"/>
                <a:cs typeface="Arial Black"/>
              </a:rPr>
              <a:t>Logistic </a:t>
            </a:r>
            <a:r>
              <a:rPr sz="2400" spc="-220" dirty="0">
                <a:latin typeface="Arial Black"/>
                <a:cs typeface="Arial Black"/>
              </a:rPr>
              <a:t>Regression  </a:t>
            </a:r>
            <a:r>
              <a:rPr sz="2400" spc="-175" dirty="0">
                <a:latin typeface="Arial Black"/>
                <a:cs typeface="Arial Black"/>
              </a:rPr>
              <a:t>model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644140"/>
            <a:ext cx="7248143" cy="19522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91043" y="3621023"/>
            <a:ext cx="4600943" cy="29428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9977"/>
            <a:ext cx="7354570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+mj-ea"/>
                <a:ea typeface="+mj-ea"/>
                <a:cs typeface="Arial Black"/>
              </a:rPr>
              <a:t>What </a:t>
            </a:r>
            <a:r>
              <a:rPr sz="2400" spc="-145" dirty="0">
                <a:latin typeface="+mj-ea"/>
                <a:ea typeface="+mj-ea"/>
                <a:cs typeface="Arial Black"/>
              </a:rPr>
              <a:t>if </a:t>
            </a:r>
            <a:r>
              <a:rPr sz="2400" spc="-215" dirty="0">
                <a:latin typeface="+mj-ea"/>
                <a:ea typeface="+mj-ea"/>
                <a:cs typeface="Arial Black"/>
              </a:rPr>
              <a:t>data </a:t>
            </a:r>
            <a:r>
              <a:rPr sz="2400" spc="-250" dirty="0">
                <a:latin typeface="+mj-ea"/>
                <a:ea typeface="+mj-ea"/>
                <a:cs typeface="Arial Black"/>
              </a:rPr>
              <a:t>is </a:t>
            </a:r>
            <a:r>
              <a:rPr sz="2400" spc="-160" dirty="0">
                <a:latin typeface="+mj-ea"/>
                <a:ea typeface="+mj-ea"/>
                <a:cs typeface="Arial Black"/>
              </a:rPr>
              <a:t>more </a:t>
            </a:r>
            <a:r>
              <a:rPr sz="2400" spc="-235" dirty="0">
                <a:latin typeface="+mj-ea"/>
                <a:ea typeface="+mj-ea"/>
                <a:cs typeface="Arial Black"/>
              </a:rPr>
              <a:t>complex </a:t>
            </a:r>
            <a:r>
              <a:rPr sz="2400" spc="-175" dirty="0">
                <a:latin typeface="+mj-ea"/>
                <a:ea typeface="+mj-ea"/>
                <a:cs typeface="Arial Black"/>
              </a:rPr>
              <a:t>than </a:t>
            </a:r>
            <a:r>
              <a:rPr sz="2400" spc="-254" dirty="0">
                <a:latin typeface="+mj-ea"/>
                <a:ea typeface="+mj-ea"/>
                <a:cs typeface="Arial Black"/>
              </a:rPr>
              <a:t>a </a:t>
            </a:r>
            <a:r>
              <a:rPr sz="2400" spc="-185" dirty="0">
                <a:latin typeface="+mj-ea"/>
                <a:ea typeface="+mj-ea"/>
                <a:cs typeface="Arial Black"/>
              </a:rPr>
              <a:t>straight</a:t>
            </a:r>
            <a:r>
              <a:rPr sz="2400" dirty="0">
                <a:latin typeface="+mj-ea"/>
                <a:ea typeface="+mj-ea"/>
                <a:cs typeface="Arial Black"/>
              </a:rPr>
              <a:t> </a:t>
            </a:r>
            <a:r>
              <a:rPr sz="2400" spc="-229" dirty="0">
                <a:latin typeface="+mj-ea"/>
                <a:ea typeface="+mj-ea"/>
                <a:cs typeface="Arial Black"/>
              </a:rPr>
              <a:t>line?</a:t>
            </a:r>
            <a:endParaRPr sz="2400">
              <a:latin typeface="+mj-ea"/>
              <a:ea typeface="+mj-ea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0" dirty="0">
                <a:latin typeface="+mj-ea"/>
                <a:ea typeface="+mj-ea"/>
                <a:cs typeface="Arial Black"/>
              </a:rPr>
              <a:t>Can </a:t>
            </a:r>
            <a:r>
              <a:rPr sz="2000" spc="-210" dirty="0">
                <a:latin typeface="+mj-ea"/>
                <a:ea typeface="+mj-ea"/>
                <a:cs typeface="Arial Black"/>
              </a:rPr>
              <a:t>a </a:t>
            </a:r>
            <a:r>
              <a:rPr sz="2000" spc="-150" dirty="0">
                <a:latin typeface="+mj-ea"/>
                <a:ea typeface="+mj-ea"/>
                <a:cs typeface="Arial Black"/>
              </a:rPr>
              <a:t>linear </a:t>
            </a:r>
            <a:r>
              <a:rPr sz="2000" spc="-145" dirty="0">
                <a:latin typeface="+mj-ea"/>
                <a:ea typeface="+mj-ea"/>
                <a:cs typeface="Arial Black"/>
              </a:rPr>
              <a:t>model </a:t>
            </a:r>
            <a:r>
              <a:rPr sz="2000" spc="-180" dirty="0">
                <a:latin typeface="+mj-ea"/>
                <a:ea typeface="+mj-ea"/>
                <a:cs typeface="Arial Black"/>
              </a:rPr>
              <a:t>still </a:t>
            </a:r>
            <a:r>
              <a:rPr sz="2000" spc="-140" dirty="0">
                <a:latin typeface="+mj-ea"/>
                <a:ea typeface="+mj-ea"/>
                <a:cs typeface="Arial Black"/>
              </a:rPr>
              <a:t>fit </a:t>
            </a:r>
            <a:r>
              <a:rPr sz="2000" spc="-210" dirty="0">
                <a:latin typeface="+mj-ea"/>
                <a:ea typeface="+mj-ea"/>
                <a:cs typeface="Arial Black"/>
              </a:rPr>
              <a:t>such </a:t>
            </a:r>
            <a:r>
              <a:rPr sz="2000" spc="-135" dirty="0">
                <a:latin typeface="+mj-ea"/>
                <a:ea typeface="+mj-ea"/>
                <a:cs typeface="Arial Black"/>
              </a:rPr>
              <a:t>nonlinear</a:t>
            </a:r>
            <a:r>
              <a:rPr sz="2000" spc="15" dirty="0">
                <a:latin typeface="+mj-ea"/>
                <a:ea typeface="+mj-ea"/>
                <a:cs typeface="Arial Black"/>
              </a:rPr>
              <a:t> </a:t>
            </a:r>
            <a:r>
              <a:rPr sz="2000" spc="-210" dirty="0">
                <a:latin typeface="+mj-ea"/>
                <a:ea typeface="+mj-ea"/>
                <a:cs typeface="Arial Black"/>
              </a:rPr>
              <a:t>data?</a:t>
            </a:r>
            <a:endParaRPr sz="2000">
              <a:latin typeface="+mj-ea"/>
              <a:ea typeface="+mj-ea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j-ea"/>
                <a:ea typeface="+mj-ea"/>
              </a:rPr>
              <a:t>3</a:t>
            </a:fld>
            <a:endParaRPr dirty="0">
              <a:latin typeface="+mj-ea"/>
              <a:ea typeface="+mj-e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j-ea"/>
                <a:ea typeface="+mj-ea"/>
              </a:rPr>
              <a:t>기계학습개론</a:t>
            </a:r>
            <a:r>
              <a:rPr spc="-80" dirty="0">
                <a:latin typeface="+mj-ea"/>
                <a:ea typeface="+mj-ea"/>
              </a:rPr>
              <a:t> </a:t>
            </a:r>
            <a:r>
              <a:rPr spc="-5" dirty="0">
                <a:latin typeface="+mj-ea"/>
                <a:ea typeface="+mj-ea"/>
              </a:rPr>
              <a:t>2020-2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4171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5" dirty="0"/>
              <a:t>Decision</a:t>
            </a:r>
            <a:r>
              <a:rPr sz="4400" spc="-385" dirty="0"/>
              <a:t> </a:t>
            </a:r>
            <a:r>
              <a:rPr sz="4400" spc="-345" dirty="0"/>
              <a:t>Boundaries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5017770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75" dirty="0">
                <a:latin typeface="Arial"/>
                <a:cs typeface="Arial"/>
              </a:rPr>
              <a:t>Overlap </a:t>
            </a:r>
            <a:r>
              <a:rPr sz="2400" spc="-225" dirty="0">
                <a:latin typeface="Arial Black"/>
                <a:cs typeface="Arial Black"/>
              </a:rPr>
              <a:t>between </a:t>
            </a:r>
            <a:r>
              <a:rPr sz="2400" spc="-229" dirty="0">
                <a:latin typeface="Arial Black"/>
                <a:cs typeface="Arial Black"/>
              </a:rPr>
              <a:t>2 </a:t>
            </a:r>
            <a:r>
              <a:rPr sz="2400" spc="-305" dirty="0">
                <a:latin typeface="Arial Black"/>
                <a:cs typeface="Arial Black"/>
              </a:rPr>
              <a:t>cm </a:t>
            </a:r>
            <a:r>
              <a:rPr sz="2400" spc="-170" dirty="0">
                <a:latin typeface="Arial Black"/>
                <a:cs typeface="Arial Black"/>
              </a:rPr>
              <a:t>and </a:t>
            </a:r>
            <a:r>
              <a:rPr sz="2400" spc="-229" dirty="0">
                <a:latin typeface="Arial Black"/>
                <a:cs typeface="Arial Black"/>
              </a:rPr>
              <a:t>1</a:t>
            </a:r>
            <a:r>
              <a:rPr sz="2400" spc="-135" dirty="0">
                <a:latin typeface="Arial Black"/>
                <a:cs typeface="Arial Black"/>
              </a:rPr>
              <a:t> </a:t>
            </a:r>
            <a:r>
              <a:rPr sz="2400" spc="-254" dirty="0">
                <a:latin typeface="Arial Black"/>
                <a:cs typeface="Arial Black"/>
              </a:rPr>
              <a:t>cm.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00" dirty="0">
                <a:latin typeface="Arial Black"/>
                <a:cs typeface="Arial Black"/>
              </a:rPr>
              <a:t>Can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95" dirty="0">
                <a:latin typeface="Arial Black"/>
                <a:cs typeface="Arial Black"/>
              </a:rPr>
              <a:t>classifier </a:t>
            </a:r>
            <a:r>
              <a:rPr sz="2000" spc="-155" dirty="0">
                <a:latin typeface="Arial Black"/>
                <a:cs typeface="Arial Black"/>
              </a:rPr>
              <a:t>be</a:t>
            </a:r>
            <a:r>
              <a:rPr sz="2000" spc="-65" dirty="0">
                <a:latin typeface="Arial Black"/>
                <a:cs typeface="Arial Black"/>
              </a:rPr>
              <a:t> </a:t>
            </a:r>
            <a:r>
              <a:rPr sz="2000" spc="-200" dirty="0">
                <a:latin typeface="Arial Black"/>
                <a:cs typeface="Arial Black"/>
              </a:rPr>
              <a:t>sure?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17776" y="2874264"/>
            <a:ext cx="8156446" cy="3959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8794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5" dirty="0"/>
              <a:t>Decision </a:t>
            </a:r>
            <a:r>
              <a:rPr sz="4400" spc="-345" dirty="0"/>
              <a:t>Boundaries</a:t>
            </a:r>
            <a:r>
              <a:rPr sz="4400" spc="-330" dirty="0"/>
              <a:t> </a:t>
            </a:r>
            <a:r>
              <a:rPr sz="4400" spc="-390" dirty="0"/>
              <a:t>+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6994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85" dirty="0">
                <a:latin typeface="Arial Black"/>
                <a:cs typeface="Arial Black"/>
              </a:rPr>
              <a:t>displaying </a:t>
            </a:r>
            <a:r>
              <a:rPr sz="2400" spc="-250" dirty="0">
                <a:latin typeface="Arial Black"/>
                <a:cs typeface="Arial Black"/>
              </a:rPr>
              <a:t>two </a:t>
            </a:r>
            <a:r>
              <a:rPr sz="2400" spc="-195" dirty="0">
                <a:latin typeface="Arial Black"/>
                <a:cs typeface="Arial Black"/>
              </a:rPr>
              <a:t>features: </a:t>
            </a:r>
            <a:r>
              <a:rPr sz="2400" spc="-204" dirty="0">
                <a:latin typeface="Arial Black"/>
                <a:cs typeface="Arial Black"/>
              </a:rPr>
              <a:t>petal width </a:t>
            </a:r>
            <a:r>
              <a:rPr sz="2400" spc="-170" dirty="0">
                <a:latin typeface="Arial Black"/>
                <a:cs typeface="Arial Black"/>
              </a:rPr>
              <a:t>and</a:t>
            </a:r>
            <a:r>
              <a:rPr sz="2400" spc="-30" dirty="0">
                <a:latin typeface="Arial Black"/>
                <a:cs typeface="Arial Black"/>
              </a:rPr>
              <a:t> </a:t>
            </a:r>
            <a:r>
              <a:rPr sz="2400" spc="-170" dirty="0">
                <a:latin typeface="Arial Black"/>
                <a:cs typeface="Arial Black"/>
              </a:rPr>
              <a:t>length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2979" y="2689860"/>
            <a:ext cx="7391757" cy="3125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2722498"/>
            <a:ext cx="8508365" cy="176276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spc="-600" dirty="0"/>
              <a:t>Can </a:t>
            </a:r>
            <a:r>
              <a:rPr sz="6000" spc="-605" dirty="0"/>
              <a:t>Logistic </a:t>
            </a:r>
            <a:r>
              <a:rPr sz="6000" spc="-535" dirty="0"/>
              <a:t>Regression  </a:t>
            </a:r>
            <a:r>
              <a:rPr sz="6000" spc="-465" dirty="0"/>
              <a:t>be</a:t>
            </a:r>
            <a:r>
              <a:rPr sz="6000" spc="-450" dirty="0"/>
              <a:t> </a:t>
            </a:r>
            <a:r>
              <a:rPr sz="6000" b="1" spc="85" dirty="0">
                <a:latin typeface="Arial"/>
                <a:cs typeface="Arial"/>
              </a:rPr>
              <a:t>generalized</a:t>
            </a:r>
            <a:r>
              <a:rPr sz="6000" spc="85" dirty="0"/>
              <a:t>?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60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5" dirty="0"/>
              <a:t>Softmax</a:t>
            </a:r>
            <a:r>
              <a:rPr sz="4400" spc="-395" dirty="0"/>
              <a:t> Regression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233025" cy="13995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60" dirty="0">
                <a:latin typeface="Arial Black"/>
                <a:cs typeface="Arial Black"/>
              </a:rPr>
              <a:t>The </a:t>
            </a:r>
            <a:r>
              <a:rPr sz="2400" spc="-245" dirty="0">
                <a:latin typeface="Arial Black"/>
                <a:cs typeface="Arial Black"/>
              </a:rPr>
              <a:t>Logistic </a:t>
            </a:r>
            <a:r>
              <a:rPr sz="2400" spc="-220" dirty="0">
                <a:latin typeface="Arial Black"/>
                <a:cs typeface="Arial Black"/>
              </a:rPr>
              <a:t>Regression </a:t>
            </a:r>
            <a:r>
              <a:rPr sz="2400" spc="-175" dirty="0">
                <a:latin typeface="Arial Black"/>
                <a:cs typeface="Arial Black"/>
              </a:rPr>
              <a:t>model </a:t>
            </a:r>
            <a:r>
              <a:rPr sz="2400" spc="-280" dirty="0">
                <a:latin typeface="Arial Black"/>
                <a:cs typeface="Arial Black"/>
              </a:rPr>
              <a:t>can </a:t>
            </a:r>
            <a:r>
              <a:rPr sz="2400" spc="-190" dirty="0">
                <a:latin typeface="Arial Black"/>
                <a:cs typeface="Arial Black"/>
              </a:rPr>
              <a:t>be </a:t>
            </a:r>
            <a:r>
              <a:rPr sz="2400" spc="-185" dirty="0">
                <a:latin typeface="Arial Black"/>
                <a:cs typeface="Arial Black"/>
              </a:rPr>
              <a:t>generalized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160" dirty="0">
                <a:latin typeface="Arial Black"/>
                <a:cs typeface="Arial Black"/>
              </a:rPr>
              <a:t>support </a:t>
            </a:r>
            <a:r>
              <a:rPr sz="2400" spc="-175" dirty="0">
                <a:latin typeface="Arial Black"/>
                <a:cs typeface="Arial Black"/>
              </a:rPr>
              <a:t>multiple  </a:t>
            </a:r>
            <a:r>
              <a:rPr sz="2400" spc="-300" dirty="0">
                <a:latin typeface="Arial Black"/>
                <a:cs typeface="Arial Black"/>
              </a:rPr>
              <a:t>classes</a:t>
            </a:r>
            <a:r>
              <a:rPr sz="2400" spc="-195" dirty="0">
                <a:latin typeface="Arial Black"/>
                <a:cs typeface="Arial Black"/>
              </a:rPr>
              <a:t> </a:t>
            </a:r>
            <a:r>
              <a:rPr sz="2400" spc="-210" dirty="0">
                <a:latin typeface="Arial Black"/>
                <a:cs typeface="Arial Black"/>
              </a:rPr>
              <a:t>directly,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65" dirty="0">
                <a:latin typeface="Arial Black"/>
                <a:cs typeface="Arial Black"/>
              </a:rPr>
              <a:t>without </a:t>
            </a:r>
            <a:r>
              <a:rPr sz="2000" spc="-145" dirty="0">
                <a:latin typeface="Arial Black"/>
                <a:cs typeface="Arial Black"/>
              </a:rPr>
              <a:t>having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40" dirty="0">
                <a:latin typeface="Arial Black"/>
                <a:cs typeface="Arial Black"/>
              </a:rPr>
              <a:t>train and </a:t>
            </a:r>
            <a:r>
              <a:rPr sz="2000" spc="-170" dirty="0">
                <a:latin typeface="Arial Black"/>
                <a:cs typeface="Arial Black"/>
              </a:rPr>
              <a:t>combine </a:t>
            </a:r>
            <a:r>
              <a:rPr sz="2000" spc="-150" dirty="0">
                <a:latin typeface="Arial Black"/>
                <a:cs typeface="Arial Black"/>
              </a:rPr>
              <a:t>multiple </a:t>
            </a:r>
            <a:r>
              <a:rPr sz="2000" spc="-140" dirty="0">
                <a:latin typeface="Arial Black"/>
                <a:cs typeface="Arial Black"/>
              </a:rPr>
              <a:t>binary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195" dirty="0">
                <a:latin typeface="Arial Black"/>
                <a:cs typeface="Arial Black"/>
              </a:rPr>
              <a:t>classifiers.</a:t>
            </a:r>
            <a:endParaRPr sz="20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215" dirty="0">
                <a:latin typeface="Arial Black"/>
                <a:cs typeface="Arial Black"/>
              </a:rPr>
              <a:t>This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204" dirty="0">
                <a:latin typeface="Arial Black"/>
                <a:cs typeface="Arial Black"/>
              </a:rPr>
              <a:t>called </a:t>
            </a:r>
            <a:r>
              <a:rPr sz="2000" b="1" spc="60" dirty="0">
                <a:latin typeface="Arial"/>
                <a:cs typeface="Arial"/>
              </a:rPr>
              <a:t>Softmax</a:t>
            </a:r>
            <a:r>
              <a:rPr sz="2000" b="1" spc="12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Regression.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60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5" dirty="0"/>
              <a:t>Softmax</a:t>
            </a:r>
            <a:r>
              <a:rPr sz="4400" spc="-395" dirty="0"/>
              <a:t> Regression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4239" y="1803780"/>
            <a:ext cx="10258425" cy="2804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4000" marR="177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260" dirty="0">
                <a:latin typeface="Arial Black"/>
                <a:cs typeface="Arial Black"/>
              </a:rPr>
              <a:t>The </a:t>
            </a:r>
            <a:r>
              <a:rPr sz="2400" spc="-245" dirty="0">
                <a:latin typeface="Arial Black"/>
                <a:cs typeface="Arial Black"/>
              </a:rPr>
              <a:t>Logistic </a:t>
            </a:r>
            <a:r>
              <a:rPr sz="2400" spc="-220" dirty="0">
                <a:latin typeface="Arial Black"/>
                <a:cs typeface="Arial Black"/>
              </a:rPr>
              <a:t>Regression </a:t>
            </a:r>
            <a:r>
              <a:rPr sz="2400" spc="-175" dirty="0">
                <a:latin typeface="Arial Black"/>
                <a:cs typeface="Arial Black"/>
              </a:rPr>
              <a:t>model </a:t>
            </a:r>
            <a:r>
              <a:rPr sz="2400" spc="-280" dirty="0">
                <a:latin typeface="Arial Black"/>
                <a:cs typeface="Arial Black"/>
              </a:rPr>
              <a:t>can </a:t>
            </a:r>
            <a:r>
              <a:rPr sz="2400" spc="-190" dirty="0">
                <a:latin typeface="Arial Black"/>
                <a:cs typeface="Arial Black"/>
              </a:rPr>
              <a:t>be </a:t>
            </a:r>
            <a:r>
              <a:rPr sz="2400" spc="-185" dirty="0">
                <a:latin typeface="Arial Black"/>
                <a:cs typeface="Arial Black"/>
              </a:rPr>
              <a:t>generalized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160" dirty="0">
                <a:latin typeface="Arial Black"/>
                <a:cs typeface="Arial Black"/>
              </a:rPr>
              <a:t>support </a:t>
            </a:r>
            <a:r>
              <a:rPr sz="2400" spc="-175" dirty="0">
                <a:latin typeface="Arial Black"/>
                <a:cs typeface="Arial Black"/>
              </a:rPr>
              <a:t>multiple  </a:t>
            </a:r>
            <a:r>
              <a:rPr sz="2400" spc="-300" dirty="0">
                <a:latin typeface="Arial Black"/>
                <a:cs typeface="Arial Black"/>
              </a:rPr>
              <a:t>classes</a:t>
            </a:r>
            <a:r>
              <a:rPr sz="2400" spc="-195" dirty="0">
                <a:latin typeface="Arial Black"/>
                <a:cs typeface="Arial Black"/>
              </a:rPr>
              <a:t> </a:t>
            </a:r>
            <a:r>
              <a:rPr sz="2400" spc="-210" dirty="0">
                <a:latin typeface="Arial Black"/>
                <a:cs typeface="Arial Black"/>
              </a:rPr>
              <a:t>directly,</a:t>
            </a:r>
            <a:endParaRPr sz="24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65" dirty="0">
                <a:latin typeface="Arial Black"/>
                <a:cs typeface="Arial Black"/>
              </a:rPr>
              <a:t>without </a:t>
            </a:r>
            <a:r>
              <a:rPr sz="2000" spc="-145" dirty="0">
                <a:latin typeface="Arial Black"/>
                <a:cs typeface="Arial Black"/>
              </a:rPr>
              <a:t>having </a:t>
            </a:r>
            <a:r>
              <a:rPr sz="2000" spc="-150" dirty="0">
                <a:latin typeface="Arial Black"/>
                <a:cs typeface="Arial Black"/>
              </a:rPr>
              <a:t>to </a:t>
            </a:r>
            <a:r>
              <a:rPr sz="2000" spc="-140" dirty="0">
                <a:latin typeface="Arial Black"/>
                <a:cs typeface="Arial Black"/>
              </a:rPr>
              <a:t>train and </a:t>
            </a:r>
            <a:r>
              <a:rPr sz="2000" spc="-170" dirty="0">
                <a:latin typeface="Arial Black"/>
                <a:cs typeface="Arial Black"/>
              </a:rPr>
              <a:t>combine </a:t>
            </a:r>
            <a:r>
              <a:rPr sz="2000" spc="-150" dirty="0">
                <a:latin typeface="Arial Black"/>
                <a:cs typeface="Arial Black"/>
              </a:rPr>
              <a:t>multiple </a:t>
            </a:r>
            <a:r>
              <a:rPr sz="2000" spc="-140" dirty="0">
                <a:latin typeface="Arial Black"/>
                <a:cs typeface="Arial Black"/>
              </a:rPr>
              <a:t>binary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195" dirty="0">
                <a:latin typeface="Arial Black"/>
                <a:cs typeface="Arial Black"/>
              </a:rPr>
              <a:t>classifiers.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215" dirty="0">
                <a:latin typeface="Arial Black"/>
                <a:cs typeface="Arial Black"/>
              </a:rPr>
              <a:t>This </a:t>
            </a:r>
            <a:r>
              <a:rPr sz="2000" spc="-210" dirty="0">
                <a:latin typeface="Arial Black"/>
                <a:cs typeface="Arial Black"/>
              </a:rPr>
              <a:t>is </a:t>
            </a:r>
            <a:r>
              <a:rPr sz="2000" spc="-204" dirty="0">
                <a:latin typeface="Arial Black"/>
                <a:cs typeface="Arial Black"/>
              </a:rPr>
              <a:t>called </a:t>
            </a:r>
            <a:r>
              <a:rPr sz="2000" b="1" spc="60" dirty="0">
                <a:latin typeface="Arial"/>
                <a:cs typeface="Arial"/>
              </a:rPr>
              <a:t>Softmax</a:t>
            </a:r>
            <a:r>
              <a:rPr sz="2000" b="1" spc="120" dirty="0">
                <a:latin typeface="Arial"/>
                <a:cs typeface="Arial"/>
              </a:rPr>
              <a:t> </a:t>
            </a:r>
            <a:r>
              <a:rPr sz="2000" b="1" spc="10" dirty="0">
                <a:latin typeface="Arial"/>
                <a:cs typeface="Arial"/>
              </a:rPr>
              <a:t>Regression.</a:t>
            </a:r>
            <a:endParaRPr sz="20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165" dirty="0">
                <a:latin typeface="Arial Black"/>
                <a:cs typeface="Arial Black"/>
              </a:rPr>
              <a:t>Main </a:t>
            </a:r>
            <a:r>
              <a:rPr sz="2400" spc="-195" dirty="0">
                <a:latin typeface="Arial Black"/>
                <a:cs typeface="Arial Black"/>
              </a:rPr>
              <a:t>idea:</a:t>
            </a:r>
            <a:endParaRPr sz="2400">
              <a:latin typeface="Arial Black"/>
              <a:cs typeface="Arial Black"/>
            </a:endParaRPr>
          </a:p>
          <a:p>
            <a:pPr marL="711200" lvl="1" indent="-228600">
              <a:lnSpc>
                <a:spcPts val="2280"/>
              </a:lnSpc>
              <a:spcBef>
                <a:spcPts val="27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0" dirty="0">
                <a:latin typeface="Calibri"/>
                <a:cs typeface="Calibri"/>
              </a:rPr>
              <a:t>given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10" dirty="0">
                <a:latin typeface="Calibri"/>
                <a:cs typeface="Calibri"/>
              </a:rPr>
              <a:t>instance 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, the </a:t>
            </a:r>
            <a:r>
              <a:rPr sz="2000" spc="-10" dirty="0">
                <a:latin typeface="Calibri"/>
                <a:cs typeface="Calibri"/>
              </a:rPr>
              <a:t>Softmax Regression </a:t>
            </a:r>
            <a:r>
              <a:rPr sz="2000" spc="-5" dirty="0">
                <a:latin typeface="Calibri"/>
                <a:cs typeface="Calibri"/>
              </a:rPr>
              <a:t>model </a:t>
            </a:r>
            <a:r>
              <a:rPr sz="2000" spc="-15" dirty="0">
                <a:latin typeface="Calibri"/>
                <a:cs typeface="Calibri"/>
              </a:rPr>
              <a:t>first </a:t>
            </a:r>
            <a:r>
              <a:rPr sz="2000" spc="-5" dirty="0">
                <a:latin typeface="Calibri"/>
                <a:cs typeface="Calibri"/>
              </a:rPr>
              <a:t>computes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b="1" spc="-10" dirty="0">
                <a:latin typeface="Calibri"/>
                <a:cs typeface="Calibri"/>
              </a:rPr>
              <a:t>score </a:t>
            </a:r>
            <a:r>
              <a:rPr sz="2000" i="1" dirty="0">
                <a:latin typeface="Calibri"/>
                <a:cs typeface="Calibri"/>
              </a:rPr>
              <a:t>s</a:t>
            </a:r>
            <a:r>
              <a:rPr sz="1950" i="1" baseline="-21367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dirty="0">
                <a:latin typeface="Calibri"/>
                <a:cs typeface="Calibri"/>
              </a:rPr>
              <a:t>)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710565">
              <a:lnSpc>
                <a:spcPts val="2280"/>
              </a:lnSpc>
            </a:pPr>
            <a:r>
              <a:rPr sz="2000" i="1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latin typeface="Calibri"/>
                <a:cs typeface="Calibri"/>
              </a:rPr>
              <a:t>then </a:t>
            </a:r>
            <a:r>
              <a:rPr sz="2000" b="1" spc="-10" dirty="0">
                <a:latin typeface="Calibri"/>
                <a:cs typeface="Calibri"/>
              </a:rPr>
              <a:t>estimates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probability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spc="-5" dirty="0">
                <a:latin typeface="Calibri"/>
                <a:cs typeface="Calibri"/>
              </a:rPr>
              <a:t>each class </a:t>
            </a:r>
            <a:r>
              <a:rPr sz="2000" spc="-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applying the </a:t>
            </a:r>
            <a:r>
              <a:rPr sz="2000" i="1" spc="-5" dirty="0">
                <a:latin typeface="Calibri"/>
                <a:cs typeface="Calibri"/>
              </a:rPr>
              <a:t>softmax function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socres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8734" y="4982689"/>
            <a:ext cx="2057285" cy="551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8571" y="5839366"/>
            <a:ext cx="27108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dirty="0">
                <a:latin typeface="맑은 고딕"/>
                <a:cs typeface="맑은 고딕"/>
              </a:rPr>
              <a:t>Softmax </a:t>
            </a:r>
            <a:r>
              <a:rPr sz="1800" b="1" spc="-5" dirty="0">
                <a:latin typeface="맑은 고딕"/>
                <a:cs typeface="맑은 고딕"/>
              </a:rPr>
              <a:t>score </a:t>
            </a:r>
            <a:r>
              <a:rPr sz="1800" spc="-5" dirty="0">
                <a:latin typeface="맑은 고딕"/>
                <a:cs typeface="맑은 고딕"/>
              </a:rPr>
              <a:t>for class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900" b="1" i="1" spc="-145" dirty="0">
                <a:latin typeface="맑은 고딕"/>
                <a:cs typeface="맑은 고딕"/>
              </a:rPr>
              <a:t>k</a:t>
            </a:r>
            <a:endParaRPr sz="19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60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5" dirty="0"/>
              <a:t>Softmax</a:t>
            </a:r>
            <a:r>
              <a:rPr sz="4400" spc="-395" dirty="0"/>
              <a:t> Regression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4239" y="1803780"/>
            <a:ext cx="10258425" cy="2804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4000" marR="177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260" dirty="0">
                <a:solidFill>
                  <a:srgbClr val="D0CECE"/>
                </a:solidFill>
                <a:latin typeface="Arial Black"/>
                <a:cs typeface="Arial Black"/>
              </a:rPr>
              <a:t>The </a:t>
            </a:r>
            <a:r>
              <a:rPr sz="2400" spc="-245" dirty="0">
                <a:solidFill>
                  <a:srgbClr val="D0CECE"/>
                </a:solidFill>
                <a:latin typeface="Arial Black"/>
                <a:cs typeface="Arial Black"/>
              </a:rPr>
              <a:t>Logistic </a:t>
            </a:r>
            <a:r>
              <a:rPr sz="2400" spc="-220" dirty="0">
                <a:solidFill>
                  <a:srgbClr val="D0CECE"/>
                </a:solidFill>
                <a:latin typeface="Arial Black"/>
                <a:cs typeface="Arial Black"/>
              </a:rPr>
              <a:t>Regression </a:t>
            </a:r>
            <a:r>
              <a:rPr sz="2400" spc="-175" dirty="0">
                <a:solidFill>
                  <a:srgbClr val="D0CECE"/>
                </a:solidFill>
                <a:latin typeface="Arial Black"/>
                <a:cs typeface="Arial Black"/>
              </a:rPr>
              <a:t>model </a:t>
            </a:r>
            <a:r>
              <a:rPr sz="2400" spc="-280" dirty="0">
                <a:solidFill>
                  <a:srgbClr val="D0CECE"/>
                </a:solidFill>
                <a:latin typeface="Arial Black"/>
                <a:cs typeface="Arial Black"/>
              </a:rPr>
              <a:t>can </a:t>
            </a:r>
            <a:r>
              <a:rPr sz="2400" spc="-190" dirty="0">
                <a:solidFill>
                  <a:srgbClr val="D0CECE"/>
                </a:solidFill>
                <a:latin typeface="Arial Black"/>
                <a:cs typeface="Arial Black"/>
              </a:rPr>
              <a:t>be </a:t>
            </a:r>
            <a:r>
              <a:rPr sz="2400" spc="-185" dirty="0">
                <a:solidFill>
                  <a:srgbClr val="D0CECE"/>
                </a:solidFill>
                <a:latin typeface="Arial Black"/>
                <a:cs typeface="Arial Black"/>
              </a:rPr>
              <a:t>generalized </a:t>
            </a:r>
            <a:r>
              <a:rPr sz="2400" spc="-180" dirty="0">
                <a:solidFill>
                  <a:srgbClr val="D0CECE"/>
                </a:solidFill>
                <a:latin typeface="Arial Black"/>
                <a:cs typeface="Arial Black"/>
              </a:rPr>
              <a:t>to </a:t>
            </a:r>
            <a:r>
              <a:rPr sz="2400" spc="-160" dirty="0">
                <a:solidFill>
                  <a:srgbClr val="D0CECE"/>
                </a:solidFill>
                <a:latin typeface="Arial Black"/>
                <a:cs typeface="Arial Black"/>
              </a:rPr>
              <a:t>support </a:t>
            </a:r>
            <a:r>
              <a:rPr sz="2400" spc="-175" dirty="0">
                <a:solidFill>
                  <a:srgbClr val="D0CECE"/>
                </a:solidFill>
                <a:latin typeface="Arial Black"/>
                <a:cs typeface="Arial Black"/>
              </a:rPr>
              <a:t>multiple  </a:t>
            </a:r>
            <a:r>
              <a:rPr sz="2400" spc="-300" dirty="0">
                <a:solidFill>
                  <a:srgbClr val="D0CECE"/>
                </a:solidFill>
                <a:latin typeface="Arial Black"/>
                <a:cs typeface="Arial Black"/>
              </a:rPr>
              <a:t>classes</a:t>
            </a:r>
            <a:r>
              <a:rPr sz="2400" spc="-195" dirty="0">
                <a:solidFill>
                  <a:srgbClr val="D0CECE"/>
                </a:solidFill>
                <a:latin typeface="Arial Black"/>
                <a:cs typeface="Arial Black"/>
              </a:rPr>
              <a:t> </a:t>
            </a:r>
            <a:r>
              <a:rPr sz="2400" spc="-210" dirty="0">
                <a:solidFill>
                  <a:srgbClr val="D0CECE"/>
                </a:solidFill>
                <a:latin typeface="Arial Black"/>
                <a:cs typeface="Arial Black"/>
              </a:rPr>
              <a:t>directly,</a:t>
            </a:r>
            <a:endParaRPr sz="24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65" dirty="0">
                <a:solidFill>
                  <a:srgbClr val="D0CECE"/>
                </a:solidFill>
                <a:latin typeface="Arial Black"/>
                <a:cs typeface="Arial Black"/>
              </a:rPr>
              <a:t>without </a:t>
            </a:r>
            <a:r>
              <a:rPr sz="2000" spc="-145" dirty="0">
                <a:solidFill>
                  <a:srgbClr val="D0CECE"/>
                </a:solidFill>
                <a:latin typeface="Arial Black"/>
                <a:cs typeface="Arial Black"/>
              </a:rPr>
              <a:t>having </a:t>
            </a:r>
            <a:r>
              <a:rPr sz="2000" spc="-150" dirty="0">
                <a:solidFill>
                  <a:srgbClr val="D0CECE"/>
                </a:solidFill>
                <a:latin typeface="Arial Black"/>
                <a:cs typeface="Arial Black"/>
              </a:rPr>
              <a:t>to </a:t>
            </a:r>
            <a:r>
              <a:rPr sz="2000" spc="-140" dirty="0">
                <a:solidFill>
                  <a:srgbClr val="D0CECE"/>
                </a:solidFill>
                <a:latin typeface="Arial Black"/>
                <a:cs typeface="Arial Black"/>
              </a:rPr>
              <a:t>train and </a:t>
            </a:r>
            <a:r>
              <a:rPr sz="2000" spc="-170" dirty="0">
                <a:solidFill>
                  <a:srgbClr val="D0CECE"/>
                </a:solidFill>
                <a:latin typeface="Arial Black"/>
                <a:cs typeface="Arial Black"/>
              </a:rPr>
              <a:t>combine </a:t>
            </a:r>
            <a:r>
              <a:rPr sz="2000" spc="-150" dirty="0">
                <a:solidFill>
                  <a:srgbClr val="D0CECE"/>
                </a:solidFill>
                <a:latin typeface="Arial Black"/>
                <a:cs typeface="Arial Black"/>
              </a:rPr>
              <a:t>multiple </a:t>
            </a:r>
            <a:r>
              <a:rPr sz="2000" spc="-140" dirty="0">
                <a:solidFill>
                  <a:srgbClr val="D0CECE"/>
                </a:solidFill>
                <a:latin typeface="Arial Black"/>
                <a:cs typeface="Arial Black"/>
              </a:rPr>
              <a:t>binary</a:t>
            </a:r>
            <a:r>
              <a:rPr sz="2000" spc="-160" dirty="0">
                <a:solidFill>
                  <a:srgbClr val="D0CECE"/>
                </a:solidFill>
                <a:latin typeface="Arial Black"/>
                <a:cs typeface="Arial Black"/>
              </a:rPr>
              <a:t> </a:t>
            </a:r>
            <a:r>
              <a:rPr sz="2000" spc="-195" dirty="0">
                <a:solidFill>
                  <a:srgbClr val="D0CECE"/>
                </a:solidFill>
                <a:latin typeface="Arial Black"/>
                <a:cs typeface="Arial Black"/>
              </a:rPr>
              <a:t>classifiers.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215" dirty="0">
                <a:solidFill>
                  <a:srgbClr val="D0CECE"/>
                </a:solidFill>
                <a:latin typeface="Arial Black"/>
                <a:cs typeface="Arial Black"/>
              </a:rPr>
              <a:t>This </a:t>
            </a:r>
            <a:r>
              <a:rPr sz="2000" spc="-210" dirty="0">
                <a:solidFill>
                  <a:srgbClr val="D0CECE"/>
                </a:solidFill>
                <a:latin typeface="Arial Black"/>
                <a:cs typeface="Arial Black"/>
              </a:rPr>
              <a:t>is </a:t>
            </a:r>
            <a:r>
              <a:rPr sz="2000" spc="-204" dirty="0">
                <a:solidFill>
                  <a:srgbClr val="D0CECE"/>
                </a:solidFill>
                <a:latin typeface="Arial Black"/>
                <a:cs typeface="Arial Black"/>
              </a:rPr>
              <a:t>called </a:t>
            </a:r>
            <a:r>
              <a:rPr sz="2000" b="1" spc="60" dirty="0">
                <a:solidFill>
                  <a:srgbClr val="D0CECE"/>
                </a:solidFill>
                <a:latin typeface="Arial"/>
                <a:cs typeface="Arial"/>
              </a:rPr>
              <a:t>Softmax</a:t>
            </a:r>
            <a:r>
              <a:rPr sz="2000" b="1" spc="120" dirty="0">
                <a:solidFill>
                  <a:srgbClr val="D0CECE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D0CECE"/>
                </a:solidFill>
                <a:latin typeface="Arial"/>
                <a:cs typeface="Arial"/>
              </a:rPr>
              <a:t>Regression.</a:t>
            </a:r>
            <a:endParaRPr sz="20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165" dirty="0">
                <a:solidFill>
                  <a:srgbClr val="D0CECE"/>
                </a:solidFill>
                <a:latin typeface="Arial Black"/>
                <a:cs typeface="Arial Black"/>
              </a:rPr>
              <a:t>Main </a:t>
            </a:r>
            <a:r>
              <a:rPr sz="2400" spc="-195" dirty="0">
                <a:solidFill>
                  <a:srgbClr val="D0CECE"/>
                </a:solidFill>
                <a:latin typeface="Arial Black"/>
                <a:cs typeface="Arial Black"/>
              </a:rPr>
              <a:t>idea:</a:t>
            </a:r>
            <a:endParaRPr sz="2400">
              <a:latin typeface="Arial Black"/>
              <a:cs typeface="Arial Black"/>
            </a:endParaRPr>
          </a:p>
          <a:p>
            <a:pPr marL="711200" lvl="1" indent="-228600">
              <a:lnSpc>
                <a:spcPts val="2280"/>
              </a:lnSpc>
              <a:spcBef>
                <a:spcPts val="27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0" dirty="0">
                <a:solidFill>
                  <a:srgbClr val="D0CECE"/>
                </a:solidFill>
                <a:latin typeface="Calibri"/>
                <a:cs typeface="Calibri"/>
              </a:rPr>
              <a:t>given 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an </a:t>
            </a:r>
            <a:r>
              <a:rPr sz="2000" spc="-10" dirty="0">
                <a:solidFill>
                  <a:srgbClr val="D0CECE"/>
                </a:solidFill>
                <a:latin typeface="Calibri"/>
                <a:cs typeface="Calibri"/>
              </a:rPr>
              <a:t>instance </a:t>
            </a:r>
            <a:r>
              <a:rPr sz="2000" b="1" dirty="0">
                <a:solidFill>
                  <a:srgbClr val="D0CECE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, the </a:t>
            </a:r>
            <a:r>
              <a:rPr sz="2000" spc="-10" dirty="0">
                <a:solidFill>
                  <a:srgbClr val="D0CECE"/>
                </a:solidFill>
                <a:latin typeface="Calibri"/>
                <a:cs typeface="Calibri"/>
              </a:rPr>
              <a:t>Softmax Regression </a:t>
            </a:r>
            <a:r>
              <a:rPr sz="2000" spc="-5" dirty="0">
                <a:solidFill>
                  <a:srgbClr val="D0CECE"/>
                </a:solidFill>
                <a:latin typeface="Calibri"/>
                <a:cs typeface="Calibri"/>
              </a:rPr>
              <a:t>model </a:t>
            </a:r>
            <a:r>
              <a:rPr sz="2000" spc="-15" dirty="0">
                <a:solidFill>
                  <a:srgbClr val="D0CECE"/>
                </a:solidFill>
                <a:latin typeface="Calibri"/>
                <a:cs typeface="Calibri"/>
              </a:rPr>
              <a:t>first </a:t>
            </a:r>
            <a:r>
              <a:rPr sz="2000" spc="-5" dirty="0">
                <a:solidFill>
                  <a:srgbClr val="D0CECE"/>
                </a:solidFill>
                <a:latin typeface="Calibri"/>
                <a:cs typeface="Calibri"/>
              </a:rPr>
              <a:t>computes 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D0CECE"/>
                </a:solidFill>
                <a:latin typeface="Calibri"/>
                <a:cs typeface="Calibri"/>
              </a:rPr>
              <a:t>score </a:t>
            </a:r>
            <a:r>
              <a:rPr sz="2000" i="1" dirty="0">
                <a:solidFill>
                  <a:srgbClr val="D0CECE"/>
                </a:solidFill>
                <a:latin typeface="Calibri"/>
                <a:cs typeface="Calibri"/>
              </a:rPr>
              <a:t>s</a:t>
            </a:r>
            <a:r>
              <a:rPr sz="1950" i="1" baseline="-21367" dirty="0">
                <a:solidFill>
                  <a:srgbClr val="D0CECE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D0CECE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) </a:t>
            </a:r>
            <a:r>
              <a:rPr sz="2000" spc="-15" dirty="0">
                <a:solidFill>
                  <a:srgbClr val="D0CECE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each</a:t>
            </a:r>
            <a:r>
              <a:rPr sz="2000" spc="155" dirty="0">
                <a:solidFill>
                  <a:srgbClr val="D0CEC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D0CECE"/>
                </a:solidFill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710565">
              <a:lnSpc>
                <a:spcPts val="2280"/>
              </a:lnSpc>
            </a:pPr>
            <a:r>
              <a:rPr sz="2000" i="1" dirty="0">
                <a:solidFill>
                  <a:srgbClr val="D0CECE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then </a:t>
            </a:r>
            <a:r>
              <a:rPr sz="2000" b="1" spc="-10" dirty="0">
                <a:solidFill>
                  <a:srgbClr val="D0CECE"/>
                </a:solidFill>
                <a:latin typeface="Calibri"/>
                <a:cs typeface="Calibri"/>
              </a:rPr>
              <a:t>estimates </a:t>
            </a:r>
            <a:r>
              <a:rPr sz="2000" b="1" dirty="0">
                <a:solidFill>
                  <a:srgbClr val="D0CECE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D0CECE"/>
                </a:solidFill>
                <a:latin typeface="Calibri"/>
                <a:cs typeface="Calibri"/>
              </a:rPr>
              <a:t>probability </a:t>
            </a:r>
            <a:r>
              <a:rPr sz="2000" b="1" dirty="0">
                <a:solidFill>
                  <a:srgbClr val="D0CECE"/>
                </a:solidFill>
                <a:latin typeface="Calibri"/>
                <a:cs typeface="Calibri"/>
              </a:rPr>
              <a:t>of </a:t>
            </a:r>
            <a:r>
              <a:rPr sz="2000" b="1" spc="-5" dirty="0">
                <a:solidFill>
                  <a:srgbClr val="D0CECE"/>
                </a:solidFill>
                <a:latin typeface="Calibri"/>
                <a:cs typeface="Calibri"/>
              </a:rPr>
              <a:t>each class </a:t>
            </a:r>
            <a:r>
              <a:rPr sz="2000" spc="-5" dirty="0">
                <a:solidFill>
                  <a:srgbClr val="D0CECE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applying the </a:t>
            </a:r>
            <a:r>
              <a:rPr sz="2000" i="1" spc="-5" dirty="0">
                <a:solidFill>
                  <a:srgbClr val="D0CECE"/>
                </a:solidFill>
                <a:latin typeface="Calibri"/>
                <a:cs typeface="Calibri"/>
              </a:rPr>
              <a:t>softmax function </a:t>
            </a:r>
            <a:r>
              <a:rPr sz="2000" spc="-15" dirty="0">
                <a:solidFill>
                  <a:srgbClr val="D0CECE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D0CEC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D0CECE"/>
                </a:solidFill>
                <a:latin typeface="Calibri"/>
                <a:cs typeface="Calibri"/>
              </a:rPr>
              <a:t>socres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8734" y="4982689"/>
            <a:ext cx="2057285" cy="551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8571" y="5839366"/>
            <a:ext cx="27108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dirty="0">
                <a:latin typeface="맑은 고딕"/>
                <a:cs typeface="맑은 고딕"/>
              </a:rPr>
              <a:t>Softmax </a:t>
            </a:r>
            <a:r>
              <a:rPr sz="1800" b="1" spc="-5" dirty="0">
                <a:latin typeface="맑은 고딕"/>
                <a:cs typeface="맑은 고딕"/>
              </a:rPr>
              <a:t>score </a:t>
            </a:r>
            <a:r>
              <a:rPr sz="1800" spc="-5" dirty="0">
                <a:latin typeface="맑은 고딕"/>
                <a:cs typeface="맑은 고딕"/>
              </a:rPr>
              <a:t>for class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900" b="1" i="1" spc="-145" dirty="0">
                <a:latin typeface="맑은 고딕"/>
                <a:cs typeface="맑은 고딕"/>
              </a:rPr>
              <a:t>k</a:t>
            </a:r>
            <a:endParaRPr sz="19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57792" y="4820791"/>
            <a:ext cx="4257237" cy="10221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010914" y="4864353"/>
            <a:ext cx="1482090" cy="814705"/>
            <a:chOff x="4010914" y="4864353"/>
            <a:chExt cx="1482090" cy="814705"/>
          </a:xfrm>
        </p:grpSpPr>
        <p:sp>
          <p:nvSpPr>
            <p:cNvPr id="8" name="object 8"/>
            <p:cNvSpPr/>
            <p:nvPr/>
          </p:nvSpPr>
          <p:spPr>
            <a:xfrm>
              <a:off x="4017264" y="4870703"/>
              <a:ext cx="1469390" cy="802005"/>
            </a:xfrm>
            <a:custGeom>
              <a:avLst/>
              <a:gdLst/>
              <a:ahLst/>
              <a:cxnLst/>
              <a:rect l="l" t="t" r="r" b="b"/>
              <a:pathLst>
                <a:path w="1469389" h="802004">
                  <a:moveTo>
                    <a:pt x="1068324" y="0"/>
                  </a:moveTo>
                  <a:lnTo>
                    <a:pt x="1068324" y="200406"/>
                  </a:lnTo>
                  <a:lnTo>
                    <a:pt x="0" y="200406"/>
                  </a:lnTo>
                  <a:lnTo>
                    <a:pt x="0" y="601218"/>
                  </a:lnTo>
                  <a:lnTo>
                    <a:pt x="1068324" y="601218"/>
                  </a:lnTo>
                  <a:lnTo>
                    <a:pt x="1068324" y="801624"/>
                  </a:lnTo>
                  <a:lnTo>
                    <a:pt x="1469136" y="400812"/>
                  </a:lnTo>
                  <a:lnTo>
                    <a:pt x="106832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7264" y="4870703"/>
              <a:ext cx="1469390" cy="802005"/>
            </a:xfrm>
            <a:custGeom>
              <a:avLst/>
              <a:gdLst/>
              <a:ahLst/>
              <a:cxnLst/>
              <a:rect l="l" t="t" r="r" b="b"/>
              <a:pathLst>
                <a:path w="1469389" h="802004">
                  <a:moveTo>
                    <a:pt x="0" y="200406"/>
                  </a:moveTo>
                  <a:lnTo>
                    <a:pt x="1068324" y="200406"/>
                  </a:lnTo>
                  <a:lnTo>
                    <a:pt x="1068324" y="0"/>
                  </a:lnTo>
                  <a:lnTo>
                    <a:pt x="1469136" y="400812"/>
                  </a:lnTo>
                  <a:lnTo>
                    <a:pt x="1068324" y="801624"/>
                  </a:lnTo>
                  <a:lnTo>
                    <a:pt x="1068324" y="601218"/>
                  </a:lnTo>
                  <a:lnTo>
                    <a:pt x="0" y="601218"/>
                  </a:lnTo>
                  <a:lnTo>
                    <a:pt x="0" y="20040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387596" y="2432304"/>
            <a:ext cx="7804784" cy="1963420"/>
            <a:chOff x="4387596" y="2432304"/>
            <a:chExt cx="7804784" cy="1963420"/>
          </a:xfrm>
        </p:grpSpPr>
        <p:sp>
          <p:nvSpPr>
            <p:cNvPr id="11" name="object 11"/>
            <p:cNvSpPr/>
            <p:nvPr/>
          </p:nvSpPr>
          <p:spPr>
            <a:xfrm>
              <a:off x="4387596" y="2432304"/>
              <a:ext cx="7804404" cy="19629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82668" y="2627388"/>
              <a:ext cx="7609331" cy="137463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9142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5" dirty="0"/>
              <a:t>Softmax </a:t>
            </a:r>
            <a:r>
              <a:rPr sz="4400" spc="-395" dirty="0"/>
              <a:t>Regression </a:t>
            </a:r>
            <a:r>
              <a:rPr sz="3600" b="1" spc="40" dirty="0">
                <a:latin typeface="Arial"/>
                <a:cs typeface="Arial"/>
              </a:rPr>
              <a:t>classifier</a:t>
            </a:r>
            <a:r>
              <a:rPr sz="3600" b="1" spc="45" dirty="0">
                <a:latin typeface="Arial"/>
                <a:cs typeface="Arial"/>
              </a:rPr>
              <a:t> </a:t>
            </a:r>
            <a:r>
              <a:rPr sz="3600" b="1" spc="110" dirty="0">
                <a:latin typeface="Arial"/>
                <a:cs typeface="Arial"/>
              </a:rPr>
              <a:t>prediction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239" y="1803780"/>
            <a:ext cx="10258425" cy="28047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54000" marR="177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260" dirty="0">
                <a:solidFill>
                  <a:srgbClr val="D0CECE"/>
                </a:solidFill>
                <a:latin typeface="Arial Black"/>
                <a:cs typeface="Arial Black"/>
              </a:rPr>
              <a:t>The </a:t>
            </a:r>
            <a:r>
              <a:rPr sz="2400" spc="-245" dirty="0">
                <a:solidFill>
                  <a:srgbClr val="D0CECE"/>
                </a:solidFill>
                <a:latin typeface="Arial Black"/>
                <a:cs typeface="Arial Black"/>
              </a:rPr>
              <a:t>Logistic </a:t>
            </a:r>
            <a:r>
              <a:rPr sz="2400" spc="-220" dirty="0">
                <a:solidFill>
                  <a:srgbClr val="D0CECE"/>
                </a:solidFill>
                <a:latin typeface="Arial Black"/>
                <a:cs typeface="Arial Black"/>
              </a:rPr>
              <a:t>Regression </a:t>
            </a:r>
            <a:r>
              <a:rPr sz="2400" spc="-175" dirty="0">
                <a:solidFill>
                  <a:srgbClr val="D0CECE"/>
                </a:solidFill>
                <a:latin typeface="Arial Black"/>
                <a:cs typeface="Arial Black"/>
              </a:rPr>
              <a:t>model </a:t>
            </a:r>
            <a:r>
              <a:rPr sz="2400" spc="-280" dirty="0">
                <a:solidFill>
                  <a:srgbClr val="D0CECE"/>
                </a:solidFill>
                <a:latin typeface="Arial Black"/>
                <a:cs typeface="Arial Black"/>
              </a:rPr>
              <a:t>can </a:t>
            </a:r>
            <a:r>
              <a:rPr sz="2400" spc="-190" dirty="0">
                <a:solidFill>
                  <a:srgbClr val="D0CECE"/>
                </a:solidFill>
                <a:latin typeface="Arial Black"/>
                <a:cs typeface="Arial Black"/>
              </a:rPr>
              <a:t>be </a:t>
            </a:r>
            <a:r>
              <a:rPr sz="2400" spc="-185" dirty="0">
                <a:solidFill>
                  <a:srgbClr val="D0CECE"/>
                </a:solidFill>
                <a:latin typeface="Arial Black"/>
                <a:cs typeface="Arial Black"/>
              </a:rPr>
              <a:t>generalized </a:t>
            </a:r>
            <a:r>
              <a:rPr sz="2400" spc="-180" dirty="0">
                <a:solidFill>
                  <a:srgbClr val="D0CECE"/>
                </a:solidFill>
                <a:latin typeface="Arial Black"/>
                <a:cs typeface="Arial Black"/>
              </a:rPr>
              <a:t>to </a:t>
            </a:r>
            <a:r>
              <a:rPr sz="2400" spc="-160" dirty="0">
                <a:solidFill>
                  <a:srgbClr val="D0CECE"/>
                </a:solidFill>
                <a:latin typeface="Arial Black"/>
                <a:cs typeface="Arial Black"/>
              </a:rPr>
              <a:t>support </a:t>
            </a:r>
            <a:r>
              <a:rPr sz="2400" spc="-175" dirty="0">
                <a:solidFill>
                  <a:srgbClr val="D0CECE"/>
                </a:solidFill>
                <a:latin typeface="Arial Black"/>
                <a:cs typeface="Arial Black"/>
              </a:rPr>
              <a:t>multiple  </a:t>
            </a:r>
            <a:r>
              <a:rPr sz="2400" spc="-300" dirty="0">
                <a:solidFill>
                  <a:srgbClr val="D0CECE"/>
                </a:solidFill>
                <a:latin typeface="Arial Black"/>
                <a:cs typeface="Arial Black"/>
              </a:rPr>
              <a:t>classes</a:t>
            </a:r>
            <a:r>
              <a:rPr sz="2400" spc="-195" dirty="0">
                <a:solidFill>
                  <a:srgbClr val="D0CECE"/>
                </a:solidFill>
                <a:latin typeface="Arial Black"/>
                <a:cs typeface="Arial Black"/>
              </a:rPr>
              <a:t> </a:t>
            </a:r>
            <a:r>
              <a:rPr sz="2400" spc="-210" dirty="0">
                <a:solidFill>
                  <a:srgbClr val="D0CECE"/>
                </a:solidFill>
                <a:latin typeface="Arial Black"/>
                <a:cs typeface="Arial Black"/>
              </a:rPr>
              <a:t>directly,</a:t>
            </a:r>
            <a:endParaRPr sz="24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65" dirty="0">
                <a:solidFill>
                  <a:srgbClr val="D0CECE"/>
                </a:solidFill>
                <a:latin typeface="Arial Black"/>
                <a:cs typeface="Arial Black"/>
              </a:rPr>
              <a:t>without </a:t>
            </a:r>
            <a:r>
              <a:rPr sz="2000" spc="-145" dirty="0">
                <a:solidFill>
                  <a:srgbClr val="D0CECE"/>
                </a:solidFill>
                <a:latin typeface="Arial Black"/>
                <a:cs typeface="Arial Black"/>
              </a:rPr>
              <a:t>having </a:t>
            </a:r>
            <a:r>
              <a:rPr sz="2000" spc="-150" dirty="0">
                <a:solidFill>
                  <a:srgbClr val="D0CECE"/>
                </a:solidFill>
                <a:latin typeface="Arial Black"/>
                <a:cs typeface="Arial Black"/>
              </a:rPr>
              <a:t>to </a:t>
            </a:r>
            <a:r>
              <a:rPr sz="2000" spc="-140" dirty="0">
                <a:solidFill>
                  <a:srgbClr val="D0CECE"/>
                </a:solidFill>
                <a:latin typeface="Arial Black"/>
                <a:cs typeface="Arial Black"/>
              </a:rPr>
              <a:t>train and </a:t>
            </a:r>
            <a:r>
              <a:rPr sz="2000" spc="-170" dirty="0">
                <a:solidFill>
                  <a:srgbClr val="D0CECE"/>
                </a:solidFill>
                <a:latin typeface="Arial Black"/>
                <a:cs typeface="Arial Black"/>
              </a:rPr>
              <a:t>combine </a:t>
            </a:r>
            <a:r>
              <a:rPr sz="2000" spc="-150" dirty="0">
                <a:solidFill>
                  <a:srgbClr val="D0CECE"/>
                </a:solidFill>
                <a:latin typeface="Arial Black"/>
                <a:cs typeface="Arial Black"/>
              </a:rPr>
              <a:t>multiple </a:t>
            </a:r>
            <a:r>
              <a:rPr sz="2000" spc="-140" dirty="0">
                <a:solidFill>
                  <a:srgbClr val="D0CECE"/>
                </a:solidFill>
                <a:latin typeface="Arial Black"/>
                <a:cs typeface="Arial Black"/>
              </a:rPr>
              <a:t>binary</a:t>
            </a:r>
            <a:r>
              <a:rPr sz="2000" spc="-160" dirty="0">
                <a:solidFill>
                  <a:srgbClr val="D0CECE"/>
                </a:solidFill>
                <a:latin typeface="Arial Black"/>
                <a:cs typeface="Arial Black"/>
              </a:rPr>
              <a:t> </a:t>
            </a:r>
            <a:r>
              <a:rPr sz="2000" spc="-195" dirty="0">
                <a:solidFill>
                  <a:srgbClr val="D0CECE"/>
                </a:solidFill>
                <a:latin typeface="Arial Black"/>
                <a:cs typeface="Arial Black"/>
              </a:rPr>
              <a:t>classifiers.</a:t>
            </a:r>
            <a:endParaRPr sz="2000">
              <a:latin typeface="Arial Black"/>
              <a:cs typeface="Arial Black"/>
            </a:endParaRPr>
          </a:p>
          <a:p>
            <a:pPr marL="7112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215" dirty="0">
                <a:solidFill>
                  <a:srgbClr val="D0CECE"/>
                </a:solidFill>
                <a:latin typeface="Arial Black"/>
                <a:cs typeface="Arial Black"/>
              </a:rPr>
              <a:t>This </a:t>
            </a:r>
            <a:r>
              <a:rPr sz="2000" spc="-210" dirty="0">
                <a:solidFill>
                  <a:srgbClr val="D0CECE"/>
                </a:solidFill>
                <a:latin typeface="Arial Black"/>
                <a:cs typeface="Arial Black"/>
              </a:rPr>
              <a:t>is </a:t>
            </a:r>
            <a:r>
              <a:rPr sz="2000" spc="-204" dirty="0">
                <a:solidFill>
                  <a:srgbClr val="D0CECE"/>
                </a:solidFill>
                <a:latin typeface="Arial Black"/>
                <a:cs typeface="Arial Black"/>
              </a:rPr>
              <a:t>called </a:t>
            </a:r>
            <a:r>
              <a:rPr sz="2000" b="1" spc="60" dirty="0">
                <a:solidFill>
                  <a:srgbClr val="D0CECE"/>
                </a:solidFill>
                <a:latin typeface="Arial"/>
                <a:cs typeface="Arial"/>
              </a:rPr>
              <a:t>Softmax</a:t>
            </a:r>
            <a:r>
              <a:rPr sz="2000" b="1" spc="120" dirty="0">
                <a:solidFill>
                  <a:srgbClr val="D0CECE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D0CECE"/>
                </a:solidFill>
                <a:latin typeface="Arial"/>
                <a:cs typeface="Arial"/>
              </a:rPr>
              <a:t>Regression.</a:t>
            </a:r>
            <a:endParaRPr sz="20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54000" algn="l"/>
              </a:tabLst>
            </a:pPr>
            <a:r>
              <a:rPr sz="2400" spc="-165" dirty="0">
                <a:solidFill>
                  <a:srgbClr val="D0CECE"/>
                </a:solidFill>
                <a:latin typeface="Arial Black"/>
                <a:cs typeface="Arial Black"/>
              </a:rPr>
              <a:t>Main </a:t>
            </a:r>
            <a:r>
              <a:rPr sz="2400" spc="-195" dirty="0">
                <a:solidFill>
                  <a:srgbClr val="D0CECE"/>
                </a:solidFill>
                <a:latin typeface="Arial Black"/>
                <a:cs typeface="Arial Black"/>
              </a:rPr>
              <a:t>idea:</a:t>
            </a:r>
            <a:endParaRPr sz="2400">
              <a:latin typeface="Arial Black"/>
              <a:cs typeface="Arial Black"/>
            </a:endParaRPr>
          </a:p>
          <a:p>
            <a:pPr marL="711200" lvl="1" indent="-228600">
              <a:lnSpc>
                <a:spcPts val="2280"/>
              </a:lnSpc>
              <a:spcBef>
                <a:spcPts val="27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spc="-10" dirty="0">
                <a:solidFill>
                  <a:srgbClr val="D0CECE"/>
                </a:solidFill>
                <a:latin typeface="Calibri"/>
                <a:cs typeface="Calibri"/>
              </a:rPr>
              <a:t>given 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an </a:t>
            </a:r>
            <a:r>
              <a:rPr sz="2000" spc="-10" dirty="0">
                <a:solidFill>
                  <a:srgbClr val="D0CECE"/>
                </a:solidFill>
                <a:latin typeface="Calibri"/>
                <a:cs typeface="Calibri"/>
              </a:rPr>
              <a:t>instance </a:t>
            </a:r>
            <a:r>
              <a:rPr sz="2000" b="1" dirty="0">
                <a:solidFill>
                  <a:srgbClr val="D0CECE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, the </a:t>
            </a:r>
            <a:r>
              <a:rPr sz="2000" spc="-10" dirty="0">
                <a:solidFill>
                  <a:srgbClr val="D0CECE"/>
                </a:solidFill>
                <a:latin typeface="Calibri"/>
                <a:cs typeface="Calibri"/>
              </a:rPr>
              <a:t>Softmax Regression </a:t>
            </a:r>
            <a:r>
              <a:rPr sz="2000" spc="-5" dirty="0">
                <a:solidFill>
                  <a:srgbClr val="D0CECE"/>
                </a:solidFill>
                <a:latin typeface="Calibri"/>
                <a:cs typeface="Calibri"/>
              </a:rPr>
              <a:t>model </a:t>
            </a:r>
            <a:r>
              <a:rPr sz="2000" spc="-15" dirty="0">
                <a:solidFill>
                  <a:srgbClr val="D0CECE"/>
                </a:solidFill>
                <a:latin typeface="Calibri"/>
                <a:cs typeface="Calibri"/>
              </a:rPr>
              <a:t>first </a:t>
            </a:r>
            <a:r>
              <a:rPr sz="2000" spc="-5" dirty="0">
                <a:solidFill>
                  <a:srgbClr val="D0CECE"/>
                </a:solidFill>
                <a:latin typeface="Calibri"/>
                <a:cs typeface="Calibri"/>
              </a:rPr>
              <a:t>computes 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a </a:t>
            </a:r>
            <a:r>
              <a:rPr sz="2000" b="1" spc="-10" dirty="0">
                <a:solidFill>
                  <a:srgbClr val="D0CECE"/>
                </a:solidFill>
                <a:latin typeface="Calibri"/>
                <a:cs typeface="Calibri"/>
              </a:rPr>
              <a:t>score </a:t>
            </a:r>
            <a:r>
              <a:rPr sz="2000" i="1" dirty="0">
                <a:solidFill>
                  <a:srgbClr val="D0CECE"/>
                </a:solidFill>
                <a:latin typeface="Calibri"/>
                <a:cs typeface="Calibri"/>
              </a:rPr>
              <a:t>s</a:t>
            </a:r>
            <a:r>
              <a:rPr sz="1950" i="1" baseline="-21367" dirty="0">
                <a:solidFill>
                  <a:srgbClr val="D0CECE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D0CECE"/>
                </a:solidFill>
                <a:latin typeface="Calibri"/>
                <a:cs typeface="Calibri"/>
              </a:rPr>
              <a:t>x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) </a:t>
            </a:r>
            <a:r>
              <a:rPr sz="2000" spc="-15" dirty="0">
                <a:solidFill>
                  <a:srgbClr val="D0CECE"/>
                </a:solidFill>
                <a:latin typeface="Calibri"/>
                <a:cs typeface="Calibri"/>
              </a:rPr>
              <a:t>for 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each</a:t>
            </a:r>
            <a:r>
              <a:rPr sz="2000" spc="155" dirty="0">
                <a:solidFill>
                  <a:srgbClr val="D0CECE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D0CECE"/>
                </a:solidFill>
                <a:latin typeface="Calibri"/>
                <a:cs typeface="Calibri"/>
              </a:rPr>
              <a:t>class</a:t>
            </a:r>
            <a:endParaRPr sz="2000">
              <a:latin typeface="Calibri"/>
              <a:cs typeface="Calibri"/>
            </a:endParaRPr>
          </a:p>
          <a:p>
            <a:pPr marL="710565">
              <a:lnSpc>
                <a:spcPts val="2280"/>
              </a:lnSpc>
            </a:pPr>
            <a:r>
              <a:rPr sz="2000" i="1" dirty="0">
                <a:solidFill>
                  <a:srgbClr val="D0CECE"/>
                </a:solidFill>
                <a:latin typeface="Calibri"/>
                <a:cs typeface="Calibri"/>
              </a:rPr>
              <a:t>k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7112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then </a:t>
            </a:r>
            <a:r>
              <a:rPr sz="2000" b="1" spc="-10" dirty="0">
                <a:solidFill>
                  <a:srgbClr val="D0CECE"/>
                </a:solidFill>
                <a:latin typeface="Calibri"/>
                <a:cs typeface="Calibri"/>
              </a:rPr>
              <a:t>estimates </a:t>
            </a:r>
            <a:r>
              <a:rPr sz="2000" b="1" dirty="0">
                <a:solidFill>
                  <a:srgbClr val="D0CECE"/>
                </a:solidFill>
                <a:latin typeface="Calibri"/>
                <a:cs typeface="Calibri"/>
              </a:rPr>
              <a:t>the </a:t>
            </a:r>
            <a:r>
              <a:rPr sz="2000" b="1" spc="-5" dirty="0">
                <a:solidFill>
                  <a:srgbClr val="D0CECE"/>
                </a:solidFill>
                <a:latin typeface="Calibri"/>
                <a:cs typeface="Calibri"/>
              </a:rPr>
              <a:t>probability </a:t>
            </a:r>
            <a:r>
              <a:rPr sz="2000" b="1" dirty="0">
                <a:solidFill>
                  <a:srgbClr val="D0CECE"/>
                </a:solidFill>
                <a:latin typeface="Calibri"/>
                <a:cs typeface="Calibri"/>
              </a:rPr>
              <a:t>of </a:t>
            </a:r>
            <a:r>
              <a:rPr sz="2000" b="1" spc="-5" dirty="0">
                <a:solidFill>
                  <a:srgbClr val="D0CECE"/>
                </a:solidFill>
                <a:latin typeface="Calibri"/>
                <a:cs typeface="Calibri"/>
              </a:rPr>
              <a:t>each class </a:t>
            </a:r>
            <a:r>
              <a:rPr sz="2000" spc="-5" dirty="0">
                <a:solidFill>
                  <a:srgbClr val="D0CECE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applying the </a:t>
            </a:r>
            <a:r>
              <a:rPr sz="2000" i="1" spc="-5" dirty="0">
                <a:solidFill>
                  <a:srgbClr val="D0CECE"/>
                </a:solidFill>
                <a:latin typeface="Calibri"/>
                <a:cs typeface="Calibri"/>
              </a:rPr>
              <a:t>softmax function </a:t>
            </a:r>
            <a:r>
              <a:rPr sz="2000" spc="-15" dirty="0">
                <a:solidFill>
                  <a:srgbClr val="D0CECE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D0CECE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D0CEC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D0CECE"/>
                </a:solidFill>
                <a:latin typeface="Calibri"/>
                <a:cs typeface="Calibri"/>
              </a:rPr>
              <a:t>socres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8734" y="4982689"/>
            <a:ext cx="2057285" cy="551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38571" y="5839366"/>
            <a:ext cx="27108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b="1" dirty="0">
                <a:latin typeface="맑은 고딕"/>
                <a:cs typeface="맑은 고딕"/>
              </a:rPr>
              <a:t>Softmax </a:t>
            </a:r>
            <a:r>
              <a:rPr sz="1800" b="1" spc="-5" dirty="0">
                <a:latin typeface="맑은 고딕"/>
                <a:cs typeface="맑은 고딕"/>
              </a:rPr>
              <a:t>score </a:t>
            </a:r>
            <a:r>
              <a:rPr sz="1800" spc="-5" dirty="0">
                <a:latin typeface="맑은 고딕"/>
                <a:cs typeface="맑은 고딕"/>
              </a:rPr>
              <a:t>for class</a:t>
            </a:r>
            <a:r>
              <a:rPr sz="1800" spc="-70" dirty="0">
                <a:latin typeface="맑은 고딕"/>
                <a:cs typeface="맑은 고딕"/>
              </a:rPr>
              <a:t> </a:t>
            </a:r>
            <a:r>
              <a:rPr sz="1900" b="1" i="1" spc="-145" dirty="0">
                <a:latin typeface="맑은 고딕"/>
                <a:cs typeface="맑은 고딕"/>
              </a:rPr>
              <a:t>k</a:t>
            </a:r>
            <a:endParaRPr sz="1900">
              <a:latin typeface="맑은 고딕"/>
              <a:cs typeface="맑은 고딕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84120" y="2513088"/>
            <a:ext cx="9218930" cy="3329940"/>
            <a:chOff x="2484120" y="2513088"/>
            <a:chExt cx="9218930" cy="3329940"/>
          </a:xfrm>
        </p:grpSpPr>
        <p:sp>
          <p:nvSpPr>
            <p:cNvPr id="7" name="object 7"/>
            <p:cNvSpPr/>
            <p:nvPr/>
          </p:nvSpPr>
          <p:spPr>
            <a:xfrm>
              <a:off x="5757792" y="4820791"/>
              <a:ext cx="4257237" cy="102211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84120" y="2513088"/>
              <a:ext cx="9218675" cy="162304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79192" y="2708148"/>
              <a:ext cx="8630411" cy="103478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03748" y="3688079"/>
              <a:ext cx="1591310" cy="1344295"/>
            </a:xfrm>
            <a:custGeom>
              <a:avLst/>
              <a:gdLst/>
              <a:ahLst/>
              <a:cxnLst/>
              <a:rect l="l" t="t" r="r" b="b"/>
              <a:pathLst>
                <a:path w="1591309" h="1344295">
                  <a:moveTo>
                    <a:pt x="795527" y="0"/>
                  </a:moveTo>
                  <a:lnTo>
                    <a:pt x="0" y="672084"/>
                  </a:lnTo>
                  <a:lnTo>
                    <a:pt x="397763" y="672084"/>
                  </a:lnTo>
                  <a:lnTo>
                    <a:pt x="397763" y="1344168"/>
                  </a:lnTo>
                  <a:lnTo>
                    <a:pt x="1193292" y="1344168"/>
                  </a:lnTo>
                  <a:lnTo>
                    <a:pt x="1193292" y="672084"/>
                  </a:lnTo>
                  <a:lnTo>
                    <a:pt x="1591055" y="672084"/>
                  </a:lnTo>
                  <a:lnTo>
                    <a:pt x="795527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17264" y="4870704"/>
              <a:ext cx="1469390" cy="802005"/>
            </a:xfrm>
            <a:custGeom>
              <a:avLst/>
              <a:gdLst/>
              <a:ahLst/>
              <a:cxnLst/>
              <a:rect l="l" t="t" r="r" b="b"/>
              <a:pathLst>
                <a:path w="1469389" h="802004">
                  <a:moveTo>
                    <a:pt x="1068324" y="0"/>
                  </a:moveTo>
                  <a:lnTo>
                    <a:pt x="1068324" y="200406"/>
                  </a:lnTo>
                  <a:lnTo>
                    <a:pt x="0" y="200406"/>
                  </a:lnTo>
                  <a:lnTo>
                    <a:pt x="0" y="601218"/>
                  </a:lnTo>
                  <a:lnTo>
                    <a:pt x="1068324" y="601218"/>
                  </a:lnTo>
                  <a:lnTo>
                    <a:pt x="1068324" y="801624"/>
                  </a:lnTo>
                  <a:lnTo>
                    <a:pt x="1469136" y="400812"/>
                  </a:lnTo>
                  <a:lnTo>
                    <a:pt x="106832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7264" y="4870704"/>
              <a:ext cx="1469390" cy="802005"/>
            </a:xfrm>
            <a:custGeom>
              <a:avLst/>
              <a:gdLst/>
              <a:ahLst/>
              <a:cxnLst/>
              <a:rect l="l" t="t" r="r" b="b"/>
              <a:pathLst>
                <a:path w="1469389" h="802004">
                  <a:moveTo>
                    <a:pt x="0" y="200406"/>
                  </a:moveTo>
                  <a:lnTo>
                    <a:pt x="1068324" y="200406"/>
                  </a:lnTo>
                  <a:lnTo>
                    <a:pt x="1068324" y="0"/>
                  </a:lnTo>
                  <a:lnTo>
                    <a:pt x="1469136" y="400812"/>
                  </a:lnTo>
                  <a:lnTo>
                    <a:pt x="1068324" y="801624"/>
                  </a:lnTo>
                  <a:lnTo>
                    <a:pt x="1068324" y="601218"/>
                  </a:lnTo>
                  <a:lnTo>
                    <a:pt x="0" y="601218"/>
                  </a:lnTo>
                  <a:lnTo>
                    <a:pt x="0" y="20040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03748" y="3688079"/>
              <a:ext cx="1591310" cy="1344295"/>
            </a:xfrm>
            <a:custGeom>
              <a:avLst/>
              <a:gdLst/>
              <a:ahLst/>
              <a:cxnLst/>
              <a:rect l="l" t="t" r="r" b="b"/>
              <a:pathLst>
                <a:path w="1591309" h="1344295">
                  <a:moveTo>
                    <a:pt x="397763" y="1344168"/>
                  </a:moveTo>
                  <a:lnTo>
                    <a:pt x="397763" y="672084"/>
                  </a:lnTo>
                  <a:lnTo>
                    <a:pt x="0" y="672084"/>
                  </a:lnTo>
                  <a:lnTo>
                    <a:pt x="795527" y="0"/>
                  </a:lnTo>
                  <a:lnTo>
                    <a:pt x="1591055" y="672084"/>
                  </a:lnTo>
                  <a:lnTo>
                    <a:pt x="1193292" y="672084"/>
                  </a:lnTo>
                  <a:lnTo>
                    <a:pt x="1193292" y="1344168"/>
                  </a:lnTo>
                  <a:lnTo>
                    <a:pt x="397763" y="1344168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59977"/>
            <a:ext cx="8128634" cy="168656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35" dirty="0">
                <a:latin typeface="Arial Black"/>
                <a:cs typeface="Arial Black"/>
              </a:rPr>
              <a:t>Softmax</a:t>
            </a:r>
            <a:r>
              <a:rPr sz="2400" spc="-180" dirty="0">
                <a:latin typeface="Arial Black"/>
                <a:cs typeface="Arial Black"/>
              </a:rPr>
              <a:t> </a:t>
            </a:r>
            <a:r>
              <a:rPr sz="2400" spc="-210" dirty="0">
                <a:latin typeface="Arial Black"/>
                <a:cs typeface="Arial Black"/>
              </a:rPr>
              <a:t>Regression:</a:t>
            </a:r>
            <a:endParaRPr sz="2400">
              <a:latin typeface="Arial Black"/>
              <a:cs typeface="Arial Black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0" dirty="0">
                <a:latin typeface="Arial Black"/>
                <a:cs typeface="Arial Black"/>
              </a:rPr>
              <a:t>how </a:t>
            </a:r>
            <a:r>
              <a:rPr sz="2000" spc="-160" dirty="0">
                <a:latin typeface="Arial Black"/>
                <a:cs typeface="Arial Black"/>
              </a:rPr>
              <a:t>the </a:t>
            </a:r>
            <a:r>
              <a:rPr sz="2000" spc="-145" dirty="0">
                <a:latin typeface="Arial Black"/>
                <a:cs typeface="Arial Black"/>
              </a:rPr>
              <a:t>model </a:t>
            </a:r>
            <a:r>
              <a:rPr sz="2000" spc="-200" dirty="0">
                <a:latin typeface="Arial Black"/>
                <a:cs typeface="Arial Black"/>
              </a:rPr>
              <a:t>estimates </a:t>
            </a:r>
            <a:r>
              <a:rPr sz="2000" spc="-155" dirty="0">
                <a:latin typeface="Arial Black"/>
                <a:cs typeface="Arial Black"/>
              </a:rPr>
              <a:t>probabilities </a:t>
            </a:r>
            <a:r>
              <a:rPr sz="2000" spc="-140" dirty="0">
                <a:latin typeface="Arial Black"/>
                <a:cs typeface="Arial Black"/>
              </a:rPr>
              <a:t>and </a:t>
            </a:r>
            <a:r>
              <a:rPr sz="2000" spc="-220" dirty="0">
                <a:latin typeface="Arial Black"/>
                <a:cs typeface="Arial Black"/>
              </a:rPr>
              <a:t>makes</a:t>
            </a:r>
            <a:r>
              <a:rPr sz="2000" spc="-15" dirty="0">
                <a:latin typeface="Arial Black"/>
                <a:cs typeface="Arial Black"/>
              </a:rPr>
              <a:t> </a:t>
            </a:r>
            <a:r>
              <a:rPr sz="2000" spc="-165" dirty="0">
                <a:latin typeface="Arial Black"/>
                <a:cs typeface="Arial Black"/>
              </a:rPr>
              <a:t>predictions.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225" dirty="0">
                <a:latin typeface="Arial Black"/>
                <a:cs typeface="Arial Black"/>
              </a:rPr>
              <a:t>Then </a:t>
            </a:r>
            <a:r>
              <a:rPr sz="2400" spc="-220" dirty="0">
                <a:latin typeface="Arial Black"/>
                <a:cs typeface="Arial Black"/>
              </a:rPr>
              <a:t>how </a:t>
            </a:r>
            <a:r>
              <a:rPr sz="2400" spc="-170" dirty="0">
                <a:latin typeface="Arial Black"/>
                <a:cs typeface="Arial Black"/>
              </a:rPr>
              <a:t>about</a:t>
            </a:r>
            <a:r>
              <a:rPr sz="2400" spc="-95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training?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240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45" dirty="0"/>
              <a:t>Cross </a:t>
            </a:r>
            <a:r>
              <a:rPr sz="4400" spc="-305" dirty="0"/>
              <a:t>entropy </a:t>
            </a:r>
            <a:r>
              <a:rPr sz="4400" spc="-509" dirty="0"/>
              <a:t>cost</a:t>
            </a:r>
            <a:r>
              <a:rPr sz="4400" spc="-270" dirty="0"/>
              <a:t> </a:t>
            </a:r>
            <a:r>
              <a:rPr sz="4400" spc="-335" dirty="0"/>
              <a:t>function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5453760"/>
            <a:ext cx="907034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5" dirty="0">
                <a:latin typeface="Arial Black"/>
                <a:cs typeface="Arial Black"/>
              </a:rPr>
              <a:t>Cross </a:t>
            </a:r>
            <a:r>
              <a:rPr sz="2400" spc="-170" dirty="0">
                <a:latin typeface="Arial Black"/>
                <a:cs typeface="Arial Black"/>
              </a:rPr>
              <a:t>entropy </a:t>
            </a:r>
            <a:r>
              <a:rPr sz="2400" spc="-250" dirty="0">
                <a:latin typeface="Arial Black"/>
                <a:cs typeface="Arial Black"/>
              </a:rPr>
              <a:t>is </a:t>
            </a:r>
            <a:r>
              <a:rPr sz="2400" spc="-170" dirty="0">
                <a:latin typeface="Arial Black"/>
                <a:cs typeface="Arial Black"/>
              </a:rPr>
              <a:t>frequently </a:t>
            </a:r>
            <a:r>
              <a:rPr sz="2400" spc="-204" dirty="0">
                <a:latin typeface="Arial Black"/>
                <a:cs typeface="Arial Black"/>
              </a:rPr>
              <a:t>used </a:t>
            </a:r>
            <a:r>
              <a:rPr sz="2400" spc="-180" dirty="0">
                <a:latin typeface="Arial Black"/>
                <a:cs typeface="Arial Black"/>
              </a:rPr>
              <a:t>to </a:t>
            </a:r>
            <a:r>
              <a:rPr sz="2400" spc="-204" dirty="0">
                <a:latin typeface="Arial Black"/>
                <a:cs typeface="Arial Black"/>
              </a:rPr>
              <a:t>measure </a:t>
            </a:r>
            <a:r>
              <a:rPr sz="2400" spc="-220" dirty="0">
                <a:latin typeface="Arial Black"/>
                <a:cs typeface="Arial Black"/>
              </a:rPr>
              <a:t>how </a:t>
            </a:r>
            <a:r>
              <a:rPr sz="2400" spc="-250" dirty="0">
                <a:latin typeface="Arial Black"/>
                <a:cs typeface="Arial Black"/>
              </a:rPr>
              <a:t>well </a:t>
            </a:r>
            <a:r>
              <a:rPr sz="2400" spc="-254" dirty="0">
                <a:latin typeface="Arial Black"/>
                <a:cs typeface="Arial Black"/>
              </a:rPr>
              <a:t>a set </a:t>
            </a:r>
            <a:r>
              <a:rPr sz="2400" spc="-135" dirty="0">
                <a:latin typeface="Arial Black"/>
                <a:cs typeface="Arial Black"/>
              </a:rPr>
              <a:t>of  </a:t>
            </a:r>
            <a:r>
              <a:rPr sz="2400" spc="-220" dirty="0">
                <a:latin typeface="Arial Black"/>
                <a:cs typeface="Arial Black"/>
              </a:rPr>
              <a:t>estimated </a:t>
            </a:r>
            <a:r>
              <a:rPr sz="2400" spc="-305" dirty="0">
                <a:latin typeface="Arial Black"/>
                <a:cs typeface="Arial Black"/>
              </a:rPr>
              <a:t>class </a:t>
            </a:r>
            <a:r>
              <a:rPr sz="2400" spc="-185" dirty="0">
                <a:latin typeface="Arial Black"/>
                <a:cs typeface="Arial Black"/>
              </a:rPr>
              <a:t>probabilities </a:t>
            </a:r>
            <a:r>
              <a:rPr sz="2400" spc="-254" dirty="0">
                <a:latin typeface="Arial Black"/>
                <a:cs typeface="Arial Black"/>
              </a:rPr>
              <a:t>matches </a:t>
            </a:r>
            <a:r>
              <a:rPr sz="2400" spc="-190" dirty="0">
                <a:latin typeface="Arial Black"/>
                <a:cs typeface="Arial Black"/>
              </a:rPr>
              <a:t>the </a:t>
            </a:r>
            <a:r>
              <a:rPr sz="2400" spc="-185" dirty="0">
                <a:latin typeface="Arial Black"/>
                <a:cs typeface="Arial Black"/>
              </a:rPr>
              <a:t>target</a:t>
            </a:r>
            <a:r>
              <a:rPr sz="2400" spc="75" dirty="0">
                <a:latin typeface="Arial Black"/>
                <a:cs typeface="Arial Black"/>
              </a:rPr>
              <a:t> </a:t>
            </a:r>
            <a:r>
              <a:rPr sz="2400" spc="-285" dirty="0">
                <a:latin typeface="Arial Black"/>
                <a:cs typeface="Arial Black"/>
              </a:rPr>
              <a:t>classes.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99902" y="3049739"/>
            <a:ext cx="6075361" cy="7196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319261" y="1662110"/>
            <a:ext cx="3455670" cy="1279525"/>
            <a:chOff x="8319261" y="1662110"/>
            <a:chExt cx="3455670" cy="1279525"/>
          </a:xfrm>
        </p:grpSpPr>
        <p:sp>
          <p:nvSpPr>
            <p:cNvPr id="6" name="object 6"/>
            <p:cNvSpPr/>
            <p:nvPr/>
          </p:nvSpPr>
          <p:spPr>
            <a:xfrm>
              <a:off x="8507836" y="1662110"/>
              <a:ext cx="3267082" cy="784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25611" y="2272284"/>
              <a:ext cx="670560" cy="662940"/>
            </a:xfrm>
            <a:custGeom>
              <a:avLst/>
              <a:gdLst/>
              <a:ahLst/>
              <a:cxnLst/>
              <a:rect l="l" t="t" r="r" b="b"/>
              <a:pathLst>
                <a:path w="670559" h="662939">
                  <a:moveTo>
                    <a:pt x="502920" y="0"/>
                  </a:moveTo>
                  <a:lnTo>
                    <a:pt x="167640" y="0"/>
                  </a:lnTo>
                  <a:lnTo>
                    <a:pt x="167640" y="331470"/>
                  </a:lnTo>
                  <a:lnTo>
                    <a:pt x="0" y="331470"/>
                  </a:lnTo>
                  <a:lnTo>
                    <a:pt x="335280" y="662940"/>
                  </a:lnTo>
                  <a:lnTo>
                    <a:pt x="670560" y="331470"/>
                  </a:lnTo>
                  <a:lnTo>
                    <a:pt x="502920" y="331470"/>
                  </a:lnTo>
                  <a:lnTo>
                    <a:pt x="50292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25611" y="2272284"/>
              <a:ext cx="670560" cy="662940"/>
            </a:xfrm>
            <a:custGeom>
              <a:avLst/>
              <a:gdLst/>
              <a:ahLst/>
              <a:cxnLst/>
              <a:rect l="l" t="t" r="r" b="b"/>
              <a:pathLst>
                <a:path w="670559" h="662939">
                  <a:moveTo>
                    <a:pt x="502920" y="0"/>
                  </a:moveTo>
                  <a:lnTo>
                    <a:pt x="502920" y="331470"/>
                  </a:lnTo>
                  <a:lnTo>
                    <a:pt x="670560" y="331470"/>
                  </a:lnTo>
                  <a:lnTo>
                    <a:pt x="335280" y="662940"/>
                  </a:lnTo>
                  <a:lnTo>
                    <a:pt x="0" y="331470"/>
                  </a:lnTo>
                  <a:lnTo>
                    <a:pt x="167640" y="331470"/>
                  </a:lnTo>
                  <a:lnTo>
                    <a:pt x="167640" y="0"/>
                  </a:lnTo>
                  <a:lnTo>
                    <a:pt x="502920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736847" y="4234003"/>
            <a:ext cx="8149863" cy="8683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273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4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901630" y="0"/>
            <a:ext cx="5947162" cy="2514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395" y="3080768"/>
            <a:ext cx="7010028" cy="3029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409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5" dirty="0">
                <a:latin typeface="+mj-ea"/>
              </a:rPr>
              <a:t>Example: </a:t>
            </a:r>
            <a:r>
              <a:rPr sz="4400" spc="-295" dirty="0">
                <a:latin typeface="+mj-ea"/>
              </a:rPr>
              <a:t>nonlinear</a:t>
            </a:r>
            <a:r>
              <a:rPr sz="4400" spc="-275" dirty="0">
                <a:latin typeface="+mj-ea"/>
              </a:rPr>
              <a:t> </a:t>
            </a:r>
            <a:r>
              <a:rPr sz="4400" spc="-385" dirty="0">
                <a:latin typeface="+mj-ea"/>
              </a:rPr>
              <a:t>data</a:t>
            </a:r>
            <a:endParaRPr sz="4400" dirty="0">
              <a:latin typeface="+mj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4137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0" dirty="0">
                <a:latin typeface="+mj-ea"/>
                <a:ea typeface="+mj-ea"/>
                <a:cs typeface="Arial Black"/>
              </a:rPr>
              <a:t>Quadratic </a:t>
            </a:r>
            <a:r>
              <a:rPr sz="2400" spc="-175" dirty="0">
                <a:latin typeface="+mj-ea"/>
                <a:ea typeface="+mj-ea"/>
                <a:cs typeface="Arial Black"/>
              </a:rPr>
              <a:t>equation </a:t>
            </a:r>
            <a:r>
              <a:rPr sz="2400" spc="-215" dirty="0">
                <a:latin typeface="+mj-ea"/>
                <a:ea typeface="+mj-ea"/>
                <a:cs typeface="Arial Black"/>
              </a:rPr>
              <a:t>+</a:t>
            </a:r>
            <a:r>
              <a:rPr sz="2400" spc="-225" dirty="0">
                <a:latin typeface="+mj-ea"/>
                <a:ea typeface="+mj-ea"/>
                <a:cs typeface="Arial Black"/>
              </a:rPr>
              <a:t> </a:t>
            </a:r>
            <a:r>
              <a:rPr sz="2400" spc="-204" dirty="0">
                <a:latin typeface="+mj-ea"/>
                <a:ea typeface="+mj-ea"/>
                <a:cs typeface="Arial Black"/>
              </a:rPr>
              <a:t>noise</a:t>
            </a:r>
            <a:endParaRPr sz="2400">
              <a:latin typeface="+mj-ea"/>
              <a:ea typeface="+mj-ea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343" y="6095"/>
            <a:ext cx="12106910" cy="6548755"/>
            <a:chOff x="85343" y="6095"/>
            <a:chExt cx="12106910" cy="6548755"/>
          </a:xfrm>
        </p:grpSpPr>
        <p:sp>
          <p:nvSpPr>
            <p:cNvPr id="5" name="object 5"/>
            <p:cNvSpPr/>
            <p:nvPr/>
          </p:nvSpPr>
          <p:spPr>
            <a:xfrm>
              <a:off x="6821424" y="2823984"/>
              <a:ext cx="5234939" cy="37307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85343" y="4378065"/>
              <a:ext cx="6210299" cy="20189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260591" y="4276343"/>
              <a:ext cx="731520" cy="574675"/>
            </a:xfrm>
            <a:custGeom>
              <a:avLst/>
              <a:gdLst/>
              <a:ahLst/>
              <a:cxnLst/>
              <a:rect l="l" t="t" r="r" b="b"/>
              <a:pathLst>
                <a:path w="731520" h="574675">
                  <a:moveTo>
                    <a:pt x="287274" y="0"/>
                  </a:moveTo>
                  <a:lnTo>
                    <a:pt x="0" y="287273"/>
                  </a:lnTo>
                  <a:lnTo>
                    <a:pt x="287274" y="574547"/>
                  </a:lnTo>
                  <a:lnTo>
                    <a:pt x="287274" y="430910"/>
                  </a:lnTo>
                  <a:lnTo>
                    <a:pt x="731520" y="430910"/>
                  </a:lnTo>
                  <a:lnTo>
                    <a:pt x="731520" y="143636"/>
                  </a:lnTo>
                  <a:lnTo>
                    <a:pt x="287274" y="143636"/>
                  </a:lnTo>
                  <a:lnTo>
                    <a:pt x="28727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260591" y="4276343"/>
              <a:ext cx="731520" cy="574675"/>
            </a:xfrm>
            <a:custGeom>
              <a:avLst/>
              <a:gdLst/>
              <a:ahLst/>
              <a:cxnLst/>
              <a:rect l="l" t="t" r="r" b="b"/>
              <a:pathLst>
                <a:path w="731520" h="574675">
                  <a:moveTo>
                    <a:pt x="0" y="287273"/>
                  </a:moveTo>
                  <a:lnTo>
                    <a:pt x="287274" y="0"/>
                  </a:lnTo>
                  <a:lnTo>
                    <a:pt x="287274" y="143636"/>
                  </a:lnTo>
                  <a:lnTo>
                    <a:pt x="731520" y="143636"/>
                  </a:lnTo>
                  <a:lnTo>
                    <a:pt x="731520" y="430910"/>
                  </a:lnTo>
                  <a:lnTo>
                    <a:pt x="287274" y="430910"/>
                  </a:lnTo>
                  <a:lnTo>
                    <a:pt x="287274" y="574547"/>
                  </a:lnTo>
                  <a:lnTo>
                    <a:pt x="0" y="28727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014715" y="6095"/>
              <a:ext cx="4177282" cy="290474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j-ea"/>
                <a:ea typeface="+mj-ea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j-ea"/>
                <a:ea typeface="+mj-ea"/>
              </a:rPr>
              <a:t>4</a:t>
            </a:fld>
            <a:endParaRPr dirty="0">
              <a:latin typeface="+mj-ea"/>
              <a:ea typeface="+mj-e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j-ea"/>
                <a:ea typeface="+mj-ea"/>
              </a:rPr>
              <a:t>기계학습개론</a:t>
            </a:r>
            <a:r>
              <a:rPr spc="-80" dirty="0">
                <a:latin typeface="+mj-ea"/>
                <a:ea typeface="+mj-ea"/>
              </a:rPr>
              <a:t> </a:t>
            </a:r>
            <a:r>
              <a:rPr spc="-5" dirty="0">
                <a:latin typeface="+mj-ea"/>
                <a:ea typeface="+mj-ea"/>
              </a:rPr>
              <a:t>2020-2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70" dirty="0"/>
              <a:t>S</a:t>
            </a:r>
            <a:r>
              <a:rPr sz="4400" spc="-305" dirty="0"/>
              <a:t>umma</a:t>
            </a:r>
            <a:r>
              <a:rPr sz="4400" spc="-160" dirty="0"/>
              <a:t>r</a:t>
            </a:r>
            <a:r>
              <a:rPr sz="4400" spc="-445" dirty="0"/>
              <a:t>y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3817620" cy="303530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다항회귀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또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다른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회귀의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방법</a:t>
            </a:r>
            <a:endParaRPr sz="2000">
              <a:latin typeface="맑은 고딕"/>
              <a:cs typeface="맑은 고딕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  <a:tabLst>
                <a:tab pos="697865" algn="l"/>
              </a:tabLst>
            </a:pPr>
            <a:r>
              <a:rPr sz="2000" dirty="0">
                <a:latin typeface="Arial"/>
                <a:cs typeface="Arial"/>
              </a:rPr>
              <a:t>•	</a:t>
            </a:r>
            <a:r>
              <a:rPr sz="2000" spc="-175" dirty="0">
                <a:latin typeface="Arial Black"/>
                <a:cs typeface="Arial Black"/>
              </a:rPr>
              <a:t>+</a:t>
            </a:r>
            <a:r>
              <a:rPr sz="2000" spc="-140" dirty="0">
                <a:latin typeface="Arial Black"/>
                <a:cs typeface="Arial Black"/>
              </a:rPr>
              <a:t> </a:t>
            </a:r>
            <a:r>
              <a:rPr sz="2000" dirty="0">
                <a:latin typeface="맑은 고딕"/>
                <a:cs typeface="맑은 고딕"/>
              </a:rPr>
              <a:t>규제</a:t>
            </a:r>
            <a:endParaRPr sz="20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로지스틱회귀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이것도</a:t>
            </a:r>
            <a:r>
              <a:rPr sz="2000" spc="-21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회귀를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위한</a:t>
            </a:r>
            <a:r>
              <a:rPr sz="2000" spc="-210" dirty="0">
                <a:latin typeface="맑은 고딕"/>
                <a:cs typeface="맑은 고딕"/>
              </a:rPr>
              <a:t> </a:t>
            </a:r>
            <a:r>
              <a:rPr sz="2000" spc="-85" dirty="0">
                <a:latin typeface="맑은 고딕"/>
                <a:cs typeface="맑은 고딕"/>
              </a:rPr>
              <a:t>것인가</a:t>
            </a:r>
            <a:r>
              <a:rPr sz="2000" spc="-85" dirty="0">
                <a:latin typeface="Arial Black"/>
                <a:cs typeface="Arial Black"/>
              </a:rPr>
              <a:t>?</a:t>
            </a:r>
            <a:endParaRPr sz="2000">
              <a:latin typeface="Arial Black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분류문제에서의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유의점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결정경계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-180" dirty="0">
                <a:latin typeface="Arial Black"/>
                <a:cs typeface="Arial Black"/>
              </a:rPr>
              <a:t>softmax, </a:t>
            </a:r>
            <a:r>
              <a:rPr sz="2000" spc="-220" dirty="0">
                <a:latin typeface="Arial Black"/>
                <a:cs typeface="Arial Black"/>
              </a:rPr>
              <a:t>cross</a:t>
            </a:r>
            <a:r>
              <a:rPr sz="2000" spc="-95" dirty="0">
                <a:latin typeface="Arial Black"/>
                <a:cs typeface="Arial Black"/>
              </a:rPr>
              <a:t> </a:t>
            </a:r>
            <a:r>
              <a:rPr sz="2000" spc="-140" dirty="0">
                <a:latin typeface="Arial Black"/>
                <a:cs typeface="Arial Black"/>
              </a:rPr>
              <a:t>entropy</a:t>
            </a:r>
            <a:endParaRPr sz="2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맑은 고딕"/>
                <a:cs typeface="맑은 고딕"/>
              </a:rPr>
              <a:t>참고자료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733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핸</a:t>
            </a:r>
            <a:r>
              <a:rPr sz="2400" spc="-229" dirty="0">
                <a:latin typeface="Arial Black"/>
                <a:cs typeface="Arial Black"/>
              </a:rPr>
              <a:t>4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8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In </a:t>
            </a:r>
            <a:r>
              <a:rPr sz="4400" spc="-350" dirty="0"/>
              <a:t>the </a:t>
            </a:r>
            <a:r>
              <a:rPr sz="4400" spc="-409" dirty="0"/>
              <a:t>next </a:t>
            </a:r>
            <a:r>
              <a:rPr sz="4400" spc="-465" dirty="0"/>
              <a:t>lecture…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759977"/>
            <a:ext cx="7129780" cy="38550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794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79400" algn="l"/>
              </a:tabLst>
            </a:pPr>
            <a:r>
              <a:rPr sz="2400" spc="-150" dirty="0">
                <a:latin typeface="Arial Black"/>
                <a:cs typeface="Arial Black"/>
              </a:rPr>
              <a:t>4</a:t>
            </a:r>
            <a:r>
              <a:rPr sz="2400" spc="-225" baseline="24305" dirty="0">
                <a:latin typeface="Arial Black"/>
                <a:cs typeface="Arial Black"/>
              </a:rPr>
              <a:t>th </a:t>
            </a:r>
            <a:r>
              <a:rPr sz="2400" spc="-300" dirty="0">
                <a:latin typeface="Arial Black"/>
                <a:cs typeface="Arial Black"/>
              </a:rPr>
              <a:t>week </a:t>
            </a:r>
            <a:r>
              <a:rPr sz="2400" spc="-195" dirty="0">
                <a:latin typeface="Arial Black"/>
                <a:cs typeface="Arial Black"/>
              </a:rPr>
              <a:t>1</a:t>
            </a:r>
            <a:r>
              <a:rPr sz="2400" spc="-292" baseline="24305" dirty="0">
                <a:latin typeface="Arial Black"/>
                <a:cs typeface="Arial Black"/>
              </a:rPr>
              <a:t>st </a:t>
            </a:r>
            <a:r>
              <a:rPr sz="2400" spc="-235" dirty="0">
                <a:latin typeface="Arial Black"/>
                <a:cs typeface="Arial Black"/>
              </a:rPr>
              <a:t>session </a:t>
            </a:r>
            <a:r>
              <a:rPr sz="2400" spc="-240" dirty="0">
                <a:latin typeface="Arial Black"/>
                <a:cs typeface="Arial Black"/>
              </a:rPr>
              <a:t>(Lecture</a:t>
            </a:r>
            <a:r>
              <a:rPr sz="2400" spc="-229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7)</a:t>
            </a:r>
            <a:endParaRPr sz="2400">
              <a:latin typeface="Arial Black"/>
              <a:cs typeface="Arial Black"/>
            </a:endParaRPr>
          </a:p>
          <a:p>
            <a:pPr marL="7366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sz="2000" spc="-185" dirty="0">
                <a:latin typeface="Arial Black"/>
                <a:cs typeface="Arial Black"/>
              </a:rPr>
              <a:t>Decision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204" dirty="0">
                <a:latin typeface="Arial Black"/>
                <a:cs typeface="Arial Black"/>
              </a:rPr>
              <a:t>Tree</a:t>
            </a:r>
            <a:endParaRPr sz="2000">
              <a:latin typeface="Arial Black"/>
              <a:cs typeface="Arial Black"/>
            </a:endParaRPr>
          </a:p>
          <a:p>
            <a:pPr marL="1193800" lvl="2" indent="-229235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1193165" algn="l"/>
                <a:tab pos="1193800" algn="l"/>
              </a:tabLst>
            </a:pPr>
            <a:r>
              <a:rPr sz="1800" spc="-145" dirty="0">
                <a:latin typeface="Arial Black"/>
                <a:cs typeface="Arial Black"/>
              </a:rPr>
              <a:t>For</a:t>
            </a:r>
            <a:r>
              <a:rPr sz="1800" spc="-150" dirty="0">
                <a:latin typeface="Arial Black"/>
                <a:cs typeface="Arial Black"/>
              </a:rPr>
              <a:t> </a:t>
            </a:r>
            <a:r>
              <a:rPr sz="1800" spc="-180" dirty="0">
                <a:latin typeface="Arial Black"/>
                <a:cs typeface="Arial Black"/>
              </a:rPr>
              <a:t>classification</a:t>
            </a:r>
            <a:endParaRPr sz="1800">
              <a:latin typeface="Arial Black"/>
              <a:cs typeface="Arial Black"/>
            </a:endParaRPr>
          </a:p>
          <a:p>
            <a:pPr marL="1193800" lvl="2" indent="-229235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1193165" algn="l"/>
                <a:tab pos="1193800" algn="l"/>
              </a:tabLst>
            </a:pPr>
            <a:r>
              <a:rPr sz="1800" spc="-145" dirty="0">
                <a:latin typeface="Arial Black"/>
                <a:cs typeface="Arial Black"/>
              </a:rPr>
              <a:t>For</a:t>
            </a:r>
            <a:r>
              <a:rPr sz="1800" spc="-150" dirty="0">
                <a:latin typeface="Arial Black"/>
                <a:cs typeface="Arial Black"/>
              </a:rPr>
              <a:t> </a:t>
            </a:r>
            <a:r>
              <a:rPr sz="1800" spc="-140" dirty="0">
                <a:latin typeface="Arial Black"/>
                <a:cs typeface="Arial Black"/>
              </a:rPr>
              <a:t>regression</a:t>
            </a:r>
            <a:endParaRPr sz="1800">
              <a:latin typeface="Arial Black"/>
              <a:cs typeface="Arial Black"/>
            </a:endParaRPr>
          </a:p>
          <a:p>
            <a:pPr marL="7366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sz="2000" spc="-150" dirty="0">
                <a:latin typeface="Arial Black"/>
                <a:cs typeface="Arial Black"/>
              </a:rPr>
              <a:t>Tuning</a:t>
            </a:r>
            <a:r>
              <a:rPr sz="2000" spc="-155" dirty="0">
                <a:latin typeface="Arial Black"/>
                <a:cs typeface="Arial Black"/>
              </a:rPr>
              <a:t> parameter</a:t>
            </a:r>
            <a:endParaRPr sz="2000">
              <a:latin typeface="Arial Black"/>
              <a:cs typeface="Arial Black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har char="•"/>
            </a:pPr>
            <a:endParaRPr sz="2350">
              <a:latin typeface="Arial Black"/>
              <a:cs typeface="Arial Black"/>
            </a:endParaRPr>
          </a:p>
          <a:p>
            <a:pPr marL="279400" indent="-228600">
              <a:lnSpc>
                <a:spcPct val="100000"/>
              </a:lnSpc>
              <a:buFont typeface="Arial"/>
              <a:buChar char="•"/>
              <a:tabLst>
                <a:tab pos="279400" algn="l"/>
              </a:tabLst>
            </a:pPr>
            <a:r>
              <a:rPr sz="2400" spc="-150" dirty="0">
                <a:latin typeface="Arial Black"/>
                <a:cs typeface="Arial Black"/>
              </a:rPr>
              <a:t>4</a:t>
            </a:r>
            <a:r>
              <a:rPr sz="2400" spc="-225" baseline="24305" dirty="0">
                <a:latin typeface="Arial Black"/>
                <a:cs typeface="Arial Black"/>
              </a:rPr>
              <a:t>th  </a:t>
            </a:r>
            <a:r>
              <a:rPr sz="2400" spc="-300" dirty="0">
                <a:latin typeface="Arial Black"/>
                <a:cs typeface="Arial Black"/>
              </a:rPr>
              <a:t>week </a:t>
            </a:r>
            <a:r>
              <a:rPr sz="2400" spc="-135" dirty="0">
                <a:latin typeface="Arial Black"/>
                <a:cs typeface="Arial Black"/>
              </a:rPr>
              <a:t>2</a:t>
            </a:r>
            <a:r>
              <a:rPr sz="2400" spc="-202" baseline="24305" dirty="0">
                <a:latin typeface="Arial Black"/>
                <a:cs typeface="Arial Black"/>
              </a:rPr>
              <a:t>nd  </a:t>
            </a:r>
            <a:r>
              <a:rPr sz="2400" spc="-235" dirty="0">
                <a:latin typeface="Arial Black"/>
                <a:cs typeface="Arial Black"/>
              </a:rPr>
              <a:t>session </a:t>
            </a:r>
            <a:r>
              <a:rPr sz="2400" spc="-240" dirty="0">
                <a:latin typeface="Arial Black"/>
                <a:cs typeface="Arial Black"/>
              </a:rPr>
              <a:t>(Lecture</a:t>
            </a:r>
            <a:r>
              <a:rPr sz="2400" spc="-395" dirty="0">
                <a:latin typeface="Arial Black"/>
                <a:cs typeface="Arial Black"/>
              </a:rPr>
              <a:t> </a:t>
            </a:r>
            <a:r>
              <a:rPr sz="2400" spc="-225" dirty="0">
                <a:latin typeface="Arial Black"/>
                <a:cs typeface="Arial Black"/>
              </a:rPr>
              <a:t>8)</a:t>
            </a:r>
            <a:endParaRPr sz="2400">
              <a:latin typeface="Arial Black"/>
              <a:cs typeface="Arial Black"/>
            </a:endParaRPr>
          </a:p>
          <a:p>
            <a:pPr marL="7366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sz="2000" spc="-185" dirty="0">
                <a:latin typeface="Arial Black"/>
                <a:cs typeface="Arial Black"/>
              </a:rPr>
              <a:t>Ensemble, </a:t>
            </a:r>
            <a:r>
              <a:rPr sz="2000" spc="-145" dirty="0">
                <a:latin typeface="Arial Black"/>
                <a:cs typeface="Arial Black"/>
              </a:rPr>
              <a:t>Bagging,</a:t>
            </a:r>
            <a:r>
              <a:rPr sz="2000" spc="-204" dirty="0">
                <a:latin typeface="Arial Black"/>
                <a:cs typeface="Arial Black"/>
              </a:rPr>
              <a:t> </a:t>
            </a:r>
            <a:r>
              <a:rPr sz="2000" spc="-160" dirty="0">
                <a:latin typeface="Arial Black"/>
                <a:cs typeface="Arial Black"/>
              </a:rPr>
              <a:t>Boosting</a:t>
            </a:r>
            <a:endParaRPr sz="2000">
              <a:latin typeface="Arial Black"/>
              <a:cs typeface="Arial Black"/>
            </a:endParaRPr>
          </a:p>
          <a:p>
            <a:pPr marL="7366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sz="2000" spc="-165" dirty="0">
                <a:latin typeface="Arial Black"/>
                <a:cs typeface="Arial Black"/>
              </a:rPr>
              <a:t>Random</a:t>
            </a:r>
            <a:r>
              <a:rPr sz="2000" spc="-160" dirty="0">
                <a:latin typeface="Arial Black"/>
                <a:cs typeface="Arial Black"/>
              </a:rPr>
              <a:t> </a:t>
            </a:r>
            <a:r>
              <a:rPr sz="2000" spc="-185" dirty="0">
                <a:latin typeface="Arial Black"/>
                <a:cs typeface="Arial Black"/>
              </a:rPr>
              <a:t>Forest</a:t>
            </a:r>
            <a:endParaRPr sz="2000">
              <a:latin typeface="Arial Black"/>
              <a:cs typeface="Arial Black"/>
            </a:endParaRPr>
          </a:p>
          <a:p>
            <a:pPr marL="736600" lvl="1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735965" algn="l"/>
                <a:tab pos="736600" algn="l"/>
              </a:tabLst>
            </a:pPr>
            <a:r>
              <a:rPr sz="2000" b="1" spc="-5" dirty="0">
                <a:solidFill>
                  <a:srgbClr val="FF0000"/>
                </a:solidFill>
                <a:latin typeface="Arial"/>
                <a:cs typeface="Arial"/>
              </a:rPr>
              <a:t>Quiz!:</a:t>
            </a:r>
            <a:endParaRPr sz="2000">
              <a:latin typeface="Arial"/>
              <a:cs typeface="Arial"/>
            </a:endParaRPr>
          </a:p>
          <a:p>
            <a:pPr marL="1193800" lvl="2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193165" algn="l"/>
                <a:tab pos="1193800" algn="l"/>
              </a:tabLst>
            </a:pPr>
            <a:r>
              <a:rPr sz="1800" b="1" spc="10" dirty="0">
                <a:latin typeface="Arial"/>
                <a:cs typeface="Arial"/>
              </a:rPr>
              <a:t>Regression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spc="40" dirty="0">
                <a:latin typeface="Arial"/>
                <a:cs typeface="Arial"/>
              </a:rPr>
              <a:t>(Lecture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15" dirty="0">
                <a:latin typeface="Arial"/>
                <a:cs typeface="Arial"/>
              </a:rPr>
              <a:t>5)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95" dirty="0">
                <a:latin typeface="Arial"/>
                <a:cs typeface="Arial"/>
              </a:rPr>
              <a:t>to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45" dirty="0">
                <a:latin typeface="Arial"/>
                <a:cs typeface="Arial"/>
              </a:rPr>
              <a:t>Random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25" dirty="0">
                <a:latin typeface="Arial"/>
                <a:cs typeface="Arial"/>
              </a:rPr>
              <a:t>Forest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40" dirty="0">
                <a:latin typeface="Arial"/>
                <a:cs typeface="Arial"/>
              </a:rPr>
              <a:t>(Lecture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15" dirty="0">
                <a:latin typeface="Arial"/>
                <a:cs typeface="Arial"/>
              </a:rPr>
              <a:t>8)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409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25" dirty="0"/>
              <a:t>Example: </a:t>
            </a:r>
            <a:r>
              <a:rPr sz="4400" spc="-295" dirty="0"/>
              <a:t>nonlinear</a:t>
            </a:r>
            <a:r>
              <a:rPr sz="4400" spc="-275" dirty="0"/>
              <a:t> </a:t>
            </a:r>
            <a:r>
              <a:rPr sz="4400" spc="-385" dirty="0"/>
              <a:t>data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618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90" dirty="0">
                <a:latin typeface="Arial Black"/>
                <a:cs typeface="Arial Black"/>
              </a:rPr>
              <a:t>Polynomial </a:t>
            </a:r>
            <a:r>
              <a:rPr sz="2400" spc="-220" dirty="0">
                <a:latin typeface="Arial Black"/>
                <a:cs typeface="Arial Black"/>
              </a:rPr>
              <a:t>Regression </a:t>
            </a:r>
            <a:r>
              <a:rPr sz="2400" spc="-175" dirty="0">
                <a:latin typeface="Arial Black"/>
                <a:cs typeface="Arial Black"/>
              </a:rPr>
              <a:t>model</a:t>
            </a:r>
            <a:r>
              <a:rPr sz="2400" spc="-120" dirty="0">
                <a:latin typeface="Arial Black"/>
                <a:cs typeface="Arial Black"/>
              </a:rPr>
              <a:t> </a:t>
            </a:r>
            <a:r>
              <a:rPr sz="2400" spc="-200" dirty="0">
                <a:latin typeface="Arial Black"/>
                <a:cs typeface="Arial Black"/>
              </a:rPr>
              <a:t>predictions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85316" y="2417461"/>
            <a:ext cx="10161905" cy="3823335"/>
            <a:chOff x="1385316" y="2417461"/>
            <a:chExt cx="10161905" cy="3823335"/>
          </a:xfrm>
        </p:grpSpPr>
        <p:sp>
          <p:nvSpPr>
            <p:cNvPr id="5" name="object 5"/>
            <p:cNvSpPr/>
            <p:nvPr/>
          </p:nvSpPr>
          <p:spPr>
            <a:xfrm>
              <a:off x="6319810" y="2417461"/>
              <a:ext cx="5227288" cy="3668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83351" y="2674620"/>
              <a:ext cx="1280160" cy="1047115"/>
            </a:xfrm>
            <a:custGeom>
              <a:avLst/>
              <a:gdLst/>
              <a:ahLst/>
              <a:cxnLst/>
              <a:rect l="l" t="t" r="r" b="b"/>
              <a:pathLst>
                <a:path w="1280159" h="1047114">
                  <a:moveTo>
                    <a:pt x="756666" y="0"/>
                  </a:moveTo>
                  <a:lnTo>
                    <a:pt x="756666" y="261747"/>
                  </a:lnTo>
                  <a:lnTo>
                    <a:pt x="0" y="261747"/>
                  </a:lnTo>
                  <a:lnTo>
                    <a:pt x="0" y="785241"/>
                  </a:lnTo>
                  <a:lnTo>
                    <a:pt x="756666" y="785241"/>
                  </a:lnTo>
                  <a:lnTo>
                    <a:pt x="756666" y="1046988"/>
                  </a:lnTo>
                  <a:lnTo>
                    <a:pt x="1280160" y="523494"/>
                  </a:lnTo>
                  <a:lnTo>
                    <a:pt x="75666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83351" y="2674620"/>
              <a:ext cx="1280160" cy="1047115"/>
            </a:xfrm>
            <a:custGeom>
              <a:avLst/>
              <a:gdLst/>
              <a:ahLst/>
              <a:cxnLst/>
              <a:rect l="l" t="t" r="r" b="b"/>
              <a:pathLst>
                <a:path w="1280159" h="1047114">
                  <a:moveTo>
                    <a:pt x="0" y="261747"/>
                  </a:moveTo>
                  <a:lnTo>
                    <a:pt x="756666" y="261747"/>
                  </a:lnTo>
                  <a:lnTo>
                    <a:pt x="756666" y="0"/>
                  </a:lnTo>
                  <a:lnTo>
                    <a:pt x="1280160" y="523494"/>
                  </a:lnTo>
                  <a:lnTo>
                    <a:pt x="756666" y="1046988"/>
                  </a:lnTo>
                  <a:lnTo>
                    <a:pt x="756666" y="785241"/>
                  </a:lnTo>
                  <a:lnTo>
                    <a:pt x="0" y="785241"/>
                  </a:lnTo>
                  <a:lnTo>
                    <a:pt x="0" y="26174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85316" y="5841491"/>
              <a:ext cx="5317235" cy="399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9541" y="4628557"/>
              <a:ext cx="3392247" cy="3868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10868" y="4998720"/>
              <a:ext cx="429895" cy="843280"/>
            </a:xfrm>
            <a:custGeom>
              <a:avLst/>
              <a:gdLst/>
              <a:ahLst/>
              <a:cxnLst/>
              <a:rect l="l" t="t" r="r" b="b"/>
              <a:pathLst>
                <a:path w="429894" h="843279">
                  <a:moveTo>
                    <a:pt x="214884" y="0"/>
                  </a:moveTo>
                  <a:lnTo>
                    <a:pt x="0" y="214883"/>
                  </a:lnTo>
                  <a:lnTo>
                    <a:pt x="107442" y="214883"/>
                  </a:lnTo>
                  <a:lnTo>
                    <a:pt x="107442" y="627887"/>
                  </a:lnTo>
                  <a:lnTo>
                    <a:pt x="0" y="627887"/>
                  </a:lnTo>
                  <a:lnTo>
                    <a:pt x="214884" y="842771"/>
                  </a:lnTo>
                  <a:lnTo>
                    <a:pt x="429768" y="627887"/>
                  </a:lnTo>
                  <a:lnTo>
                    <a:pt x="322326" y="627887"/>
                  </a:lnTo>
                  <a:lnTo>
                    <a:pt x="322326" y="214883"/>
                  </a:lnTo>
                  <a:lnTo>
                    <a:pt x="429768" y="214883"/>
                  </a:lnTo>
                  <a:lnTo>
                    <a:pt x="21488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10868" y="4998720"/>
              <a:ext cx="429895" cy="843280"/>
            </a:xfrm>
            <a:custGeom>
              <a:avLst/>
              <a:gdLst/>
              <a:ahLst/>
              <a:cxnLst/>
              <a:rect l="l" t="t" r="r" b="b"/>
              <a:pathLst>
                <a:path w="429894" h="843279">
                  <a:moveTo>
                    <a:pt x="0" y="214883"/>
                  </a:moveTo>
                  <a:lnTo>
                    <a:pt x="214884" y="0"/>
                  </a:lnTo>
                  <a:lnTo>
                    <a:pt x="429768" y="214883"/>
                  </a:lnTo>
                  <a:lnTo>
                    <a:pt x="322326" y="214883"/>
                  </a:lnTo>
                  <a:lnTo>
                    <a:pt x="322326" y="627887"/>
                  </a:lnTo>
                  <a:lnTo>
                    <a:pt x="429768" y="627887"/>
                  </a:lnTo>
                  <a:lnTo>
                    <a:pt x="214884" y="842771"/>
                  </a:lnTo>
                  <a:lnTo>
                    <a:pt x="0" y="627887"/>
                  </a:lnTo>
                  <a:lnTo>
                    <a:pt x="107442" y="627887"/>
                  </a:lnTo>
                  <a:lnTo>
                    <a:pt x="107442" y="214883"/>
                  </a:lnTo>
                  <a:lnTo>
                    <a:pt x="0" y="214883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76258" y="2498985"/>
            <a:ext cx="4953753" cy="161006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0051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45" dirty="0">
                <a:latin typeface="+mj-ea"/>
              </a:rPr>
              <a:t>Polynomial</a:t>
            </a:r>
            <a:r>
              <a:rPr sz="4400" spc="-400" dirty="0">
                <a:latin typeface="+mj-ea"/>
              </a:rPr>
              <a:t> </a:t>
            </a:r>
            <a:r>
              <a:rPr sz="4400" spc="-395" dirty="0">
                <a:latin typeface="+mj-ea"/>
              </a:rPr>
              <a:t>Regression</a:t>
            </a:r>
            <a:endParaRPr sz="4400" dirty="0">
              <a:latin typeface="+mj-e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j-ea"/>
                <a:ea typeface="+mj-ea"/>
              </a:rPr>
              <a:t>6</a:t>
            </a:fld>
            <a:endParaRPr dirty="0">
              <a:latin typeface="+mj-ea"/>
              <a:ea typeface="+mj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j-ea"/>
                <a:ea typeface="+mj-ea"/>
              </a:rPr>
              <a:t>기계학습개론</a:t>
            </a:r>
            <a:r>
              <a:rPr spc="-80" dirty="0">
                <a:latin typeface="+mj-ea"/>
                <a:ea typeface="+mj-ea"/>
              </a:rPr>
              <a:t> </a:t>
            </a:r>
            <a:r>
              <a:rPr spc="-5" dirty="0">
                <a:latin typeface="+mj-ea"/>
                <a:ea typeface="+mj-ea"/>
              </a:rPr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925685" cy="84702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50" dirty="0">
                <a:latin typeface="+mj-ea"/>
                <a:ea typeface="+mj-ea"/>
                <a:cs typeface="Arial Black"/>
              </a:rPr>
              <a:t>is </a:t>
            </a:r>
            <a:r>
              <a:rPr sz="2400" spc="-235" dirty="0">
                <a:latin typeface="+mj-ea"/>
                <a:ea typeface="+mj-ea"/>
                <a:cs typeface="Arial Black"/>
              </a:rPr>
              <a:t>capable </a:t>
            </a:r>
            <a:r>
              <a:rPr sz="2400" spc="-130" dirty="0">
                <a:latin typeface="+mj-ea"/>
                <a:ea typeface="+mj-ea"/>
                <a:cs typeface="Arial Black"/>
              </a:rPr>
              <a:t>of </a:t>
            </a:r>
            <a:r>
              <a:rPr sz="2400" spc="-140" dirty="0">
                <a:latin typeface="+mj-ea"/>
                <a:ea typeface="+mj-ea"/>
                <a:cs typeface="Arial Black"/>
              </a:rPr>
              <a:t>finding </a:t>
            </a:r>
            <a:r>
              <a:rPr sz="2400" spc="-190" dirty="0">
                <a:latin typeface="+mj-ea"/>
                <a:ea typeface="+mj-ea"/>
                <a:cs typeface="Arial Black"/>
              </a:rPr>
              <a:t>relationships </a:t>
            </a:r>
            <a:r>
              <a:rPr sz="2400" spc="-225" dirty="0">
                <a:latin typeface="+mj-ea"/>
                <a:ea typeface="+mj-ea"/>
                <a:cs typeface="Arial Black"/>
              </a:rPr>
              <a:t>between </a:t>
            </a:r>
            <a:r>
              <a:rPr sz="2400" spc="-200" dirty="0">
                <a:latin typeface="+mj-ea"/>
                <a:ea typeface="+mj-ea"/>
                <a:cs typeface="Arial Black"/>
              </a:rPr>
              <a:t>features </a:t>
            </a:r>
            <a:r>
              <a:rPr sz="2400" u="heavy" spc="-220" dirty="0">
                <a:uFill>
                  <a:solidFill>
                    <a:srgbClr val="000000"/>
                  </a:solidFill>
                </a:uFill>
                <a:latin typeface="+mj-ea"/>
                <a:ea typeface="+mj-ea"/>
                <a:cs typeface="Arial Black"/>
              </a:rPr>
              <a:t>when </a:t>
            </a:r>
            <a:r>
              <a:rPr sz="2400" u="heavy" spc="-180" dirty="0">
                <a:uFill>
                  <a:solidFill>
                    <a:srgbClr val="000000"/>
                  </a:solidFill>
                </a:uFill>
                <a:latin typeface="+mj-ea"/>
                <a:ea typeface="+mj-ea"/>
                <a:cs typeface="Arial Black"/>
              </a:rPr>
              <a:t>there </a:t>
            </a:r>
            <a:r>
              <a:rPr sz="2400" u="heavy" spc="-195" dirty="0">
                <a:uFill>
                  <a:solidFill>
                    <a:srgbClr val="000000"/>
                  </a:solidFill>
                </a:uFill>
                <a:latin typeface="+mj-ea"/>
                <a:ea typeface="+mj-ea"/>
                <a:cs typeface="Arial Black"/>
              </a:rPr>
              <a:t>are  </a:t>
            </a:r>
            <a:r>
              <a:rPr sz="2400" u="heavy" spc="-175" dirty="0">
                <a:uFill>
                  <a:solidFill>
                    <a:srgbClr val="000000"/>
                  </a:solidFill>
                </a:uFill>
                <a:latin typeface="+mj-ea"/>
                <a:ea typeface="+mj-ea"/>
                <a:cs typeface="Arial Black"/>
              </a:rPr>
              <a:t>multiple</a:t>
            </a:r>
            <a:r>
              <a:rPr sz="2400" u="heavy" spc="-180" dirty="0">
                <a:uFill>
                  <a:solidFill>
                    <a:srgbClr val="000000"/>
                  </a:solidFill>
                </a:uFill>
                <a:latin typeface="+mj-ea"/>
                <a:ea typeface="+mj-ea"/>
                <a:cs typeface="Arial Black"/>
              </a:rPr>
              <a:t> </a:t>
            </a:r>
            <a:r>
              <a:rPr sz="2400" u="heavy" spc="-195" dirty="0">
                <a:uFill>
                  <a:solidFill>
                    <a:srgbClr val="000000"/>
                  </a:solidFill>
                </a:uFill>
                <a:latin typeface="+mj-ea"/>
                <a:ea typeface="+mj-ea"/>
                <a:cs typeface="Arial Black"/>
              </a:rPr>
              <a:t>features</a:t>
            </a:r>
            <a:r>
              <a:rPr sz="2400" spc="-195" dirty="0">
                <a:latin typeface="+mj-ea"/>
                <a:ea typeface="+mj-ea"/>
                <a:cs typeface="Arial Black"/>
              </a:rPr>
              <a:t>.</a:t>
            </a:r>
            <a:endParaRPr sz="2400">
              <a:latin typeface="+mj-ea"/>
              <a:ea typeface="+mj-ea"/>
              <a:cs typeface="Arial Black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45" dirty="0">
                <a:latin typeface="+mj-ea"/>
                <a:ea typeface="+mj-ea"/>
                <a:cs typeface="Arial Black"/>
              </a:rPr>
              <a:t>(which </a:t>
            </a:r>
            <a:r>
              <a:rPr sz="2400" spc="-250" dirty="0">
                <a:latin typeface="+mj-ea"/>
                <a:ea typeface="+mj-ea"/>
                <a:cs typeface="Arial Black"/>
              </a:rPr>
              <a:t>is </a:t>
            </a:r>
            <a:r>
              <a:rPr sz="2400" spc="-180" dirty="0">
                <a:latin typeface="+mj-ea"/>
                <a:ea typeface="+mj-ea"/>
                <a:cs typeface="Arial Black"/>
              </a:rPr>
              <a:t>something </a:t>
            </a:r>
            <a:r>
              <a:rPr sz="2400" spc="-254" dirty="0">
                <a:latin typeface="+mj-ea"/>
                <a:ea typeface="+mj-ea"/>
                <a:cs typeface="Arial Black"/>
              </a:rPr>
              <a:t>a </a:t>
            </a:r>
            <a:r>
              <a:rPr sz="2400" spc="-175" dirty="0">
                <a:latin typeface="+mj-ea"/>
                <a:ea typeface="+mj-ea"/>
                <a:cs typeface="Arial Black"/>
              </a:rPr>
              <a:t>plain </a:t>
            </a:r>
            <a:r>
              <a:rPr sz="2400" spc="-204" dirty="0">
                <a:latin typeface="+mj-ea"/>
                <a:ea typeface="+mj-ea"/>
                <a:cs typeface="Arial Black"/>
              </a:rPr>
              <a:t>Linear </a:t>
            </a:r>
            <a:r>
              <a:rPr sz="2400" spc="-220" dirty="0">
                <a:latin typeface="+mj-ea"/>
                <a:ea typeface="+mj-ea"/>
                <a:cs typeface="Arial Black"/>
              </a:rPr>
              <a:t>Regression </a:t>
            </a:r>
            <a:r>
              <a:rPr sz="2400" spc="-175" dirty="0">
                <a:latin typeface="+mj-ea"/>
                <a:ea typeface="+mj-ea"/>
                <a:cs typeface="Arial Black"/>
              </a:rPr>
              <a:t>model </a:t>
            </a:r>
            <a:r>
              <a:rPr sz="2400" spc="-220" dirty="0">
                <a:latin typeface="+mj-ea"/>
                <a:ea typeface="+mj-ea"/>
                <a:cs typeface="Arial Black"/>
              </a:rPr>
              <a:t>cannot</a:t>
            </a:r>
            <a:r>
              <a:rPr sz="2400" spc="135" dirty="0">
                <a:latin typeface="+mj-ea"/>
                <a:ea typeface="+mj-ea"/>
                <a:cs typeface="Arial Black"/>
              </a:rPr>
              <a:t> </a:t>
            </a:r>
            <a:r>
              <a:rPr sz="2400" spc="-165" dirty="0">
                <a:latin typeface="+mj-ea"/>
                <a:ea typeface="+mj-ea"/>
                <a:cs typeface="Arial Black"/>
              </a:rPr>
              <a:t>do).</a:t>
            </a:r>
            <a:endParaRPr sz="2400">
              <a:latin typeface="+mj-ea"/>
              <a:ea typeface="+mj-ea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51358"/>
            <a:ext cx="10589261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+mn-ea"/>
                <a:ea typeface="+mn-ea"/>
              </a:rPr>
              <a:t>High-degree Polynomial 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3040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3415665" algn="l"/>
              </a:tabLst>
            </a:pPr>
            <a:r>
              <a:rPr dirty="0">
                <a:latin typeface="+mj-ea"/>
                <a:ea typeface="+mj-ea"/>
              </a:rPr>
              <a:t>can </a:t>
            </a:r>
            <a:r>
              <a:rPr b="1" dirty="0">
                <a:latin typeface="+mj-ea"/>
                <a:ea typeface="+mj-ea"/>
              </a:rPr>
              <a:t>fit training data</a:t>
            </a:r>
            <a:r>
              <a:rPr lang="en-US" b="1" dirty="0">
                <a:latin typeface="+mj-ea"/>
                <a:ea typeface="+mj-ea"/>
              </a:rPr>
              <a:t> </a:t>
            </a:r>
            <a:r>
              <a:rPr dirty="0">
                <a:latin typeface="+mj-ea"/>
                <a:ea typeface="+mj-ea"/>
              </a:rPr>
              <a:t>much better than plain linear regression.</a:t>
            </a:r>
          </a:p>
        </p:txBody>
      </p:sp>
      <p:sp>
        <p:nvSpPr>
          <p:cNvPr id="4" name="object 4"/>
          <p:cNvSpPr/>
          <p:nvPr/>
        </p:nvSpPr>
        <p:spPr>
          <a:xfrm>
            <a:off x="6182548" y="2570988"/>
            <a:ext cx="5106340" cy="3635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j-ea"/>
              <a:ea typeface="+mj-e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j-ea"/>
                <a:ea typeface="+mj-ea"/>
              </a:rPr>
              <a:t>7</a:t>
            </a:fld>
            <a:endParaRPr dirty="0">
              <a:latin typeface="+mj-ea"/>
              <a:ea typeface="+mj-e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j-ea"/>
                <a:ea typeface="+mj-ea"/>
              </a:rPr>
              <a:t>기계학습개론 2020-2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60310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High-degree Polynomial 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304020" cy="12105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3415665" algn="l"/>
              </a:tabLst>
            </a:pPr>
            <a:r>
              <a:rPr dirty="0"/>
              <a:t>can </a:t>
            </a:r>
            <a:r>
              <a:rPr b="1" dirty="0"/>
              <a:t>fit training data</a:t>
            </a:r>
            <a:r>
              <a:rPr lang="en-US" b="1" dirty="0"/>
              <a:t> </a:t>
            </a:r>
            <a:r>
              <a:rPr dirty="0"/>
              <a:t>much better than plain linear regression.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dirty="0"/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/>
              <a:t>300 degree: </a:t>
            </a:r>
            <a:r>
              <a:rPr b="1" dirty="0"/>
              <a:t>overfitting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1 degree: </a:t>
            </a:r>
            <a:r>
              <a:rPr b="1" dirty="0"/>
              <a:t>underfitting</a:t>
            </a:r>
          </a:p>
        </p:txBody>
      </p:sp>
      <p:sp>
        <p:nvSpPr>
          <p:cNvPr id="4" name="object 4"/>
          <p:cNvSpPr/>
          <p:nvPr/>
        </p:nvSpPr>
        <p:spPr>
          <a:xfrm>
            <a:off x="6182548" y="2570988"/>
            <a:ext cx="5106340" cy="3635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 2020-2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00"/>
            <a:ext cx="972756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+mn-ea"/>
                <a:ea typeface="+mn-ea"/>
              </a:rPr>
              <a:t>How to know overfitting/underfitting</a:t>
            </a:r>
            <a:endParaRPr sz="3600"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5750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+mn-ea"/>
                <a:cs typeface="Arial Black"/>
              </a:rPr>
              <a:t>One way is to look at </a:t>
            </a:r>
            <a:r>
              <a:rPr sz="2400" b="1" dirty="0">
                <a:latin typeface="+mn-ea"/>
                <a:cs typeface="Arial"/>
              </a:rPr>
              <a:t>learning curves</a:t>
            </a:r>
            <a:r>
              <a:rPr sz="2400" dirty="0">
                <a:latin typeface="+mn-ea"/>
                <a:cs typeface="Arial Black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595502" y="2900949"/>
            <a:ext cx="4267199" cy="2762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+mn-e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30825" y="3055492"/>
            <a:ext cx="3928110" cy="1891664"/>
            <a:chOff x="5330825" y="3055492"/>
            <a:chExt cx="3928110" cy="1891664"/>
          </a:xfrm>
        </p:grpSpPr>
        <p:sp>
          <p:nvSpPr>
            <p:cNvPr id="6" name="object 6"/>
            <p:cNvSpPr/>
            <p:nvPr/>
          </p:nvSpPr>
          <p:spPr>
            <a:xfrm>
              <a:off x="5334000" y="3058667"/>
              <a:ext cx="3921252" cy="18851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334000" y="3058667"/>
              <a:ext cx="3921760" cy="1885314"/>
            </a:xfrm>
            <a:custGeom>
              <a:avLst/>
              <a:gdLst/>
              <a:ahLst/>
              <a:cxnLst/>
              <a:rect l="l" t="t" r="r" b="b"/>
              <a:pathLst>
                <a:path w="3921759" h="1885314">
                  <a:moveTo>
                    <a:pt x="0" y="942593"/>
                  </a:moveTo>
                  <a:lnTo>
                    <a:pt x="942594" y="0"/>
                  </a:lnTo>
                  <a:lnTo>
                    <a:pt x="942594" y="471296"/>
                  </a:lnTo>
                  <a:lnTo>
                    <a:pt x="3921252" y="471296"/>
                  </a:lnTo>
                  <a:lnTo>
                    <a:pt x="3921252" y="1413890"/>
                  </a:lnTo>
                  <a:lnTo>
                    <a:pt x="942594" y="1413890"/>
                  </a:lnTo>
                  <a:lnTo>
                    <a:pt x="942594" y="1885187"/>
                  </a:lnTo>
                  <a:lnTo>
                    <a:pt x="0" y="942593"/>
                  </a:lnTo>
                  <a:close/>
                </a:path>
              </a:pathLst>
            </a:custGeom>
            <a:ln w="635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+mn-ea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56128" y="3709701"/>
            <a:ext cx="31464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60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+mn-ea"/>
                <a:cs typeface="맑은 고딕"/>
              </a:rPr>
              <a:t>Plain Linear Regression model  (</a:t>
            </a:r>
            <a:r>
              <a:rPr sz="1800" b="1" dirty="0">
                <a:latin typeface="+mn-ea"/>
                <a:cs typeface="맑은 고딕"/>
              </a:rPr>
              <a:t>Underfitting </a:t>
            </a:r>
            <a:r>
              <a:rPr sz="1800" dirty="0">
                <a:latin typeface="+mn-ea"/>
                <a:cs typeface="맑은 고딕"/>
              </a:rPr>
              <a:t>problem)</a:t>
            </a:r>
            <a:endParaRPr sz="1800">
              <a:latin typeface="+mn-ea"/>
              <a:cs typeface="맑은 고딕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>
                <a:latin typeface="+mn-ea"/>
              </a:rPr>
              <a:t>9</a:t>
            </a:fld>
            <a:endParaRPr dirty="0">
              <a:latin typeface="+mn-e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1095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>
                <a:latin typeface="+mn-ea"/>
              </a:rPr>
              <a:t>기계학습개론 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3104</Words>
  <Application>Microsoft Office PowerPoint</Application>
  <PresentationFormat>와이드스크린</PresentationFormat>
  <Paragraphs>450</Paragraphs>
  <Slides>42</Slides>
  <Notes>38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맑은 고딕</vt:lpstr>
      <vt:lpstr>Arial</vt:lpstr>
      <vt:lpstr>Arial Black</vt:lpstr>
      <vt:lpstr>Calibri</vt:lpstr>
      <vt:lpstr>Noto Sans</vt:lpstr>
      <vt:lpstr>Symbol</vt:lpstr>
      <vt:lpstr>Times New Roman</vt:lpstr>
      <vt:lpstr>Wingdings</vt:lpstr>
      <vt:lpstr>Office Theme</vt:lpstr>
      <vt:lpstr>Lecture 6: Regressions ++</vt:lpstr>
      <vt:lpstr>학습목표</vt:lpstr>
      <vt:lpstr>PowerPoint 프레젠테이션</vt:lpstr>
      <vt:lpstr>Example: nonlinear data</vt:lpstr>
      <vt:lpstr>Example: nonlinear data</vt:lpstr>
      <vt:lpstr>Polynomial Regression</vt:lpstr>
      <vt:lpstr>High-degree Polynomial Regression</vt:lpstr>
      <vt:lpstr>High-degree Polynomial Regression</vt:lpstr>
      <vt:lpstr>How to know overfitting/underfitting</vt:lpstr>
      <vt:lpstr>How to know overfitting/underfitting</vt:lpstr>
      <vt:lpstr>How to know overfitting/underfitting</vt:lpstr>
      <vt:lpstr>How to know overfitting/underfitting</vt:lpstr>
      <vt:lpstr>How to know overfitting/underfitting</vt:lpstr>
      <vt:lpstr>If we found overfitting problem,  then how can we fix it?</vt:lpstr>
      <vt:lpstr>How to reduce overfitting – 1</vt:lpstr>
      <vt:lpstr>Ridge Regression</vt:lpstr>
      <vt:lpstr>Ridge Regression: Examples</vt:lpstr>
      <vt:lpstr>Lasso Regression</vt:lpstr>
      <vt:lpstr>Norm</vt:lpstr>
      <vt:lpstr>Norm</vt:lpstr>
      <vt:lpstr>Lasso Regression: Examples</vt:lpstr>
      <vt:lpstr>How to reduce overfitting – 2</vt:lpstr>
      <vt:lpstr>How to reduce overfitting – 2</vt:lpstr>
      <vt:lpstr>PowerPoint 프레젠테이션</vt:lpstr>
      <vt:lpstr>Logistic Regression</vt:lpstr>
      <vt:lpstr>How it works?</vt:lpstr>
      <vt:lpstr>How it works?</vt:lpstr>
      <vt:lpstr>Logistic Regression: code</vt:lpstr>
      <vt:lpstr>Logistic Regression: code</vt:lpstr>
      <vt:lpstr>Decision Boundaries</vt:lpstr>
      <vt:lpstr>Decision Boundaries +</vt:lpstr>
      <vt:lpstr>Can Logistic Regression  be generalized?</vt:lpstr>
      <vt:lpstr>Softmax Regression</vt:lpstr>
      <vt:lpstr>Softmax Regression</vt:lpstr>
      <vt:lpstr>Softmax Regression</vt:lpstr>
      <vt:lpstr>Softmax Regression classifier prediction</vt:lpstr>
      <vt:lpstr>PowerPoint 프레젠테이션</vt:lpstr>
      <vt:lpstr>Cross entropy cost function</vt:lpstr>
      <vt:lpstr>Example</vt:lpstr>
      <vt:lpstr>Summary</vt:lpstr>
      <vt:lpstr>참고자료</vt:lpstr>
      <vt:lpstr>In the next lecture…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What is machine learning? - examples</dc:title>
  <dc:creator>Sang-hyo Park</dc:creator>
  <cp:lastModifiedBy>USER</cp:lastModifiedBy>
  <cp:revision>65</cp:revision>
  <dcterms:created xsi:type="dcterms:W3CDTF">2020-10-06T19:34:48Z</dcterms:created>
  <dcterms:modified xsi:type="dcterms:W3CDTF">2020-10-17T22:34:35Z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2020-09-17T00:00:00Z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2020-10-06T00:00:00Z</vt:filetime>
  </property>
</Properties>
</file>