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358" autoAdjust="0"/>
  </p:normalViewPr>
  <p:slideViewPr>
    <p:cSldViewPr>
      <p:cViewPr varScale="1">
        <p:scale>
          <a:sx n="59" d="100"/>
          <a:sy n="59" d="100"/>
        </p:scale>
        <p:origin x="1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FBD0E-01A2-4E6E-B405-0C3ECE621119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D8B3F-CDC1-4AC0-8344-52C08D801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1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Lecture 7, Decision Tree (</a:t>
            </a:r>
            <a:r>
              <a:rPr lang="ko-KR" altLang="en-US" dirty="0"/>
              <a:t>의사결정 트리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2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 with decision boundaries</a:t>
            </a:r>
          </a:p>
          <a:p>
            <a:endParaRPr lang="en-US" altLang="ko-KR" dirty="0"/>
          </a:p>
          <a:p>
            <a:r>
              <a:rPr lang="en-US" altLang="ko-KR" dirty="0"/>
              <a:t>Logistic</a:t>
            </a:r>
            <a:r>
              <a:rPr lang="ko-KR" altLang="en-US" dirty="0"/>
              <a:t>에서와 같이 </a:t>
            </a:r>
            <a:r>
              <a:rPr lang="en-US" altLang="ko-KR" dirty="0"/>
              <a:t>decision boundary</a:t>
            </a:r>
            <a:r>
              <a:rPr lang="ko-KR" altLang="en-US" dirty="0"/>
              <a:t>를 그려 보았을 때</a:t>
            </a:r>
            <a:r>
              <a:rPr lang="en-US" altLang="ko-KR" dirty="0"/>
              <a:t>, Depth = 0</a:t>
            </a:r>
            <a:r>
              <a:rPr lang="ko-KR" altLang="en-US" dirty="0"/>
              <a:t>에서는 </a:t>
            </a:r>
            <a:r>
              <a:rPr lang="en-US" altLang="ko-KR" dirty="0"/>
              <a:t>100</a:t>
            </a:r>
            <a:r>
              <a:rPr lang="ko-KR" altLang="en-US" dirty="0"/>
              <a:t>퍼센트 구분하며</a:t>
            </a:r>
            <a:r>
              <a:rPr lang="en-US" altLang="ko-KR" dirty="0"/>
              <a:t>, depth = 1</a:t>
            </a:r>
            <a:r>
              <a:rPr lang="ko-KR" altLang="en-US" dirty="0"/>
              <a:t>에서는 일부 </a:t>
            </a:r>
            <a:r>
              <a:rPr lang="ko-KR" altLang="en-US" dirty="0" err="1"/>
              <a:t>섞여있는</a:t>
            </a:r>
            <a:r>
              <a:rPr lang="ko-KR" altLang="en-US" dirty="0"/>
              <a:t> 것을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점선의 경우</a:t>
            </a:r>
            <a:r>
              <a:rPr lang="en-US" altLang="ko-KR" dirty="0"/>
              <a:t>, depth</a:t>
            </a:r>
            <a:r>
              <a:rPr lang="ko-KR" altLang="en-US" dirty="0"/>
              <a:t>를 늘리면 좀 더 정확하게 분류할 수 있다는 것을 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5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Logistic decision boundary</a:t>
            </a:r>
            <a:r>
              <a:rPr lang="ko-KR" altLang="en-US" b="1" dirty="0"/>
              <a:t>와의 비교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왼쪽</a:t>
            </a:r>
            <a:r>
              <a:rPr lang="en-US" altLang="ko-KR" dirty="0"/>
              <a:t>(</a:t>
            </a:r>
            <a:r>
              <a:rPr lang="en-US" altLang="ko-KR" dirty="0" err="1"/>
              <a:t>setosa</a:t>
            </a:r>
            <a:r>
              <a:rPr lang="en-US" altLang="ko-KR" dirty="0"/>
              <a:t>)</a:t>
            </a:r>
            <a:r>
              <a:rPr lang="ko-KR" altLang="en-US" dirty="0"/>
              <a:t>의 경우는 </a:t>
            </a:r>
            <a:r>
              <a:rPr lang="en-US" altLang="ko-KR" dirty="0"/>
              <a:t>pure</a:t>
            </a:r>
            <a:r>
              <a:rPr lang="ko-KR" altLang="en-US" dirty="0"/>
              <a:t>하게 구분하여 문제가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 부분은 대각선으로 자르느냐</a:t>
            </a:r>
            <a:r>
              <a:rPr lang="en-US" altLang="ko-KR" dirty="0"/>
              <a:t>, </a:t>
            </a:r>
            <a:r>
              <a:rPr lang="ko-KR" altLang="en-US" dirty="0"/>
              <a:t>가로</a:t>
            </a:r>
            <a:r>
              <a:rPr lang="en-US" altLang="ko-KR" dirty="0"/>
              <a:t>/</a:t>
            </a:r>
            <a:r>
              <a:rPr lang="ko-KR" altLang="en-US" dirty="0"/>
              <a:t>세로로 자르느냐가 문제가 됨</a:t>
            </a:r>
            <a:endParaRPr lang="en-US" altLang="ko-KR" dirty="0"/>
          </a:p>
          <a:p>
            <a:r>
              <a:rPr lang="ko-KR" altLang="en-US" dirty="0"/>
              <a:t>잘 정의해서 잘 분류합시다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5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어떻게 학습할 것인가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Classification and Regression Tree(CART) </a:t>
            </a:r>
            <a:r>
              <a:rPr lang="ko-KR" altLang="en-US" dirty="0"/>
              <a:t>알고리즘을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Training set</a:t>
            </a:r>
            <a:r>
              <a:rPr lang="ko-KR" altLang="en-US" dirty="0"/>
              <a:t>을 임의의 조건문을 활용해 두 개의 </a:t>
            </a:r>
            <a:r>
              <a:rPr lang="en-US" altLang="ko-KR" dirty="0"/>
              <a:t>subset</a:t>
            </a:r>
            <a:r>
              <a:rPr lang="ko-KR" altLang="en-US" dirty="0"/>
              <a:t>으로 쪼갬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하나의 </a:t>
            </a:r>
            <a:r>
              <a:rPr lang="en-US" altLang="ko-KR" dirty="0"/>
              <a:t>feature k</a:t>
            </a:r>
            <a:r>
              <a:rPr lang="ko-KR" altLang="en-US" dirty="0"/>
              <a:t>와 이에 대한 </a:t>
            </a:r>
            <a:r>
              <a:rPr lang="ko-KR" altLang="en-US" dirty="0" err="1"/>
              <a:t>임계값</a:t>
            </a:r>
            <a:r>
              <a:rPr lang="en-US" altLang="ko-KR" dirty="0"/>
              <a:t>(threshold) </a:t>
            </a:r>
            <a:r>
              <a:rPr lang="en-US" altLang="ko-KR" dirty="0" err="1"/>
              <a:t>t_k</a:t>
            </a:r>
            <a:r>
              <a:rPr lang="ko-KR" altLang="en-US" dirty="0"/>
              <a:t>를 기반으로 두 개로 쪼갬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-&gt; </a:t>
            </a:r>
            <a:r>
              <a:rPr lang="ko-KR" altLang="en-US" dirty="0"/>
              <a:t>가장 </a:t>
            </a:r>
            <a:r>
              <a:rPr lang="en-US" altLang="ko-KR" dirty="0"/>
              <a:t>pure</a:t>
            </a:r>
            <a:r>
              <a:rPr lang="ko-KR" altLang="en-US" dirty="0"/>
              <a:t>하게 </a:t>
            </a:r>
            <a:r>
              <a:rPr lang="en-US" altLang="ko-KR" dirty="0"/>
              <a:t>subset</a:t>
            </a:r>
            <a:r>
              <a:rPr lang="ko-KR" altLang="en-US" dirty="0"/>
              <a:t>을 나누는 </a:t>
            </a:r>
            <a:r>
              <a:rPr lang="en-US" altLang="ko-KR" dirty="0"/>
              <a:t>pair (k , </a:t>
            </a:r>
            <a:r>
              <a:rPr lang="en-US" altLang="ko-KR" dirty="0" err="1"/>
              <a:t>t_k</a:t>
            </a:r>
            <a:r>
              <a:rPr lang="en-US" altLang="ko-KR" dirty="0"/>
              <a:t>)</a:t>
            </a:r>
            <a:r>
              <a:rPr lang="ko-KR" altLang="en-US" dirty="0"/>
              <a:t>를 찾아냄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어떻게 </a:t>
            </a:r>
            <a:r>
              <a:rPr lang="en-US" altLang="ko-KR" dirty="0"/>
              <a:t>? </a:t>
            </a:r>
            <a:r>
              <a:rPr lang="en-US" altLang="ko-KR" b="1" dirty="0"/>
              <a:t>J(</a:t>
            </a:r>
            <a:r>
              <a:rPr lang="en-US" altLang="ko-KR" b="1" dirty="0" err="1"/>
              <a:t>k,t_k</a:t>
            </a:r>
            <a:r>
              <a:rPr lang="en-US" altLang="ko-KR" b="1" dirty="0"/>
              <a:t>) =&gt; cost function =&gt; </a:t>
            </a:r>
            <a:r>
              <a:rPr lang="en-US" altLang="ko-KR" b="1" dirty="0" err="1"/>
              <a:t>gini</a:t>
            </a:r>
            <a:r>
              <a:rPr lang="en-US" altLang="ko-KR" b="1" dirty="0"/>
              <a:t> impurity(left) + </a:t>
            </a:r>
            <a:r>
              <a:rPr lang="en-US" altLang="ko-KR" b="1" dirty="0" err="1"/>
              <a:t>gini</a:t>
            </a:r>
            <a:r>
              <a:rPr lang="en-US" altLang="ko-KR" b="1" dirty="0"/>
              <a:t> impurity(right</a:t>
            </a:r>
            <a:r>
              <a:rPr lang="en-US" altLang="ko-KR" dirty="0"/>
              <a:t>)</a:t>
            </a:r>
            <a:r>
              <a:rPr lang="ko-KR" altLang="en-US" dirty="0"/>
              <a:t>를 이용함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83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feature k</a:t>
            </a:r>
            <a:r>
              <a:rPr lang="ko-KR" altLang="en-US" dirty="0"/>
              <a:t>를 활용하여 테스트 셋을 성공적으로 두 개의 </a:t>
            </a:r>
            <a:r>
              <a:rPr lang="en-US" altLang="ko-KR" dirty="0"/>
              <a:t>subset</a:t>
            </a:r>
            <a:r>
              <a:rPr lang="ko-KR" altLang="en-US" dirty="0"/>
              <a:t>으로 나누었을 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subset</a:t>
            </a:r>
            <a:r>
              <a:rPr lang="ko-KR" altLang="en-US" dirty="0"/>
              <a:t>들을 같은 방식을 통해 재귀적으로 나누어 나간다</a:t>
            </a:r>
            <a:r>
              <a:rPr lang="en-US" altLang="ko-KR" dirty="0"/>
              <a:t>. </a:t>
            </a:r>
            <a:r>
              <a:rPr lang="ko-KR" altLang="en-US" dirty="0"/>
              <a:t>언제까지</a:t>
            </a:r>
            <a:r>
              <a:rPr lang="en-US" altLang="ko-KR" dirty="0"/>
              <a:t>?</a:t>
            </a:r>
          </a:p>
          <a:p>
            <a:pPr marL="228600" indent="-228600">
              <a:buAutoNum type="arabicPeriod"/>
            </a:pPr>
            <a:r>
              <a:rPr lang="en-US" altLang="ko-KR" b="1" dirty="0" err="1"/>
              <a:t>max_Depth</a:t>
            </a:r>
            <a:r>
              <a:rPr lang="ko-KR" altLang="en-US" b="1" dirty="0"/>
              <a:t>에 도달했을 때까지</a:t>
            </a:r>
            <a:endParaRPr lang="en-US" altLang="ko-KR" b="1" dirty="0"/>
          </a:p>
          <a:p>
            <a:pPr marL="228600" indent="-228600">
              <a:buAutoNum type="arabicPeriod"/>
            </a:pPr>
            <a:r>
              <a:rPr lang="en-US" altLang="ko-KR" b="1" dirty="0" err="1"/>
              <a:t>Max_depth</a:t>
            </a:r>
            <a:r>
              <a:rPr lang="en-US" altLang="ko-KR" b="1" dirty="0"/>
              <a:t> </a:t>
            </a:r>
            <a:r>
              <a:rPr lang="ko-KR" altLang="en-US" b="1" dirty="0"/>
              <a:t>전 이더라도</a:t>
            </a:r>
            <a:r>
              <a:rPr lang="en-US" altLang="ko-KR" b="1" dirty="0"/>
              <a:t>, impurity</a:t>
            </a:r>
            <a:r>
              <a:rPr lang="ko-KR" altLang="en-US" b="1" dirty="0"/>
              <a:t>가 </a:t>
            </a:r>
            <a:r>
              <a:rPr lang="en-US" altLang="ko-KR" b="1" dirty="0"/>
              <a:t>0</a:t>
            </a:r>
            <a:r>
              <a:rPr lang="ko-KR" altLang="en-US" b="1" dirty="0"/>
              <a:t>에 가까워졌을 때</a:t>
            </a:r>
            <a:r>
              <a:rPr lang="en-US" altLang="ko-KR" b="1" dirty="0"/>
              <a:t> 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Greedy algorithm</a:t>
            </a:r>
            <a:r>
              <a:rPr lang="ko-KR" altLang="en-US" b="0" dirty="0"/>
              <a:t>이다</a:t>
            </a:r>
            <a:r>
              <a:rPr lang="en-US" altLang="ko-KR" b="0" dirty="0"/>
              <a:t>(</a:t>
            </a:r>
            <a:r>
              <a:rPr lang="ko-KR" altLang="en-US" b="0" dirty="0"/>
              <a:t>각 </a:t>
            </a:r>
            <a:r>
              <a:rPr lang="en-US" altLang="ko-KR" b="0" dirty="0"/>
              <a:t>split</a:t>
            </a:r>
            <a:r>
              <a:rPr lang="ko-KR" altLang="en-US" b="0" dirty="0"/>
              <a:t>에서 최적을 찾으려고 함</a:t>
            </a:r>
            <a:r>
              <a:rPr lang="en-US" altLang="ko-KR" b="0" dirty="0"/>
              <a:t>) -&gt; </a:t>
            </a:r>
            <a:r>
              <a:rPr lang="ko-KR" altLang="en-US" b="1" dirty="0"/>
              <a:t>결과가 최적이라는 보장은 없음</a:t>
            </a:r>
            <a:r>
              <a:rPr lang="en-US" altLang="ko-KR" b="0" dirty="0"/>
              <a:t>(</a:t>
            </a:r>
            <a:r>
              <a:rPr lang="ko-KR" altLang="en-US" b="0" dirty="0"/>
              <a:t>처음에 잘못 쪼개면</a:t>
            </a:r>
            <a:r>
              <a:rPr lang="en-US" altLang="ko-KR" b="0" dirty="0"/>
              <a:t>, </a:t>
            </a:r>
            <a:r>
              <a:rPr lang="ko-KR" altLang="en-US" b="0" dirty="0" err="1"/>
              <a:t>아랫</a:t>
            </a:r>
            <a:r>
              <a:rPr lang="ko-KR" altLang="en-US" b="0" dirty="0"/>
              <a:t> 단계에서 수정할 수 없으므로</a:t>
            </a:r>
            <a:r>
              <a:rPr lang="en-US" altLang="ko-KR" b="0" dirty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2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Parametric or non-parametric?</a:t>
            </a:r>
          </a:p>
          <a:p>
            <a:endParaRPr lang="en-US" altLang="ko-KR" dirty="0"/>
          </a:p>
          <a:p>
            <a:r>
              <a:rPr lang="en-US" altLang="ko-KR" b="1" dirty="0"/>
              <a:t>Parametric statistics</a:t>
            </a:r>
            <a:r>
              <a:rPr lang="ko-KR" altLang="en-US" b="1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통계 관점에서의 표현으로</a:t>
            </a:r>
            <a:r>
              <a:rPr lang="en-US" altLang="ko-KR" dirty="0"/>
              <a:t>, </a:t>
            </a:r>
            <a:r>
              <a:rPr lang="ko-KR" altLang="en-US" dirty="0"/>
              <a:t>적절히 모델링을 위해 </a:t>
            </a:r>
            <a:r>
              <a:rPr lang="ko-KR" altLang="en-US" dirty="0" err="1"/>
              <a:t>가우시안</a:t>
            </a:r>
            <a:r>
              <a:rPr lang="en-US" altLang="ko-KR" dirty="0"/>
              <a:t>, </a:t>
            </a:r>
            <a:r>
              <a:rPr lang="ko-KR" altLang="en-US" dirty="0"/>
              <a:t>정규분포</a:t>
            </a:r>
            <a:r>
              <a:rPr lang="en-US" altLang="ko-KR" dirty="0"/>
              <a:t>, </a:t>
            </a:r>
            <a:r>
              <a:rPr lang="ko-KR" altLang="en-US" dirty="0"/>
              <a:t>베르누이 등의 </a:t>
            </a:r>
            <a:r>
              <a:rPr lang="ko-KR" altLang="en-US" b="1" dirty="0"/>
              <a:t>확률분포로 </a:t>
            </a:r>
            <a:r>
              <a:rPr lang="en-US" altLang="ko-KR" b="1" dirty="0"/>
              <a:t>modeling</a:t>
            </a:r>
            <a:r>
              <a:rPr lang="ko-KR" altLang="en-US" b="1" dirty="0"/>
              <a:t>을 할 수 있는 경우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Decision tree</a:t>
            </a:r>
            <a:r>
              <a:rPr lang="ko-KR" altLang="en-US" b="1" dirty="0"/>
              <a:t>의 경우</a:t>
            </a:r>
            <a:r>
              <a:rPr lang="en-US" altLang="ko-KR" dirty="0"/>
              <a:t>, sample data</a:t>
            </a:r>
            <a:r>
              <a:rPr lang="ko-KR" altLang="en-US" dirty="0"/>
              <a:t>가 무엇인지 모르므로 </a:t>
            </a:r>
            <a:r>
              <a:rPr lang="en-US" altLang="ko-KR" dirty="0"/>
              <a:t>pre-processing</a:t>
            </a:r>
            <a:r>
              <a:rPr lang="ko-KR" altLang="en-US" dirty="0"/>
              <a:t>이 </a:t>
            </a:r>
            <a:r>
              <a:rPr lang="ko-KR" altLang="en-US" dirty="0" err="1"/>
              <a:t>필요없다는</a:t>
            </a:r>
            <a:r>
              <a:rPr lang="ko-KR" altLang="en-US" dirty="0"/>
              <a:t> 장점이 있다</a:t>
            </a:r>
            <a:r>
              <a:rPr lang="en-US" altLang="ko-KR" dirty="0"/>
              <a:t>. </a:t>
            </a:r>
            <a:r>
              <a:rPr lang="ko-KR" altLang="en-US" dirty="0"/>
              <a:t>확률분포 기반의 </a:t>
            </a:r>
            <a:r>
              <a:rPr lang="en-US" altLang="ko-KR" dirty="0"/>
              <a:t>parametric</a:t>
            </a:r>
            <a:r>
              <a:rPr lang="ko-KR" altLang="en-US" dirty="0"/>
              <a:t>이 아닌</a:t>
            </a:r>
            <a:r>
              <a:rPr lang="en-US" altLang="ko-KR" dirty="0"/>
              <a:t>, </a:t>
            </a:r>
            <a:r>
              <a:rPr lang="en-US" altLang="ko-KR" b="1" dirty="0"/>
              <a:t>Non-parametric</a:t>
            </a:r>
            <a:r>
              <a:rPr lang="ko-KR" altLang="en-US" b="1" dirty="0"/>
              <a:t>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37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DT</a:t>
            </a:r>
            <a:r>
              <a:rPr lang="ko-KR" altLang="en-US" b="1" dirty="0"/>
              <a:t>의 장점</a:t>
            </a:r>
            <a:endParaRPr lang="en-US" altLang="ko-KR" b="1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b="1" dirty="0"/>
              <a:t>Really</a:t>
            </a:r>
            <a:r>
              <a:rPr lang="en-US" altLang="ko-KR" dirty="0"/>
              <a:t> </a:t>
            </a:r>
            <a:r>
              <a:rPr lang="en-US" altLang="ko-KR" b="1" dirty="0"/>
              <a:t>simple</a:t>
            </a:r>
          </a:p>
          <a:p>
            <a:pPr marL="228600" indent="-228600">
              <a:buAutoNum type="arabicPeriod"/>
            </a:pPr>
            <a:r>
              <a:rPr lang="en-US" altLang="ko-KR" b="1" dirty="0"/>
              <a:t>Versatile</a:t>
            </a:r>
            <a:r>
              <a:rPr lang="en-US" altLang="ko-KR" dirty="0"/>
              <a:t>(Input data</a:t>
            </a:r>
            <a:r>
              <a:rPr lang="ko-KR" altLang="en-US" dirty="0"/>
              <a:t>가 무엇인지에 크게 제약 받지 않으므로</a:t>
            </a:r>
            <a:r>
              <a:rPr lang="en-US" altLang="ko-KR" dirty="0"/>
              <a:t>, </a:t>
            </a:r>
            <a:r>
              <a:rPr lang="ko-KR" altLang="en-US" dirty="0"/>
              <a:t>다양한 데이터에 적용을 해 볼 수 있다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b="1" dirty="0"/>
              <a:t>White-box</a:t>
            </a:r>
            <a:r>
              <a:rPr lang="en-US" altLang="ko-KR" dirty="0"/>
              <a:t> : </a:t>
            </a:r>
            <a:r>
              <a:rPr lang="ko-KR" altLang="en-US" dirty="0"/>
              <a:t>모델을 해석하기 쉬움</a:t>
            </a:r>
            <a:r>
              <a:rPr lang="en-US" altLang="ko-KR" dirty="0"/>
              <a:t>(</a:t>
            </a:r>
            <a:r>
              <a:rPr lang="ko-KR" altLang="en-US" dirty="0"/>
              <a:t>내부 구조를 볼 수 있으므로</a:t>
            </a:r>
            <a:r>
              <a:rPr lang="en-US" altLang="ko-KR" dirty="0"/>
              <a:t>) -&gt; </a:t>
            </a:r>
            <a:r>
              <a:rPr lang="ko-KR" altLang="en-US" dirty="0"/>
              <a:t>왜 이렇게 나왔는가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8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다양한 파라미터를 설정할 수 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gini</a:t>
            </a:r>
            <a:r>
              <a:rPr lang="en-US" altLang="ko-KR" dirty="0"/>
              <a:t> impurity</a:t>
            </a:r>
            <a:r>
              <a:rPr lang="ko-KR" altLang="en-US" dirty="0"/>
              <a:t>가 아닌 엔트로피 방식으로 측정할 수 있는 등</a:t>
            </a:r>
            <a:r>
              <a:rPr lang="en-US" altLang="ko-KR" dirty="0"/>
              <a:t>…</a:t>
            </a:r>
            <a:r>
              <a:rPr lang="ko-KR" altLang="en-US" dirty="0"/>
              <a:t> 성능 측면에서는 큰 차이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엔트로피 </a:t>
            </a:r>
            <a:r>
              <a:rPr lang="en-US" altLang="ko-KR" dirty="0"/>
              <a:t>: </a:t>
            </a:r>
            <a:r>
              <a:rPr lang="ko-KR" altLang="en-US" dirty="0"/>
              <a:t>메시지 내의 정보의 </a:t>
            </a:r>
            <a:r>
              <a:rPr lang="ko-KR" altLang="en-US" dirty="0" err="1"/>
              <a:t>평균량을</a:t>
            </a:r>
            <a:r>
              <a:rPr lang="ko-KR" altLang="en-US" dirty="0"/>
              <a:t> 측정할 수 있는 도구</a:t>
            </a:r>
            <a:r>
              <a:rPr lang="en-US" altLang="ko-KR" dirty="0"/>
              <a:t>. 0</a:t>
            </a:r>
            <a:r>
              <a:rPr lang="ko-KR" altLang="en-US" dirty="0"/>
              <a:t>인 경우 메시지에 정보가 없다</a:t>
            </a:r>
            <a:r>
              <a:rPr lang="en-US" altLang="ko-KR" dirty="0"/>
              <a:t>(</a:t>
            </a:r>
            <a:r>
              <a:rPr lang="ko-KR" altLang="en-US" dirty="0"/>
              <a:t>의미 없음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DT</a:t>
            </a:r>
            <a:r>
              <a:rPr lang="ko-KR" altLang="en-US" dirty="0"/>
              <a:t>에서 엔트로피가 </a:t>
            </a:r>
            <a:r>
              <a:rPr lang="en-US" altLang="ko-KR" dirty="0"/>
              <a:t>0</a:t>
            </a:r>
            <a:r>
              <a:rPr lang="ko-KR" altLang="en-US" dirty="0"/>
              <a:t>인 경우 </a:t>
            </a:r>
            <a:r>
              <a:rPr lang="en-US" altLang="ko-KR" dirty="0"/>
              <a:t>= </a:t>
            </a:r>
            <a:r>
              <a:rPr lang="ko-KR" altLang="en-US" dirty="0"/>
              <a:t>다른 </a:t>
            </a:r>
            <a:r>
              <a:rPr lang="en-US" altLang="ko-KR" dirty="0"/>
              <a:t>class</a:t>
            </a:r>
            <a:r>
              <a:rPr lang="ko-KR" altLang="en-US" dirty="0"/>
              <a:t>일 정보가 없으므로</a:t>
            </a:r>
            <a:r>
              <a:rPr lang="en-US" altLang="ko-KR" dirty="0"/>
              <a:t>, </a:t>
            </a:r>
            <a:r>
              <a:rPr lang="ko-KR" altLang="en-US" dirty="0"/>
              <a:t>더 이상 나눌 필요가 없다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67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Gini</a:t>
            </a:r>
            <a:r>
              <a:rPr lang="ko-KR" altLang="en-US" dirty="0"/>
              <a:t>와 </a:t>
            </a:r>
            <a:r>
              <a:rPr lang="en-US" altLang="ko-KR" dirty="0"/>
              <a:t>entropy</a:t>
            </a:r>
            <a:r>
              <a:rPr lang="ko-KR" altLang="en-US" dirty="0"/>
              <a:t>의 비교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Entropy</a:t>
            </a:r>
            <a:r>
              <a:rPr lang="ko-KR" altLang="en-US" dirty="0"/>
              <a:t>의 경우 </a:t>
            </a:r>
            <a:r>
              <a:rPr lang="en-US" altLang="ko-KR" dirty="0"/>
              <a:t>log</a:t>
            </a:r>
            <a:r>
              <a:rPr lang="ko-KR" altLang="en-US" dirty="0"/>
              <a:t>를 계산해야 하므로</a:t>
            </a:r>
            <a:r>
              <a:rPr lang="en-US" altLang="ko-KR" dirty="0"/>
              <a:t>, Gini</a:t>
            </a:r>
            <a:r>
              <a:rPr lang="ko-KR" altLang="en-US" dirty="0"/>
              <a:t>가 살짝 더 빠르다</a:t>
            </a:r>
            <a:endParaRPr lang="en-US" altLang="ko-KR" dirty="0"/>
          </a:p>
          <a:p>
            <a:r>
              <a:rPr lang="en-US" altLang="ko-KR" dirty="0"/>
              <a:t>Gini</a:t>
            </a:r>
            <a:r>
              <a:rPr lang="ko-KR" altLang="en-US" dirty="0"/>
              <a:t>의 경우 너무 빈번하게 나타나는 </a:t>
            </a:r>
            <a:r>
              <a:rPr lang="en-US" altLang="ko-KR" dirty="0"/>
              <a:t>class</a:t>
            </a:r>
            <a:r>
              <a:rPr lang="ko-KR" altLang="en-US" dirty="0"/>
              <a:t>에 대해서</a:t>
            </a:r>
            <a:r>
              <a:rPr lang="en-US" altLang="ko-KR" dirty="0"/>
              <a:t>, </a:t>
            </a:r>
            <a:r>
              <a:rPr lang="ko-KR" altLang="en-US" dirty="0"/>
              <a:t>고립될 수 있음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결국 결과값에 큰 차이는 없음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50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파라미터를 사용해야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48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Polynomial feature</a:t>
            </a:r>
            <a:r>
              <a:rPr lang="ko-KR" altLang="en-US" dirty="0"/>
              <a:t>의 경우</a:t>
            </a:r>
            <a:r>
              <a:rPr lang="en-US" altLang="ko-KR" dirty="0"/>
              <a:t>, input data</a:t>
            </a:r>
            <a:r>
              <a:rPr lang="ko-KR" altLang="en-US" dirty="0"/>
              <a:t>가 어떤 형태</a:t>
            </a:r>
            <a:r>
              <a:rPr lang="en-US" altLang="ko-KR" dirty="0"/>
              <a:t>(</a:t>
            </a:r>
            <a:r>
              <a:rPr lang="ko-KR" altLang="en-US" dirty="0"/>
              <a:t>약간 </a:t>
            </a:r>
            <a:r>
              <a:rPr lang="en-US" altLang="ko-KR" dirty="0"/>
              <a:t>2</a:t>
            </a:r>
            <a:r>
              <a:rPr lang="ko-KR" altLang="en-US" dirty="0" err="1"/>
              <a:t>차함수</a:t>
            </a:r>
            <a:r>
              <a:rPr lang="ko-KR" altLang="en-US" dirty="0"/>
              <a:t> 형태</a:t>
            </a:r>
            <a:r>
              <a:rPr lang="en-US" altLang="ko-KR" dirty="0"/>
              <a:t>)</a:t>
            </a:r>
            <a:r>
              <a:rPr lang="ko-KR" altLang="en-US" dirty="0"/>
              <a:t>인지를 보고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r>
              <a:rPr lang="en-US" altLang="ko-KR" dirty="0"/>
              <a:t>(degree = 2)</a:t>
            </a:r>
            <a:r>
              <a:rPr lang="ko-KR" altLang="en-US" dirty="0"/>
              <a:t>가 필요했다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744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Decision tree</a:t>
            </a:r>
            <a:r>
              <a:rPr lang="ko-KR" altLang="en-US" b="1" dirty="0"/>
              <a:t>의 개념을 이해하고 설명할 수 있어야 한다 </a:t>
            </a:r>
            <a:r>
              <a:rPr lang="en-US" altLang="ko-KR" dirty="0"/>
              <a:t>: </a:t>
            </a:r>
            <a:r>
              <a:rPr lang="ko-KR" altLang="en-US" dirty="0"/>
              <a:t>강의에서 설명하는 정의와 특징</a:t>
            </a:r>
            <a:r>
              <a:rPr lang="en-US" altLang="ko-KR" dirty="0"/>
              <a:t>, </a:t>
            </a:r>
            <a:r>
              <a:rPr lang="ko-KR" altLang="en-US" dirty="0"/>
              <a:t>장단점을 알고 있을 뿐 아니라</a:t>
            </a:r>
            <a:r>
              <a:rPr lang="en-US" altLang="ko-KR" dirty="0"/>
              <a:t>, </a:t>
            </a:r>
            <a:r>
              <a:rPr lang="ko-KR" altLang="en-US" dirty="0"/>
              <a:t>본인의 언어로 이해하여 남에게 쉽게 설명할 수 있어야 한다는 뜻</a:t>
            </a:r>
            <a:r>
              <a:rPr lang="en-US" altLang="ko-KR" dirty="0"/>
              <a:t>(</a:t>
            </a:r>
            <a:r>
              <a:rPr lang="ko-KR" altLang="en-US" dirty="0"/>
              <a:t>간단한 비유</a:t>
            </a:r>
            <a:r>
              <a:rPr lang="en-US" altLang="ko-KR" dirty="0"/>
              <a:t>, </a:t>
            </a:r>
            <a:r>
              <a:rPr lang="ko-KR" altLang="en-US" dirty="0"/>
              <a:t>추상적인 설명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17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r>
              <a:rPr lang="ko-KR" altLang="en-US" dirty="0"/>
              <a:t>에 대한 리뷰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Logistic regression</a:t>
            </a:r>
            <a:r>
              <a:rPr lang="ko-KR" altLang="en-US" dirty="0"/>
              <a:t>에서도 </a:t>
            </a:r>
            <a:r>
              <a:rPr lang="en-US" altLang="ko-KR" dirty="0"/>
              <a:t>parameter</a:t>
            </a:r>
            <a:r>
              <a:rPr lang="ko-KR" altLang="en-US" dirty="0"/>
              <a:t>이 </a:t>
            </a:r>
            <a:r>
              <a:rPr lang="en-US" altLang="ko-KR" dirty="0"/>
              <a:t>(Solver, </a:t>
            </a:r>
            <a:r>
              <a:rPr lang="en-US" altLang="ko-KR" dirty="0" err="1"/>
              <a:t>random_State</a:t>
            </a:r>
            <a:r>
              <a:rPr lang="en-US" altLang="ko-KR" dirty="0"/>
              <a:t>) </a:t>
            </a:r>
            <a:r>
              <a:rPr lang="ko-KR" altLang="en-US" dirty="0"/>
              <a:t>있었다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37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에서 파라미터</a:t>
            </a:r>
            <a:r>
              <a:rPr lang="en-US" altLang="ko-KR" dirty="0"/>
              <a:t>(depth, </a:t>
            </a:r>
            <a:r>
              <a:rPr lang="en-US" altLang="ko-KR" dirty="0" err="1"/>
              <a:t>random_state</a:t>
            </a:r>
            <a:r>
              <a:rPr lang="en-US" altLang="ko-KR" dirty="0"/>
              <a:t>)</a:t>
            </a:r>
            <a:r>
              <a:rPr lang="ko-KR" altLang="en-US" dirty="0"/>
              <a:t>를 하나도 설정하지 않았을 때 나타나는 결과값의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파라미터를 설정하지 않았다면</a:t>
            </a:r>
            <a:r>
              <a:rPr lang="en-US" altLang="ko-KR" dirty="0"/>
              <a:t>(</a:t>
            </a:r>
            <a:r>
              <a:rPr lang="ko-KR" altLang="en-US" dirty="0"/>
              <a:t>가정을 아예 하지 않음</a:t>
            </a:r>
            <a:r>
              <a:rPr lang="en-US" altLang="ko-KR" dirty="0"/>
              <a:t>, </a:t>
            </a:r>
            <a:r>
              <a:rPr lang="ko-KR" altLang="en-US" dirty="0"/>
              <a:t>제한 없음</a:t>
            </a:r>
            <a:r>
              <a:rPr lang="en-US" altLang="ko-KR" dirty="0"/>
              <a:t>) -&gt; tree structure</a:t>
            </a:r>
            <a:r>
              <a:rPr lang="ko-KR" altLang="en-US" dirty="0"/>
              <a:t>은 </a:t>
            </a:r>
            <a:r>
              <a:rPr lang="en-US" altLang="ko-KR" b="1" dirty="0"/>
              <a:t>training dataset</a:t>
            </a:r>
            <a:r>
              <a:rPr lang="ko-KR" altLang="en-US" b="1" dirty="0"/>
              <a:t>에 </a:t>
            </a:r>
            <a:r>
              <a:rPr lang="en-US" altLang="ko-KR" b="1" dirty="0"/>
              <a:t>fit</a:t>
            </a:r>
            <a:r>
              <a:rPr lang="ko-KR" altLang="en-US" b="1" dirty="0"/>
              <a:t>하려고 노력할 것</a:t>
            </a:r>
            <a:r>
              <a:rPr lang="ko-KR" altLang="en-US" dirty="0"/>
              <a:t>임</a:t>
            </a:r>
            <a:r>
              <a:rPr lang="en-US" altLang="ko-KR" dirty="0"/>
              <a:t>(depth</a:t>
            </a:r>
            <a:r>
              <a:rPr lang="ko-KR" altLang="en-US" dirty="0"/>
              <a:t>제한도 없으므로</a:t>
            </a:r>
            <a:r>
              <a:rPr lang="en-US" altLang="ko-KR" dirty="0"/>
              <a:t>, </a:t>
            </a:r>
            <a:r>
              <a:rPr lang="ko-KR" altLang="en-US" dirty="0"/>
              <a:t>최대한 세분화할 것임</a:t>
            </a:r>
            <a:r>
              <a:rPr lang="en-US" altLang="ko-KR" dirty="0"/>
              <a:t>) =&gt; </a:t>
            </a:r>
            <a:r>
              <a:rPr lang="en-US" altLang="ko-KR" b="1" dirty="0"/>
              <a:t>Overfitting</a:t>
            </a:r>
            <a:r>
              <a:rPr lang="ko-KR" altLang="en-US" b="1" dirty="0"/>
              <a:t>이 발생할 수 있다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Non-parametric case </a:t>
            </a:r>
            <a:r>
              <a:rPr lang="en-US" altLang="ko-KR" dirty="0"/>
              <a:t>: </a:t>
            </a:r>
            <a:r>
              <a:rPr lang="ko-KR" altLang="en-US" dirty="0"/>
              <a:t>학습을 할 때</a:t>
            </a:r>
            <a:r>
              <a:rPr lang="en-US" altLang="ko-KR" dirty="0"/>
              <a:t>, </a:t>
            </a:r>
            <a:r>
              <a:rPr lang="ko-KR" altLang="en-US" dirty="0"/>
              <a:t>미리 파라미터를 결정할 필요가 없음</a:t>
            </a:r>
            <a:r>
              <a:rPr lang="en-US" altLang="ko-KR" dirty="0"/>
              <a:t>(</a:t>
            </a:r>
            <a:r>
              <a:rPr lang="ko-KR" altLang="en-US" dirty="0"/>
              <a:t>파라미터가 아예 없다는 뜻은 아님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 </a:t>
            </a:r>
            <a:r>
              <a:rPr lang="en-US" altLang="ko-KR" b="1" dirty="0"/>
              <a:t>Training data</a:t>
            </a:r>
            <a:r>
              <a:rPr lang="ko-KR" altLang="en-US" b="1" dirty="0"/>
              <a:t>에 대해서 파라미터화 해서 미리 분석</a:t>
            </a:r>
            <a:r>
              <a:rPr lang="en-US" altLang="ko-KR" b="1" dirty="0"/>
              <a:t>, </a:t>
            </a:r>
            <a:r>
              <a:rPr lang="ko-KR" altLang="en-US" b="1" dirty="0"/>
              <a:t>가정하고 수행하는 것이 아니라는 의미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0" dirty="0"/>
              <a:t>가정할 수 없다면 써야 하는 모델</a:t>
            </a:r>
            <a:r>
              <a:rPr lang="en-US" altLang="ko-KR" b="0" dirty="0"/>
              <a:t>, </a:t>
            </a:r>
            <a:r>
              <a:rPr lang="ko-KR" altLang="en-US" b="0" dirty="0"/>
              <a:t>등의 통찰을 통해 적절한 모델을 선택할 수 있으므로 참고할 것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반대로 </a:t>
            </a:r>
            <a:r>
              <a:rPr lang="en-US" altLang="ko-KR" b="1" dirty="0"/>
              <a:t>Parametric model</a:t>
            </a:r>
            <a:r>
              <a:rPr lang="ko-KR" altLang="en-US" b="0" dirty="0"/>
              <a:t>의 경우</a:t>
            </a:r>
            <a:r>
              <a:rPr lang="en-US" altLang="ko-KR" b="0" dirty="0"/>
              <a:t>, </a:t>
            </a:r>
            <a:r>
              <a:rPr lang="ko-KR" altLang="en-US" b="0" dirty="0"/>
              <a:t>미리 파라미터</a:t>
            </a:r>
            <a:r>
              <a:rPr lang="en-US" altLang="ko-KR" b="0" dirty="0"/>
              <a:t>, degree of freedom</a:t>
            </a:r>
            <a:r>
              <a:rPr lang="ko-KR" altLang="en-US" b="0" dirty="0"/>
              <a:t>도 정해져 있으므로</a:t>
            </a:r>
            <a:r>
              <a:rPr lang="en-US" altLang="ko-KR" b="0" dirty="0"/>
              <a:t>, overfitting</a:t>
            </a:r>
            <a:r>
              <a:rPr lang="ko-KR" altLang="en-US" b="0" dirty="0"/>
              <a:t>의 리스크는 조금 줄어들 수 있지만</a:t>
            </a:r>
            <a:r>
              <a:rPr lang="en-US" altLang="ko-KR" b="0" dirty="0"/>
              <a:t>, </a:t>
            </a:r>
            <a:r>
              <a:rPr lang="en-US" altLang="ko-KR" b="1" dirty="0"/>
              <a:t>underfitting</a:t>
            </a:r>
            <a:r>
              <a:rPr lang="ko-KR" altLang="en-US" b="0" dirty="0"/>
              <a:t>이 발생할 수 있음 </a:t>
            </a:r>
            <a:r>
              <a:rPr lang="en-US" altLang="ko-KR" b="0" dirty="0"/>
              <a:t>-&gt; </a:t>
            </a:r>
            <a:r>
              <a:rPr lang="ko-KR" altLang="en-US" b="0" dirty="0"/>
              <a:t>하지만</a:t>
            </a:r>
            <a:r>
              <a:rPr lang="en-US" altLang="ko-KR" b="0" dirty="0"/>
              <a:t>, </a:t>
            </a:r>
            <a:r>
              <a:rPr lang="en-US" altLang="ko-KR" b="1" dirty="0"/>
              <a:t>training data</a:t>
            </a:r>
            <a:r>
              <a:rPr lang="ko-KR" altLang="en-US" b="1" dirty="0"/>
              <a:t>를 잘 알지 못하는 경우 학습이 잘 안되는 경우</a:t>
            </a:r>
            <a:r>
              <a:rPr lang="en-US" altLang="ko-KR" b="1" dirty="0"/>
              <a:t>(loss</a:t>
            </a:r>
            <a:r>
              <a:rPr lang="ko-KR" altLang="en-US" b="1" dirty="0"/>
              <a:t>가 큰 경우</a:t>
            </a:r>
            <a:r>
              <a:rPr lang="en-US" altLang="ko-KR" b="1" dirty="0"/>
              <a:t>)</a:t>
            </a:r>
            <a:r>
              <a:rPr lang="ko-KR" altLang="en-US" b="1" dirty="0"/>
              <a:t>가 발생할 </a:t>
            </a:r>
            <a:r>
              <a:rPr lang="ko-KR" altLang="en-US" b="0" dirty="0"/>
              <a:t>수 있다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8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  <a:p>
            <a:endParaRPr lang="en-US" altLang="ko-KR" dirty="0"/>
          </a:p>
          <a:p>
            <a:r>
              <a:rPr lang="en-US" altLang="ko-KR" dirty="0"/>
              <a:t>Overfitting</a:t>
            </a:r>
            <a:r>
              <a:rPr lang="ko-KR" altLang="en-US" dirty="0"/>
              <a:t>을 방지하기 위해 규제</a:t>
            </a:r>
            <a:r>
              <a:rPr lang="en-US" altLang="ko-KR" dirty="0"/>
              <a:t>(regularization)</a:t>
            </a:r>
            <a:r>
              <a:rPr lang="ko-KR" altLang="en-US" dirty="0"/>
              <a:t>을 수행할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hyperparameter(</a:t>
            </a:r>
            <a:r>
              <a:rPr lang="ko-KR" altLang="en-US" dirty="0"/>
              <a:t>유저가 직접 변경할 수 있는 파라미터</a:t>
            </a:r>
            <a:r>
              <a:rPr lang="en-US" altLang="ko-KR" dirty="0"/>
              <a:t>) </a:t>
            </a:r>
            <a:r>
              <a:rPr lang="ko-KR" altLang="en-US" dirty="0"/>
              <a:t>중 </a:t>
            </a:r>
            <a:r>
              <a:rPr lang="en-US" altLang="ko-KR" dirty="0" err="1"/>
              <a:t>maximum_depth</a:t>
            </a:r>
            <a:r>
              <a:rPr lang="ko-KR" altLang="en-US" dirty="0"/>
              <a:t>를 설정하는 경우 등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87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Depth </a:t>
            </a:r>
            <a:r>
              <a:rPr lang="ko-KR" altLang="en-US" dirty="0"/>
              <a:t>외에도 이러한 파라미터가 있어</a:t>
            </a:r>
            <a:r>
              <a:rPr lang="en-US" altLang="ko-KR" dirty="0"/>
              <a:t>, regularization</a:t>
            </a:r>
            <a:r>
              <a:rPr lang="ko-KR" altLang="en-US" dirty="0"/>
              <a:t>을 수행할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Min_samples_split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노드에 존재해야 하는 최소의 샘플 개수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Min_sample_split</a:t>
            </a:r>
            <a:r>
              <a:rPr lang="en-US" altLang="ko-KR" b="1" dirty="0"/>
              <a:t> </a:t>
            </a:r>
            <a:r>
              <a:rPr lang="en-US" altLang="ko-KR" dirty="0"/>
              <a:t>: leaf node</a:t>
            </a:r>
            <a:r>
              <a:rPr lang="ko-KR" altLang="en-US" dirty="0"/>
              <a:t>에 존재해야 하는 최소의 샘플 개수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Max_features</a:t>
            </a:r>
            <a:r>
              <a:rPr lang="en-US" altLang="ko-KR" b="1" dirty="0"/>
              <a:t> </a:t>
            </a:r>
            <a:r>
              <a:rPr lang="en-US" altLang="ko-KR" dirty="0"/>
              <a:t>: split</a:t>
            </a:r>
            <a:r>
              <a:rPr lang="ko-KR" altLang="en-US" dirty="0"/>
              <a:t>에 사용하는 </a:t>
            </a:r>
            <a:r>
              <a:rPr lang="en-US" altLang="ko-KR" dirty="0"/>
              <a:t>feature</a:t>
            </a:r>
            <a:r>
              <a:rPr lang="ko-KR" altLang="en-US" dirty="0"/>
              <a:t>의 최대 개수</a:t>
            </a:r>
            <a:r>
              <a:rPr lang="en-US" altLang="ko-KR" dirty="0"/>
              <a:t> </a:t>
            </a:r>
            <a:r>
              <a:rPr lang="ko-KR" altLang="en-US" dirty="0"/>
              <a:t>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등을 통해 규제할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65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r>
              <a:rPr lang="ko-KR" altLang="en-US" dirty="0"/>
              <a:t>을 통해 분류한 예시</a:t>
            </a:r>
            <a:r>
              <a:rPr lang="en-US" altLang="ko-KR" dirty="0"/>
              <a:t>(</a:t>
            </a:r>
            <a:r>
              <a:rPr lang="ko-KR" altLang="en-US" dirty="0"/>
              <a:t>왼쪽 </a:t>
            </a:r>
            <a:r>
              <a:rPr lang="en-US" altLang="ko-KR" dirty="0"/>
              <a:t>: regularization </a:t>
            </a:r>
            <a:r>
              <a:rPr lang="ko-KR" altLang="en-US" dirty="0"/>
              <a:t>없음</a:t>
            </a:r>
            <a:r>
              <a:rPr lang="en-US" altLang="ko-KR" dirty="0"/>
              <a:t>, </a:t>
            </a:r>
            <a:r>
              <a:rPr lang="ko-KR" altLang="en-US" dirty="0"/>
              <a:t>오른쪽 </a:t>
            </a:r>
            <a:r>
              <a:rPr lang="en-US" altLang="ko-KR" dirty="0"/>
              <a:t>: regularized)</a:t>
            </a:r>
          </a:p>
          <a:p>
            <a:endParaRPr lang="en-US" altLang="ko-KR" dirty="0"/>
          </a:p>
          <a:p>
            <a:r>
              <a:rPr lang="ko-KR" altLang="en-US" dirty="0"/>
              <a:t>왼쪽의 경우</a:t>
            </a:r>
            <a:r>
              <a:rPr lang="en-US" altLang="ko-KR" dirty="0"/>
              <a:t>, </a:t>
            </a:r>
            <a:r>
              <a:rPr lang="ko-KR" altLang="en-US" dirty="0"/>
              <a:t>하나의 트레이닝 데이터 분류를 위해 </a:t>
            </a:r>
            <a:r>
              <a:rPr lang="en-US" altLang="ko-KR" dirty="0"/>
              <a:t>Overfitting</a:t>
            </a:r>
            <a:r>
              <a:rPr lang="ko-KR" altLang="en-US" dirty="0"/>
              <a:t>을 수행한 것을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오른쪽에서는 </a:t>
            </a:r>
            <a:r>
              <a:rPr lang="en-US" altLang="ko-KR" dirty="0" err="1"/>
              <a:t>min_sample_leaf</a:t>
            </a:r>
            <a:r>
              <a:rPr lang="ko-KR" altLang="en-US" dirty="0"/>
              <a:t>로 일반화를 좀 더 했음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84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 Tree</a:t>
            </a:r>
            <a:r>
              <a:rPr lang="ko-KR" altLang="en-US" dirty="0"/>
              <a:t>를 활용한 </a:t>
            </a:r>
            <a:r>
              <a:rPr lang="en-US" altLang="ko-KR" dirty="0"/>
              <a:t>Regression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차함수를 </a:t>
            </a:r>
            <a:r>
              <a:rPr lang="en-US" altLang="ko-KR" dirty="0"/>
              <a:t>0.5</a:t>
            </a:r>
            <a:r>
              <a:rPr lang="ko-KR" altLang="en-US" dirty="0"/>
              <a:t>만큼 이동시키고</a:t>
            </a:r>
            <a:r>
              <a:rPr lang="en-US" altLang="ko-KR" dirty="0"/>
              <a:t>, random</a:t>
            </a:r>
            <a:r>
              <a:rPr lang="ko-KR" altLang="en-US" dirty="0"/>
              <a:t>한 값을 포함해 나눈 데이터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28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DecisionTreeRegressor</a:t>
            </a:r>
            <a:r>
              <a:rPr lang="ko-KR" altLang="en-US" dirty="0"/>
              <a:t>을 통해서 </a:t>
            </a:r>
            <a:r>
              <a:rPr lang="en-US" altLang="ko-KR" dirty="0"/>
              <a:t>regression</a:t>
            </a:r>
            <a:r>
              <a:rPr lang="ko-KR" altLang="en-US" dirty="0"/>
              <a:t>을 수행하는 코드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537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Regression tree</a:t>
            </a:r>
            <a:r>
              <a:rPr lang="ko-KR" altLang="en-US" dirty="0"/>
              <a:t>를 적용</a:t>
            </a:r>
            <a:r>
              <a:rPr lang="en-US" altLang="ko-KR" dirty="0"/>
              <a:t>(fitting)</a:t>
            </a:r>
            <a:r>
              <a:rPr lang="ko-KR" altLang="en-US" dirty="0"/>
              <a:t>했을 때의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독립변수 </a:t>
            </a:r>
            <a:r>
              <a:rPr lang="en-US" altLang="ko-KR" dirty="0"/>
              <a:t>x</a:t>
            </a:r>
            <a:r>
              <a:rPr lang="ko-KR" altLang="en-US" dirty="0"/>
              <a:t>를 기반으로 총 </a:t>
            </a:r>
            <a:r>
              <a:rPr lang="en-US" altLang="ko-KR" dirty="0"/>
              <a:t>4</a:t>
            </a:r>
            <a:r>
              <a:rPr lang="ko-KR" altLang="en-US" dirty="0"/>
              <a:t>개의 값을 예측했음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왼쪽부터 보면</a:t>
            </a:r>
            <a:r>
              <a:rPr lang="en-US" altLang="ko-KR" dirty="0"/>
              <a:t>, </a:t>
            </a:r>
            <a:r>
              <a:rPr lang="en-US" altLang="ko-KR" dirty="0" err="1"/>
              <a:t>mse</a:t>
            </a:r>
            <a:r>
              <a:rPr lang="ko-KR" altLang="en-US" dirty="0"/>
              <a:t>값</a:t>
            </a:r>
            <a:r>
              <a:rPr lang="en-US" altLang="ko-KR" dirty="0"/>
              <a:t>, sample</a:t>
            </a:r>
            <a:r>
              <a:rPr lang="ko-KR" altLang="en-US" dirty="0"/>
              <a:t>값과 함께</a:t>
            </a:r>
            <a:r>
              <a:rPr lang="en-US" altLang="ko-KR" dirty="0"/>
              <a:t>, </a:t>
            </a:r>
            <a:r>
              <a:rPr lang="ko-KR" altLang="en-US" dirty="0"/>
              <a:t>기존에 </a:t>
            </a:r>
            <a:r>
              <a:rPr lang="en-US" altLang="ko-KR" dirty="0"/>
              <a:t>class</a:t>
            </a:r>
            <a:r>
              <a:rPr lang="ko-KR" altLang="en-US" dirty="0"/>
              <a:t>값이 나오던 곳에 </a:t>
            </a:r>
            <a:r>
              <a:rPr lang="en-US" altLang="ko-KR" dirty="0"/>
              <a:t>value</a:t>
            </a:r>
            <a:r>
              <a:rPr lang="ko-KR" altLang="en-US" dirty="0"/>
              <a:t>값이 나오게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46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그래프로 그려 주게 되면</a:t>
            </a:r>
            <a:r>
              <a:rPr lang="en-US" altLang="ko-KR" dirty="0"/>
              <a:t>, </a:t>
            </a:r>
            <a:r>
              <a:rPr lang="ko-KR" altLang="en-US" dirty="0"/>
              <a:t>결정경계 기준으로 데이터들의 평균값으로 </a:t>
            </a:r>
            <a:r>
              <a:rPr lang="en-US" altLang="ko-KR" dirty="0"/>
              <a:t>regression</a:t>
            </a:r>
            <a:r>
              <a:rPr lang="ko-KR" altLang="en-US" dirty="0"/>
              <a:t>을 수행하고 있음을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Max_depth</a:t>
            </a:r>
            <a:r>
              <a:rPr lang="ko-KR" altLang="en-US" dirty="0"/>
              <a:t>를 늘이면 좀더 세분화하여 나누는 결과를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Depth</a:t>
            </a:r>
            <a:r>
              <a:rPr lang="ko-KR" altLang="en-US" dirty="0"/>
              <a:t>를 늘리다 보면</a:t>
            </a:r>
            <a:r>
              <a:rPr lang="en-US" altLang="ko-KR" dirty="0"/>
              <a:t>, </a:t>
            </a:r>
            <a:r>
              <a:rPr lang="ko-KR" altLang="en-US" dirty="0"/>
              <a:t>좀 더 세분화된 값을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0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r>
              <a:rPr lang="ko-KR" altLang="en-US" dirty="0"/>
              <a:t>에 대한 </a:t>
            </a:r>
            <a:r>
              <a:rPr lang="en-US" altLang="ko-KR" dirty="0"/>
              <a:t>CART </a:t>
            </a:r>
            <a:r>
              <a:rPr lang="ko-KR" altLang="en-US" dirty="0"/>
              <a:t>알고리즘으로</a:t>
            </a:r>
            <a:r>
              <a:rPr lang="en-US" altLang="ko-KR" dirty="0"/>
              <a:t>, impurity</a:t>
            </a:r>
            <a:r>
              <a:rPr lang="ko-KR" altLang="en-US" dirty="0"/>
              <a:t>를 계산하던 </a:t>
            </a:r>
            <a:r>
              <a:rPr lang="en-US" altLang="ko-KR" dirty="0" err="1"/>
              <a:t>gini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MSE</a:t>
            </a:r>
            <a:r>
              <a:rPr lang="ko-KR" altLang="en-US" dirty="0"/>
              <a:t>를 사용하는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8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Iris Dataset</a:t>
            </a:r>
            <a:r>
              <a:rPr lang="ko-KR" altLang="en-US" dirty="0"/>
              <a:t>에 대한 리뷰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Logistic regression</a:t>
            </a:r>
            <a:r>
              <a:rPr lang="ko-KR" altLang="en-US" dirty="0"/>
              <a:t>의 </a:t>
            </a:r>
            <a:r>
              <a:rPr lang="en-US" altLang="ko-KR" dirty="0" err="1"/>
              <a:t>softmax</a:t>
            </a:r>
            <a:r>
              <a:rPr lang="en-US" altLang="ko-KR" dirty="0"/>
              <a:t> regression</a:t>
            </a:r>
            <a:r>
              <a:rPr lang="ko-KR" altLang="en-US" dirty="0"/>
              <a:t>을 통해서</a:t>
            </a:r>
            <a:r>
              <a:rPr lang="en-US" altLang="ko-KR" dirty="0"/>
              <a:t>, binary classifier</a:t>
            </a:r>
            <a:r>
              <a:rPr lang="ko-KR" altLang="en-US" dirty="0"/>
              <a:t>뿐 아니라 </a:t>
            </a:r>
            <a:r>
              <a:rPr lang="en-US" altLang="ko-KR" dirty="0"/>
              <a:t>multi-class classifier</a:t>
            </a:r>
            <a:r>
              <a:rPr lang="ko-KR" altLang="en-US" dirty="0"/>
              <a:t>을 만들 수 있다는 것을 알아보았음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multi-class</a:t>
            </a:r>
            <a:r>
              <a:rPr lang="ko-KR" altLang="en-US" dirty="0"/>
              <a:t>이지만</a:t>
            </a:r>
            <a:r>
              <a:rPr lang="en-US" altLang="ko-KR" dirty="0"/>
              <a:t>, decision boundary </a:t>
            </a:r>
            <a:r>
              <a:rPr lang="ko-KR" altLang="en-US" dirty="0"/>
              <a:t>두 개를 고려한 셋 중에 하나를 정답으로 출력함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174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DT Regression </a:t>
            </a:r>
            <a:r>
              <a:rPr lang="ko-KR" altLang="en-US" dirty="0"/>
              <a:t>또한 </a:t>
            </a:r>
            <a:r>
              <a:rPr lang="en-US" altLang="ko-KR" dirty="0"/>
              <a:t>overfitting</a:t>
            </a:r>
            <a:r>
              <a:rPr lang="ko-KR" altLang="en-US" dirty="0"/>
              <a:t>이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하이퍼파라미터를</a:t>
            </a:r>
            <a:r>
              <a:rPr lang="ko-KR" altLang="en-US" dirty="0"/>
              <a:t> 통한 </a:t>
            </a:r>
            <a:r>
              <a:rPr lang="en-US" altLang="ko-KR" dirty="0"/>
              <a:t>regularization</a:t>
            </a:r>
            <a:r>
              <a:rPr lang="ko-KR" altLang="en-US" dirty="0"/>
              <a:t>이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12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r>
              <a:rPr lang="ko-KR" altLang="en-US" dirty="0"/>
              <a:t>의 장단점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이해</a:t>
            </a:r>
            <a:r>
              <a:rPr lang="en-US" altLang="ko-KR" dirty="0"/>
              <a:t>, </a:t>
            </a:r>
            <a:r>
              <a:rPr lang="ko-KR" altLang="en-US" dirty="0"/>
              <a:t>해석이 쉽다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사용하기가 쉽다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Versatile : data</a:t>
            </a:r>
            <a:r>
              <a:rPr lang="ko-KR" altLang="en-US" dirty="0"/>
              <a:t>가 뭔 지 몰라도</a:t>
            </a:r>
            <a:r>
              <a:rPr lang="en-US" altLang="ko-KR" dirty="0"/>
              <a:t>, </a:t>
            </a:r>
            <a:r>
              <a:rPr lang="ko-KR" altLang="en-US" dirty="0"/>
              <a:t>다양한 데이터에 적용 가능하다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Training data</a:t>
            </a:r>
            <a:r>
              <a:rPr lang="ko-KR" altLang="en-US" dirty="0"/>
              <a:t>에 대해서는 완벽하게 가능하다</a:t>
            </a:r>
            <a:r>
              <a:rPr lang="en-US" altLang="ko-KR" dirty="0"/>
              <a:t>(overfitting</a:t>
            </a:r>
            <a:r>
              <a:rPr lang="ko-KR" altLang="en-US" dirty="0"/>
              <a:t>에 주의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59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Overfitting</a:t>
            </a:r>
            <a:r>
              <a:rPr lang="ko-KR" altLang="en-US" dirty="0"/>
              <a:t>이 발생하기 쉬움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DT</a:t>
            </a:r>
            <a:r>
              <a:rPr lang="ko-KR" altLang="en-US" dirty="0"/>
              <a:t>의 경우</a:t>
            </a:r>
            <a:r>
              <a:rPr lang="en-US" altLang="ko-KR" dirty="0"/>
              <a:t>, Orthogonal</a:t>
            </a:r>
            <a:r>
              <a:rPr lang="ko-KR" altLang="en-US" dirty="0"/>
              <a:t>한 수직의 </a:t>
            </a:r>
            <a:r>
              <a:rPr lang="ko-KR" altLang="en-US" dirty="0" err="1"/>
              <a:t>바운더리를</a:t>
            </a:r>
            <a:r>
              <a:rPr lang="ko-KR" altLang="en-US" dirty="0"/>
              <a:t> 만들고자 하는 경향이 있음 </a:t>
            </a:r>
            <a:r>
              <a:rPr lang="en-US" altLang="ko-KR" dirty="0"/>
              <a:t>-&gt; Training set rotation</a:t>
            </a:r>
            <a:r>
              <a:rPr lang="ko-KR" altLang="en-US" dirty="0"/>
              <a:t>에 따라 </a:t>
            </a:r>
            <a:r>
              <a:rPr lang="en-US" altLang="ko-KR" dirty="0"/>
              <a:t>sensitive</a:t>
            </a:r>
            <a:r>
              <a:rPr lang="ko-KR" altLang="en-US" dirty="0"/>
              <a:t>하게 됨</a:t>
            </a:r>
            <a:r>
              <a:rPr lang="en-US" altLang="ko-KR" dirty="0"/>
              <a:t>(</a:t>
            </a:r>
            <a:r>
              <a:rPr lang="ko-KR" altLang="en-US" dirty="0"/>
              <a:t>같은 데이터에 대해 회전을 수행하면 잘못 판단할 수 있음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이런 문제를 해결하는 방법 중 하나가 차원 축소 개념에서 나오는데</a:t>
            </a:r>
            <a:r>
              <a:rPr lang="en-US" altLang="ko-KR" dirty="0"/>
              <a:t>, 6</a:t>
            </a:r>
            <a:r>
              <a:rPr lang="ko-KR" altLang="en-US" dirty="0"/>
              <a:t>주차에서 설명할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86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트레이닝 데이터에 변동을 줬을 경우</a:t>
            </a:r>
            <a:r>
              <a:rPr lang="en-US" altLang="ko-KR" dirty="0"/>
              <a:t>, </a:t>
            </a:r>
            <a:r>
              <a:rPr lang="ko-KR" altLang="en-US" dirty="0"/>
              <a:t>이것에 너무 민감하다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결국 궁극적인 단점은 </a:t>
            </a:r>
            <a:r>
              <a:rPr lang="en-US" altLang="ko-KR" dirty="0"/>
              <a:t>Training dataset</a:t>
            </a:r>
            <a:r>
              <a:rPr lang="ko-KR" altLang="en-US" dirty="0"/>
              <a:t>에 대해 너무 민감하다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60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Widest</a:t>
            </a:r>
            <a:r>
              <a:rPr lang="ko-KR" altLang="en-US" dirty="0"/>
              <a:t>한 </a:t>
            </a:r>
            <a:r>
              <a:rPr lang="en-US" altLang="ko-KR" dirty="0" err="1"/>
              <a:t>versat_color</a:t>
            </a:r>
            <a:r>
              <a:rPr lang="en-US" altLang="ko-KR" dirty="0"/>
              <a:t> </a:t>
            </a:r>
            <a:r>
              <a:rPr lang="ko-KR" altLang="en-US" dirty="0"/>
              <a:t>데이터를 제외한 학습의 경우</a:t>
            </a:r>
            <a:r>
              <a:rPr lang="en-US" altLang="ko-KR" dirty="0"/>
              <a:t>, </a:t>
            </a:r>
            <a:r>
              <a:rPr lang="ko-KR" altLang="en-US" dirty="0"/>
              <a:t>기존과 다르게 가로축으로만 분류를 수행함</a:t>
            </a:r>
            <a:endParaRPr lang="en-US" altLang="ko-KR" dirty="0"/>
          </a:p>
          <a:p>
            <a:r>
              <a:rPr lang="en-US" altLang="ko-KR" dirty="0"/>
              <a:t>-&gt; width</a:t>
            </a:r>
            <a:r>
              <a:rPr lang="ko-KR" altLang="en-US" dirty="0"/>
              <a:t>가 높은 새로운 데이터가 들어오면</a:t>
            </a:r>
            <a:r>
              <a:rPr lang="en-US" altLang="ko-KR" dirty="0"/>
              <a:t>, </a:t>
            </a:r>
            <a:r>
              <a:rPr lang="ko-KR" altLang="en-US" dirty="0"/>
              <a:t>정확도가 좋지 않음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11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endParaRPr lang="en-US" altLang="ko-KR" dirty="0"/>
          </a:p>
          <a:p>
            <a:r>
              <a:rPr lang="en-US" altLang="ko-KR" dirty="0"/>
              <a:t>DT</a:t>
            </a:r>
            <a:r>
              <a:rPr lang="ko-KR" altLang="en-US" dirty="0"/>
              <a:t>의 경우 </a:t>
            </a:r>
            <a:r>
              <a:rPr lang="en-US" altLang="ko-KR" dirty="0"/>
              <a:t>Training data</a:t>
            </a:r>
            <a:r>
              <a:rPr lang="ko-KR" altLang="en-US" dirty="0"/>
              <a:t>에 대해서는 강력하고</a:t>
            </a:r>
            <a:r>
              <a:rPr lang="en-US" altLang="ko-KR" dirty="0"/>
              <a:t>, </a:t>
            </a:r>
            <a:r>
              <a:rPr lang="ko-KR" altLang="en-US" dirty="0"/>
              <a:t>매우 정확하다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Training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에 대해 매우 민감하므로</a:t>
            </a:r>
            <a:r>
              <a:rPr lang="en-US" altLang="ko-KR" dirty="0"/>
              <a:t>, Overfitting</a:t>
            </a:r>
            <a:r>
              <a:rPr lang="ko-KR" altLang="en-US" dirty="0"/>
              <a:t>이 발생하기 매우 쉽다</a:t>
            </a:r>
            <a:r>
              <a:rPr lang="en-US" altLang="ko-KR" dirty="0"/>
              <a:t> -&gt; regularization</a:t>
            </a:r>
            <a:r>
              <a:rPr lang="ko-KR" altLang="en-US" dirty="0"/>
              <a:t>이 거의 필수이다</a:t>
            </a:r>
            <a:r>
              <a:rPr lang="en-US" altLang="ko-KR" dirty="0"/>
              <a:t>.</a:t>
            </a:r>
          </a:p>
          <a:p>
            <a:endParaRPr lang="en-US" altLang="ko-KR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3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예시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If-else</a:t>
            </a:r>
            <a:r>
              <a:rPr lang="ko-KR" altLang="en-US" dirty="0"/>
              <a:t>를 사용한 방식으로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en-US" altLang="ko-KR" dirty="0"/>
              <a:t>simple</a:t>
            </a:r>
            <a:r>
              <a:rPr lang="ko-KR" altLang="en-US" dirty="0"/>
              <a:t>한 형태임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petal length</a:t>
            </a:r>
            <a:r>
              <a:rPr lang="ko-KR" altLang="en-US" dirty="0"/>
              <a:t>의 조건문을 활용한 </a:t>
            </a:r>
            <a:r>
              <a:rPr lang="en-US" altLang="ko-KR" dirty="0" err="1"/>
              <a:t>setosa</a:t>
            </a:r>
            <a:r>
              <a:rPr lang="en-US" altLang="ko-KR" dirty="0"/>
              <a:t> / </a:t>
            </a:r>
            <a:r>
              <a:rPr lang="ko-KR" altLang="en-US" dirty="0"/>
              <a:t>나머지 구분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petal-width</a:t>
            </a:r>
            <a:r>
              <a:rPr lang="ko-KR" altLang="en-US" dirty="0"/>
              <a:t>를 사용해 나머지 중 두 </a:t>
            </a:r>
            <a:r>
              <a:rPr lang="en-US" altLang="ko-KR" dirty="0"/>
              <a:t>class</a:t>
            </a:r>
            <a:r>
              <a:rPr lang="ko-KR" altLang="en-US" dirty="0"/>
              <a:t>를 분류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코드에서 </a:t>
            </a:r>
            <a:r>
              <a:rPr lang="en-US" altLang="ko-KR" dirty="0" err="1"/>
              <a:t>DecisionTreeClassifier</a:t>
            </a:r>
            <a:r>
              <a:rPr lang="ko-KR" altLang="en-US" dirty="0"/>
              <a:t>을 사용하는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Tree</a:t>
            </a:r>
            <a:r>
              <a:rPr lang="ko-KR" altLang="en-US" dirty="0"/>
              <a:t>의 </a:t>
            </a:r>
            <a:r>
              <a:rPr lang="en-US" altLang="ko-KR" dirty="0"/>
              <a:t>depth</a:t>
            </a:r>
            <a:r>
              <a:rPr lang="ko-KR" altLang="en-US" dirty="0"/>
              <a:t>수를 제한하기 위해 </a:t>
            </a:r>
            <a:r>
              <a:rPr lang="en-US" altLang="ko-KR" dirty="0" err="1"/>
              <a:t>max_depth</a:t>
            </a:r>
            <a:r>
              <a:rPr lang="ko-KR" altLang="en-US" dirty="0"/>
              <a:t>가 존재함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depth</a:t>
            </a:r>
            <a:r>
              <a:rPr lang="ko-KR" altLang="en-US" dirty="0"/>
              <a:t>를 늘리면 더 세부적인 분류가 가능하여</a:t>
            </a:r>
            <a:r>
              <a:rPr lang="en-US" altLang="ko-KR" dirty="0"/>
              <a:t>, </a:t>
            </a:r>
            <a:r>
              <a:rPr lang="ko-KR" altLang="en-US" dirty="0"/>
              <a:t>더 정확하게 예측이 가능할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20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Decision tree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Decision</a:t>
            </a:r>
            <a:r>
              <a:rPr lang="ko-KR" altLang="en-US" dirty="0"/>
              <a:t>을 </a:t>
            </a:r>
            <a:r>
              <a:rPr lang="en-US" altLang="ko-KR" dirty="0"/>
              <a:t>support</a:t>
            </a:r>
            <a:r>
              <a:rPr lang="ko-KR" altLang="en-US" dirty="0"/>
              <a:t>하는 </a:t>
            </a:r>
            <a:r>
              <a:rPr lang="en-US" altLang="ko-KR" dirty="0"/>
              <a:t>tool</a:t>
            </a:r>
            <a:r>
              <a:rPr lang="ko-KR" altLang="en-US" dirty="0"/>
              <a:t>로</a:t>
            </a:r>
            <a:r>
              <a:rPr lang="en-US" altLang="ko-KR" dirty="0"/>
              <a:t>, tree </a:t>
            </a:r>
            <a:r>
              <a:rPr lang="ko-KR" altLang="en-US" dirty="0"/>
              <a:t>형태로 생긴 결정모델임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제어문을 포함하고 있는 알고리즘임</a:t>
            </a:r>
            <a:r>
              <a:rPr lang="en-US" altLang="ko-KR" dirty="0"/>
              <a:t>(If-else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학습하는 방법</a:t>
            </a:r>
            <a:r>
              <a:rPr lang="en-US" altLang="ko-KR" dirty="0"/>
              <a:t>?</a:t>
            </a:r>
          </a:p>
          <a:p>
            <a:pPr marL="228600" indent="-228600">
              <a:buFontTx/>
              <a:buAutoNum type="arabicPeriod"/>
            </a:pPr>
            <a:r>
              <a:rPr lang="en-US" altLang="ko-KR" dirty="0"/>
              <a:t>Supervised learning method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답이 있어야 함</a:t>
            </a:r>
            <a:endParaRPr lang="en-US" altLang="ko-KR" dirty="0"/>
          </a:p>
          <a:p>
            <a:pPr marL="228600" indent="-228600">
              <a:buFontTx/>
              <a:buAutoNum type="arabicPeriod"/>
            </a:pPr>
            <a:r>
              <a:rPr lang="en-US" altLang="ko-KR" dirty="0"/>
              <a:t>Regression </a:t>
            </a:r>
            <a:r>
              <a:rPr lang="ko-KR" altLang="en-US" dirty="0"/>
              <a:t>또한 가능함</a:t>
            </a:r>
            <a:endParaRPr lang="en-US" altLang="ko-KR" dirty="0"/>
          </a:p>
          <a:p>
            <a:pPr marL="228600" indent="-228600">
              <a:buFontTx/>
              <a:buAutoNum type="arabicPeriod"/>
            </a:pPr>
            <a:r>
              <a:rPr lang="ko-KR" altLang="en-US" dirty="0"/>
              <a:t>정답 변수들의 값을 예측하는 모델을 만들기 위해서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en-US" altLang="ko-KR" dirty="0"/>
              <a:t>decision rule</a:t>
            </a:r>
            <a:r>
              <a:rPr lang="ko-KR" altLang="en-US" dirty="0"/>
              <a:t>을 학습을 시키는데</a:t>
            </a:r>
            <a:r>
              <a:rPr lang="en-US" altLang="ko-KR" dirty="0"/>
              <a:t>, feature</a:t>
            </a:r>
            <a:r>
              <a:rPr lang="ko-KR" altLang="en-US" dirty="0"/>
              <a:t>을 통해 학습함</a:t>
            </a:r>
            <a:r>
              <a:rPr lang="en-US" altLang="ko-KR" dirty="0"/>
              <a:t>. </a:t>
            </a:r>
            <a:r>
              <a:rPr lang="ko-KR" altLang="en-US" dirty="0"/>
              <a:t>정확히 어떻게 학습하는지는 뒤에서 다룰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7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아주 간단하며</a:t>
            </a:r>
            <a:r>
              <a:rPr lang="en-US" altLang="ko-KR" dirty="0"/>
              <a:t>, </a:t>
            </a:r>
            <a:r>
              <a:rPr lang="ko-KR" altLang="en-US" dirty="0"/>
              <a:t>구현하기가 쉬움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장점 </a:t>
            </a:r>
            <a:r>
              <a:rPr lang="en-US" altLang="ko-KR" b="1" dirty="0"/>
              <a:t>1 : </a:t>
            </a:r>
            <a:r>
              <a:rPr lang="en-US" altLang="ko-KR" dirty="0"/>
              <a:t>Decision tree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/>
              <a:t>if-else </a:t>
            </a:r>
            <a:r>
              <a:rPr lang="ko-KR" altLang="en-US" dirty="0"/>
              <a:t>정도만 알고 있어도 구현이 가능하므로</a:t>
            </a:r>
            <a:r>
              <a:rPr lang="en-US" altLang="ko-KR" dirty="0"/>
              <a:t>, </a:t>
            </a:r>
            <a:r>
              <a:rPr lang="ko-KR" altLang="en-US" dirty="0"/>
              <a:t>다른 언어로의 </a:t>
            </a:r>
            <a:r>
              <a:rPr lang="en-US" altLang="ko-KR" dirty="0"/>
              <a:t>porting</a:t>
            </a:r>
            <a:r>
              <a:rPr lang="ko-KR" altLang="en-US" dirty="0"/>
              <a:t>도 쉬움</a:t>
            </a:r>
            <a:r>
              <a:rPr lang="en-US" altLang="ko-KR" dirty="0"/>
              <a:t>(</a:t>
            </a:r>
            <a:r>
              <a:rPr lang="ko-KR" altLang="en-US" dirty="0"/>
              <a:t>이식 용이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7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장점 </a:t>
            </a:r>
            <a:r>
              <a:rPr lang="en-US" altLang="ko-KR" b="1" dirty="0"/>
              <a:t>2 : </a:t>
            </a:r>
            <a:r>
              <a:rPr lang="ko-KR" altLang="en-US" b="1" dirty="0"/>
              <a:t>단순하다 </a:t>
            </a:r>
            <a:r>
              <a:rPr lang="en-US" altLang="ko-KR" dirty="0"/>
              <a:t>-&gt; </a:t>
            </a:r>
            <a:r>
              <a:rPr lang="ko-KR" altLang="en-US" dirty="0"/>
              <a:t>데이터를 준비하는 상황에서도</a:t>
            </a:r>
            <a:r>
              <a:rPr lang="en-US" altLang="ko-KR" dirty="0"/>
              <a:t>, </a:t>
            </a:r>
            <a:r>
              <a:rPr lang="ko-KR" altLang="en-US" b="1" dirty="0"/>
              <a:t>전처리가 거의 필요하지 않음</a:t>
            </a:r>
            <a:r>
              <a:rPr lang="en-US" altLang="ko-KR" dirty="0"/>
              <a:t>. </a:t>
            </a:r>
            <a:r>
              <a:rPr lang="ko-KR" altLang="en-US" dirty="0"/>
              <a:t>집어넣기만 하면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왼쪽의 경우 딥러닝 예시인데</a:t>
            </a:r>
            <a:r>
              <a:rPr lang="en-US" altLang="ko-KR" dirty="0"/>
              <a:t>, reshape, type</a:t>
            </a:r>
            <a:r>
              <a:rPr lang="ko-KR" altLang="en-US" dirty="0"/>
              <a:t>변환</a:t>
            </a:r>
            <a:r>
              <a:rPr lang="en-US" altLang="ko-KR" dirty="0"/>
              <a:t>, /255</a:t>
            </a:r>
            <a:r>
              <a:rPr lang="ko-KR" altLang="en-US" dirty="0"/>
              <a:t> 등 여러 전처리를 수행하는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Detail</a:t>
            </a:r>
          </a:p>
          <a:p>
            <a:endParaRPr lang="en-US" altLang="ko-KR" dirty="0"/>
          </a:p>
          <a:p>
            <a:r>
              <a:rPr lang="ko-KR" altLang="en-US" dirty="0"/>
              <a:t>핵심 </a:t>
            </a:r>
            <a:r>
              <a:rPr lang="ko-KR" altLang="en-US" dirty="0" err="1"/>
              <a:t>조건문</a:t>
            </a:r>
            <a:r>
              <a:rPr lang="ko-KR" altLang="en-US" dirty="0"/>
              <a:t> 뿐만 아니라</a:t>
            </a:r>
            <a:r>
              <a:rPr lang="en-US" altLang="ko-KR" dirty="0"/>
              <a:t>, </a:t>
            </a:r>
            <a:r>
              <a:rPr lang="en-US" altLang="ko-KR" dirty="0" err="1"/>
              <a:t>gini</a:t>
            </a:r>
            <a:r>
              <a:rPr lang="en-US" altLang="ko-KR" dirty="0"/>
              <a:t>, sample, value </a:t>
            </a:r>
            <a:r>
              <a:rPr lang="ko-KR" altLang="en-US" dirty="0"/>
              <a:t>등의 </a:t>
            </a:r>
            <a:r>
              <a:rPr lang="en-US" altLang="ko-KR" dirty="0"/>
              <a:t>attribute</a:t>
            </a:r>
            <a:r>
              <a:rPr lang="ko-KR" altLang="en-US" dirty="0"/>
              <a:t>가 있음을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Sample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전체 </a:t>
            </a:r>
            <a:r>
              <a:rPr lang="en-US" altLang="ko-KR" dirty="0"/>
              <a:t>sample </a:t>
            </a:r>
            <a:r>
              <a:rPr lang="ko-KR" altLang="en-US" dirty="0"/>
              <a:t>중 얼마나 많은 </a:t>
            </a:r>
            <a:r>
              <a:rPr lang="en-US" altLang="ko-KR" dirty="0"/>
              <a:t>sample</a:t>
            </a:r>
            <a:r>
              <a:rPr lang="ko-KR" altLang="en-US" dirty="0"/>
              <a:t>이 조건문에 해당하는가</a:t>
            </a:r>
            <a:r>
              <a:rPr lang="en-US" altLang="ko-KR" dirty="0"/>
              <a:t>? </a:t>
            </a:r>
            <a:r>
              <a:rPr lang="ko-KR" altLang="en-US" dirty="0"/>
              <a:t>를 나타냄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이를 통해 어떤 샘플에 </a:t>
            </a:r>
            <a:r>
              <a:rPr lang="ko-KR" altLang="en-US" dirty="0" err="1"/>
              <a:t>치중되어있는지</a:t>
            </a:r>
            <a:r>
              <a:rPr lang="ko-KR" altLang="en-US" dirty="0"/>
              <a:t> 등 정보를 알 수도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Value : </a:t>
            </a:r>
            <a:r>
              <a:rPr lang="ko-KR" altLang="en-US" b="0" dirty="0"/>
              <a:t>각 </a:t>
            </a:r>
            <a:r>
              <a:rPr lang="en-US" altLang="ko-KR" b="0" dirty="0"/>
              <a:t>sample</a:t>
            </a:r>
            <a:r>
              <a:rPr lang="ko-KR" altLang="en-US" b="0" dirty="0"/>
              <a:t>에 해당하는 학습개체</a:t>
            </a:r>
            <a:r>
              <a:rPr lang="en-US" altLang="ko-KR" b="0" dirty="0"/>
              <a:t>(training instance)</a:t>
            </a:r>
            <a:r>
              <a:rPr lang="ko-KR" altLang="en-US" b="0" dirty="0"/>
              <a:t>의 수</a:t>
            </a:r>
            <a:endParaRPr lang="en-US" altLang="ko-KR" b="0" dirty="0"/>
          </a:p>
          <a:p>
            <a:r>
              <a:rPr lang="en-US" altLang="ko-KR" b="0" dirty="0"/>
              <a:t>-&gt; </a:t>
            </a:r>
            <a:r>
              <a:rPr lang="ko-KR" altLang="en-US" b="0" dirty="0"/>
              <a:t>예시에서 </a:t>
            </a:r>
            <a:r>
              <a:rPr lang="en-US" altLang="ko-KR" b="0" dirty="0"/>
              <a:t>(</a:t>
            </a:r>
            <a:r>
              <a:rPr lang="en-US" altLang="ko-KR" b="0" dirty="0" err="1"/>
              <a:t>setosa</a:t>
            </a:r>
            <a:r>
              <a:rPr lang="en-US" altLang="ko-KR" b="0" dirty="0"/>
              <a:t>, versicolor, virginica)</a:t>
            </a:r>
            <a:r>
              <a:rPr lang="ko-KR" altLang="en-US" b="0" dirty="0"/>
              <a:t>를 나타내는데</a:t>
            </a:r>
            <a:r>
              <a:rPr lang="en-US" altLang="ko-KR" b="0" dirty="0"/>
              <a:t>, versicolor</a:t>
            </a:r>
            <a:r>
              <a:rPr lang="ko-KR" altLang="en-US" b="0" dirty="0"/>
              <a:t>에서 보면 </a:t>
            </a:r>
            <a:r>
              <a:rPr lang="en-US" altLang="ko-KR" b="0" dirty="0"/>
              <a:t>[0,49,5]</a:t>
            </a:r>
            <a:r>
              <a:rPr lang="ko-KR" altLang="en-US" b="0" dirty="0"/>
              <a:t>로</a:t>
            </a:r>
            <a:r>
              <a:rPr lang="en-US" altLang="ko-KR" b="0" dirty="0"/>
              <a:t> </a:t>
            </a:r>
            <a:r>
              <a:rPr lang="ko-KR" altLang="en-US" b="0" dirty="0"/>
              <a:t>일부 </a:t>
            </a:r>
            <a:r>
              <a:rPr lang="en-US" altLang="ko-KR" b="0" dirty="0"/>
              <a:t>virginica</a:t>
            </a:r>
            <a:r>
              <a:rPr lang="ko-KR" altLang="en-US" b="0" dirty="0"/>
              <a:t>가 포함된 것을 알 수 있음</a:t>
            </a:r>
            <a:r>
              <a:rPr lang="en-US" altLang="ko-KR" b="1" dirty="0"/>
              <a:t> =&gt; </a:t>
            </a:r>
            <a:r>
              <a:rPr lang="ko-KR" altLang="en-US" b="1" dirty="0"/>
              <a:t>이후에 어느 부분이 덜 정확해서 더 정확하게 분류해야 할 지를 알 수 있음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Gini </a:t>
            </a:r>
            <a:r>
              <a:rPr lang="en-US" altLang="ko-KR" b="0" dirty="0"/>
              <a:t>: impurity(</a:t>
            </a:r>
            <a:r>
              <a:rPr lang="ko-KR" altLang="en-US" b="0" dirty="0"/>
              <a:t>불순도</a:t>
            </a:r>
            <a:r>
              <a:rPr lang="en-US" altLang="ko-KR" b="0" dirty="0"/>
              <a:t>)</a:t>
            </a:r>
            <a:r>
              <a:rPr lang="ko-KR" altLang="en-US" b="0" dirty="0"/>
              <a:t>를 측정하는 항목</a:t>
            </a:r>
            <a:r>
              <a:rPr lang="en-US" altLang="ko-KR" b="0" dirty="0"/>
              <a:t>. 0</a:t>
            </a:r>
            <a:r>
              <a:rPr lang="ko-KR" altLang="en-US" b="0" dirty="0"/>
              <a:t>에 가까우면 </a:t>
            </a:r>
            <a:r>
              <a:rPr lang="en-US" altLang="ko-KR" b="0" dirty="0"/>
              <a:t>Pure</a:t>
            </a:r>
            <a:r>
              <a:rPr lang="ko-KR" altLang="en-US" b="0" dirty="0"/>
              <a:t>하다</a:t>
            </a:r>
            <a:r>
              <a:rPr lang="en-US" altLang="ko-KR" b="0" dirty="0"/>
              <a:t>(</a:t>
            </a:r>
            <a:r>
              <a:rPr lang="ko-KR" altLang="en-US" b="0" dirty="0"/>
              <a:t>순도가 높다</a:t>
            </a:r>
            <a:r>
              <a:rPr lang="en-US" altLang="ko-KR" b="0" dirty="0"/>
              <a:t>)</a:t>
            </a:r>
            <a:r>
              <a:rPr lang="ko-KR" altLang="en-US" b="0" dirty="0"/>
              <a:t>라고 할 수 있음</a:t>
            </a:r>
            <a:r>
              <a:rPr lang="en-US" altLang="ko-KR" b="0" dirty="0"/>
              <a:t>. </a:t>
            </a:r>
            <a:r>
              <a:rPr lang="ko-KR" altLang="en-US" b="0" dirty="0"/>
              <a:t>모든 </a:t>
            </a:r>
            <a:r>
              <a:rPr lang="en-US" altLang="ko-KR" b="0" dirty="0"/>
              <a:t>Training instance(y</a:t>
            </a:r>
            <a:r>
              <a:rPr lang="ko-KR" altLang="en-US" b="0" dirty="0"/>
              <a:t>값</a:t>
            </a:r>
            <a:r>
              <a:rPr lang="en-US" altLang="ko-KR" b="0" dirty="0"/>
              <a:t>)</a:t>
            </a:r>
            <a:r>
              <a:rPr lang="ko-KR" altLang="en-US" b="0" dirty="0"/>
              <a:t>이 실제 같은 클래스에 다 속한다</a:t>
            </a:r>
            <a:r>
              <a:rPr lang="en-US" altLang="ko-KR" b="0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="1" dirty="0"/>
              <a:t>Gini</a:t>
            </a:r>
            <a:r>
              <a:rPr lang="ko-KR" altLang="en-US" b="1" dirty="0"/>
              <a:t>값을 </a:t>
            </a:r>
            <a:r>
              <a:rPr lang="en-US" altLang="ko-KR" b="1" dirty="0"/>
              <a:t>0</a:t>
            </a:r>
            <a:r>
              <a:rPr lang="ko-KR" altLang="en-US" b="1" dirty="0"/>
              <a:t>으로 만드는 것이 </a:t>
            </a:r>
            <a:r>
              <a:rPr lang="en-US" altLang="ko-KR" b="1" dirty="0"/>
              <a:t>Decision Tree</a:t>
            </a:r>
            <a:r>
              <a:rPr lang="ko-KR" altLang="en-US" b="1" dirty="0"/>
              <a:t>의 목표</a:t>
            </a:r>
            <a:endParaRPr lang="en-US" altLang="ko-KR" b="1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="0" dirty="0"/>
              <a:t>계산 </a:t>
            </a:r>
            <a:r>
              <a:rPr lang="en-US" altLang="ko-KR" b="0" dirty="0"/>
              <a:t>: 1-(</a:t>
            </a:r>
            <a:r>
              <a:rPr lang="ko-KR" altLang="en-US" b="0" dirty="0"/>
              <a:t>해당 노드에서의 비율</a:t>
            </a:r>
            <a:r>
              <a:rPr lang="en-US" altLang="ko-KR" b="0" dirty="0"/>
              <a:t>)^2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D8B3F-CDC1-4AC0-8344-52C08D80142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8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74263" y="2745930"/>
            <a:ext cx="5443473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287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8836660" cy="159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handson-ml2/blob/master/06_decision_trees.ipynb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4263" y="2745930"/>
            <a:ext cx="5441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35404F"/>
                </a:solidFill>
                <a:latin typeface="Calibri"/>
                <a:cs typeface="Calibri"/>
              </a:rPr>
              <a:t>Lecture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7: Decision</a:t>
            </a:r>
            <a:r>
              <a:rPr sz="4400" spc="-75" dirty="0">
                <a:solidFill>
                  <a:srgbClr val="35404F"/>
                </a:solidFill>
                <a:latin typeface="Calibri"/>
                <a:cs typeface="Calibri"/>
              </a:rPr>
              <a:t> </a:t>
            </a:r>
            <a:r>
              <a:rPr sz="4400" spc="-80" dirty="0">
                <a:solidFill>
                  <a:srgbClr val="35404F"/>
                </a:solidFill>
                <a:latin typeface="Calibri"/>
                <a:cs typeface="Calibri"/>
              </a:rPr>
              <a:t>Tree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475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0" dirty="0"/>
              <a:t>DT </a:t>
            </a:r>
            <a:r>
              <a:rPr spc="-405" dirty="0"/>
              <a:t>with decision</a:t>
            </a:r>
            <a:r>
              <a:rPr spc="-135" dirty="0"/>
              <a:t> </a:t>
            </a:r>
            <a:r>
              <a:rPr spc="-315" dirty="0"/>
              <a:t>boundaries</a:t>
            </a:r>
          </a:p>
        </p:txBody>
      </p:sp>
      <p:sp>
        <p:nvSpPr>
          <p:cNvPr id="3" name="object 3"/>
          <p:cNvSpPr/>
          <p:nvPr/>
        </p:nvSpPr>
        <p:spPr>
          <a:xfrm>
            <a:off x="2104663" y="1982723"/>
            <a:ext cx="8001736" cy="3886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475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70" dirty="0"/>
              <a:t>DT </a:t>
            </a:r>
            <a:r>
              <a:rPr spc="-405" dirty="0"/>
              <a:t>with decision</a:t>
            </a:r>
            <a:r>
              <a:rPr spc="-135" dirty="0"/>
              <a:t> </a:t>
            </a:r>
            <a:r>
              <a:rPr spc="-315" dirty="0"/>
              <a:t>boundaries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113" y="1690128"/>
            <a:ext cx="11996420" cy="4962525"/>
            <a:chOff x="127113" y="1690128"/>
            <a:chExt cx="11996420" cy="4962525"/>
          </a:xfrm>
        </p:grpSpPr>
        <p:sp>
          <p:nvSpPr>
            <p:cNvPr id="4" name="object 4"/>
            <p:cNvSpPr/>
            <p:nvPr/>
          </p:nvSpPr>
          <p:spPr>
            <a:xfrm>
              <a:off x="127113" y="1690128"/>
              <a:ext cx="6145966" cy="29851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3375" y="3537203"/>
              <a:ext cx="7210042" cy="31150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87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5" dirty="0"/>
              <a:t>How </a:t>
            </a:r>
            <a:r>
              <a:rPr spc="-325" dirty="0"/>
              <a:t>to </a:t>
            </a:r>
            <a:r>
              <a:rPr spc="-305" dirty="0"/>
              <a:t>train </a:t>
            </a:r>
            <a:r>
              <a:rPr spc="-409" dirty="0"/>
              <a:t>DT: </a:t>
            </a:r>
            <a:r>
              <a:rPr spc="-665" dirty="0"/>
              <a:t>CART </a:t>
            </a:r>
            <a:r>
              <a:rPr sz="2800" spc="-204" dirty="0"/>
              <a:t>(in</a:t>
            </a:r>
            <a:r>
              <a:rPr sz="2800" spc="-495" dirty="0"/>
              <a:t> </a:t>
            </a:r>
            <a:r>
              <a:rPr sz="2800" spc="-254" dirty="0"/>
              <a:t>scikit-learn)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78839" y="1756628"/>
            <a:ext cx="10274300" cy="19780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79400" algn="l"/>
              </a:tabLst>
            </a:pPr>
            <a:r>
              <a:rPr sz="2400" i="1" spc="-5" dirty="0">
                <a:latin typeface="Calibri"/>
                <a:cs typeface="Calibri"/>
              </a:rPr>
              <a:t>Classification </a:t>
            </a:r>
            <a:r>
              <a:rPr sz="2400" i="1" dirty="0">
                <a:latin typeface="Calibri"/>
                <a:cs typeface="Calibri"/>
              </a:rPr>
              <a:t>and </a:t>
            </a:r>
            <a:r>
              <a:rPr sz="2400" i="1" spc="-5" dirty="0">
                <a:latin typeface="Calibri"/>
                <a:cs typeface="Calibri"/>
              </a:rPr>
              <a:t>Regression </a:t>
            </a:r>
            <a:r>
              <a:rPr sz="2400" i="1" spc="-30" dirty="0">
                <a:latin typeface="Calibri"/>
                <a:cs typeface="Calibri"/>
              </a:rPr>
              <a:t>Tree </a:t>
            </a:r>
            <a:r>
              <a:rPr sz="2400" spc="-5" dirty="0">
                <a:latin typeface="Calibri"/>
                <a:cs typeface="Calibri"/>
              </a:rPr>
              <a:t>(CART)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736600" marR="285115" lvl="1" indent="-228600">
              <a:lnSpc>
                <a:spcPts val="2160"/>
              </a:lnSpc>
              <a:spcBef>
                <a:spcPts val="575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algorithm </a:t>
            </a:r>
            <a:r>
              <a:rPr sz="2000" spc="-210" dirty="0">
                <a:latin typeface="Arial Black"/>
                <a:cs typeface="Arial Black"/>
              </a:rPr>
              <a:t>works </a:t>
            </a:r>
            <a:r>
              <a:rPr sz="2000" spc="-155" dirty="0">
                <a:latin typeface="Arial Black"/>
                <a:cs typeface="Arial Black"/>
              </a:rPr>
              <a:t>by </a:t>
            </a:r>
            <a:r>
              <a:rPr sz="2000" spc="-150" dirty="0">
                <a:latin typeface="Arial Black"/>
                <a:cs typeface="Arial Black"/>
              </a:rPr>
              <a:t>first </a:t>
            </a:r>
            <a:r>
              <a:rPr sz="2000" spc="-155" dirty="0">
                <a:latin typeface="Arial Black"/>
                <a:cs typeface="Arial Black"/>
              </a:rPr>
              <a:t>splitting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training </a:t>
            </a:r>
            <a:r>
              <a:rPr sz="2000" spc="-215" dirty="0">
                <a:latin typeface="Arial Black"/>
                <a:cs typeface="Arial Black"/>
              </a:rPr>
              <a:t>set </a:t>
            </a:r>
            <a:r>
              <a:rPr sz="2000" spc="-140" dirty="0">
                <a:latin typeface="Arial Black"/>
                <a:cs typeface="Arial Black"/>
              </a:rPr>
              <a:t>into </a:t>
            </a:r>
            <a:r>
              <a:rPr sz="2000" spc="-204" dirty="0">
                <a:latin typeface="Arial Black"/>
                <a:cs typeface="Arial Black"/>
              </a:rPr>
              <a:t>two </a:t>
            </a:r>
            <a:r>
              <a:rPr sz="2000" spc="-195" dirty="0">
                <a:latin typeface="Arial Black"/>
                <a:cs typeface="Arial Black"/>
              </a:rPr>
              <a:t>subsets </a:t>
            </a: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210" dirty="0">
                <a:latin typeface="Arial Black"/>
                <a:cs typeface="Arial Black"/>
              </a:rPr>
              <a:t>a  </a:t>
            </a:r>
            <a:r>
              <a:rPr sz="2000" spc="-165" dirty="0">
                <a:latin typeface="Arial Black"/>
                <a:cs typeface="Arial Black"/>
              </a:rPr>
              <a:t>single </a:t>
            </a:r>
            <a:r>
              <a:rPr sz="2000" spc="-155" dirty="0">
                <a:latin typeface="Arial Black"/>
                <a:cs typeface="Arial Black"/>
              </a:rPr>
              <a:t>feature </a:t>
            </a:r>
            <a:r>
              <a:rPr sz="2000" b="1" i="1" spc="145" dirty="0">
                <a:latin typeface="Noto Sans"/>
                <a:cs typeface="Noto Sans"/>
              </a:rPr>
              <a:t>k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45" dirty="0">
                <a:latin typeface="Arial Black"/>
                <a:cs typeface="Arial Black"/>
              </a:rPr>
              <a:t>threshold</a:t>
            </a:r>
            <a:r>
              <a:rPr sz="2000" spc="-229" dirty="0">
                <a:latin typeface="Arial Black"/>
                <a:cs typeface="Arial Black"/>
              </a:rPr>
              <a:t> </a:t>
            </a:r>
            <a:r>
              <a:rPr sz="2000" b="1" i="1" spc="125" dirty="0">
                <a:latin typeface="Noto Sans"/>
                <a:cs typeface="Noto Sans"/>
              </a:rPr>
              <a:t>t</a:t>
            </a:r>
            <a:r>
              <a:rPr sz="1950" b="1" i="1" spc="187" baseline="-21367" dirty="0">
                <a:latin typeface="Noto Sans"/>
                <a:cs typeface="Noto Sans"/>
              </a:rPr>
              <a:t>k</a:t>
            </a:r>
            <a:endParaRPr sz="1950" baseline="-21367">
              <a:latin typeface="Noto Sans"/>
              <a:cs typeface="Noto Sans"/>
            </a:endParaRPr>
          </a:p>
          <a:p>
            <a:pPr marL="736600" marR="55880" lvl="1" indent="-229235">
              <a:lnSpc>
                <a:spcPts val="2160"/>
              </a:lnSpc>
              <a:spcBef>
                <a:spcPts val="49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300" dirty="0">
                <a:latin typeface="Arial Black"/>
                <a:cs typeface="Arial Black"/>
              </a:rPr>
              <a:t>CART </a:t>
            </a:r>
            <a:r>
              <a:rPr sz="2000" spc="-215" dirty="0">
                <a:latin typeface="Arial Black"/>
                <a:cs typeface="Arial Black"/>
              </a:rPr>
              <a:t>searches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pair </a:t>
            </a:r>
            <a:r>
              <a:rPr sz="2000" spc="-55" dirty="0">
                <a:latin typeface="Arial Black"/>
                <a:cs typeface="Arial Black"/>
              </a:rPr>
              <a:t>(</a:t>
            </a:r>
            <a:r>
              <a:rPr sz="2000" b="1" i="1" spc="-55" dirty="0">
                <a:latin typeface="Noto Sans"/>
                <a:cs typeface="Noto Sans"/>
              </a:rPr>
              <a:t>k</a:t>
            </a:r>
            <a:r>
              <a:rPr sz="2000" spc="-55" dirty="0">
                <a:latin typeface="Arial Black"/>
                <a:cs typeface="Arial Black"/>
              </a:rPr>
              <a:t>, </a:t>
            </a:r>
            <a:r>
              <a:rPr sz="2000" b="1" i="1" spc="25" dirty="0">
                <a:latin typeface="Noto Sans"/>
                <a:cs typeface="Noto Sans"/>
              </a:rPr>
              <a:t>t</a:t>
            </a:r>
            <a:r>
              <a:rPr sz="1950" b="1" i="1" spc="37" baseline="-21367" dirty="0">
                <a:latin typeface="Noto Sans"/>
                <a:cs typeface="Noto Sans"/>
              </a:rPr>
              <a:t>k</a:t>
            </a:r>
            <a:r>
              <a:rPr sz="2000" spc="25" dirty="0">
                <a:latin typeface="Arial Black"/>
                <a:cs typeface="Arial Black"/>
              </a:rPr>
              <a:t>)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70" dirty="0">
                <a:latin typeface="Arial Black"/>
                <a:cs typeface="Arial Black"/>
              </a:rPr>
              <a:t>produces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0" dirty="0">
                <a:latin typeface="Arial Black"/>
                <a:cs typeface="Arial Black"/>
              </a:rPr>
              <a:t>purest </a:t>
            </a:r>
            <a:r>
              <a:rPr sz="2000" spc="-195" dirty="0">
                <a:latin typeface="Arial Black"/>
                <a:cs typeface="Arial Black"/>
              </a:rPr>
              <a:t>subsets </a:t>
            </a:r>
            <a:r>
              <a:rPr sz="2000" spc="-175" dirty="0">
                <a:latin typeface="Arial Black"/>
                <a:cs typeface="Arial Black"/>
              </a:rPr>
              <a:t>(weighted </a:t>
            </a:r>
            <a:r>
              <a:rPr sz="2000" spc="-155" dirty="0">
                <a:latin typeface="Arial Black"/>
                <a:cs typeface="Arial Black"/>
              </a:rPr>
              <a:t>by  </a:t>
            </a:r>
            <a:r>
              <a:rPr sz="2000" spc="-140" dirty="0">
                <a:latin typeface="Arial Black"/>
                <a:cs typeface="Arial Black"/>
              </a:rPr>
              <a:t>their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size)</a:t>
            </a:r>
            <a:endParaRPr sz="2000">
              <a:latin typeface="Arial Black"/>
              <a:cs typeface="Arial Black"/>
            </a:endParaRPr>
          </a:p>
          <a:p>
            <a:pPr marL="11938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sz="1800" i="1" spc="-5" dirty="0">
                <a:latin typeface="Noto Sans"/>
                <a:cs typeface="Noto Sans"/>
              </a:rPr>
              <a:t>Eq. CART cost function for</a:t>
            </a:r>
            <a:r>
              <a:rPr sz="1800" i="1" spc="-35" dirty="0">
                <a:latin typeface="Noto Sans"/>
                <a:cs typeface="Noto Sans"/>
              </a:rPr>
              <a:t> </a:t>
            </a:r>
            <a:r>
              <a:rPr sz="1800" i="1" spc="-5" dirty="0">
                <a:latin typeface="Noto Sans"/>
                <a:cs typeface="Noto Sans"/>
              </a:rPr>
              <a:t>classification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8496" y="4176851"/>
            <a:ext cx="7614142" cy="1526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87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5" dirty="0"/>
              <a:t>How </a:t>
            </a:r>
            <a:r>
              <a:rPr spc="-325" dirty="0"/>
              <a:t>to </a:t>
            </a:r>
            <a:r>
              <a:rPr spc="-305" dirty="0"/>
              <a:t>train </a:t>
            </a:r>
            <a:r>
              <a:rPr spc="-409" dirty="0"/>
              <a:t>DT: </a:t>
            </a:r>
            <a:r>
              <a:rPr spc="-665" dirty="0"/>
              <a:t>CART </a:t>
            </a:r>
            <a:r>
              <a:rPr sz="2800" spc="-204" dirty="0"/>
              <a:t>(in</a:t>
            </a:r>
            <a:r>
              <a:rPr sz="2800" spc="-495" dirty="0"/>
              <a:t> </a:t>
            </a:r>
            <a:r>
              <a:rPr sz="2800" spc="-254" dirty="0"/>
              <a:t>scikit-learn)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628"/>
            <a:ext cx="10114915" cy="35667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dirty="0">
                <a:latin typeface="+mj-ea"/>
                <a:ea typeface="+mj-ea"/>
                <a:cs typeface="Calibri"/>
              </a:rPr>
              <a:t>Classification and Regression Tree </a:t>
            </a:r>
            <a:r>
              <a:rPr sz="2400" dirty="0">
                <a:latin typeface="+mj-ea"/>
                <a:ea typeface="+mj-ea"/>
                <a:cs typeface="Calibri"/>
              </a:rPr>
              <a:t>(CART) algorithm</a:t>
            </a:r>
            <a:endParaRPr sz="2400">
              <a:latin typeface="+mj-ea"/>
              <a:ea typeface="+mj-ea"/>
              <a:cs typeface="Calibri"/>
            </a:endParaRPr>
          </a:p>
          <a:p>
            <a:pPr marL="698500" marR="66675" lvl="1" indent="-228600">
              <a:lnSpc>
                <a:spcPts val="2160"/>
              </a:lnSpc>
              <a:spcBef>
                <a:spcPts val="5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Once the CART algorithm has successfully split the training set in two, it splits  the subsets using the same logic, then the sub-subsets, and so on, recursively.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marR="1080770" lvl="1" indent="-228600">
              <a:lnSpc>
                <a:spcPts val="2160"/>
              </a:lnSpc>
              <a:spcBef>
                <a:spcPts val="4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It stops recursing once it reaches the maximum depth (defined by the  max_depth hyperparameter),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or if it cannot find a split that will reduce impurity.</a:t>
            </a:r>
            <a:endParaRPr sz="2000">
              <a:latin typeface="+mj-ea"/>
              <a:ea typeface="+mj-ea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250">
              <a:latin typeface="+mj-ea"/>
              <a:ea typeface="+mj-ea"/>
              <a:cs typeface="Arial Black"/>
            </a:endParaRPr>
          </a:p>
          <a:p>
            <a:pPr marL="697865" marR="120014" lvl="1" indent="-228600">
              <a:lnSpc>
                <a:spcPts val="215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Wingdings"/>
              </a:rPr>
              <a:t></a:t>
            </a:r>
            <a:r>
              <a:rPr sz="2000" dirty="0">
                <a:latin typeface="+mj-ea"/>
                <a:ea typeface="+mj-ea"/>
                <a:cs typeface="Times New Roman"/>
              </a:rPr>
              <a:t> </a:t>
            </a:r>
            <a:r>
              <a:rPr sz="2000" dirty="0">
                <a:latin typeface="+mj-ea"/>
                <a:ea typeface="+mj-ea"/>
                <a:cs typeface="Arial Black"/>
              </a:rPr>
              <a:t>greedy algorithm (it greedily searches for an optimum split at the top level,  then repeats the process at each subsequent level.)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Note: A greedy algorithm often produces a solution that’s reasonably good but  not guaranteed to be optimal.</a:t>
            </a:r>
            <a:endParaRPr sz="2000">
              <a:latin typeface="+mj-ea"/>
              <a:ea typeface="+mj-ea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31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What </a:t>
            </a:r>
            <a:r>
              <a:rPr spc="-455" dirty="0"/>
              <a:t>is </a:t>
            </a:r>
            <a:r>
              <a:rPr spc="-405" dirty="0"/>
              <a:t>decision</a:t>
            </a:r>
            <a:r>
              <a:rPr spc="-254" dirty="0"/>
              <a:t> </a:t>
            </a:r>
            <a:r>
              <a:rPr spc="-440" dirty="0"/>
              <a:t>tree?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847705" cy="45929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7404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solidFill>
                  <a:srgbClr val="A7A8A7"/>
                </a:solidFill>
                <a:latin typeface="Arial Black"/>
                <a:cs typeface="Arial Black"/>
              </a:rPr>
              <a:t>A </a:t>
            </a:r>
            <a:r>
              <a:rPr sz="2400" spc="-225" dirty="0">
                <a:solidFill>
                  <a:srgbClr val="A7A8A7"/>
                </a:solidFill>
                <a:latin typeface="Arial Black"/>
                <a:cs typeface="Arial Black"/>
              </a:rPr>
              <a:t>decision </a:t>
            </a:r>
            <a:r>
              <a:rPr sz="2400" spc="-195" dirty="0">
                <a:solidFill>
                  <a:srgbClr val="A7A8A7"/>
                </a:solidFill>
                <a:latin typeface="Arial Black"/>
                <a:cs typeface="Arial Black"/>
              </a:rPr>
              <a:t>tree </a:t>
            </a:r>
            <a:r>
              <a:rPr sz="2400" spc="-250" dirty="0">
                <a:solidFill>
                  <a:srgbClr val="A7A8A7"/>
                </a:solidFill>
                <a:latin typeface="Arial Black"/>
                <a:cs typeface="Arial Black"/>
              </a:rPr>
              <a:t>is </a:t>
            </a:r>
            <a:r>
              <a:rPr sz="2400" spc="-254" dirty="0">
                <a:solidFill>
                  <a:srgbClr val="A7A8A7"/>
                </a:solidFill>
                <a:latin typeface="Arial Black"/>
                <a:cs typeface="Arial Black"/>
              </a:rPr>
              <a:t>a </a:t>
            </a:r>
            <a:r>
              <a:rPr sz="2400" spc="-225" dirty="0">
                <a:solidFill>
                  <a:srgbClr val="A7A8A7"/>
                </a:solidFill>
                <a:latin typeface="Arial Black"/>
                <a:cs typeface="Arial Black"/>
              </a:rPr>
              <a:t>decision </a:t>
            </a:r>
            <a:r>
              <a:rPr sz="2400" spc="-160" dirty="0">
                <a:solidFill>
                  <a:srgbClr val="A7A8A7"/>
                </a:solidFill>
                <a:latin typeface="Arial Black"/>
                <a:cs typeface="Arial Black"/>
              </a:rPr>
              <a:t>support </a:t>
            </a:r>
            <a:r>
              <a:rPr sz="2400" spc="-175" dirty="0">
                <a:solidFill>
                  <a:srgbClr val="A7A8A7"/>
                </a:solidFill>
                <a:latin typeface="Arial Black"/>
                <a:cs typeface="Arial Black"/>
              </a:rPr>
              <a:t>tool </a:t>
            </a:r>
            <a:r>
              <a:rPr sz="2400" spc="-195" dirty="0">
                <a:solidFill>
                  <a:srgbClr val="A7A8A7"/>
                </a:solidFill>
                <a:latin typeface="Arial Black"/>
                <a:cs typeface="Arial Black"/>
              </a:rPr>
              <a:t>that </a:t>
            </a:r>
            <a:r>
              <a:rPr sz="2400" spc="-250" dirty="0">
                <a:solidFill>
                  <a:srgbClr val="A7A8A7"/>
                </a:solidFill>
                <a:latin typeface="Arial Black"/>
                <a:cs typeface="Arial Black"/>
              </a:rPr>
              <a:t>uses </a:t>
            </a:r>
            <a:r>
              <a:rPr sz="2400" spc="-254" dirty="0">
                <a:solidFill>
                  <a:srgbClr val="A7A8A7"/>
                </a:solidFill>
                <a:latin typeface="Arial Black"/>
                <a:cs typeface="Arial Black"/>
              </a:rPr>
              <a:t>a </a:t>
            </a:r>
            <a:r>
              <a:rPr sz="2400" u="heavy" spc="-19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 Black"/>
                <a:cs typeface="Arial Black"/>
              </a:rPr>
              <a:t>tree-like </a:t>
            </a:r>
            <a:r>
              <a:rPr sz="2400" u="heavy" spc="-17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 Black"/>
                <a:cs typeface="Arial Black"/>
              </a:rPr>
              <a:t>model</a:t>
            </a:r>
            <a:r>
              <a:rPr sz="2400" spc="-175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A7A8A7"/>
                </a:solidFill>
                <a:latin typeface="Arial Black"/>
                <a:cs typeface="Arial Black"/>
              </a:rPr>
              <a:t>of  </a:t>
            </a:r>
            <a:r>
              <a:rPr sz="2400" spc="-235" dirty="0">
                <a:solidFill>
                  <a:srgbClr val="A7A8A7"/>
                </a:solidFill>
                <a:latin typeface="Arial Black"/>
                <a:cs typeface="Arial Black"/>
              </a:rPr>
              <a:t>decisions</a:t>
            </a:r>
            <a:endParaRPr sz="2400" dirty="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solidFill>
                  <a:srgbClr val="A7A8A7"/>
                </a:solidFill>
                <a:latin typeface="Arial Black"/>
                <a:cs typeface="Arial Black"/>
              </a:rPr>
              <a:t>to </a:t>
            </a:r>
            <a:r>
              <a:rPr sz="2000" spc="-170" dirty="0">
                <a:solidFill>
                  <a:srgbClr val="A7A8A7"/>
                </a:solidFill>
                <a:latin typeface="Arial Black"/>
                <a:cs typeface="Arial Black"/>
              </a:rPr>
              <a:t>display </a:t>
            </a:r>
            <a:r>
              <a:rPr sz="2000" spc="-155" dirty="0">
                <a:solidFill>
                  <a:srgbClr val="A7A8A7"/>
                </a:solidFill>
                <a:latin typeface="Arial Black"/>
                <a:cs typeface="Arial Black"/>
              </a:rPr>
              <a:t>an </a:t>
            </a:r>
            <a:r>
              <a:rPr sz="2000" spc="-135" dirty="0">
                <a:solidFill>
                  <a:srgbClr val="A7A8A7"/>
                </a:solidFill>
                <a:latin typeface="Arial Black"/>
                <a:cs typeface="Arial Black"/>
              </a:rPr>
              <a:t>algorithm </a:t>
            </a:r>
            <a:r>
              <a:rPr sz="2000" spc="-165" dirty="0">
                <a:solidFill>
                  <a:srgbClr val="A7A8A7"/>
                </a:solidFill>
                <a:latin typeface="Arial Black"/>
                <a:cs typeface="Arial Black"/>
              </a:rPr>
              <a:t>that </a:t>
            </a:r>
            <a:r>
              <a:rPr sz="2000" spc="-190" dirty="0">
                <a:solidFill>
                  <a:srgbClr val="A7A8A7"/>
                </a:solidFill>
                <a:latin typeface="Arial Black"/>
                <a:cs typeface="Arial Black"/>
              </a:rPr>
              <a:t>contains </a:t>
            </a:r>
            <a:r>
              <a:rPr sz="2000" b="1" spc="55" dirty="0">
                <a:solidFill>
                  <a:srgbClr val="A7A8A7"/>
                </a:solidFill>
                <a:latin typeface="Arial"/>
                <a:cs typeface="Arial"/>
              </a:rPr>
              <a:t>conditional </a:t>
            </a:r>
            <a:r>
              <a:rPr sz="2000" b="1" spc="60" dirty="0">
                <a:solidFill>
                  <a:srgbClr val="A7A8A7"/>
                </a:solidFill>
                <a:latin typeface="Arial"/>
                <a:cs typeface="Arial"/>
              </a:rPr>
              <a:t>control</a:t>
            </a:r>
            <a:r>
              <a:rPr sz="2000" b="1" spc="-8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b="1" spc="65" dirty="0">
                <a:solidFill>
                  <a:srgbClr val="A7A8A7"/>
                </a:solidFill>
                <a:latin typeface="Arial"/>
                <a:cs typeface="Arial"/>
              </a:rPr>
              <a:t>statements</a:t>
            </a:r>
            <a:r>
              <a:rPr sz="2000" spc="65" dirty="0">
                <a:solidFill>
                  <a:srgbClr val="A7A8A7"/>
                </a:solidFill>
                <a:latin typeface="Arial Black"/>
                <a:cs typeface="Arial Black"/>
              </a:rPr>
              <a:t>.</a:t>
            </a:r>
            <a:endParaRPr sz="2000" dirty="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A7A8A7"/>
              </a:buClr>
              <a:buFont typeface="Arial"/>
              <a:buChar char="•"/>
            </a:pPr>
            <a:endParaRPr sz="30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15" dirty="0">
                <a:solidFill>
                  <a:srgbClr val="A7A8A7"/>
                </a:solidFill>
                <a:latin typeface="Arial"/>
                <a:cs typeface="Arial"/>
              </a:rPr>
              <a:t>Decision </a:t>
            </a:r>
            <a:r>
              <a:rPr sz="2400" b="1" spc="140" dirty="0">
                <a:solidFill>
                  <a:srgbClr val="A7A8A7"/>
                </a:solidFill>
                <a:latin typeface="Arial"/>
                <a:cs typeface="Arial"/>
              </a:rPr>
              <a:t>tree</a:t>
            </a:r>
            <a:r>
              <a:rPr sz="2400" b="1" spc="-12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A7A8A7"/>
                </a:solidFill>
                <a:latin typeface="Arial"/>
                <a:cs typeface="Arial"/>
              </a:rPr>
              <a:t>learning: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5" dirty="0">
                <a:solidFill>
                  <a:srgbClr val="A7A8A7"/>
                </a:solidFill>
                <a:latin typeface="Arial"/>
                <a:cs typeface="Arial"/>
              </a:rPr>
              <a:t>Supervised </a:t>
            </a:r>
            <a:r>
              <a:rPr sz="2000" spc="-140" dirty="0">
                <a:solidFill>
                  <a:srgbClr val="A7A8A7"/>
                </a:solidFill>
                <a:latin typeface="Arial Black"/>
                <a:cs typeface="Arial Black"/>
              </a:rPr>
              <a:t>learning method </a:t>
            </a:r>
            <a:r>
              <a:rPr sz="2000" spc="-170" dirty="0">
                <a:solidFill>
                  <a:srgbClr val="A7A8A7"/>
                </a:solidFill>
                <a:latin typeface="Arial Black"/>
                <a:cs typeface="Arial Black"/>
              </a:rPr>
              <a:t>used </a:t>
            </a:r>
            <a:r>
              <a:rPr sz="2000" spc="-95" dirty="0">
                <a:solidFill>
                  <a:srgbClr val="A7A8A7"/>
                </a:solidFill>
                <a:latin typeface="Arial Black"/>
                <a:cs typeface="Arial Black"/>
              </a:rPr>
              <a:t>for </a:t>
            </a:r>
            <a:r>
              <a:rPr sz="2000" spc="-200" dirty="0">
                <a:solidFill>
                  <a:srgbClr val="A7A8A7"/>
                </a:solidFill>
                <a:latin typeface="Arial Black"/>
                <a:cs typeface="Arial Black"/>
              </a:rPr>
              <a:t>classification </a:t>
            </a:r>
            <a:r>
              <a:rPr sz="2000" spc="-140" dirty="0">
                <a:solidFill>
                  <a:srgbClr val="A7A8A7"/>
                </a:solidFill>
                <a:latin typeface="Arial Black"/>
                <a:cs typeface="Arial Black"/>
              </a:rPr>
              <a:t>and</a:t>
            </a:r>
            <a:r>
              <a:rPr sz="2000" spc="-225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2000" spc="-155" dirty="0">
                <a:solidFill>
                  <a:srgbClr val="A7A8A7"/>
                </a:solidFill>
                <a:latin typeface="Arial Black"/>
                <a:cs typeface="Arial Black"/>
              </a:rPr>
              <a:t>regression.</a:t>
            </a:r>
            <a:endParaRPr sz="2000" dirty="0">
              <a:latin typeface="Arial Black"/>
              <a:cs typeface="Arial Black"/>
            </a:endParaRPr>
          </a:p>
          <a:p>
            <a:pPr marL="698500" marR="610870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9" dirty="0">
                <a:solidFill>
                  <a:srgbClr val="A7A8A7"/>
                </a:solidFill>
                <a:latin typeface="Arial Black"/>
                <a:cs typeface="Arial Black"/>
              </a:rPr>
              <a:t>To </a:t>
            </a:r>
            <a:r>
              <a:rPr sz="2000" spc="-204" dirty="0">
                <a:solidFill>
                  <a:srgbClr val="A7A8A7"/>
                </a:solidFill>
                <a:latin typeface="Arial Black"/>
                <a:cs typeface="Arial Black"/>
              </a:rPr>
              <a:t>create </a:t>
            </a:r>
            <a:r>
              <a:rPr sz="2000" spc="-210" dirty="0">
                <a:solidFill>
                  <a:srgbClr val="A7A8A7"/>
                </a:solidFill>
                <a:latin typeface="Arial Black"/>
                <a:cs typeface="Arial Black"/>
              </a:rPr>
              <a:t>a </a:t>
            </a:r>
            <a:r>
              <a:rPr sz="2000" spc="-145" dirty="0">
                <a:solidFill>
                  <a:srgbClr val="A7A8A7"/>
                </a:solidFill>
                <a:latin typeface="Arial Black"/>
                <a:cs typeface="Arial Black"/>
              </a:rPr>
              <a:t>model </a:t>
            </a:r>
            <a:r>
              <a:rPr sz="2000" spc="-165" dirty="0">
                <a:solidFill>
                  <a:srgbClr val="A7A8A7"/>
                </a:solidFill>
                <a:latin typeface="Arial Black"/>
                <a:cs typeface="Arial Black"/>
              </a:rPr>
              <a:t>that </a:t>
            </a:r>
            <a:r>
              <a:rPr sz="2000" spc="-180" dirty="0">
                <a:solidFill>
                  <a:srgbClr val="A7A8A7"/>
                </a:solidFill>
                <a:latin typeface="Arial Black"/>
                <a:cs typeface="Arial Black"/>
              </a:rPr>
              <a:t>predicts </a:t>
            </a:r>
            <a:r>
              <a:rPr sz="2000" spc="-160" dirty="0">
                <a:solidFill>
                  <a:srgbClr val="A7A8A7"/>
                </a:solidFill>
                <a:latin typeface="Arial Black"/>
                <a:cs typeface="Arial Black"/>
              </a:rPr>
              <a:t>the </a:t>
            </a:r>
            <a:r>
              <a:rPr sz="2000" spc="-175" dirty="0">
                <a:solidFill>
                  <a:srgbClr val="A7A8A7"/>
                </a:solidFill>
                <a:latin typeface="Arial Black"/>
                <a:cs typeface="Arial Black"/>
              </a:rPr>
              <a:t>value </a:t>
            </a:r>
            <a:r>
              <a:rPr sz="2000" spc="-110" dirty="0">
                <a:solidFill>
                  <a:srgbClr val="A7A8A7"/>
                </a:solidFill>
                <a:latin typeface="Arial Black"/>
                <a:cs typeface="Arial Black"/>
              </a:rPr>
              <a:t>of </a:t>
            </a:r>
            <a:r>
              <a:rPr sz="2000" spc="-210" dirty="0">
                <a:solidFill>
                  <a:srgbClr val="A7A8A7"/>
                </a:solidFill>
                <a:latin typeface="Arial Black"/>
                <a:cs typeface="Arial Black"/>
              </a:rPr>
              <a:t>a </a:t>
            </a:r>
            <a:r>
              <a:rPr sz="2000" spc="-155" dirty="0">
                <a:solidFill>
                  <a:srgbClr val="A7A8A7"/>
                </a:solidFill>
                <a:latin typeface="Arial Black"/>
                <a:cs typeface="Arial Black"/>
              </a:rPr>
              <a:t>target </a:t>
            </a:r>
            <a:r>
              <a:rPr sz="2000" spc="-165" dirty="0">
                <a:solidFill>
                  <a:srgbClr val="A7A8A7"/>
                </a:solidFill>
                <a:latin typeface="Arial Black"/>
                <a:cs typeface="Arial Black"/>
              </a:rPr>
              <a:t>variable </a:t>
            </a:r>
            <a:r>
              <a:rPr sz="2000" spc="-155" dirty="0">
                <a:solidFill>
                  <a:srgbClr val="A7A8A7"/>
                </a:solidFill>
                <a:latin typeface="Arial Black"/>
                <a:cs typeface="Arial Black"/>
              </a:rPr>
              <a:t>by </a:t>
            </a:r>
            <a:r>
              <a:rPr sz="2000" spc="-140" dirty="0">
                <a:solidFill>
                  <a:srgbClr val="A7A8A7"/>
                </a:solidFill>
                <a:latin typeface="Arial Black"/>
                <a:cs typeface="Arial Black"/>
              </a:rPr>
              <a:t>learning </a:t>
            </a:r>
            <a:r>
              <a:rPr sz="2000" b="1" spc="50" dirty="0">
                <a:solidFill>
                  <a:srgbClr val="A7A8A7"/>
                </a:solidFill>
                <a:latin typeface="Arial"/>
                <a:cs typeface="Arial"/>
              </a:rPr>
              <a:t>simple  </a:t>
            </a:r>
            <a:r>
              <a:rPr sz="2000" b="1" spc="15" dirty="0">
                <a:solidFill>
                  <a:srgbClr val="A7A8A7"/>
                </a:solidFill>
                <a:latin typeface="Arial"/>
                <a:cs typeface="Arial"/>
              </a:rPr>
              <a:t>decision </a:t>
            </a:r>
            <a:r>
              <a:rPr sz="2000" b="1" spc="45" dirty="0">
                <a:solidFill>
                  <a:srgbClr val="A7A8A7"/>
                </a:solidFill>
                <a:latin typeface="Arial"/>
                <a:cs typeface="Arial"/>
              </a:rPr>
              <a:t>rules </a:t>
            </a:r>
            <a:r>
              <a:rPr sz="2000" spc="-125" dirty="0">
                <a:solidFill>
                  <a:srgbClr val="A7A8A7"/>
                </a:solidFill>
                <a:latin typeface="Arial Black"/>
                <a:cs typeface="Arial Black"/>
              </a:rPr>
              <a:t>inferred </a:t>
            </a:r>
            <a:r>
              <a:rPr sz="2000" u="sng" spc="-10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 Black"/>
                <a:cs typeface="Arial Black"/>
              </a:rPr>
              <a:t>from </a:t>
            </a:r>
            <a:r>
              <a:rPr sz="2000" u="sng" spc="-16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 Black"/>
                <a:cs typeface="Arial Black"/>
              </a:rPr>
              <a:t>the </a:t>
            </a:r>
            <a:r>
              <a:rPr sz="2000" u="sng" spc="-17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 Black"/>
                <a:cs typeface="Arial Black"/>
              </a:rPr>
              <a:t>data</a:t>
            </a:r>
            <a:r>
              <a:rPr sz="2000" spc="-350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2000" spc="-165" dirty="0">
                <a:solidFill>
                  <a:srgbClr val="A7A8A7"/>
                </a:solidFill>
                <a:latin typeface="Arial Black"/>
                <a:cs typeface="Arial Black"/>
              </a:rPr>
              <a:t>features.</a:t>
            </a:r>
            <a:endParaRPr sz="2000" dirty="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A7A8A7"/>
              </a:buClr>
              <a:buFont typeface="Arial"/>
              <a:buChar char="•"/>
            </a:pPr>
            <a:endParaRPr sz="30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85" dirty="0">
                <a:latin typeface="Arial"/>
                <a:cs typeface="Arial"/>
              </a:rPr>
              <a:t>Parametric</a:t>
            </a:r>
            <a:r>
              <a:rPr sz="2400" spc="85" dirty="0">
                <a:latin typeface="Arial Black"/>
                <a:cs typeface="Arial Black"/>
              </a:rPr>
              <a:t>* </a:t>
            </a:r>
            <a:r>
              <a:rPr sz="2400" spc="-114" dirty="0">
                <a:latin typeface="Arial Black"/>
                <a:cs typeface="Arial Black"/>
              </a:rPr>
              <a:t>or</a:t>
            </a:r>
            <a:r>
              <a:rPr lang="en-US" sz="2400" spc="-114" dirty="0">
                <a:latin typeface="Arial Black"/>
                <a:cs typeface="Arial Black"/>
              </a:rPr>
              <a:t> </a:t>
            </a:r>
            <a:r>
              <a:rPr sz="2400" spc="-455" dirty="0">
                <a:latin typeface="Arial Black"/>
                <a:cs typeface="Arial Black"/>
              </a:rPr>
              <a:t> </a:t>
            </a:r>
            <a:r>
              <a:rPr sz="2400" b="1" spc="55" dirty="0">
                <a:latin typeface="Arial"/>
                <a:cs typeface="Arial"/>
              </a:rPr>
              <a:t>non-parametric</a:t>
            </a:r>
            <a:r>
              <a:rPr sz="2400" spc="55" dirty="0">
                <a:latin typeface="Arial Black"/>
                <a:cs typeface="Arial Black"/>
              </a:rPr>
              <a:t>?</a:t>
            </a:r>
            <a:endParaRPr sz="2400" dirty="0">
              <a:latin typeface="Arial Black"/>
              <a:cs typeface="Arial Black"/>
            </a:endParaRPr>
          </a:p>
          <a:p>
            <a:pPr marL="2660650" marR="5080">
              <a:lnSpc>
                <a:spcPct val="100699"/>
              </a:lnSpc>
              <a:spcBef>
                <a:spcPts val="2590"/>
              </a:spcBef>
            </a:pPr>
            <a:r>
              <a:rPr sz="1400" b="1" dirty="0">
                <a:latin typeface="Arial"/>
                <a:cs typeface="Arial"/>
              </a:rPr>
              <a:t>*Parametric </a:t>
            </a:r>
            <a:r>
              <a:rPr sz="1400" b="1" spc="-5" dirty="0">
                <a:latin typeface="Arial"/>
                <a:cs typeface="Arial"/>
              </a:rPr>
              <a:t>statistics </a:t>
            </a:r>
            <a:r>
              <a:rPr sz="1400" dirty="0">
                <a:latin typeface="Arial"/>
                <a:cs typeface="Arial"/>
              </a:rPr>
              <a:t>is a branch </a:t>
            </a:r>
            <a:r>
              <a:rPr sz="1400" spc="-5" dirty="0">
                <a:latin typeface="Arial"/>
                <a:cs typeface="Arial"/>
              </a:rPr>
              <a:t>of </a:t>
            </a:r>
            <a:r>
              <a:rPr sz="1400" dirty="0">
                <a:latin typeface="Arial"/>
                <a:cs typeface="Arial"/>
              </a:rPr>
              <a:t>statistics </a:t>
            </a:r>
            <a:r>
              <a:rPr sz="1400" spc="-5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assumes that </a:t>
            </a:r>
            <a:r>
              <a:rPr sz="1400" spc="-5" dirty="0">
                <a:latin typeface="Arial"/>
                <a:cs typeface="Arial"/>
              </a:rPr>
              <a:t>sample </a:t>
            </a:r>
            <a:r>
              <a:rPr sz="1400" dirty="0">
                <a:latin typeface="Arial"/>
                <a:cs typeface="Arial"/>
              </a:rPr>
              <a:t>data </a:t>
            </a:r>
            <a:r>
              <a:rPr sz="1400" spc="-5" dirty="0">
                <a:latin typeface="Arial"/>
                <a:cs typeface="Arial"/>
              </a:rPr>
              <a:t>come </a:t>
            </a:r>
            <a:r>
              <a:rPr sz="1400" dirty="0">
                <a:latin typeface="Arial"/>
                <a:cs typeface="Arial"/>
              </a:rPr>
              <a:t>from a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population  </a:t>
            </a:r>
            <a:r>
              <a:rPr sz="1400" dirty="0">
                <a:latin typeface="Arial"/>
                <a:cs typeface="Arial"/>
              </a:rPr>
              <a:t>that can </a:t>
            </a:r>
            <a:r>
              <a:rPr sz="1400" spc="-5" dirty="0">
                <a:latin typeface="Arial"/>
                <a:cs typeface="Arial"/>
              </a:rPr>
              <a:t>be adequately modeled by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probability distribution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has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fixed </a:t>
            </a:r>
            <a:r>
              <a:rPr sz="1400" dirty="0">
                <a:latin typeface="Arial"/>
                <a:cs typeface="Arial"/>
              </a:rPr>
              <a:t>set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parameters.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384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Advantage </a:t>
            </a:r>
            <a:r>
              <a:rPr spc="-235" dirty="0"/>
              <a:t>of</a:t>
            </a:r>
            <a:r>
              <a:rPr spc="-355" dirty="0"/>
              <a:t> </a:t>
            </a:r>
            <a:r>
              <a:rPr spc="-470" dirty="0"/>
              <a:t>DT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218930" cy="31591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30" dirty="0">
                <a:latin typeface="Arial"/>
                <a:cs typeface="Arial"/>
              </a:rPr>
              <a:t>Really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simple!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4" dirty="0">
                <a:solidFill>
                  <a:srgbClr val="A7A8A7"/>
                </a:solidFill>
                <a:latin typeface="Arial Black"/>
                <a:cs typeface="Arial Black"/>
              </a:rPr>
              <a:t>Easy </a:t>
            </a:r>
            <a:r>
              <a:rPr sz="2000" spc="-150" dirty="0">
                <a:solidFill>
                  <a:srgbClr val="A7A8A7"/>
                </a:solidFill>
                <a:latin typeface="Arial Black"/>
                <a:cs typeface="Arial Black"/>
              </a:rPr>
              <a:t>to </a:t>
            </a:r>
            <a:r>
              <a:rPr sz="2000" b="1" spc="105" dirty="0">
                <a:solidFill>
                  <a:srgbClr val="A7A8A7"/>
                </a:solidFill>
                <a:latin typeface="Arial"/>
                <a:cs typeface="Arial"/>
              </a:rPr>
              <a:t>implement </a:t>
            </a:r>
            <a:r>
              <a:rPr sz="2000" spc="-125" dirty="0">
                <a:solidFill>
                  <a:srgbClr val="A7A8A7"/>
                </a:solidFill>
                <a:latin typeface="Arial Black"/>
                <a:cs typeface="Arial Black"/>
              </a:rPr>
              <a:t>(or </a:t>
            </a:r>
            <a:r>
              <a:rPr sz="2000" spc="-180" dirty="0">
                <a:solidFill>
                  <a:srgbClr val="A7A8A7"/>
                </a:solidFill>
                <a:latin typeface="Arial Black"/>
                <a:cs typeface="Arial Black"/>
              </a:rPr>
              <a:t>even </a:t>
            </a:r>
            <a:r>
              <a:rPr sz="2000" spc="-114" dirty="0">
                <a:solidFill>
                  <a:srgbClr val="A7A8A7"/>
                </a:solidFill>
                <a:latin typeface="Arial Black"/>
                <a:cs typeface="Arial Black"/>
              </a:rPr>
              <a:t>port </a:t>
            </a:r>
            <a:r>
              <a:rPr sz="2000" spc="-160" dirty="0">
                <a:solidFill>
                  <a:srgbClr val="A7A8A7"/>
                </a:solidFill>
                <a:latin typeface="Arial Black"/>
                <a:cs typeface="Arial Black"/>
              </a:rPr>
              <a:t>it </a:t>
            </a:r>
            <a:r>
              <a:rPr sz="2000" spc="-150" dirty="0">
                <a:solidFill>
                  <a:srgbClr val="A7A8A7"/>
                </a:solidFill>
                <a:latin typeface="Arial Black"/>
                <a:cs typeface="Arial Black"/>
              </a:rPr>
              <a:t>to </a:t>
            </a:r>
            <a:r>
              <a:rPr sz="2000" spc="-135" dirty="0">
                <a:solidFill>
                  <a:srgbClr val="A7A8A7"/>
                </a:solidFill>
                <a:latin typeface="Arial Black"/>
                <a:cs typeface="Arial Black"/>
              </a:rPr>
              <a:t>other </a:t>
            </a:r>
            <a:r>
              <a:rPr sz="2000" spc="-150" dirty="0">
                <a:solidFill>
                  <a:srgbClr val="A7A8A7"/>
                </a:solidFill>
                <a:latin typeface="Arial Black"/>
                <a:cs typeface="Arial Black"/>
              </a:rPr>
              <a:t>language </a:t>
            </a:r>
            <a:r>
              <a:rPr sz="2000" spc="-200" dirty="0">
                <a:solidFill>
                  <a:srgbClr val="A7A8A7"/>
                </a:solidFill>
                <a:latin typeface="Arial Black"/>
                <a:cs typeface="Arial Black"/>
              </a:rPr>
              <a:t>like </a:t>
            </a:r>
            <a:r>
              <a:rPr sz="2000" spc="-210" dirty="0">
                <a:solidFill>
                  <a:srgbClr val="A7A8A7"/>
                </a:solidFill>
                <a:latin typeface="Arial Black"/>
                <a:cs typeface="Arial Black"/>
              </a:rPr>
              <a:t>C++ </a:t>
            </a:r>
            <a:r>
              <a:rPr sz="2000" spc="-140" dirty="0">
                <a:solidFill>
                  <a:srgbClr val="A7A8A7"/>
                </a:solidFill>
                <a:latin typeface="Arial Black"/>
                <a:cs typeface="Arial Black"/>
              </a:rPr>
              <a:t>and</a:t>
            </a:r>
            <a:r>
              <a:rPr sz="2000" spc="-85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2000" spc="-320" dirty="0">
                <a:solidFill>
                  <a:srgbClr val="A7A8A7"/>
                </a:solidFill>
                <a:latin typeface="Arial Black"/>
                <a:cs typeface="Arial Black"/>
              </a:rPr>
              <a:t>Java)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solidFill>
                  <a:srgbClr val="A7A8A7"/>
                </a:solidFill>
                <a:latin typeface="Arial Black"/>
                <a:cs typeface="Arial Black"/>
              </a:rPr>
              <a:t>Little </a:t>
            </a:r>
            <a:r>
              <a:rPr sz="2000" b="1" spc="105" dirty="0">
                <a:solidFill>
                  <a:srgbClr val="A7A8A7"/>
                </a:solidFill>
                <a:latin typeface="Arial"/>
                <a:cs typeface="Arial"/>
              </a:rPr>
              <a:t>data </a:t>
            </a:r>
            <a:r>
              <a:rPr sz="2000" b="1" spc="85" dirty="0">
                <a:solidFill>
                  <a:srgbClr val="A7A8A7"/>
                </a:solidFill>
                <a:latin typeface="Arial"/>
                <a:cs typeface="Arial"/>
              </a:rPr>
              <a:t>preparation</a:t>
            </a:r>
            <a:r>
              <a:rPr sz="2000" b="1" spc="-16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A7A8A7"/>
                </a:solidFill>
                <a:latin typeface="Arial"/>
                <a:cs typeface="Arial"/>
              </a:rPr>
              <a:t>(preprocessing)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65" dirty="0">
                <a:latin typeface="Arial"/>
                <a:cs typeface="Arial"/>
              </a:rPr>
              <a:t>Versatile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05" dirty="0">
                <a:latin typeface="Arial"/>
                <a:cs typeface="Arial"/>
              </a:rPr>
              <a:t>White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40" dirty="0">
                <a:latin typeface="Arial"/>
                <a:cs typeface="Arial"/>
              </a:rPr>
              <a:t>box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20" dirty="0">
                <a:latin typeface="Arial"/>
                <a:cs typeface="Arial"/>
              </a:rPr>
              <a:t>easy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to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110" dirty="0">
                <a:latin typeface="Arial"/>
                <a:cs typeface="Arial"/>
              </a:rPr>
              <a:t>interpret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the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0" dirty="0">
                <a:latin typeface="Arial Black"/>
                <a:cs typeface="Arial Black"/>
              </a:rPr>
              <a:t>vs. </a:t>
            </a:r>
            <a:r>
              <a:rPr sz="2000" spc="-225" dirty="0">
                <a:latin typeface="Arial Black"/>
                <a:cs typeface="Arial Black"/>
              </a:rPr>
              <a:t>black </a:t>
            </a:r>
            <a:r>
              <a:rPr sz="2000" spc="-170" dirty="0">
                <a:latin typeface="Arial Black"/>
                <a:cs typeface="Arial Black"/>
              </a:rPr>
              <a:t>box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50" dirty="0">
                <a:latin typeface="Arial Black"/>
                <a:cs typeface="Arial Black"/>
              </a:rPr>
              <a:t>(e.g.,</a:t>
            </a:r>
            <a:r>
              <a:rPr sz="2000" spc="-55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DNN)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126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Other</a:t>
            </a:r>
            <a:r>
              <a:rPr spc="-385" dirty="0"/>
              <a:t> </a:t>
            </a:r>
            <a:r>
              <a:rPr b="1" spc="160" dirty="0">
                <a:latin typeface="Arial"/>
                <a:cs typeface="Arial"/>
              </a:rPr>
              <a:t>criterion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531" y="1857480"/>
            <a:ext cx="11736705" cy="5000625"/>
            <a:chOff x="446531" y="1857480"/>
            <a:chExt cx="11736705" cy="5000625"/>
          </a:xfrm>
        </p:grpSpPr>
        <p:sp>
          <p:nvSpPr>
            <p:cNvPr id="4" name="object 4"/>
            <p:cNvSpPr/>
            <p:nvPr/>
          </p:nvSpPr>
          <p:spPr>
            <a:xfrm>
              <a:off x="446531" y="1857480"/>
              <a:ext cx="9887214" cy="3468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8897" y="4432064"/>
              <a:ext cx="3877945" cy="362585"/>
            </a:xfrm>
            <a:custGeom>
              <a:avLst/>
              <a:gdLst/>
              <a:ahLst/>
              <a:cxnLst/>
              <a:rect l="l" t="t" r="r" b="b"/>
              <a:pathLst>
                <a:path w="3877945" h="362585">
                  <a:moveTo>
                    <a:pt x="6374" y="14967"/>
                  </a:moveTo>
                  <a:lnTo>
                    <a:pt x="61386" y="5038"/>
                  </a:lnTo>
                  <a:lnTo>
                    <a:pt x="114419" y="583"/>
                  </a:lnTo>
                  <a:lnTo>
                    <a:pt x="165627" y="320"/>
                  </a:lnTo>
                  <a:lnTo>
                    <a:pt x="215166" y="2967"/>
                  </a:lnTo>
                  <a:lnTo>
                    <a:pt x="263190" y="7241"/>
                  </a:lnTo>
                  <a:lnTo>
                    <a:pt x="309854" y="11860"/>
                  </a:lnTo>
                  <a:lnTo>
                    <a:pt x="355315" y="15542"/>
                  </a:lnTo>
                  <a:lnTo>
                    <a:pt x="399725" y="17006"/>
                  </a:lnTo>
                  <a:lnTo>
                    <a:pt x="443242" y="14967"/>
                  </a:lnTo>
                  <a:lnTo>
                    <a:pt x="478097" y="13036"/>
                  </a:lnTo>
                  <a:lnTo>
                    <a:pt x="517583" y="13217"/>
                  </a:lnTo>
                  <a:lnTo>
                    <a:pt x="561097" y="14980"/>
                  </a:lnTo>
                  <a:lnTo>
                    <a:pt x="608040" y="17798"/>
                  </a:lnTo>
                  <a:lnTo>
                    <a:pt x="657811" y="21143"/>
                  </a:lnTo>
                  <a:lnTo>
                    <a:pt x="709810" y="24487"/>
                  </a:lnTo>
                  <a:lnTo>
                    <a:pt x="763435" y="27303"/>
                  </a:lnTo>
                  <a:lnTo>
                    <a:pt x="818087" y="29061"/>
                  </a:lnTo>
                  <a:lnTo>
                    <a:pt x="873165" y="29235"/>
                  </a:lnTo>
                  <a:lnTo>
                    <a:pt x="928068" y="27296"/>
                  </a:lnTo>
                  <a:lnTo>
                    <a:pt x="982196" y="22716"/>
                  </a:lnTo>
                  <a:lnTo>
                    <a:pt x="1034947" y="14967"/>
                  </a:lnTo>
                  <a:lnTo>
                    <a:pt x="1083798" y="7643"/>
                  </a:lnTo>
                  <a:lnTo>
                    <a:pt x="1134296" y="2967"/>
                  </a:lnTo>
                  <a:lnTo>
                    <a:pt x="1185976" y="548"/>
                  </a:lnTo>
                  <a:lnTo>
                    <a:pt x="1238372" y="0"/>
                  </a:lnTo>
                  <a:lnTo>
                    <a:pt x="1291020" y="931"/>
                  </a:lnTo>
                  <a:lnTo>
                    <a:pt x="1343453" y="2953"/>
                  </a:lnTo>
                  <a:lnTo>
                    <a:pt x="1395205" y="5677"/>
                  </a:lnTo>
                  <a:lnTo>
                    <a:pt x="1445812" y="8714"/>
                  </a:lnTo>
                  <a:lnTo>
                    <a:pt x="1494807" y="11674"/>
                  </a:lnTo>
                  <a:lnTo>
                    <a:pt x="1541726" y="14169"/>
                  </a:lnTo>
                  <a:lnTo>
                    <a:pt x="1586101" y="15808"/>
                  </a:lnTo>
                  <a:lnTo>
                    <a:pt x="1627469" y="16204"/>
                  </a:lnTo>
                  <a:lnTo>
                    <a:pt x="1665363" y="14967"/>
                  </a:lnTo>
                  <a:lnTo>
                    <a:pt x="1707696" y="13805"/>
                  </a:lnTo>
                  <a:lnTo>
                    <a:pt x="1749974" y="15005"/>
                  </a:lnTo>
                  <a:lnTo>
                    <a:pt x="1792744" y="17857"/>
                  </a:lnTo>
                  <a:lnTo>
                    <a:pt x="1836554" y="21653"/>
                  </a:lnTo>
                  <a:lnTo>
                    <a:pt x="1881951" y="25680"/>
                  </a:lnTo>
                  <a:lnTo>
                    <a:pt x="1929484" y="29230"/>
                  </a:lnTo>
                  <a:lnTo>
                    <a:pt x="1979700" y="31593"/>
                  </a:lnTo>
                  <a:lnTo>
                    <a:pt x="2033146" y="32058"/>
                  </a:lnTo>
                  <a:lnTo>
                    <a:pt x="2090371" y="29915"/>
                  </a:lnTo>
                  <a:lnTo>
                    <a:pt x="2151921" y="24455"/>
                  </a:lnTo>
                  <a:lnTo>
                    <a:pt x="2218346" y="14967"/>
                  </a:lnTo>
                  <a:lnTo>
                    <a:pt x="2280730" y="6031"/>
                  </a:lnTo>
                  <a:lnTo>
                    <a:pt x="2331390" y="2004"/>
                  </a:lnTo>
                  <a:lnTo>
                    <a:pt x="2372724" y="1846"/>
                  </a:lnTo>
                  <a:lnTo>
                    <a:pt x="2407128" y="4516"/>
                  </a:lnTo>
                  <a:lnTo>
                    <a:pt x="2436998" y="8974"/>
                  </a:lnTo>
                  <a:lnTo>
                    <a:pt x="2464730" y="14178"/>
                  </a:lnTo>
                  <a:lnTo>
                    <a:pt x="2492722" y="19088"/>
                  </a:lnTo>
                  <a:lnTo>
                    <a:pt x="2523370" y="22662"/>
                  </a:lnTo>
                  <a:lnTo>
                    <a:pt x="2559070" y="23861"/>
                  </a:lnTo>
                  <a:lnTo>
                    <a:pt x="2602219" y="21643"/>
                  </a:lnTo>
                  <a:lnTo>
                    <a:pt x="2655213" y="14967"/>
                  </a:lnTo>
                  <a:lnTo>
                    <a:pt x="2709597" y="8409"/>
                  </a:lnTo>
                  <a:lnTo>
                    <a:pt x="2764755" y="5253"/>
                  </a:lnTo>
                  <a:lnTo>
                    <a:pt x="2820180" y="4837"/>
                  </a:lnTo>
                  <a:lnTo>
                    <a:pt x="2875361" y="6498"/>
                  </a:lnTo>
                  <a:lnTo>
                    <a:pt x="2929790" y="9571"/>
                  </a:lnTo>
                  <a:lnTo>
                    <a:pt x="2982956" y="13396"/>
                  </a:lnTo>
                  <a:lnTo>
                    <a:pt x="3034350" y="17307"/>
                  </a:lnTo>
                  <a:lnTo>
                    <a:pt x="3083464" y="20643"/>
                  </a:lnTo>
                  <a:lnTo>
                    <a:pt x="3129787" y="22740"/>
                  </a:lnTo>
                  <a:lnTo>
                    <a:pt x="3172810" y="22935"/>
                  </a:lnTo>
                  <a:lnTo>
                    <a:pt x="3212024" y="20565"/>
                  </a:lnTo>
                  <a:lnTo>
                    <a:pt x="3246919" y="14967"/>
                  </a:lnTo>
                  <a:lnTo>
                    <a:pt x="3279541" y="9522"/>
                  </a:lnTo>
                  <a:lnTo>
                    <a:pt x="3316905" y="6612"/>
                  </a:lnTo>
                  <a:lnTo>
                    <a:pt x="3358439" y="5793"/>
                  </a:lnTo>
                  <a:lnTo>
                    <a:pt x="3403570" y="6621"/>
                  </a:lnTo>
                  <a:lnTo>
                    <a:pt x="3451728" y="8653"/>
                  </a:lnTo>
                  <a:lnTo>
                    <a:pt x="3502341" y="11444"/>
                  </a:lnTo>
                  <a:lnTo>
                    <a:pt x="3554837" y="14551"/>
                  </a:lnTo>
                  <a:lnTo>
                    <a:pt x="3608643" y="17530"/>
                  </a:lnTo>
                  <a:lnTo>
                    <a:pt x="3663189" y="19937"/>
                  </a:lnTo>
                  <a:lnTo>
                    <a:pt x="3717903" y="21328"/>
                  </a:lnTo>
                  <a:lnTo>
                    <a:pt x="3772213" y="21260"/>
                  </a:lnTo>
                  <a:lnTo>
                    <a:pt x="3825548" y="19287"/>
                  </a:lnTo>
                  <a:lnTo>
                    <a:pt x="3877334" y="14967"/>
                  </a:lnTo>
                  <a:lnTo>
                    <a:pt x="3877538" y="73127"/>
                  </a:lnTo>
                  <a:lnTo>
                    <a:pt x="3873914" y="122758"/>
                  </a:lnTo>
                  <a:lnTo>
                    <a:pt x="3868719" y="166751"/>
                  </a:lnTo>
                  <a:lnTo>
                    <a:pt x="3864209" y="207996"/>
                  </a:lnTo>
                  <a:lnTo>
                    <a:pt x="3862637" y="249384"/>
                  </a:lnTo>
                  <a:lnTo>
                    <a:pt x="3866261" y="293806"/>
                  </a:lnTo>
                  <a:lnTo>
                    <a:pt x="3877334" y="344151"/>
                  </a:lnTo>
                  <a:lnTo>
                    <a:pt x="3837397" y="347904"/>
                  </a:lnTo>
                  <a:lnTo>
                    <a:pt x="3790708" y="347783"/>
                  </a:lnTo>
                  <a:lnTo>
                    <a:pt x="3739237" y="345046"/>
                  </a:lnTo>
                  <a:lnTo>
                    <a:pt x="3684958" y="340952"/>
                  </a:lnTo>
                  <a:lnTo>
                    <a:pt x="3629843" y="336758"/>
                  </a:lnTo>
                  <a:lnTo>
                    <a:pt x="3575864" y="333723"/>
                  </a:lnTo>
                  <a:lnTo>
                    <a:pt x="3524993" y="333105"/>
                  </a:lnTo>
                  <a:lnTo>
                    <a:pt x="3479203" y="336162"/>
                  </a:lnTo>
                  <a:lnTo>
                    <a:pt x="3440467" y="344151"/>
                  </a:lnTo>
                  <a:lnTo>
                    <a:pt x="3409360" y="351123"/>
                  </a:lnTo>
                  <a:lnTo>
                    <a:pt x="3372914" y="354691"/>
                  </a:lnTo>
                  <a:lnTo>
                    <a:pt x="3331631" y="355523"/>
                  </a:lnTo>
                  <a:lnTo>
                    <a:pt x="3286013" y="354291"/>
                  </a:lnTo>
                  <a:lnTo>
                    <a:pt x="3236562" y="351664"/>
                  </a:lnTo>
                  <a:lnTo>
                    <a:pt x="3183780" y="348314"/>
                  </a:lnTo>
                  <a:lnTo>
                    <a:pt x="3128168" y="344909"/>
                  </a:lnTo>
                  <a:lnTo>
                    <a:pt x="3070230" y="342120"/>
                  </a:lnTo>
                  <a:lnTo>
                    <a:pt x="3010466" y="340617"/>
                  </a:lnTo>
                  <a:lnTo>
                    <a:pt x="2949379" y="341071"/>
                  </a:lnTo>
                  <a:lnTo>
                    <a:pt x="2887471" y="344151"/>
                  </a:lnTo>
                  <a:lnTo>
                    <a:pt x="2830785" y="346863"/>
                  </a:lnTo>
                  <a:lnTo>
                    <a:pt x="2774799" y="346960"/>
                  </a:lnTo>
                  <a:lnTo>
                    <a:pt x="2719706" y="345078"/>
                  </a:lnTo>
                  <a:lnTo>
                    <a:pt x="2665697" y="341854"/>
                  </a:lnTo>
                  <a:lnTo>
                    <a:pt x="2612966" y="337924"/>
                  </a:lnTo>
                  <a:lnTo>
                    <a:pt x="2561705" y="333926"/>
                  </a:lnTo>
                  <a:lnTo>
                    <a:pt x="2512105" y="330496"/>
                  </a:lnTo>
                  <a:lnTo>
                    <a:pt x="2464360" y="328271"/>
                  </a:lnTo>
                  <a:lnTo>
                    <a:pt x="2418661" y="327887"/>
                  </a:lnTo>
                  <a:lnTo>
                    <a:pt x="2375200" y="329981"/>
                  </a:lnTo>
                  <a:lnTo>
                    <a:pt x="2334171" y="335190"/>
                  </a:lnTo>
                  <a:lnTo>
                    <a:pt x="2295765" y="344151"/>
                  </a:lnTo>
                  <a:lnTo>
                    <a:pt x="2252064" y="354664"/>
                  </a:lnTo>
                  <a:lnTo>
                    <a:pt x="2209362" y="360317"/>
                  </a:lnTo>
                  <a:lnTo>
                    <a:pt x="2166963" y="362055"/>
                  </a:lnTo>
                  <a:lnTo>
                    <a:pt x="2124171" y="360826"/>
                  </a:lnTo>
                  <a:lnTo>
                    <a:pt x="2080291" y="357577"/>
                  </a:lnTo>
                  <a:lnTo>
                    <a:pt x="2034625" y="353253"/>
                  </a:lnTo>
                  <a:lnTo>
                    <a:pt x="1986480" y="348802"/>
                  </a:lnTo>
                  <a:lnTo>
                    <a:pt x="1935158" y="345170"/>
                  </a:lnTo>
                  <a:lnTo>
                    <a:pt x="1879963" y="343305"/>
                  </a:lnTo>
                  <a:lnTo>
                    <a:pt x="1820201" y="344151"/>
                  </a:lnTo>
                  <a:lnTo>
                    <a:pt x="1766135" y="344848"/>
                  </a:lnTo>
                  <a:lnTo>
                    <a:pt x="1716513" y="342913"/>
                  </a:lnTo>
                  <a:lnTo>
                    <a:pt x="1670341" y="339177"/>
                  </a:lnTo>
                  <a:lnTo>
                    <a:pt x="1626627" y="334471"/>
                  </a:lnTo>
                  <a:lnTo>
                    <a:pt x="1584375" y="329626"/>
                  </a:lnTo>
                  <a:lnTo>
                    <a:pt x="1542591" y="325473"/>
                  </a:lnTo>
                  <a:lnTo>
                    <a:pt x="1500282" y="322841"/>
                  </a:lnTo>
                  <a:lnTo>
                    <a:pt x="1456454" y="322562"/>
                  </a:lnTo>
                  <a:lnTo>
                    <a:pt x="1410113" y="325467"/>
                  </a:lnTo>
                  <a:lnTo>
                    <a:pt x="1360264" y="332387"/>
                  </a:lnTo>
                  <a:lnTo>
                    <a:pt x="1305915" y="344151"/>
                  </a:lnTo>
                  <a:lnTo>
                    <a:pt x="1258005" y="353991"/>
                  </a:lnTo>
                  <a:lnTo>
                    <a:pt x="1210533" y="359520"/>
                  </a:lnTo>
                  <a:lnTo>
                    <a:pt x="1163351" y="361465"/>
                  </a:lnTo>
                  <a:lnTo>
                    <a:pt x="1116314" y="360555"/>
                  </a:lnTo>
                  <a:lnTo>
                    <a:pt x="1069277" y="357520"/>
                  </a:lnTo>
                  <a:lnTo>
                    <a:pt x="1022095" y="353088"/>
                  </a:lnTo>
                  <a:lnTo>
                    <a:pt x="974620" y="347987"/>
                  </a:lnTo>
                  <a:lnTo>
                    <a:pt x="926709" y="342947"/>
                  </a:lnTo>
                  <a:lnTo>
                    <a:pt x="878215" y="338695"/>
                  </a:lnTo>
                  <a:lnTo>
                    <a:pt x="828992" y="335961"/>
                  </a:lnTo>
                  <a:lnTo>
                    <a:pt x="778896" y="335474"/>
                  </a:lnTo>
                  <a:lnTo>
                    <a:pt x="727780" y="337961"/>
                  </a:lnTo>
                  <a:lnTo>
                    <a:pt x="675499" y="344151"/>
                  </a:lnTo>
                  <a:lnTo>
                    <a:pt x="627063" y="350171"/>
                  </a:lnTo>
                  <a:lnTo>
                    <a:pt x="579840" y="353189"/>
                  </a:lnTo>
                  <a:lnTo>
                    <a:pt x="533551" y="353725"/>
                  </a:lnTo>
                  <a:lnTo>
                    <a:pt x="487917" y="352297"/>
                  </a:lnTo>
                  <a:lnTo>
                    <a:pt x="442661" y="349423"/>
                  </a:lnTo>
                  <a:lnTo>
                    <a:pt x="397504" y="345624"/>
                  </a:lnTo>
                  <a:lnTo>
                    <a:pt x="352167" y="341418"/>
                  </a:lnTo>
                  <a:lnTo>
                    <a:pt x="306371" y="337323"/>
                  </a:lnTo>
                  <a:lnTo>
                    <a:pt x="259839" y="333858"/>
                  </a:lnTo>
                  <a:lnTo>
                    <a:pt x="212291" y="331543"/>
                  </a:lnTo>
                  <a:lnTo>
                    <a:pt x="163449" y="330896"/>
                  </a:lnTo>
                  <a:lnTo>
                    <a:pt x="113035" y="332435"/>
                  </a:lnTo>
                  <a:lnTo>
                    <a:pt x="60769" y="336681"/>
                  </a:lnTo>
                  <a:lnTo>
                    <a:pt x="6374" y="344151"/>
                  </a:lnTo>
                  <a:lnTo>
                    <a:pt x="275" y="289215"/>
                  </a:lnTo>
                  <a:lnTo>
                    <a:pt x="0" y="236436"/>
                  </a:lnTo>
                  <a:lnTo>
                    <a:pt x="3274" y="186103"/>
                  </a:lnTo>
                  <a:lnTo>
                    <a:pt x="7823" y="138502"/>
                  </a:lnTo>
                  <a:lnTo>
                    <a:pt x="11373" y="93921"/>
                  </a:lnTo>
                  <a:lnTo>
                    <a:pt x="11648" y="52647"/>
                  </a:lnTo>
                  <a:lnTo>
                    <a:pt x="6374" y="1496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3723" y="4447032"/>
              <a:ext cx="6009131" cy="24109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44427" y="5449824"/>
              <a:ext cx="577850" cy="553720"/>
            </a:xfrm>
            <a:custGeom>
              <a:avLst/>
              <a:gdLst/>
              <a:ahLst/>
              <a:cxnLst/>
              <a:rect l="l" t="t" r="r" b="b"/>
              <a:pathLst>
                <a:path w="577850" h="553720">
                  <a:moveTo>
                    <a:pt x="433197" y="0"/>
                  </a:moveTo>
                  <a:lnTo>
                    <a:pt x="144399" y="0"/>
                  </a:lnTo>
                  <a:lnTo>
                    <a:pt x="144399" y="276606"/>
                  </a:lnTo>
                  <a:lnTo>
                    <a:pt x="0" y="276606"/>
                  </a:lnTo>
                  <a:lnTo>
                    <a:pt x="288798" y="553212"/>
                  </a:lnTo>
                  <a:lnTo>
                    <a:pt x="577596" y="276606"/>
                  </a:lnTo>
                  <a:lnTo>
                    <a:pt x="433197" y="276606"/>
                  </a:lnTo>
                  <a:lnTo>
                    <a:pt x="43319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44427" y="5449824"/>
              <a:ext cx="577850" cy="553720"/>
            </a:xfrm>
            <a:custGeom>
              <a:avLst/>
              <a:gdLst/>
              <a:ahLst/>
              <a:cxnLst/>
              <a:rect l="l" t="t" r="r" b="b"/>
              <a:pathLst>
                <a:path w="577850" h="553720">
                  <a:moveTo>
                    <a:pt x="0" y="276606"/>
                  </a:moveTo>
                  <a:lnTo>
                    <a:pt x="144399" y="276606"/>
                  </a:lnTo>
                  <a:lnTo>
                    <a:pt x="144399" y="0"/>
                  </a:lnTo>
                  <a:lnTo>
                    <a:pt x="433197" y="0"/>
                  </a:lnTo>
                  <a:lnTo>
                    <a:pt x="433197" y="276606"/>
                  </a:lnTo>
                  <a:lnTo>
                    <a:pt x="577596" y="276606"/>
                  </a:lnTo>
                  <a:lnTo>
                    <a:pt x="288798" y="553212"/>
                  </a:lnTo>
                  <a:lnTo>
                    <a:pt x="0" y="27660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126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Other</a:t>
            </a:r>
            <a:r>
              <a:rPr spc="-385" dirty="0"/>
              <a:t> </a:t>
            </a:r>
            <a:r>
              <a:rPr b="1" spc="160" dirty="0">
                <a:latin typeface="Arial"/>
                <a:cs typeface="Arial"/>
              </a:rPr>
              <a:t>criterion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803780"/>
            <a:ext cx="450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4000" algn="l"/>
                <a:tab pos="3745229" algn="l"/>
              </a:tabLst>
            </a:pPr>
            <a:r>
              <a:rPr sz="2400" spc="-160" dirty="0">
                <a:latin typeface="Arial Black"/>
                <a:cs typeface="Arial Black"/>
              </a:rPr>
              <a:t>Def. </a:t>
            </a:r>
            <a:r>
              <a:rPr sz="2400" spc="-190" dirty="0">
                <a:latin typeface="Arial Black"/>
                <a:cs typeface="Arial Black"/>
              </a:rPr>
              <a:t>Entropy </a:t>
            </a:r>
            <a:r>
              <a:rPr sz="2400" b="1" i="1" spc="45" dirty="0">
                <a:latin typeface="Noto Sans"/>
                <a:cs typeface="Noto Sans"/>
              </a:rPr>
              <a:t>H </a:t>
            </a:r>
            <a:r>
              <a:rPr sz="2400" spc="-130" dirty="0">
                <a:latin typeface="Arial Black"/>
                <a:cs typeface="Arial Black"/>
              </a:rPr>
              <a:t>of</a:t>
            </a:r>
            <a:r>
              <a:rPr sz="2400" spc="-245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the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i="1" spc="-5" dirty="0">
                <a:latin typeface="Noto Sans"/>
                <a:cs typeface="Noto Sans"/>
              </a:rPr>
              <a:t>i</a:t>
            </a:r>
            <a:r>
              <a:rPr sz="2400" i="1" spc="-7" baseline="24305" dirty="0">
                <a:latin typeface="Noto Sans"/>
                <a:cs typeface="Noto Sans"/>
              </a:rPr>
              <a:t>th	</a:t>
            </a:r>
            <a:r>
              <a:rPr sz="2400" spc="-160" dirty="0">
                <a:latin typeface="Arial Black"/>
                <a:cs typeface="Arial Black"/>
              </a:rPr>
              <a:t>node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2484" y="2518878"/>
            <a:ext cx="3137541" cy="932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22498"/>
            <a:ext cx="6605270" cy="17627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520" dirty="0"/>
              <a:t>Which </a:t>
            </a:r>
            <a:r>
              <a:rPr sz="6000" spc="-484" dirty="0"/>
              <a:t>parameters  </a:t>
            </a:r>
            <a:r>
              <a:rPr sz="6000" spc="-420" dirty="0"/>
              <a:t>should </a:t>
            </a:r>
            <a:r>
              <a:rPr sz="6000" spc="-305" dirty="0"/>
              <a:t>I</a:t>
            </a:r>
            <a:r>
              <a:rPr sz="6000" spc="-480" dirty="0"/>
              <a:t> </a:t>
            </a:r>
            <a:r>
              <a:rPr sz="6000" spc="-690" dirty="0"/>
              <a:t>use?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562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15" dirty="0"/>
              <a:t>Recall </a:t>
            </a:r>
            <a:r>
              <a:rPr spc="-290" dirty="0"/>
              <a:t>other </a:t>
            </a:r>
            <a:r>
              <a:rPr spc="-395" dirty="0"/>
              <a:t>ML</a:t>
            </a:r>
            <a:r>
              <a:rPr spc="-245" dirty="0"/>
              <a:t> </a:t>
            </a:r>
            <a:r>
              <a:rPr spc="-34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907585" y="1905054"/>
            <a:ext cx="4589357" cy="322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9858" y="1859056"/>
            <a:ext cx="5912205" cy="1922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6953" y="4193673"/>
            <a:ext cx="4952233" cy="16100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00245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8382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Decision </a:t>
            </a:r>
            <a:r>
              <a:rPr sz="2400" spc="-195" dirty="0">
                <a:latin typeface="Arial Black"/>
                <a:cs typeface="Arial Black"/>
              </a:rPr>
              <a:t>tree </a:t>
            </a:r>
            <a:r>
              <a:rPr sz="2400" dirty="0">
                <a:latin typeface="맑은 고딕"/>
                <a:cs typeface="맑은 고딕"/>
              </a:rPr>
              <a:t>개념을</a:t>
            </a:r>
            <a:r>
              <a:rPr sz="2400" spc="-27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  설명할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Decision </a:t>
            </a:r>
            <a:r>
              <a:rPr sz="2400" spc="-155" dirty="0">
                <a:latin typeface="Arial Black"/>
                <a:cs typeface="Arial Black"/>
              </a:rPr>
              <a:t>tree</a:t>
            </a:r>
            <a:r>
              <a:rPr sz="2400" spc="-155" dirty="0">
                <a:latin typeface="맑은 고딕"/>
                <a:cs typeface="맑은 고딕"/>
              </a:rPr>
              <a:t>의 </a:t>
            </a:r>
            <a:r>
              <a:rPr sz="2400" dirty="0">
                <a:latin typeface="맑은 고딕"/>
                <a:cs typeface="맑은 고딕"/>
              </a:rPr>
              <a:t>성능 향상을</a:t>
            </a:r>
            <a:r>
              <a:rPr sz="2400" spc="-58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위  한 </a:t>
            </a:r>
            <a:r>
              <a:rPr sz="2400" spc="-165" dirty="0">
                <a:latin typeface="Arial Black"/>
                <a:cs typeface="Arial Black"/>
              </a:rPr>
              <a:t>hyper </a:t>
            </a:r>
            <a:r>
              <a:rPr sz="2400" spc="-185" dirty="0">
                <a:latin typeface="Arial Black"/>
                <a:cs typeface="Arial Black"/>
              </a:rPr>
              <a:t>parameter </a:t>
            </a:r>
            <a:r>
              <a:rPr sz="2400" spc="-125" dirty="0">
                <a:latin typeface="Arial Black"/>
                <a:cs typeface="Arial Black"/>
              </a:rPr>
              <a:t>tuning</a:t>
            </a:r>
            <a:r>
              <a:rPr sz="2400" spc="-125" dirty="0">
                <a:latin typeface="맑은 고딕"/>
                <a:cs typeface="맑은 고딕"/>
              </a:rPr>
              <a:t>을 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설정할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0665" marR="434975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분류와 회귀문제를</a:t>
            </a:r>
            <a:r>
              <a:rPr sz="2400" spc="-535" dirty="0">
                <a:latin typeface="맑은 고딕"/>
                <a:cs typeface="맑은 고딕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Decision  </a:t>
            </a:r>
            <a:r>
              <a:rPr sz="2400" spc="-155" dirty="0">
                <a:latin typeface="Arial Black"/>
                <a:cs typeface="Arial Black"/>
              </a:rPr>
              <a:t>tree</a:t>
            </a:r>
            <a:r>
              <a:rPr sz="2400" spc="-155" dirty="0">
                <a:latin typeface="맑은 고딕"/>
                <a:cs typeface="맑은 고딕"/>
              </a:rPr>
              <a:t>로 </a:t>
            </a:r>
            <a:r>
              <a:rPr sz="2400" dirty="0">
                <a:latin typeface="맑은 고딕"/>
                <a:cs typeface="맑은 고딕"/>
              </a:rPr>
              <a:t>시도할 수</a:t>
            </a:r>
            <a:r>
              <a:rPr sz="2400" spc="-55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3662679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20" dirty="0">
                <a:latin typeface="Arial Black"/>
                <a:cs typeface="Arial Black"/>
              </a:rPr>
              <a:t>Decision</a:t>
            </a:r>
            <a:r>
              <a:rPr sz="2400" spc="-190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tree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85" dirty="0">
                <a:latin typeface="Arial Black"/>
                <a:cs typeface="Arial Black"/>
              </a:rPr>
              <a:t>Hyperparameter</a:t>
            </a:r>
            <a:r>
              <a:rPr sz="2400" spc="-250" dirty="0">
                <a:latin typeface="Arial Black"/>
                <a:cs typeface="Arial Black"/>
              </a:rPr>
              <a:t> </a:t>
            </a:r>
            <a:r>
              <a:rPr sz="2400" spc="-145" dirty="0">
                <a:latin typeface="Arial Black"/>
                <a:cs typeface="Arial Black"/>
              </a:rPr>
              <a:t>tuning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562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15" dirty="0"/>
              <a:t>Recall </a:t>
            </a:r>
            <a:r>
              <a:rPr spc="-290" dirty="0"/>
              <a:t>other </a:t>
            </a:r>
            <a:r>
              <a:rPr spc="-395" dirty="0"/>
              <a:t>ML</a:t>
            </a:r>
            <a:r>
              <a:rPr spc="-245" dirty="0"/>
              <a:t> </a:t>
            </a:r>
            <a:r>
              <a:rPr spc="-345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7512" y="2139696"/>
            <a:ext cx="11524615" cy="4688205"/>
            <a:chOff x="667512" y="2139696"/>
            <a:chExt cx="11524615" cy="4688205"/>
          </a:xfrm>
        </p:grpSpPr>
        <p:sp>
          <p:nvSpPr>
            <p:cNvPr id="4" name="object 4"/>
            <p:cNvSpPr/>
            <p:nvPr/>
          </p:nvSpPr>
          <p:spPr>
            <a:xfrm>
              <a:off x="667512" y="2139696"/>
              <a:ext cx="7248143" cy="19522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09916" y="3884676"/>
              <a:ext cx="4482083" cy="29428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4428" y="75910"/>
            <a:ext cx="6919895" cy="6040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39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If </a:t>
            </a:r>
            <a:r>
              <a:rPr spc="-245" dirty="0"/>
              <a:t>no </a:t>
            </a:r>
            <a:r>
              <a:rPr spc="-335" dirty="0"/>
              <a:t>parameter </a:t>
            </a:r>
            <a:r>
              <a:rPr spc="-204" dirty="0"/>
              <a:t>for</a:t>
            </a:r>
            <a:r>
              <a:rPr spc="-575" dirty="0"/>
              <a:t> </a:t>
            </a:r>
            <a:r>
              <a:rPr spc="-470" dirty="0"/>
              <a:t>DT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4956106"/>
            <a:ext cx="4391025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Nonparametric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320" dirty="0">
                <a:latin typeface="Arial Black"/>
                <a:cs typeface="Arial Black"/>
              </a:rPr>
              <a:t>case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5" dirty="0">
                <a:latin typeface="Arial Black"/>
                <a:cs typeface="Arial Black"/>
              </a:rPr>
              <a:t>Free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250" dirty="0">
                <a:latin typeface="Arial Black"/>
                <a:cs typeface="Arial Black"/>
              </a:rPr>
              <a:t>stick </a:t>
            </a:r>
            <a:r>
              <a:rPr sz="2000" spc="-215" dirty="0">
                <a:latin typeface="Arial Black"/>
                <a:cs typeface="Arial Black"/>
              </a:rPr>
              <a:t>closely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8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data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831" y="1508760"/>
            <a:ext cx="6370955" cy="2667000"/>
            <a:chOff x="179831" y="1508760"/>
            <a:chExt cx="6370955" cy="2667000"/>
          </a:xfrm>
        </p:grpSpPr>
        <p:sp>
          <p:nvSpPr>
            <p:cNvPr id="6" name="object 6"/>
            <p:cNvSpPr/>
            <p:nvPr/>
          </p:nvSpPr>
          <p:spPr>
            <a:xfrm>
              <a:off x="179831" y="1508760"/>
              <a:ext cx="5704331" cy="2666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1236" y="2133598"/>
              <a:ext cx="3512820" cy="1295400"/>
            </a:xfrm>
            <a:custGeom>
              <a:avLst/>
              <a:gdLst/>
              <a:ahLst/>
              <a:cxnLst/>
              <a:rect l="l" t="t" r="r" b="b"/>
              <a:pathLst>
                <a:path w="3512820" h="1295400">
                  <a:moveTo>
                    <a:pt x="2865120" y="0"/>
                  </a:moveTo>
                  <a:lnTo>
                    <a:pt x="2865120" y="323850"/>
                  </a:lnTo>
                  <a:lnTo>
                    <a:pt x="0" y="323850"/>
                  </a:lnTo>
                  <a:lnTo>
                    <a:pt x="0" y="971550"/>
                  </a:lnTo>
                  <a:lnTo>
                    <a:pt x="2865120" y="971550"/>
                  </a:lnTo>
                  <a:lnTo>
                    <a:pt x="2865120" y="1295400"/>
                  </a:lnTo>
                  <a:lnTo>
                    <a:pt x="3512820" y="647700"/>
                  </a:lnTo>
                  <a:lnTo>
                    <a:pt x="286512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1236" y="2133598"/>
              <a:ext cx="3512820" cy="1295400"/>
            </a:xfrm>
            <a:custGeom>
              <a:avLst/>
              <a:gdLst/>
              <a:ahLst/>
              <a:cxnLst/>
              <a:rect l="l" t="t" r="r" b="b"/>
              <a:pathLst>
                <a:path w="3512820" h="1295400">
                  <a:moveTo>
                    <a:pt x="0" y="323850"/>
                  </a:moveTo>
                  <a:lnTo>
                    <a:pt x="2865120" y="323850"/>
                  </a:lnTo>
                  <a:lnTo>
                    <a:pt x="2865120" y="0"/>
                  </a:lnTo>
                  <a:lnTo>
                    <a:pt x="3512820" y="647700"/>
                  </a:lnTo>
                  <a:lnTo>
                    <a:pt x="2865120" y="1295400"/>
                  </a:lnTo>
                  <a:lnTo>
                    <a:pt x="2865120" y="971550"/>
                  </a:lnTo>
                  <a:lnTo>
                    <a:pt x="0" y="971550"/>
                  </a:lnTo>
                  <a:lnTo>
                    <a:pt x="0" y="32385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607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Regularization</a:t>
            </a:r>
            <a:r>
              <a:rPr spc="-434" dirty="0"/>
              <a:t> </a:t>
            </a:r>
            <a:r>
              <a:rPr spc="-350" dirty="0"/>
              <a:t>Hyperparameters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9570085" cy="15728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You </a:t>
            </a:r>
            <a:r>
              <a:rPr sz="2400" spc="-185" dirty="0">
                <a:latin typeface="Arial Black"/>
                <a:cs typeface="Arial Black"/>
              </a:rPr>
              <a:t>need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220" dirty="0">
                <a:latin typeface="Arial Black"/>
                <a:cs typeface="Arial Black"/>
              </a:rPr>
              <a:t>restrict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20" dirty="0">
                <a:latin typeface="Arial Black"/>
                <a:cs typeface="Arial Black"/>
              </a:rPr>
              <a:t>Decision </a:t>
            </a:r>
            <a:r>
              <a:rPr sz="2400" spc="-260" dirty="0">
                <a:latin typeface="Arial Black"/>
                <a:cs typeface="Arial Black"/>
              </a:rPr>
              <a:t>Tree’s </a:t>
            </a:r>
            <a:r>
              <a:rPr sz="2400" spc="-160" dirty="0">
                <a:latin typeface="Arial Black"/>
                <a:cs typeface="Arial Black"/>
              </a:rPr>
              <a:t>freedom </a:t>
            </a:r>
            <a:r>
              <a:rPr sz="2400" spc="-125" dirty="0">
                <a:latin typeface="Arial Black"/>
                <a:cs typeface="Arial Black"/>
              </a:rPr>
              <a:t>during</a:t>
            </a:r>
            <a:r>
              <a:rPr sz="2400" spc="-10" dirty="0">
                <a:latin typeface="Arial Black"/>
                <a:cs typeface="Arial Black"/>
              </a:rPr>
              <a:t> </a:t>
            </a:r>
            <a:r>
              <a:rPr sz="2400" b="1" spc="80" dirty="0">
                <a:latin typeface="Arial"/>
                <a:cs typeface="Arial"/>
              </a:rPr>
              <a:t>training</a:t>
            </a:r>
            <a:r>
              <a:rPr sz="2400" spc="80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60" dirty="0">
                <a:latin typeface="Arial"/>
                <a:cs typeface="Arial"/>
              </a:rPr>
              <a:t>Regularization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Hyperparameters </a:t>
            </a:r>
            <a:r>
              <a:rPr sz="2400" spc="-170" dirty="0">
                <a:latin typeface="Arial Black"/>
                <a:cs typeface="Arial Black"/>
              </a:rPr>
              <a:t>you </a:t>
            </a:r>
            <a:r>
              <a:rPr sz="2400" spc="-185" dirty="0">
                <a:latin typeface="Arial Black"/>
                <a:cs typeface="Arial Black"/>
              </a:rPr>
              <a:t>need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175" dirty="0">
                <a:latin typeface="Arial Black"/>
                <a:cs typeface="Arial Black"/>
              </a:rPr>
              <a:t>regularize </a:t>
            </a:r>
            <a:r>
              <a:rPr sz="2400" spc="-220" dirty="0">
                <a:latin typeface="Arial Black"/>
                <a:cs typeface="Arial Black"/>
              </a:rPr>
              <a:t>may </a:t>
            </a:r>
            <a:r>
              <a:rPr sz="2400" spc="-165" dirty="0">
                <a:latin typeface="Arial Black"/>
                <a:cs typeface="Arial Black"/>
              </a:rPr>
              <a:t>depend </a:t>
            </a:r>
            <a:r>
              <a:rPr sz="2400" spc="-135" dirty="0">
                <a:latin typeface="Arial Black"/>
                <a:cs typeface="Arial Black"/>
              </a:rPr>
              <a:t>on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data,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But </a:t>
            </a:r>
            <a:r>
              <a:rPr sz="2000" spc="-190" dirty="0">
                <a:latin typeface="Arial Black"/>
                <a:cs typeface="Arial Black"/>
              </a:rPr>
              <a:t>at </a:t>
            </a:r>
            <a:r>
              <a:rPr sz="2000" spc="-200" dirty="0">
                <a:latin typeface="Arial Black"/>
                <a:cs typeface="Arial Black"/>
              </a:rPr>
              <a:t>least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85" dirty="0">
                <a:latin typeface="Arial Black"/>
                <a:cs typeface="Arial Black"/>
              </a:rPr>
              <a:t>restrict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b="1" spc="120" dirty="0">
                <a:latin typeface="Arial"/>
                <a:cs typeface="Arial"/>
              </a:rPr>
              <a:t>maximum </a:t>
            </a:r>
            <a:r>
              <a:rPr sz="2000" b="1" spc="90" dirty="0">
                <a:latin typeface="Arial"/>
                <a:cs typeface="Arial"/>
              </a:rPr>
              <a:t>depth </a:t>
            </a:r>
            <a:r>
              <a:rPr sz="2000" spc="-110" dirty="0">
                <a:latin typeface="Arial Black"/>
                <a:cs typeface="Arial Black"/>
              </a:rPr>
              <a:t>of</a:t>
            </a:r>
            <a:r>
              <a:rPr sz="2000" spc="-22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DT.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607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Regularization</a:t>
            </a:r>
            <a:r>
              <a:rPr spc="-434" dirty="0"/>
              <a:t> </a:t>
            </a:r>
            <a:r>
              <a:rPr spc="-350" dirty="0"/>
              <a:t>Hyperparameters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339070" cy="26136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0" dirty="0">
                <a:latin typeface="Arial Black"/>
                <a:cs typeface="Arial Black"/>
              </a:rPr>
              <a:t>Others:</a:t>
            </a:r>
            <a:endParaRPr sz="2400">
              <a:latin typeface="Arial Black"/>
              <a:cs typeface="Arial Black"/>
            </a:endParaRPr>
          </a:p>
          <a:p>
            <a:pPr marL="697865" marR="12700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0" dirty="0">
                <a:latin typeface="Arial"/>
                <a:cs typeface="Arial"/>
              </a:rPr>
              <a:t>min_samples_split </a:t>
            </a:r>
            <a:r>
              <a:rPr sz="2000" spc="-165" dirty="0">
                <a:latin typeface="Arial Black"/>
                <a:cs typeface="Arial Black"/>
              </a:rPr>
              <a:t>(the </a:t>
            </a:r>
            <a:r>
              <a:rPr sz="2000" spc="-130" dirty="0">
                <a:latin typeface="Arial Black"/>
                <a:cs typeface="Arial Black"/>
              </a:rPr>
              <a:t>minimum </a:t>
            </a:r>
            <a:r>
              <a:rPr sz="2000" spc="-120" dirty="0">
                <a:latin typeface="Arial Black"/>
                <a:cs typeface="Arial Black"/>
              </a:rPr>
              <a:t>number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90" dirty="0">
                <a:latin typeface="Arial Black"/>
                <a:cs typeface="Arial Black"/>
              </a:rPr>
              <a:t>samples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35" dirty="0">
                <a:latin typeface="Arial Black"/>
                <a:cs typeface="Arial Black"/>
              </a:rPr>
              <a:t>node </a:t>
            </a:r>
            <a:r>
              <a:rPr sz="2000" spc="-165" dirty="0">
                <a:latin typeface="Arial Black"/>
                <a:cs typeface="Arial Black"/>
              </a:rPr>
              <a:t>must </a:t>
            </a:r>
            <a:r>
              <a:rPr sz="2000" spc="-180" dirty="0">
                <a:latin typeface="Arial Black"/>
                <a:cs typeface="Arial Black"/>
              </a:rPr>
              <a:t>have </a:t>
            </a:r>
            <a:r>
              <a:rPr sz="2000" spc="-135" dirty="0">
                <a:latin typeface="Arial Black"/>
                <a:cs typeface="Arial Black"/>
              </a:rPr>
              <a:t>before 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55" dirty="0">
                <a:latin typeface="Arial Black"/>
                <a:cs typeface="Arial Black"/>
              </a:rPr>
              <a:t>be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split),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20" dirty="0">
                <a:latin typeface="Arial"/>
                <a:cs typeface="Arial"/>
              </a:rPr>
              <a:t>min_samples_leaf </a:t>
            </a:r>
            <a:r>
              <a:rPr sz="2000" spc="-165" dirty="0">
                <a:latin typeface="Arial Black"/>
                <a:cs typeface="Arial Black"/>
              </a:rPr>
              <a:t>(the </a:t>
            </a:r>
            <a:r>
              <a:rPr sz="2000" spc="-130" dirty="0">
                <a:latin typeface="Arial Black"/>
                <a:cs typeface="Arial Black"/>
              </a:rPr>
              <a:t>minimum </a:t>
            </a:r>
            <a:r>
              <a:rPr sz="2000" spc="-120" dirty="0">
                <a:latin typeface="Arial Black"/>
                <a:cs typeface="Arial Black"/>
              </a:rPr>
              <a:t>number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90" dirty="0">
                <a:latin typeface="Arial Black"/>
                <a:cs typeface="Arial Black"/>
              </a:rPr>
              <a:t>samples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70" dirty="0">
                <a:latin typeface="Arial Black"/>
                <a:cs typeface="Arial Black"/>
              </a:rPr>
              <a:t>leaf </a:t>
            </a:r>
            <a:r>
              <a:rPr sz="2000" spc="-135" dirty="0">
                <a:latin typeface="Arial Black"/>
                <a:cs typeface="Arial Black"/>
              </a:rPr>
              <a:t>node </a:t>
            </a:r>
            <a:r>
              <a:rPr sz="2000" spc="-165" dirty="0">
                <a:latin typeface="Arial Black"/>
                <a:cs typeface="Arial Black"/>
              </a:rPr>
              <a:t>must</a:t>
            </a:r>
            <a:r>
              <a:rPr sz="2000" spc="-200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have),</a:t>
            </a:r>
            <a:endParaRPr sz="20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55" dirty="0">
                <a:latin typeface="Arial"/>
                <a:cs typeface="Arial"/>
              </a:rPr>
              <a:t>max_features </a:t>
            </a:r>
            <a:r>
              <a:rPr sz="2000" spc="-165" dirty="0">
                <a:latin typeface="Arial Black"/>
                <a:cs typeface="Arial Black"/>
              </a:rPr>
              <a:t>(the maximum </a:t>
            </a:r>
            <a:r>
              <a:rPr sz="2000" spc="-120" dirty="0">
                <a:latin typeface="Arial Black"/>
                <a:cs typeface="Arial Black"/>
              </a:rPr>
              <a:t>number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5" dirty="0">
                <a:latin typeface="Arial Black"/>
                <a:cs typeface="Arial Black"/>
              </a:rPr>
              <a:t>features that </a:t>
            </a:r>
            <a:r>
              <a:rPr sz="2000" spc="-160" dirty="0">
                <a:latin typeface="Arial Black"/>
                <a:cs typeface="Arial Black"/>
              </a:rPr>
              <a:t>are </a:t>
            </a:r>
            <a:r>
              <a:rPr sz="2000" spc="-175" dirty="0">
                <a:latin typeface="Arial Black"/>
                <a:cs typeface="Arial Black"/>
              </a:rPr>
              <a:t>evaluated </a:t>
            </a:r>
            <a:r>
              <a:rPr sz="2000" spc="-100" dirty="0">
                <a:latin typeface="Arial Black"/>
                <a:cs typeface="Arial Black"/>
              </a:rPr>
              <a:t>for </a:t>
            </a:r>
            <a:r>
              <a:rPr sz="2000" spc="-155" dirty="0">
                <a:latin typeface="Arial Black"/>
                <a:cs typeface="Arial Black"/>
              </a:rPr>
              <a:t>splitting  </a:t>
            </a:r>
            <a:r>
              <a:rPr sz="2000" spc="-190" dirty="0">
                <a:latin typeface="Arial Black"/>
                <a:cs typeface="Arial Black"/>
              </a:rPr>
              <a:t>at </a:t>
            </a:r>
            <a:r>
              <a:rPr sz="2000" spc="-225" dirty="0">
                <a:latin typeface="Arial Black"/>
                <a:cs typeface="Arial Black"/>
              </a:rPr>
              <a:t>each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node).</a:t>
            </a:r>
            <a:endParaRPr sz="2000">
              <a:latin typeface="Arial Black"/>
              <a:cs typeface="Arial Black"/>
            </a:endParaRPr>
          </a:p>
          <a:p>
            <a:pPr marL="698500" marR="506730" lvl="1" indent="-229235">
              <a:lnSpc>
                <a:spcPts val="216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latin typeface="Arial Black"/>
                <a:cs typeface="Arial Black"/>
              </a:rPr>
              <a:t>Increasing </a:t>
            </a:r>
            <a:r>
              <a:rPr sz="2000" b="1" spc="70" dirty="0">
                <a:latin typeface="Arial"/>
                <a:cs typeface="Arial"/>
              </a:rPr>
              <a:t>min_* </a:t>
            </a:r>
            <a:r>
              <a:rPr sz="2000" spc="-155" dirty="0">
                <a:latin typeface="Arial Black"/>
                <a:cs typeface="Arial Black"/>
              </a:rPr>
              <a:t>hyperparameters </a:t>
            </a:r>
            <a:r>
              <a:rPr sz="2000" spc="-95" dirty="0">
                <a:latin typeface="Arial Black"/>
                <a:cs typeface="Arial Black"/>
              </a:rPr>
              <a:t>or </a:t>
            </a:r>
            <a:r>
              <a:rPr sz="2000" spc="-155" dirty="0">
                <a:latin typeface="Arial Black"/>
                <a:cs typeface="Arial Black"/>
              </a:rPr>
              <a:t>reducing </a:t>
            </a:r>
            <a:r>
              <a:rPr sz="2000" b="1" spc="70" dirty="0">
                <a:latin typeface="Arial"/>
                <a:cs typeface="Arial"/>
              </a:rPr>
              <a:t>max_* </a:t>
            </a:r>
            <a:r>
              <a:rPr sz="2000" spc="-155" dirty="0">
                <a:latin typeface="Arial Black"/>
                <a:cs typeface="Arial Black"/>
              </a:rPr>
              <a:t>hyperparameters</a:t>
            </a:r>
            <a:r>
              <a:rPr sz="2000" spc="-445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will  </a:t>
            </a:r>
            <a:r>
              <a:rPr sz="2000" spc="-145" dirty="0">
                <a:latin typeface="Arial Black"/>
                <a:cs typeface="Arial Black"/>
              </a:rPr>
              <a:t>regularize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185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model.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607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0" dirty="0"/>
              <a:t>Regularization</a:t>
            </a:r>
            <a:r>
              <a:rPr spc="-434" dirty="0"/>
              <a:t> </a:t>
            </a:r>
            <a:r>
              <a:rPr spc="-350" dirty="0"/>
              <a:t>Hyperparameters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2266039" y="2829881"/>
            <a:ext cx="7575877" cy="2893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02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Regression </a:t>
            </a:r>
            <a:r>
              <a:rPr spc="-315" dirty="0"/>
              <a:t>using</a:t>
            </a:r>
            <a:r>
              <a:rPr spc="-33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14667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0" dirty="0">
                <a:latin typeface="Arial"/>
                <a:cs typeface="Arial"/>
              </a:rPr>
              <a:t>Regression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Training </a:t>
            </a:r>
            <a:r>
              <a:rPr sz="2000" spc="-110" dirty="0">
                <a:latin typeface="Arial Black"/>
                <a:cs typeface="Arial Black"/>
              </a:rPr>
              <a:t>on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70" dirty="0">
                <a:latin typeface="Arial Black"/>
                <a:cs typeface="Arial Black"/>
              </a:rPr>
              <a:t>noisy </a:t>
            </a:r>
            <a:r>
              <a:rPr sz="2000" spc="-165" dirty="0">
                <a:latin typeface="Arial Black"/>
                <a:cs typeface="Arial Black"/>
              </a:rPr>
              <a:t>quadratic </a:t>
            </a:r>
            <a:r>
              <a:rPr sz="2000" spc="-190" dirty="0">
                <a:latin typeface="Arial Black"/>
                <a:cs typeface="Arial Black"/>
              </a:rPr>
              <a:t>dataset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2588" y="1392936"/>
            <a:ext cx="4430267" cy="5047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02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Regression </a:t>
            </a:r>
            <a:r>
              <a:rPr spc="-315" dirty="0"/>
              <a:t>using</a:t>
            </a:r>
            <a:r>
              <a:rPr spc="-33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966460" cy="13881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0" dirty="0">
                <a:latin typeface="Arial"/>
                <a:cs typeface="Arial"/>
              </a:rPr>
              <a:t>Regression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Training </a:t>
            </a:r>
            <a:r>
              <a:rPr sz="2000" spc="-110" dirty="0">
                <a:latin typeface="Arial Black"/>
                <a:cs typeface="Arial Black"/>
              </a:rPr>
              <a:t>on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70" dirty="0">
                <a:latin typeface="Arial Black"/>
                <a:cs typeface="Arial Black"/>
              </a:rPr>
              <a:t>noisy </a:t>
            </a:r>
            <a:r>
              <a:rPr sz="2000" spc="-165" dirty="0">
                <a:latin typeface="Arial Black"/>
                <a:cs typeface="Arial Black"/>
              </a:rPr>
              <a:t>quadratic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dataset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204" dirty="0">
                <a:latin typeface="Arial Black"/>
                <a:cs typeface="Arial Black"/>
              </a:rPr>
              <a:t>Scikit-Learn’s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b="1" spc="20" dirty="0">
                <a:latin typeface="Arial"/>
                <a:cs typeface="Arial"/>
              </a:rPr>
              <a:t>DecisionTreeRegressor</a:t>
            </a:r>
            <a:endParaRPr sz="2000">
              <a:latin typeface="Arial"/>
              <a:cs typeface="Arial"/>
            </a:endParaRPr>
          </a:p>
          <a:p>
            <a:pPr marL="697865">
              <a:lnSpc>
                <a:spcPts val="2280"/>
              </a:lnSpc>
            </a:pPr>
            <a:r>
              <a:rPr sz="2000" spc="-254" dirty="0">
                <a:latin typeface="Arial Black"/>
                <a:cs typeface="Arial Black"/>
              </a:rPr>
              <a:t>class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52588" y="1392936"/>
            <a:ext cx="4430267" cy="5047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34211" y="2960877"/>
            <a:ext cx="6149340" cy="2494280"/>
            <a:chOff x="934211" y="2960877"/>
            <a:chExt cx="6149340" cy="2494280"/>
          </a:xfrm>
        </p:grpSpPr>
        <p:sp>
          <p:nvSpPr>
            <p:cNvPr id="6" name="object 6"/>
            <p:cNvSpPr/>
            <p:nvPr/>
          </p:nvSpPr>
          <p:spPr>
            <a:xfrm>
              <a:off x="934211" y="3429000"/>
              <a:ext cx="6149339" cy="20255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4023" y="2967227"/>
              <a:ext cx="594360" cy="462280"/>
            </a:xfrm>
            <a:custGeom>
              <a:avLst/>
              <a:gdLst/>
              <a:ahLst/>
              <a:cxnLst/>
              <a:rect l="l" t="t" r="r" b="b"/>
              <a:pathLst>
                <a:path w="594360" h="462279">
                  <a:moveTo>
                    <a:pt x="445770" y="0"/>
                  </a:moveTo>
                  <a:lnTo>
                    <a:pt x="148590" y="0"/>
                  </a:lnTo>
                  <a:lnTo>
                    <a:pt x="148590" y="230886"/>
                  </a:lnTo>
                  <a:lnTo>
                    <a:pt x="0" y="230886"/>
                  </a:lnTo>
                  <a:lnTo>
                    <a:pt x="297180" y="461772"/>
                  </a:lnTo>
                  <a:lnTo>
                    <a:pt x="594360" y="230886"/>
                  </a:lnTo>
                  <a:lnTo>
                    <a:pt x="445770" y="230886"/>
                  </a:lnTo>
                  <a:lnTo>
                    <a:pt x="4457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4023" y="2967227"/>
              <a:ext cx="594360" cy="462280"/>
            </a:xfrm>
            <a:custGeom>
              <a:avLst/>
              <a:gdLst/>
              <a:ahLst/>
              <a:cxnLst/>
              <a:rect l="l" t="t" r="r" b="b"/>
              <a:pathLst>
                <a:path w="594360" h="462279">
                  <a:moveTo>
                    <a:pt x="0" y="230886"/>
                  </a:moveTo>
                  <a:lnTo>
                    <a:pt x="148590" y="230886"/>
                  </a:lnTo>
                  <a:lnTo>
                    <a:pt x="148590" y="0"/>
                  </a:lnTo>
                  <a:lnTo>
                    <a:pt x="445770" y="0"/>
                  </a:lnTo>
                  <a:lnTo>
                    <a:pt x="445770" y="230886"/>
                  </a:lnTo>
                  <a:lnTo>
                    <a:pt x="594360" y="230886"/>
                  </a:lnTo>
                  <a:lnTo>
                    <a:pt x="297180" y="461772"/>
                  </a:lnTo>
                  <a:lnTo>
                    <a:pt x="0" y="23088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02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Regression </a:t>
            </a:r>
            <a:r>
              <a:rPr spc="-315" dirty="0"/>
              <a:t>using</a:t>
            </a:r>
            <a:r>
              <a:rPr spc="-33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966460" cy="13881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0" dirty="0">
                <a:latin typeface="Arial"/>
                <a:cs typeface="Arial"/>
              </a:rPr>
              <a:t>Regression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Training </a:t>
            </a:r>
            <a:r>
              <a:rPr sz="2000" spc="-110" dirty="0">
                <a:latin typeface="Arial Black"/>
                <a:cs typeface="Arial Black"/>
              </a:rPr>
              <a:t>on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70" dirty="0">
                <a:latin typeface="Arial Black"/>
                <a:cs typeface="Arial Black"/>
              </a:rPr>
              <a:t>noisy </a:t>
            </a:r>
            <a:r>
              <a:rPr sz="2000" spc="-165" dirty="0">
                <a:latin typeface="Arial Black"/>
                <a:cs typeface="Arial Black"/>
              </a:rPr>
              <a:t>quadratic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dataset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204" dirty="0">
                <a:latin typeface="Arial Black"/>
                <a:cs typeface="Arial Black"/>
              </a:rPr>
              <a:t>Scikit-Learn’s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b="1" spc="20" dirty="0">
                <a:latin typeface="Arial"/>
                <a:cs typeface="Arial"/>
              </a:rPr>
              <a:t>DecisionTreeRegressor</a:t>
            </a:r>
            <a:endParaRPr sz="2000">
              <a:latin typeface="Arial"/>
              <a:cs typeface="Arial"/>
            </a:endParaRPr>
          </a:p>
          <a:p>
            <a:pPr marL="697865">
              <a:lnSpc>
                <a:spcPts val="2280"/>
              </a:lnSpc>
            </a:pPr>
            <a:r>
              <a:rPr sz="2000" spc="-254" dirty="0">
                <a:latin typeface="Arial Black"/>
                <a:cs typeface="Arial Black"/>
              </a:rPr>
              <a:t>class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63011" y="80772"/>
            <a:ext cx="9187180" cy="6753225"/>
            <a:chOff x="2763011" y="80772"/>
            <a:chExt cx="9187180" cy="6753225"/>
          </a:xfrm>
        </p:grpSpPr>
        <p:sp>
          <p:nvSpPr>
            <p:cNvPr id="5" name="object 5"/>
            <p:cNvSpPr/>
            <p:nvPr/>
          </p:nvSpPr>
          <p:spPr>
            <a:xfrm>
              <a:off x="2763011" y="3110484"/>
              <a:ext cx="6665975" cy="37231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7952" y="80772"/>
              <a:ext cx="3951731" cy="33482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02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Regression </a:t>
            </a:r>
            <a:r>
              <a:rPr spc="-315" dirty="0"/>
              <a:t>using</a:t>
            </a:r>
            <a:r>
              <a:rPr spc="-33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264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0" dirty="0">
                <a:latin typeface="Arial"/>
                <a:cs typeface="Arial"/>
              </a:rPr>
              <a:t>Regression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5562" y="1799844"/>
            <a:ext cx="11777345" cy="4276090"/>
            <a:chOff x="405562" y="1799844"/>
            <a:chExt cx="11777345" cy="4276090"/>
          </a:xfrm>
        </p:grpSpPr>
        <p:sp>
          <p:nvSpPr>
            <p:cNvPr id="5" name="object 5"/>
            <p:cNvSpPr/>
            <p:nvPr/>
          </p:nvSpPr>
          <p:spPr>
            <a:xfrm>
              <a:off x="405562" y="3188299"/>
              <a:ext cx="5268091" cy="28875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5756" y="1799844"/>
              <a:ext cx="7277099" cy="3258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3795" y="2153411"/>
              <a:ext cx="673735" cy="312420"/>
            </a:xfrm>
            <a:custGeom>
              <a:avLst/>
              <a:gdLst/>
              <a:ahLst/>
              <a:cxnLst/>
              <a:rect l="l" t="t" r="r" b="b"/>
              <a:pathLst>
                <a:path w="673735" h="312419">
                  <a:moveTo>
                    <a:pt x="517398" y="0"/>
                  </a:moveTo>
                  <a:lnTo>
                    <a:pt x="517398" y="78104"/>
                  </a:lnTo>
                  <a:lnTo>
                    <a:pt x="0" y="78104"/>
                  </a:lnTo>
                  <a:lnTo>
                    <a:pt x="0" y="234314"/>
                  </a:lnTo>
                  <a:lnTo>
                    <a:pt x="517398" y="234314"/>
                  </a:lnTo>
                  <a:lnTo>
                    <a:pt x="517398" y="312419"/>
                  </a:lnTo>
                  <a:lnTo>
                    <a:pt x="673608" y="156209"/>
                  </a:lnTo>
                  <a:lnTo>
                    <a:pt x="51739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63795" y="2153411"/>
              <a:ext cx="673735" cy="312420"/>
            </a:xfrm>
            <a:custGeom>
              <a:avLst/>
              <a:gdLst/>
              <a:ahLst/>
              <a:cxnLst/>
              <a:rect l="l" t="t" r="r" b="b"/>
              <a:pathLst>
                <a:path w="673735" h="312419">
                  <a:moveTo>
                    <a:pt x="0" y="78104"/>
                  </a:moveTo>
                  <a:lnTo>
                    <a:pt x="517398" y="78104"/>
                  </a:lnTo>
                  <a:lnTo>
                    <a:pt x="517398" y="0"/>
                  </a:lnTo>
                  <a:lnTo>
                    <a:pt x="673608" y="156209"/>
                  </a:lnTo>
                  <a:lnTo>
                    <a:pt x="517398" y="312419"/>
                  </a:lnTo>
                  <a:lnTo>
                    <a:pt x="517398" y="234314"/>
                  </a:lnTo>
                  <a:lnTo>
                    <a:pt x="0" y="234314"/>
                  </a:lnTo>
                  <a:lnTo>
                    <a:pt x="0" y="78104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5632" y="2787396"/>
              <a:ext cx="675640" cy="312420"/>
            </a:xfrm>
            <a:custGeom>
              <a:avLst/>
              <a:gdLst/>
              <a:ahLst/>
              <a:cxnLst/>
              <a:rect l="l" t="t" r="r" b="b"/>
              <a:pathLst>
                <a:path w="675639" h="312419">
                  <a:moveTo>
                    <a:pt x="518922" y="0"/>
                  </a:moveTo>
                  <a:lnTo>
                    <a:pt x="518922" y="78104"/>
                  </a:lnTo>
                  <a:lnTo>
                    <a:pt x="0" y="78104"/>
                  </a:lnTo>
                  <a:lnTo>
                    <a:pt x="0" y="234314"/>
                  </a:lnTo>
                  <a:lnTo>
                    <a:pt x="518922" y="234314"/>
                  </a:lnTo>
                  <a:lnTo>
                    <a:pt x="518922" y="312419"/>
                  </a:lnTo>
                  <a:lnTo>
                    <a:pt x="675132" y="156209"/>
                  </a:lnTo>
                  <a:lnTo>
                    <a:pt x="5189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5632" y="2787396"/>
              <a:ext cx="675640" cy="312420"/>
            </a:xfrm>
            <a:custGeom>
              <a:avLst/>
              <a:gdLst/>
              <a:ahLst/>
              <a:cxnLst/>
              <a:rect l="l" t="t" r="r" b="b"/>
              <a:pathLst>
                <a:path w="675639" h="312419">
                  <a:moveTo>
                    <a:pt x="0" y="78104"/>
                  </a:moveTo>
                  <a:lnTo>
                    <a:pt x="518922" y="78104"/>
                  </a:lnTo>
                  <a:lnTo>
                    <a:pt x="518922" y="0"/>
                  </a:lnTo>
                  <a:lnTo>
                    <a:pt x="675132" y="156209"/>
                  </a:lnTo>
                  <a:lnTo>
                    <a:pt x="518922" y="312419"/>
                  </a:lnTo>
                  <a:lnTo>
                    <a:pt x="518922" y="234314"/>
                  </a:lnTo>
                  <a:lnTo>
                    <a:pt x="0" y="234314"/>
                  </a:lnTo>
                  <a:lnTo>
                    <a:pt x="0" y="7810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7759" y="3695700"/>
              <a:ext cx="673735" cy="312420"/>
            </a:xfrm>
            <a:custGeom>
              <a:avLst/>
              <a:gdLst/>
              <a:ahLst/>
              <a:cxnLst/>
              <a:rect l="l" t="t" r="r" b="b"/>
              <a:pathLst>
                <a:path w="673735" h="312420">
                  <a:moveTo>
                    <a:pt x="517398" y="0"/>
                  </a:moveTo>
                  <a:lnTo>
                    <a:pt x="517398" y="78105"/>
                  </a:lnTo>
                  <a:lnTo>
                    <a:pt x="0" y="78105"/>
                  </a:lnTo>
                  <a:lnTo>
                    <a:pt x="0" y="234315"/>
                  </a:lnTo>
                  <a:lnTo>
                    <a:pt x="517398" y="234315"/>
                  </a:lnTo>
                  <a:lnTo>
                    <a:pt x="517398" y="312420"/>
                  </a:lnTo>
                  <a:lnTo>
                    <a:pt x="673608" y="156210"/>
                  </a:lnTo>
                  <a:lnTo>
                    <a:pt x="51739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37759" y="3695700"/>
              <a:ext cx="673735" cy="312420"/>
            </a:xfrm>
            <a:custGeom>
              <a:avLst/>
              <a:gdLst/>
              <a:ahLst/>
              <a:cxnLst/>
              <a:rect l="l" t="t" r="r" b="b"/>
              <a:pathLst>
                <a:path w="673735" h="312420">
                  <a:moveTo>
                    <a:pt x="0" y="78105"/>
                  </a:moveTo>
                  <a:lnTo>
                    <a:pt x="517398" y="78105"/>
                  </a:lnTo>
                  <a:lnTo>
                    <a:pt x="517398" y="0"/>
                  </a:lnTo>
                  <a:lnTo>
                    <a:pt x="673608" y="156210"/>
                  </a:lnTo>
                  <a:lnTo>
                    <a:pt x="517398" y="312420"/>
                  </a:lnTo>
                  <a:lnTo>
                    <a:pt x="517398" y="234315"/>
                  </a:lnTo>
                  <a:lnTo>
                    <a:pt x="0" y="234315"/>
                  </a:lnTo>
                  <a:lnTo>
                    <a:pt x="0" y="78105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59167" y="2697480"/>
              <a:ext cx="673735" cy="312420"/>
            </a:xfrm>
            <a:custGeom>
              <a:avLst/>
              <a:gdLst/>
              <a:ahLst/>
              <a:cxnLst/>
              <a:rect l="l" t="t" r="r" b="b"/>
              <a:pathLst>
                <a:path w="673734" h="312419">
                  <a:moveTo>
                    <a:pt x="517398" y="0"/>
                  </a:moveTo>
                  <a:lnTo>
                    <a:pt x="517398" y="78104"/>
                  </a:lnTo>
                  <a:lnTo>
                    <a:pt x="0" y="78104"/>
                  </a:lnTo>
                  <a:lnTo>
                    <a:pt x="0" y="234314"/>
                  </a:lnTo>
                  <a:lnTo>
                    <a:pt x="517398" y="234314"/>
                  </a:lnTo>
                  <a:lnTo>
                    <a:pt x="517398" y="312419"/>
                  </a:lnTo>
                  <a:lnTo>
                    <a:pt x="673608" y="156209"/>
                  </a:lnTo>
                  <a:lnTo>
                    <a:pt x="51739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59167" y="2697480"/>
              <a:ext cx="673735" cy="312420"/>
            </a:xfrm>
            <a:custGeom>
              <a:avLst/>
              <a:gdLst/>
              <a:ahLst/>
              <a:cxnLst/>
              <a:rect l="l" t="t" r="r" b="b"/>
              <a:pathLst>
                <a:path w="673734" h="312419">
                  <a:moveTo>
                    <a:pt x="0" y="78104"/>
                  </a:moveTo>
                  <a:lnTo>
                    <a:pt x="517398" y="78104"/>
                  </a:lnTo>
                  <a:lnTo>
                    <a:pt x="517398" y="0"/>
                  </a:lnTo>
                  <a:lnTo>
                    <a:pt x="673608" y="156209"/>
                  </a:lnTo>
                  <a:lnTo>
                    <a:pt x="517398" y="312419"/>
                  </a:lnTo>
                  <a:lnTo>
                    <a:pt x="517398" y="234314"/>
                  </a:lnTo>
                  <a:lnTo>
                    <a:pt x="0" y="234314"/>
                  </a:lnTo>
                  <a:lnTo>
                    <a:pt x="0" y="78104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02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5" dirty="0"/>
              <a:t>Regression </a:t>
            </a:r>
            <a:r>
              <a:rPr spc="-315" dirty="0"/>
              <a:t>using</a:t>
            </a:r>
            <a:r>
              <a:rPr spc="-33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5213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30" dirty="0">
                <a:latin typeface="Arial"/>
                <a:cs typeface="Arial"/>
              </a:rPr>
              <a:t>CART </a:t>
            </a:r>
            <a:r>
              <a:rPr sz="2400" b="1" dirty="0">
                <a:latin typeface="Arial"/>
                <a:cs typeface="Arial"/>
              </a:rPr>
              <a:t>cost </a:t>
            </a:r>
            <a:r>
              <a:rPr sz="2400" b="1" spc="80" dirty="0">
                <a:latin typeface="Arial"/>
                <a:cs typeface="Arial"/>
              </a:rPr>
              <a:t>function </a:t>
            </a:r>
            <a:r>
              <a:rPr sz="2400" spc="-114" dirty="0">
                <a:latin typeface="Arial Black"/>
                <a:cs typeface="Arial Black"/>
              </a:rPr>
              <a:t>for</a:t>
            </a:r>
            <a:r>
              <a:rPr sz="2400" spc="-260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04951" y="2606305"/>
            <a:ext cx="9138285" cy="2159635"/>
            <a:chOff x="2304951" y="2606305"/>
            <a:chExt cx="9138285" cy="2159635"/>
          </a:xfrm>
        </p:grpSpPr>
        <p:sp>
          <p:nvSpPr>
            <p:cNvPr id="5" name="object 5"/>
            <p:cNvSpPr/>
            <p:nvPr/>
          </p:nvSpPr>
          <p:spPr>
            <a:xfrm>
              <a:off x="2304951" y="2606305"/>
              <a:ext cx="9138281" cy="14378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7064" y="3834383"/>
              <a:ext cx="600710" cy="925194"/>
            </a:xfrm>
            <a:custGeom>
              <a:avLst/>
              <a:gdLst/>
              <a:ahLst/>
              <a:cxnLst/>
              <a:rect l="l" t="t" r="r" b="b"/>
              <a:pathLst>
                <a:path w="600710" h="925195">
                  <a:moveTo>
                    <a:pt x="300228" y="0"/>
                  </a:moveTo>
                  <a:lnTo>
                    <a:pt x="0" y="300227"/>
                  </a:lnTo>
                  <a:lnTo>
                    <a:pt x="150114" y="300227"/>
                  </a:lnTo>
                  <a:lnTo>
                    <a:pt x="150114" y="624839"/>
                  </a:lnTo>
                  <a:lnTo>
                    <a:pt x="0" y="624839"/>
                  </a:lnTo>
                  <a:lnTo>
                    <a:pt x="300228" y="925067"/>
                  </a:lnTo>
                  <a:lnTo>
                    <a:pt x="600456" y="624839"/>
                  </a:lnTo>
                  <a:lnTo>
                    <a:pt x="450342" y="624839"/>
                  </a:lnTo>
                  <a:lnTo>
                    <a:pt x="450342" y="300227"/>
                  </a:lnTo>
                  <a:lnTo>
                    <a:pt x="600456" y="300227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7064" y="3834383"/>
              <a:ext cx="600710" cy="925194"/>
            </a:xfrm>
            <a:custGeom>
              <a:avLst/>
              <a:gdLst/>
              <a:ahLst/>
              <a:cxnLst/>
              <a:rect l="l" t="t" r="r" b="b"/>
              <a:pathLst>
                <a:path w="600710" h="925195">
                  <a:moveTo>
                    <a:pt x="0" y="300227"/>
                  </a:moveTo>
                  <a:lnTo>
                    <a:pt x="300228" y="0"/>
                  </a:lnTo>
                  <a:lnTo>
                    <a:pt x="600456" y="300227"/>
                  </a:lnTo>
                  <a:lnTo>
                    <a:pt x="450342" y="300227"/>
                  </a:lnTo>
                  <a:lnTo>
                    <a:pt x="450342" y="624839"/>
                  </a:lnTo>
                  <a:lnTo>
                    <a:pt x="600456" y="624839"/>
                  </a:lnTo>
                  <a:lnTo>
                    <a:pt x="300228" y="925067"/>
                  </a:lnTo>
                  <a:lnTo>
                    <a:pt x="0" y="624839"/>
                  </a:lnTo>
                  <a:lnTo>
                    <a:pt x="150114" y="624839"/>
                  </a:lnTo>
                  <a:lnTo>
                    <a:pt x="150114" y="300227"/>
                  </a:lnTo>
                  <a:lnTo>
                    <a:pt x="0" y="30022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276533" y="4813884"/>
            <a:ext cx="7615607" cy="1526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705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15" dirty="0"/>
              <a:t>Recall </a:t>
            </a:r>
            <a:r>
              <a:rPr spc="-320" dirty="0"/>
              <a:t>Iris</a:t>
            </a:r>
            <a:r>
              <a:rPr spc="-215" dirty="0"/>
              <a:t> </a:t>
            </a:r>
            <a:r>
              <a:rPr spc="-41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35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Arial Black"/>
                <a:cs typeface="Arial Black"/>
              </a:rPr>
              <a:t>Using </a:t>
            </a:r>
            <a:r>
              <a:rPr sz="2400" spc="-245" dirty="0">
                <a:latin typeface="Arial Black"/>
                <a:cs typeface="Arial Black"/>
              </a:rPr>
              <a:t>Logistic </a:t>
            </a:r>
            <a:r>
              <a:rPr sz="2400" spc="-220" dirty="0">
                <a:latin typeface="Arial Black"/>
                <a:cs typeface="Arial Black"/>
              </a:rPr>
              <a:t>Regression </a:t>
            </a:r>
            <a:r>
              <a:rPr sz="2400" spc="-215" dirty="0">
                <a:latin typeface="Arial Black"/>
                <a:cs typeface="Arial Black"/>
              </a:rPr>
              <a:t>(+ </a:t>
            </a:r>
            <a:r>
              <a:rPr sz="2400" spc="-220" dirty="0">
                <a:latin typeface="Arial Black"/>
                <a:cs typeface="Arial Black"/>
              </a:rPr>
              <a:t>softmax </a:t>
            </a:r>
            <a:r>
              <a:rPr sz="2400" spc="-190" dirty="0">
                <a:latin typeface="Arial Black"/>
                <a:cs typeface="Arial Black"/>
              </a:rPr>
              <a:t>regression) </a:t>
            </a:r>
            <a:r>
              <a:rPr sz="2400" spc="-114" dirty="0">
                <a:latin typeface="Arial Black"/>
                <a:cs typeface="Arial Black"/>
              </a:rPr>
              <a:t>for </a:t>
            </a:r>
            <a:r>
              <a:rPr sz="2400" spc="-220" dirty="0">
                <a:latin typeface="Arial Black"/>
                <a:cs typeface="Arial Black"/>
              </a:rPr>
              <a:t>multi-class</a:t>
            </a:r>
            <a:r>
              <a:rPr sz="2400" spc="25" dirty="0">
                <a:latin typeface="Arial Black"/>
                <a:cs typeface="Arial Black"/>
              </a:rPr>
              <a:t> </a:t>
            </a:r>
            <a:r>
              <a:rPr sz="2400" spc="-155" dirty="0">
                <a:latin typeface="Arial Black"/>
                <a:cs typeface="Arial Black"/>
              </a:rPr>
              <a:t>output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7828" y="2458235"/>
            <a:ext cx="8419147" cy="3638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3780"/>
            <a:ext cx="511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Can </a:t>
            </a:r>
            <a:r>
              <a:rPr sz="2400" spc="-190" dirty="0">
                <a:latin typeface="Arial Black"/>
                <a:cs typeface="Arial Black"/>
              </a:rPr>
              <a:t>be </a:t>
            </a:r>
            <a:r>
              <a:rPr sz="2400" spc="-180" dirty="0">
                <a:latin typeface="Arial Black"/>
                <a:cs typeface="Arial Black"/>
              </a:rPr>
              <a:t>overfitted </a:t>
            </a:r>
            <a:r>
              <a:rPr sz="2400" spc="-290" dirty="0">
                <a:latin typeface="Arial Black"/>
                <a:cs typeface="Arial Black"/>
              </a:rPr>
              <a:t>as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225" dirty="0">
                <a:latin typeface="Arial Black"/>
                <a:cs typeface="Arial Black"/>
              </a:rPr>
              <a:t>Left</a:t>
            </a:r>
            <a:r>
              <a:rPr sz="2400" spc="-85" dirty="0">
                <a:latin typeface="Arial Black"/>
                <a:cs typeface="Arial Black"/>
              </a:rPr>
              <a:t> </a:t>
            </a:r>
            <a:r>
              <a:rPr sz="2400" spc="-145" dirty="0">
                <a:latin typeface="Arial Black"/>
                <a:cs typeface="Arial Black"/>
              </a:rPr>
              <a:t>figure.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39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If </a:t>
            </a:r>
            <a:r>
              <a:rPr spc="-245" dirty="0"/>
              <a:t>no </a:t>
            </a:r>
            <a:r>
              <a:rPr spc="-335" dirty="0"/>
              <a:t>parameter </a:t>
            </a:r>
            <a:r>
              <a:rPr spc="-204" dirty="0"/>
              <a:t>for</a:t>
            </a:r>
            <a:r>
              <a:rPr spc="-575" dirty="0"/>
              <a:t> </a:t>
            </a:r>
            <a:r>
              <a:rPr spc="-470" dirty="0"/>
              <a:t>DT</a:t>
            </a:r>
          </a:p>
        </p:txBody>
      </p:sp>
      <p:sp>
        <p:nvSpPr>
          <p:cNvPr id="4" name="object 4"/>
          <p:cNvSpPr/>
          <p:nvPr/>
        </p:nvSpPr>
        <p:spPr>
          <a:xfrm>
            <a:off x="2536073" y="2849663"/>
            <a:ext cx="7088067" cy="3178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340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Pros </a:t>
            </a:r>
            <a:r>
              <a:rPr spc="-305" dirty="0"/>
              <a:t>and </a:t>
            </a:r>
            <a:r>
              <a:rPr spc="-430" dirty="0"/>
              <a:t>Cons </a:t>
            </a:r>
            <a:r>
              <a:rPr spc="-235" dirty="0"/>
              <a:t>of</a:t>
            </a:r>
            <a:r>
              <a:rPr spc="-265" dirty="0"/>
              <a:t> </a:t>
            </a:r>
            <a:r>
              <a:rPr spc="-470" dirty="0"/>
              <a:t>DT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001260" cy="17907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Pros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Simple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45" dirty="0">
                <a:latin typeface="Arial Black"/>
                <a:cs typeface="Arial Black"/>
              </a:rPr>
              <a:t>understand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125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interpret,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4" dirty="0">
                <a:latin typeface="Arial Black"/>
                <a:cs typeface="Arial Black"/>
              </a:rPr>
              <a:t>Easy </a:t>
            </a:r>
            <a:r>
              <a:rPr sz="2000" spc="-150" dirty="0">
                <a:latin typeface="Arial Black"/>
                <a:cs typeface="Arial Black"/>
              </a:rPr>
              <a:t>to</a:t>
            </a:r>
            <a:r>
              <a:rPr sz="2000" spc="-3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use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0" dirty="0">
                <a:latin typeface="Arial Black"/>
                <a:cs typeface="Arial Black"/>
              </a:rPr>
              <a:t>Versatile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Powerful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340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Pros </a:t>
            </a:r>
            <a:r>
              <a:rPr spc="-305" dirty="0"/>
              <a:t>and </a:t>
            </a:r>
            <a:r>
              <a:rPr spc="-430" dirty="0"/>
              <a:t>Cons </a:t>
            </a:r>
            <a:r>
              <a:rPr spc="-235" dirty="0"/>
              <a:t>of</a:t>
            </a:r>
            <a:r>
              <a:rPr spc="-26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6901180" cy="14249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35" dirty="0">
                <a:latin typeface="Arial Black"/>
                <a:cs typeface="Arial Black"/>
              </a:rPr>
              <a:t>Cons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9" dirty="0">
                <a:latin typeface="Arial Black"/>
                <a:cs typeface="Arial Black"/>
              </a:rPr>
              <a:t>DTs </a:t>
            </a:r>
            <a:r>
              <a:rPr sz="2000" spc="-175" dirty="0">
                <a:latin typeface="Arial Black"/>
                <a:cs typeface="Arial Black"/>
              </a:rPr>
              <a:t>love </a:t>
            </a:r>
            <a:r>
              <a:rPr sz="2000" spc="-130" dirty="0">
                <a:latin typeface="Arial Black"/>
                <a:cs typeface="Arial Black"/>
              </a:rPr>
              <a:t>orthogonal </a:t>
            </a:r>
            <a:r>
              <a:rPr sz="2000" spc="-185" dirty="0">
                <a:latin typeface="Arial Black"/>
                <a:cs typeface="Arial Black"/>
              </a:rPr>
              <a:t>decision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boundaries.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60" dirty="0">
                <a:latin typeface="Arial Black"/>
                <a:cs typeface="Arial Black"/>
              </a:rPr>
              <a:t>(all </a:t>
            </a:r>
            <a:r>
              <a:rPr sz="1800" spc="-170" dirty="0">
                <a:latin typeface="Arial Black"/>
                <a:cs typeface="Arial Black"/>
              </a:rPr>
              <a:t>splits </a:t>
            </a:r>
            <a:r>
              <a:rPr sz="1800" spc="-150" dirty="0">
                <a:latin typeface="Arial Black"/>
                <a:cs typeface="Arial Black"/>
              </a:rPr>
              <a:t>are </a:t>
            </a:r>
            <a:r>
              <a:rPr sz="1800" spc="-140" dirty="0">
                <a:latin typeface="Arial Black"/>
                <a:cs typeface="Arial Black"/>
              </a:rPr>
              <a:t>perpendicular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5" dirty="0">
                <a:latin typeface="Arial Black"/>
                <a:cs typeface="Arial Black"/>
              </a:rPr>
              <a:t>an</a:t>
            </a:r>
            <a:r>
              <a:rPr sz="1800" spc="-70" dirty="0">
                <a:latin typeface="Arial Black"/>
                <a:cs typeface="Arial Black"/>
              </a:rPr>
              <a:t> </a:t>
            </a:r>
            <a:r>
              <a:rPr sz="1800" spc="-200" dirty="0">
                <a:latin typeface="Arial Black"/>
                <a:cs typeface="Arial Black"/>
              </a:rPr>
              <a:t>axis)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0" dirty="0">
                <a:latin typeface="Arial Black"/>
                <a:cs typeface="Arial Black"/>
              </a:rPr>
              <a:t>which </a:t>
            </a:r>
            <a:r>
              <a:rPr sz="2000" spc="-220" dirty="0">
                <a:latin typeface="Arial Black"/>
                <a:cs typeface="Arial Black"/>
              </a:rPr>
              <a:t>makes </a:t>
            </a:r>
            <a:r>
              <a:rPr sz="2000" spc="-155" dirty="0">
                <a:latin typeface="Arial Black"/>
                <a:cs typeface="Arial Black"/>
              </a:rPr>
              <a:t>them </a:t>
            </a:r>
            <a:r>
              <a:rPr sz="2000" spc="-195" dirty="0">
                <a:latin typeface="Arial Black"/>
                <a:cs typeface="Arial Black"/>
              </a:rPr>
              <a:t>sensitive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35" dirty="0">
                <a:latin typeface="Arial Black"/>
                <a:cs typeface="Arial Black"/>
              </a:rPr>
              <a:t>training </a:t>
            </a:r>
            <a:r>
              <a:rPr sz="2000" spc="-215" dirty="0">
                <a:latin typeface="Arial Black"/>
                <a:cs typeface="Arial Black"/>
              </a:rPr>
              <a:t>set</a:t>
            </a:r>
            <a:r>
              <a:rPr sz="2000" spc="7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rotation.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1498" y="3853415"/>
            <a:ext cx="6048374" cy="2285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340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Pros </a:t>
            </a:r>
            <a:r>
              <a:rPr spc="-305" dirty="0"/>
              <a:t>and </a:t>
            </a:r>
            <a:r>
              <a:rPr spc="-430" dirty="0"/>
              <a:t>Cons </a:t>
            </a:r>
            <a:r>
              <a:rPr spc="-235" dirty="0"/>
              <a:t>of</a:t>
            </a:r>
            <a:r>
              <a:rPr spc="-26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172710" cy="16624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35" dirty="0">
                <a:latin typeface="Arial Black"/>
                <a:cs typeface="Arial Black"/>
              </a:rPr>
              <a:t>Cons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Decision </a:t>
            </a:r>
            <a:r>
              <a:rPr sz="2000" spc="-215" dirty="0">
                <a:latin typeface="Arial Black"/>
                <a:cs typeface="Arial Black"/>
              </a:rPr>
              <a:t>Trees </a:t>
            </a:r>
            <a:r>
              <a:rPr sz="2000" spc="-160" dirty="0">
                <a:latin typeface="Arial Black"/>
                <a:cs typeface="Arial Black"/>
              </a:rPr>
              <a:t>are </a:t>
            </a:r>
            <a:r>
              <a:rPr sz="2000" spc="-170" dirty="0">
                <a:latin typeface="Arial Black"/>
                <a:cs typeface="Arial Black"/>
              </a:rPr>
              <a:t>very </a:t>
            </a:r>
            <a:r>
              <a:rPr sz="2000" spc="-195" dirty="0">
                <a:latin typeface="Arial Black"/>
                <a:cs typeface="Arial Black"/>
              </a:rPr>
              <a:t>sensitive</a:t>
            </a:r>
            <a:r>
              <a:rPr sz="2000" spc="-55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to</a:t>
            </a:r>
            <a:endParaRPr sz="2000">
              <a:latin typeface="Arial Black"/>
              <a:cs typeface="Arial Black"/>
            </a:endParaRPr>
          </a:p>
          <a:p>
            <a:pPr marL="698500">
              <a:lnSpc>
                <a:spcPts val="2280"/>
              </a:lnSpc>
            </a:pPr>
            <a:r>
              <a:rPr sz="2000" b="1" spc="55" dirty="0">
                <a:latin typeface="Arial"/>
                <a:cs typeface="Arial"/>
              </a:rPr>
              <a:t>small </a:t>
            </a:r>
            <a:r>
              <a:rPr sz="2000" b="1" spc="65" dirty="0">
                <a:latin typeface="Arial"/>
                <a:cs typeface="Arial"/>
              </a:rPr>
              <a:t>variations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training</a:t>
            </a:r>
            <a:r>
              <a:rPr sz="2000" spc="-40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data.</a:t>
            </a:r>
            <a:endParaRPr sz="2000">
              <a:latin typeface="Arial Black"/>
              <a:cs typeface="Arial Black"/>
            </a:endParaRPr>
          </a:p>
          <a:p>
            <a:pPr marL="697865" marR="250825" lvl="1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20" dirty="0">
                <a:latin typeface="Arial"/>
                <a:cs typeface="Arial"/>
              </a:rPr>
              <a:t>Example</a:t>
            </a:r>
            <a:r>
              <a:rPr sz="2000" spc="20" dirty="0">
                <a:latin typeface="Arial Black"/>
                <a:cs typeface="Arial Black"/>
              </a:rPr>
              <a:t>: </a:t>
            </a:r>
            <a:r>
              <a:rPr sz="2000" spc="-145" dirty="0">
                <a:latin typeface="Arial Black"/>
                <a:cs typeface="Arial Black"/>
              </a:rPr>
              <a:t>Iris </a:t>
            </a:r>
            <a:r>
              <a:rPr sz="2000" spc="-190" dirty="0">
                <a:latin typeface="Arial Black"/>
                <a:cs typeface="Arial Black"/>
              </a:rPr>
              <a:t>dataset </a:t>
            </a:r>
            <a:r>
              <a:rPr sz="2000" spc="-185" dirty="0">
                <a:latin typeface="Arial Black"/>
                <a:cs typeface="Arial Black"/>
              </a:rPr>
              <a:t>with</a:t>
            </a:r>
            <a:r>
              <a:rPr sz="2000" spc="-35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skipping  </a:t>
            </a:r>
            <a:r>
              <a:rPr sz="2000" spc="-204" dirty="0">
                <a:latin typeface="Arial Black"/>
                <a:cs typeface="Arial Black"/>
              </a:rPr>
              <a:t>widest </a:t>
            </a:r>
            <a:r>
              <a:rPr sz="2000" spc="-175" dirty="0">
                <a:latin typeface="Arial Black"/>
                <a:cs typeface="Arial Black"/>
              </a:rPr>
              <a:t>versicolor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data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2032" y="1472183"/>
            <a:ext cx="5839967" cy="5385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340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Pros </a:t>
            </a:r>
            <a:r>
              <a:rPr spc="-305" dirty="0"/>
              <a:t>and </a:t>
            </a:r>
            <a:r>
              <a:rPr spc="-430" dirty="0"/>
              <a:t>Cons </a:t>
            </a:r>
            <a:r>
              <a:rPr spc="-235" dirty="0"/>
              <a:t>of</a:t>
            </a:r>
            <a:r>
              <a:rPr spc="-26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172710" cy="16624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35" dirty="0">
                <a:latin typeface="Arial Black"/>
                <a:cs typeface="Arial Black"/>
              </a:rPr>
              <a:t>Cons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Decision </a:t>
            </a:r>
            <a:r>
              <a:rPr sz="2000" spc="-215" dirty="0">
                <a:latin typeface="Arial Black"/>
                <a:cs typeface="Arial Black"/>
              </a:rPr>
              <a:t>Trees </a:t>
            </a:r>
            <a:r>
              <a:rPr sz="2000" spc="-160" dirty="0">
                <a:latin typeface="Arial Black"/>
                <a:cs typeface="Arial Black"/>
              </a:rPr>
              <a:t>are </a:t>
            </a:r>
            <a:r>
              <a:rPr sz="2000" spc="-170" dirty="0">
                <a:latin typeface="Arial Black"/>
                <a:cs typeface="Arial Black"/>
              </a:rPr>
              <a:t>very </a:t>
            </a:r>
            <a:r>
              <a:rPr sz="2000" spc="-195" dirty="0">
                <a:latin typeface="Arial Black"/>
                <a:cs typeface="Arial Black"/>
              </a:rPr>
              <a:t>sensitive</a:t>
            </a:r>
            <a:r>
              <a:rPr sz="2000" spc="-55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to</a:t>
            </a:r>
            <a:endParaRPr sz="2000">
              <a:latin typeface="Arial Black"/>
              <a:cs typeface="Arial Black"/>
            </a:endParaRPr>
          </a:p>
          <a:p>
            <a:pPr marL="698500">
              <a:lnSpc>
                <a:spcPts val="2280"/>
              </a:lnSpc>
            </a:pPr>
            <a:r>
              <a:rPr sz="2000" b="1" spc="55" dirty="0">
                <a:latin typeface="Arial"/>
                <a:cs typeface="Arial"/>
              </a:rPr>
              <a:t>small </a:t>
            </a:r>
            <a:r>
              <a:rPr sz="2000" b="1" spc="65" dirty="0">
                <a:latin typeface="Arial"/>
                <a:cs typeface="Arial"/>
              </a:rPr>
              <a:t>variations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training</a:t>
            </a:r>
            <a:r>
              <a:rPr sz="2000" spc="-40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data.</a:t>
            </a:r>
            <a:endParaRPr sz="2000">
              <a:latin typeface="Arial Black"/>
              <a:cs typeface="Arial Black"/>
            </a:endParaRPr>
          </a:p>
          <a:p>
            <a:pPr marL="697865" marR="250825" lvl="1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20" dirty="0">
                <a:latin typeface="Arial"/>
                <a:cs typeface="Arial"/>
              </a:rPr>
              <a:t>Example</a:t>
            </a:r>
            <a:r>
              <a:rPr sz="2000" spc="20" dirty="0">
                <a:latin typeface="Arial Black"/>
                <a:cs typeface="Arial Black"/>
              </a:rPr>
              <a:t>: </a:t>
            </a:r>
            <a:r>
              <a:rPr sz="2000" spc="-145" dirty="0">
                <a:latin typeface="Arial Black"/>
                <a:cs typeface="Arial Black"/>
              </a:rPr>
              <a:t>Iris </a:t>
            </a:r>
            <a:r>
              <a:rPr sz="2000" spc="-190" dirty="0">
                <a:latin typeface="Arial Black"/>
                <a:cs typeface="Arial Black"/>
              </a:rPr>
              <a:t>dataset </a:t>
            </a:r>
            <a:r>
              <a:rPr sz="2000" spc="-185" dirty="0">
                <a:latin typeface="Arial Black"/>
                <a:cs typeface="Arial Black"/>
              </a:rPr>
              <a:t>with</a:t>
            </a:r>
            <a:r>
              <a:rPr sz="2000" spc="-35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skipping  </a:t>
            </a:r>
            <a:r>
              <a:rPr sz="2000" spc="-204" dirty="0">
                <a:latin typeface="Arial Black"/>
                <a:cs typeface="Arial Black"/>
              </a:rPr>
              <a:t>widest </a:t>
            </a:r>
            <a:r>
              <a:rPr sz="2000" spc="-175" dirty="0">
                <a:latin typeface="Arial Black"/>
                <a:cs typeface="Arial Black"/>
              </a:rPr>
              <a:t>versicolor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data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2344" y="3643884"/>
            <a:ext cx="6373367" cy="3189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5818" y="22859"/>
            <a:ext cx="5080166" cy="2467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305" dirty="0"/>
              <a:t>umma</a:t>
            </a:r>
            <a:r>
              <a:rPr spc="-160" dirty="0"/>
              <a:t>r</a:t>
            </a:r>
            <a:r>
              <a:rPr spc="-44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813935" cy="17907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latin typeface="Arial Black"/>
                <a:cs typeface="Arial Black"/>
              </a:rPr>
              <a:t>DT(</a:t>
            </a:r>
            <a:r>
              <a:rPr sz="2000" spc="-114" dirty="0">
                <a:latin typeface="맑은 고딕"/>
                <a:cs typeface="맑은 고딕"/>
              </a:rPr>
              <a:t>개념</a:t>
            </a:r>
            <a:r>
              <a:rPr sz="2000" spc="-114" dirty="0">
                <a:latin typeface="Arial Black"/>
                <a:cs typeface="Arial Black"/>
              </a:rPr>
              <a:t>+</a:t>
            </a:r>
            <a:r>
              <a:rPr sz="2000" spc="-114" dirty="0">
                <a:latin typeface="맑은 고딕"/>
                <a:cs typeface="맑은 고딕"/>
              </a:rPr>
              <a:t>코드 </a:t>
            </a:r>
            <a:r>
              <a:rPr sz="2000" spc="-130" dirty="0">
                <a:latin typeface="Arial Black"/>
                <a:cs typeface="Arial Black"/>
              </a:rPr>
              <a:t>:</a:t>
            </a:r>
            <a:r>
              <a:rPr sz="2000" spc="-220" dirty="0">
                <a:latin typeface="Arial Black"/>
                <a:cs typeface="Arial Black"/>
              </a:rPr>
              <a:t> </a:t>
            </a:r>
            <a:r>
              <a:rPr sz="2000" spc="-120" dirty="0">
                <a:latin typeface="맑은 고딕"/>
                <a:cs typeface="맑은 고딕"/>
              </a:rPr>
              <a:t>핸</a:t>
            </a:r>
            <a:r>
              <a:rPr sz="2000" spc="-120" dirty="0">
                <a:latin typeface="Arial Black"/>
                <a:cs typeface="Arial Black"/>
              </a:rPr>
              <a:t>6)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Training </a:t>
            </a:r>
            <a:r>
              <a:rPr sz="2000" spc="-315" dirty="0">
                <a:latin typeface="Arial Black"/>
                <a:cs typeface="Arial Black"/>
              </a:rPr>
              <a:t>&amp; </a:t>
            </a:r>
            <a:r>
              <a:rPr sz="2000" spc="-165" dirty="0">
                <a:latin typeface="Arial Black"/>
                <a:cs typeface="Arial Black"/>
              </a:rPr>
              <a:t>visualizing</a:t>
            </a:r>
            <a:r>
              <a:rPr sz="2000" spc="-360" dirty="0">
                <a:latin typeface="Arial Black"/>
                <a:cs typeface="Arial Black"/>
              </a:rPr>
              <a:t> </a:t>
            </a:r>
            <a:r>
              <a:rPr sz="2000" spc="-215" dirty="0">
                <a:latin typeface="Arial Black"/>
                <a:cs typeface="Arial Black"/>
              </a:rPr>
              <a:t>DT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Gini,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entropy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Regularization </a:t>
            </a:r>
            <a:r>
              <a:rPr sz="2000" spc="-155" dirty="0">
                <a:latin typeface="Arial Black"/>
                <a:cs typeface="Arial Black"/>
              </a:rPr>
              <a:t>by</a:t>
            </a:r>
            <a:r>
              <a:rPr sz="2000" spc="-185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hyperparameter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0" dirty="0">
                <a:latin typeface="Arial Black"/>
                <a:cs typeface="Arial Black"/>
              </a:rPr>
              <a:t>Can </a:t>
            </a:r>
            <a:r>
              <a:rPr sz="2000" spc="-215" dirty="0">
                <a:latin typeface="Arial Black"/>
                <a:cs typeface="Arial Black"/>
              </a:rPr>
              <a:t>DT </a:t>
            </a:r>
            <a:r>
              <a:rPr sz="2000" spc="-114" dirty="0">
                <a:latin typeface="Arial Black"/>
                <a:cs typeface="Arial Black"/>
              </a:rPr>
              <a:t>do </a:t>
            </a:r>
            <a:r>
              <a:rPr sz="2000" spc="-175" dirty="0">
                <a:latin typeface="Arial Black"/>
                <a:cs typeface="Arial Black"/>
              </a:rPr>
              <a:t>regression?</a:t>
            </a:r>
            <a:r>
              <a:rPr sz="2000" spc="-110" dirty="0">
                <a:latin typeface="Arial Black"/>
                <a:cs typeface="Arial Black"/>
              </a:rPr>
              <a:t> </a:t>
            </a:r>
            <a:r>
              <a:rPr sz="2000" spc="-254" dirty="0">
                <a:latin typeface="Arial Black"/>
                <a:cs typeface="Arial Black"/>
              </a:rPr>
              <a:t>Yes!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-114" dirty="0">
                <a:latin typeface="맑은 고딕"/>
                <a:cs typeface="맑은 고딕"/>
              </a:rPr>
              <a:t>핸</a:t>
            </a:r>
            <a:r>
              <a:rPr spc="-114" dirty="0"/>
              <a:t>6</a:t>
            </a:r>
          </a:p>
          <a:p>
            <a:pPr marL="241300" marR="5080" indent="-228600">
              <a:lnSpc>
                <a:spcPct val="898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pc="-45" dirty="0">
                <a:latin typeface="맑은 고딕"/>
                <a:cs typeface="맑은 고딕"/>
              </a:rPr>
              <a:t>코드</a:t>
            </a:r>
            <a:r>
              <a:rPr spc="-45" dirty="0"/>
              <a:t>+</a:t>
            </a:r>
            <a:r>
              <a:rPr spc="-45" dirty="0">
                <a:latin typeface="맑은 고딕"/>
                <a:cs typeface="맑은 고딕"/>
              </a:rPr>
              <a:t>그림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15" dirty="0"/>
              <a:t>Colab </a:t>
            </a:r>
            <a:r>
              <a:rPr spc="-185" dirty="0"/>
              <a:t>ver. </a:t>
            </a:r>
            <a:r>
              <a:rPr u="heavy" spc="-18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 </a:t>
            </a:r>
            <a:r>
              <a:rPr u="heavy" spc="-1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https://colab.research.google.com/github/ageron/handson-  </a:t>
            </a:r>
            <a:r>
              <a:rPr u="heavy" spc="-1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ml2/blob/master/06_decision_trees.ipynb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In </a:t>
            </a:r>
            <a:r>
              <a:rPr spc="-350" dirty="0"/>
              <a:t>the </a:t>
            </a:r>
            <a:r>
              <a:rPr spc="-409" dirty="0"/>
              <a:t>next </a:t>
            </a:r>
            <a:r>
              <a:rPr spc="-465" dirty="0"/>
              <a:t>lecture…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7078980" cy="32321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50" dirty="0">
                <a:latin typeface="Arial Black"/>
                <a:cs typeface="Arial Black"/>
              </a:rPr>
              <a:t>4</a:t>
            </a:r>
            <a:r>
              <a:rPr sz="2400" spc="-225" baseline="24305" dirty="0">
                <a:latin typeface="Arial Black"/>
                <a:cs typeface="Arial Black"/>
              </a:rPr>
              <a:t>th 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35" dirty="0">
                <a:latin typeface="Arial Black"/>
                <a:cs typeface="Arial Black"/>
              </a:rPr>
              <a:t>2</a:t>
            </a:r>
            <a:r>
              <a:rPr sz="2400" spc="-202" baseline="24305" dirty="0">
                <a:latin typeface="Arial Black"/>
                <a:cs typeface="Arial Black"/>
              </a:rPr>
              <a:t>nd 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395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8)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85" dirty="0">
                <a:latin typeface="Arial Black"/>
                <a:cs typeface="Arial Black"/>
              </a:rPr>
              <a:t>Ensemble, </a:t>
            </a:r>
            <a:r>
              <a:rPr sz="2000" spc="-145" dirty="0">
                <a:latin typeface="Arial Black"/>
                <a:cs typeface="Arial Black"/>
              </a:rPr>
              <a:t>Bagging,</a:t>
            </a:r>
            <a:r>
              <a:rPr sz="2000" spc="-204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Boosting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65" dirty="0">
                <a:latin typeface="Arial Black"/>
                <a:cs typeface="Arial Black"/>
              </a:rPr>
              <a:t>Random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Forest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Quiz!:</a:t>
            </a:r>
            <a:endParaRPr sz="2000">
              <a:latin typeface="Arial"/>
              <a:cs typeface="Arial"/>
            </a:endParaRPr>
          </a:p>
          <a:p>
            <a:pPr marL="11684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b="1" spc="10" dirty="0">
                <a:latin typeface="Arial"/>
                <a:cs typeface="Arial"/>
              </a:rPr>
              <a:t>Regression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(Lecture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5)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95" dirty="0">
                <a:latin typeface="Arial"/>
                <a:cs typeface="Arial"/>
              </a:rPr>
              <a:t>to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45" dirty="0">
                <a:latin typeface="Arial"/>
                <a:cs typeface="Arial"/>
              </a:rPr>
              <a:t>Random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Forest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(Lecture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8)</a:t>
            </a:r>
            <a:endParaRPr sz="18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50" dirty="0">
                <a:latin typeface="Arial Black"/>
                <a:cs typeface="Arial Black"/>
              </a:rPr>
              <a:t>5</a:t>
            </a:r>
            <a:r>
              <a:rPr sz="2400" spc="-225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95" dirty="0">
                <a:latin typeface="Arial Black"/>
                <a:cs typeface="Arial Black"/>
              </a:rPr>
              <a:t>1</a:t>
            </a:r>
            <a:r>
              <a:rPr sz="2400" spc="-292" baseline="24305" dirty="0">
                <a:latin typeface="Arial Black"/>
                <a:cs typeface="Arial Black"/>
              </a:rPr>
              <a:t>st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229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9)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70" dirty="0">
                <a:latin typeface="Arial Black"/>
                <a:cs typeface="Arial Black"/>
              </a:rPr>
              <a:t>Linear </a:t>
            </a:r>
            <a:r>
              <a:rPr sz="2000" spc="-260" dirty="0">
                <a:latin typeface="Arial Black"/>
                <a:cs typeface="Arial Black"/>
              </a:rPr>
              <a:t>SVM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classification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40" dirty="0">
                <a:latin typeface="Arial Black"/>
                <a:cs typeface="Arial Black"/>
              </a:rPr>
              <a:t>Nonlinear </a:t>
            </a:r>
            <a:r>
              <a:rPr sz="2000" spc="-260" dirty="0">
                <a:latin typeface="Arial Black"/>
                <a:cs typeface="Arial Black"/>
              </a:rPr>
              <a:t>SVM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classification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b="1" spc="5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950" b="1" spc="82" baseline="25641" dirty="0">
                <a:solidFill>
                  <a:srgbClr val="FF0000"/>
                </a:solidFill>
                <a:latin typeface="Arial"/>
                <a:cs typeface="Arial"/>
              </a:rPr>
              <a:t>nd 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Assignment: iris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F0000"/>
                </a:solidFill>
                <a:latin typeface="Arial"/>
                <a:cs typeface="Arial"/>
              </a:rPr>
              <a:t>classification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853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Training </a:t>
            </a:r>
            <a:r>
              <a:rPr spc="-690" dirty="0"/>
              <a:t>&amp; </a:t>
            </a:r>
            <a:r>
              <a:rPr spc="-385" dirty="0"/>
              <a:t>Visualizing </a:t>
            </a:r>
            <a:r>
              <a:rPr spc="-465" dirty="0"/>
              <a:t>a </a:t>
            </a:r>
            <a:r>
              <a:rPr spc="-405" dirty="0"/>
              <a:t>Decision</a:t>
            </a:r>
            <a:r>
              <a:rPr spc="-550" dirty="0"/>
              <a:t> </a:t>
            </a:r>
            <a:r>
              <a:rPr spc="-445"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750" y="1572866"/>
            <a:ext cx="12166600" cy="4243070"/>
            <a:chOff x="31750" y="1572866"/>
            <a:chExt cx="12166600" cy="4243070"/>
          </a:xfrm>
        </p:grpSpPr>
        <p:sp>
          <p:nvSpPr>
            <p:cNvPr id="4" name="object 4"/>
            <p:cNvSpPr/>
            <p:nvPr/>
          </p:nvSpPr>
          <p:spPr>
            <a:xfrm>
              <a:off x="5807575" y="1763552"/>
              <a:ext cx="6273613" cy="27106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332" y="1863845"/>
              <a:ext cx="4599835" cy="3914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844" y="1825751"/>
              <a:ext cx="582295" cy="355600"/>
            </a:xfrm>
            <a:custGeom>
              <a:avLst/>
              <a:gdLst/>
              <a:ahLst/>
              <a:cxnLst/>
              <a:rect l="l" t="t" r="r" b="b"/>
              <a:pathLst>
                <a:path w="582294" h="355600">
                  <a:moveTo>
                    <a:pt x="404622" y="0"/>
                  </a:moveTo>
                  <a:lnTo>
                    <a:pt x="404622" y="88773"/>
                  </a:lnTo>
                  <a:lnTo>
                    <a:pt x="0" y="88773"/>
                  </a:lnTo>
                  <a:lnTo>
                    <a:pt x="0" y="266319"/>
                  </a:lnTo>
                  <a:lnTo>
                    <a:pt x="404622" y="266319"/>
                  </a:lnTo>
                  <a:lnTo>
                    <a:pt x="404622" y="355092"/>
                  </a:lnTo>
                  <a:lnTo>
                    <a:pt x="582168" y="177546"/>
                  </a:lnTo>
                  <a:lnTo>
                    <a:pt x="40462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844" y="1825751"/>
              <a:ext cx="582295" cy="355600"/>
            </a:xfrm>
            <a:custGeom>
              <a:avLst/>
              <a:gdLst/>
              <a:ahLst/>
              <a:cxnLst/>
              <a:rect l="l" t="t" r="r" b="b"/>
              <a:pathLst>
                <a:path w="582294" h="355600">
                  <a:moveTo>
                    <a:pt x="0" y="88773"/>
                  </a:moveTo>
                  <a:lnTo>
                    <a:pt x="404622" y="88773"/>
                  </a:lnTo>
                  <a:lnTo>
                    <a:pt x="404622" y="0"/>
                  </a:lnTo>
                  <a:lnTo>
                    <a:pt x="582168" y="177546"/>
                  </a:lnTo>
                  <a:lnTo>
                    <a:pt x="404622" y="355092"/>
                  </a:lnTo>
                  <a:lnTo>
                    <a:pt x="404622" y="266319"/>
                  </a:lnTo>
                  <a:lnTo>
                    <a:pt x="0" y="266319"/>
                  </a:lnTo>
                  <a:lnTo>
                    <a:pt x="0" y="8877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" y="4029455"/>
              <a:ext cx="581025" cy="356870"/>
            </a:xfrm>
            <a:custGeom>
              <a:avLst/>
              <a:gdLst/>
              <a:ahLst/>
              <a:cxnLst/>
              <a:rect l="l" t="t" r="r" b="b"/>
              <a:pathLst>
                <a:path w="581025" h="356870">
                  <a:moveTo>
                    <a:pt x="402336" y="0"/>
                  </a:moveTo>
                  <a:lnTo>
                    <a:pt x="402336" y="89154"/>
                  </a:lnTo>
                  <a:lnTo>
                    <a:pt x="0" y="89154"/>
                  </a:lnTo>
                  <a:lnTo>
                    <a:pt x="0" y="267462"/>
                  </a:lnTo>
                  <a:lnTo>
                    <a:pt x="402336" y="267462"/>
                  </a:lnTo>
                  <a:lnTo>
                    <a:pt x="402336" y="356616"/>
                  </a:lnTo>
                  <a:lnTo>
                    <a:pt x="580644" y="178308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00" y="4029455"/>
              <a:ext cx="581025" cy="356870"/>
            </a:xfrm>
            <a:custGeom>
              <a:avLst/>
              <a:gdLst/>
              <a:ahLst/>
              <a:cxnLst/>
              <a:rect l="l" t="t" r="r" b="b"/>
              <a:pathLst>
                <a:path w="581025" h="356870">
                  <a:moveTo>
                    <a:pt x="0" y="89154"/>
                  </a:moveTo>
                  <a:lnTo>
                    <a:pt x="402336" y="89154"/>
                  </a:lnTo>
                  <a:lnTo>
                    <a:pt x="402336" y="0"/>
                  </a:lnTo>
                  <a:lnTo>
                    <a:pt x="580644" y="178308"/>
                  </a:lnTo>
                  <a:lnTo>
                    <a:pt x="402336" y="356616"/>
                  </a:lnTo>
                  <a:lnTo>
                    <a:pt x="402336" y="267462"/>
                  </a:lnTo>
                  <a:lnTo>
                    <a:pt x="0" y="267462"/>
                  </a:lnTo>
                  <a:lnTo>
                    <a:pt x="0" y="8915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33315" y="3345179"/>
              <a:ext cx="582295" cy="355600"/>
            </a:xfrm>
            <a:custGeom>
              <a:avLst/>
              <a:gdLst/>
              <a:ahLst/>
              <a:cxnLst/>
              <a:rect l="l" t="t" r="r" b="b"/>
              <a:pathLst>
                <a:path w="582295" h="355600">
                  <a:moveTo>
                    <a:pt x="177545" y="0"/>
                  </a:moveTo>
                  <a:lnTo>
                    <a:pt x="0" y="177546"/>
                  </a:lnTo>
                  <a:lnTo>
                    <a:pt x="177545" y="355092"/>
                  </a:lnTo>
                  <a:lnTo>
                    <a:pt x="177545" y="266319"/>
                  </a:lnTo>
                  <a:lnTo>
                    <a:pt x="582167" y="266319"/>
                  </a:lnTo>
                  <a:lnTo>
                    <a:pt x="582167" y="88773"/>
                  </a:lnTo>
                  <a:lnTo>
                    <a:pt x="177545" y="88773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33315" y="3345179"/>
              <a:ext cx="582295" cy="355600"/>
            </a:xfrm>
            <a:custGeom>
              <a:avLst/>
              <a:gdLst/>
              <a:ahLst/>
              <a:cxnLst/>
              <a:rect l="l" t="t" r="r" b="b"/>
              <a:pathLst>
                <a:path w="582295" h="355600">
                  <a:moveTo>
                    <a:pt x="582167" y="266319"/>
                  </a:moveTo>
                  <a:lnTo>
                    <a:pt x="177545" y="266319"/>
                  </a:lnTo>
                  <a:lnTo>
                    <a:pt x="177545" y="355092"/>
                  </a:lnTo>
                  <a:lnTo>
                    <a:pt x="0" y="177546"/>
                  </a:lnTo>
                  <a:lnTo>
                    <a:pt x="177545" y="0"/>
                  </a:lnTo>
                  <a:lnTo>
                    <a:pt x="177545" y="88773"/>
                  </a:lnTo>
                  <a:lnTo>
                    <a:pt x="582167" y="88773"/>
                  </a:lnTo>
                  <a:lnTo>
                    <a:pt x="582167" y="26631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00244" y="5452871"/>
              <a:ext cx="582295" cy="356870"/>
            </a:xfrm>
            <a:custGeom>
              <a:avLst/>
              <a:gdLst/>
              <a:ahLst/>
              <a:cxnLst/>
              <a:rect l="l" t="t" r="r" b="b"/>
              <a:pathLst>
                <a:path w="582295" h="356870">
                  <a:moveTo>
                    <a:pt x="178307" y="0"/>
                  </a:moveTo>
                  <a:lnTo>
                    <a:pt x="0" y="178307"/>
                  </a:lnTo>
                  <a:lnTo>
                    <a:pt x="178307" y="356615"/>
                  </a:lnTo>
                  <a:lnTo>
                    <a:pt x="178307" y="267461"/>
                  </a:lnTo>
                  <a:lnTo>
                    <a:pt x="582167" y="267461"/>
                  </a:lnTo>
                  <a:lnTo>
                    <a:pt x="582167" y="89153"/>
                  </a:lnTo>
                  <a:lnTo>
                    <a:pt x="178307" y="89153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0244" y="5452871"/>
              <a:ext cx="582295" cy="356870"/>
            </a:xfrm>
            <a:custGeom>
              <a:avLst/>
              <a:gdLst/>
              <a:ahLst/>
              <a:cxnLst/>
              <a:rect l="l" t="t" r="r" b="b"/>
              <a:pathLst>
                <a:path w="582295" h="356870">
                  <a:moveTo>
                    <a:pt x="582167" y="267461"/>
                  </a:moveTo>
                  <a:lnTo>
                    <a:pt x="178307" y="267461"/>
                  </a:lnTo>
                  <a:lnTo>
                    <a:pt x="178307" y="356615"/>
                  </a:lnTo>
                  <a:lnTo>
                    <a:pt x="0" y="178307"/>
                  </a:lnTo>
                  <a:lnTo>
                    <a:pt x="178307" y="0"/>
                  </a:lnTo>
                  <a:lnTo>
                    <a:pt x="178307" y="89153"/>
                  </a:lnTo>
                  <a:lnTo>
                    <a:pt x="582167" y="89153"/>
                  </a:lnTo>
                  <a:lnTo>
                    <a:pt x="582167" y="26746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5755" y="5452871"/>
              <a:ext cx="581025" cy="356870"/>
            </a:xfrm>
            <a:custGeom>
              <a:avLst/>
              <a:gdLst/>
              <a:ahLst/>
              <a:cxnLst/>
              <a:rect l="l" t="t" r="r" b="b"/>
              <a:pathLst>
                <a:path w="581025" h="356870">
                  <a:moveTo>
                    <a:pt x="402336" y="0"/>
                  </a:moveTo>
                  <a:lnTo>
                    <a:pt x="402336" y="89153"/>
                  </a:lnTo>
                  <a:lnTo>
                    <a:pt x="0" y="89153"/>
                  </a:lnTo>
                  <a:lnTo>
                    <a:pt x="0" y="267461"/>
                  </a:lnTo>
                  <a:lnTo>
                    <a:pt x="402336" y="267461"/>
                  </a:lnTo>
                  <a:lnTo>
                    <a:pt x="402336" y="356615"/>
                  </a:lnTo>
                  <a:lnTo>
                    <a:pt x="580644" y="17830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5755" y="5452871"/>
              <a:ext cx="581025" cy="356870"/>
            </a:xfrm>
            <a:custGeom>
              <a:avLst/>
              <a:gdLst/>
              <a:ahLst/>
              <a:cxnLst/>
              <a:rect l="l" t="t" r="r" b="b"/>
              <a:pathLst>
                <a:path w="581025" h="356870">
                  <a:moveTo>
                    <a:pt x="0" y="89153"/>
                  </a:moveTo>
                  <a:lnTo>
                    <a:pt x="402336" y="89153"/>
                  </a:lnTo>
                  <a:lnTo>
                    <a:pt x="402336" y="0"/>
                  </a:lnTo>
                  <a:lnTo>
                    <a:pt x="580644" y="178307"/>
                  </a:lnTo>
                  <a:lnTo>
                    <a:pt x="402336" y="356615"/>
                  </a:lnTo>
                  <a:lnTo>
                    <a:pt x="402336" y="267461"/>
                  </a:lnTo>
                  <a:lnTo>
                    <a:pt x="0" y="267461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19988" y="1579216"/>
              <a:ext cx="3064510" cy="2826385"/>
            </a:xfrm>
            <a:custGeom>
              <a:avLst/>
              <a:gdLst/>
              <a:ahLst/>
              <a:cxnLst/>
              <a:rect l="l" t="t" r="r" b="b"/>
              <a:pathLst>
                <a:path w="3064509" h="2826385">
                  <a:moveTo>
                    <a:pt x="17287" y="19459"/>
                  </a:moveTo>
                  <a:lnTo>
                    <a:pt x="76413" y="15066"/>
                  </a:lnTo>
                  <a:lnTo>
                    <a:pt x="127715" y="13442"/>
                  </a:lnTo>
                  <a:lnTo>
                    <a:pt x="174029" y="13830"/>
                  </a:lnTo>
                  <a:lnTo>
                    <a:pt x="218193" y="15473"/>
                  </a:lnTo>
                  <a:lnTo>
                    <a:pt x="263045" y="17614"/>
                  </a:lnTo>
                  <a:lnTo>
                    <a:pt x="311422" y="19497"/>
                  </a:lnTo>
                  <a:lnTo>
                    <a:pt x="366161" y="20364"/>
                  </a:lnTo>
                  <a:lnTo>
                    <a:pt x="430101" y="19459"/>
                  </a:lnTo>
                  <a:lnTo>
                    <a:pt x="478962" y="19668"/>
                  </a:lnTo>
                  <a:lnTo>
                    <a:pt x="525077" y="22644"/>
                  </a:lnTo>
                  <a:lnTo>
                    <a:pt x="569339" y="27450"/>
                  </a:lnTo>
                  <a:lnTo>
                    <a:pt x="612639" y="33150"/>
                  </a:lnTo>
                  <a:lnTo>
                    <a:pt x="655869" y="38808"/>
                  </a:lnTo>
                  <a:lnTo>
                    <a:pt x="699921" y="43488"/>
                  </a:lnTo>
                  <a:lnTo>
                    <a:pt x="745687" y="46254"/>
                  </a:lnTo>
                  <a:lnTo>
                    <a:pt x="794059" y="46170"/>
                  </a:lnTo>
                  <a:lnTo>
                    <a:pt x="845929" y="42301"/>
                  </a:lnTo>
                  <a:lnTo>
                    <a:pt x="902188" y="33709"/>
                  </a:lnTo>
                  <a:lnTo>
                    <a:pt x="963729" y="19459"/>
                  </a:lnTo>
                  <a:lnTo>
                    <a:pt x="1020476" y="7074"/>
                  </a:lnTo>
                  <a:lnTo>
                    <a:pt x="1072997" y="993"/>
                  </a:lnTo>
                  <a:lnTo>
                    <a:pt x="1122026" y="0"/>
                  </a:lnTo>
                  <a:lnTo>
                    <a:pt x="1168299" y="2879"/>
                  </a:lnTo>
                  <a:lnTo>
                    <a:pt x="1212553" y="8414"/>
                  </a:lnTo>
                  <a:lnTo>
                    <a:pt x="1255523" y="15392"/>
                  </a:lnTo>
                  <a:lnTo>
                    <a:pt x="1297944" y="22595"/>
                  </a:lnTo>
                  <a:lnTo>
                    <a:pt x="1340552" y="28809"/>
                  </a:lnTo>
                  <a:lnTo>
                    <a:pt x="1384084" y="32818"/>
                  </a:lnTo>
                  <a:lnTo>
                    <a:pt x="1429273" y="33406"/>
                  </a:lnTo>
                  <a:lnTo>
                    <a:pt x="1476857" y="29358"/>
                  </a:lnTo>
                  <a:lnTo>
                    <a:pt x="1527571" y="19459"/>
                  </a:lnTo>
                  <a:lnTo>
                    <a:pt x="1581768" y="8559"/>
                  </a:lnTo>
                  <a:lnTo>
                    <a:pt x="1630583" y="3835"/>
                  </a:lnTo>
                  <a:lnTo>
                    <a:pt x="1675248" y="3956"/>
                  </a:lnTo>
                  <a:lnTo>
                    <a:pt x="1716994" y="7590"/>
                  </a:lnTo>
                  <a:lnTo>
                    <a:pt x="1757054" y="13403"/>
                  </a:lnTo>
                  <a:lnTo>
                    <a:pt x="1796660" y="20064"/>
                  </a:lnTo>
                  <a:lnTo>
                    <a:pt x="1837044" y="26241"/>
                  </a:lnTo>
                  <a:lnTo>
                    <a:pt x="1879438" y="30602"/>
                  </a:lnTo>
                  <a:lnTo>
                    <a:pt x="1925074" y="31813"/>
                  </a:lnTo>
                  <a:lnTo>
                    <a:pt x="1975184" y="28543"/>
                  </a:lnTo>
                  <a:lnTo>
                    <a:pt x="2030999" y="19459"/>
                  </a:lnTo>
                  <a:lnTo>
                    <a:pt x="2099050" y="8845"/>
                  </a:lnTo>
                  <a:lnTo>
                    <a:pt x="2159402" y="5951"/>
                  </a:lnTo>
                  <a:lnTo>
                    <a:pt x="2212977" y="8605"/>
                  </a:lnTo>
                  <a:lnTo>
                    <a:pt x="2260700" y="14636"/>
                  </a:lnTo>
                  <a:lnTo>
                    <a:pt x="2303492" y="21874"/>
                  </a:lnTo>
                  <a:lnTo>
                    <a:pt x="2342276" y="28146"/>
                  </a:lnTo>
                  <a:lnTo>
                    <a:pt x="2377976" y="31282"/>
                  </a:lnTo>
                  <a:lnTo>
                    <a:pt x="2411514" y="29110"/>
                  </a:lnTo>
                  <a:lnTo>
                    <a:pt x="2443813" y="19459"/>
                  </a:lnTo>
                  <a:lnTo>
                    <a:pt x="2473212" y="10699"/>
                  </a:lnTo>
                  <a:lnTo>
                    <a:pt x="2512237" y="5247"/>
                  </a:lnTo>
                  <a:lnTo>
                    <a:pt x="2559095" y="2587"/>
                  </a:lnTo>
                  <a:lnTo>
                    <a:pt x="2611997" y="2207"/>
                  </a:lnTo>
                  <a:lnTo>
                    <a:pt x="2669151" y="3591"/>
                  </a:lnTo>
                  <a:lnTo>
                    <a:pt x="2728766" y="6224"/>
                  </a:lnTo>
                  <a:lnTo>
                    <a:pt x="2789051" y="9593"/>
                  </a:lnTo>
                  <a:lnTo>
                    <a:pt x="2848216" y="13182"/>
                  </a:lnTo>
                  <a:lnTo>
                    <a:pt x="2904470" y="16478"/>
                  </a:lnTo>
                  <a:lnTo>
                    <a:pt x="2956022" y="18966"/>
                  </a:lnTo>
                  <a:lnTo>
                    <a:pt x="3001080" y="20131"/>
                  </a:lnTo>
                  <a:lnTo>
                    <a:pt x="3037855" y="19459"/>
                  </a:lnTo>
                  <a:lnTo>
                    <a:pt x="3049757" y="50187"/>
                  </a:lnTo>
                  <a:lnTo>
                    <a:pt x="3055501" y="84624"/>
                  </a:lnTo>
                  <a:lnTo>
                    <a:pt x="3056286" y="122515"/>
                  </a:lnTo>
                  <a:lnTo>
                    <a:pt x="3053310" y="163607"/>
                  </a:lnTo>
                  <a:lnTo>
                    <a:pt x="3047770" y="207643"/>
                  </a:lnTo>
                  <a:lnTo>
                    <a:pt x="3040865" y="254369"/>
                  </a:lnTo>
                  <a:lnTo>
                    <a:pt x="3033793" y="303531"/>
                  </a:lnTo>
                  <a:lnTo>
                    <a:pt x="3027752" y="354872"/>
                  </a:lnTo>
                  <a:lnTo>
                    <a:pt x="3023939" y="408138"/>
                  </a:lnTo>
                  <a:lnTo>
                    <a:pt x="3023553" y="463074"/>
                  </a:lnTo>
                  <a:lnTo>
                    <a:pt x="3027793" y="519426"/>
                  </a:lnTo>
                  <a:lnTo>
                    <a:pt x="3037855" y="576938"/>
                  </a:lnTo>
                  <a:lnTo>
                    <a:pt x="3047290" y="627876"/>
                  </a:lnTo>
                  <a:lnTo>
                    <a:pt x="3051559" y="674248"/>
                  </a:lnTo>
                  <a:lnTo>
                    <a:pt x="3051641" y="717033"/>
                  </a:lnTo>
                  <a:lnTo>
                    <a:pt x="3048518" y="757205"/>
                  </a:lnTo>
                  <a:lnTo>
                    <a:pt x="3043169" y="795741"/>
                  </a:lnTo>
                  <a:lnTo>
                    <a:pt x="3036575" y="833618"/>
                  </a:lnTo>
                  <a:lnTo>
                    <a:pt x="3029714" y="871811"/>
                  </a:lnTo>
                  <a:lnTo>
                    <a:pt x="3023568" y="911298"/>
                  </a:lnTo>
                  <a:lnTo>
                    <a:pt x="3019117" y="953053"/>
                  </a:lnTo>
                  <a:lnTo>
                    <a:pt x="3017339" y="998055"/>
                  </a:lnTo>
                  <a:lnTo>
                    <a:pt x="3019217" y="1047278"/>
                  </a:lnTo>
                  <a:lnTo>
                    <a:pt x="3025729" y="1101699"/>
                  </a:lnTo>
                  <a:lnTo>
                    <a:pt x="3037855" y="1162294"/>
                  </a:lnTo>
                  <a:lnTo>
                    <a:pt x="3052475" y="1231293"/>
                  </a:lnTo>
                  <a:lnTo>
                    <a:pt x="3060976" y="1288477"/>
                  </a:lnTo>
                  <a:lnTo>
                    <a:pt x="3064422" y="1336058"/>
                  </a:lnTo>
                  <a:lnTo>
                    <a:pt x="3063879" y="1376244"/>
                  </a:lnTo>
                  <a:lnTo>
                    <a:pt x="3060412" y="1411246"/>
                  </a:lnTo>
                  <a:lnTo>
                    <a:pt x="3055086" y="1443274"/>
                  </a:lnTo>
                  <a:lnTo>
                    <a:pt x="3048966" y="1474537"/>
                  </a:lnTo>
                  <a:lnTo>
                    <a:pt x="3043118" y="1507246"/>
                  </a:lnTo>
                  <a:lnTo>
                    <a:pt x="3038607" y="1543610"/>
                  </a:lnTo>
                  <a:lnTo>
                    <a:pt x="3036497" y="1585839"/>
                  </a:lnTo>
                  <a:lnTo>
                    <a:pt x="3037855" y="1636144"/>
                  </a:lnTo>
                  <a:lnTo>
                    <a:pt x="3040639" y="1701435"/>
                  </a:lnTo>
                  <a:lnTo>
                    <a:pt x="3041047" y="1762863"/>
                  </a:lnTo>
                  <a:lnTo>
                    <a:pt x="3039800" y="1820730"/>
                  </a:lnTo>
                  <a:lnTo>
                    <a:pt x="3037616" y="1875337"/>
                  </a:lnTo>
                  <a:lnTo>
                    <a:pt x="3035216" y="1926984"/>
                  </a:lnTo>
                  <a:lnTo>
                    <a:pt x="3033320" y="1975974"/>
                  </a:lnTo>
                  <a:lnTo>
                    <a:pt x="3032648" y="2022607"/>
                  </a:lnTo>
                  <a:lnTo>
                    <a:pt x="3033919" y="2067184"/>
                  </a:lnTo>
                  <a:lnTo>
                    <a:pt x="3037855" y="2110006"/>
                  </a:lnTo>
                  <a:lnTo>
                    <a:pt x="3040535" y="2139216"/>
                  </a:lnTo>
                  <a:lnTo>
                    <a:pt x="3041681" y="2172618"/>
                  </a:lnTo>
                  <a:lnTo>
                    <a:pt x="3041574" y="2209954"/>
                  </a:lnTo>
                  <a:lnTo>
                    <a:pt x="3040493" y="2250967"/>
                  </a:lnTo>
                  <a:lnTo>
                    <a:pt x="3038720" y="2295401"/>
                  </a:lnTo>
                  <a:lnTo>
                    <a:pt x="3036534" y="2342999"/>
                  </a:lnTo>
                  <a:lnTo>
                    <a:pt x="3034217" y="2393503"/>
                  </a:lnTo>
                  <a:lnTo>
                    <a:pt x="3032047" y="2446658"/>
                  </a:lnTo>
                  <a:lnTo>
                    <a:pt x="3030307" y="2502206"/>
                  </a:lnTo>
                  <a:lnTo>
                    <a:pt x="3029277" y="2559890"/>
                  </a:lnTo>
                  <a:lnTo>
                    <a:pt x="3029235" y="2619454"/>
                  </a:lnTo>
                  <a:lnTo>
                    <a:pt x="3030465" y="2680641"/>
                  </a:lnTo>
                  <a:lnTo>
                    <a:pt x="3033244" y="2743194"/>
                  </a:lnTo>
                  <a:lnTo>
                    <a:pt x="3037855" y="2806855"/>
                  </a:lnTo>
                  <a:lnTo>
                    <a:pt x="2999809" y="2810481"/>
                  </a:lnTo>
                  <a:lnTo>
                    <a:pt x="2960548" y="2810479"/>
                  </a:lnTo>
                  <a:lnTo>
                    <a:pt x="2919396" y="2808015"/>
                  </a:lnTo>
                  <a:lnTo>
                    <a:pt x="2875674" y="2804255"/>
                  </a:lnTo>
                  <a:lnTo>
                    <a:pt x="2828707" y="2800367"/>
                  </a:lnTo>
                  <a:lnTo>
                    <a:pt x="2777816" y="2797516"/>
                  </a:lnTo>
                  <a:lnTo>
                    <a:pt x="2722327" y="2796870"/>
                  </a:lnTo>
                  <a:lnTo>
                    <a:pt x="2661561" y="2799594"/>
                  </a:lnTo>
                  <a:lnTo>
                    <a:pt x="2594841" y="2806855"/>
                  </a:lnTo>
                  <a:lnTo>
                    <a:pt x="2534921" y="2812846"/>
                  </a:lnTo>
                  <a:lnTo>
                    <a:pt x="2480375" y="2813872"/>
                  </a:lnTo>
                  <a:lnTo>
                    <a:pt x="2430238" y="2811296"/>
                  </a:lnTo>
                  <a:lnTo>
                    <a:pt x="2383545" y="2806480"/>
                  </a:lnTo>
                  <a:lnTo>
                    <a:pt x="2339330" y="2800788"/>
                  </a:lnTo>
                  <a:lnTo>
                    <a:pt x="2296626" y="2795581"/>
                  </a:lnTo>
                  <a:lnTo>
                    <a:pt x="2254468" y="2792221"/>
                  </a:lnTo>
                  <a:lnTo>
                    <a:pt x="2211891" y="2792072"/>
                  </a:lnTo>
                  <a:lnTo>
                    <a:pt x="2167928" y="2796496"/>
                  </a:lnTo>
                  <a:lnTo>
                    <a:pt x="2121614" y="2806855"/>
                  </a:lnTo>
                  <a:lnTo>
                    <a:pt x="2081224" y="2815635"/>
                  </a:lnTo>
                  <a:lnTo>
                    <a:pt x="2039725" y="2819638"/>
                  </a:lnTo>
                  <a:lnTo>
                    <a:pt x="1997089" y="2819817"/>
                  </a:lnTo>
                  <a:lnTo>
                    <a:pt x="1953289" y="2817128"/>
                  </a:lnTo>
                  <a:lnTo>
                    <a:pt x="1908299" y="2812524"/>
                  </a:lnTo>
                  <a:lnTo>
                    <a:pt x="1862091" y="2806960"/>
                  </a:lnTo>
                  <a:lnTo>
                    <a:pt x="1814638" y="2801390"/>
                  </a:lnTo>
                  <a:lnTo>
                    <a:pt x="1765915" y="2796768"/>
                  </a:lnTo>
                  <a:lnTo>
                    <a:pt x="1715893" y="2794050"/>
                  </a:lnTo>
                  <a:lnTo>
                    <a:pt x="1664547" y="2794189"/>
                  </a:lnTo>
                  <a:lnTo>
                    <a:pt x="1611849" y="2798139"/>
                  </a:lnTo>
                  <a:lnTo>
                    <a:pt x="1557772" y="2806855"/>
                  </a:lnTo>
                  <a:lnTo>
                    <a:pt x="1499331" y="2815791"/>
                  </a:lnTo>
                  <a:lnTo>
                    <a:pt x="1443497" y="2818643"/>
                  </a:lnTo>
                  <a:lnTo>
                    <a:pt x="1390246" y="2816843"/>
                  </a:lnTo>
                  <a:lnTo>
                    <a:pt x="1339552" y="2811824"/>
                  </a:lnTo>
                  <a:lnTo>
                    <a:pt x="1291394" y="2805018"/>
                  </a:lnTo>
                  <a:lnTo>
                    <a:pt x="1245746" y="2797857"/>
                  </a:lnTo>
                  <a:lnTo>
                    <a:pt x="1202586" y="2791773"/>
                  </a:lnTo>
                  <a:lnTo>
                    <a:pt x="1161890" y="2788199"/>
                  </a:lnTo>
                  <a:lnTo>
                    <a:pt x="1123633" y="2788566"/>
                  </a:lnTo>
                  <a:lnTo>
                    <a:pt x="1087792" y="2794308"/>
                  </a:lnTo>
                  <a:lnTo>
                    <a:pt x="1054344" y="2806855"/>
                  </a:lnTo>
                  <a:lnTo>
                    <a:pt x="1012011" y="2821217"/>
                  </a:lnTo>
                  <a:lnTo>
                    <a:pt x="964958" y="2825888"/>
                  </a:lnTo>
                  <a:lnTo>
                    <a:pt x="914829" y="2823484"/>
                  </a:lnTo>
                  <a:lnTo>
                    <a:pt x="863269" y="2816617"/>
                  </a:lnTo>
                  <a:lnTo>
                    <a:pt x="811921" y="2807902"/>
                  </a:lnTo>
                  <a:lnTo>
                    <a:pt x="762431" y="2799955"/>
                  </a:lnTo>
                  <a:lnTo>
                    <a:pt x="716442" y="2795388"/>
                  </a:lnTo>
                  <a:lnTo>
                    <a:pt x="675597" y="2796817"/>
                  </a:lnTo>
                  <a:lnTo>
                    <a:pt x="641543" y="2806855"/>
                  </a:lnTo>
                  <a:lnTo>
                    <a:pt x="615443" y="2815442"/>
                  </a:lnTo>
                  <a:lnTo>
                    <a:pt x="579895" y="2820517"/>
                  </a:lnTo>
                  <a:lnTo>
                    <a:pt x="536479" y="2822645"/>
                  </a:lnTo>
                  <a:lnTo>
                    <a:pt x="486776" y="2822397"/>
                  </a:lnTo>
                  <a:lnTo>
                    <a:pt x="432366" y="2820338"/>
                  </a:lnTo>
                  <a:lnTo>
                    <a:pt x="374830" y="2817038"/>
                  </a:lnTo>
                  <a:lnTo>
                    <a:pt x="315748" y="2813063"/>
                  </a:lnTo>
                  <a:lnTo>
                    <a:pt x="256700" y="2808982"/>
                  </a:lnTo>
                  <a:lnTo>
                    <a:pt x="199267" y="2805362"/>
                  </a:lnTo>
                  <a:lnTo>
                    <a:pt x="145029" y="2802772"/>
                  </a:lnTo>
                  <a:lnTo>
                    <a:pt x="95566" y="2801779"/>
                  </a:lnTo>
                  <a:lnTo>
                    <a:pt x="52458" y="2802951"/>
                  </a:lnTo>
                  <a:lnTo>
                    <a:pt x="17287" y="2806855"/>
                  </a:lnTo>
                  <a:lnTo>
                    <a:pt x="7238" y="2767355"/>
                  </a:lnTo>
                  <a:lnTo>
                    <a:pt x="2424" y="2722779"/>
                  </a:lnTo>
                  <a:lnTo>
                    <a:pt x="1823" y="2674143"/>
                  </a:lnTo>
                  <a:lnTo>
                    <a:pt x="4412" y="2622466"/>
                  </a:lnTo>
                  <a:lnTo>
                    <a:pt x="9170" y="2568762"/>
                  </a:lnTo>
                  <a:lnTo>
                    <a:pt x="15073" y="2514049"/>
                  </a:lnTo>
                  <a:lnTo>
                    <a:pt x="21099" y="2459343"/>
                  </a:lnTo>
                  <a:lnTo>
                    <a:pt x="26225" y="2405660"/>
                  </a:lnTo>
                  <a:lnTo>
                    <a:pt x="29430" y="2354018"/>
                  </a:lnTo>
                  <a:lnTo>
                    <a:pt x="29690" y="2305433"/>
                  </a:lnTo>
                  <a:lnTo>
                    <a:pt x="25983" y="2260921"/>
                  </a:lnTo>
                  <a:lnTo>
                    <a:pt x="17287" y="2221499"/>
                  </a:lnTo>
                  <a:lnTo>
                    <a:pt x="8279" y="2181786"/>
                  </a:lnTo>
                  <a:lnTo>
                    <a:pt x="3750" y="2136431"/>
                  </a:lnTo>
                  <a:lnTo>
                    <a:pt x="2848" y="2086504"/>
                  </a:lnTo>
                  <a:lnTo>
                    <a:pt x="4720" y="2033078"/>
                  </a:lnTo>
                  <a:lnTo>
                    <a:pt x="8514" y="1977224"/>
                  </a:lnTo>
                  <a:lnTo>
                    <a:pt x="13377" y="1920014"/>
                  </a:lnTo>
                  <a:lnTo>
                    <a:pt x="18458" y="1862519"/>
                  </a:lnTo>
                  <a:lnTo>
                    <a:pt x="22903" y="1805811"/>
                  </a:lnTo>
                  <a:lnTo>
                    <a:pt x="25861" y="1750962"/>
                  </a:lnTo>
                  <a:lnTo>
                    <a:pt x="26480" y="1699043"/>
                  </a:lnTo>
                  <a:lnTo>
                    <a:pt x="23906" y="1651125"/>
                  </a:lnTo>
                  <a:lnTo>
                    <a:pt x="17287" y="1608280"/>
                  </a:lnTo>
                  <a:lnTo>
                    <a:pt x="8619" y="1559950"/>
                  </a:lnTo>
                  <a:lnTo>
                    <a:pt x="3603" y="1510922"/>
                  </a:lnTo>
                  <a:lnTo>
                    <a:pt x="1592" y="1461303"/>
                  </a:lnTo>
                  <a:lnTo>
                    <a:pt x="1938" y="1411204"/>
                  </a:lnTo>
                  <a:lnTo>
                    <a:pt x="3995" y="1360730"/>
                  </a:lnTo>
                  <a:lnTo>
                    <a:pt x="7115" y="1309991"/>
                  </a:lnTo>
                  <a:lnTo>
                    <a:pt x="10652" y="1259094"/>
                  </a:lnTo>
                  <a:lnTo>
                    <a:pt x="13957" y="1208148"/>
                  </a:lnTo>
                  <a:lnTo>
                    <a:pt x="16385" y="1157261"/>
                  </a:lnTo>
                  <a:lnTo>
                    <a:pt x="17287" y="1106541"/>
                  </a:lnTo>
                  <a:lnTo>
                    <a:pt x="18155" y="1059954"/>
                  </a:lnTo>
                  <a:lnTo>
                    <a:pt x="20524" y="1012349"/>
                  </a:lnTo>
                  <a:lnTo>
                    <a:pt x="23836" y="963963"/>
                  </a:lnTo>
                  <a:lnTo>
                    <a:pt x="27534" y="915031"/>
                  </a:lnTo>
                  <a:lnTo>
                    <a:pt x="31057" y="865786"/>
                  </a:lnTo>
                  <a:lnTo>
                    <a:pt x="33849" y="816465"/>
                  </a:lnTo>
                  <a:lnTo>
                    <a:pt x="35351" y="767303"/>
                  </a:lnTo>
                  <a:lnTo>
                    <a:pt x="35004" y="718533"/>
                  </a:lnTo>
                  <a:lnTo>
                    <a:pt x="32250" y="670393"/>
                  </a:lnTo>
                  <a:lnTo>
                    <a:pt x="26530" y="623116"/>
                  </a:lnTo>
                  <a:lnTo>
                    <a:pt x="17287" y="576938"/>
                  </a:lnTo>
                  <a:lnTo>
                    <a:pt x="8113" y="531218"/>
                  </a:lnTo>
                  <a:lnTo>
                    <a:pt x="2574" y="485040"/>
                  </a:lnTo>
                  <a:lnTo>
                    <a:pt x="69" y="438226"/>
                  </a:lnTo>
                  <a:lnTo>
                    <a:pt x="0" y="390597"/>
                  </a:lnTo>
                  <a:lnTo>
                    <a:pt x="1764" y="341977"/>
                  </a:lnTo>
                  <a:lnTo>
                    <a:pt x="4764" y="292187"/>
                  </a:lnTo>
                  <a:lnTo>
                    <a:pt x="8398" y="241049"/>
                  </a:lnTo>
                  <a:lnTo>
                    <a:pt x="12068" y="188385"/>
                  </a:lnTo>
                  <a:lnTo>
                    <a:pt x="15173" y="134017"/>
                  </a:lnTo>
                  <a:lnTo>
                    <a:pt x="17112" y="77768"/>
                  </a:lnTo>
                  <a:lnTo>
                    <a:pt x="17287" y="19459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2145" y="1716778"/>
              <a:ext cx="6459855" cy="1332230"/>
            </a:xfrm>
            <a:custGeom>
              <a:avLst/>
              <a:gdLst/>
              <a:ahLst/>
              <a:cxnLst/>
              <a:rect l="l" t="t" r="r" b="b"/>
              <a:pathLst>
                <a:path w="6459855" h="1332230">
                  <a:moveTo>
                    <a:pt x="7238" y="29725"/>
                  </a:moveTo>
                  <a:lnTo>
                    <a:pt x="57581" y="26343"/>
                  </a:lnTo>
                  <a:lnTo>
                    <a:pt x="103166" y="28405"/>
                  </a:lnTo>
                  <a:lnTo>
                    <a:pt x="146990" y="33321"/>
                  </a:lnTo>
                  <a:lnTo>
                    <a:pt x="192051" y="38501"/>
                  </a:lnTo>
                  <a:lnTo>
                    <a:pt x="241346" y="41355"/>
                  </a:lnTo>
                  <a:lnTo>
                    <a:pt x="297873" y="39293"/>
                  </a:lnTo>
                  <a:lnTo>
                    <a:pt x="364629" y="29725"/>
                  </a:lnTo>
                  <a:lnTo>
                    <a:pt x="409258" y="23014"/>
                  </a:lnTo>
                  <a:lnTo>
                    <a:pt x="457653" y="19111"/>
                  </a:lnTo>
                  <a:lnTo>
                    <a:pt x="509091" y="17539"/>
                  </a:lnTo>
                  <a:lnTo>
                    <a:pt x="562852" y="17824"/>
                  </a:lnTo>
                  <a:lnTo>
                    <a:pt x="618215" y="19487"/>
                  </a:lnTo>
                  <a:lnTo>
                    <a:pt x="674459" y="22052"/>
                  </a:lnTo>
                  <a:lnTo>
                    <a:pt x="730864" y="25044"/>
                  </a:lnTo>
                  <a:lnTo>
                    <a:pt x="786707" y="27986"/>
                  </a:lnTo>
                  <a:lnTo>
                    <a:pt x="841269" y="30402"/>
                  </a:lnTo>
                  <a:lnTo>
                    <a:pt x="893827" y="31814"/>
                  </a:lnTo>
                  <a:lnTo>
                    <a:pt x="943662" y="31747"/>
                  </a:lnTo>
                  <a:lnTo>
                    <a:pt x="990053" y="29725"/>
                  </a:lnTo>
                  <a:lnTo>
                    <a:pt x="1029857" y="27719"/>
                  </a:lnTo>
                  <a:lnTo>
                    <a:pt x="1072821" y="26959"/>
                  </a:lnTo>
                  <a:lnTo>
                    <a:pt x="1118528" y="27212"/>
                  </a:lnTo>
                  <a:lnTo>
                    <a:pt x="1166559" y="28242"/>
                  </a:lnTo>
                  <a:lnTo>
                    <a:pt x="1216493" y="29815"/>
                  </a:lnTo>
                  <a:lnTo>
                    <a:pt x="1267913" y="31698"/>
                  </a:lnTo>
                  <a:lnTo>
                    <a:pt x="1320400" y="33654"/>
                  </a:lnTo>
                  <a:lnTo>
                    <a:pt x="1373535" y="35450"/>
                  </a:lnTo>
                  <a:lnTo>
                    <a:pt x="1426899" y="36851"/>
                  </a:lnTo>
                  <a:lnTo>
                    <a:pt x="1480073" y="37623"/>
                  </a:lnTo>
                  <a:lnTo>
                    <a:pt x="1532639" y="37530"/>
                  </a:lnTo>
                  <a:lnTo>
                    <a:pt x="1584177" y="36340"/>
                  </a:lnTo>
                  <a:lnTo>
                    <a:pt x="1634268" y="33816"/>
                  </a:lnTo>
                  <a:lnTo>
                    <a:pt x="1682495" y="29725"/>
                  </a:lnTo>
                  <a:lnTo>
                    <a:pt x="1740120" y="25098"/>
                  </a:lnTo>
                  <a:lnTo>
                    <a:pt x="1793585" y="23383"/>
                  </a:lnTo>
                  <a:lnTo>
                    <a:pt x="1843819" y="23918"/>
                  </a:lnTo>
                  <a:lnTo>
                    <a:pt x="1891753" y="26041"/>
                  </a:lnTo>
                  <a:lnTo>
                    <a:pt x="1938314" y="29089"/>
                  </a:lnTo>
                  <a:lnTo>
                    <a:pt x="1984433" y="32401"/>
                  </a:lnTo>
                  <a:lnTo>
                    <a:pt x="2031039" y="35313"/>
                  </a:lnTo>
                  <a:lnTo>
                    <a:pt x="2079060" y="37164"/>
                  </a:lnTo>
                  <a:lnTo>
                    <a:pt x="2129427" y="37291"/>
                  </a:lnTo>
                  <a:lnTo>
                    <a:pt x="2183069" y="35032"/>
                  </a:lnTo>
                  <a:lnTo>
                    <a:pt x="2240914" y="29725"/>
                  </a:lnTo>
                  <a:lnTo>
                    <a:pt x="2314993" y="23758"/>
                  </a:lnTo>
                  <a:lnTo>
                    <a:pt x="2373810" y="23813"/>
                  </a:lnTo>
                  <a:lnTo>
                    <a:pt x="2420796" y="27731"/>
                  </a:lnTo>
                  <a:lnTo>
                    <a:pt x="2459381" y="33354"/>
                  </a:lnTo>
                  <a:lnTo>
                    <a:pt x="2492994" y="38523"/>
                  </a:lnTo>
                  <a:lnTo>
                    <a:pt x="2525065" y="41080"/>
                  </a:lnTo>
                  <a:lnTo>
                    <a:pt x="2559026" y="38867"/>
                  </a:lnTo>
                  <a:lnTo>
                    <a:pt x="2598305" y="29725"/>
                  </a:lnTo>
                  <a:lnTo>
                    <a:pt x="2628245" y="23179"/>
                  </a:lnTo>
                  <a:lnTo>
                    <a:pt x="2664455" y="19602"/>
                  </a:lnTo>
                  <a:lnTo>
                    <a:pt x="2706050" y="18482"/>
                  </a:lnTo>
                  <a:lnTo>
                    <a:pt x="2752147" y="19305"/>
                  </a:lnTo>
                  <a:lnTo>
                    <a:pt x="2801860" y="21561"/>
                  </a:lnTo>
                  <a:lnTo>
                    <a:pt x="2854307" y="24737"/>
                  </a:lnTo>
                  <a:lnTo>
                    <a:pt x="2908604" y="28321"/>
                  </a:lnTo>
                  <a:lnTo>
                    <a:pt x="2963866" y="31802"/>
                  </a:lnTo>
                  <a:lnTo>
                    <a:pt x="3019211" y="34666"/>
                  </a:lnTo>
                  <a:lnTo>
                    <a:pt x="3073753" y="36403"/>
                  </a:lnTo>
                  <a:lnTo>
                    <a:pt x="3126609" y="36499"/>
                  </a:lnTo>
                  <a:lnTo>
                    <a:pt x="3176896" y="34444"/>
                  </a:lnTo>
                  <a:lnTo>
                    <a:pt x="3223729" y="29725"/>
                  </a:lnTo>
                  <a:lnTo>
                    <a:pt x="3277238" y="24407"/>
                  </a:lnTo>
                  <a:lnTo>
                    <a:pt x="3331541" y="22613"/>
                  </a:lnTo>
                  <a:lnTo>
                    <a:pt x="3386190" y="23523"/>
                  </a:lnTo>
                  <a:lnTo>
                    <a:pt x="3440739" y="26316"/>
                  </a:lnTo>
                  <a:lnTo>
                    <a:pt x="3494739" y="30173"/>
                  </a:lnTo>
                  <a:lnTo>
                    <a:pt x="3547742" y="34274"/>
                  </a:lnTo>
                  <a:lnTo>
                    <a:pt x="3599302" y="37798"/>
                  </a:lnTo>
                  <a:lnTo>
                    <a:pt x="3648970" y="39925"/>
                  </a:lnTo>
                  <a:lnTo>
                    <a:pt x="3696299" y="39835"/>
                  </a:lnTo>
                  <a:lnTo>
                    <a:pt x="3740840" y="36708"/>
                  </a:lnTo>
                  <a:lnTo>
                    <a:pt x="3782148" y="29725"/>
                  </a:lnTo>
                  <a:lnTo>
                    <a:pt x="3815944" y="24584"/>
                  </a:lnTo>
                  <a:lnTo>
                    <a:pt x="3854755" y="23117"/>
                  </a:lnTo>
                  <a:lnTo>
                    <a:pt x="3897932" y="24602"/>
                  </a:lnTo>
                  <a:lnTo>
                    <a:pt x="3944821" y="28319"/>
                  </a:lnTo>
                  <a:lnTo>
                    <a:pt x="3994772" y="33547"/>
                  </a:lnTo>
                  <a:lnTo>
                    <a:pt x="4047132" y="39566"/>
                  </a:lnTo>
                  <a:lnTo>
                    <a:pt x="4101251" y="45655"/>
                  </a:lnTo>
                  <a:lnTo>
                    <a:pt x="4156477" y="51095"/>
                  </a:lnTo>
                  <a:lnTo>
                    <a:pt x="4212158" y="55163"/>
                  </a:lnTo>
                  <a:lnTo>
                    <a:pt x="4267643" y="57140"/>
                  </a:lnTo>
                  <a:lnTo>
                    <a:pt x="4322280" y="56305"/>
                  </a:lnTo>
                  <a:lnTo>
                    <a:pt x="4375418" y="51938"/>
                  </a:lnTo>
                  <a:lnTo>
                    <a:pt x="4426405" y="43318"/>
                  </a:lnTo>
                  <a:lnTo>
                    <a:pt x="4474590" y="29725"/>
                  </a:lnTo>
                  <a:lnTo>
                    <a:pt x="4535373" y="11769"/>
                  </a:lnTo>
                  <a:lnTo>
                    <a:pt x="4588286" y="2440"/>
                  </a:lnTo>
                  <a:lnTo>
                    <a:pt x="4634751" y="0"/>
                  </a:lnTo>
                  <a:lnTo>
                    <a:pt x="4676191" y="2708"/>
                  </a:lnTo>
                  <a:lnTo>
                    <a:pt x="4714029" y="8827"/>
                  </a:lnTo>
                  <a:lnTo>
                    <a:pt x="4784590" y="24342"/>
                  </a:lnTo>
                  <a:lnTo>
                    <a:pt x="4820159" y="30260"/>
                  </a:lnTo>
                  <a:lnTo>
                    <a:pt x="4857816" y="32634"/>
                  </a:lnTo>
                  <a:lnTo>
                    <a:pt x="4898986" y="29725"/>
                  </a:lnTo>
                  <a:lnTo>
                    <a:pt x="4958006" y="24112"/>
                  </a:lnTo>
                  <a:lnTo>
                    <a:pt x="5012002" y="23526"/>
                  </a:lnTo>
                  <a:lnTo>
                    <a:pt x="5062396" y="26073"/>
                  </a:lnTo>
                  <a:lnTo>
                    <a:pt x="5110610" y="29859"/>
                  </a:lnTo>
                  <a:lnTo>
                    <a:pt x="5158064" y="32993"/>
                  </a:lnTo>
                  <a:lnTo>
                    <a:pt x="5206179" y="33579"/>
                  </a:lnTo>
                  <a:lnTo>
                    <a:pt x="5256376" y="29725"/>
                  </a:lnTo>
                  <a:lnTo>
                    <a:pt x="5295751" y="27258"/>
                  </a:lnTo>
                  <a:lnTo>
                    <a:pt x="5334243" y="29202"/>
                  </a:lnTo>
                  <a:lnTo>
                    <a:pt x="5373063" y="33933"/>
                  </a:lnTo>
                  <a:lnTo>
                    <a:pt x="5413424" y="39822"/>
                  </a:lnTo>
                  <a:lnTo>
                    <a:pt x="5456538" y="45244"/>
                  </a:lnTo>
                  <a:lnTo>
                    <a:pt x="5503617" y="48572"/>
                  </a:lnTo>
                  <a:lnTo>
                    <a:pt x="5555875" y="48179"/>
                  </a:lnTo>
                  <a:lnTo>
                    <a:pt x="5614522" y="42439"/>
                  </a:lnTo>
                  <a:lnTo>
                    <a:pt x="5680772" y="29725"/>
                  </a:lnTo>
                  <a:lnTo>
                    <a:pt x="5738842" y="18637"/>
                  </a:lnTo>
                  <a:lnTo>
                    <a:pt x="5787672" y="14410"/>
                  </a:lnTo>
                  <a:lnTo>
                    <a:pt x="5829424" y="15397"/>
                  </a:lnTo>
                  <a:lnTo>
                    <a:pt x="5866262" y="19946"/>
                  </a:lnTo>
                  <a:lnTo>
                    <a:pt x="5900347" y="26410"/>
                  </a:lnTo>
                  <a:lnTo>
                    <a:pt x="5933843" y="33139"/>
                  </a:lnTo>
                  <a:lnTo>
                    <a:pt x="5968910" y="38484"/>
                  </a:lnTo>
                  <a:lnTo>
                    <a:pt x="6007712" y="40796"/>
                  </a:lnTo>
                  <a:lnTo>
                    <a:pt x="6052410" y="38426"/>
                  </a:lnTo>
                  <a:lnTo>
                    <a:pt x="6105168" y="29725"/>
                  </a:lnTo>
                  <a:lnTo>
                    <a:pt x="6149523" y="22648"/>
                  </a:lnTo>
                  <a:lnTo>
                    <a:pt x="6194126" y="19939"/>
                  </a:lnTo>
                  <a:lnTo>
                    <a:pt x="6239000" y="20730"/>
                  </a:lnTo>
                  <a:lnTo>
                    <a:pt x="6284172" y="24149"/>
                  </a:lnTo>
                  <a:lnTo>
                    <a:pt x="6329666" y="29328"/>
                  </a:lnTo>
                  <a:lnTo>
                    <a:pt x="6375509" y="35397"/>
                  </a:lnTo>
                  <a:lnTo>
                    <a:pt x="6421724" y="41485"/>
                  </a:lnTo>
                  <a:lnTo>
                    <a:pt x="6459854" y="45770"/>
                  </a:lnTo>
                </a:path>
                <a:path w="6459855" h="1332230">
                  <a:moveTo>
                    <a:pt x="6459854" y="1301776"/>
                  </a:moveTo>
                  <a:lnTo>
                    <a:pt x="6412962" y="1299205"/>
                  </a:lnTo>
                  <a:lnTo>
                    <a:pt x="6364926" y="1295854"/>
                  </a:lnTo>
                  <a:lnTo>
                    <a:pt x="6319216" y="1292364"/>
                  </a:lnTo>
                  <a:lnTo>
                    <a:pt x="6275254" y="1289153"/>
                  </a:lnTo>
                  <a:lnTo>
                    <a:pt x="6232462" y="1286641"/>
                  </a:lnTo>
                  <a:lnTo>
                    <a:pt x="6190262" y="1285246"/>
                  </a:lnTo>
                  <a:lnTo>
                    <a:pt x="6148077" y="1285388"/>
                  </a:lnTo>
                  <a:lnTo>
                    <a:pt x="6105327" y="1287484"/>
                  </a:lnTo>
                  <a:lnTo>
                    <a:pt x="6061435" y="1291954"/>
                  </a:lnTo>
                  <a:lnTo>
                    <a:pt x="6015824" y="1299217"/>
                  </a:lnTo>
                  <a:lnTo>
                    <a:pt x="5964856" y="1306278"/>
                  </a:lnTo>
                  <a:lnTo>
                    <a:pt x="5912753" y="1309071"/>
                  </a:lnTo>
                  <a:lnTo>
                    <a:pt x="5859954" y="1308440"/>
                  </a:lnTo>
                  <a:lnTo>
                    <a:pt x="5806900" y="1305228"/>
                  </a:lnTo>
                  <a:lnTo>
                    <a:pt x="5754029" y="1300277"/>
                  </a:lnTo>
                  <a:lnTo>
                    <a:pt x="5701781" y="1294431"/>
                  </a:lnTo>
                  <a:lnTo>
                    <a:pt x="5650595" y="1288531"/>
                  </a:lnTo>
                  <a:lnTo>
                    <a:pt x="5600911" y="1283421"/>
                  </a:lnTo>
                  <a:lnTo>
                    <a:pt x="5553168" y="1279944"/>
                  </a:lnTo>
                  <a:lnTo>
                    <a:pt x="5507806" y="1278942"/>
                  </a:lnTo>
                  <a:lnTo>
                    <a:pt x="5465264" y="1281258"/>
                  </a:lnTo>
                  <a:lnTo>
                    <a:pt x="5425982" y="1287736"/>
                  </a:lnTo>
                  <a:lnTo>
                    <a:pt x="5390400" y="1299217"/>
                  </a:lnTo>
                  <a:lnTo>
                    <a:pt x="5360433" y="1309186"/>
                  </a:lnTo>
                  <a:lnTo>
                    <a:pt x="5328674" y="1314817"/>
                  </a:lnTo>
                  <a:lnTo>
                    <a:pt x="5295003" y="1316783"/>
                  </a:lnTo>
                  <a:lnTo>
                    <a:pt x="5259298" y="1315756"/>
                  </a:lnTo>
                  <a:lnTo>
                    <a:pt x="5221441" y="1312408"/>
                  </a:lnTo>
                  <a:lnTo>
                    <a:pt x="5181310" y="1307412"/>
                  </a:lnTo>
                  <a:lnTo>
                    <a:pt x="5138785" y="1301440"/>
                  </a:lnTo>
                  <a:lnTo>
                    <a:pt x="5093746" y="1295164"/>
                  </a:lnTo>
                  <a:lnTo>
                    <a:pt x="5046072" y="1289257"/>
                  </a:lnTo>
                  <a:lnTo>
                    <a:pt x="4995643" y="1284392"/>
                  </a:lnTo>
                  <a:lnTo>
                    <a:pt x="4942339" y="1281240"/>
                  </a:lnTo>
                  <a:lnTo>
                    <a:pt x="4886038" y="1280474"/>
                  </a:lnTo>
                  <a:lnTo>
                    <a:pt x="4826621" y="1282767"/>
                  </a:lnTo>
                  <a:lnTo>
                    <a:pt x="4763968" y="1288790"/>
                  </a:lnTo>
                  <a:lnTo>
                    <a:pt x="4697957" y="1299217"/>
                  </a:lnTo>
                  <a:lnTo>
                    <a:pt x="4627796" y="1311725"/>
                  </a:lnTo>
                  <a:lnTo>
                    <a:pt x="4572244" y="1319985"/>
                  </a:lnTo>
                  <a:lnTo>
                    <a:pt x="4529258" y="1324587"/>
                  </a:lnTo>
                  <a:lnTo>
                    <a:pt x="4496793" y="1326119"/>
                  </a:lnTo>
                  <a:lnTo>
                    <a:pt x="4472803" y="1325174"/>
                  </a:lnTo>
                  <a:lnTo>
                    <a:pt x="4455242" y="1322341"/>
                  </a:lnTo>
                  <a:lnTo>
                    <a:pt x="4442067" y="1318209"/>
                  </a:lnTo>
                  <a:lnTo>
                    <a:pt x="4431231" y="1313371"/>
                  </a:lnTo>
                  <a:lnTo>
                    <a:pt x="4420690" y="1308414"/>
                  </a:lnTo>
                  <a:lnTo>
                    <a:pt x="4408398" y="1303930"/>
                  </a:lnTo>
                  <a:lnTo>
                    <a:pt x="4392310" y="1300509"/>
                  </a:lnTo>
                  <a:lnTo>
                    <a:pt x="4370381" y="1298742"/>
                  </a:lnTo>
                  <a:lnTo>
                    <a:pt x="4340567" y="1299217"/>
                  </a:lnTo>
                  <a:lnTo>
                    <a:pt x="4301307" y="1300470"/>
                  </a:lnTo>
                  <a:lnTo>
                    <a:pt x="4258408" y="1300537"/>
                  </a:lnTo>
                  <a:lnTo>
                    <a:pt x="4212260" y="1299704"/>
                  </a:lnTo>
                  <a:lnTo>
                    <a:pt x="4163253" y="1298260"/>
                  </a:lnTo>
                  <a:lnTo>
                    <a:pt x="4111778" y="1296492"/>
                  </a:lnTo>
                  <a:lnTo>
                    <a:pt x="4058225" y="1294688"/>
                  </a:lnTo>
                  <a:lnTo>
                    <a:pt x="4002985" y="1293135"/>
                  </a:lnTo>
                  <a:lnTo>
                    <a:pt x="3946448" y="1292122"/>
                  </a:lnTo>
                  <a:lnTo>
                    <a:pt x="3889005" y="1291936"/>
                  </a:lnTo>
                  <a:lnTo>
                    <a:pt x="3831046" y="1292864"/>
                  </a:lnTo>
                  <a:lnTo>
                    <a:pt x="3772962" y="1295195"/>
                  </a:lnTo>
                  <a:lnTo>
                    <a:pt x="3715143" y="1299217"/>
                  </a:lnTo>
                  <a:lnTo>
                    <a:pt x="3664532" y="1301844"/>
                  </a:lnTo>
                  <a:lnTo>
                    <a:pt x="3611765" y="1301625"/>
                  </a:lnTo>
                  <a:lnTo>
                    <a:pt x="3557423" y="1299171"/>
                  </a:lnTo>
                  <a:lnTo>
                    <a:pt x="3502091" y="1295092"/>
                  </a:lnTo>
                  <a:lnTo>
                    <a:pt x="3446352" y="1289999"/>
                  </a:lnTo>
                  <a:lnTo>
                    <a:pt x="3390790" y="1284501"/>
                  </a:lnTo>
                  <a:lnTo>
                    <a:pt x="3335989" y="1279210"/>
                  </a:lnTo>
                  <a:lnTo>
                    <a:pt x="3282532" y="1274735"/>
                  </a:lnTo>
                  <a:lnTo>
                    <a:pt x="3231002" y="1271687"/>
                  </a:lnTo>
                  <a:lnTo>
                    <a:pt x="3181985" y="1270676"/>
                  </a:lnTo>
                  <a:lnTo>
                    <a:pt x="3136062" y="1272314"/>
                  </a:lnTo>
                  <a:lnTo>
                    <a:pt x="3093818" y="1277209"/>
                  </a:lnTo>
                  <a:lnTo>
                    <a:pt x="3055836" y="1285973"/>
                  </a:lnTo>
                  <a:lnTo>
                    <a:pt x="3022700" y="1299217"/>
                  </a:lnTo>
                  <a:lnTo>
                    <a:pt x="2986761" y="1314592"/>
                  </a:lnTo>
                  <a:lnTo>
                    <a:pt x="2949941" y="1324626"/>
                  </a:lnTo>
                  <a:lnTo>
                    <a:pt x="2911927" y="1330081"/>
                  </a:lnTo>
                  <a:lnTo>
                    <a:pt x="2872405" y="1331723"/>
                  </a:lnTo>
                  <a:lnTo>
                    <a:pt x="2831061" y="1330315"/>
                  </a:lnTo>
                  <a:lnTo>
                    <a:pt x="2787582" y="1326620"/>
                  </a:lnTo>
                  <a:lnTo>
                    <a:pt x="2741654" y="1321403"/>
                  </a:lnTo>
                  <a:lnTo>
                    <a:pt x="2692961" y="1315428"/>
                  </a:lnTo>
                  <a:lnTo>
                    <a:pt x="2641192" y="1309457"/>
                  </a:lnTo>
                  <a:lnTo>
                    <a:pt x="2586032" y="1304256"/>
                  </a:lnTo>
                  <a:lnTo>
                    <a:pt x="2527166" y="1300588"/>
                  </a:lnTo>
                  <a:lnTo>
                    <a:pt x="2464281" y="1299217"/>
                  </a:lnTo>
                  <a:lnTo>
                    <a:pt x="2400608" y="1298772"/>
                  </a:lnTo>
                  <a:lnTo>
                    <a:pt x="2339494" y="1297545"/>
                  </a:lnTo>
                  <a:lnTo>
                    <a:pt x="2280802" y="1295795"/>
                  </a:lnTo>
                  <a:lnTo>
                    <a:pt x="2224394" y="1293781"/>
                  </a:lnTo>
                  <a:lnTo>
                    <a:pt x="2170132" y="1291762"/>
                  </a:lnTo>
                  <a:lnTo>
                    <a:pt x="2117879" y="1289997"/>
                  </a:lnTo>
                  <a:lnTo>
                    <a:pt x="2067499" y="1288743"/>
                  </a:lnTo>
                  <a:lnTo>
                    <a:pt x="2018852" y="1288261"/>
                  </a:lnTo>
                  <a:lnTo>
                    <a:pt x="1971802" y="1288808"/>
                  </a:lnTo>
                  <a:lnTo>
                    <a:pt x="1926211" y="1290644"/>
                  </a:lnTo>
                  <a:lnTo>
                    <a:pt x="1881942" y="1294028"/>
                  </a:lnTo>
                  <a:lnTo>
                    <a:pt x="1838857" y="1299217"/>
                  </a:lnTo>
                  <a:lnTo>
                    <a:pt x="1793619" y="1304093"/>
                  </a:lnTo>
                  <a:lnTo>
                    <a:pt x="1743679" y="1306650"/>
                  </a:lnTo>
                  <a:lnTo>
                    <a:pt x="1690073" y="1307318"/>
                  </a:lnTo>
                  <a:lnTo>
                    <a:pt x="1633835" y="1306526"/>
                  </a:lnTo>
                  <a:lnTo>
                    <a:pt x="1576000" y="1304705"/>
                  </a:lnTo>
                  <a:lnTo>
                    <a:pt x="1517604" y="1302284"/>
                  </a:lnTo>
                  <a:lnTo>
                    <a:pt x="1459683" y="1299692"/>
                  </a:lnTo>
                  <a:lnTo>
                    <a:pt x="1403271" y="1297360"/>
                  </a:lnTo>
                  <a:lnTo>
                    <a:pt x="1349403" y="1295716"/>
                  </a:lnTo>
                  <a:lnTo>
                    <a:pt x="1299116" y="1295192"/>
                  </a:lnTo>
                  <a:lnTo>
                    <a:pt x="1253443" y="1296215"/>
                  </a:lnTo>
                  <a:lnTo>
                    <a:pt x="1213420" y="1299217"/>
                  </a:lnTo>
                  <a:lnTo>
                    <a:pt x="1155436" y="1303072"/>
                  </a:lnTo>
                  <a:lnTo>
                    <a:pt x="1105520" y="1301943"/>
                  </a:lnTo>
                  <a:lnTo>
                    <a:pt x="1060217" y="1298049"/>
                  </a:lnTo>
                  <a:lnTo>
                    <a:pt x="1016072" y="1293610"/>
                  </a:lnTo>
                  <a:lnTo>
                    <a:pt x="969629" y="1290846"/>
                  </a:lnTo>
                  <a:lnTo>
                    <a:pt x="917433" y="1291975"/>
                  </a:lnTo>
                  <a:lnTo>
                    <a:pt x="856030" y="1299217"/>
                  </a:lnTo>
                  <a:lnTo>
                    <a:pt x="825436" y="1302594"/>
                  </a:lnTo>
                  <a:lnTo>
                    <a:pt x="789367" y="1303862"/>
                  </a:lnTo>
                  <a:lnTo>
                    <a:pt x="748435" y="1303357"/>
                  </a:lnTo>
                  <a:lnTo>
                    <a:pt x="703250" y="1301417"/>
                  </a:lnTo>
                  <a:lnTo>
                    <a:pt x="654425" y="1298380"/>
                  </a:lnTo>
                  <a:lnTo>
                    <a:pt x="602571" y="1294583"/>
                  </a:lnTo>
                  <a:lnTo>
                    <a:pt x="548300" y="1290364"/>
                  </a:lnTo>
                  <a:lnTo>
                    <a:pt x="492224" y="1286060"/>
                  </a:lnTo>
                  <a:lnTo>
                    <a:pt x="434954" y="1282009"/>
                  </a:lnTo>
                  <a:lnTo>
                    <a:pt x="377103" y="1278549"/>
                  </a:lnTo>
                  <a:lnTo>
                    <a:pt x="319281" y="1276016"/>
                  </a:lnTo>
                  <a:lnTo>
                    <a:pt x="262101" y="1274750"/>
                  </a:lnTo>
                  <a:lnTo>
                    <a:pt x="206175" y="1275086"/>
                  </a:lnTo>
                  <a:lnTo>
                    <a:pt x="152114" y="1277364"/>
                  </a:lnTo>
                  <a:lnTo>
                    <a:pt x="100529" y="1281920"/>
                  </a:lnTo>
                  <a:lnTo>
                    <a:pt x="52033" y="1289091"/>
                  </a:lnTo>
                  <a:lnTo>
                    <a:pt x="7238" y="1299217"/>
                  </a:lnTo>
                  <a:lnTo>
                    <a:pt x="3894" y="1249349"/>
                  </a:lnTo>
                  <a:lnTo>
                    <a:pt x="2880" y="1199477"/>
                  </a:lnTo>
                  <a:lnTo>
                    <a:pt x="3510" y="1149625"/>
                  </a:lnTo>
                  <a:lnTo>
                    <a:pt x="5095" y="1099814"/>
                  </a:lnTo>
                  <a:lnTo>
                    <a:pt x="6948" y="1050068"/>
                  </a:lnTo>
                  <a:lnTo>
                    <a:pt x="8381" y="1000408"/>
                  </a:lnTo>
                  <a:lnTo>
                    <a:pt x="8707" y="950858"/>
                  </a:lnTo>
                  <a:lnTo>
                    <a:pt x="7238" y="901440"/>
                  </a:lnTo>
                  <a:lnTo>
                    <a:pt x="6337" y="852192"/>
                  </a:lnTo>
                  <a:lnTo>
                    <a:pt x="8042" y="803053"/>
                  </a:lnTo>
                  <a:lnTo>
                    <a:pt x="11178" y="753901"/>
                  </a:lnTo>
                  <a:lnTo>
                    <a:pt x="14572" y="704614"/>
                  </a:lnTo>
                  <a:lnTo>
                    <a:pt x="17049" y="655069"/>
                  </a:lnTo>
                  <a:lnTo>
                    <a:pt x="17436" y="605144"/>
                  </a:lnTo>
                  <a:lnTo>
                    <a:pt x="14557" y="554716"/>
                  </a:lnTo>
                  <a:lnTo>
                    <a:pt x="7238" y="503663"/>
                  </a:lnTo>
                  <a:lnTo>
                    <a:pt x="1627" y="461189"/>
                  </a:lnTo>
                  <a:lnTo>
                    <a:pt x="0" y="416337"/>
                  </a:lnTo>
                  <a:lnTo>
                    <a:pt x="1328" y="369590"/>
                  </a:lnTo>
                  <a:lnTo>
                    <a:pt x="4588" y="321428"/>
                  </a:lnTo>
                  <a:lnTo>
                    <a:pt x="8752" y="272333"/>
                  </a:lnTo>
                  <a:lnTo>
                    <a:pt x="12796" y="222787"/>
                  </a:lnTo>
                  <a:lnTo>
                    <a:pt x="15692" y="173272"/>
                  </a:lnTo>
                  <a:lnTo>
                    <a:pt x="16415" y="124269"/>
                  </a:lnTo>
                  <a:lnTo>
                    <a:pt x="13939" y="76259"/>
                  </a:lnTo>
                  <a:lnTo>
                    <a:pt x="7238" y="29725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8539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Training </a:t>
            </a:r>
            <a:r>
              <a:rPr spc="-690" dirty="0"/>
              <a:t>&amp; </a:t>
            </a:r>
            <a:r>
              <a:rPr spc="-385" dirty="0"/>
              <a:t>Visualizing </a:t>
            </a:r>
            <a:r>
              <a:rPr spc="-465" dirty="0"/>
              <a:t>a </a:t>
            </a:r>
            <a:r>
              <a:rPr spc="-405" dirty="0"/>
              <a:t>Decision</a:t>
            </a:r>
            <a:r>
              <a:rPr spc="-550" dirty="0"/>
              <a:t> </a:t>
            </a:r>
            <a:r>
              <a:rPr spc="-44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232537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Code: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i="1" spc="-5" dirty="0">
                <a:latin typeface="Noto Sans"/>
                <a:cs typeface="Noto Sans"/>
              </a:rPr>
              <a:t>Iris Decision</a:t>
            </a:r>
            <a:r>
              <a:rPr sz="2400" i="1" spc="-50" dirty="0">
                <a:latin typeface="Noto Sans"/>
                <a:cs typeface="Noto Sans"/>
              </a:rPr>
              <a:t> </a:t>
            </a:r>
            <a:r>
              <a:rPr sz="2400" i="1" spc="-5" dirty="0">
                <a:latin typeface="Noto Sans"/>
                <a:cs typeface="Noto Sans"/>
              </a:rPr>
              <a:t>Tree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3019" y="1840229"/>
            <a:ext cx="8476615" cy="4410075"/>
            <a:chOff x="3653019" y="1840229"/>
            <a:chExt cx="8476615" cy="4410075"/>
          </a:xfrm>
        </p:grpSpPr>
        <p:sp>
          <p:nvSpPr>
            <p:cNvPr id="5" name="object 5"/>
            <p:cNvSpPr/>
            <p:nvPr/>
          </p:nvSpPr>
          <p:spPr>
            <a:xfrm>
              <a:off x="3699891" y="1840229"/>
              <a:ext cx="8429624" cy="44100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9369" y="3767480"/>
              <a:ext cx="8372475" cy="751205"/>
            </a:xfrm>
            <a:custGeom>
              <a:avLst/>
              <a:gdLst/>
              <a:ahLst/>
              <a:cxnLst/>
              <a:rect l="l" t="t" r="r" b="b"/>
              <a:pathLst>
                <a:path w="8372475" h="751204">
                  <a:moveTo>
                    <a:pt x="11946" y="36423"/>
                  </a:moveTo>
                  <a:lnTo>
                    <a:pt x="64697" y="34077"/>
                  </a:lnTo>
                  <a:lnTo>
                    <a:pt x="115246" y="34199"/>
                  </a:lnTo>
                  <a:lnTo>
                    <a:pt x="164249" y="35779"/>
                  </a:lnTo>
                  <a:lnTo>
                    <a:pt x="212358" y="37804"/>
                  </a:lnTo>
                  <a:lnTo>
                    <a:pt x="260229" y="39261"/>
                  </a:lnTo>
                  <a:lnTo>
                    <a:pt x="308514" y="39138"/>
                  </a:lnTo>
                  <a:lnTo>
                    <a:pt x="357869" y="36423"/>
                  </a:lnTo>
                  <a:lnTo>
                    <a:pt x="387172" y="35535"/>
                  </a:lnTo>
                  <a:lnTo>
                    <a:pt x="424185" y="36872"/>
                  </a:lnTo>
                  <a:lnTo>
                    <a:pt x="467722" y="39911"/>
                  </a:lnTo>
                  <a:lnTo>
                    <a:pt x="516594" y="44131"/>
                  </a:lnTo>
                  <a:lnTo>
                    <a:pt x="569617" y="49010"/>
                  </a:lnTo>
                  <a:lnTo>
                    <a:pt x="625603" y="54025"/>
                  </a:lnTo>
                  <a:lnTo>
                    <a:pt x="683366" y="58655"/>
                  </a:lnTo>
                  <a:lnTo>
                    <a:pt x="741720" y="62377"/>
                  </a:lnTo>
                  <a:lnTo>
                    <a:pt x="799478" y="64670"/>
                  </a:lnTo>
                  <a:lnTo>
                    <a:pt x="855454" y="65012"/>
                  </a:lnTo>
                  <a:lnTo>
                    <a:pt x="908460" y="62880"/>
                  </a:lnTo>
                  <a:lnTo>
                    <a:pt x="957311" y="57752"/>
                  </a:lnTo>
                  <a:lnTo>
                    <a:pt x="1000820" y="49108"/>
                  </a:lnTo>
                  <a:lnTo>
                    <a:pt x="1037801" y="36423"/>
                  </a:lnTo>
                  <a:lnTo>
                    <a:pt x="1072406" y="24342"/>
                  </a:lnTo>
                  <a:lnTo>
                    <a:pt x="1113392" y="15621"/>
                  </a:lnTo>
                  <a:lnTo>
                    <a:pt x="1159824" y="9882"/>
                  </a:lnTo>
                  <a:lnTo>
                    <a:pt x="1210766" y="6749"/>
                  </a:lnTo>
                  <a:lnTo>
                    <a:pt x="1265283" y="5844"/>
                  </a:lnTo>
                  <a:lnTo>
                    <a:pt x="1322439" y="6791"/>
                  </a:lnTo>
                  <a:lnTo>
                    <a:pt x="1381299" y="9212"/>
                  </a:lnTo>
                  <a:lnTo>
                    <a:pt x="1440926" y="12731"/>
                  </a:lnTo>
                  <a:lnTo>
                    <a:pt x="1500386" y="16970"/>
                  </a:lnTo>
                  <a:lnTo>
                    <a:pt x="1558743" y="21553"/>
                  </a:lnTo>
                  <a:lnTo>
                    <a:pt x="1615061" y="26102"/>
                  </a:lnTo>
                  <a:lnTo>
                    <a:pt x="1668405" y="30241"/>
                  </a:lnTo>
                  <a:lnTo>
                    <a:pt x="1717839" y="33592"/>
                  </a:lnTo>
                  <a:lnTo>
                    <a:pt x="1762428" y="35778"/>
                  </a:lnTo>
                  <a:lnTo>
                    <a:pt x="1801236" y="36423"/>
                  </a:lnTo>
                  <a:lnTo>
                    <a:pt x="1845694" y="36914"/>
                  </a:lnTo>
                  <a:lnTo>
                    <a:pt x="1890235" y="38733"/>
                  </a:lnTo>
                  <a:lnTo>
                    <a:pt x="1935119" y="41454"/>
                  </a:lnTo>
                  <a:lnTo>
                    <a:pt x="1980608" y="44653"/>
                  </a:lnTo>
                  <a:lnTo>
                    <a:pt x="2026964" y="47904"/>
                  </a:lnTo>
                  <a:lnTo>
                    <a:pt x="2074447" y="50782"/>
                  </a:lnTo>
                  <a:lnTo>
                    <a:pt x="2123318" y="52863"/>
                  </a:lnTo>
                  <a:lnTo>
                    <a:pt x="2173840" y="53721"/>
                  </a:lnTo>
                  <a:lnTo>
                    <a:pt x="2226273" y="52931"/>
                  </a:lnTo>
                  <a:lnTo>
                    <a:pt x="2280879" y="50068"/>
                  </a:lnTo>
                  <a:lnTo>
                    <a:pt x="2337919" y="44707"/>
                  </a:lnTo>
                  <a:lnTo>
                    <a:pt x="2397654" y="36423"/>
                  </a:lnTo>
                  <a:lnTo>
                    <a:pt x="2469915" y="26657"/>
                  </a:lnTo>
                  <a:lnTo>
                    <a:pt x="2525827" y="22747"/>
                  </a:lnTo>
                  <a:lnTo>
                    <a:pt x="2568773" y="23229"/>
                  </a:lnTo>
                  <a:lnTo>
                    <a:pt x="2602135" y="26642"/>
                  </a:lnTo>
                  <a:lnTo>
                    <a:pt x="2629296" y="31520"/>
                  </a:lnTo>
                  <a:lnTo>
                    <a:pt x="2653640" y="36401"/>
                  </a:lnTo>
                  <a:lnTo>
                    <a:pt x="2678548" y="39820"/>
                  </a:lnTo>
                  <a:lnTo>
                    <a:pt x="2707403" y="40316"/>
                  </a:lnTo>
                  <a:lnTo>
                    <a:pt x="2743589" y="36423"/>
                  </a:lnTo>
                  <a:lnTo>
                    <a:pt x="2772001" y="33422"/>
                  </a:lnTo>
                  <a:lnTo>
                    <a:pt x="2840585" y="33494"/>
                  </a:lnTo>
                  <a:lnTo>
                    <a:pt x="2880309" y="35713"/>
                  </a:lnTo>
                  <a:lnTo>
                    <a:pt x="2923357" y="38821"/>
                  </a:lnTo>
                  <a:lnTo>
                    <a:pt x="2969506" y="42391"/>
                  </a:lnTo>
                  <a:lnTo>
                    <a:pt x="3018533" y="45996"/>
                  </a:lnTo>
                  <a:lnTo>
                    <a:pt x="3070213" y="49210"/>
                  </a:lnTo>
                  <a:lnTo>
                    <a:pt x="3124324" y="51608"/>
                  </a:lnTo>
                  <a:lnTo>
                    <a:pt x="3180643" y="52762"/>
                  </a:lnTo>
                  <a:lnTo>
                    <a:pt x="3238945" y="52247"/>
                  </a:lnTo>
                  <a:lnTo>
                    <a:pt x="3299008" y="49636"/>
                  </a:lnTo>
                  <a:lnTo>
                    <a:pt x="3360608" y="44504"/>
                  </a:lnTo>
                  <a:lnTo>
                    <a:pt x="3423522" y="36423"/>
                  </a:lnTo>
                  <a:lnTo>
                    <a:pt x="3493601" y="27406"/>
                  </a:lnTo>
                  <a:lnTo>
                    <a:pt x="3556403" y="22487"/>
                  </a:lnTo>
                  <a:lnTo>
                    <a:pt x="3612999" y="20928"/>
                  </a:lnTo>
                  <a:lnTo>
                    <a:pt x="3664460" y="21993"/>
                  </a:lnTo>
                  <a:lnTo>
                    <a:pt x="3711859" y="24943"/>
                  </a:lnTo>
                  <a:lnTo>
                    <a:pt x="3756268" y="29041"/>
                  </a:lnTo>
                  <a:lnTo>
                    <a:pt x="3798758" y="33549"/>
                  </a:lnTo>
                  <a:lnTo>
                    <a:pt x="3840401" y="37730"/>
                  </a:lnTo>
                  <a:lnTo>
                    <a:pt x="3882268" y="40845"/>
                  </a:lnTo>
                  <a:lnTo>
                    <a:pt x="3925433" y="42158"/>
                  </a:lnTo>
                  <a:lnTo>
                    <a:pt x="3970966" y="40930"/>
                  </a:lnTo>
                  <a:lnTo>
                    <a:pt x="4019939" y="36423"/>
                  </a:lnTo>
                  <a:lnTo>
                    <a:pt x="4060295" y="33196"/>
                  </a:lnTo>
                  <a:lnTo>
                    <a:pt x="4104389" y="32763"/>
                  </a:lnTo>
                  <a:lnTo>
                    <a:pt x="4151630" y="34618"/>
                  </a:lnTo>
                  <a:lnTo>
                    <a:pt x="4201426" y="38254"/>
                  </a:lnTo>
                  <a:lnTo>
                    <a:pt x="4253189" y="43165"/>
                  </a:lnTo>
                  <a:lnTo>
                    <a:pt x="4306326" y="48843"/>
                  </a:lnTo>
                  <a:lnTo>
                    <a:pt x="4360248" y="54784"/>
                  </a:lnTo>
                  <a:lnTo>
                    <a:pt x="4414363" y="60479"/>
                  </a:lnTo>
                  <a:lnTo>
                    <a:pt x="4468081" y="65422"/>
                  </a:lnTo>
                  <a:lnTo>
                    <a:pt x="4520811" y="69107"/>
                  </a:lnTo>
                  <a:lnTo>
                    <a:pt x="4571963" y="71027"/>
                  </a:lnTo>
                  <a:lnTo>
                    <a:pt x="4620946" y="70676"/>
                  </a:lnTo>
                  <a:lnTo>
                    <a:pt x="4667169" y="67546"/>
                  </a:lnTo>
                  <a:lnTo>
                    <a:pt x="4710042" y="61132"/>
                  </a:lnTo>
                  <a:lnTo>
                    <a:pt x="4748974" y="50927"/>
                  </a:lnTo>
                  <a:lnTo>
                    <a:pt x="4831200" y="15072"/>
                  </a:lnTo>
                  <a:lnTo>
                    <a:pt x="4873571" y="3568"/>
                  </a:lnTo>
                  <a:lnTo>
                    <a:pt x="4912126" y="0"/>
                  </a:lnTo>
                  <a:lnTo>
                    <a:pt x="4948504" y="2451"/>
                  </a:lnTo>
                  <a:lnTo>
                    <a:pt x="4984342" y="9010"/>
                  </a:lnTo>
                  <a:lnTo>
                    <a:pt x="5021280" y="17762"/>
                  </a:lnTo>
                  <a:lnTo>
                    <a:pt x="5060956" y="26793"/>
                  </a:lnTo>
                  <a:lnTo>
                    <a:pt x="5105009" y="34190"/>
                  </a:lnTo>
                  <a:lnTo>
                    <a:pt x="5155077" y="38038"/>
                  </a:lnTo>
                  <a:lnTo>
                    <a:pt x="5212799" y="36423"/>
                  </a:lnTo>
                  <a:lnTo>
                    <a:pt x="5292651" y="31584"/>
                  </a:lnTo>
                  <a:lnTo>
                    <a:pt x="5356952" y="30463"/>
                  </a:lnTo>
                  <a:lnTo>
                    <a:pt x="5408948" y="31797"/>
                  </a:lnTo>
                  <a:lnTo>
                    <a:pt x="5451880" y="34323"/>
                  </a:lnTo>
                  <a:lnTo>
                    <a:pt x="5488993" y="36778"/>
                  </a:lnTo>
                  <a:lnTo>
                    <a:pt x="5523530" y="37899"/>
                  </a:lnTo>
                  <a:lnTo>
                    <a:pt x="5558735" y="36423"/>
                  </a:lnTo>
                  <a:lnTo>
                    <a:pt x="5589017" y="35372"/>
                  </a:lnTo>
                  <a:lnTo>
                    <a:pt x="5623074" y="36608"/>
                  </a:lnTo>
                  <a:lnTo>
                    <a:pt x="5661157" y="39265"/>
                  </a:lnTo>
                  <a:lnTo>
                    <a:pt x="5703515" y="42474"/>
                  </a:lnTo>
                  <a:lnTo>
                    <a:pt x="5750397" y="45368"/>
                  </a:lnTo>
                  <a:lnTo>
                    <a:pt x="5802052" y="47077"/>
                  </a:lnTo>
                  <a:lnTo>
                    <a:pt x="5858732" y="46735"/>
                  </a:lnTo>
                  <a:lnTo>
                    <a:pt x="5920684" y="43473"/>
                  </a:lnTo>
                  <a:lnTo>
                    <a:pt x="5988160" y="36423"/>
                  </a:lnTo>
                  <a:lnTo>
                    <a:pt x="6053510" y="30044"/>
                  </a:lnTo>
                  <a:lnTo>
                    <a:pt x="6110156" y="28457"/>
                  </a:lnTo>
                  <a:lnTo>
                    <a:pt x="6159938" y="30293"/>
                  </a:lnTo>
                  <a:lnTo>
                    <a:pt x="6204698" y="34181"/>
                  </a:lnTo>
                  <a:lnTo>
                    <a:pt x="6246277" y="38750"/>
                  </a:lnTo>
                  <a:lnTo>
                    <a:pt x="6286514" y="42629"/>
                  </a:lnTo>
                  <a:lnTo>
                    <a:pt x="6327250" y="44448"/>
                  </a:lnTo>
                  <a:lnTo>
                    <a:pt x="6370327" y="42837"/>
                  </a:lnTo>
                  <a:lnTo>
                    <a:pt x="6417585" y="36423"/>
                  </a:lnTo>
                  <a:lnTo>
                    <a:pt x="6448344" y="32719"/>
                  </a:lnTo>
                  <a:lnTo>
                    <a:pt x="6524079" y="32954"/>
                  </a:lnTo>
                  <a:lnTo>
                    <a:pt x="6567911" y="35945"/>
                  </a:lnTo>
                  <a:lnTo>
                    <a:pt x="6614957" y="40219"/>
                  </a:lnTo>
                  <a:lnTo>
                    <a:pt x="6664646" y="45304"/>
                  </a:lnTo>
                  <a:lnTo>
                    <a:pt x="6716404" y="50724"/>
                  </a:lnTo>
                  <a:lnTo>
                    <a:pt x="6769660" y="56007"/>
                  </a:lnTo>
                  <a:lnTo>
                    <a:pt x="6823843" y="60677"/>
                  </a:lnTo>
                  <a:lnTo>
                    <a:pt x="6878381" y="64262"/>
                  </a:lnTo>
                  <a:lnTo>
                    <a:pt x="6932700" y="66286"/>
                  </a:lnTo>
                  <a:lnTo>
                    <a:pt x="6986231" y="66277"/>
                  </a:lnTo>
                  <a:lnTo>
                    <a:pt x="7038400" y="63760"/>
                  </a:lnTo>
                  <a:lnTo>
                    <a:pt x="7088636" y="58261"/>
                  </a:lnTo>
                  <a:lnTo>
                    <a:pt x="7136366" y="49307"/>
                  </a:lnTo>
                  <a:lnTo>
                    <a:pt x="7181020" y="36423"/>
                  </a:lnTo>
                  <a:lnTo>
                    <a:pt x="7231618" y="21156"/>
                  </a:lnTo>
                  <a:lnTo>
                    <a:pt x="7278322" y="11700"/>
                  </a:lnTo>
                  <a:lnTo>
                    <a:pt x="7321980" y="7164"/>
                  </a:lnTo>
                  <a:lnTo>
                    <a:pt x="7363438" y="6658"/>
                  </a:lnTo>
                  <a:lnTo>
                    <a:pt x="7403546" y="9290"/>
                  </a:lnTo>
                  <a:lnTo>
                    <a:pt x="7443149" y="14169"/>
                  </a:lnTo>
                  <a:lnTo>
                    <a:pt x="7483096" y="20405"/>
                  </a:lnTo>
                  <a:lnTo>
                    <a:pt x="7524233" y="27107"/>
                  </a:lnTo>
                  <a:lnTo>
                    <a:pt x="7567408" y="33384"/>
                  </a:lnTo>
                  <a:lnTo>
                    <a:pt x="7613469" y="38345"/>
                  </a:lnTo>
                  <a:lnTo>
                    <a:pt x="7663262" y="41099"/>
                  </a:lnTo>
                  <a:lnTo>
                    <a:pt x="7717636" y="40756"/>
                  </a:lnTo>
                  <a:lnTo>
                    <a:pt x="7777437" y="36423"/>
                  </a:lnTo>
                  <a:lnTo>
                    <a:pt x="7843279" y="30669"/>
                  </a:lnTo>
                  <a:lnTo>
                    <a:pt x="7904950" y="27457"/>
                  </a:lnTo>
                  <a:lnTo>
                    <a:pt x="7962765" y="26338"/>
                  </a:lnTo>
                  <a:lnTo>
                    <a:pt x="8017043" y="26864"/>
                  </a:lnTo>
                  <a:lnTo>
                    <a:pt x="8068100" y="28587"/>
                  </a:lnTo>
                  <a:lnTo>
                    <a:pt x="8116253" y="31056"/>
                  </a:lnTo>
                  <a:lnTo>
                    <a:pt x="8161819" y="33823"/>
                  </a:lnTo>
                  <a:lnTo>
                    <a:pt x="8205115" y="36440"/>
                  </a:lnTo>
                  <a:lnTo>
                    <a:pt x="8246458" y="38457"/>
                  </a:lnTo>
                  <a:lnTo>
                    <a:pt x="8286166" y="39426"/>
                  </a:lnTo>
                  <a:lnTo>
                    <a:pt x="8324555" y="38898"/>
                  </a:lnTo>
                  <a:lnTo>
                    <a:pt x="8361942" y="36423"/>
                  </a:lnTo>
                  <a:lnTo>
                    <a:pt x="8371555" y="78432"/>
                  </a:lnTo>
                  <a:lnTo>
                    <a:pt x="8372220" y="119018"/>
                  </a:lnTo>
                  <a:lnTo>
                    <a:pt x="8367384" y="159998"/>
                  </a:lnTo>
                  <a:lnTo>
                    <a:pt x="8360493" y="203185"/>
                  </a:lnTo>
                  <a:lnTo>
                    <a:pt x="8354992" y="250395"/>
                  </a:lnTo>
                  <a:lnTo>
                    <a:pt x="8354326" y="303444"/>
                  </a:lnTo>
                  <a:lnTo>
                    <a:pt x="8361942" y="364147"/>
                  </a:lnTo>
                  <a:lnTo>
                    <a:pt x="8370517" y="423630"/>
                  </a:lnTo>
                  <a:lnTo>
                    <a:pt x="8372089" y="474213"/>
                  </a:lnTo>
                  <a:lnTo>
                    <a:pt x="8369145" y="519483"/>
                  </a:lnTo>
                  <a:lnTo>
                    <a:pt x="8364172" y="563027"/>
                  </a:lnTo>
                  <a:lnTo>
                    <a:pt x="8359656" y="608432"/>
                  </a:lnTo>
                  <a:lnTo>
                    <a:pt x="8358084" y="659286"/>
                  </a:lnTo>
                  <a:lnTo>
                    <a:pt x="8361942" y="719175"/>
                  </a:lnTo>
                  <a:lnTo>
                    <a:pt x="8295762" y="728557"/>
                  </a:lnTo>
                  <a:lnTo>
                    <a:pt x="8233045" y="733702"/>
                  </a:lnTo>
                  <a:lnTo>
                    <a:pt x="8173601" y="735309"/>
                  </a:lnTo>
                  <a:lnTo>
                    <a:pt x="8117242" y="734076"/>
                  </a:lnTo>
                  <a:lnTo>
                    <a:pt x="8063782" y="730703"/>
                  </a:lnTo>
                  <a:lnTo>
                    <a:pt x="8013031" y="725885"/>
                  </a:lnTo>
                  <a:lnTo>
                    <a:pt x="7964802" y="720323"/>
                  </a:lnTo>
                  <a:lnTo>
                    <a:pt x="7918906" y="714714"/>
                  </a:lnTo>
                  <a:lnTo>
                    <a:pt x="7875156" y="709756"/>
                  </a:lnTo>
                  <a:lnTo>
                    <a:pt x="7833364" y="706148"/>
                  </a:lnTo>
                  <a:lnTo>
                    <a:pt x="7793341" y="704588"/>
                  </a:lnTo>
                  <a:lnTo>
                    <a:pt x="7754900" y="705773"/>
                  </a:lnTo>
                  <a:lnTo>
                    <a:pt x="7717852" y="710403"/>
                  </a:lnTo>
                  <a:lnTo>
                    <a:pt x="7682009" y="719175"/>
                  </a:lnTo>
                  <a:lnTo>
                    <a:pt x="7646289" y="727671"/>
                  </a:lnTo>
                  <a:lnTo>
                    <a:pt x="7605472" y="732814"/>
                  </a:lnTo>
                  <a:lnTo>
                    <a:pt x="7560233" y="735096"/>
                  </a:lnTo>
                  <a:lnTo>
                    <a:pt x="7511249" y="735011"/>
                  </a:lnTo>
                  <a:lnTo>
                    <a:pt x="7459196" y="733055"/>
                  </a:lnTo>
                  <a:lnTo>
                    <a:pt x="7404750" y="729720"/>
                  </a:lnTo>
                  <a:lnTo>
                    <a:pt x="7348586" y="725501"/>
                  </a:lnTo>
                  <a:lnTo>
                    <a:pt x="7291382" y="720891"/>
                  </a:lnTo>
                  <a:lnTo>
                    <a:pt x="7233813" y="716385"/>
                  </a:lnTo>
                  <a:lnTo>
                    <a:pt x="7176554" y="712475"/>
                  </a:lnTo>
                  <a:lnTo>
                    <a:pt x="7120283" y="709657"/>
                  </a:lnTo>
                  <a:lnTo>
                    <a:pt x="7065674" y="708424"/>
                  </a:lnTo>
                  <a:lnTo>
                    <a:pt x="7013405" y="709270"/>
                  </a:lnTo>
                  <a:lnTo>
                    <a:pt x="6964150" y="712689"/>
                  </a:lnTo>
                  <a:lnTo>
                    <a:pt x="6918587" y="719175"/>
                  </a:lnTo>
                  <a:lnTo>
                    <a:pt x="6847384" y="730857"/>
                  </a:lnTo>
                  <a:lnTo>
                    <a:pt x="6793697" y="736211"/>
                  </a:lnTo>
                  <a:lnTo>
                    <a:pt x="6752762" y="736732"/>
                  </a:lnTo>
                  <a:lnTo>
                    <a:pt x="6719816" y="733915"/>
                  </a:lnTo>
                  <a:lnTo>
                    <a:pt x="6690095" y="729256"/>
                  </a:lnTo>
                  <a:lnTo>
                    <a:pt x="6658837" y="724249"/>
                  </a:lnTo>
                  <a:lnTo>
                    <a:pt x="6621277" y="720391"/>
                  </a:lnTo>
                  <a:lnTo>
                    <a:pt x="6572652" y="719175"/>
                  </a:lnTo>
                  <a:lnTo>
                    <a:pt x="6538621" y="718464"/>
                  </a:lnTo>
                  <a:lnTo>
                    <a:pt x="6500535" y="715958"/>
                  </a:lnTo>
                  <a:lnTo>
                    <a:pt x="6458849" y="712131"/>
                  </a:lnTo>
                  <a:lnTo>
                    <a:pt x="6414017" y="707462"/>
                  </a:lnTo>
                  <a:lnTo>
                    <a:pt x="6366495" y="702426"/>
                  </a:lnTo>
                  <a:lnTo>
                    <a:pt x="6316736" y="697499"/>
                  </a:lnTo>
                  <a:lnTo>
                    <a:pt x="6265196" y="693158"/>
                  </a:lnTo>
                  <a:lnTo>
                    <a:pt x="6212329" y="689878"/>
                  </a:lnTo>
                  <a:lnTo>
                    <a:pt x="6158590" y="688137"/>
                  </a:lnTo>
                  <a:lnTo>
                    <a:pt x="6104434" y="688411"/>
                  </a:lnTo>
                  <a:lnTo>
                    <a:pt x="6050315" y="691175"/>
                  </a:lnTo>
                  <a:lnTo>
                    <a:pt x="5996689" y="696906"/>
                  </a:lnTo>
                  <a:lnTo>
                    <a:pt x="5944010" y="706081"/>
                  </a:lnTo>
                  <a:lnTo>
                    <a:pt x="5892732" y="719175"/>
                  </a:lnTo>
                  <a:lnTo>
                    <a:pt x="5852039" y="729552"/>
                  </a:lnTo>
                  <a:lnTo>
                    <a:pt x="5812762" y="735981"/>
                  </a:lnTo>
                  <a:lnTo>
                    <a:pt x="5774510" y="738992"/>
                  </a:lnTo>
                  <a:lnTo>
                    <a:pt x="5736896" y="739115"/>
                  </a:lnTo>
                  <a:lnTo>
                    <a:pt x="5699531" y="736880"/>
                  </a:lnTo>
                  <a:lnTo>
                    <a:pt x="5662028" y="732817"/>
                  </a:lnTo>
                  <a:lnTo>
                    <a:pt x="5623999" y="727458"/>
                  </a:lnTo>
                  <a:lnTo>
                    <a:pt x="5585053" y="721332"/>
                  </a:lnTo>
                  <a:lnTo>
                    <a:pt x="5544805" y="714969"/>
                  </a:lnTo>
                  <a:lnTo>
                    <a:pt x="5502864" y="708899"/>
                  </a:lnTo>
                  <a:lnTo>
                    <a:pt x="5458844" y="703654"/>
                  </a:lnTo>
                  <a:lnTo>
                    <a:pt x="5412355" y="699762"/>
                  </a:lnTo>
                  <a:lnTo>
                    <a:pt x="5363010" y="697755"/>
                  </a:lnTo>
                  <a:lnTo>
                    <a:pt x="5310419" y="698163"/>
                  </a:lnTo>
                  <a:lnTo>
                    <a:pt x="5254196" y="701515"/>
                  </a:lnTo>
                  <a:lnTo>
                    <a:pt x="5193951" y="708342"/>
                  </a:lnTo>
                  <a:lnTo>
                    <a:pt x="5129297" y="719175"/>
                  </a:lnTo>
                  <a:lnTo>
                    <a:pt x="5053717" y="732748"/>
                  </a:lnTo>
                  <a:lnTo>
                    <a:pt x="4988744" y="742203"/>
                  </a:lnTo>
                  <a:lnTo>
                    <a:pt x="4932994" y="748047"/>
                  </a:lnTo>
                  <a:lnTo>
                    <a:pt x="4885084" y="750788"/>
                  </a:lnTo>
                  <a:lnTo>
                    <a:pt x="4843630" y="750934"/>
                  </a:lnTo>
                  <a:lnTo>
                    <a:pt x="4807250" y="748992"/>
                  </a:lnTo>
                  <a:lnTo>
                    <a:pt x="4774560" y="745469"/>
                  </a:lnTo>
                  <a:lnTo>
                    <a:pt x="4744177" y="740873"/>
                  </a:lnTo>
                  <a:lnTo>
                    <a:pt x="4714718" y="735711"/>
                  </a:lnTo>
                  <a:lnTo>
                    <a:pt x="4684799" y="730491"/>
                  </a:lnTo>
                  <a:lnTo>
                    <a:pt x="4653038" y="725720"/>
                  </a:lnTo>
                  <a:lnTo>
                    <a:pt x="4618051" y="721905"/>
                  </a:lnTo>
                  <a:lnTo>
                    <a:pt x="4578455" y="719554"/>
                  </a:lnTo>
                  <a:lnTo>
                    <a:pt x="4532867" y="719175"/>
                  </a:lnTo>
                  <a:lnTo>
                    <a:pt x="4479765" y="719877"/>
                  </a:lnTo>
                  <a:lnTo>
                    <a:pt x="4426198" y="720334"/>
                  </a:lnTo>
                  <a:lnTo>
                    <a:pt x="4372330" y="720582"/>
                  </a:lnTo>
                  <a:lnTo>
                    <a:pt x="4318324" y="720654"/>
                  </a:lnTo>
                  <a:lnTo>
                    <a:pt x="4264342" y="720587"/>
                  </a:lnTo>
                  <a:lnTo>
                    <a:pt x="4210548" y="720414"/>
                  </a:lnTo>
                  <a:lnTo>
                    <a:pt x="4157105" y="720171"/>
                  </a:lnTo>
                  <a:lnTo>
                    <a:pt x="4104176" y="719892"/>
                  </a:lnTo>
                  <a:lnTo>
                    <a:pt x="4051923" y="719612"/>
                  </a:lnTo>
                  <a:lnTo>
                    <a:pt x="4000511" y="719365"/>
                  </a:lnTo>
                  <a:lnTo>
                    <a:pt x="3950103" y="719187"/>
                  </a:lnTo>
                  <a:lnTo>
                    <a:pt x="3900860" y="719112"/>
                  </a:lnTo>
                  <a:lnTo>
                    <a:pt x="3852947" y="719175"/>
                  </a:lnTo>
                  <a:lnTo>
                    <a:pt x="3805405" y="718707"/>
                  </a:lnTo>
                  <a:lnTo>
                    <a:pt x="3757158" y="717215"/>
                  </a:lnTo>
                  <a:lnTo>
                    <a:pt x="3708181" y="715001"/>
                  </a:lnTo>
                  <a:lnTo>
                    <a:pt x="3658452" y="712363"/>
                  </a:lnTo>
                  <a:lnTo>
                    <a:pt x="3607944" y="709604"/>
                  </a:lnTo>
                  <a:lnTo>
                    <a:pt x="3556636" y="707023"/>
                  </a:lnTo>
                  <a:lnTo>
                    <a:pt x="3504501" y="704920"/>
                  </a:lnTo>
                  <a:lnTo>
                    <a:pt x="3451517" y="703596"/>
                  </a:lnTo>
                  <a:lnTo>
                    <a:pt x="3397660" y="703352"/>
                  </a:lnTo>
                  <a:lnTo>
                    <a:pt x="3342905" y="704487"/>
                  </a:lnTo>
                  <a:lnTo>
                    <a:pt x="3287228" y="707302"/>
                  </a:lnTo>
                  <a:lnTo>
                    <a:pt x="3230606" y="712098"/>
                  </a:lnTo>
                  <a:lnTo>
                    <a:pt x="3173014" y="719175"/>
                  </a:lnTo>
                  <a:lnTo>
                    <a:pt x="3089311" y="728276"/>
                  </a:lnTo>
                  <a:lnTo>
                    <a:pt x="3024525" y="730103"/>
                  </a:lnTo>
                  <a:lnTo>
                    <a:pt x="2974978" y="726994"/>
                  </a:lnTo>
                  <a:lnTo>
                    <a:pt x="2936993" y="721285"/>
                  </a:lnTo>
                  <a:lnTo>
                    <a:pt x="2906889" y="715312"/>
                  </a:lnTo>
                  <a:lnTo>
                    <a:pt x="2880990" y="711412"/>
                  </a:lnTo>
                  <a:lnTo>
                    <a:pt x="2855617" y="711921"/>
                  </a:lnTo>
                  <a:lnTo>
                    <a:pt x="2827092" y="719175"/>
                  </a:lnTo>
                  <a:lnTo>
                    <a:pt x="2806019" y="723656"/>
                  </a:lnTo>
                  <a:lnTo>
                    <a:pt x="2746217" y="722571"/>
                  </a:lnTo>
                  <a:lnTo>
                    <a:pt x="2665883" y="712927"/>
                  </a:lnTo>
                  <a:lnTo>
                    <a:pt x="2619146" y="706708"/>
                  </a:lnTo>
                  <a:lnTo>
                    <a:pt x="2568631" y="700525"/>
                  </a:lnTo>
                  <a:lnTo>
                    <a:pt x="2514788" y="695104"/>
                  </a:lnTo>
                  <a:lnTo>
                    <a:pt x="2458071" y="691168"/>
                  </a:lnTo>
                  <a:lnTo>
                    <a:pt x="2398930" y="689445"/>
                  </a:lnTo>
                  <a:lnTo>
                    <a:pt x="2337816" y="690659"/>
                  </a:lnTo>
                  <a:lnTo>
                    <a:pt x="2275182" y="695535"/>
                  </a:lnTo>
                  <a:lnTo>
                    <a:pt x="2211479" y="704799"/>
                  </a:lnTo>
                  <a:lnTo>
                    <a:pt x="2147159" y="719175"/>
                  </a:lnTo>
                  <a:lnTo>
                    <a:pt x="2079052" y="735452"/>
                  </a:lnTo>
                  <a:lnTo>
                    <a:pt x="2023789" y="744968"/>
                  </a:lnTo>
                  <a:lnTo>
                    <a:pt x="1979279" y="748863"/>
                  </a:lnTo>
                  <a:lnTo>
                    <a:pt x="1943433" y="748278"/>
                  </a:lnTo>
                  <a:lnTo>
                    <a:pt x="1914159" y="744354"/>
                  </a:lnTo>
                  <a:lnTo>
                    <a:pt x="1889370" y="738230"/>
                  </a:lnTo>
                  <a:lnTo>
                    <a:pt x="1866973" y="731048"/>
                  </a:lnTo>
                  <a:lnTo>
                    <a:pt x="1844879" y="723948"/>
                  </a:lnTo>
                  <a:lnTo>
                    <a:pt x="1820999" y="718070"/>
                  </a:lnTo>
                  <a:lnTo>
                    <a:pt x="1793241" y="714555"/>
                  </a:lnTo>
                  <a:lnTo>
                    <a:pt x="1759516" y="714543"/>
                  </a:lnTo>
                  <a:lnTo>
                    <a:pt x="1717734" y="719175"/>
                  </a:lnTo>
                  <a:lnTo>
                    <a:pt x="1671121" y="724656"/>
                  </a:lnTo>
                  <a:lnTo>
                    <a:pt x="1624243" y="726881"/>
                  </a:lnTo>
                  <a:lnTo>
                    <a:pt x="1577012" y="726528"/>
                  </a:lnTo>
                  <a:lnTo>
                    <a:pt x="1529339" y="724275"/>
                  </a:lnTo>
                  <a:lnTo>
                    <a:pt x="1481133" y="720800"/>
                  </a:lnTo>
                  <a:lnTo>
                    <a:pt x="1432306" y="716780"/>
                  </a:lnTo>
                  <a:lnTo>
                    <a:pt x="1382769" y="712893"/>
                  </a:lnTo>
                  <a:lnTo>
                    <a:pt x="1332432" y="709817"/>
                  </a:lnTo>
                  <a:lnTo>
                    <a:pt x="1281206" y="708229"/>
                  </a:lnTo>
                  <a:lnTo>
                    <a:pt x="1229002" y="708808"/>
                  </a:lnTo>
                  <a:lnTo>
                    <a:pt x="1175731" y="712231"/>
                  </a:lnTo>
                  <a:lnTo>
                    <a:pt x="1121304" y="719175"/>
                  </a:lnTo>
                  <a:lnTo>
                    <a:pt x="1088658" y="723316"/>
                  </a:lnTo>
                  <a:lnTo>
                    <a:pt x="1051082" y="726094"/>
                  </a:lnTo>
                  <a:lnTo>
                    <a:pt x="1009062" y="727653"/>
                  </a:lnTo>
                  <a:lnTo>
                    <a:pt x="963083" y="728139"/>
                  </a:lnTo>
                  <a:lnTo>
                    <a:pt x="913631" y="727698"/>
                  </a:lnTo>
                  <a:lnTo>
                    <a:pt x="861190" y="726474"/>
                  </a:lnTo>
                  <a:lnTo>
                    <a:pt x="806248" y="724614"/>
                  </a:lnTo>
                  <a:lnTo>
                    <a:pt x="749289" y="722262"/>
                  </a:lnTo>
                  <a:lnTo>
                    <a:pt x="690798" y="719564"/>
                  </a:lnTo>
                  <a:lnTo>
                    <a:pt x="631261" y="716666"/>
                  </a:lnTo>
                  <a:lnTo>
                    <a:pt x="571164" y="713713"/>
                  </a:lnTo>
                  <a:lnTo>
                    <a:pt x="510991" y="710850"/>
                  </a:lnTo>
                  <a:lnTo>
                    <a:pt x="451229" y="708222"/>
                  </a:lnTo>
                  <a:lnTo>
                    <a:pt x="392363" y="705976"/>
                  </a:lnTo>
                  <a:lnTo>
                    <a:pt x="334879" y="704256"/>
                  </a:lnTo>
                  <a:lnTo>
                    <a:pt x="279261" y="703209"/>
                  </a:lnTo>
                  <a:lnTo>
                    <a:pt x="225996" y="702978"/>
                  </a:lnTo>
                  <a:lnTo>
                    <a:pt x="175568" y="703710"/>
                  </a:lnTo>
                  <a:lnTo>
                    <a:pt x="128464" y="705551"/>
                  </a:lnTo>
                  <a:lnTo>
                    <a:pt x="85169" y="708645"/>
                  </a:lnTo>
                  <a:lnTo>
                    <a:pt x="46167" y="713138"/>
                  </a:lnTo>
                  <a:lnTo>
                    <a:pt x="11946" y="719175"/>
                  </a:lnTo>
                  <a:lnTo>
                    <a:pt x="5454" y="663294"/>
                  </a:lnTo>
                  <a:lnTo>
                    <a:pt x="5841" y="609055"/>
                  </a:lnTo>
                  <a:lnTo>
                    <a:pt x="10279" y="557090"/>
                  </a:lnTo>
                  <a:lnTo>
                    <a:pt x="15937" y="508033"/>
                  </a:lnTo>
                  <a:lnTo>
                    <a:pt x="19987" y="462515"/>
                  </a:lnTo>
                  <a:lnTo>
                    <a:pt x="19600" y="421171"/>
                  </a:lnTo>
                  <a:lnTo>
                    <a:pt x="11946" y="384632"/>
                  </a:lnTo>
                  <a:lnTo>
                    <a:pt x="3121" y="347813"/>
                  </a:lnTo>
                  <a:lnTo>
                    <a:pt x="0" y="305638"/>
                  </a:lnTo>
                  <a:lnTo>
                    <a:pt x="925" y="258735"/>
                  </a:lnTo>
                  <a:lnTo>
                    <a:pt x="4240" y="207733"/>
                  </a:lnTo>
                  <a:lnTo>
                    <a:pt x="8287" y="153261"/>
                  </a:lnTo>
                  <a:lnTo>
                    <a:pt x="11408" y="95948"/>
                  </a:lnTo>
                  <a:lnTo>
                    <a:pt x="11946" y="3642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31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40" dirty="0"/>
              <a:t>What </a:t>
            </a:r>
            <a:r>
              <a:rPr spc="-455" dirty="0"/>
              <a:t>is </a:t>
            </a:r>
            <a:r>
              <a:rPr spc="-405" dirty="0"/>
              <a:t>decision</a:t>
            </a:r>
            <a:r>
              <a:rPr spc="-254" dirty="0"/>
              <a:t> </a:t>
            </a:r>
            <a:r>
              <a:rPr spc="-440" dirty="0"/>
              <a:t>tree?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278745" cy="2924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Arial Black"/>
                <a:cs typeface="Arial Black"/>
              </a:rPr>
              <a:t>A </a:t>
            </a:r>
            <a:r>
              <a:rPr sz="2400" spc="-225" dirty="0">
                <a:latin typeface="Arial Black"/>
                <a:cs typeface="Arial Black"/>
              </a:rPr>
              <a:t>decision </a:t>
            </a:r>
            <a:r>
              <a:rPr sz="2400" spc="-195" dirty="0">
                <a:latin typeface="Arial Black"/>
                <a:cs typeface="Arial Black"/>
              </a:rPr>
              <a:t>tree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25" dirty="0">
                <a:latin typeface="Arial Black"/>
                <a:cs typeface="Arial Black"/>
              </a:rPr>
              <a:t>decision </a:t>
            </a:r>
            <a:r>
              <a:rPr sz="2400" spc="-160" dirty="0">
                <a:latin typeface="Arial Black"/>
                <a:cs typeface="Arial Black"/>
              </a:rPr>
              <a:t>support </a:t>
            </a:r>
            <a:r>
              <a:rPr sz="2400" spc="-175" dirty="0">
                <a:latin typeface="Arial Black"/>
                <a:cs typeface="Arial Black"/>
              </a:rPr>
              <a:t>tool </a:t>
            </a:r>
            <a:r>
              <a:rPr sz="2400" spc="-195" dirty="0">
                <a:latin typeface="Arial Black"/>
                <a:cs typeface="Arial Black"/>
              </a:rPr>
              <a:t>that </a:t>
            </a:r>
            <a:r>
              <a:rPr sz="2400" spc="-250" dirty="0">
                <a:latin typeface="Arial Black"/>
                <a:cs typeface="Arial Black"/>
              </a:rPr>
              <a:t>uses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u="heavy" spc="-1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tree-like </a:t>
            </a:r>
            <a:r>
              <a:rPr sz="2400" u="heavy" spc="-1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model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-130" dirty="0">
                <a:latin typeface="Arial Black"/>
                <a:cs typeface="Arial Black"/>
              </a:rPr>
              <a:t>of  </a:t>
            </a:r>
            <a:r>
              <a:rPr sz="2400" spc="-235" dirty="0">
                <a:latin typeface="Arial Black"/>
                <a:cs typeface="Arial Black"/>
              </a:rPr>
              <a:t>decisions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70" dirty="0">
                <a:latin typeface="Arial Black"/>
                <a:cs typeface="Arial Black"/>
              </a:rPr>
              <a:t>display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35" dirty="0">
                <a:latin typeface="Arial Black"/>
                <a:cs typeface="Arial Black"/>
              </a:rPr>
              <a:t>algorithm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90" dirty="0">
                <a:latin typeface="Arial Black"/>
                <a:cs typeface="Arial Black"/>
              </a:rPr>
              <a:t>contains </a:t>
            </a:r>
            <a:r>
              <a:rPr sz="2000" b="1" spc="55" dirty="0">
                <a:latin typeface="Arial"/>
                <a:cs typeface="Arial"/>
              </a:rPr>
              <a:t>conditional </a:t>
            </a:r>
            <a:r>
              <a:rPr sz="2000" b="1" spc="60" dirty="0">
                <a:latin typeface="Arial"/>
                <a:cs typeface="Arial"/>
              </a:rPr>
              <a:t>control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statements</a:t>
            </a:r>
            <a:r>
              <a:rPr sz="2000" spc="6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15" dirty="0">
                <a:latin typeface="Arial"/>
                <a:cs typeface="Arial"/>
              </a:rPr>
              <a:t>Decision </a:t>
            </a:r>
            <a:r>
              <a:rPr sz="2400" b="1" spc="140" dirty="0">
                <a:latin typeface="Arial"/>
                <a:cs typeface="Arial"/>
              </a:rPr>
              <a:t>tree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learning: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5" dirty="0">
                <a:latin typeface="Arial"/>
                <a:cs typeface="Arial"/>
              </a:rPr>
              <a:t>Supervised </a:t>
            </a:r>
            <a:r>
              <a:rPr sz="2000" spc="-140" dirty="0">
                <a:latin typeface="Arial Black"/>
                <a:cs typeface="Arial Black"/>
              </a:rPr>
              <a:t>learning method </a:t>
            </a:r>
            <a:r>
              <a:rPr sz="2000" spc="-170" dirty="0">
                <a:latin typeface="Arial Black"/>
                <a:cs typeface="Arial Black"/>
              </a:rPr>
              <a:t>used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spc="-200" dirty="0">
                <a:latin typeface="Arial Black"/>
                <a:cs typeface="Arial Black"/>
              </a:rPr>
              <a:t>classification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225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regression.</a:t>
            </a:r>
            <a:endParaRPr sz="2000">
              <a:latin typeface="Arial Black"/>
              <a:cs typeface="Arial Black"/>
            </a:endParaRPr>
          </a:p>
          <a:p>
            <a:pPr marL="698500" marR="41910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9" dirty="0">
                <a:latin typeface="Arial Black"/>
                <a:cs typeface="Arial Black"/>
              </a:rPr>
              <a:t>To </a:t>
            </a:r>
            <a:r>
              <a:rPr sz="2000" spc="-204" dirty="0">
                <a:latin typeface="Arial Black"/>
                <a:cs typeface="Arial Black"/>
              </a:rPr>
              <a:t>create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80" dirty="0">
                <a:latin typeface="Arial Black"/>
                <a:cs typeface="Arial Black"/>
              </a:rPr>
              <a:t>predicts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5" dirty="0">
                <a:latin typeface="Arial Black"/>
                <a:cs typeface="Arial Black"/>
              </a:rPr>
              <a:t>value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55" dirty="0">
                <a:latin typeface="Arial Black"/>
                <a:cs typeface="Arial Black"/>
              </a:rPr>
              <a:t>target </a:t>
            </a:r>
            <a:r>
              <a:rPr sz="2000" spc="-165" dirty="0">
                <a:latin typeface="Arial Black"/>
                <a:cs typeface="Arial Black"/>
              </a:rPr>
              <a:t>variable </a:t>
            </a:r>
            <a:r>
              <a:rPr sz="2000" spc="-155" dirty="0">
                <a:latin typeface="Arial Black"/>
                <a:cs typeface="Arial Black"/>
              </a:rPr>
              <a:t>by </a:t>
            </a:r>
            <a:r>
              <a:rPr sz="2000" spc="-140" dirty="0">
                <a:latin typeface="Arial Black"/>
                <a:cs typeface="Arial Black"/>
              </a:rPr>
              <a:t>learning </a:t>
            </a:r>
            <a:r>
              <a:rPr sz="2000" b="1" spc="50" dirty="0">
                <a:latin typeface="Arial"/>
                <a:cs typeface="Arial"/>
              </a:rPr>
              <a:t>simple  </a:t>
            </a:r>
            <a:r>
              <a:rPr sz="2000" b="1" spc="15" dirty="0">
                <a:latin typeface="Arial"/>
                <a:cs typeface="Arial"/>
              </a:rPr>
              <a:t>decision </a:t>
            </a:r>
            <a:r>
              <a:rPr sz="2000" b="1" spc="45" dirty="0">
                <a:latin typeface="Arial"/>
                <a:cs typeface="Arial"/>
              </a:rPr>
              <a:t>rules </a:t>
            </a:r>
            <a:r>
              <a:rPr sz="2000" spc="-125" dirty="0">
                <a:latin typeface="Arial Black"/>
                <a:cs typeface="Arial Black"/>
              </a:rPr>
              <a:t>inferred </a:t>
            </a:r>
            <a:r>
              <a:rPr sz="2000" u="sng" spc="-10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from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000" u="sng" spc="-1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data</a:t>
            </a:r>
            <a:r>
              <a:rPr sz="2000" spc="-35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features.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384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Advantage </a:t>
            </a:r>
            <a:r>
              <a:rPr spc="-235" dirty="0"/>
              <a:t>of</a:t>
            </a:r>
            <a:r>
              <a:rPr spc="-35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21893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30" dirty="0">
                <a:latin typeface="Arial"/>
                <a:cs typeface="Arial"/>
              </a:rPr>
              <a:t>Really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simple!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4" dirty="0">
                <a:latin typeface="Arial Black"/>
                <a:cs typeface="Arial Black"/>
              </a:rPr>
              <a:t>Easy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b="1" spc="105" dirty="0">
                <a:latin typeface="Arial"/>
                <a:cs typeface="Arial"/>
              </a:rPr>
              <a:t>implement </a:t>
            </a:r>
            <a:r>
              <a:rPr sz="2000" spc="-125" dirty="0">
                <a:latin typeface="Arial Black"/>
                <a:cs typeface="Arial Black"/>
              </a:rPr>
              <a:t>(or </a:t>
            </a:r>
            <a:r>
              <a:rPr sz="2000" spc="-180" dirty="0">
                <a:latin typeface="Arial Black"/>
                <a:cs typeface="Arial Black"/>
              </a:rPr>
              <a:t>even </a:t>
            </a:r>
            <a:r>
              <a:rPr sz="2000" spc="-114" dirty="0">
                <a:latin typeface="Arial Black"/>
                <a:cs typeface="Arial Black"/>
              </a:rPr>
              <a:t>port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35" dirty="0">
                <a:latin typeface="Arial Black"/>
                <a:cs typeface="Arial Black"/>
              </a:rPr>
              <a:t>other </a:t>
            </a:r>
            <a:r>
              <a:rPr sz="2000" spc="-150" dirty="0">
                <a:latin typeface="Arial Black"/>
                <a:cs typeface="Arial Black"/>
              </a:rPr>
              <a:t>language </a:t>
            </a:r>
            <a:r>
              <a:rPr sz="2000" spc="-200" dirty="0">
                <a:latin typeface="Arial Black"/>
                <a:cs typeface="Arial Black"/>
              </a:rPr>
              <a:t>like </a:t>
            </a:r>
            <a:r>
              <a:rPr sz="2000" spc="-210" dirty="0">
                <a:latin typeface="Arial Black"/>
                <a:cs typeface="Arial Black"/>
              </a:rPr>
              <a:t>C++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320" dirty="0">
                <a:latin typeface="Arial Black"/>
                <a:cs typeface="Arial Black"/>
              </a:rPr>
              <a:t>Java)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2813" y="2833231"/>
            <a:ext cx="3325716" cy="2830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384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90" dirty="0"/>
              <a:t>Advantage </a:t>
            </a:r>
            <a:r>
              <a:rPr spc="-235" dirty="0"/>
              <a:t>of</a:t>
            </a:r>
            <a:r>
              <a:rPr spc="-355" dirty="0"/>
              <a:t> </a:t>
            </a:r>
            <a:r>
              <a:rPr spc="-470" dirty="0"/>
              <a:t>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218930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30" dirty="0">
                <a:latin typeface="Arial"/>
                <a:cs typeface="Arial"/>
              </a:rPr>
              <a:t>Really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simple!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4" dirty="0">
                <a:solidFill>
                  <a:srgbClr val="A7A8A7"/>
                </a:solidFill>
                <a:latin typeface="Arial Black"/>
                <a:cs typeface="Arial Black"/>
              </a:rPr>
              <a:t>Easy </a:t>
            </a:r>
            <a:r>
              <a:rPr sz="2000" spc="-150" dirty="0">
                <a:solidFill>
                  <a:srgbClr val="A7A8A7"/>
                </a:solidFill>
                <a:latin typeface="Arial Black"/>
                <a:cs typeface="Arial Black"/>
              </a:rPr>
              <a:t>to </a:t>
            </a:r>
            <a:r>
              <a:rPr sz="2000" b="1" spc="105" dirty="0">
                <a:solidFill>
                  <a:srgbClr val="A7A8A7"/>
                </a:solidFill>
                <a:latin typeface="Arial"/>
                <a:cs typeface="Arial"/>
              </a:rPr>
              <a:t>implement </a:t>
            </a:r>
            <a:r>
              <a:rPr sz="2000" spc="-125" dirty="0">
                <a:solidFill>
                  <a:srgbClr val="A7A8A7"/>
                </a:solidFill>
                <a:latin typeface="Arial Black"/>
                <a:cs typeface="Arial Black"/>
              </a:rPr>
              <a:t>(or </a:t>
            </a:r>
            <a:r>
              <a:rPr sz="2000" spc="-180" dirty="0">
                <a:solidFill>
                  <a:srgbClr val="A7A8A7"/>
                </a:solidFill>
                <a:latin typeface="Arial Black"/>
                <a:cs typeface="Arial Black"/>
              </a:rPr>
              <a:t>even </a:t>
            </a:r>
            <a:r>
              <a:rPr sz="2000" spc="-114" dirty="0">
                <a:solidFill>
                  <a:srgbClr val="A7A8A7"/>
                </a:solidFill>
                <a:latin typeface="Arial Black"/>
                <a:cs typeface="Arial Black"/>
              </a:rPr>
              <a:t>port </a:t>
            </a:r>
            <a:r>
              <a:rPr sz="2000" spc="-160" dirty="0">
                <a:solidFill>
                  <a:srgbClr val="A7A8A7"/>
                </a:solidFill>
                <a:latin typeface="Arial Black"/>
                <a:cs typeface="Arial Black"/>
              </a:rPr>
              <a:t>it </a:t>
            </a:r>
            <a:r>
              <a:rPr sz="2000" spc="-150" dirty="0">
                <a:solidFill>
                  <a:srgbClr val="A7A8A7"/>
                </a:solidFill>
                <a:latin typeface="Arial Black"/>
                <a:cs typeface="Arial Black"/>
              </a:rPr>
              <a:t>to </a:t>
            </a:r>
            <a:r>
              <a:rPr sz="2000" spc="-135" dirty="0">
                <a:solidFill>
                  <a:srgbClr val="A7A8A7"/>
                </a:solidFill>
                <a:latin typeface="Arial Black"/>
                <a:cs typeface="Arial Black"/>
              </a:rPr>
              <a:t>other </a:t>
            </a:r>
            <a:r>
              <a:rPr sz="2000" spc="-150" dirty="0">
                <a:solidFill>
                  <a:srgbClr val="A7A8A7"/>
                </a:solidFill>
                <a:latin typeface="Arial Black"/>
                <a:cs typeface="Arial Black"/>
              </a:rPr>
              <a:t>language </a:t>
            </a:r>
            <a:r>
              <a:rPr sz="2000" spc="-200" dirty="0">
                <a:solidFill>
                  <a:srgbClr val="A7A8A7"/>
                </a:solidFill>
                <a:latin typeface="Arial Black"/>
                <a:cs typeface="Arial Black"/>
              </a:rPr>
              <a:t>like </a:t>
            </a:r>
            <a:r>
              <a:rPr sz="2000" spc="-210" dirty="0">
                <a:solidFill>
                  <a:srgbClr val="A7A8A7"/>
                </a:solidFill>
                <a:latin typeface="Arial Black"/>
                <a:cs typeface="Arial Black"/>
              </a:rPr>
              <a:t>C++ </a:t>
            </a:r>
            <a:r>
              <a:rPr sz="2000" spc="-140" dirty="0">
                <a:solidFill>
                  <a:srgbClr val="A7A8A7"/>
                </a:solidFill>
                <a:latin typeface="Arial Black"/>
                <a:cs typeface="Arial Black"/>
              </a:rPr>
              <a:t>and</a:t>
            </a:r>
            <a:r>
              <a:rPr sz="2000" spc="-85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2000" spc="-320" dirty="0">
                <a:solidFill>
                  <a:srgbClr val="A7A8A7"/>
                </a:solidFill>
                <a:latin typeface="Arial Black"/>
                <a:cs typeface="Arial Black"/>
              </a:rPr>
              <a:t>Java)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Little </a:t>
            </a:r>
            <a:r>
              <a:rPr sz="2000" b="1" spc="105" dirty="0">
                <a:latin typeface="Arial"/>
                <a:cs typeface="Arial"/>
              </a:rPr>
              <a:t>data </a:t>
            </a:r>
            <a:r>
              <a:rPr sz="2000" b="1" spc="85" dirty="0">
                <a:latin typeface="Arial"/>
                <a:cs typeface="Arial"/>
              </a:rPr>
              <a:t>preparation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(preprocessing)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844" y="3122551"/>
            <a:ext cx="6014650" cy="3146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21195" y="365759"/>
            <a:ext cx="5670804" cy="6492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5563" y="112508"/>
            <a:ext cx="3832703" cy="3260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05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9" dirty="0"/>
              <a:t>DT:</a:t>
            </a:r>
            <a:r>
              <a:rPr spc="-390" dirty="0"/>
              <a:t> </a:t>
            </a:r>
            <a:r>
              <a:rPr spc="-365" dirty="0"/>
              <a:t>detail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41" y="1759977"/>
            <a:ext cx="6420485" cy="32048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latin typeface="Arial Black"/>
                <a:cs typeface="Arial Black"/>
              </a:rPr>
              <a:t>Attributes </a:t>
            </a:r>
            <a:r>
              <a:rPr sz="2400" spc="-114" dirty="0">
                <a:latin typeface="Arial Black"/>
                <a:cs typeface="Arial Black"/>
              </a:rPr>
              <a:t>for </a:t>
            </a:r>
            <a:r>
              <a:rPr sz="2400" spc="-254" dirty="0">
                <a:latin typeface="Arial Black"/>
                <a:cs typeface="Arial Black"/>
              </a:rPr>
              <a:t>a</a:t>
            </a:r>
            <a:r>
              <a:rPr sz="2400" spc="-240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node</a:t>
            </a:r>
            <a:endParaRPr sz="2400">
              <a:latin typeface="Arial Black"/>
              <a:cs typeface="Arial Black"/>
            </a:endParaRPr>
          </a:p>
          <a:p>
            <a:pPr marL="697865" marR="62865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30" dirty="0">
                <a:latin typeface="Arial"/>
                <a:cs typeface="Arial"/>
              </a:rPr>
              <a:t>samples </a:t>
            </a:r>
            <a:r>
              <a:rPr sz="2000" spc="-190" dirty="0">
                <a:latin typeface="Arial Black"/>
                <a:cs typeface="Arial Black"/>
              </a:rPr>
              <a:t>counts </a:t>
            </a:r>
            <a:r>
              <a:rPr sz="2000" spc="-180" dirty="0">
                <a:latin typeface="Arial Black"/>
                <a:cs typeface="Arial Black"/>
              </a:rPr>
              <a:t>how </a:t>
            </a:r>
            <a:r>
              <a:rPr sz="2000" spc="-165" dirty="0">
                <a:latin typeface="Arial Black"/>
                <a:cs typeface="Arial Black"/>
              </a:rPr>
              <a:t>many </a:t>
            </a:r>
            <a:r>
              <a:rPr sz="2000" spc="-135" dirty="0">
                <a:latin typeface="Arial Black"/>
                <a:cs typeface="Arial Black"/>
              </a:rPr>
              <a:t>training </a:t>
            </a:r>
            <a:r>
              <a:rPr sz="2000" spc="-204" dirty="0">
                <a:latin typeface="Arial Black"/>
                <a:cs typeface="Arial Black"/>
              </a:rPr>
              <a:t>instances </a:t>
            </a:r>
            <a:r>
              <a:rPr sz="2000" spc="-165" dirty="0">
                <a:latin typeface="Arial Black"/>
                <a:cs typeface="Arial Black"/>
              </a:rPr>
              <a:t>it  </a:t>
            </a:r>
            <a:r>
              <a:rPr sz="2000" spc="-175" dirty="0">
                <a:latin typeface="Arial Black"/>
                <a:cs typeface="Arial Black"/>
              </a:rPr>
              <a:t>applies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to.</a:t>
            </a:r>
            <a:endParaRPr sz="2000">
              <a:latin typeface="Arial Black"/>
              <a:cs typeface="Arial Black"/>
            </a:endParaRPr>
          </a:p>
          <a:p>
            <a:pPr marL="698500" marR="140335" lvl="1" indent="-228600">
              <a:lnSpc>
                <a:spcPts val="2160"/>
              </a:lnSpc>
              <a:spcBef>
                <a:spcPts val="4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65" dirty="0">
                <a:latin typeface="Arial"/>
                <a:cs typeface="Arial"/>
              </a:rPr>
              <a:t>value </a:t>
            </a:r>
            <a:r>
              <a:rPr sz="2000" spc="-190" dirty="0">
                <a:latin typeface="Arial Black"/>
                <a:cs typeface="Arial Black"/>
              </a:rPr>
              <a:t>tells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80" dirty="0">
                <a:latin typeface="Arial Black"/>
                <a:cs typeface="Arial Black"/>
              </a:rPr>
              <a:t>how </a:t>
            </a:r>
            <a:r>
              <a:rPr sz="2000" spc="-165" dirty="0">
                <a:latin typeface="Arial Black"/>
                <a:cs typeface="Arial Black"/>
              </a:rPr>
              <a:t>many </a:t>
            </a:r>
            <a:r>
              <a:rPr sz="2000" spc="-135" dirty="0">
                <a:latin typeface="Arial Black"/>
                <a:cs typeface="Arial Black"/>
              </a:rPr>
              <a:t>training </a:t>
            </a:r>
            <a:r>
              <a:rPr sz="2000" spc="-204" dirty="0">
                <a:latin typeface="Arial Black"/>
                <a:cs typeface="Arial Black"/>
              </a:rPr>
              <a:t>instances </a:t>
            </a:r>
            <a:r>
              <a:rPr sz="2000" spc="-110" dirty="0">
                <a:latin typeface="Arial Black"/>
                <a:cs typeface="Arial Black"/>
              </a:rPr>
              <a:t>of 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254" dirty="0">
                <a:latin typeface="Arial Black"/>
                <a:cs typeface="Arial Black"/>
              </a:rPr>
              <a:t>class </a:t>
            </a: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135" dirty="0">
                <a:latin typeface="Arial Black"/>
                <a:cs typeface="Arial Black"/>
              </a:rPr>
              <a:t>node </a:t>
            </a:r>
            <a:r>
              <a:rPr sz="2000" spc="-175" dirty="0">
                <a:latin typeface="Arial Black"/>
                <a:cs typeface="Arial Black"/>
              </a:rPr>
              <a:t>applies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to.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60" dirty="0">
                <a:latin typeface="Arial"/>
                <a:cs typeface="Arial"/>
              </a:rPr>
              <a:t>gini </a:t>
            </a:r>
            <a:r>
              <a:rPr sz="2000" spc="-185" dirty="0">
                <a:latin typeface="Arial Black"/>
                <a:cs typeface="Arial Black"/>
              </a:rPr>
              <a:t>measures </a:t>
            </a:r>
            <a:r>
              <a:rPr sz="2000" spc="-195" dirty="0">
                <a:latin typeface="Arial Black"/>
                <a:cs typeface="Arial Black"/>
              </a:rPr>
              <a:t>its</a:t>
            </a:r>
            <a:r>
              <a:rPr sz="2000" spc="-215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impurity:</a:t>
            </a:r>
            <a:endParaRPr sz="20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25" dirty="0">
                <a:latin typeface="Arial Black"/>
                <a:cs typeface="Arial Black"/>
              </a:rPr>
              <a:t>node </a:t>
            </a:r>
            <a:r>
              <a:rPr sz="1800" spc="-190" dirty="0">
                <a:latin typeface="Arial Black"/>
                <a:cs typeface="Arial Black"/>
              </a:rPr>
              <a:t>is </a:t>
            </a:r>
            <a:r>
              <a:rPr sz="1800" spc="-35" dirty="0">
                <a:latin typeface="Arial Black"/>
                <a:cs typeface="Arial Black"/>
              </a:rPr>
              <a:t>“</a:t>
            </a:r>
            <a:r>
              <a:rPr sz="1800" b="1" spc="-35" dirty="0">
                <a:latin typeface="Arial"/>
                <a:cs typeface="Arial"/>
              </a:rPr>
              <a:t>pure</a:t>
            </a:r>
            <a:r>
              <a:rPr sz="1800" spc="-35" dirty="0">
                <a:latin typeface="Arial Black"/>
                <a:cs typeface="Arial Black"/>
              </a:rPr>
              <a:t>” </a:t>
            </a:r>
            <a:r>
              <a:rPr sz="1800" spc="-140" dirty="0">
                <a:latin typeface="Arial Black"/>
                <a:cs typeface="Arial Black"/>
              </a:rPr>
              <a:t>(gini=0) </a:t>
            </a:r>
            <a:r>
              <a:rPr sz="1800" spc="-110" dirty="0">
                <a:latin typeface="Arial Black"/>
                <a:cs typeface="Arial Black"/>
              </a:rPr>
              <a:t>if </a:t>
            </a:r>
            <a:r>
              <a:rPr sz="1800" spc="-160" dirty="0">
                <a:latin typeface="Arial Black"/>
                <a:cs typeface="Arial Black"/>
              </a:rPr>
              <a:t>all </a:t>
            </a:r>
            <a:r>
              <a:rPr sz="1800" spc="-120" dirty="0">
                <a:latin typeface="Arial Black"/>
                <a:cs typeface="Arial Black"/>
              </a:rPr>
              <a:t>training </a:t>
            </a:r>
            <a:r>
              <a:rPr sz="1800" spc="-185" dirty="0">
                <a:latin typeface="Arial Black"/>
                <a:cs typeface="Arial Black"/>
              </a:rPr>
              <a:t>instances </a:t>
            </a:r>
            <a:r>
              <a:rPr sz="1800" spc="-145" dirty="0">
                <a:latin typeface="Arial Black"/>
                <a:cs typeface="Arial Black"/>
              </a:rPr>
              <a:t>it  </a:t>
            </a:r>
            <a:r>
              <a:rPr sz="1800" spc="-160" dirty="0">
                <a:latin typeface="Arial Black"/>
                <a:cs typeface="Arial Black"/>
              </a:rPr>
              <a:t>applies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20" dirty="0">
                <a:latin typeface="Arial Black"/>
                <a:cs typeface="Arial Black"/>
              </a:rPr>
              <a:t>belong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90" dirty="0">
                <a:latin typeface="Arial Black"/>
                <a:cs typeface="Arial Black"/>
              </a:rPr>
              <a:t>same</a:t>
            </a:r>
            <a:r>
              <a:rPr sz="1800" spc="-155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class.</a:t>
            </a:r>
            <a:endParaRPr sz="1800">
              <a:latin typeface="Arial Black"/>
              <a:cs typeface="Arial Black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5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i="1" spc="-5" dirty="0">
                <a:latin typeface="Calibri"/>
                <a:cs typeface="Calibri"/>
              </a:rPr>
              <a:t>Gini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impurity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8604" y="5085869"/>
            <a:ext cx="2016827" cy="636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67428" y="6063707"/>
            <a:ext cx="7143749" cy="2484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2797</Words>
  <Application>Microsoft Office PowerPoint</Application>
  <PresentationFormat>와이드스크린</PresentationFormat>
  <Paragraphs>435</Paragraphs>
  <Slides>37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Noto Sans</vt:lpstr>
      <vt:lpstr>맑은 고딕</vt:lpstr>
      <vt:lpstr>Arial</vt:lpstr>
      <vt:lpstr>Arial Black</vt:lpstr>
      <vt:lpstr>Calibri</vt:lpstr>
      <vt:lpstr>Symbol</vt:lpstr>
      <vt:lpstr>Times New Roman</vt:lpstr>
      <vt:lpstr>Wingdings</vt:lpstr>
      <vt:lpstr>Office Theme</vt:lpstr>
      <vt:lpstr>PowerPoint 프레젠테이션</vt:lpstr>
      <vt:lpstr>학습목표</vt:lpstr>
      <vt:lpstr>Recall Iris Dataset</vt:lpstr>
      <vt:lpstr>Training &amp; Visualizing a Decision Tree</vt:lpstr>
      <vt:lpstr>Training &amp; Visualizing a Decision Tree</vt:lpstr>
      <vt:lpstr>What is decision tree?</vt:lpstr>
      <vt:lpstr>Advantage of DT</vt:lpstr>
      <vt:lpstr>Advantage of DT</vt:lpstr>
      <vt:lpstr>DT: detail</vt:lpstr>
      <vt:lpstr>DT with decision boundaries</vt:lpstr>
      <vt:lpstr>DT with decision boundaries</vt:lpstr>
      <vt:lpstr>How to train DT: CART (in scikit-learn)</vt:lpstr>
      <vt:lpstr>How to train DT: CART (in scikit-learn)</vt:lpstr>
      <vt:lpstr>What is decision tree?</vt:lpstr>
      <vt:lpstr>Advantage of DT</vt:lpstr>
      <vt:lpstr>Other criterion</vt:lpstr>
      <vt:lpstr>Other criterion</vt:lpstr>
      <vt:lpstr>Which parameters  should I use?</vt:lpstr>
      <vt:lpstr>Recall other ML methods</vt:lpstr>
      <vt:lpstr>Recall other ML methods</vt:lpstr>
      <vt:lpstr>If no parameter for DT</vt:lpstr>
      <vt:lpstr>Regularization Hyperparameters</vt:lpstr>
      <vt:lpstr>Regularization Hyperparameters</vt:lpstr>
      <vt:lpstr>Regularization Hyperparameters</vt:lpstr>
      <vt:lpstr>Regression using DT</vt:lpstr>
      <vt:lpstr>Regression using DT</vt:lpstr>
      <vt:lpstr>Regression using DT</vt:lpstr>
      <vt:lpstr>Regression using DT</vt:lpstr>
      <vt:lpstr>Regression using DT</vt:lpstr>
      <vt:lpstr>If no parameter for DT</vt:lpstr>
      <vt:lpstr>Pros and Cons of DT</vt:lpstr>
      <vt:lpstr>Pros and Cons of DT</vt:lpstr>
      <vt:lpstr>Pros and Cons of DT</vt:lpstr>
      <vt:lpstr>Pros and Cons of DT</vt:lpstr>
      <vt:lpstr>Summary</vt:lpstr>
      <vt:lpstr>참고자료</vt:lpstr>
      <vt:lpstr>In the 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What is machine learning? - examples</dc:title>
  <dc:creator>Sang-hyo Park</dc:creator>
  <cp:lastModifiedBy>kim JISU</cp:lastModifiedBy>
  <cp:revision>64</cp:revision>
  <dcterms:created xsi:type="dcterms:W3CDTF">2020-10-06T19:35:01Z</dcterms:created>
  <dcterms:modified xsi:type="dcterms:W3CDTF">2020-10-18T12:18:49Z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2020-09-19T00:00:00Z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