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892" autoAdjust="0"/>
  </p:normalViewPr>
  <p:slideViewPr>
    <p:cSldViewPr>
      <p:cViewPr varScale="1">
        <p:scale>
          <a:sx n="60" d="100"/>
          <a:sy n="60" d="100"/>
        </p:scale>
        <p:origin x="7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433E-7796-4181-9127-50E4C40786C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0D3C-C9C2-438A-9E4C-3B4AC03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5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9:53</a:t>
            </a:r>
          </a:p>
          <a:p>
            <a:r>
              <a:rPr lang="ko-KR" altLang="en-US" dirty="0"/>
              <a:t>앙상블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1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보았더니 </a:t>
            </a:r>
            <a:r>
              <a:rPr lang="en-US" altLang="ko-KR" dirty="0"/>
              <a:t>logistic regression</a:t>
            </a:r>
            <a:r>
              <a:rPr lang="ko-KR" altLang="en-US" dirty="0"/>
              <a:t>은 </a:t>
            </a:r>
            <a:r>
              <a:rPr lang="en-US" altLang="ko-KR" dirty="0"/>
              <a:t>0.864, RF</a:t>
            </a:r>
            <a:r>
              <a:rPr lang="ko-KR" altLang="en-US" dirty="0"/>
              <a:t>는 </a:t>
            </a:r>
            <a:r>
              <a:rPr lang="en-US" altLang="ko-KR" dirty="0"/>
              <a:t>0.896, SVC</a:t>
            </a:r>
            <a:r>
              <a:rPr lang="ko-KR" altLang="en-US" dirty="0"/>
              <a:t>도 </a:t>
            </a:r>
            <a:r>
              <a:rPr lang="en-US" altLang="ko-KR" dirty="0"/>
              <a:t>0.896</a:t>
            </a:r>
            <a:r>
              <a:rPr lang="ko-KR" altLang="en-US" dirty="0"/>
              <a:t>이 나왔음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Voting classifier</a:t>
            </a:r>
            <a:r>
              <a:rPr lang="ko-KR" altLang="en-US" dirty="0"/>
              <a:t>은 </a:t>
            </a:r>
            <a:r>
              <a:rPr lang="en-US" altLang="ko-KR" dirty="0"/>
              <a:t>0.912</a:t>
            </a:r>
            <a:r>
              <a:rPr lang="ko-KR" altLang="en-US" dirty="0"/>
              <a:t>로 최고의 결과가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 다른 접근방식의 세 가지 </a:t>
            </a:r>
            <a:r>
              <a:rPr lang="ko-KR" altLang="en-US" dirty="0" err="1"/>
              <a:t>모델으로</a:t>
            </a:r>
            <a:r>
              <a:rPr lang="ko-KR" altLang="en-US" dirty="0"/>
              <a:t> 만들었더니 높은 정확도가 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8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Voting classifier</a:t>
            </a:r>
            <a:r>
              <a:rPr lang="ko-KR" altLang="en-US" dirty="0"/>
              <a:t>에 </a:t>
            </a:r>
            <a:r>
              <a:rPr lang="en-US" altLang="ko-KR" dirty="0"/>
              <a:t>RF</a:t>
            </a:r>
            <a:r>
              <a:rPr lang="ko-KR" altLang="en-US" dirty="0"/>
              <a:t>와 비슷한 방식인 </a:t>
            </a:r>
            <a:r>
              <a:rPr lang="en-US" altLang="ko-KR" dirty="0"/>
              <a:t>DT</a:t>
            </a:r>
            <a:r>
              <a:rPr lang="ko-KR" altLang="en-US" dirty="0"/>
              <a:t>를 추가하여 돌렸을 때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결과값은 개수가 늘어났지만 </a:t>
            </a:r>
            <a:r>
              <a:rPr lang="en-US" altLang="ko-KR" dirty="0"/>
              <a:t>0.912 -&gt; 0.896</a:t>
            </a:r>
            <a:r>
              <a:rPr lang="ko-KR" altLang="en-US" dirty="0"/>
              <a:t>으로 줄어든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비슷한 성향의 모델의 결과에 대해 가중치가 </a:t>
            </a:r>
            <a:r>
              <a:rPr lang="ko-KR" altLang="en-US" dirty="0" err="1"/>
              <a:t>실려버림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으로써 결과가 낮아진</a:t>
            </a:r>
            <a:r>
              <a:rPr lang="en-US" altLang="ko-KR" dirty="0"/>
              <a:t>, Overfitting</a:t>
            </a:r>
            <a:r>
              <a:rPr lang="ko-KR" altLang="en-US" dirty="0"/>
              <a:t>을 확인할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19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Soft voting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모든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예측값이</a:t>
            </a:r>
            <a:r>
              <a:rPr lang="ko-KR" altLang="en-US" dirty="0"/>
              <a:t> 아니라 </a:t>
            </a:r>
            <a:r>
              <a:rPr lang="ko-KR" altLang="en-US" dirty="0" err="1"/>
              <a:t>확률값을</a:t>
            </a:r>
            <a:r>
              <a:rPr lang="ko-KR" altLang="en-US" dirty="0"/>
              <a:t> 추정할 수 있다면</a:t>
            </a:r>
            <a:r>
              <a:rPr lang="en-US" altLang="ko-KR" dirty="0"/>
              <a:t> =(</a:t>
            </a:r>
            <a:r>
              <a:rPr lang="ko-KR" altLang="en-US" b="1" dirty="0" err="1"/>
              <a:t>확률값을</a:t>
            </a:r>
            <a:r>
              <a:rPr lang="ko-KR" altLang="en-US" b="1" dirty="0"/>
              <a:t> 추정할 수 있는 </a:t>
            </a:r>
            <a:r>
              <a:rPr lang="en-US" altLang="ko-KR" b="1" dirty="0"/>
              <a:t>classifier</a:t>
            </a:r>
            <a:r>
              <a:rPr lang="ko-KR" altLang="en-US" b="1" dirty="0"/>
              <a:t>들이 있어야 함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Highest class probability</a:t>
            </a:r>
            <a:r>
              <a:rPr lang="ko-KR" altLang="en-US" dirty="0"/>
              <a:t>를 통해서 예측하여</a:t>
            </a:r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classifier</a:t>
            </a:r>
            <a:r>
              <a:rPr lang="ko-KR" altLang="en-US" dirty="0"/>
              <a:t>의 평균을 취하여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classifier</a:t>
            </a:r>
            <a:r>
              <a:rPr lang="ko-KR" altLang="en-US" dirty="0"/>
              <a:t>을 통해 평균을 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Soft voting</a:t>
            </a:r>
            <a:r>
              <a:rPr lang="ko-KR" altLang="en-US" dirty="0"/>
              <a:t>방식이 </a:t>
            </a:r>
            <a:r>
              <a:rPr lang="en-US" altLang="ko-KR" dirty="0"/>
              <a:t>Hard voting</a:t>
            </a:r>
            <a:r>
              <a:rPr lang="ko-KR" altLang="en-US" dirty="0"/>
              <a:t>보다 더 정확할 수 있는 이유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classifier</a:t>
            </a:r>
            <a:r>
              <a:rPr lang="ko-KR" altLang="en-US" dirty="0"/>
              <a:t>이 </a:t>
            </a:r>
            <a:r>
              <a:rPr lang="ko-KR" altLang="en-US" b="1" dirty="0"/>
              <a:t>더 </a:t>
            </a:r>
            <a:r>
              <a:rPr lang="ko-KR" altLang="en-US" b="1" dirty="0" err="1"/>
              <a:t>자신있는</a:t>
            </a:r>
            <a:r>
              <a:rPr lang="ko-KR" altLang="en-US" b="1" dirty="0"/>
              <a:t> </a:t>
            </a:r>
            <a:r>
              <a:rPr lang="en-US" altLang="ko-KR" b="1" dirty="0"/>
              <a:t>classification</a:t>
            </a:r>
            <a:r>
              <a:rPr lang="ko-KR" altLang="en-US" b="1" dirty="0"/>
              <a:t> 결과에 대해 가중치를 </a:t>
            </a:r>
            <a:r>
              <a:rPr lang="ko-KR" altLang="en-US" dirty="0"/>
              <a:t>줄 수 있기 때문</a:t>
            </a:r>
            <a:r>
              <a:rPr lang="en-US" altLang="ko-KR" dirty="0"/>
              <a:t>. 0.6</a:t>
            </a:r>
            <a:r>
              <a:rPr lang="ko-KR" altLang="en-US" dirty="0"/>
              <a:t>으로 선택된 </a:t>
            </a:r>
            <a:r>
              <a:rPr lang="en-US" altLang="ko-KR" dirty="0"/>
              <a:t>class</a:t>
            </a:r>
            <a:r>
              <a:rPr lang="ko-KR" altLang="en-US" dirty="0"/>
              <a:t>보다 </a:t>
            </a:r>
            <a:r>
              <a:rPr lang="en-US" altLang="ko-KR" dirty="0"/>
              <a:t>0.98</a:t>
            </a:r>
            <a:r>
              <a:rPr lang="ko-KR" altLang="en-US" dirty="0"/>
              <a:t>과 같이 높은</a:t>
            </a:r>
            <a:r>
              <a:rPr lang="en-US" altLang="ko-KR" dirty="0"/>
              <a:t>, </a:t>
            </a:r>
            <a:r>
              <a:rPr lang="ko-KR" altLang="en-US" b="1" dirty="0" err="1"/>
              <a:t>자신있는</a:t>
            </a:r>
            <a:r>
              <a:rPr lang="ko-KR" altLang="en-US" b="1" dirty="0"/>
              <a:t> </a:t>
            </a:r>
            <a:r>
              <a:rPr lang="en-US" altLang="ko-KR" b="1" dirty="0"/>
              <a:t>classification</a:t>
            </a:r>
            <a:r>
              <a:rPr lang="ko-KR" altLang="en-US" b="1" dirty="0"/>
              <a:t>에 대해 가중치를 줄 수 있다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79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50" dirty="0">
                <a:latin typeface="Arial"/>
                <a:cs typeface="Arial"/>
              </a:rPr>
              <a:t>For</a:t>
            </a:r>
            <a:r>
              <a:rPr lang="en-US" altLang="ko-KR" sz="1200" b="1" spc="-140" dirty="0">
                <a:latin typeface="Arial"/>
                <a:cs typeface="Arial"/>
              </a:rPr>
              <a:t> </a:t>
            </a:r>
            <a:r>
              <a:rPr lang="en-US" altLang="ko-KR" sz="1200" b="1" spc="75" dirty="0">
                <a:latin typeface="Arial"/>
                <a:cs typeface="Arial"/>
              </a:rPr>
              <a:t>Ensemble</a:t>
            </a:r>
          </a:p>
          <a:p>
            <a:endParaRPr lang="en-US" altLang="ko-KR" sz="1200" spc="75" dirty="0">
              <a:latin typeface="Arial"/>
              <a:cs typeface="Arial"/>
            </a:endParaRPr>
          </a:p>
          <a:p>
            <a:r>
              <a:rPr lang="ko-KR" altLang="en-US" dirty="0"/>
              <a:t>다양한 </a:t>
            </a:r>
            <a:r>
              <a:rPr lang="en-US" altLang="ko-KR" dirty="0"/>
              <a:t>classifier</a:t>
            </a:r>
            <a:r>
              <a:rPr lang="ko-KR" altLang="en-US" dirty="0"/>
              <a:t>을 묶기 위해서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b="1" dirty="0"/>
              <a:t>방식 </a:t>
            </a:r>
            <a:r>
              <a:rPr lang="en-US" altLang="ko-KR" b="1" dirty="0"/>
              <a:t>1) </a:t>
            </a:r>
            <a:r>
              <a:rPr lang="ko-KR" altLang="en-US" dirty="0"/>
              <a:t>알고리즘 자체를 다양하게 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방식 </a:t>
            </a:r>
            <a:r>
              <a:rPr lang="en-US" altLang="ko-KR" b="1" dirty="0"/>
              <a:t>2) </a:t>
            </a:r>
            <a:r>
              <a:rPr lang="en-US" altLang="ko-KR" dirty="0"/>
              <a:t>Training algorithm</a:t>
            </a:r>
            <a:r>
              <a:rPr lang="ko-KR" altLang="en-US" dirty="0"/>
              <a:t>은 동일하게 사용하되</a:t>
            </a:r>
            <a:r>
              <a:rPr lang="en-US" altLang="ko-KR" dirty="0"/>
              <a:t>, Training set</a:t>
            </a:r>
            <a:r>
              <a:rPr lang="ko-KR" altLang="en-US" dirty="0"/>
              <a:t>을 다양하게 학습시켜 보자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동일한 </a:t>
            </a:r>
            <a:r>
              <a:rPr lang="en-US" altLang="ko-KR" dirty="0"/>
              <a:t>DT</a:t>
            </a:r>
            <a:r>
              <a:rPr lang="ko-KR" altLang="en-US" dirty="0"/>
              <a:t>에 대해 서로 다른 작은 </a:t>
            </a:r>
            <a:r>
              <a:rPr lang="en-US" altLang="ko-KR" dirty="0"/>
              <a:t>Subset</a:t>
            </a:r>
            <a:r>
              <a:rPr lang="ko-KR" altLang="en-US" dirty="0"/>
              <a:t>을 학습시키는 방법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얻을 수 있는 장점 </a:t>
            </a:r>
            <a:r>
              <a:rPr lang="en-US" altLang="ko-KR" dirty="0"/>
              <a:t>: </a:t>
            </a:r>
            <a:r>
              <a:rPr lang="ko-KR" altLang="en-US" b="1" dirty="0"/>
              <a:t>각 </a:t>
            </a:r>
            <a:r>
              <a:rPr lang="en-US" altLang="ko-KR" b="1" dirty="0"/>
              <a:t>subset</a:t>
            </a:r>
            <a:r>
              <a:rPr lang="ko-KR" altLang="en-US" b="1" dirty="0"/>
              <a:t>의 고유 특성에 맞는</a:t>
            </a:r>
            <a:r>
              <a:rPr lang="en-US" altLang="ko-KR" dirty="0"/>
              <a:t>, </a:t>
            </a:r>
            <a:r>
              <a:rPr lang="ko-KR" altLang="en-US" dirty="0"/>
              <a:t>해당 특성에 적합한 </a:t>
            </a:r>
            <a:r>
              <a:rPr lang="en-US" altLang="ko-KR" dirty="0"/>
              <a:t>detail</a:t>
            </a:r>
            <a:r>
              <a:rPr lang="ko-KR" altLang="en-US" dirty="0"/>
              <a:t>한 </a:t>
            </a:r>
            <a:r>
              <a:rPr lang="en-US" altLang="ko-KR" dirty="0"/>
              <a:t>predictor</a:t>
            </a:r>
            <a:r>
              <a:rPr lang="ko-KR" altLang="en-US" dirty="0"/>
              <a:t>이 만들어 질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Another approach for Ensemble</a:t>
            </a:r>
          </a:p>
          <a:p>
            <a:endParaRPr lang="en-US" altLang="ko-KR" dirty="0"/>
          </a:p>
          <a:p>
            <a:r>
              <a:rPr lang="en-US" altLang="ko-KR" b="1" dirty="0"/>
              <a:t>Bagging / Pasting</a:t>
            </a:r>
            <a:r>
              <a:rPr lang="ko-KR" altLang="en-US" b="1" dirty="0"/>
              <a:t>의 차이</a:t>
            </a:r>
            <a:r>
              <a:rPr lang="en-US" altLang="ko-KR" b="1" dirty="0"/>
              <a:t>(</a:t>
            </a:r>
            <a:r>
              <a:rPr lang="ko-KR" altLang="en-US" b="1" dirty="0"/>
              <a:t>중요</a:t>
            </a:r>
            <a:r>
              <a:rPr lang="en-US" altLang="ko-KR" b="1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Training dataset</a:t>
            </a:r>
            <a:r>
              <a:rPr lang="ko-KR" altLang="en-US" dirty="0"/>
              <a:t>이 있고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Training set</a:t>
            </a:r>
            <a:r>
              <a:rPr lang="ko-KR" altLang="en-US" dirty="0"/>
              <a:t>을 쪼개서</a:t>
            </a:r>
            <a:r>
              <a:rPr lang="en-US" altLang="ko-KR" dirty="0"/>
              <a:t>(sampling) </a:t>
            </a:r>
            <a:r>
              <a:rPr lang="ko-KR" altLang="en-US" dirty="0"/>
              <a:t>각 </a:t>
            </a:r>
            <a:r>
              <a:rPr lang="en-US" altLang="ko-KR" dirty="0"/>
              <a:t>predictor(</a:t>
            </a:r>
            <a:r>
              <a:rPr lang="ko-KR" altLang="en-US" dirty="0"/>
              <a:t>여기서는 동일한 </a:t>
            </a:r>
            <a:r>
              <a:rPr lang="en-US" altLang="ko-KR" dirty="0"/>
              <a:t>predictor)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넣어준다고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b="1" dirty="0"/>
              <a:t>Bagging</a:t>
            </a:r>
            <a:r>
              <a:rPr lang="ko-KR" altLang="en-US" dirty="0"/>
              <a:t>의 경우</a:t>
            </a:r>
            <a:r>
              <a:rPr lang="en-US" altLang="ko-KR" dirty="0"/>
              <a:t>, Predictor 1..n</a:t>
            </a:r>
            <a:r>
              <a:rPr lang="ko-KR" altLang="en-US" dirty="0"/>
              <a:t>에 각각 </a:t>
            </a:r>
            <a:r>
              <a:rPr lang="en-US" altLang="ko-KR" dirty="0"/>
              <a:t>input data</a:t>
            </a:r>
            <a:r>
              <a:rPr lang="ko-KR" altLang="en-US" dirty="0"/>
              <a:t>를 선정할 때</a:t>
            </a:r>
            <a:r>
              <a:rPr lang="en-US" altLang="ko-KR" dirty="0"/>
              <a:t>, Training set</a:t>
            </a:r>
            <a:r>
              <a:rPr lang="ko-KR" altLang="en-US" dirty="0"/>
              <a:t>에서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en-US" altLang="ko-KR" dirty="0"/>
              <a:t>input</a:t>
            </a:r>
            <a:r>
              <a:rPr lang="ko-KR" altLang="en-US" dirty="0"/>
              <a:t>을 골라서 선정하게 된다</a:t>
            </a:r>
            <a:r>
              <a:rPr lang="en-US" altLang="ko-KR" dirty="0"/>
              <a:t>. </a:t>
            </a:r>
            <a:r>
              <a:rPr lang="ko-KR" altLang="en-US" dirty="0"/>
              <a:t>매 </a:t>
            </a:r>
            <a:r>
              <a:rPr lang="en-US" altLang="ko-KR" dirty="0"/>
              <a:t>input data</a:t>
            </a:r>
            <a:r>
              <a:rPr lang="ko-KR" altLang="en-US" dirty="0"/>
              <a:t>를 선정할 때 마다 전체 </a:t>
            </a:r>
            <a:r>
              <a:rPr lang="en-US" altLang="ko-KR" dirty="0"/>
              <a:t>dataset</a:t>
            </a:r>
            <a:r>
              <a:rPr lang="ko-KR" altLang="en-US" dirty="0"/>
              <a:t>에서 랜덤하게 결정하므로</a:t>
            </a:r>
            <a:r>
              <a:rPr lang="en-US" altLang="ko-KR" dirty="0"/>
              <a:t>, </a:t>
            </a:r>
            <a:r>
              <a:rPr lang="ko-KR" altLang="en-US" b="1" dirty="0"/>
              <a:t>중복된 </a:t>
            </a:r>
            <a:r>
              <a:rPr lang="en-US" altLang="ko-KR" b="1" dirty="0"/>
              <a:t>instance</a:t>
            </a:r>
            <a:r>
              <a:rPr lang="ko-KR" altLang="en-US" b="1" dirty="0"/>
              <a:t>가 서로 다른 </a:t>
            </a:r>
            <a:r>
              <a:rPr lang="en-US" altLang="ko-KR" b="1" dirty="0"/>
              <a:t>predictor</a:t>
            </a:r>
            <a:r>
              <a:rPr lang="ko-KR" altLang="en-US" b="1" dirty="0"/>
              <a:t>에 들어가는 것이 가능하다</a:t>
            </a:r>
            <a:r>
              <a:rPr lang="en-US" altLang="ko-KR" b="1" dirty="0"/>
              <a:t>.(</a:t>
            </a:r>
            <a:r>
              <a:rPr lang="ko-KR" altLang="en-US" b="1" dirty="0"/>
              <a:t>중복을 허용한다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Pasting</a:t>
            </a:r>
            <a:r>
              <a:rPr lang="ko-KR" altLang="en-US" b="0" dirty="0"/>
              <a:t>의 경우</a:t>
            </a:r>
            <a:r>
              <a:rPr lang="en-US" altLang="ko-KR" b="0" dirty="0"/>
              <a:t>, Training set</a:t>
            </a:r>
            <a:r>
              <a:rPr lang="ko-KR" altLang="en-US" b="0" dirty="0"/>
              <a:t>에서 이전 </a:t>
            </a:r>
            <a:r>
              <a:rPr lang="en-US" altLang="ko-KR" b="0" dirty="0"/>
              <a:t>predictor</a:t>
            </a:r>
            <a:r>
              <a:rPr lang="ko-KR" altLang="en-US" b="0" dirty="0"/>
              <a:t>의 </a:t>
            </a:r>
            <a:r>
              <a:rPr lang="en-US" altLang="ko-KR" b="0" dirty="0"/>
              <a:t>input</a:t>
            </a:r>
            <a:r>
              <a:rPr lang="ko-KR" altLang="en-US" b="0" dirty="0"/>
              <a:t>으로 선정된 데이터는 다음 </a:t>
            </a:r>
            <a:r>
              <a:rPr lang="en-US" altLang="ko-KR" b="0" dirty="0"/>
              <a:t>predictor</a:t>
            </a:r>
            <a:r>
              <a:rPr lang="ko-KR" altLang="en-US" b="0" dirty="0"/>
              <a:t>에 들어가지 않는</a:t>
            </a:r>
            <a:r>
              <a:rPr lang="en-US" altLang="ko-KR" b="0" dirty="0"/>
              <a:t>, </a:t>
            </a:r>
            <a:r>
              <a:rPr lang="ko-KR" altLang="en-US" b="1" dirty="0"/>
              <a:t>중복을 허용하지 않는 </a:t>
            </a:r>
            <a:r>
              <a:rPr lang="en-US" altLang="ko-KR" b="1" dirty="0"/>
              <a:t>subset</a:t>
            </a:r>
            <a:r>
              <a:rPr lang="ko-KR" altLang="en-US" b="1" dirty="0"/>
              <a:t>을 서로 다른 </a:t>
            </a:r>
            <a:r>
              <a:rPr lang="en-US" altLang="ko-KR" b="1" dirty="0"/>
              <a:t>predictor</a:t>
            </a:r>
            <a:r>
              <a:rPr lang="ko-KR" altLang="en-US" b="1" dirty="0"/>
              <a:t>에 넣어주게 된다</a:t>
            </a:r>
            <a:r>
              <a:rPr lang="en-US" altLang="ko-KR" b="1" dirty="0"/>
              <a:t>.(</a:t>
            </a:r>
            <a:r>
              <a:rPr lang="ko-KR" altLang="en-US" b="1" dirty="0"/>
              <a:t>중복을 허용하지 않는다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en-US" altLang="ko-KR" dirty="0"/>
              <a:t>sample data</a:t>
            </a:r>
            <a:r>
              <a:rPr lang="ko-KR" altLang="en-US" dirty="0"/>
              <a:t>가 여러 </a:t>
            </a:r>
            <a:r>
              <a:rPr lang="en-US" altLang="ko-KR" dirty="0"/>
              <a:t>predictor</a:t>
            </a:r>
            <a:r>
              <a:rPr lang="ko-KR" altLang="en-US" dirty="0"/>
              <a:t>의 </a:t>
            </a:r>
            <a:r>
              <a:rPr lang="en-US" altLang="ko-KR" dirty="0"/>
              <a:t>dataset</a:t>
            </a:r>
            <a:r>
              <a:rPr lang="ko-KR" altLang="en-US" dirty="0"/>
              <a:t>으로 사용될 수 있다 </a:t>
            </a:r>
            <a:r>
              <a:rPr lang="en-US" altLang="ko-KR" dirty="0"/>
              <a:t>=&gt; Bagging!</a:t>
            </a:r>
          </a:p>
          <a:p>
            <a:endParaRPr lang="en-US" altLang="ko-KR" dirty="0"/>
          </a:p>
          <a:p>
            <a:r>
              <a:rPr lang="en-US" altLang="ko-KR" b="1" dirty="0"/>
              <a:t>Pasting</a:t>
            </a:r>
            <a:r>
              <a:rPr lang="ko-KR" altLang="en-US" dirty="0"/>
              <a:t>은 주로 어떤 곳에 쓰는가 </a:t>
            </a:r>
            <a:r>
              <a:rPr lang="en-US" altLang="ko-KR" dirty="0"/>
              <a:t>? </a:t>
            </a:r>
            <a:r>
              <a:rPr lang="ko-KR" altLang="en-US" dirty="0"/>
              <a:t>데이터셋이 커서</a:t>
            </a:r>
            <a:r>
              <a:rPr lang="en-US" altLang="ko-KR" dirty="0"/>
              <a:t>, </a:t>
            </a:r>
            <a:r>
              <a:rPr lang="ko-KR" altLang="en-US" dirty="0"/>
              <a:t>굳이 중복하여 </a:t>
            </a:r>
            <a:r>
              <a:rPr lang="en-US" altLang="ko-KR" dirty="0"/>
              <a:t>subset</a:t>
            </a:r>
            <a:r>
              <a:rPr lang="ko-KR" altLang="en-US" dirty="0"/>
              <a:t>을 구성할 필요가 없는 경우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Bagging</a:t>
            </a:r>
            <a:r>
              <a:rPr lang="ko-KR" altLang="en-US" dirty="0"/>
              <a:t>의 경우</a:t>
            </a:r>
            <a:r>
              <a:rPr lang="en-US" altLang="ko-KR" dirty="0"/>
              <a:t>, Pasting</a:t>
            </a:r>
            <a:r>
              <a:rPr lang="ko-KR" altLang="en-US" dirty="0"/>
              <a:t>보다 정확도가 높을 수 있음</a:t>
            </a:r>
            <a:r>
              <a:rPr lang="en-US" altLang="ko-KR" dirty="0"/>
              <a:t>(</a:t>
            </a:r>
            <a:r>
              <a:rPr lang="ko-KR" altLang="en-US" dirty="0"/>
              <a:t>특징적인</a:t>
            </a:r>
            <a:r>
              <a:rPr lang="en-US" altLang="ko-KR" dirty="0"/>
              <a:t>, critical</a:t>
            </a:r>
            <a:r>
              <a:rPr lang="ko-KR" altLang="en-US" dirty="0"/>
              <a:t>한 데이터가 여러 </a:t>
            </a:r>
            <a:r>
              <a:rPr lang="en-US" altLang="ko-KR" dirty="0"/>
              <a:t>predictor</a:t>
            </a:r>
            <a:r>
              <a:rPr lang="ko-KR" altLang="en-US" dirty="0"/>
              <a:t>의 데이터셋에 존재할 수 있으므로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predictor</a:t>
            </a:r>
            <a:r>
              <a:rPr lang="ko-KR" altLang="en-US" dirty="0"/>
              <a:t>의 결과</a:t>
            </a:r>
            <a:r>
              <a:rPr lang="en-US" altLang="ko-KR" dirty="0"/>
              <a:t>(</a:t>
            </a:r>
            <a:r>
              <a:rPr lang="ko-KR" altLang="en-US" dirty="0"/>
              <a:t>동일한 모델</a:t>
            </a:r>
            <a:r>
              <a:rPr lang="en-US" altLang="ko-KR" dirty="0"/>
              <a:t>)</a:t>
            </a:r>
            <a:r>
              <a:rPr lang="ko-KR" altLang="en-US" dirty="0"/>
              <a:t>를 취합하여 최종 결과를 내려고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모든 각각의 </a:t>
            </a:r>
            <a:r>
              <a:rPr lang="ko-KR" altLang="en-US" dirty="0" err="1"/>
              <a:t>예측값들을</a:t>
            </a:r>
            <a:r>
              <a:rPr lang="ko-KR" altLang="en-US" dirty="0"/>
              <a:t> 취합</a:t>
            </a:r>
            <a:r>
              <a:rPr lang="en-US" altLang="ko-KR" dirty="0"/>
              <a:t>(aggregating)</a:t>
            </a:r>
            <a:r>
              <a:rPr lang="ko-KR" altLang="en-US" dirty="0"/>
              <a:t>하여 결과를 내는데</a:t>
            </a:r>
            <a:r>
              <a:rPr lang="en-US" altLang="ko-KR" b="1" dirty="0"/>
              <a:t>, </a:t>
            </a:r>
            <a:r>
              <a:rPr lang="ko-KR" altLang="en-US" b="1" dirty="0"/>
              <a:t>이 때 취합은 어떻게 수행하는가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Statistical mode </a:t>
            </a:r>
            <a:r>
              <a:rPr lang="en-US" altLang="ko-KR" dirty="0"/>
              <a:t>: </a:t>
            </a:r>
            <a:r>
              <a:rPr lang="ko-KR" altLang="en-US" dirty="0"/>
              <a:t>가장 많은 빈도수를 차지하는 </a:t>
            </a:r>
            <a:r>
              <a:rPr lang="ko-KR" altLang="en-US" dirty="0" err="1"/>
              <a:t>예측값</a:t>
            </a:r>
            <a:r>
              <a:rPr lang="en-US" altLang="ko-KR" dirty="0"/>
              <a:t>(hard-voting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Regression </a:t>
            </a:r>
            <a:r>
              <a:rPr lang="ko-KR" altLang="en-US" dirty="0"/>
              <a:t>문제의 경우</a:t>
            </a:r>
            <a:r>
              <a:rPr lang="en-US" altLang="ko-KR" dirty="0"/>
              <a:t>, </a:t>
            </a:r>
            <a:r>
              <a:rPr lang="ko-KR" altLang="en-US" dirty="0"/>
              <a:t>평균값을 내어 출력함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predictor </a:t>
            </a:r>
            <a:r>
              <a:rPr lang="ko-KR" altLang="en-US" dirty="0"/>
              <a:t>입장에서 보았을 때는</a:t>
            </a:r>
            <a:r>
              <a:rPr lang="en-US" altLang="ko-KR" dirty="0"/>
              <a:t>, bias</a:t>
            </a:r>
            <a:r>
              <a:rPr lang="ko-KR" altLang="en-US" dirty="0"/>
              <a:t>값이 커지는 편향된 결과를 도출할 수 있음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전체 데이터셋의 일부만을 취하여 학습했으므로</a:t>
            </a:r>
            <a:r>
              <a:rPr lang="en-US" altLang="ko-KR" dirty="0"/>
              <a:t>, </a:t>
            </a:r>
            <a:r>
              <a:rPr lang="ko-KR" altLang="en-US" dirty="0"/>
              <a:t>해당 데이터셋에 편향된 결과가 나올 수 있음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b="1" dirty="0"/>
              <a:t>각각의 편향된 결과를 </a:t>
            </a:r>
            <a:r>
              <a:rPr lang="en-US" altLang="ko-KR" b="1" dirty="0"/>
              <a:t>aggregate</a:t>
            </a:r>
            <a:r>
              <a:rPr lang="ko-KR" altLang="en-US" b="1" dirty="0"/>
              <a:t>하는 경우</a:t>
            </a:r>
            <a:r>
              <a:rPr lang="en-US" altLang="ko-KR" b="1" dirty="0"/>
              <a:t>, Overfitting</a:t>
            </a:r>
            <a:r>
              <a:rPr lang="ko-KR" altLang="en-US" b="1" dirty="0"/>
              <a:t>을 방지할 수 있게 됨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0" dirty="0"/>
              <a:t>+ </a:t>
            </a:r>
            <a:r>
              <a:rPr lang="ko-KR" altLang="en-US" b="0" dirty="0"/>
              <a:t>다른 </a:t>
            </a:r>
            <a:r>
              <a:rPr lang="en-US" altLang="ko-KR" b="0" dirty="0"/>
              <a:t>CPU Core</a:t>
            </a:r>
            <a:r>
              <a:rPr lang="ko-KR" altLang="en-US" b="0" dirty="0"/>
              <a:t>을 동시에 사용하여</a:t>
            </a:r>
            <a:r>
              <a:rPr lang="en-US" altLang="ko-KR" b="0" dirty="0"/>
              <a:t>, </a:t>
            </a:r>
            <a:r>
              <a:rPr lang="ko-KR" altLang="en-US" b="1" dirty="0"/>
              <a:t>병렬화 할 수 있다는 장점도 </a:t>
            </a:r>
            <a:r>
              <a:rPr lang="ko-KR" altLang="en-US" b="0" dirty="0"/>
              <a:t>있음</a:t>
            </a:r>
            <a:r>
              <a:rPr lang="en-US" altLang="ko-KR" b="0" dirty="0"/>
              <a:t>(</a:t>
            </a:r>
            <a:r>
              <a:rPr lang="ko-KR" altLang="en-US" b="0" dirty="0"/>
              <a:t>최종 결과만 취합하면 되므로</a:t>
            </a:r>
            <a:r>
              <a:rPr lang="en-US" altLang="ko-KR" b="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0" dirty="0"/>
              <a:t>=&gt; Bigdata</a:t>
            </a:r>
            <a:r>
              <a:rPr lang="ko-KR" altLang="en-US" b="0" dirty="0"/>
              <a:t>를 다룰 때 </a:t>
            </a:r>
            <a:r>
              <a:rPr lang="en-US" altLang="ko-KR" b="0" dirty="0"/>
              <a:t>bagging / pasting</a:t>
            </a:r>
            <a:r>
              <a:rPr lang="ko-KR" altLang="en-US" b="0" dirty="0"/>
              <a:t>이 많이 사용됨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코드로 보는 </a:t>
            </a:r>
            <a:r>
              <a:rPr lang="en-US" altLang="ko-KR" b="1" dirty="0"/>
              <a:t>Bagging</a:t>
            </a:r>
          </a:p>
          <a:p>
            <a:endParaRPr lang="en-US" altLang="ko-KR" dirty="0"/>
          </a:p>
          <a:p>
            <a:r>
              <a:rPr lang="en-US" altLang="ko-KR" dirty="0" err="1"/>
              <a:t>Baggingclassifier</a:t>
            </a:r>
            <a:r>
              <a:rPr lang="ko-KR" altLang="en-US" dirty="0"/>
              <a:t>에서 </a:t>
            </a:r>
            <a:r>
              <a:rPr lang="en-US" altLang="ko-KR" dirty="0"/>
              <a:t>DT</a:t>
            </a:r>
            <a:r>
              <a:rPr lang="ko-KR" altLang="en-US" dirty="0"/>
              <a:t>를 사용하고</a:t>
            </a:r>
            <a:r>
              <a:rPr lang="en-US" altLang="ko-KR" dirty="0"/>
              <a:t>, DT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개 사용하였음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DT</a:t>
            </a:r>
            <a:r>
              <a:rPr lang="ko-KR" altLang="en-US" dirty="0"/>
              <a:t>가 사용할 </a:t>
            </a:r>
            <a:r>
              <a:rPr lang="en-US" altLang="ko-KR" dirty="0"/>
              <a:t>sample</a:t>
            </a:r>
            <a:r>
              <a:rPr lang="ko-KR" altLang="en-US" dirty="0"/>
              <a:t>수가 </a:t>
            </a:r>
            <a:r>
              <a:rPr lang="en-US" altLang="ko-KR" dirty="0"/>
              <a:t>100</a:t>
            </a:r>
            <a:r>
              <a:rPr lang="ko-KR" altLang="en-US" dirty="0"/>
              <a:t>개임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Pasting</a:t>
            </a:r>
            <a:r>
              <a:rPr lang="ko-KR" altLang="en-US" dirty="0"/>
              <a:t>을 사용하고 싶다면 </a:t>
            </a:r>
            <a:r>
              <a:rPr lang="en-US" altLang="ko-KR" dirty="0"/>
              <a:t>bootstrap = False</a:t>
            </a:r>
            <a:r>
              <a:rPr lang="ko-KR" altLang="en-US" dirty="0"/>
              <a:t>로 바꾸면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classifier</a:t>
            </a:r>
            <a:r>
              <a:rPr lang="ko-KR" altLang="en-US" dirty="0"/>
              <a:t>의 결과값은 </a:t>
            </a:r>
            <a:r>
              <a:rPr lang="en-US" altLang="ko-KR" dirty="0"/>
              <a:t>0.904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DT</a:t>
            </a:r>
            <a:r>
              <a:rPr lang="ko-KR" altLang="en-US" dirty="0"/>
              <a:t>를 사용했을 때</a:t>
            </a:r>
            <a:r>
              <a:rPr lang="en-US" altLang="ko-KR" dirty="0"/>
              <a:t>(0.856)</a:t>
            </a:r>
            <a:r>
              <a:rPr lang="ko-KR" altLang="en-US" dirty="0"/>
              <a:t>보다 높음을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4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-105" dirty="0">
                <a:latin typeface="Arial"/>
                <a:cs typeface="Arial"/>
              </a:rPr>
              <a:t>DT </a:t>
            </a:r>
            <a:r>
              <a:rPr lang="en-US" altLang="ko-KR" sz="1200" b="1" spc="-35" dirty="0">
                <a:latin typeface="Arial"/>
                <a:cs typeface="Arial"/>
              </a:rPr>
              <a:t>vs. </a:t>
            </a:r>
            <a:r>
              <a:rPr lang="en-US" altLang="ko-KR" sz="1200" b="1" spc="-105" dirty="0">
                <a:latin typeface="Arial"/>
                <a:cs typeface="Arial"/>
              </a:rPr>
              <a:t>DT </a:t>
            </a:r>
            <a:r>
              <a:rPr lang="en-US" altLang="ko-KR" sz="1200" b="1" spc="340" dirty="0">
                <a:latin typeface="Arial"/>
                <a:cs typeface="Arial"/>
              </a:rPr>
              <a:t>w/</a:t>
            </a:r>
            <a:r>
              <a:rPr lang="en-US" altLang="ko-KR" sz="1200" b="1" spc="-110" dirty="0">
                <a:latin typeface="Arial"/>
                <a:cs typeface="Arial"/>
              </a:rPr>
              <a:t> </a:t>
            </a:r>
            <a:r>
              <a:rPr lang="en-US" altLang="ko-KR" sz="1200" b="1" spc="165" dirty="0">
                <a:latin typeface="Arial"/>
                <a:cs typeface="Arial"/>
              </a:rPr>
              <a:t>Bagging</a:t>
            </a:r>
          </a:p>
          <a:p>
            <a:endParaRPr lang="en-US" altLang="ko-KR" sz="1200" spc="165" dirty="0">
              <a:latin typeface="Arial"/>
              <a:cs typeface="Arial"/>
            </a:endParaRPr>
          </a:p>
          <a:p>
            <a:r>
              <a:rPr lang="en-US" altLang="ko-KR" dirty="0"/>
              <a:t>Depth</a:t>
            </a:r>
            <a:r>
              <a:rPr lang="ko-KR" altLang="en-US" dirty="0"/>
              <a:t>를 설정하지 않은 </a:t>
            </a:r>
            <a:r>
              <a:rPr lang="en-US" altLang="ko-KR" dirty="0"/>
              <a:t>DT</a:t>
            </a:r>
            <a:r>
              <a:rPr lang="ko-KR" altLang="en-US" dirty="0"/>
              <a:t>와</a:t>
            </a:r>
            <a:r>
              <a:rPr lang="en-US" altLang="ko-KR" dirty="0"/>
              <a:t>, DT</a:t>
            </a:r>
            <a:r>
              <a:rPr lang="ko-KR" altLang="en-US" dirty="0"/>
              <a:t>로 </a:t>
            </a:r>
            <a:r>
              <a:rPr lang="en-US" altLang="ko-KR" dirty="0"/>
              <a:t>Bagging</a:t>
            </a:r>
            <a:r>
              <a:rPr lang="ko-KR" altLang="en-US" dirty="0"/>
              <a:t>을 수행하였을 때의 결과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왼쪽의 경우</a:t>
            </a:r>
            <a:r>
              <a:rPr lang="en-US" altLang="ko-KR" dirty="0"/>
              <a:t>, Depth</a:t>
            </a:r>
            <a:r>
              <a:rPr lang="ko-KR" altLang="en-US" dirty="0"/>
              <a:t>를 설정하지 않아 </a:t>
            </a:r>
            <a:r>
              <a:rPr lang="en-US" altLang="ko-KR" dirty="0"/>
              <a:t>Overfitting</a:t>
            </a:r>
            <a:r>
              <a:rPr lang="ko-KR" altLang="en-US" dirty="0"/>
              <a:t>된 결과를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오른쪽의 경우</a:t>
            </a:r>
            <a:r>
              <a:rPr lang="en-US" altLang="ko-KR" dirty="0"/>
              <a:t>, </a:t>
            </a:r>
            <a:r>
              <a:rPr lang="en-US" altLang="ko-KR" b="1" dirty="0"/>
              <a:t>Bagging</a:t>
            </a:r>
            <a:r>
              <a:rPr lang="ko-KR" altLang="en-US" b="1" dirty="0"/>
              <a:t>을 사용했을 경우 </a:t>
            </a:r>
            <a:r>
              <a:rPr lang="en-US" altLang="ko-KR" b="1" dirty="0"/>
              <a:t>Generalized</a:t>
            </a:r>
            <a:r>
              <a:rPr lang="ko-KR" altLang="en-US" b="1" dirty="0"/>
              <a:t>된</a:t>
            </a:r>
            <a:r>
              <a:rPr lang="en-US" altLang="ko-KR" b="1" dirty="0"/>
              <a:t>, Overfitting</a:t>
            </a:r>
            <a:r>
              <a:rPr lang="ko-KR" altLang="en-US" b="1" dirty="0"/>
              <a:t>을 잘 막은 결과값이 </a:t>
            </a:r>
            <a:r>
              <a:rPr lang="ko-KR" altLang="en-US" dirty="0"/>
              <a:t>나온 것을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Variance</a:t>
            </a:r>
            <a:r>
              <a:rPr lang="ko-KR" altLang="en-US" dirty="0"/>
              <a:t>를 보았을 때 </a:t>
            </a:r>
            <a:r>
              <a:rPr lang="en-US" altLang="ko-KR" dirty="0"/>
              <a:t>Bagging</a:t>
            </a:r>
            <a:r>
              <a:rPr lang="ko-KR" altLang="en-US" dirty="0"/>
              <a:t>이 훨씬 더 적게 나타난다</a:t>
            </a:r>
            <a:r>
              <a:rPr lang="en-US" altLang="ko-KR" dirty="0"/>
              <a:t>! Error</a:t>
            </a:r>
            <a:r>
              <a:rPr lang="ko-KR" altLang="en-US" dirty="0"/>
              <a:t>가 비슷하더라도 </a:t>
            </a:r>
            <a:r>
              <a:rPr lang="en-US" altLang="ko-KR" dirty="0"/>
              <a:t>Decision boundary</a:t>
            </a:r>
            <a:r>
              <a:rPr lang="ko-KR" altLang="en-US" dirty="0"/>
              <a:t>가 규칙적으로</a:t>
            </a:r>
            <a:r>
              <a:rPr lang="en-US" altLang="ko-KR" dirty="0"/>
              <a:t>, </a:t>
            </a:r>
            <a:r>
              <a:rPr lang="ko-KR" altLang="en-US" dirty="0"/>
              <a:t>잘 일반화된 결과가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65" dirty="0">
                <a:latin typeface="Arial"/>
                <a:cs typeface="Arial"/>
              </a:rPr>
              <a:t>Bias / Variance </a:t>
            </a:r>
            <a:r>
              <a:rPr lang="en-US" altLang="ko-KR" sz="1200" b="1" spc="-140" dirty="0">
                <a:latin typeface="Arial"/>
                <a:cs typeface="Arial"/>
              </a:rPr>
              <a:t> </a:t>
            </a:r>
            <a:r>
              <a:rPr lang="en-US" altLang="ko-KR" sz="1200" b="1" spc="195" dirty="0">
                <a:latin typeface="Arial"/>
                <a:cs typeface="Arial"/>
              </a:rPr>
              <a:t>trade-off</a:t>
            </a:r>
          </a:p>
          <a:p>
            <a:endParaRPr lang="en-US" altLang="ko-KR" sz="1200" spc="195" dirty="0">
              <a:latin typeface="Arial"/>
              <a:cs typeface="Arial"/>
            </a:endParaRPr>
          </a:p>
          <a:p>
            <a:r>
              <a:rPr lang="ko-KR" altLang="en-US" dirty="0"/>
              <a:t>어떤 모델에 대한 </a:t>
            </a:r>
            <a:r>
              <a:rPr lang="en-US" altLang="ko-KR" dirty="0"/>
              <a:t>generalization error(Overfitting</a:t>
            </a:r>
            <a:r>
              <a:rPr lang="ko-KR" altLang="en-US" dirty="0"/>
              <a:t>이 되었는가</a:t>
            </a:r>
            <a:r>
              <a:rPr lang="en-US" altLang="ko-KR" dirty="0"/>
              <a:t>?)</a:t>
            </a:r>
            <a:r>
              <a:rPr lang="ko-KR" altLang="en-US" dirty="0"/>
              <a:t>를 표현할 때</a:t>
            </a:r>
            <a:r>
              <a:rPr lang="en-US" altLang="ko-KR" dirty="0"/>
              <a:t>, </a:t>
            </a:r>
            <a:r>
              <a:rPr lang="ko-KR" altLang="en-US" dirty="0"/>
              <a:t>아래의 세 가지 값의 합으로 표현할 수 있다</a:t>
            </a:r>
            <a:r>
              <a:rPr lang="en-US" altLang="ko-KR" dirty="0"/>
              <a:t>. -&gt; </a:t>
            </a:r>
            <a:r>
              <a:rPr lang="ko-KR" altLang="en-US" dirty="0"/>
              <a:t>일반화가 좋다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되었다를</a:t>
            </a:r>
            <a:r>
              <a:rPr lang="ko-KR" altLang="en-US" dirty="0"/>
              <a:t> 평가할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Bias </a:t>
            </a:r>
            <a:r>
              <a:rPr lang="en-US" altLang="ko-KR" dirty="0"/>
              <a:t>: </a:t>
            </a:r>
            <a:r>
              <a:rPr lang="ko-KR" altLang="en-US" dirty="0"/>
              <a:t>일반화에 </a:t>
            </a:r>
            <a:r>
              <a:rPr lang="ko-KR" altLang="en-US" b="1" dirty="0"/>
              <a:t>대한 가정이 틀린 경우 </a:t>
            </a:r>
            <a:r>
              <a:rPr lang="en-US" altLang="ko-KR" dirty="0"/>
              <a:t>ex) </a:t>
            </a:r>
            <a:r>
              <a:rPr lang="ko-KR" altLang="en-US" dirty="0"/>
              <a:t>이차원 데이터에 대해 선형 회귀로 수행하는 경우</a:t>
            </a:r>
            <a:r>
              <a:rPr lang="en-US" altLang="ko-KR" dirty="0"/>
              <a:t>, </a:t>
            </a:r>
            <a:r>
              <a:rPr lang="en-US" altLang="ko-KR" b="1" dirty="0"/>
              <a:t>bias</a:t>
            </a:r>
            <a:r>
              <a:rPr lang="ko-KR" altLang="en-US" b="1" dirty="0"/>
              <a:t>가 크다 </a:t>
            </a:r>
            <a:r>
              <a:rPr lang="en-US" altLang="ko-KR" b="1" dirty="0"/>
              <a:t>-&gt; Underfitting</a:t>
            </a:r>
            <a:r>
              <a:rPr lang="ko-KR" altLang="en-US" b="1" dirty="0"/>
              <a:t>했을 가능성이 높다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en-US" altLang="ko-KR" b="1" dirty="0"/>
              <a:t>Variance :</a:t>
            </a:r>
            <a:r>
              <a:rPr lang="en-US" altLang="ko-KR" b="0" dirty="0"/>
              <a:t> </a:t>
            </a:r>
            <a:r>
              <a:rPr lang="ko-KR" altLang="en-US" b="0" dirty="0"/>
              <a:t>모델이 얼마나 </a:t>
            </a:r>
            <a:r>
              <a:rPr lang="ko-KR" altLang="en-US" b="1" dirty="0"/>
              <a:t>작은 </a:t>
            </a:r>
            <a:r>
              <a:rPr lang="en-US" altLang="ko-KR" b="1" dirty="0"/>
              <a:t>variation</a:t>
            </a:r>
            <a:r>
              <a:rPr lang="ko-KR" altLang="en-US" b="1" dirty="0"/>
              <a:t>에 대해서도 민감하게 반응하는가</a:t>
            </a:r>
            <a:r>
              <a:rPr lang="en-US" altLang="ko-KR" b="0" dirty="0"/>
              <a:t>?(Training data</a:t>
            </a:r>
            <a:r>
              <a:rPr lang="ko-KR" altLang="en-US" b="0" dirty="0"/>
              <a:t>에서</a:t>
            </a:r>
            <a:r>
              <a:rPr lang="en-US" altLang="ko-KR" b="0" dirty="0"/>
              <a:t>) ex) 2</a:t>
            </a:r>
            <a:r>
              <a:rPr lang="ko-KR" altLang="en-US" b="0" dirty="0" err="1"/>
              <a:t>차함수</a:t>
            </a:r>
            <a:r>
              <a:rPr lang="ko-KR" altLang="en-US" b="0" dirty="0"/>
              <a:t> 데이터를 </a:t>
            </a:r>
            <a:r>
              <a:rPr lang="en-US" altLang="ko-KR" b="0" dirty="0"/>
              <a:t>100</a:t>
            </a:r>
            <a:r>
              <a:rPr lang="ko-KR" altLang="en-US" b="0" dirty="0"/>
              <a:t>차 이상의 함수로 </a:t>
            </a:r>
            <a:r>
              <a:rPr lang="en-US" altLang="ko-KR" b="0" dirty="0"/>
              <a:t>fitting</a:t>
            </a:r>
            <a:r>
              <a:rPr lang="ko-KR" altLang="en-US" b="0" dirty="0"/>
              <a:t>하는 경우 </a:t>
            </a:r>
            <a:r>
              <a:rPr lang="en-US" altLang="ko-KR" b="0" dirty="0"/>
              <a:t>-&gt; </a:t>
            </a:r>
            <a:r>
              <a:rPr lang="en-US" altLang="ko-KR" b="1" dirty="0"/>
              <a:t>Overfitting</a:t>
            </a:r>
            <a:r>
              <a:rPr lang="ko-KR" altLang="en-US" b="1" dirty="0"/>
              <a:t>했을 가능성이 높다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ko-KR" altLang="en-US" b="0" dirty="0"/>
              <a:t>위의 두 가지의 문제 </a:t>
            </a:r>
            <a:r>
              <a:rPr lang="en-US" altLang="ko-KR" b="0" dirty="0"/>
              <a:t>: Training dataset</a:t>
            </a:r>
            <a:r>
              <a:rPr lang="ko-KR" altLang="en-US" b="0" dirty="0"/>
              <a:t> 자체에 노이즈가 있는 경우</a:t>
            </a:r>
            <a:endParaRPr lang="en-US" altLang="ko-KR" b="0" dirty="0"/>
          </a:p>
          <a:p>
            <a:endParaRPr lang="en-US" altLang="ko-KR" b="1" dirty="0"/>
          </a:p>
          <a:p>
            <a:r>
              <a:rPr lang="en-US" altLang="ko-KR" b="1" dirty="0"/>
              <a:t>Irreducible error : </a:t>
            </a:r>
            <a:r>
              <a:rPr lang="ko-KR" altLang="en-US" b="0" dirty="0"/>
              <a:t>데이터셋 자체의 노이즈 유무</a:t>
            </a:r>
            <a:r>
              <a:rPr lang="en-US" altLang="ko-KR" b="0" dirty="0"/>
              <a:t>. </a:t>
            </a:r>
            <a:r>
              <a:rPr lang="ko-KR" altLang="en-US" b="0" dirty="0"/>
              <a:t>해당 에러를 줄이는 방법은 데이터 자체를 고치는 수밖에 없음 </a:t>
            </a:r>
            <a:r>
              <a:rPr lang="en-US" altLang="ko-KR" b="0" dirty="0"/>
              <a:t>ex) Outlier </a:t>
            </a:r>
            <a:r>
              <a:rPr lang="ko-KR" altLang="en-US" b="0" dirty="0"/>
              <a:t>등</a:t>
            </a:r>
            <a:r>
              <a:rPr lang="en-US" altLang="ko-KR" b="0" dirty="0"/>
              <a:t>… -&gt; </a:t>
            </a:r>
            <a:r>
              <a:rPr lang="ko-KR" altLang="en-US" b="0" dirty="0"/>
              <a:t>데이터 전처리가 중요한 이유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boundary</a:t>
            </a:r>
            <a:r>
              <a:rPr lang="ko-KR" altLang="en-US" dirty="0"/>
              <a:t>가 있을 때</a:t>
            </a:r>
            <a:r>
              <a:rPr lang="en-US" altLang="ko-KR" dirty="0"/>
              <a:t>, Bootstrapping aggregation(</a:t>
            </a:r>
            <a:r>
              <a:rPr lang="en-US" altLang="ko-KR" b="1" dirty="0"/>
              <a:t>bagging</a:t>
            </a:r>
            <a:r>
              <a:rPr lang="en-US" altLang="ko-KR" dirty="0"/>
              <a:t>)</a:t>
            </a:r>
            <a:r>
              <a:rPr lang="ko-KR" altLang="en-US" dirty="0"/>
              <a:t>이 전체 에러</a:t>
            </a:r>
            <a:r>
              <a:rPr lang="en-US" altLang="ko-KR" dirty="0"/>
              <a:t>(bias)</a:t>
            </a:r>
            <a:r>
              <a:rPr lang="ko-KR" altLang="en-US" dirty="0"/>
              <a:t>는 높아질 수 있지만</a:t>
            </a:r>
            <a:r>
              <a:rPr lang="en-US" altLang="ko-KR" dirty="0"/>
              <a:t>, </a:t>
            </a:r>
            <a:r>
              <a:rPr lang="ko-KR" altLang="en-US" dirty="0"/>
              <a:t>다양성 덕분에 궁극적으로 </a:t>
            </a:r>
            <a:r>
              <a:rPr lang="en-US" altLang="ko-KR" b="1" dirty="0"/>
              <a:t>ensemble</a:t>
            </a:r>
            <a:r>
              <a:rPr lang="ko-KR" altLang="en-US" b="1" dirty="0"/>
              <a:t>에서의 </a:t>
            </a:r>
            <a:r>
              <a:rPr lang="en-US" altLang="ko-KR" b="1" dirty="0"/>
              <a:t>variance</a:t>
            </a:r>
            <a:r>
              <a:rPr lang="ko-KR" altLang="en-US" b="1" dirty="0"/>
              <a:t>가 줄어든다</a:t>
            </a:r>
            <a:r>
              <a:rPr lang="en-US" altLang="ko-KR" b="1" dirty="0"/>
              <a:t>! = Overfitting</a:t>
            </a:r>
            <a:r>
              <a:rPr lang="ko-KR" altLang="en-US" b="1" dirty="0"/>
              <a:t>이 방지된다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bagging</a:t>
            </a:r>
            <a:r>
              <a:rPr lang="ko-KR" altLang="en-US" dirty="0"/>
              <a:t>을 하게 되면 여러 샘플 데이터가 반복되어 나타날 수 있으므로</a:t>
            </a:r>
            <a:r>
              <a:rPr lang="en-US" altLang="ko-KR" dirty="0"/>
              <a:t>, </a:t>
            </a:r>
            <a:r>
              <a:rPr lang="ko-KR" altLang="en-US" dirty="0"/>
              <a:t>병렬화가 힘들 수 있다</a:t>
            </a:r>
            <a:r>
              <a:rPr lang="en-US" altLang="ko-KR" dirty="0"/>
              <a:t>.(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4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130" dirty="0">
                <a:latin typeface="Arial"/>
                <a:cs typeface="Arial"/>
              </a:rPr>
              <a:t>Random</a:t>
            </a:r>
            <a:r>
              <a:rPr lang="en-US" altLang="ko-KR" sz="1200" b="1" spc="-160" dirty="0">
                <a:latin typeface="Arial"/>
                <a:cs typeface="Arial"/>
              </a:rPr>
              <a:t> </a:t>
            </a:r>
            <a:r>
              <a:rPr lang="en-US" altLang="ko-KR" sz="1200" b="1" spc="50" dirty="0">
                <a:latin typeface="Arial"/>
                <a:cs typeface="Arial"/>
              </a:rPr>
              <a:t>Forests</a:t>
            </a:r>
          </a:p>
          <a:p>
            <a:endParaRPr lang="en-US" altLang="ko-KR" sz="1200" spc="50" dirty="0">
              <a:latin typeface="Arial"/>
              <a:cs typeface="Arial"/>
            </a:endParaRPr>
          </a:p>
          <a:p>
            <a:r>
              <a:rPr lang="en-US" altLang="ko-KR" dirty="0"/>
              <a:t>Decision Tree</a:t>
            </a:r>
            <a:r>
              <a:rPr lang="ko-KR" altLang="en-US" dirty="0"/>
              <a:t>의 앙상블임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일반적으로 </a:t>
            </a:r>
            <a:r>
              <a:rPr lang="en-US" altLang="ko-KR" dirty="0"/>
              <a:t>bagging method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Training set size</a:t>
            </a:r>
            <a:r>
              <a:rPr lang="ko-KR" altLang="en-US" dirty="0"/>
              <a:t>를 </a:t>
            </a:r>
            <a:r>
              <a:rPr lang="en-US" altLang="ko-KR" dirty="0" err="1"/>
              <a:t>max_samples</a:t>
            </a:r>
            <a:r>
              <a:rPr lang="ko-KR" altLang="en-US" dirty="0"/>
              <a:t>로 </a:t>
            </a:r>
            <a:r>
              <a:rPr lang="en-US" altLang="ko-KR" dirty="0"/>
              <a:t>setting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Bagging</a:t>
            </a:r>
            <a:r>
              <a:rPr lang="ko-KR" altLang="en-US" dirty="0"/>
              <a:t>과의 차이 </a:t>
            </a:r>
            <a:r>
              <a:rPr lang="en-US" altLang="ko-KR" dirty="0"/>
              <a:t>: bagging</a:t>
            </a:r>
            <a:r>
              <a:rPr lang="ko-KR" altLang="en-US" dirty="0"/>
              <a:t>은 랜덤하게</a:t>
            </a:r>
            <a:r>
              <a:rPr lang="en-US" altLang="ko-KR" dirty="0"/>
              <a:t>, </a:t>
            </a:r>
            <a:r>
              <a:rPr lang="ko-KR" altLang="en-US" dirty="0"/>
              <a:t>중복하여 샘플을 고르므로</a:t>
            </a:r>
            <a:r>
              <a:rPr lang="en-US" altLang="ko-KR" dirty="0"/>
              <a:t>, training sample</a:t>
            </a:r>
            <a:r>
              <a:rPr lang="ko-KR" altLang="en-US" dirty="0"/>
              <a:t>중 사용되지 않는 샘플이 있을 수도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Bagging classifier</a:t>
            </a:r>
            <a:r>
              <a:rPr lang="ko-KR" altLang="en-US" dirty="0"/>
              <a:t>에 </a:t>
            </a:r>
            <a:r>
              <a:rPr lang="en-US" altLang="ko-KR" dirty="0"/>
              <a:t>DT</a:t>
            </a:r>
            <a:r>
              <a:rPr lang="ko-KR" altLang="en-US" dirty="0"/>
              <a:t>를 여러 개 넣는 방식과의 차이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Bagging Classifier</a:t>
            </a:r>
            <a:r>
              <a:rPr lang="ko-KR" altLang="en-US" dirty="0"/>
              <a:t>의 경우 </a:t>
            </a:r>
            <a:r>
              <a:rPr lang="en-US" altLang="ko-KR" dirty="0"/>
              <a:t>DT </a:t>
            </a:r>
            <a:r>
              <a:rPr lang="ko-KR" altLang="en-US" dirty="0"/>
              <a:t>외에도 </a:t>
            </a:r>
            <a:r>
              <a:rPr lang="en-US" altLang="ko-KR" dirty="0"/>
              <a:t>Logistic regression, SVM</a:t>
            </a:r>
            <a:r>
              <a:rPr lang="ko-KR" altLang="en-US" dirty="0"/>
              <a:t>등을 넣을 수 있으므로 좀 더 범용적임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7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130" dirty="0">
                <a:latin typeface="Arial"/>
                <a:cs typeface="Arial"/>
              </a:rPr>
              <a:t>Random</a:t>
            </a:r>
            <a:r>
              <a:rPr lang="en-US" altLang="ko-KR" sz="1200" b="1" spc="-160" dirty="0">
                <a:latin typeface="Arial"/>
                <a:cs typeface="Arial"/>
              </a:rPr>
              <a:t> </a:t>
            </a:r>
            <a:r>
              <a:rPr lang="en-US" altLang="ko-KR" sz="1200" b="1" spc="50" dirty="0">
                <a:latin typeface="Arial"/>
                <a:cs typeface="Arial"/>
              </a:rPr>
              <a:t>Forests</a:t>
            </a:r>
          </a:p>
          <a:p>
            <a:endParaRPr lang="en-US" altLang="ko-KR" sz="1200" spc="50" dirty="0">
              <a:latin typeface="Arial"/>
              <a:cs typeface="Arial"/>
            </a:endParaRPr>
          </a:p>
          <a:p>
            <a:r>
              <a:rPr lang="en-US" altLang="ko-KR" dirty="0"/>
              <a:t>RF</a:t>
            </a:r>
            <a:r>
              <a:rPr lang="ko-KR" altLang="en-US" dirty="0"/>
              <a:t>의 경우</a:t>
            </a:r>
            <a:r>
              <a:rPr lang="en-US" altLang="ko-KR" dirty="0"/>
              <a:t>, 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를 늘릴 때 여분의 임의성</a:t>
            </a:r>
            <a:r>
              <a:rPr lang="en-US" altLang="ko-KR" dirty="0"/>
              <a:t>(randomness)</a:t>
            </a:r>
            <a:r>
              <a:rPr lang="ko-KR" altLang="en-US" dirty="0"/>
              <a:t>를 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DT</a:t>
            </a:r>
            <a:r>
              <a:rPr lang="ko-KR" altLang="en-US" dirty="0"/>
              <a:t>의 경우 가장 최고의 </a:t>
            </a:r>
            <a:r>
              <a:rPr lang="en-US" altLang="ko-KR" dirty="0"/>
              <a:t>feature</a:t>
            </a:r>
            <a:r>
              <a:rPr lang="ko-KR" altLang="en-US" dirty="0"/>
              <a:t>을 찾기 위해 </a:t>
            </a:r>
            <a:r>
              <a:rPr lang="en-US" altLang="ko-KR" dirty="0"/>
              <a:t>depth</a:t>
            </a:r>
            <a:r>
              <a:rPr lang="ko-KR" altLang="en-US" dirty="0"/>
              <a:t>를 늘리는데</a:t>
            </a:r>
            <a:r>
              <a:rPr lang="en-US" altLang="ko-KR" dirty="0"/>
              <a:t>, RF</a:t>
            </a:r>
            <a:r>
              <a:rPr lang="ko-KR" altLang="en-US" dirty="0"/>
              <a:t>의 경우 </a:t>
            </a:r>
            <a:r>
              <a:rPr lang="en-US" altLang="ko-KR" dirty="0"/>
              <a:t>feature </a:t>
            </a:r>
            <a:r>
              <a:rPr lang="ko-KR" altLang="en-US" dirty="0"/>
              <a:t>자체도 </a:t>
            </a:r>
            <a:r>
              <a:rPr lang="en-US" altLang="ko-KR" dirty="0"/>
              <a:t>Subset</a:t>
            </a:r>
            <a:r>
              <a:rPr lang="ko-KR" altLang="en-US" dirty="0"/>
              <a:t>으로 나눔으로써 </a:t>
            </a:r>
            <a:r>
              <a:rPr lang="en-US" altLang="ko-KR" dirty="0"/>
              <a:t>subset </a:t>
            </a:r>
            <a:r>
              <a:rPr lang="ko-KR" altLang="en-US" dirty="0"/>
              <a:t>사이에서의 </a:t>
            </a:r>
            <a:r>
              <a:rPr lang="en-US" altLang="ko-KR" dirty="0"/>
              <a:t>feature</a:t>
            </a:r>
            <a:r>
              <a:rPr lang="ko-KR" altLang="en-US" dirty="0"/>
              <a:t>을 찾으므로</a:t>
            </a:r>
            <a:r>
              <a:rPr lang="en-US" altLang="ko-KR" dirty="0"/>
              <a:t>, feature </a:t>
            </a:r>
            <a:r>
              <a:rPr lang="ko-KR" altLang="en-US" dirty="0"/>
              <a:t>측면에서도 임의성이 늘어남 </a:t>
            </a:r>
            <a:r>
              <a:rPr lang="en-US" altLang="ko-KR" dirty="0"/>
              <a:t>=&gt; </a:t>
            </a:r>
            <a:r>
              <a:rPr lang="en-US" altLang="ko-KR" b="1" dirty="0"/>
              <a:t>greater tree diversity</a:t>
            </a:r>
          </a:p>
          <a:p>
            <a:r>
              <a:rPr lang="en-US" altLang="ko-KR" b="1" dirty="0"/>
              <a:t>-&gt; </a:t>
            </a:r>
            <a:r>
              <a:rPr lang="ko-KR" altLang="en-US" b="0" dirty="0"/>
              <a:t>좀 더 편향되는</a:t>
            </a:r>
            <a:r>
              <a:rPr lang="en-US" altLang="ko-KR" b="0" dirty="0"/>
              <a:t>, bias</a:t>
            </a:r>
            <a:r>
              <a:rPr lang="ko-KR" altLang="en-US" b="0" dirty="0"/>
              <a:t>가 증가하는 경향이 있지만</a:t>
            </a:r>
            <a:r>
              <a:rPr lang="en-US" altLang="ko-KR" b="0" dirty="0"/>
              <a:t>, </a:t>
            </a:r>
            <a:r>
              <a:rPr lang="ko-KR" altLang="en-US" b="0" dirty="0"/>
              <a:t>일반적으로 </a:t>
            </a:r>
            <a:r>
              <a:rPr lang="en-US" altLang="ko-KR" b="0" dirty="0"/>
              <a:t>Overfitting</a:t>
            </a:r>
            <a:r>
              <a:rPr lang="ko-KR" altLang="en-US" b="0" dirty="0"/>
              <a:t>이 더 큰 문제가 되고 자주 일어나므로 </a:t>
            </a:r>
            <a:r>
              <a:rPr lang="en-US" altLang="ko-KR" b="0" dirty="0"/>
              <a:t>Overfitting</a:t>
            </a:r>
            <a:r>
              <a:rPr lang="ko-KR" altLang="en-US" b="0" dirty="0"/>
              <a:t>을 줄이는 데 효과적인 </a:t>
            </a:r>
            <a:r>
              <a:rPr lang="en-US" altLang="ko-KR" b="0" dirty="0"/>
              <a:t>RF</a:t>
            </a:r>
            <a:r>
              <a:rPr lang="ko-KR" altLang="en-US" b="0" dirty="0"/>
              <a:t>가 많이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00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RF</a:t>
            </a:r>
            <a:r>
              <a:rPr lang="ko-KR" altLang="en-US" b="1" dirty="0"/>
              <a:t>의 또 다른 장점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도 </a:t>
            </a:r>
            <a:r>
              <a:rPr lang="en-US" altLang="ko-KR" dirty="0"/>
              <a:t>random</a:t>
            </a:r>
            <a:r>
              <a:rPr lang="ko-KR" altLang="en-US" dirty="0"/>
              <a:t>하게 선택하므로</a:t>
            </a:r>
            <a:r>
              <a:rPr lang="en-US" altLang="ko-KR" dirty="0"/>
              <a:t>, feature</a:t>
            </a:r>
            <a:r>
              <a:rPr lang="ko-KR" altLang="en-US" dirty="0"/>
              <a:t>이 여러 개 있을 때</a:t>
            </a:r>
            <a:r>
              <a:rPr lang="en-US" altLang="ko-KR" dirty="0"/>
              <a:t>, </a:t>
            </a:r>
            <a:r>
              <a:rPr lang="ko-KR" altLang="en-US" b="1" dirty="0"/>
              <a:t>어떤 </a:t>
            </a:r>
            <a:r>
              <a:rPr lang="en-US" altLang="ko-KR" b="1" dirty="0"/>
              <a:t>feature</a:t>
            </a:r>
            <a:r>
              <a:rPr lang="ko-KR" altLang="en-US" b="1" dirty="0"/>
              <a:t>이 상대적으로 큰 영향을 주는지</a:t>
            </a:r>
            <a:r>
              <a:rPr lang="en-US" altLang="ko-KR" b="1" dirty="0"/>
              <a:t>(Feature importance)</a:t>
            </a:r>
            <a:r>
              <a:rPr lang="ko-KR" altLang="en-US" b="1" dirty="0"/>
              <a:t>도 알려줄 수 있음 </a:t>
            </a:r>
            <a:r>
              <a:rPr lang="en-US" altLang="ko-KR" dirty="0"/>
              <a:t>-&gt; </a:t>
            </a:r>
            <a:r>
              <a:rPr lang="ko-KR" altLang="en-US" dirty="0"/>
              <a:t>데이터의 특성을 빨리 파악하게 해 줄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그림 </a:t>
            </a:r>
            <a:r>
              <a:rPr lang="en-US" altLang="ko-KR" dirty="0"/>
              <a:t>: RF</a:t>
            </a:r>
            <a:r>
              <a:rPr lang="ko-KR" altLang="en-US" dirty="0"/>
              <a:t>로 구한 </a:t>
            </a:r>
            <a:r>
              <a:rPr lang="en-US" altLang="ko-KR" dirty="0"/>
              <a:t>MNIST(</a:t>
            </a:r>
            <a:r>
              <a:rPr lang="ko-KR" altLang="en-US" dirty="0"/>
              <a:t>손으로 쓴 숫자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en-US" altLang="ko-KR" dirty="0"/>
              <a:t>Feature importance</a:t>
            </a:r>
            <a:r>
              <a:rPr lang="ko-KR" altLang="en-US" dirty="0"/>
              <a:t>를 보여주는 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74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Predictor</a:t>
            </a:r>
            <a:r>
              <a:rPr lang="ko-KR" altLang="en-US" dirty="0"/>
              <a:t>을 최대한 다양하게 하여</a:t>
            </a:r>
            <a:r>
              <a:rPr lang="en-US" altLang="ko-KR" dirty="0"/>
              <a:t>, aggregate</a:t>
            </a:r>
            <a:r>
              <a:rPr lang="ko-KR" altLang="en-US" dirty="0"/>
              <a:t>하여 가장 많이 </a:t>
            </a:r>
            <a:r>
              <a:rPr lang="ko-KR" altLang="en-US" dirty="0" err="1"/>
              <a:t>선택받은</a:t>
            </a:r>
            <a:r>
              <a:rPr lang="ko-KR" altLang="en-US" dirty="0"/>
              <a:t> 최종 클래스를 예측하는 것 </a:t>
            </a:r>
            <a:r>
              <a:rPr lang="en-US" altLang="ko-KR" dirty="0"/>
              <a:t>-&gt; </a:t>
            </a:r>
            <a:r>
              <a:rPr lang="en-US" altLang="ko-KR" b="1" dirty="0"/>
              <a:t>voting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subset</a:t>
            </a:r>
            <a:r>
              <a:rPr lang="ko-KR" altLang="en-US" dirty="0"/>
              <a:t>을 </a:t>
            </a:r>
            <a:r>
              <a:rPr lang="en-US" altLang="ko-KR" dirty="0"/>
              <a:t>dataset</a:t>
            </a:r>
            <a:r>
              <a:rPr lang="ko-KR" altLang="en-US" dirty="0"/>
              <a:t>에서 골라</a:t>
            </a:r>
            <a:r>
              <a:rPr lang="en-US" altLang="ko-KR" dirty="0"/>
              <a:t>, </a:t>
            </a:r>
            <a:r>
              <a:rPr lang="ko-KR" altLang="en-US" dirty="0"/>
              <a:t>동일한 타입의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predictor</a:t>
            </a:r>
            <a:r>
              <a:rPr lang="ko-KR" altLang="en-US" dirty="0"/>
              <a:t>에 넣자 </a:t>
            </a:r>
            <a:r>
              <a:rPr lang="en-US" altLang="ko-KR" dirty="0"/>
              <a:t>-&gt; </a:t>
            </a:r>
            <a:r>
              <a:rPr lang="en-US" altLang="ko-KR" b="1" dirty="0"/>
              <a:t>Bagging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Ensemble</a:t>
            </a:r>
            <a:r>
              <a:rPr lang="ko-KR" altLang="en-US" dirty="0"/>
              <a:t>의 목적 </a:t>
            </a:r>
            <a:r>
              <a:rPr lang="en-US" altLang="ko-KR" dirty="0"/>
              <a:t>: </a:t>
            </a:r>
            <a:r>
              <a:rPr lang="ko-KR" altLang="en-US" dirty="0"/>
              <a:t>랜덤성을 추가하여</a:t>
            </a:r>
            <a:r>
              <a:rPr lang="en-US" altLang="ko-KR" dirty="0"/>
              <a:t>, random</a:t>
            </a:r>
            <a:r>
              <a:rPr lang="ko-KR" altLang="en-US" dirty="0"/>
              <a:t>한 새로운 </a:t>
            </a:r>
            <a:r>
              <a:rPr lang="en-US" altLang="ko-KR" dirty="0"/>
              <a:t>input</a:t>
            </a:r>
            <a:r>
              <a:rPr lang="ko-KR" altLang="en-US" dirty="0"/>
              <a:t>에 대해 좀 더 정확한 결과를 내는 모델을 만들자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방식들은 </a:t>
            </a:r>
            <a:r>
              <a:rPr lang="en-US" altLang="ko-KR" dirty="0"/>
              <a:t>Predictor</a:t>
            </a:r>
            <a:r>
              <a:rPr lang="ko-KR" altLang="en-US" dirty="0"/>
              <a:t>을 </a:t>
            </a:r>
            <a:r>
              <a:rPr lang="en-US" altLang="ko-KR" dirty="0"/>
              <a:t>update</a:t>
            </a:r>
            <a:r>
              <a:rPr lang="ko-KR" altLang="en-US" dirty="0"/>
              <a:t>하지는 않았음</a:t>
            </a:r>
            <a:r>
              <a:rPr lang="en-US" altLang="ko-KR" dirty="0"/>
              <a:t>(</a:t>
            </a:r>
            <a:r>
              <a:rPr lang="ko-KR" altLang="en-US" dirty="0"/>
              <a:t>정해진 </a:t>
            </a:r>
            <a:r>
              <a:rPr lang="en-US" altLang="ko-KR" dirty="0"/>
              <a:t>predictor</a:t>
            </a:r>
            <a:r>
              <a:rPr lang="ko-KR" altLang="en-US" dirty="0"/>
              <a:t>에서 한번 학습하고 해당 결과를 출력함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Predictor</a:t>
            </a:r>
            <a:r>
              <a:rPr lang="ko-KR" altLang="en-US" dirty="0"/>
              <a:t>을 왜 </a:t>
            </a:r>
            <a:r>
              <a:rPr lang="en-US" altLang="ko-KR" dirty="0"/>
              <a:t>update</a:t>
            </a:r>
            <a:r>
              <a:rPr lang="ko-KR" altLang="en-US" dirty="0"/>
              <a:t>하지 않는가</a:t>
            </a:r>
            <a:r>
              <a:rPr lang="en-US" altLang="ko-KR" dirty="0"/>
              <a:t>? </a:t>
            </a:r>
            <a:r>
              <a:rPr lang="en-US" altLang="ko-KR" b="1" dirty="0"/>
              <a:t>Boosting!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70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160" dirty="0">
                <a:latin typeface="Arial"/>
                <a:cs typeface="Arial"/>
              </a:rPr>
              <a:t>Boosting</a:t>
            </a:r>
          </a:p>
          <a:p>
            <a:endParaRPr lang="en-US" altLang="ko-KR" sz="1200" spc="160" dirty="0">
              <a:latin typeface="Arial"/>
              <a:cs typeface="Arial"/>
            </a:endParaRPr>
          </a:p>
          <a:p>
            <a:r>
              <a:rPr lang="en-US" altLang="ko-KR" b="1" dirty="0"/>
              <a:t>Boosting</a:t>
            </a:r>
            <a:r>
              <a:rPr lang="en-US" altLang="ko-KR" dirty="0"/>
              <a:t> : </a:t>
            </a:r>
            <a:r>
              <a:rPr lang="ko-KR" altLang="en-US" dirty="0"/>
              <a:t>앙상블 기법 중</a:t>
            </a:r>
            <a:r>
              <a:rPr lang="en-US" altLang="ko-KR" dirty="0"/>
              <a:t>, </a:t>
            </a:r>
            <a:r>
              <a:rPr lang="ko-KR" altLang="en-US" dirty="0"/>
              <a:t>잘 학습되지 않는 </a:t>
            </a:r>
            <a:r>
              <a:rPr lang="en-US" altLang="ko-KR" dirty="0"/>
              <a:t>weak learner</a:t>
            </a:r>
            <a:r>
              <a:rPr lang="ko-KR" altLang="en-US" dirty="0"/>
              <a:t>들을 조합하여 강력한 예측기를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Predictor</a:t>
            </a:r>
            <a:r>
              <a:rPr lang="ko-KR" altLang="en-US" dirty="0"/>
              <a:t>을 학습을 시킬 때</a:t>
            </a:r>
            <a:r>
              <a:rPr lang="en-US" altLang="ko-KR" dirty="0"/>
              <a:t>, sequential</a:t>
            </a:r>
            <a:r>
              <a:rPr lang="ko-KR" altLang="en-US" dirty="0"/>
              <a:t>하게 </a:t>
            </a:r>
            <a:r>
              <a:rPr lang="en-US" altLang="ko-KR" dirty="0"/>
              <a:t>Predictor 1 </a:t>
            </a:r>
            <a:r>
              <a:rPr lang="ko-KR" altLang="en-US" dirty="0"/>
              <a:t>이후 </a:t>
            </a:r>
            <a:r>
              <a:rPr lang="en-US" altLang="ko-KR" dirty="0"/>
              <a:t>Predictor 2 </a:t>
            </a:r>
            <a:r>
              <a:rPr lang="ko-KR" altLang="en-US" dirty="0"/>
              <a:t>이후</a:t>
            </a:r>
            <a:r>
              <a:rPr lang="en-US" altLang="ko-KR" dirty="0"/>
              <a:t>… </a:t>
            </a:r>
            <a:r>
              <a:rPr lang="ko-KR" altLang="en-US" dirty="0"/>
              <a:t>방식으로 학습시켜</a:t>
            </a:r>
            <a:r>
              <a:rPr lang="en-US" altLang="ko-KR" dirty="0"/>
              <a:t>, </a:t>
            </a:r>
            <a:r>
              <a:rPr lang="ko-KR" altLang="en-US" dirty="0"/>
              <a:t>이후 결과를 바탕으로 바로 이전 </a:t>
            </a:r>
            <a:r>
              <a:rPr lang="en-US" altLang="ko-KR" dirty="0"/>
              <a:t>predictor</a:t>
            </a:r>
            <a:r>
              <a:rPr lang="ko-KR" altLang="en-US" dirty="0"/>
              <a:t>을 수정하는 방식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47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1" dirty="0" err="1"/>
              <a:t>Adaboost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핵심 동기 </a:t>
            </a:r>
            <a:r>
              <a:rPr lang="en-US" altLang="ko-KR" dirty="0"/>
              <a:t>: Training instance</a:t>
            </a:r>
            <a:r>
              <a:rPr lang="ko-KR" altLang="en-US" dirty="0"/>
              <a:t>에 집중함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predictor </a:t>
            </a:r>
            <a:r>
              <a:rPr lang="ko-KR" altLang="en-US" dirty="0"/>
              <a:t>기준으로 </a:t>
            </a:r>
            <a:r>
              <a:rPr lang="ko-KR" altLang="en-US" b="1" dirty="0"/>
              <a:t>방금 사용된</a:t>
            </a:r>
            <a:r>
              <a:rPr lang="en-US" altLang="ko-KR" b="1" dirty="0"/>
              <a:t>, underfitted predictor(weak learner)</a:t>
            </a:r>
            <a:r>
              <a:rPr lang="ko-KR" altLang="en-US" b="1" dirty="0"/>
              <a:t>에 대한 </a:t>
            </a:r>
            <a:r>
              <a:rPr lang="en-US" altLang="ko-KR" b="1" dirty="0"/>
              <a:t>training instance</a:t>
            </a:r>
            <a:r>
              <a:rPr lang="ko-KR" altLang="en-US" dirty="0"/>
              <a:t>에 집중 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en-US" altLang="ko-KR" dirty="0"/>
              <a:t>-&gt; </a:t>
            </a:r>
            <a:r>
              <a:rPr lang="ko-KR" altLang="en-US" dirty="0"/>
              <a:t>새로운 </a:t>
            </a:r>
            <a:r>
              <a:rPr lang="en-US" altLang="ko-KR" dirty="0"/>
              <a:t>predictor</a:t>
            </a:r>
            <a:r>
              <a:rPr lang="ko-KR" altLang="en-US" dirty="0"/>
              <a:t>은 좀 더 까다로운 </a:t>
            </a:r>
            <a:r>
              <a:rPr lang="en-US" altLang="ko-KR" dirty="0"/>
              <a:t>case</a:t>
            </a:r>
            <a:r>
              <a:rPr lang="ko-KR" altLang="en-US" dirty="0"/>
              <a:t>에 집중을 하게 됨</a:t>
            </a:r>
            <a:r>
              <a:rPr lang="en-US" altLang="ko-KR" dirty="0"/>
              <a:t>(</a:t>
            </a:r>
            <a:r>
              <a:rPr lang="ko-KR" altLang="en-US" dirty="0"/>
              <a:t>왜 </a:t>
            </a:r>
            <a:r>
              <a:rPr lang="en-US" altLang="ko-KR" dirty="0"/>
              <a:t>underfitted</a:t>
            </a:r>
            <a:r>
              <a:rPr lang="ko-KR" altLang="en-US" dirty="0"/>
              <a:t>되었는가</a:t>
            </a:r>
            <a:r>
              <a:rPr lang="en-US" altLang="ko-KR" dirty="0"/>
              <a:t>?) -&gt; </a:t>
            </a:r>
            <a:r>
              <a:rPr lang="ko-KR" altLang="en-US" dirty="0"/>
              <a:t>약점 보완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3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pc="140" dirty="0">
                <a:latin typeface="Arial"/>
                <a:cs typeface="Arial"/>
              </a:rPr>
              <a:t>Boosting: </a:t>
            </a:r>
            <a:r>
              <a:rPr lang="en-US" altLang="ko-KR" sz="1200" spc="-40" dirty="0">
                <a:latin typeface="Arial"/>
                <a:cs typeface="Arial"/>
              </a:rPr>
              <a:t>1)</a:t>
            </a:r>
            <a:r>
              <a:rPr lang="en-US" altLang="ko-KR" sz="1200" spc="-370" dirty="0">
                <a:latin typeface="Arial"/>
                <a:cs typeface="Arial"/>
              </a:rPr>
              <a:t> </a:t>
            </a:r>
            <a:r>
              <a:rPr lang="en-US" altLang="ko-KR" sz="1200" b="1" spc="55" dirty="0">
                <a:latin typeface="Century Gothic"/>
                <a:cs typeface="Century Gothic"/>
              </a:rPr>
              <a:t>AdaBoost</a:t>
            </a:r>
          </a:p>
          <a:p>
            <a:endParaRPr lang="en-US" altLang="ko-KR" sz="1200" b="1" spc="55" dirty="0">
              <a:latin typeface="Century Gothic"/>
            </a:endParaRPr>
          </a:p>
          <a:p>
            <a:r>
              <a:rPr lang="ko-KR" altLang="en-US" sz="1200" b="0" spc="55" dirty="0">
                <a:latin typeface="Century Gothic"/>
              </a:rPr>
              <a:t>그림과 같이 </a:t>
            </a:r>
            <a:r>
              <a:rPr lang="en-US" altLang="ko-KR" sz="1200" b="0" spc="55" dirty="0">
                <a:latin typeface="Century Gothic"/>
              </a:rPr>
              <a:t>Sequential</a:t>
            </a:r>
            <a:r>
              <a:rPr lang="ko-KR" altLang="en-US" sz="1200" b="0" spc="55" dirty="0">
                <a:latin typeface="Century Gothic"/>
              </a:rPr>
              <a:t>하게 </a:t>
            </a:r>
            <a:r>
              <a:rPr lang="en-US" altLang="ko-KR" sz="1200" b="0" spc="55" dirty="0">
                <a:latin typeface="Century Gothic"/>
              </a:rPr>
              <a:t>training</a:t>
            </a:r>
            <a:r>
              <a:rPr lang="ko-KR" altLang="en-US" sz="1200" b="0" spc="55" dirty="0">
                <a:latin typeface="Century Gothic"/>
              </a:rPr>
              <a:t>하게 되며</a:t>
            </a:r>
            <a:r>
              <a:rPr lang="en-US" altLang="ko-KR" sz="1200" b="0" spc="55" dirty="0">
                <a:latin typeface="Century Gothic"/>
              </a:rPr>
              <a:t>, </a:t>
            </a:r>
          </a:p>
          <a:p>
            <a:endParaRPr lang="en-US" altLang="ko-KR" sz="1200" b="0" spc="55" dirty="0">
              <a:latin typeface="Century Gothic"/>
            </a:endParaRPr>
          </a:p>
          <a:p>
            <a:r>
              <a:rPr lang="ko-KR" altLang="en-US" sz="1200" b="0" spc="55" dirty="0">
                <a:latin typeface="Century Gothic"/>
              </a:rPr>
              <a:t>첫 예측선에 대해 </a:t>
            </a:r>
            <a:r>
              <a:rPr lang="en-US" altLang="ko-KR" sz="1200" b="0" spc="55" dirty="0">
                <a:latin typeface="Century Gothic"/>
              </a:rPr>
              <a:t>fitting</a:t>
            </a:r>
            <a:r>
              <a:rPr lang="ko-KR" altLang="en-US" sz="1200" b="0" spc="55" dirty="0">
                <a:latin typeface="Century Gothic"/>
              </a:rPr>
              <a:t>되지 않은 데이터만을 가지고 새로운 예측을 수행함</a:t>
            </a:r>
            <a:endParaRPr lang="en-US" altLang="ko-KR" sz="1200" b="0" spc="55" dirty="0">
              <a:latin typeface="Century Gothic"/>
            </a:endParaRPr>
          </a:p>
          <a:p>
            <a:r>
              <a:rPr lang="en-US" altLang="ko-KR" sz="1200" b="0" spc="55" dirty="0">
                <a:latin typeface="Century Gothic"/>
              </a:rPr>
              <a:t>-&gt; </a:t>
            </a:r>
            <a:r>
              <a:rPr lang="ko-KR" altLang="en-US" sz="1200" b="0" spc="55" dirty="0">
                <a:latin typeface="Century Gothic"/>
              </a:rPr>
              <a:t>해당 데이터를 잘 지나가지만</a:t>
            </a:r>
            <a:r>
              <a:rPr lang="en-US" altLang="ko-KR" sz="1200" b="0" spc="55" dirty="0">
                <a:latin typeface="Century Gothic"/>
              </a:rPr>
              <a:t>, </a:t>
            </a:r>
            <a:r>
              <a:rPr lang="ko-KR" altLang="en-US" sz="1200" b="0" spc="55" dirty="0">
                <a:latin typeface="Century Gothic"/>
              </a:rPr>
              <a:t>나머지 데이터를 잘 </a:t>
            </a:r>
            <a:r>
              <a:rPr lang="ko-KR" altLang="en-US" sz="1200" b="0" spc="55" dirty="0" err="1">
                <a:latin typeface="Century Gothic"/>
              </a:rPr>
              <a:t>안지나게</a:t>
            </a:r>
            <a:r>
              <a:rPr lang="ko-KR" altLang="en-US" sz="1200" b="0" spc="55" dirty="0">
                <a:latin typeface="Century Gothic"/>
              </a:rPr>
              <a:t> 됨</a:t>
            </a:r>
            <a:endParaRPr lang="en-US" altLang="ko-KR" sz="1200" b="0" spc="55" dirty="0">
              <a:latin typeface="Century Gothic"/>
            </a:endParaRPr>
          </a:p>
          <a:p>
            <a:r>
              <a:rPr lang="en-US" altLang="ko-KR" sz="1200" b="0" spc="55" dirty="0">
                <a:latin typeface="Century Gothic"/>
              </a:rPr>
              <a:t>…</a:t>
            </a:r>
          </a:p>
          <a:p>
            <a:endParaRPr lang="en-US" altLang="ko-KR" sz="1200" b="0" spc="55" dirty="0">
              <a:latin typeface="Century Gothic"/>
            </a:endParaRPr>
          </a:p>
          <a:p>
            <a:r>
              <a:rPr lang="ko-KR" altLang="en-US" sz="1200" b="0" spc="55" dirty="0">
                <a:latin typeface="Century Gothic"/>
              </a:rPr>
              <a:t>해당 방식으로 점점 </a:t>
            </a:r>
            <a:r>
              <a:rPr lang="en-US" altLang="ko-KR" sz="1200" b="0" spc="55" dirty="0">
                <a:latin typeface="Century Gothic"/>
              </a:rPr>
              <a:t>weak learner</a:t>
            </a:r>
            <a:r>
              <a:rPr lang="ko-KR" altLang="en-US" sz="1200" b="0" spc="55" dirty="0">
                <a:latin typeface="Century Gothic"/>
              </a:rPr>
              <a:t>을 개선해 나가는 방법</a:t>
            </a:r>
            <a:r>
              <a:rPr lang="en-US" altLang="ko-KR" sz="1200" b="0" spc="55" dirty="0">
                <a:latin typeface="Century Gothic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62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predictor </a:t>
            </a:r>
            <a:r>
              <a:rPr lang="ko-KR" altLang="en-US" dirty="0"/>
              <a:t>값이 있고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decision boundary</a:t>
            </a:r>
            <a:r>
              <a:rPr lang="ko-KR" altLang="en-US" dirty="0"/>
              <a:t>를 보여줌</a:t>
            </a:r>
            <a:r>
              <a:rPr lang="en-US" altLang="ko-KR" dirty="0"/>
              <a:t>. SVM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</a:t>
            </a:r>
            <a:r>
              <a:rPr lang="en-US" altLang="ko-KR" dirty="0"/>
              <a:t>classifier</a:t>
            </a:r>
            <a:r>
              <a:rPr lang="ko-KR" altLang="en-US" dirty="0"/>
              <a:t>은 많은 데이터가 </a:t>
            </a:r>
            <a:r>
              <a:rPr lang="en-US" altLang="ko-KR" dirty="0"/>
              <a:t>underfitted</a:t>
            </a:r>
            <a:r>
              <a:rPr lang="ko-KR" altLang="en-US" dirty="0"/>
              <a:t>된 것을 알 수 있다</a:t>
            </a:r>
            <a:r>
              <a:rPr lang="en-US" altLang="ko-KR" dirty="0"/>
              <a:t>.(bias</a:t>
            </a:r>
            <a:r>
              <a:rPr lang="ko-KR" altLang="en-US" dirty="0"/>
              <a:t>가 크다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두 번째 </a:t>
            </a:r>
            <a:r>
              <a:rPr lang="en-US" altLang="ko-KR" dirty="0"/>
              <a:t>classifier : </a:t>
            </a:r>
            <a:r>
              <a:rPr lang="ko-KR" altLang="en-US" dirty="0"/>
              <a:t>나머지 데이터들에 대해</a:t>
            </a:r>
            <a:r>
              <a:rPr lang="en-US" altLang="ko-KR" dirty="0"/>
              <a:t> </a:t>
            </a:r>
            <a:r>
              <a:rPr lang="ko-KR" altLang="en-US" dirty="0"/>
              <a:t>더 강한 방향으로 학습을 하자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반복해서</a:t>
            </a:r>
            <a:r>
              <a:rPr lang="en-US" altLang="ko-KR" dirty="0"/>
              <a:t>, weak learner</a:t>
            </a:r>
            <a:r>
              <a:rPr lang="ko-KR" altLang="en-US" dirty="0"/>
              <a:t>을 보완하는 방향으로 </a:t>
            </a:r>
            <a:r>
              <a:rPr lang="en-US" altLang="ko-KR" dirty="0"/>
              <a:t>update</a:t>
            </a:r>
            <a:r>
              <a:rPr lang="ko-KR" altLang="en-US" dirty="0"/>
              <a:t>하는 것을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오른쪽 그림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Learning rate</a:t>
            </a:r>
            <a:r>
              <a:rPr lang="ko-KR" altLang="en-US" dirty="0"/>
              <a:t>가 감소하여</a:t>
            </a:r>
            <a:r>
              <a:rPr lang="en-US" altLang="ko-KR" dirty="0"/>
              <a:t>, </a:t>
            </a:r>
            <a:r>
              <a:rPr lang="ko-KR" altLang="en-US" dirty="0"/>
              <a:t>좀 더 천천히 학습을 하게 됨</a:t>
            </a:r>
            <a:endParaRPr lang="en-US" altLang="ko-KR" dirty="0"/>
          </a:p>
          <a:p>
            <a:r>
              <a:rPr lang="en-US" altLang="ko-KR" dirty="0" err="1"/>
              <a:t>adaBoost</a:t>
            </a:r>
            <a:r>
              <a:rPr lang="ko-KR" altLang="en-US" dirty="0"/>
              <a:t>는 앙상블을 위해 새로운 </a:t>
            </a:r>
            <a:r>
              <a:rPr lang="en-US" altLang="ko-KR" dirty="0"/>
              <a:t>predictor</a:t>
            </a:r>
            <a:r>
              <a:rPr lang="ko-KR" altLang="en-US" dirty="0"/>
              <a:t>을 추가하는 것</a:t>
            </a:r>
            <a:r>
              <a:rPr lang="en-US" altLang="ko-KR" dirty="0"/>
              <a:t>(</a:t>
            </a:r>
            <a:r>
              <a:rPr lang="ko-KR" altLang="en-US" dirty="0"/>
              <a:t>최대한 많은</a:t>
            </a:r>
            <a:r>
              <a:rPr lang="en-US" altLang="ko-KR" dirty="0"/>
              <a:t> instance</a:t>
            </a:r>
            <a:r>
              <a:rPr lang="ko-KR" altLang="en-US" dirty="0"/>
              <a:t>를 포함하는 방향으로 개선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00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GradientDescent</a:t>
            </a:r>
            <a:r>
              <a:rPr lang="ko-KR" altLang="en-US" b="1" dirty="0"/>
              <a:t>와의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Gradient : parameter</a:t>
            </a:r>
            <a:r>
              <a:rPr lang="ko-KR" altLang="en-US" dirty="0"/>
              <a:t>을 수정하여 </a:t>
            </a:r>
            <a:r>
              <a:rPr lang="en-US" altLang="ko-KR" dirty="0"/>
              <a:t>cost function</a:t>
            </a:r>
            <a:r>
              <a:rPr lang="ko-KR" altLang="en-US" dirty="0"/>
              <a:t>을 최소화하는 것이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Adaboost</a:t>
            </a:r>
            <a:r>
              <a:rPr lang="en-US" altLang="ko-KR" dirty="0"/>
              <a:t> : </a:t>
            </a:r>
            <a:r>
              <a:rPr lang="ko-KR" altLang="en-US" dirty="0"/>
              <a:t>앙상블을 위해 </a:t>
            </a:r>
            <a:r>
              <a:rPr lang="en-US" altLang="ko-KR" dirty="0"/>
              <a:t>predictor</a:t>
            </a:r>
            <a:r>
              <a:rPr lang="ko-KR" altLang="en-US" dirty="0"/>
              <a:t>을 추가하여</a:t>
            </a:r>
            <a:r>
              <a:rPr lang="en-US" altLang="ko-KR" dirty="0"/>
              <a:t>, </a:t>
            </a:r>
            <a:r>
              <a:rPr lang="ko-KR" altLang="en-US" dirty="0"/>
              <a:t>점차 많은 </a:t>
            </a:r>
            <a:r>
              <a:rPr lang="en-US" altLang="ko-KR" dirty="0"/>
              <a:t>instance</a:t>
            </a:r>
            <a:r>
              <a:rPr lang="ko-KR" altLang="en-US" dirty="0"/>
              <a:t>를 포함하도록 개선하는 것이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1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앙상블에 대한 간단한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수만의 </a:t>
            </a:r>
            <a:r>
              <a:rPr lang="ko-KR" altLang="en-US" dirty="0" err="1"/>
              <a:t>랜덤한</a:t>
            </a:r>
            <a:r>
              <a:rPr lang="ko-KR" altLang="en-US" dirty="0"/>
              <a:t> 사람이 있을 때</a:t>
            </a:r>
            <a:r>
              <a:rPr lang="en-US" altLang="ko-KR" dirty="0"/>
              <a:t>, </a:t>
            </a:r>
            <a:r>
              <a:rPr lang="ko-KR" altLang="en-US" dirty="0"/>
              <a:t>복잡한 질문을 했다고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답변을 다 모아서</a:t>
            </a:r>
            <a:r>
              <a:rPr lang="en-US" altLang="ko-KR" dirty="0"/>
              <a:t>, </a:t>
            </a:r>
            <a:r>
              <a:rPr lang="ko-KR" altLang="en-US" dirty="0"/>
              <a:t>취합하고 정리를 하여 선별적으로 많이 선택한 답을 고르는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Aggregated(</a:t>
            </a:r>
            <a:r>
              <a:rPr lang="ko-KR" altLang="en-US" dirty="0"/>
              <a:t>취합된</a:t>
            </a:r>
            <a:r>
              <a:rPr lang="en-US" altLang="ko-KR" dirty="0"/>
              <a:t>) answer</a:t>
            </a:r>
            <a:r>
              <a:rPr lang="ko-KR" altLang="en-US" dirty="0"/>
              <a:t>이 한 전문가의 답보다 나은 경우가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Brainstorming</a:t>
            </a:r>
            <a:r>
              <a:rPr lang="ko-KR" altLang="en-US" dirty="0"/>
              <a:t>과 같이 여러 사람들이 하나의 답을 도출해 내는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67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pc="140" dirty="0">
                <a:latin typeface="Arial"/>
                <a:cs typeface="Arial"/>
              </a:rPr>
              <a:t>Boosting: </a:t>
            </a:r>
            <a:r>
              <a:rPr lang="en-US" altLang="ko-KR" sz="1200" spc="-40" dirty="0">
                <a:latin typeface="Arial"/>
                <a:cs typeface="Arial"/>
              </a:rPr>
              <a:t>2) </a:t>
            </a:r>
            <a:r>
              <a:rPr lang="en-US" altLang="ko-KR" sz="1200" b="1" spc="75" dirty="0">
                <a:latin typeface="Century Gothic"/>
                <a:cs typeface="Century Gothic"/>
              </a:rPr>
              <a:t>Gradient</a:t>
            </a:r>
            <a:r>
              <a:rPr lang="en-US" altLang="ko-KR" sz="1200" b="1" spc="-425" dirty="0">
                <a:latin typeface="Century Gothic"/>
                <a:cs typeface="Century Gothic"/>
              </a:rPr>
              <a:t> </a:t>
            </a:r>
            <a:r>
              <a:rPr lang="en-US" altLang="ko-KR" sz="1200" b="1" spc="185" dirty="0">
                <a:latin typeface="Century Gothic"/>
                <a:cs typeface="Century Gothic"/>
              </a:rPr>
              <a:t>Boosting</a:t>
            </a:r>
          </a:p>
          <a:p>
            <a:endParaRPr lang="en-US" altLang="ko-KR" sz="1200" b="1" spc="185" dirty="0">
              <a:latin typeface="Century Gothic"/>
            </a:endParaRPr>
          </a:p>
          <a:p>
            <a:r>
              <a:rPr lang="en-US" altLang="ko-KR" dirty="0" err="1"/>
              <a:t>Adaboost</a:t>
            </a:r>
            <a:r>
              <a:rPr lang="ko-KR" altLang="en-US" dirty="0"/>
              <a:t>의 경우와 같이</a:t>
            </a:r>
            <a:r>
              <a:rPr lang="en-US" altLang="ko-KR" dirty="0"/>
              <a:t>, sequential</a:t>
            </a:r>
            <a:r>
              <a:rPr lang="ko-KR" altLang="en-US" dirty="0"/>
              <a:t>하게 </a:t>
            </a:r>
            <a:r>
              <a:rPr lang="en-US" altLang="ko-KR" dirty="0"/>
              <a:t>predictor</a:t>
            </a:r>
            <a:r>
              <a:rPr lang="ko-KR" altLang="en-US" dirty="0"/>
              <a:t>을 추가하며</a:t>
            </a:r>
            <a:r>
              <a:rPr lang="en-US" altLang="ko-KR" dirty="0"/>
              <a:t>, </a:t>
            </a:r>
            <a:r>
              <a:rPr lang="ko-KR" altLang="en-US" dirty="0"/>
              <a:t>바로 이전의 </a:t>
            </a:r>
            <a:r>
              <a:rPr lang="en-US" altLang="ko-KR" dirty="0"/>
              <a:t>predictor</a:t>
            </a:r>
            <a:r>
              <a:rPr lang="ko-KR" altLang="en-US" dirty="0"/>
              <a:t>을 고치는 방향으로 </a:t>
            </a:r>
            <a:r>
              <a:rPr lang="ko-KR" altLang="en-US" dirty="0" err="1"/>
              <a:t>나아감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차이점 </a:t>
            </a:r>
            <a:r>
              <a:rPr lang="en-US" altLang="ko-KR" dirty="0"/>
              <a:t>: </a:t>
            </a:r>
            <a:r>
              <a:rPr lang="en-US" altLang="ko-KR" b="1" dirty="0" err="1"/>
              <a:t>Adaboost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매번 반복을 할 때 마다</a:t>
            </a:r>
            <a:r>
              <a:rPr lang="en-US" altLang="ko-KR" dirty="0"/>
              <a:t>, </a:t>
            </a:r>
            <a:r>
              <a:rPr lang="ko-KR" altLang="en-US" b="1" dirty="0"/>
              <a:t>포함되지 못한 인스턴스에 대해서 가중치를 부여하여 </a:t>
            </a:r>
            <a:r>
              <a:rPr lang="ko-KR" altLang="en-US" dirty="0"/>
              <a:t>변경하는 방식이었음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GradientBoost</a:t>
            </a:r>
            <a:r>
              <a:rPr lang="ko-KR" altLang="en-US" dirty="0"/>
              <a:t>의 경우 </a:t>
            </a:r>
            <a:r>
              <a:rPr lang="en-US" altLang="ko-KR" dirty="0"/>
              <a:t>instance</a:t>
            </a:r>
            <a:r>
              <a:rPr lang="ko-KR" altLang="en-US" dirty="0"/>
              <a:t>의 가중치를 조절하는 것이 아닌</a:t>
            </a:r>
            <a:r>
              <a:rPr lang="en-US" altLang="ko-KR" dirty="0"/>
              <a:t>, </a:t>
            </a:r>
            <a:r>
              <a:rPr lang="ko-KR" altLang="en-US" dirty="0"/>
              <a:t>반복을 수행하며</a:t>
            </a:r>
            <a:r>
              <a:rPr lang="en-US" altLang="ko-KR" dirty="0"/>
              <a:t> Residual error</a:t>
            </a:r>
            <a:r>
              <a:rPr lang="ko-KR" altLang="en-US" dirty="0"/>
              <a:t>에 대해 새로운 </a:t>
            </a:r>
            <a:r>
              <a:rPr lang="en-US" altLang="ko-KR" dirty="0"/>
              <a:t>predictor</a:t>
            </a:r>
            <a:r>
              <a:rPr lang="ko-KR" altLang="en-US" dirty="0"/>
              <a:t>이 잘 </a:t>
            </a:r>
            <a:r>
              <a:rPr lang="en-US" altLang="ko-KR" dirty="0"/>
              <a:t>fitting</a:t>
            </a:r>
            <a:r>
              <a:rPr lang="ko-KR" altLang="en-US" dirty="0"/>
              <a:t>하도록 하는 것을 목표로 함 </a:t>
            </a:r>
            <a:endParaRPr lang="en-US" altLang="ko-KR" dirty="0"/>
          </a:p>
          <a:p>
            <a:endParaRPr lang="en-US" altLang="ko-KR" sz="1200" b="0" spc="185" dirty="0">
              <a:latin typeface="Century Gothic"/>
            </a:endParaRPr>
          </a:p>
          <a:p>
            <a:r>
              <a:rPr lang="ko-KR" altLang="en-US" sz="1200" b="0" spc="185" dirty="0" err="1">
                <a:latin typeface="Century Gothic"/>
              </a:rPr>
              <a:t>이해안되면</a:t>
            </a:r>
            <a:r>
              <a:rPr lang="ko-KR" altLang="en-US" sz="1200" b="0" spc="185" dirty="0">
                <a:latin typeface="Century Gothic"/>
              </a:rPr>
              <a:t> 다음장으로</a:t>
            </a:r>
            <a:endParaRPr lang="en-US" altLang="ko-KR" sz="1200" b="0" spc="185" dirty="0">
              <a:latin typeface="Century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15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GBRT</a:t>
            </a:r>
            <a:r>
              <a:rPr lang="ko-KR" altLang="en-US" b="1" dirty="0"/>
              <a:t>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X,Y </a:t>
            </a:r>
            <a:r>
              <a:rPr lang="ko-KR" altLang="en-US" dirty="0"/>
              <a:t>데이터는 오차가 있는 </a:t>
            </a:r>
            <a:r>
              <a:rPr lang="en-US" altLang="ko-KR" dirty="0"/>
              <a:t>2</a:t>
            </a:r>
            <a:r>
              <a:rPr lang="ko-KR" altLang="en-US" dirty="0"/>
              <a:t>차 함수 데이터를 사용하였음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업데이트는</a:t>
            </a:r>
            <a:r>
              <a:rPr lang="en-US" altLang="ko-KR" dirty="0"/>
              <a:t>, (</a:t>
            </a:r>
            <a:r>
              <a:rPr lang="ko-KR" altLang="en-US" dirty="0"/>
              <a:t>실제 </a:t>
            </a:r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- </a:t>
            </a:r>
            <a:r>
              <a:rPr lang="ko-KR" altLang="en-US" dirty="0"/>
              <a:t>예측된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정답과 예측 값 간의 차이 값을 정답으로 하여 다음 </a:t>
            </a:r>
            <a:r>
              <a:rPr lang="en-US" altLang="ko-KR" dirty="0"/>
              <a:t>DT</a:t>
            </a:r>
            <a:r>
              <a:rPr lang="ko-KR" altLang="en-US" dirty="0"/>
              <a:t>에 넣음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="1" dirty="0" err="1"/>
              <a:t>목표값을</a:t>
            </a:r>
            <a:r>
              <a:rPr lang="ko-KR" altLang="en-US" b="1" dirty="0"/>
              <a:t> </a:t>
            </a:r>
            <a:r>
              <a:rPr lang="en-US" altLang="ko-KR" b="1" dirty="0"/>
              <a:t>Y</a:t>
            </a:r>
            <a:r>
              <a:rPr lang="ko-KR" altLang="en-US" b="1" dirty="0"/>
              <a:t>가 아니라</a:t>
            </a:r>
            <a:r>
              <a:rPr lang="en-US" altLang="ko-KR" b="1" dirty="0"/>
              <a:t>, y</a:t>
            </a:r>
            <a:r>
              <a:rPr lang="ko-KR" altLang="en-US" b="1" dirty="0"/>
              <a:t>의 </a:t>
            </a:r>
            <a:r>
              <a:rPr lang="en-US" altLang="ko-KR" b="1" dirty="0"/>
              <a:t>residual(</a:t>
            </a:r>
            <a:r>
              <a:rPr lang="ko-KR" altLang="en-US" b="1" dirty="0"/>
              <a:t>실제 </a:t>
            </a:r>
            <a:r>
              <a:rPr lang="en-US" altLang="ko-KR" b="1" dirty="0"/>
              <a:t>y</a:t>
            </a:r>
            <a:r>
              <a:rPr lang="ko-KR" altLang="en-US" b="1" dirty="0"/>
              <a:t>값 </a:t>
            </a:r>
            <a:r>
              <a:rPr lang="en-US" altLang="ko-KR" b="1" dirty="0"/>
              <a:t>- </a:t>
            </a:r>
            <a:r>
              <a:rPr lang="ko-KR" altLang="en-US" b="1" dirty="0"/>
              <a:t>예측된 </a:t>
            </a:r>
            <a:r>
              <a:rPr lang="en-US" altLang="ko-KR" b="1" dirty="0"/>
              <a:t>y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  <a:r>
              <a:rPr lang="ko-KR" altLang="en-US" b="1" dirty="0"/>
              <a:t>을 넣어 수행한다</a:t>
            </a:r>
            <a:r>
              <a:rPr lang="en-US" altLang="ko-KR" b="1" dirty="0"/>
              <a:t>!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53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결과값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줄의 경우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DT</a:t>
            </a:r>
            <a:r>
              <a:rPr lang="ko-KR" altLang="en-US" dirty="0"/>
              <a:t>이므로 </a:t>
            </a:r>
            <a:r>
              <a:rPr lang="en-US" altLang="ko-KR" dirty="0"/>
              <a:t>prediction</a:t>
            </a:r>
            <a:r>
              <a:rPr lang="ko-KR" altLang="en-US" dirty="0"/>
              <a:t>과 앙상블의 결과가 같았음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번째의 경우 </a:t>
            </a:r>
            <a:r>
              <a:rPr lang="en-US" altLang="ko-KR" dirty="0"/>
              <a:t>Residual = (</a:t>
            </a:r>
            <a:r>
              <a:rPr lang="ko-KR" altLang="en-US" dirty="0" err="1"/>
              <a:t>정답값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실제값</a:t>
            </a:r>
            <a:r>
              <a:rPr lang="en-US" altLang="ko-KR" dirty="0"/>
              <a:t>)</a:t>
            </a:r>
            <a:r>
              <a:rPr lang="ko-KR" altLang="en-US" dirty="0"/>
              <a:t>에 대해 </a:t>
            </a:r>
            <a:r>
              <a:rPr lang="ko-KR" altLang="en-US" dirty="0" err="1"/>
              <a:t>피팅한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결과 </a:t>
            </a:r>
            <a:r>
              <a:rPr lang="en-US" altLang="ko-KR" dirty="0"/>
              <a:t>+ </a:t>
            </a:r>
            <a:r>
              <a:rPr lang="ko-KR" altLang="en-US" dirty="0"/>
              <a:t>기존 결과가 오른쪽에 나타나는데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신기하게 </a:t>
            </a:r>
            <a:r>
              <a:rPr lang="en-US" altLang="ko-KR" dirty="0"/>
              <a:t>depth</a:t>
            </a:r>
            <a:r>
              <a:rPr lang="ko-KR" altLang="en-US" dirty="0"/>
              <a:t>를 추가한 것과 같이 좀 더 개선된 것을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residual</a:t>
            </a:r>
            <a:r>
              <a:rPr lang="ko-KR" altLang="en-US" dirty="0"/>
              <a:t>이 단순 차이므로</a:t>
            </a:r>
            <a:r>
              <a:rPr lang="en-US" altLang="ko-KR" dirty="0"/>
              <a:t>, 0</a:t>
            </a:r>
            <a:r>
              <a:rPr lang="ko-KR" altLang="en-US" dirty="0"/>
              <a:t>을 기준으로 </a:t>
            </a:r>
            <a:r>
              <a:rPr lang="en-US" altLang="ko-KR" dirty="0"/>
              <a:t>+-</a:t>
            </a:r>
            <a:r>
              <a:rPr lang="ko-KR" altLang="en-US" dirty="0"/>
              <a:t>값이 둘 다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05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번째에서도 같은 작업을 수행한 결과</a:t>
            </a:r>
            <a:r>
              <a:rPr lang="en-US" altLang="ko-KR" dirty="0"/>
              <a:t>, </a:t>
            </a:r>
            <a:r>
              <a:rPr lang="ko-KR" altLang="en-US" dirty="0"/>
              <a:t>더 개선됨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 1,2,3</a:t>
            </a:r>
            <a:r>
              <a:rPr lang="ko-KR" altLang="en-US" dirty="0"/>
              <a:t>번째 </a:t>
            </a:r>
            <a:r>
              <a:rPr lang="en-US" altLang="ko-KR" dirty="0"/>
              <a:t>DT</a:t>
            </a:r>
            <a:r>
              <a:rPr lang="ko-KR" altLang="en-US" dirty="0"/>
              <a:t>를 더한 결과임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42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Ensemble method</a:t>
            </a:r>
            <a:r>
              <a:rPr lang="ko-KR" altLang="en-US" dirty="0"/>
              <a:t>를 알아보았음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최대한 다양한 </a:t>
            </a:r>
            <a:r>
              <a:rPr lang="en-US" altLang="ko-KR" dirty="0"/>
              <a:t>predictor</a:t>
            </a:r>
            <a:r>
              <a:rPr lang="ko-KR" altLang="en-US" dirty="0"/>
              <a:t>을 합쳐서 </a:t>
            </a:r>
            <a:r>
              <a:rPr lang="en-US" altLang="ko-KR" dirty="0"/>
              <a:t>Ensemble</a:t>
            </a:r>
            <a:r>
              <a:rPr lang="ko-KR" altLang="en-US" dirty="0"/>
              <a:t>을 적용해 보자 </a:t>
            </a:r>
            <a:r>
              <a:rPr lang="en-US" altLang="ko-KR" dirty="0"/>
              <a:t>= </a:t>
            </a:r>
            <a:r>
              <a:rPr lang="en-US" altLang="ko-KR" b="1" dirty="0"/>
              <a:t>VOTE CLASSIFIER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dirty="0"/>
              <a:t>데이터셋 자체를 랜덤하게 섞고</a:t>
            </a:r>
            <a:r>
              <a:rPr lang="en-US" altLang="ko-KR" dirty="0"/>
              <a:t>, subset</a:t>
            </a:r>
            <a:r>
              <a:rPr lang="ko-KR" altLang="en-US" dirty="0"/>
              <a:t>으로 만들어 동일한 </a:t>
            </a:r>
            <a:r>
              <a:rPr lang="en-US" altLang="ko-KR" dirty="0"/>
              <a:t>predictor</a:t>
            </a:r>
            <a:r>
              <a:rPr lang="ko-KR" altLang="en-US" dirty="0"/>
              <a:t>에 다른 </a:t>
            </a:r>
            <a:r>
              <a:rPr lang="en-US" altLang="ko-KR" dirty="0"/>
              <a:t>subset</a:t>
            </a:r>
            <a:r>
              <a:rPr lang="ko-KR" altLang="en-US" dirty="0"/>
              <a:t>을 집어넣어 </a:t>
            </a:r>
            <a:r>
              <a:rPr lang="en-US" altLang="ko-KR" dirty="0"/>
              <a:t>Variance</a:t>
            </a:r>
            <a:r>
              <a:rPr lang="ko-KR" altLang="en-US" dirty="0"/>
              <a:t>를 낮춰 보자</a:t>
            </a:r>
            <a:r>
              <a:rPr lang="en-US" altLang="ko-KR" dirty="0"/>
              <a:t>(</a:t>
            </a:r>
            <a:r>
              <a:rPr lang="en-US" altLang="ko-KR" b="1" dirty="0"/>
              <a:t>Bagging / Pasting)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0" dirty="0"/>
              <a:t>학습이 잘 안되는 </a:t>
            </a:r>
            <a:r>
              <a:rPr lang="en-US" altLang="ko-KR" b="0" dirty="0"/>
              <a:t>dataset</a:t>
            </a:r>
            <a:r>
              <a:rPr lang="ko-KR" altLang="en-US" b="0" dirty="0"/>
              <a:t>을 타겟으로 하여</a:t>
            </a:r>
            <a:r>
              <a:rPr lang="en-US" altLang="ko-KR" b="0" dirty="0"/>
              <a:t>, </a:t>
            </a:r>
            <a:r>
              <a:rPr lang="ko-KR" altLang="en-US" b="0" dirty="0"/>
              <a:t>같은 </a:t>
            </a:r>
            <a:r>
              <a:rPr lang="en-US" altLang="ko-KR" b="0" dirty="0"/>
              <a:t>predictor</a:t>
            </a:r>
            <a:r>
              <a:rPr lang="ko-KR" altLang="en-US" b="0" dirty="0"/>
              <a:t>을 </a:t>
            </a:r>
            <a:r>
              <a:rPr lang="en-US" altLang="ko-KR" b="0" dirty="0"/>
              <a:t>sequential</a:t>
            </a:r>
            <a:r>
              <a:rPr lang="ko-KR" altLang="en-US" b="0" dirty="0"/>
              <a:t>하게 </a:t>
            </a:r>
            <a:r>
              <a:rPr lang="en-US" altLang="ko-KR" b="0" dirty="0"/>
              <a:t>update</a:t>
            </a:r>
            <a:r>
              <a:rPr lang="ko-KR" altLang="en-US" b="0" dirty="0"/>
              <a:t>하자</a:t>
            </a:r>
            <a:r>
              <a:rPr lang="en-US" altLang="ko-KR" b="0" dirty="0"/>
              <a:t>(weak learner</a:t>
            </a:r>
            <a:r>
              <a:rPr lang="ko-KR" altLang="en-US" b="0" dirty="0"/>
              <a:t>을 갱신하여 </a:t>
            </a:r>
            <a:r>
              <a:rPr lang="en-US" altLang="ko-KR" b="0" dirty="0"/>
              <a:t>strong learner</a:t>
            </a:r>
            <a:r>
              <a:rPr lang="ko-KR" altLang="en-US" b="0" dirty="0"/>
              <a:t>을 만들자</a:t>
            </a:r>
            <a:r>
              <a:rPr lang="en-US" altLang="ko-KR" b="0" dirty="0"/>
              <a:t>) -&gt; </a:t>
            </a:r>
            <a:r>
              <a:rPr lang="en-US" altLang="ko-KR" b="1" dirty="0"/>
              <a:t>Boosting(</a:t>
            </a:r>
            <a:r>
              <a:rPr lang="en-US" altLang="ko-KR" b="1" dirty="0" err="1"/>
              <a:t>AdaBoosting</a:t>
            </a:r>
            <a:r>
              <a:rPr lang="en-US" altLang="ko-KR" b="1" dirty="0"/>
              <a:t> / </a:t>
            </a:r>
            <a:r>
              <a:rPr lang="en-US" altLang="ko-KR" b="1" dirty="0" err="1"/>
              <a:t>GradientBoosting</a:t>
            </a:r>
            <a:r>
              <a:rPr lang="en-US" altLang="ko-KR" b="1" dirty="0"/>
              <a:t>)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0" dirty="0"/>
              <a:t>단순히 다수가 선택한 것을 </a:t>
            </a:r>
            <a:r>
              <a:rPr lang="en-US" altLang="ko-KR" b="0" dirty="0"/>
              <a:t>voting</a:t>
            </a:r>
            <a:r>
              <a:rPr lang="ko-KR" altLang="en-US" b="0" dirty="0"/>
              <a:t>하지 않고 가중치를 두는 것이 어떨까</a:t>
            </a:r>
            <a:r>
              <a:rPr lang="en-US" altLang="ko-KR" b="0" dirty="0"/>
              <a:t>? Voting</a:t>
            </a:r>
            <a:r>
              <a:rPr lang="ko-KR" altLang="en-US" b="0" dirty="0"/>
              <a:t>하는 모델도 트레이닝 하는 것이 어떨까</a:t>
            </a:r>
            <a:r>
              <a:rPr lang="en-US" altLang="ko-KR" b="0" dirty="0"/>
              <a:t>?(Ensemble</a:t>
            </a:r>
            <a:r>
              <a:rPr lang="ko-KR" altLang="en-US" b="0" dirty="0"/>
              <a:t>의 </a:t>
            </a:r>
            <a:r>
              <a:rPr lang="en-US" altLang="ko-KR" b="0" dirty="0" err="1"/>
              <a:t>Enesmble</a:t>
            </a:r>
            <a:r>
              <a:rPr lang="en-US" altLang="ko-KR" b="0" dirty="0"/>
              <a:t>) =&gt; </a:t>
            </a:r>
            <a:r>
              <a:rPr lang="en-US" altLang="ko-KR" b="1" dirty="0"/>
              <a:t>Stacking!</a:t>
            </a:r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84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단순히 다수가 선택한 것을 </a:t>
            </a:r>
            <a:r>
              <a:rPr lang="en-US" altLang="ko-KR" b="0" dirty="0"/>
              <a:t>voting</a:t>
            </a:r>
            <a:r>
              <a:rPr lang="ko-KR" altLang="en-US" b="0" dirty="0"/>
              <a:t>하지 않고 가중치를 두는 것이 어떨까</a:t>
            </a:r>
            <a:r>
              <a:rPr lang="en-US" altLang="ko-KR" b="0" dirty="0"/>
              <a:t>? Voting</a:t>
            </a:r>
            <a:r>
              <a:rPr lang="ko-KR" altLang="en-US" b="0" dirty="0"/>
              <a:t>하는 모델도 트레이닝 하는 것이 어떨까</a:t>
            </a:r>
            <a:r>
              <a:rPr lang="en-US" altLang="ko-KR" b="0" dirty="0"/>
              <a:t>?(Ensemble</a:t>
            </a:r>
            <a:r>
              <a:rPr lang="ko-KR" altLang="en-US" b="0" dirty="0"/>
              <a:t>의 </a:t>
            </a:r>
            <a:r>
              <a:rPr lang="en-US" altLang="ko-KR" b="0" dirty="0" err="1"/>
              <a:t>Enesmble</a:t>
            </a:r>
            <a:r>
              <a:rPr lang="en-US" altLang="ko-KR" b="0" dirty="0"/>
              <a:t>) =&gt; </a:t>
            </a:r>
            <a:r>
              <a:rPr lang="en-US" altLang="ko-KR" b="1" dirty="0"/>
              <a:t>Stacking!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59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Stacking</a:t>
            </a:r>
          </a:p>
          <a:p>
            <a:endParaRPr lang="en-US" altLang="ko-KR" dirty="0"/>
          </a:p>
          <a:p>
            <a:r>
              <a:rPr lang="en-US" altLang="ko-KR" dirty="0"/>
              <a:t>Aggregation</a:t>
            </a:r>
            <a:r>
              <a:rPr lang="ko-KR" altLang="en-US" dirty="0"/>
              <a:t>을 단순히 </a:t>
            </a:r>
            <a:r>
              <a:rPr lang="en-US" altLang="ko-KR" dirty="0"/>
              <a:t>hard voting</a:t>
            </a:r>
            <a:r>
              <a:rPr lang="ko-KR" altLang="en-US" dirty="0"/>
              <a:t> 대신에</a:t>
            </a:r>
            <a:r>
              <a:rPr lang="en-US" altLang="ko-KR" dirty="0"/>
              <a:t>, aggregation </a:t>
            </a:r>
            <a:r>
              <a:rPr lang="ko-KR" altLang="en-US" dirty="0"/>
              <a:t>자체를 수행하는 모델을 만들어 이를 </a:t>
            </a:r>
            <a:r>
              <a:rPr lang="en-US" altLang="ko-KR" dirty="0"/>
              <a:t>training</a:t>
            </a:r>
            <a:r>
              <a:rPr lang="ko-KR" altLang="en-US" dirty="0"/>
              <a:t>하는 것은 어떨까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0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r>
              <a:rPr lang="ko-KR" altLang="en-US" dirty="0"/>
              <a:t>과 같은 경우</a:t>
            </a:r>
            <a:r>
              <a:rPr lang="en-US" altLang="ko-KR" dirty="0"/>
              <a:t>, </a:t>
            </a:r>
            <a:r>
              <a:rPr lang="ko-KR" altLang="en-US" dirty="0"/>
              <a:t>단순 평균이 아닌 적절한 </a:t>
            </a:r>
            <a:r>
              <a:rPr lang="en-US" altLang="ko-KR" dirty="0"/>
              <a:t>blending</a:t>
            </a:r>
            <a:r>
              <a:rPr lang="ko-KR" altLang="en-US" dirty="0"/>
              <a:t>을 통해 </a:t>
            </a:r>
            <a:r>
              <a:rPr lang="en-US" altLang="ko-KR" dirty="0"/>
              <a:t>input</a:t>
            </a:r>
            <a:r>
              <a:rPr lang="ko-KR" altLang="en-US" dirty="0"/>
              <a:t>값을 섞어 최종 결과를 도출하는 </a:t>
            </a:r>
            <a:r>
              <a:rPr lang="en-US" altLang="ko-KR" dirty="0"/>
              <a:t>blending predictor</a:t>
            </a:r>
            <a:r>
              <a:rPr lang="ko-KR" altLang="en-US" dirty="0"/>
              <a:t>을 만들자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52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r>
              <a:rPr lang="ko-KR" altLang="en-US" dirty="0"/>
              <a:t>을 두 개의 </a:t>
            </a:r>
            <a:r>
              <a:rPr lang="en-US" altLang="ko-KR" dirty="0"/>
              <a:t>subset</a:t>
            </a:r>
            <a:r>
              <a:rPr lang="ko-KR" altLang="en-US" dirty="0"/>
              <a:t>으로 나누어</a:t>
            </a:r>
            <a:r>
              <a:rPr lang="en-US" altLang="ko-KR" dirty="0"/>
              <a:t>, subset 1</a:t>
            </a:r>
            <a:r>
              <a:rPr lang="ko-KR" altLang="en-US" dirty="0"/>
              <a:t>에 대해서 </a:t>
            </a:r>
            <a:r>
              <a:rPr lang="en-US" altLang="ko-KR" dirty="0"/>
              <a:t>training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Subset 2 </a:t>
            </a:r>
            <a:r>
              <a:rPr lang="ko-KR" altLang="en-US" dirty="0"/>
              <a:t>새로운 </a:t>
            </a:r>
            <a:r>
              <a:rPr lang="en-US" altLang="ko-KR" dirty="0"/>
              <a:t>training set</a:t>
            </a:r>
            <a:r>
              <a:rPr lang="ko-KR" altLang="en-US" dirty="0"/>
              <a:t>으로써 해당 모델에 넣어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9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2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</a:p>
          <a:p>
            <a:endParaRPr lang="en-US" altLang="ko-KR" dirty="0"/>
          </a:p>
          <a:p>
            <a:r>
              <a:rPr lang="ko-KR" altLang="en-US" dirty="0"/>
              <a:t>집단지성의 개념과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</a:t>
            </a:r>
            <a:r>
              <a:rPr lang="en-US" altLang="ko-KR" dirty="0"/>
              <a:t>Predictor</a:t>
            </a:r>
            <a:r>
              <a:rPr lang="ko-KR" altLang="en-US" dirty="0"/>
              <a:t>의 답을 </a:t>
            </a:r>
            <a:r>
              <a:rPr lang="en-US" altLang="ko-KR" dirty="0"/>
              <a:t>aggregate</a:t>
            </a:r>
            <a:r>
              <a:rPr lang="ko-KR" altLang="en-US" dirty="0"/>
              <a:t>했을 때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predictor</a:t>
            </a:r>
            <a:r>
              <a:rPr lang="ko-KR" altLang="en-US" dirty="0"/>
              <a:t>보다 </a:t>
            </a:r>
            <a:r>
              <a:rPr lang="en-US" altLang="ko-KR" dirty="0"/>
              <a:t>group</a:t>
            </a:r>
            <a:r>
              <a:rPr lang="ko-KR" altLang="en-US" dirty="0"/>
              <a:t>으로 예측한 것이 나을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Ensemble learning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DT</a:t>
            </a:r>
            <a:r>
              <a:rPr lang="ko-KR" altLang="en-US" dirty="0"/>
              <a:t>의 그룹을 훈련시켰다고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Random</a:t>
            </a:r>
            <a:r>
              <a:rPr lang="ko-KR" altLang="en-US" dirty="0"/>
              <a:t>하게 각각의 </a:t>
            </a:r>
            <a:r>
              <a:rPr lang="en-US" altLang="ko-KR" dirty="0"/>
              <a:t>DT</a:t>
            </a:r>
            <a:r>
              <a:rPr lang="ko-KR" altLang="en-US" dirty="0"/>
              <a:t>에 대해 서로 다른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subset</a:t>
            </a:r>
            <a:r>
              <a:rPr lang="ko-KR" altLang="en-US" dirty="0"/>
              <a:t>을 사용한 후</a:t>
            </a:r>
            <a:r>
              <a:rPr lang="en-US" altLang="ko-KR" dirty="0"/>
              <a:t>, </a:t>
            </a:r>
            <a:r>
              <a:rPr lang="ko-KR" altLang="en-US" dirty="0"/>
              <a:t>답을 취합했다고 가정했을 때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가장 많은 투표를 받은 </a:t>
            </a:r>
            <a:r>
              <a:rPr lang="en-US" altLang="ko-KR" b="1" dirty="0"/>
              <a:t>class</a:t>
            </a:r>
            <a:r>
              <a:rPr lang="ko-KR" altLang="en-US" b="1" dirty="0"/>
              <a:t>를</a:t>
            </a:r>
            <a:r>
              <a:rPr lang="en-US" altLang="ko-KR" b="1" dirty="0"/>
              <a:t>(</a:t>
            </a:r>
            <a:r>
              <a:rPr lang="ko-KR" altLang="en-US" b="1" dirty="0" err="1"/>
              <a:t>예측값</a:t>
            </a:r>
            <a:r>
              <a:rPr lang="en-US" altLang="ko-KR" b="1" dirty="0"/>
              <a:t>)</a:t>
            </a:r>
            <a:r>
              <a:rPr lang="ko-KR" altLang="en-US" b="1" dirty="0"/>
              <a:t>을 사용하는 것 </a:t>
            </a:r>
            <a:r>
              <a:rPr lang="en-US" altLang="ko-KR" b="1" dirty="0"/>
              <a:t>-&gt; Random forest</a:t>
            </a:r>
          </a:p>
          <a:p>
            <a:endParaRPr lang="en-US" altLang="ko-KR" dirty="0"/>
          </a:p>
          <a:p>
            <a:r>
              <a:rPr lang="ko-KR" altLang="en-US" dirty="0"/>
              <a:t>가장 강력한 머신 러닝 알고리즘 중 하나임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4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Voting classifiers</a:t>
            </a:r>
          </a:p>
          <a:p>
            <a:endParaRPr lang="en-US" altLang="ko-KR" b="1" dirty="0"/>
          </a:p>
          <a:p>
            <a:r>
              <a:rPr lang="en-US" altLang="ko-KR" dirty="0"/>
              <a:t>Logistic regression, SVM, Random forest classifier(DT</a:t>
            </a:r>
            <a:r>
              <a:rPr lang="ko-KR" altLang="en-US" dirty="0"/>
              <a:t>의 혼합</a:t>
            </a:r>
            <a:r>
              <a:rPr lang="en-US" altLang="ko-KR" dirty="0"/>
              <a:t>) … </a:t>
            </a:r>
            <a:r>
              <a:rPr lang="ko-KR" altLang="en-US" dirty="0"/>
              <a:t>들을 따로 학습을 시킨다고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Instance</a:t>
            </a:r>
            <a:r>
              <a:rPr lang="ko-KR" altLang="en-US" dirty="0"/>
              <a:t>에 대해 각자의 </a:t>
            </a:r>
            <a:r>
              <a:rPr lang="ko-KR" altLang="en-US" dirty="0" err="1"/>
              <a:t>예측값이</a:t>
            </a:r>
            <a:r>
              <a:rPr lang="ko-KR" altLang="en-US" dirty="0"/>
              <a:t> 있을 텐데</a:t>
            </a:r>
            <a:r>
              <a:rPr lang="en-US" altLang="ko-KR" dirty="0"/>
              <a:t>, </a:t>
            </a:r>
            <a:r>
              <a:rPr lang="ko-KR" altLang="en-US" b="1" dirty="0"/>
              <a:t>이 때 가장 많이 선택된 예측을 선택하는 것이 </a:t>
            </a:r>
            <a:r>
              <a:rPr lang="en-US" altLang="ko-KR" b="1" dirty="0"/>
              <a:t>Hard-voting classifier</a:t>
            </a:r>
            <a:r>
              <a:rPr lang="ko-KR" altLang="en-US" b="1" dirty="0"/>
              <a:t>이라고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2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ensemble</a:t>
            </a:r>
            <a:r>
              <a:rPr lang="ko-KR" altLang="en-US" dirty="0"/>
              <a:t>의 결과값이 </a:t>
            </a:r>
            <a:r>
              <a:rPr lang="en-US" altLang="ko-KR" dirty="0"/>
              <a:t>best classifier</a:t>
            </a:r>
            <a:r>
              <a:rPr lang="ko-KR" altLang="en-US" dirty="0"/>
              <a:t>보다 더 높은 정확도를 보이기도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각 </a:t>
            </a:r>
            <a:r>
              <a:rPr lang="en-US" altLang="ko-KR" dirty="0"/>
              <a:t>classifier</a:t>
            </a:r>
            <a:r>
              <a:rPr lang="ko-KR" altLang="en-US" dirty="0"/>
              <a:t>이 </a:t>
            </a:r>
            <a:r>
              <a:rPr lang="en-US" altLang="ko-KR" dirty="0"/>
              <a:t>subset</a:t>
            </a:r>
            <a:r>
              <a:rPr lang="ko-KR" altLang="en-US" dirty="0"/>
              <a:t>을 이용하여 학습한 </a:t>
            </a:r>
            <a:r>
              <a:rPr lang="en-US" altLang="ko-KR" dirty="0"/>
              <a:t>weak learner</a:t>
            </a:r>
            <a:r>
              <a:rPr lang="ko-KR" altLang="en-US" dirty="0"/>
              <a:t>이라고 가정했을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앙상블은 이러한 </a:t>
            </a:r>
            <a:r>
              <a:rPr lang="en-US" altLang="ko-KR" dirty="0"/>
              <a:t>weak learner</a:t>
            </a:r>
            <a:r>
              <a:rPr lang="ko-KR" altLang="en-US" dirty="0"/>
              <a:t>들만 가지고 만들었을 때도 </a:t>
            </a:r>
            <a:r>
              <a:rPr lang="en-US" altLang="ko-KR" dirty="0"/>
              <a:t>strong learner</a:t>
            </a:r>
            <a:r>
              <a:rPr lang="ko-KR" altLang="en-US" dirty="0"/>
              <a:t>을 만들 수 있음</a:t>
            </a:r>
            <a:r>
              <a:rPr lang="en-US" altLang="ko-KR" dirty="0"/>
              <a:t>(</a:t>
            </a:r>
            <a:r>
              <a:rPr lang="ko-KR" altLang="en-US" dirty="0"/>
              <a:t>충분히 </a:t>
            </a:r>
            <a:r>
              <a:rPr lang="ko-KR" altLang="en-US" b="1" dirty="0"/>
              <a:t>많은</a:t>
            </a:r>
            <a:r>
              <a:rPr lang="en-US" altLang="ko-KR" dirty="0"/>
              <a:t>, </a:t>
            </a:r>
            <a:r>
              <a:rPr lang="ko-KR" altLang="en-US" b="1" dirty="0"/>
              <a:t>다양한</a:t>
            </a:r>
            <a:r>
              <a:rPr lang="ko-KR" altLang="en-US" dirty="0"/>
              <a:t> </a:t>
            </a:r>
            <a:r>
              <a:rPr lang="en-US" altLang="ko-KR" dirty="0"/>
              <a:t>weak learner</a:t>
            </a:r>
            <a:r>
              <a:rPr lang="ko-KR" altLang="en-US" dirty="0"/>
              <a:t>이 있을 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=&gt; Diverse</a:t>
            </a:r>
            <a:r>
              <a:rPr lang="ko-KR" altLang="en-US" dirty="0"/>
              <a:t>한 </a:t>
            </a:r>
            <a:r>
              <a:rPr lang="en-US" altLang="ko-KR" dirty="0" err="1"/>
              <a:t>preictor</a:t>
            </a:r>
            <a:r>
              <a:rPr lang="ko-KR" altLang="en-US" dirty="0"/>
              <a:t>을 갖는 게 </a:t>
            </a:r>
            <a:r>
              <a:rPr lang="en-US" altLang="ko-KR" dirty="0"/>
              <a:t>voting classifier</a:t>
            </a:r>
            <a:r>
              <a:rPr lang="ko-KR" altLang="en-US" dirty="0"/>
              <a:t>의 성능에 큰 영향을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4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60" dirty="0">
                <a:latin typeface="Arial"/>
                <a:cs typeface="Arial"/>
              </a:rPr>
              <a:t>Best </a:t>
            </a:r>
            <a:r>
              <a:rPr lang="en-US" altLang="ko-KR" sz="1200" b="1" spc="245" dirty="0">
                <a:latin typeface="Arial"/>
                <a:cs typeface="Arial"/>
              </a:rPr>
              <a:t>option </a:t>
            </a:r>
            <a:r>
              <a:rPr lang="en-US" altLang="ko-KR" sz="1200" b="1" spc="280" dirty="0">
                <a:latin typeface="Arial"/>
                <a:cs typeface="Arial"/>
              </a:rPr>
              <a:t>for</a:t>
            </a:r>
            <a:r>
              <a:rPr lang="en-US" altLang="ko-KR" sz="1200" b="1" spc="-590" dirty="0">
                <a:latin typeface="Arial"/>
                <a:cs typeface="Arial"/>
              </a:rPr>
              <a:t> </a:t>
            </a:r>
            <a:r>
              <a:rPr lang="en-US" altLang="ko-KR" sz="1200" b="1" spc="75" dirty="0">
                <a:latin typeface="Arial"/>
                <a:cs typeface="Arial"/>
              </a:rPr>
              <a:t>Ensemble</a:t>
            </a:r>
          </a:p>
          <a:p>
            <a:endParaRPr lang="en-US" altLang="ko-KR" sz="1200" spc="75" dirty="0">
              <a:latin typeface="Arial"/>
              <a:cs typeface="Arial"/>
            </a:endParaRPr>
          </a:p>
          <a:p>
            <a:r>
              <a:rPr lang="ko-KR" altLang="en-US" dirty="0"/>
              <a:t>최고로 잘 작동하려면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predictor</a:t>
            </a:r>
            <a:r>
              <a:rPr lang="ko-KR" altLang="en-US" dirty="0"/>
              <a:t>이 연관성이 없는 </a:t>
            </a:r>
            <a:r>
              <a:rPr lang="en-US" altLang="ko-KR" dirty="0"/>
              <a:t>independent</a:t>
            </a:r>
            <a:r>
              <a:rPr lang="ko-KR" altLang="en-US" dirty="0"/>
              <a:t>한 </a:t>
            </a:r>
            <a:r>
              <a:rPr lang="en-US" altLang="ko-KR" dirty="0"/>
              <a:t>predictor</a:t>
            </a:r>
            <a:r>
              <a:rPr lang="ko-KR" altLang="en-US" dirty="0"/>
              <a:t>이어야 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한 방법이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dataset</a:t>
            </a:r>
            <a:r>
              <a:rPr lang="ko-KR" altLang="en-US" dirty="0"/>
              <a:t>에 대한 매우 다른 알고리즘을 사용하는 방법임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error</a:t>
            </a:r>
            <a:r>
              <a:rPr lang="ko-KR" altLang="en-US" dirty="0"/>
              <a:t> 등에서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error type</a:t>
            </a:r>
            <a:r>
              <a:rPr lang="ko-KR" altLang="en-US" dirty="0"/>
              <a:t>을 도출하게 됨 </a:t>
            </a:r>
            <a:r>
              <a:rPr lang="en-US" altLang="ko-KR" dirty="0"/>
              <a:t>-&gt; ensemble </a:t>
            </a:r>
            <a:r>
              <a:rPr lang="ko-KR" altLang="en-US" dirty="0"/>
              <a:t>입장에서 더 다양한 경우의 결과를 도출함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더 다양한 경우의 가능성을 포함하므로</a:t>
            </a:r>
            <a:r>
              <a:rPr lang="en-US" altLang="ko-KR" dirty="0"/>
              <a:t>, </a:t>
            </a:r>
            <a:r>
              <a:rPr lang="ko-KR" altLang="en-US" dirty="0"/>
              <a:t>새로운 데이터에도 잘 적응할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2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 대한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Make_moons</a:t>
            </a:r>
            <a:r>
              <a:rPr lang="en-US" altLang="ko-KR" dirty="0"/>
              <a:t> : </a:t>
            </a:r>
            <a:r>
              <a:rPr lang="ko-KR" altLang="en-US" dirty="0"/>
              <a:t>반원이 이어지는 </a:t>
            </a:r>
            <a:r>
              <a:rPr lang="ko-KR" altLang="en-US" dirty="0" err="1"/>
              <a:t>데이터셋이며</a:t>
            </a:r>
            <a:r>
              <a:rPr lang="en-US" altLang="ko-KR" dirty="0"/>
              <a:t>, </a:t>
            </a:r>
            <a:r>
              <a:rPr lang="ko-KR" altLang="en-US" dirty="0"/>
              <a:t>노이즈를 추가하여 좀 퍼지게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딱 봐도 </a:t>
            </a:r>
            <a:r>
              <a:rPr lang="en-US" altLang="ko-KR" dirty="0"/>
              <a:t>linear regression</a:t>
            </a:r>
            <a:r>
              <a:rPr lang="ko-KR" altLang="en-US" dirty="0"/>
              <a:t>등 단순한 </a:t>
            </a:r>
            <a:r>
              <a:rPr lang="en-US" altLang="ko-KR" dirty="0"/>
              <a:t>model</a:t>
            </a:r>
            <a:r>
              <a:rPr lang="ko-KR" altLang="en-US" dirty="0"/>
              <a:t>로 예측하기 어려움</a:t>
            </a:r>
            <a:r>
              <a:rPr lang="en-US" altLang="ko-KR" dirty="0"/>
              <a:t>. </a:t>
            </a:r>
            <a:r>
              <a:rPr lang="ko-KR" altLang="en-US" dirty="0"/>
              <a:t>왠만한 </a:t>
            </a:r>
            <a:r>
              <a:rPr lang="en-US" altLang="ko-KR" dirty="0"/>
              <a:t>classifier</a:t>
            </a:r>
            <a:r>
              <a:rPr lang="ko-KR" altLang="en-US" dirty="0"/>
              <a:t>로 예측하기 어려움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3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classifier</a:t>
            </a:r>
            <a:r>
              <a:rPr lang="ko-KR" altLang="en-US" dirty="0"/>
              <a:t>로 예측을 해 보았음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각 </a:t>
            </a:r>
            <a:r>
              <a:rPr lang="en-US" altLang="ko-KR" dirty="0"/>
              <a:t>classifier</a:t>
            </a:r>
            <a:r>
              <a:rPr lang="ko-KR" altLang="en-US" dirty="0"/>
              <a:t>에 매핑한 후</a:t>
            </a:r>
            <a:r>
              <a:rPr lang="en-US" altLang="ko-KR" dirty="0"/>
              <a:t>, voting classifier</a:t>
            </a:r>
            <a:r>
              <a:rPr lang="ko-KR" altLang="en-US" dirty="0"/>
              <a:t>을 사용해서 돌려보았음</a:t>
            </a:r>
            <a:r>
              <a:rPr lang="en-US" altLang="ko-KR" dirty="0"/>
              <a:t>. -&gt; hard voting </a:t>
            </a:r>
            <a:r>
              <a:rPr lang="ko-KR" altLang="en-US" dirty="0"/>
              <a:t>방식으로 결과를 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0D3C-C9C2-438A-9E4C-3B4AC03DE8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68436"/>
            <a:ext cx="10370820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89" y="2728595"/>
            <a:ext cx="10370820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9961245" cy="159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07_ensemble_learning_and_random_forests.ipynb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4882" y="2745930"/>
            <a:ext cx="670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8: Ensemble</a:t>
            </a:r>
            <a:r>
              <a:rPr sz="4400" spc="-85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359029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marR="586105" indent="-228600" algn="r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110" dirty="0">
                <a:latin typeface="Arial"/>
                <a:cs typeface="Arial"/>
              </a:rPr>
              <a:t>Different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227965" marR="579120" lvl="1" indent="-227965" algn="r">
              <a:lnSpc>
                <a:spcPct val="100000"/>
              </a:lnSpc>
              <a:spcBef>
                <a:spcPts val="29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45" dirty="0">
                <a:latin typeface="Arial"/>
                <a:cs typeface="Arial"/>
              </a:rPr>
              <a:t>Logistic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Random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Forest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Support </a:t>
            </a:r>
            <a:r>
              <a:rPr sz="2000" spc="40" dirty="0">
                <a:latin typeface="Arial"/>
                <a:cs typeface="Arial"/>
              </a:rPr>
              <a:t>Vector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8576" y="22859"/>
            <a:ext cx="11384280" cy="6835140"/>
            <a:chOff x="798576" y="22859"/>
            <a:chExt cx="11384280" cy="6835140"/>
          </a:xfrm>
        </p:grpSpPr>
        <p:sp>
          <p:nvSpPr>
            <p:cNvPr id="4" name="object 4"/>
            <p:cNvSpPr/>
            <p:nvPr/>
          </p:nvSpPr>
          <p:spPr>
            <a:xfrm>
              <a:off x="5893308" y="22859"/>
              <a:ext cx="6289547" cy="6835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4529" y="997457"/>
              <a:ext cx="457200" cy="1324610"/>
            </a:xfrm>
            <a:custGeom>
              <a:avLst/>
              <a:gdLst/>
              <a:ahLst/>
              <a:cxnLst/>
              <a:rect l="l" t="t" r="r" b="b"/>
              <a:pathLst>
                <a:path w="457200" h="1324610">
                  <a:moveTo>
                    <a:pt x="457200" y="1324356"/>
                  </a:moveTo>
                  <a:lnTo>
                    <a:pt x="384945" y="1322413"/>
                  </a:lnTo>
                  <a:lnTo>
                    <a:pt x="322192" y="1317005"/>
                  </a:lnTo>
                  <a:lnTo>
                    <a:pt x="272706" y="1308758"/>
                  </a:lnTo>
                  <a:lnTo>
                    <a:pt x="228600" y="1286256"/>
                  </a:lnTo>
                  <a:lnTo>
                    <a:pt x="228600" y="700278"/>
                  </a:lnTo>
                  <a:lnTo>
                    <a:pt x="216945" y="688234"/>
                  </a:lnTo>
                  <a:lnTo>
                    <a:pt x="184493" y="677775"/>
                  </a:lnTo>
                  <a:lnTo>
                    <a:pt x="135007" y="669528"/>
                  </a:lnTo>
                  <a:lnTo>
                    <a:pt x="72254" y="664120"/>
                  </a:lnTo>
                  <a:lnTo>
                    <a:pt x="0" y="662178"/>
                  </a:lnTo>
                  <a:lnTo>
                    <a:pt x="72254" y="660235"/>
                  </a:lnTo>
                  <a:lnTo>
                    <a:pt x="135007" y="654827"/>
                  </a:lnTo>
                  <a:lnTo>
                    <a:pt x="184493" y="646580"/>
                  </a:lnTo>
                  <a:lnTo>
                    <a:pt x="216945" y="636121"/>
                  </a:lnTo>
                  <a:lnTo>
                    <a:pt x="228600" y="624078"/>
                  </a:lnTo>
                  <a:lnTo>
                    <a:pt x="228600" y="38100"/>
                  </a:lnTo>
                  <a:lnTo>
                    <a:pt x="240254" y="26056"/>
                  </a:lnTo>
                  <a:lnTo>
                    <a:pt x="272706" y="15597"/>
                  </a:lnTo>
                  <a:lnTo>
                    <a:pt x="322192" y="7350"/>
                  </a:lnTo>
                  <a:lnTo>
                    <a:pt x="384945" y="1942"/>
                  </a:lnTo>
                  <a:lnTo>
                    <a:pt x="457200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8576" y="3233927"/>
              <a:ext cx="7495031" cy="3624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3647" y="3429000"/>
              <a:ext cx="6906755" cy="3040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359029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marR="586105" indent="-228600" algn="r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110" dirty="0">
                <a:latin typeface="Arial"/>
                <a:cs typeface="Arial"/>
              </a:rPr>
              <a:t>Different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227965" marR="579120" lvl="1" indent="-227965" algn="r">
              <a:lnSpc>
                <a:spcPct val="100000"/>
              </a:lnSpc>
              <a:spcBef>
                <a:spcPts val="29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45" dirty="0">
                <a:latin typeface="Arial"/>
                <a:cs typeface="Arial"/>
              </a:rPr>
              <a:t>Logistic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Random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Forest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Support </a:t>
            </a:r>
            <a:r>
              <a:rPr sz="2000" spc="40" dirty="0">
                <a:latin typeface="Arial"/>
                <a:cs typeface="Arial"/>
              </a:rPr>
              <a:t>Vector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8576" y="12"/>
            <a:ext cx="11393805" cy="6858000"/>
            <a:chOff x="798576" y="12"/>
            <a:chExt cx="11393805" cy="6858000"/>
          </a:xfrm>
        </p:grpSpPr>
        <p:sp>
          <p:nvSpPr>
            <p:cNvPr id="4" name="object 4"/>
            <p:cNvSpPr/>
            <p:nvPr/>
          </p:nvSpPr>
          <p:spPr>
            <a:xfrm>
              <a:off x="798576" y="3233928"/>
              <a:ext cx="7495031" cy="3624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3647" y="3429000"/>
              <a:ext cx="6906755" cy="30403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86043" y="12"/>
              <a:ext cx="6505955" cy="4567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1116" y="144780"/>
              <a:ext cx="6114287" cy="4029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9119" y="3654552"/>
              <a:ext cx="713740" cy="443865"/>
            </a:xfrm>
            <a:custGeom>
              <a:avLst/>
              <a:gdLst/>
              <a:ahLst/>
              <a:cxnLst/>
              <a:rect l="l" t="t" r="r" b="b"/>
              <a:pathLst>
                <a:path w="713740" h="443864">
                  <a:moveTo>
                    <a:pt x="221741" y="0"/>
                  </a:moveTo>
                  <a:lnTo>
                    <a:pt x="0" y="221741"/>
                  </a:lnTo>
                  <a:lnTo>
                    <a:pt x="221741" y="443484"/>
                  </a:lnTo>
                  <a:lnTo>
                    <a:pt x="221741" y="332613"/>
                  </a:lnTo>
                  <a:lnTo>
                    <a:pt x="713231" y="332613"/>
                  </a:lnTo>
                  <a:lnTo>
                    <a:pt x="713231" y="110870"/>
                  </a:lnTo>
                  <a:lnTo>
                    <a:pt x="221741" y="110870"/>
                  </a:lnTo>
                  <a:lnTo>
                    <a:pt x="2217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9119" y="3654552"/>
              <a:ext cx="713740" cy="443865"/>
            </a:xfrm>
            <a:custGeom>
              <a:avLst/>
              <a:gdLst/>
              <a:ahLst/>
              <a:cxnLst/>
              <a:rect l="l" t="t" r="r" b="b"/>
              <a:pathLst>
                <a:path w="713740" h="443864">
                  <a:moveTo>
                    <a:pt x="713231" y="332613"/>
                  </a:moveTo>
                  <a:lnTo>
                    <a:pt x="221741" y="332613"/>
                  </a:lnTo>
                  <a:lnTo>
                    <a:pt x="221741" y="443484"/>
                  </a:lnTo>
                  <a:lnTo>
                    <a:pt x="0" y="221741"/>
                  </a:lnTo>
                  <a:lnTo>
                    <a:pt x="221741" y="0"/>
                  </a:lnTo>
                  <a:lnTo>
                    <a:pt x="221741" y="110870"/>
                  </a:lnTo>
                  <a:lnTo>
                    <a:pt x="713231" y="110870"/>
                  </a:lnTo>
                  <a:lnTo>
                    <a:pt x="713231" y="33261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904113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45" dirty="0">
                <a:latin typeface="Century Gothic"/>
                <a:cs typeface="Century Gothic"/>
              </a:rPr>
              <a:t>Soft</a:t>
            </a:r>
            <a:r>
              <a:rPr sz="2400" b="1" spc="-55" dirty="0">
                <a:latin typeface="Century Gothic"/>
                <a:cs typeface="Century Gothic"/>
              </a:rPr>
              <a:t> </a:t>
            </a:r>
            <a:r>
              <a:rPr sz="2400" spc="114" dirty="0">
                <a:latin typeface="Arial"/>
                <a:cs typeface="Arial"/>
              </a:rPr>
              <a:t>voting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latin typeface="Arial"/>
                <a:cs typeface="Arial"/>
              </a:rPr>
              <a:t>If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 </a:t>
            </a:r>
            <a:r>
              <a:rPr sz="2000" spc="30" dirty="0">
                <a:latin typeface="Arial"/>
                <a:cs typeface="Arial"/>
              </a:rPr>
              <a:t>classifiers can </a:t>
            </a:r>
            <a:r>
              <a:rPr sz="2000" spc="70" dirty="0">
                <a:latin typeface="Arial"/>
                <a:cs typeface="Arial"/>
              </a:rPr>
              <a:t>estimate </a:t>
            </a:r>
            <a:r>
              <a:rPr sz="2000" spc="-10" dirty="0">
                <a:latin typeface="Arial"/>
                <a:cs typeface="Arial"/>
              </a:rPr>
              <a:t>class </a:t>
            </a:r>
            <a:r>
              <a:rPr sz="2000" spc="70" dirty="0">
                <a:latin typeface="Arial"/>
                <a:cs typeface="Arial"/>
              </a:rPr>
              <a:t>probabilities,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5" dirty="0">
                <a:latin typeface="Arial"/>
                <a:cs typeface="Arial"/>
              </a:rPr>
              <a:t>Then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class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probability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highest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This is </a:t>
            </a:r>
            <a:r>
              <a:rPr sz="2000" spc="35" dirty="0">
                <a:latin typeface="Arial"/>
                <a:cs typeface="Arial"/>
              </a:rPr>
              <a:t>called </a:t>
            </a:r>
            <a:r>
              <a:rPr sz="2000" b="1" spc="135" dirty="0">
                <a:latin typeface="Century Gothic"/>
                <a:cs typeface="Century Gothic"/>
              </a:rPr>
              <a:t>soft</a:t>
            </a:r>
            <a:r>
              <a:rPr sz="2000" b="1" spc="-220" dirty="0">
                <a:latin typeface="Century Gothic"/>
                <a:cs typeface="Century Gothic"/>
              </a:rPr>
              <a:t> </a:t>
            </a:r>
            <a:r>
              <a:rPr sz="2000" b="1" spc="55" dirty="0">
                <a:latin typeface="Century Gothic"/>
                <a:cs typeface="Century Gothic"/>
              </a:rPr>
              <a:t>voting</a:t>
            </a:r>
            <a:r>
              <a:rPr sz="2000" spc="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38773" y="3528059"/>
            <a:ext cx="6094730" cy="2382520"/>
            <a:chOff x="5938773" y="3528059"/>
            <a:chExt cx="6094730" cy="2382520"/>
          </a:xfrm>
        </p:grpSpPr>
        <p:sp>
          <p:nvSpPr>
            <p:cNvPr id="4" name="object 4"/>
            <p:cNvSpPr/>
            <p:nvPr/>
          </p:nvSpPr>
          <p:spPr>
            <a:xfrm>
              <a:off x="6385559" y="3528059"/>
              <a:ext cx="5647931" cy="2382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5123" y="5573267"/>
              <a:ext cx="881380" cy="228600"/>
            </a:xfrm>
            <a:custGeom>
              <a:avLst/>
              <a:gdLst/>
              <a:ahLst/>
              <a:cxnLst/>
              <a:rect l="l" t="t" r="r" b="b"/>
              <a:pathLst>
                <a:path w="881379" h="228600">
                  <a:moveTo>
                    <a:pt x="766572" y="0"/>
                  </a:moveTo>
                  <a:lnTo>
                    <a:pt x="766572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766572" y="171449"/>
                  </a:lnTo>
                  <a:lnTo>
                    <a:pt x="766572" y="228599"/>
                  </a:lnTo>
                  <a:lnTo>
                    <a:pt x="880872" y="1142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5123" y="5573267"/>
              <a:ext cx="881380" cy="228600"/>
            </a:xfrm>
            <a:custGeom>
              <a:avLst/>
              <a:gdLst/>
              <a:ahLst/>
              <a:cxnLst/>
              <a:rect l="l" t="t" r="r" b="b"/>
              <a:pathLst>
                <a:path w="881379" h="228600">
                  <a:moveTo>
                    <a:pt x="0" y="57149"/>
                  </a:moveTo>
                  <a:lnTo>
                    <a:pt x="766572" y="57149"/>
                  </a:lnTo>
                  <a:lnTo>
                    <a:pt x="766572" y="0"/>
                  </a:lnTo>
                  <a:lnTo>
                    <a:pt x="880872" y="114299"/>
                  </a:lnTo>
                  <a:lnTo>
                    <a:pt x="766572" y="228599"/>
                  </a:lnTo>
                  <a:lnTo>
                    <a:pt x="766572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9389" y="3537587"/>
            <a:ext cx="5896610" cy="1800860"/>
            <a:chOff x="199389" y="3537587"/>
            <a:chExt cx="5896610" cy="1800860"/>
          </a:xfrm>
        </p:grpSpPr>
        <p:sp>
          <p:nvSpPr>
            <p:cNvPr id="8" name="object 8"/>
            <p:cNvSpPr/>
            <p:nvPr/>
          </p:nvSpPr>
          <p:spPr>
            <a:xfrm>
              <a:off x="409953" y="3537587"/>
              <a:ext cx="5686033" cy="18006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9" y="4823460"/>
              <a:ext cx="881380" cy="228600"/>
            </a:xfrm>
            <a:custGeom>
              <a:avLst/>
              <a:gdLst/>
              <a:ahLst/>
              <a:cxnLst/>
              <a:rect l="l" t="t" r="r" b="b"/>
              <a:pathLst>
                <a:path w="881380" h="228600">
                  <a:moveTo>
                    <a:pt x="766572" y="0"/>
                  </a:moveTo>
                  <a:lnTo>
                    <a:pt x="766572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766572" y="171450"/>
                  </a:lnTo>
                  <a:lnTo>
                    <a:pt x="766572" y="228600"/>
                  </a:lnTo>
                  <a:lnTo>
                    <a:pt x="880872" y="1143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39" y="4823460"/>
              <a:ext cx="881380" cy="228600"/>
            </a:xfrm>
            <a:custGeom>
              <a:avLst/>
              <a:gdLst/>
              <a:ahLst/>
              <a:cxnLst/>
              <a:rect l="l" t="t" r="r" b="b"/>
              <a:pathLst>
                <a:path w="881380" h="228600">
                  <a:moveTo>
                    <a:pt x="0" y="57150"/>
                  </a:moveTo>
                  <a:lnTo>
                    <a:pt x="766572" y="57150"/>
                  </a:lnTo>
                  <a:lnTo>
                    <a:pt x="766572" y="0"/>
                  </a:lnTo>
                  <a:lnTo>
                    <a:pt x="880872" y="114300"/>
                  </a:lnTo>
                  <a:lnTo>
                    <a:pt x="766572" y="228600"/>
                  </a:lnTo>
                  <a:lnTo>
                    <a:pt x="766572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598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latin typeface="Arial"/>
                <a:cs typeface="Arial"/>
              </a:rPr>
              <a:t>For</a:t>
            </a:r>
            <a:r>
              <a:rPr sz="4400" spc="-140" dirty="0">
                <a:latin typeface="Arial"/>
                <a:cs typeface="Arial"/>
              </a:rPr>
              <a:t> </a:t>
            </a:r>
            <a:r>
              <a:rPr sz="4400" spc="75" dirty="0">
                <a:latin typeface="Arial"/>
                <a:cs typeface="Arial"/>
              </a:rPr>
              <a:t>Ensemble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7893684" cy="2413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get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diverse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classifiers,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Previous: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use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05" dirty="0">
                <a:latin typeface="Century Gothic"/>
                <a:cs typeface="Century Gothic"/>
              </a:rPr>
              <a:t>different</a:t>
            </a:r>
            <a:r>
              <a:rPr sz="2000" b="1" spc="-75" dirty="0">
                <a:latin typeface="Century Gothic"/>
                <a:cs typeface="Century Gothic"/>
              </a:rPr>
              <a:t> </a:t>
            </a:r>
            <a:r>
              <a:rPr sz="2000" b="1" spc="105" dirty="0">
                <a:latin typeface="Century Gothic"/>
                <a:cs typeface="Century Gothic"/>
              </a:rPr>
              <a:t>training</a:t>
            </a:r>
            <a:r>
              <a:rPr sz="2000" b="1" spc="-55" dirty="0">
                <a:latin typeface="Century Gothic"/>
                <a:cs typeface="Century Gothic"/>
              </a:rPr>
              <a:t> </a:t>
            </a:r>
            <a:r>
              <a:rPr sz="2000" b="1" spc="90" dirty="0">
                <a:latin typeface="Century Gothic"/>
                <a:cs typeface="Century Gothic"/>
              </a:rPr>
              <a:t>algorithms</a:t>
            </a:r>
            <a:r>
              <a:rPr sz="2000" b="1" spc="-55" dirty="0">
                <a:latin typeface="Century Gothic"/>
                <a:cs typeface="Century Gothic"/>
              </a:rPr>
              <a:t> </a:t>
            </a:r>
            <a:r>
              <a:rPr sz="2000" spc="-2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Another: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same</a:t>
            </a:r>
            <a:r>
              <a:rPr sz="2000" b="1" spc="-30" dirty="0">
                <a:latin typeface="Century Gothic"/>
                <a:cs typeface="Century Gothic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85" dirty="0">
                <a:latin typeface="Century Gothic"/>
                <a:cs typeface="Century Gothic"/>
              </a:rPr>
              <a:t>algorithm</a:t>
            </a:r>
            <a:r>
              <a:rPr sz="2000" b="1" spc="-55" dirty="0">
                <a:latin typeface="Century Gothic"/>
                <a:cs typeface="Century Gothic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predictors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30" dirty="0">
                <a:latin typeface="Century Gothic"/>
                <a:cs typeface="Century Gothic"/>
              </a:rPr>
              <a:t>train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spc="125" dirty="0">
                <a:latin typeface="Arial"/>
                <a:cs typeface="Arial"/>
              </a:rPr>
              <a:t>them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random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b="1" u="sng" spc="8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subsets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</a:t>
            </a:r>
            <a:r>
              <a:rPr sz="2000" spc="2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213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Arial"/>
                <a:cs typeface="Arial"/>
              </a:rPr>
              <a:t>2) </a:t>
            </a:r>
            <a:r>
              <a:rPr sz="4400" b="1" spc="165" dirty="0">
                <a:latin typeface="Century Gothic"/>
                <a:cs typeface="Century Gothic"/>
              </a:rPr>
              <a:t>Another </a:t>
            </a:r>
            <a:r>
              <a:rPr sz="4400" spc="160" dirty="0">
                <a:latin typeface="Arial"/>
                <a:cs typeface="Arial"/>
              </a:rPr>
              <a:t>approach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660" dirty="0">
                <a:latin typeface="Arial"/>
                <a:cs typeface="Arial"/>
              </a:rPr>
              <a:t> </a:t>
            </a:r>
            <a:r>
              <a:rPr sz="4400" spc="75" dirty="0">
                <a:latin typeface="Arial"/>
                <a:cs typeface="Arial"/>
              </a:rPr>
              <a:t>Ensemble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350884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60" dirty="0">
                <a:latin typeface="Century Gothic"/>
                <a:cs typeface="Century Gothic"/>
              </a:rPr>
              <a:t>train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spc="150" dirty="0">
                <a:latin typeface="Arial"/>
                <a:cs typeface="Arial"/>
              </a:rPr>
              <a:t>them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5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random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400" b="1" u="heavy" spc="9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subsets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</a:t>
            </a:r>
            <a:r>
              <a:rPr sz="2400" spc="-3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sampling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performed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replacement,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entury Gothic"/>
                <a:cs typeface="Century Gothic"/>
              </a:rPr>
              <a:t>bagging </a:t>
            </a:r>
            <a:r>
              <a:rPr sz="2000" spc="80" dirty="0">
                <a:latin typeface="Arial"/>
                <a:cs typeface="Arial"/>
              </a:rPr>
              <a:t>(bootstrap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aggregating)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 </a:t>
            </a:r>
            <a:r>
              <a:rPr sz="2400" spc="145" dirty="0">
                <a:latin typeface="Arial"/>
                <a:cs typeface="Arial"/>
              </a:rPr>
              <a:t>without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Century Gothic"/>
                <a:cs typeface="Century Gothic"/>
              </a:rPr>
              <a:t>pasting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34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5" dirty="0">
                <a:latin typeface="Century Gothic"/>
                <a:cs typeface="Century Gothic"/>
              </a:rPr>
              <a:t>Bagging </a:t>
            </a:r>
            <a:r>
              <a:rPr sz="4400" spc="185" dirty="0">
                <a:latin typeface="Arial"/>
                <a:cs typeface="Arial"/>
              </a:rPr>
              <a:t>and</a:t>
            </a:r>
            <a:r>
              <a:rPr sz="4400" spc="-280" dirty="0">
                <a:latin typeface="Arial"/>
                <a:cs typeface="Arial"/>
              </a:rPr>
              <a:t> </a:t>
            </a:r>
            <a:r>
              <a:rPr sz="4400" b="1" spc="185" dirty="0">
                <a:latin typeface="Century Gothic"/>
                <a:cs typeface="Century Gothic"/>
              </a:rPr>
              <a:t>Pasting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9504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several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predictors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different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random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samples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  </a:t>
            </a:r>
            <a:r>
              <a:rPr sz="2400" spc="55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3150" y="2597630"/>
            <a:ext cx="7553312" cy="3818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34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5" dirty="0">
                <a:latin typeface="Century Gothic"/>
                <a:cs typeface="Century Gothic"/>
              </a:rPr>
              <a:t>Bagging </a:t>
            </a:r>
            <a:r>
              <a:rPr sz="4400" spc="185" dirty="0">
                <a:latin typeface="Arial"/>
                <a:cs typeface="Arial"/>
              </a:rPr>
              <a:t>and</a:t>
            </a:r>
            <a:r>
              <a:rPr sz="4400" spc="-280" dirty="0">
                <a:latin typeface="Arial"/>
                <a:cs typeface="Arial"/>
              </a:rPr>
              <a:t> </a:t>
            </a:r>
            <a:r>
              <a:rPr sz="4400" b="1" spc="185" dirty="0">
                <a:latin typeface="Century Gothic"/>
                <a:cs typeface="Century Gothic"/>
              </a:rPr>
              <a:t>Pasting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447921"/>
            <a:ext cx="10974705" cy="187261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Then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how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ensemble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make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prediction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new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instance?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Arial"/>
                <a:cs typeface="Arial"/>
              </a:rPr>
              <a:t>simply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aggregating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predictions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all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predictors.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5" dirty="0">
                <a:latin typeface="Arial"/>
                <a:cs typeface="Arial"/>
              </a:rPr>
              <a:t>Aggregation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typically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statistical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mode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classification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2315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2) </a:t>
            </a:r>
            <a:r>
              <a:rPr sz="2000" spc="50" dirty="0">
                <a:latin typeface="Arial"/>
                <a:cs typeface="Arial"/>
              </a:rPr>
              <a:t>average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regression.</a:t>
            </a:r>
            <a:endParaRPr sz="2000">
              <a:latin typeface="Arial"/>
              <a:cs typeface="Arial"/>
            </a:endParaRPr>
          </a:p>
          <a:p>
            <a:pPr marL="3465829">
              <a:lnSpc>
                <a:spcPts val="2075"/>
              </a:lnSpc>
            </a:pPr>
            <a:r>
              <a:rPr sz="1800" dirty="0">
                <a:latin typeface="맑은 고딕"/>
                <a:cs typeface="맑은 고딕"/>
              </a:rPr>
              <a:t>*statistical </a:t>
            </a:r>
            <a:r>
              <a:rPr sz="1800" spc="-5" dirty="0">
                <a:latin typeface="맑은 고딕"/>
                <a:cs typeface="맑은 고딕"/>
              </a:rPr>
              <a:t>mode: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frequent </a:t>
            </a:r>
            <a:r>
              <a:rPr sz="1800" spc="-10" dirty="0">
                <a:latin typeface="Calibri"/>
                <a:cs typeface="Calibri"/>
              </a:rPr>
              <a:t>prediction, </a:t>
            </a:r>
            <a:r>
              <a:rPr sz="1800" spc="-5" dirty="0">
                <a:latin typeface="Calibri"/>
                <a:cs typeface="Calibri"/>
              </a:rPr>
              <a:t>just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hard </a:t>
            </a:r>
            <a:r>
              <a:rPr sz="1800" spc="-5" dirty="0">
                <a:latin typeface="Calibri"/>
                <a:cs typeface="Calibri"/>
              </a:rPr>
              <a:t>voting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9080" y="1572920"/>
            <a:ext cx="5085904" cy="2572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4241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5" dirty="0">
                <a:latin typeface="Arial"/>
                <a:cs typeface="Arial"/>
              </a:rPr>
              <a:t>Bagging: </a:t>
            </a:r>
            <a:r>
              <a:rPr sz="4400" spc="20" dirty="0">
                <a:latin typeface="Arial"/>
                <a:cs typeface="Arial"/>
              </a:rPr>
              <a:t>a</a:t>
            </a:r>
            <a:r>
              <a:rPr sz="4400" spc="-400" dirty="0">
                <a:latin typeface="Arial"/>
                <a:cs typeface="Arial"/>
              </a:rPr>
              <a:t> </a:t>
            </a:r>
            <a:r>
              <a:rPr sz="4400" spc="105" dirty="0"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630679"/>
            <a:ext cx="12039600" cy="4617720"/>
            <a:chOff x="152400" y="1630679"/>
            <a:chExt cx="12039600" cy="4617720"/>
          </a:xfrm>
        </p:grpSpPr>
        <p:sp>
          <p:nvSpPr>
            <p:cNvPr id="4" name="object 4"/>
            <p:cNvSpPr/>
            <p:nvPr/>
          </p:nvSpPr>
          <p:spPr>
            <a:xfrm>
              <a:off x="5724144" y="1630680"/>
              <a:ext cx="6467856" cy="4617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9215" y="1825752"/>
              <a:ext cx="6114287" cy="4029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630679"/>
              <a:ext cx="5873495" cy="34838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471" y="1825752"/>
              <a:ext cx="5285231" cy="28955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940" y="4604003"/>
              <a:ext cx="617220" cy="845819"/>
            </a:xfrm>
            <a:custGeom>
              <a:avLst/>
              <a:gdLst/>
              <a:ahLst/>
              <a:cxnLst/>
              <a:rect l="l" t="t" r="r" b="b"/>
              <a:pathLst>
                <a:path w="617219" h="845820">
                  <a:moveTo>
                    <a:pt x="308610" y="0"/>
                  </a:moveTo>
                  <a:lnTo>
                    <a:pt x="0" y="308610"/>
                  </a:lnTo>
                  <a:lnTo>
                    <a:pt x="154305" y="308610"/>
                  </a:lnTo>
                  <a:lnTo>
                    <a:pt x="154305" y="845820"/>
                  </a:lnTo>
                  <a:lnTo>
                    <a:pt x="462915" y="845820"/>
                  </a:lnTo>
                  <a:lnTo>
                    <a:pt x="462915" y="308610"/>
                  </a:lnTo>
                  <a:lnTo>
                    <a:pt x="617220" y="30861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940" y="4604002"/>
              <a:ext cx="617220" cy="845819"/>
            </a:xfrm>
            <a:custGeom>
              <a:avLst/>
              <a:gdLst/>
              <a:ahLst/>
              <a:cxnLst/>
              <a:rect l="l" t="t" r="r" b="b"/>
              <a:pathLst>
                <a:path w="617219" h="845820">
                  <a:moveTo>
                    <a:pt x="0" y="308609"/>
                  </a:moveTo>
                  <a:lnTo>
                    <a:pt x="308610" y="0"/>
                  </a:lnTo>
                  <a:lnTo>
                    <a:pt x="617220" y="308609"/>
                  </a:lnTo>
                  <a:lnTo>
                    <a:pt x="462915" y="308609"/>
                  </a:lnTo>
                  <a:lnTo>
                    <a:pt x="462915" y="845819"/>
                  </a:lnTo>
                  <a:lnTo>
                    <a:pt x="154305" y="845819"/>
                  </a:lnTo>
                  <a:lnTo>
                    <a:pt x="154305" y="308609"/>
                  </a:lnTo>
                  <a:lnTo>
                    <a:pt x="0" y="30860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63111" y="161851"/>
            <a:ext cx="19932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Two:  </a:t>
            </a:r>
            <a:r>
              <a:rPr sz="1800" b="1" spc="-5" dirty="0">
                <a:latin typeface="맑은 고딕"/>
                <a:cs typeface="맑은 고딕"/>
              </a:rPr>
              <a:t>BaggingClassifier  </a:t>
            </a:r>
            <a:r>
              <a:rPr sz="1800" b="1" spc="5" dirty="0">
                <a:latin typeface="맑은 고딕"/>
                <a:cs typeface="맑은 고딕"/>
              </a:rPr>
              <a:t>B</a:t>
            </a:r>
            <a:r>
              <a:rPr sz="1800" b="1" spc="-10" dirty="0">
                <a:latin typeface="맑은 고딕"/>
                <a:cs typeface="맑은 고딕"/>
              </a:rPr>
              <a:t>a</a:t>
            </a:r>
            <a:r>
              <a:rPr sz="1800" b="1" dirty="0">
                <a:latin typeface="맑은 고딕"/>
                <a:cs typeface="맑은 고딕"/>
              </a:rPr>
              <a:t>gg</a:t>
            </a:r>
            <a:r>
              <a:rPr sz="1800" b="1" spc="-5" dirty="0">
                <a:latin typeface="맑은 고딕"/>
                <a:cs typeface="맑은 고딕"/>
              </a:rPr>
              <a:t>in</a:t>
            </a:r>
            <a:r>
              <a:rPr sz="1800" b="1" dirty="0">
                <a:latin typeface="맑은 고딕"/>
                <a:cs typeface="맑은 고딕"/>
              </a:rPr>
              <a:t>g</a:t>
            </a:r>
            <a:r>
              <a:rPr sz="1800" b="1" spc="-50" dirty="0">
                <a:latin typeface="맑은 고딕"/>
                <a:cs typeface="맑은 고딕"/>
              </a:rPr>
              <a:t>R</a:t>
            </a:r>
            <a:r>
              <a:rPr sz="1800" b="1" spc="-10" dirty="0">
                <a:latin typeface="맑은 고딕"/>
                <a:cs typeface="맑은 고딕"/>
              </a:rPr>
              <a:t>e</a:t>
            </a:r>
            <a:r>
              <a:rPr sz="1800" b="1" dirty="0">
                <a:latin typeface="맑은 고딕"/>
                <a:cs typeface="맑은 고딕"/>
              </a:rPr>
              <a:t>g</a:t>
            </a:r>
            <a:r>
              <a:rPr sz="1800" b="1" spc="-15" dirty="0">
                <a:latin typeface="맑은 고딕"/>
                <a:cs typeface="맑은 고딕"/>
              </a:rPr>
              <a:t>r</a:t>
            </a:r>
            <a:r>
              <a:rPr sz="1800" b="1" spc="-10" dirty="0">
                <a:latin typeface="맑은 고딕"/>
                <a:cs typeface="맑은 고딕"/>
              </a:rPr>
              <a:t>e</a:t>
            </a:r>
            <a:r>
              <a:rPr sz="1800" b="1" spc="-5" dirty="0">
                <a:latin typeface="맑은 고딕"/>
                <a:cs typeface="맑은 고딕"/>
              </a:rPr>
              <a:t>ss</a:t>
            </a:r>
            <a:r>
              <a:rPr sz="1800" b="1" dirty="0">
                <a:latin typeface="맑은 고딕"/>
                <a:cs typeface="맑은 고딕"/>
              </a:rPr>
              <a:t>or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98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>
                <a:latin typeface="Arial"/>
                <a:cs typeface="Arial"/>
              </a:rPr>
              <a:t>DT </a:t>
            </a:r>
            <a:r>
              <a:rPr sz="4400" spc="-35" dirty="0">
                <a:latin typeface="Arial"/>
                <a:cs typeface="Arial"/>
              </a:rPr>
              <a:t>vs. </a:t>
            </a:r>
            <a:r>
              <a:rPr sz="4400" spc="-105" dirty="0">
                <a:latin typeface="Arial"/>
                <a:cs typeface="Arial"/>
              </a:rPr>
              <a:t>DT </a:t>
            </a:r>
            <a:r>
              <a:rPr sz="4400" spc="340" dirty="0">
                <a:latin typeface="Arial"/>
                <a:cs typeface="Arial"/>
              </a:rPr>
              <a:t>w/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spc="165" dirty="0">
                <a:latin typeface="Arial"/>
                <a:cs typeface="Arial"/>
              </a:rPr>
              <a:t>Bagging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97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Left: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w/o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parameter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tuning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(i.e.,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max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depth)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502" y="2548127"/>
            <a:ext cx="9293963" cy="362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042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latin typeface="Arial"/>
                <a:cs typeface="Arial"/>
              </a:rPr>
              <a:t>Bias/Variance</a:t>
            </a:r>
            <a:r>
              <a:rPr sz="4400" spc="-140" dirty="0">
                <a:latin typeface="Arial"/>
                <a:cs typeface="Arial"/>
              </a:rPr>
              <a:t> </a:t>
            </a:r>
            <a:r>
              <a:rPr sz="4400" spc="195" dirty="0">
                <a:latin typeface="Arial"/>
                <a:cs typeface="Arial"/>
              </a:rPr>
              <a:t>trade-off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0920"/>
            <a:ext cx="10356850" cy="40913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marR="340995" indent="-229235">
              <a:lnSpc>
                <a:spcPts val="2110"/>
              </a:lnSpc>
              <a:spcBef>
                <a:spcPts val="6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model’s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spc="50" dirty="0">
                <a:latin typeface="Century Gothic"/>
                <a:cs typeface="Century Gothic"/>
              </a:rPr>
              <a:t>generalization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140" dirty="0">
                <a:latin typeface="Century Gothic"/>
                <a:cs typeface="Century Gothic"/>
              </a:rPr>
              <a:t>error</a:t>
            </a:r>
            <a:r>
              <a:rPr sz="2200" b="1" spc="-20" dirty="0">
                <a:latin typeface="Century Gothic"/>
                <a:cs typeface="Century Gothic"/>
              </a:rPr>
              <a:t> </a:t>
            </a:r>
            <a:r>
              <a:rPr sz="2200" spc="30" dirty="0">
                <a:latin typeface="Arial"/>
                <a:cs typeface="Arial"/>
              </a:rPr>
              <a:t>can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be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expressed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as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three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very  </a:t>
            </a:r>
            <a:r>
              <a:rPr sz="22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errors</a:t>
            </a:r>
            <a:r>
              <a:rPr sz="2200" spc="8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85" dirty="0">
                <a:latin typeface="Century Gothic"/>
                <a:cs typeface="Century Gothic"/>
              </a:rPr>
              <a:t>Bias</a:t>
            </a:r>
            <a:endParaRPr sz="2200">
              <a:latin typeface="Century Gothic"/>
              <a:cs typeface="Century Gothic"/>
            </a:endParaRPr>
          </a:p>
          <a:p>
            <a:pPr marL="698500" marR="32384" lvl="1" indent="-228600">
              <a:lnSpc>
                <a:spcPct val="80000"/>
              </a:lnSpc>
              <a:spcBef>
                <a:spcPts val="515"/>
              </a:spcBef>
              <a:buChar char="•"/>
              <a:tabLst>
                <a:tab pos="697865" algn="l"/>
                <a:tab pos="698500" algn="l"/>
              </a:tabLst>
            </a:pPr>
            <a:r>
              <a:rPr sz="1900" spc="5" dirty="0">
                <a:latin typeface="Arial"/>
                <a:cs typeface="Arial"/>
              </a:rPr>
              <a:t>This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part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of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generalization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error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due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10" dirty="0">
                <a:latin typeface="Arial"/>
                <a:cs typeface="Arial"/>
              </a:rPr>
              <a:t>wrong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assumptions,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such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as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assuming  </a:t>
            </a:r>
            <a:r>
              <a:rPr sz="1900" spc="105" dirty="0">
                <a:latin typeface="Arial"/>
                <a:cs typeface="Arial"/>
              </a:rPr>
              <a:t>that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data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linear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85" dirty="0">
                <a:latin typeface="Arial"/>
                <a:cs typeface="Arial"/>
              </a:rPr>
              <a:t>when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110" dirty="0">
                <a:latin typeface="Arial"/>
                <a:cs typeface="Arial"/>
              </a:rPr>
              <a:t>it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actually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quadratic.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A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high-bias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model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most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likely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  </a:t>
            </a:r>
            <a:r>
              <a:rPr sz="1900" spc="100" dirty="0">
                <a:latin typeface="Arial"/>
                <a:cs typeface="Arial"/>
              </a:rPr>
              <a:t>underfit </a:t>
            </a:r>
            <a:r>
              <a:rPr sz="1900" spc="90" dirty="0">
                <a:latin typeface="Arial"/>
                <a:cs typeface="Arial"/>
              </a:rPr>
              <a:t>the </a:t>
            </a:r>
            <a:r>
              <a:rPr sz="1900" spc="95" dirty="0">
                <a:latin typeface="Arial"/>
                <a:cs typeface="Arial"/>
              </a:rPr>
              <a:t>training</a:t>
            </a:r>
            <a:r>
              <a:rPr sz="1900" spc="-28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data.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latin typeface="Century Gothic"/>
                <a:cs typeface="Century Gothic"/>
              </a:rPr>
              <a:t>Variance</a:t>
            </a:r>
            <a:endParaRPr sz="2200">
              <a:latin typeface="Century Gothic"/>
              <a:cs typeface="Century Gothic"/>
            </a:endParaRPr>
          </a:p>
          <a:p>
            <a:pPr marL="698500" marR="116839" lvl="1" indent="-228600">
              <a:lnSpc>
                <a:spcPct val="80000"/>
              </a:lnSpc>
              <a:spcBef>
                <a:spcPts val="520"/>
              </a:spcBef>
              <a:buChar char="•"/>
              <a:tabLst>
                <a:tab pos="697865" algn="l"/>
                <a:tab pos="698500" algn="l"/>
              </a:tabLst>
            </a:pPr>
            <a:r>
              <a:rPr sz="1900" spc="5" dirty="0">
                <a:latin typeface="Arial"/>
                <a:cs typeface="Arial"/>
              </a:rPr>
              <a:t>This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part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due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model’s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excessive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sensitivity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small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60" dirty="0">
                <a:latin typeface="Arial"/>
                <a:cs typeface="Arial"/>
              </a:rPr>
              <a:t>variations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in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training  </a:t>
            </a:r>
            <a:r>
              <a:rPr sz="1900" spc="50" dirty="0">
                <a:latin typeface="Arial"/>
                <a:cs typeface="Arial"/>
              </a:rPr>
              <a:t>data. </a:t>
            </a:r>
            <a:r>
              <a:rPr sz="1900" spc="-60" dirty="0">
                <a:latin typeface="Arial"/>
                <a:cs typeface="Arial"/>
              </a:rPr>
              <a:t>A </a:t>
            </a:r>
            <a:r>
              <a:rPr sz="1900" spc="90" dirty="0">
                <a:latin typeface="Arial"/>
                <a:cs typeface="Arial"/>
              </a:rPr>
              <a:t>model </a:t>
            </a:r>
            <a:r>
              <a:rPr sz="1900" spc="110" dirty="0">
                <a:latin typeface="Arial"/>
                <a:cs typeface="Arial"/>
              </a:rPr>
              <a:t>with </a:t>
            </a:r>
            <a:r>
              <a:rPr sz="1900" spc="80" dirty="0">
                <a:latin typeface="Arial"/>
                <a:cs typeface="Arial"/>
              </a:rPr>
              <a:t>many </a:t>
            </a:r>
            <a:r>
              <a:rPr sz="1900" spc="45" dirty="0">
                <a:latin typeface="Arial"/>
                <a:cs typeface="Arial"/>
              </a:rPr>
              <a:t>degrees </a:t>
            </a:r>
            <a:r>
              <a:rPr sz="1900" spc="105" dirty="0">
                <a:latin typeface="Arial"/>
                <a:cs typeface="Arial"/>
              </a:rPr>
              <a:t>of </a:t>
            </a:r>
            <a:r>
              <a:rPr sz="1900" spc="95" dirty="0">
                <a:latin typeface="Arial"/>
                <a:cs typeface="Arial"/>
              </a:rPr>
              <a:t>freedom </a:t>
            </a:r>
            <a:r>
              <a:rPr sz="1900" spc="15" dirty="0">
                <a:latin typeface="Arial"/>
                <a:cs typeface="Arial"/>
              </a:rPr>
              <a:t>(such </a:t>
            </a:r>
            <a:r>
              <a:rPr sz="1900" spc="-20" dirty="0">
                <a:latin typeface="Arial"/>
                <a:cs typeface="Arial"/>
              </a:rPr>
              <a:t>as </a:t>
            </a:r>
            <a:r>
              <a:rPr sz="1900" spc="5" dirty="0">
                <a:latin typeface="Arial"/>
                <a:cs typeface="Arial"/>
              </a:rPr>
              <a:t>a </a:t>
            </a:r>
            <a:r>
              <a:rPr sz="1900" spc="65" dirty="0">
                <a:latin typeface="Arial"/>
                <a:cs typeface="Arial"/>
              </a:rPr>
              <a:t>high-degree </a:t>
            </a:r>
            <a:r>
              <a:rPr sz="1900" spc="80" dirty="0">
                <a:latin typeface="Arial"/>
                <a:cs typeface="Arial"/>
              </a:rPr>
              <a:t>polynomial  </a:t>
            </a:r>
            <a:r>
              <a:rPr sz="1900" spc="65" dirty="0">
                <a:latin typeface="Arial"/>
                <a:cs typeface="Arial"/>
              </a:rPr>
              <a:t>model)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likely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have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high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40" dirty="0">
                <a:latin typeface="Arial"/>
                <a:cs typeface="Arial"/>
              </a:rPr>
              <a:t>variance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and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85" dirty="0">
                <a:latin typeface="Arial"/>
                <a:cs typeface="Arial"/>
              </a:rPr>
              <a:t>thus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overfit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training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data.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50" dirty="0">
                <a:latin typeface="Century Gothic"/>
                <a:cs typeface="Century Gothic"/>
              </a:rPr>
              <a:t>Irreducible</a:t>
            </a:r>
            <a:r>
              <a:rPr sz="2200" b="1" spc="-35" dirty="0">
                <a:latin typeface="Century Gothic"/>
                <a:cs typeface="Century Gothic"/>
              </a:rPr>
              <a:t> </a:t>
            </a:r>
            <a:r>
              <a:rPr sz="2200" b="1" spc="140" dirty="0">
                <a:latin typeface="Century Gothic"/>
                <a:cs typeface="Century Gothic"/>
              </a:rPr>
              <a:t>error</a:t>
            </a:r>
            <a:endParaRPr sz="2200">
              <a:latin typeface="Century Gothic"/>
              <a:cs typeface="Century Gothic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Char char="•"/>
              <a:tabLst>
                <a:tab pos="697865" algn="l"/>
                <a:tab pos="698500" algn="l"/>
              </a:tabLst>
            </a:pPr>
            <a:r>
              <a:rPr sz="1900" spc="5" dirty="0">
                <a:latin typeface="Arial"/>
                <a:cs typeface="Arial"/>
              </a:rPr>
              <a:t>This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part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due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noisiness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of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data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itself.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The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only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way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reduce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this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part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of 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error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is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to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clean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110" dirty="0">
                <a:latin typeface="Arial"/>
                <a:cs typeface="Arial"/>
              </a:rPr>
              <a:t>up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data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(e.g.,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fix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the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data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sources,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35" dirty="0">
                <a:latin typeface="Arial"/>
                <a:cs typeface="Arial"/>
              </a:rPr>
              <a:t>such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as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85" dirty="0">
                <a:latin typeface="Arial"/>
                <a:cs typeface="Arial"/>
              </a:rPr>
              <a:t>broken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sensors,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or  </a:t>
            </a:r>
            <a:r>
              <a:rPr sz="1900" spc="60" dirty="0">
                <a:latin typeface="Arial"/>
                <a:cs typeface="Arial"/>
              </a:rPr>
              <a:t>detect </a:t>
            </a:r>
            <a:r>
              <a:rPr sz="1900" spc="75" dirty="0">
                <a:latin typeface="Arial"/>
                <a:cs typeface="Arial"/>
              </a:rPr>
              <a:t>and remove</a:t>
            </a:r>
            <a:r>
              <a:rPr sz="1900" spc="-20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outliers).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64820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714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Ensemble </a:t>
            </a:r>
            <a:r>
              <a:rPr sz="2400" dirty="0">
                <a:latin typeface="맑은 고딕"/>
                <a:cs typeface="맑은 고딕"/>
              </a:rPr>
              <a:t>학습이 어떠한</a:t>
            </a:r>
            <a:r>
              <a:rPr sz="2400" spc="-6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원리인  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Random </a:t>
            </a:r>
            <a:r>
              <a:rPr sz="2400" spc="25" dirty="0">
                <a:latin typeface="Arial"/>
                <a:cs typeface="Arial"/>
              </a:rPr>
              <a:t>Forest</a:t>
            </a:r>
            <a:r>
              <a:rPr sz="2400" spc="25" dirty="0">
                <a:latin typeface="맑은 고딕"/>
                <a:cs typeface="맑은 고딕"/>
              </a:rPr>
              <a:t>개념을</a:t>
            </a:r>
            <a:r>
              <a:rPr sz="2400" spc="-39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  설명할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90170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Random </a:t>
            </a:r>
            <a:r>
              <a:rPr sz="2400" spc="35" dirty="0">
                <a:latin typeface="Arial"/>
                <a:cs typeface="Arial"/>
              </a:rPr>
              <a:t>Forest</a:t>
            </a:r>
            <a:r>
              <a:rPr sz="2400" spc="35" dirty="0">
                <a:latin typeface="맑은 고딕"/>
                <a:cs typeface="맑은 고딕"/>
              </a:rPr>
              <a:t>가 </a:t>
            </a:r>
            <a:r>
              <a:rPr sz="2400" spc="45" dirty="0">
                <a:latin typeface="Arial"/>
                <a:cs typeface="Arial"/>
              </a:rPr>
              <a:t>Decision  </a:t>
            </a:r>
            <a:r>
              <a:rPr sz="2400" spc="15" dirty="0">
                <a:latin typeface="Arial"/>
                <a:cs typeface="Arial"/>
              </a:rPr>
              <a:t>Tree</a:t>
            </a:r>
            <a:r>
              <a:rPr sz="2400" spc="15" dirty="0">
                <a:latin typeface="맑은 고딕"/>
                <a:cs typeface="맑은 고딕"/>
              </a:rPr>
              <a:t>보다</a:t>
            </a:r>
            <a:r>
              <a:rPr sz="2400" spc="-2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나은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점을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  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00863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40" dirty="0">
                <a:latin typeface="Arial"/>
                <a:cs typeface="Arial"/>
              </a:rPr>
              <a:t>Ensemble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65" dirty="0">
                <a:latin typeface="Arial"/>
                <a:cs typeface="Arial"/>
              </a:rPr>
              <a:t>Random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98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>
                <a:latin typeface="Arial"/>
                <a:cs typeface="Arial"/>
              </a:rPr>
              <a:t>DT </a:t>
            </a:r>
            <a:r>
              <a:rPr sz="4400" spc="-35" dirty="0">
                <a:latin typeface="Arial"/>
                <a:cs typeface="Arial"/>
              </a:rPr>
              <a:t>vs. </a:t>
            </a:r>
            <a:r>
              <a:rPr sz="4400" spc="-105" dirty="0">
                <a:latin typeface="Arial"/>
                <a:cs typeface="Arial"/>
              </a:rPr>
              <a:t>DT </a:t>
            </a:r>
            <a:r>
              <a:rPr sz="4400" spc="340" dirty="0">
                <a:latin typeface="Arial"/>
                <a:cs typeface="Arial"/>
              </a:rPr>
              <a:t>w/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spc="165" dirty="0">
                <a:latin typeface="Arial"/>
                <a:cs typeface="Arial"/>
              </a:rPr>
              <a:t>Bagging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97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Left: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w/o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parameter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tuning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(i.e.,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max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depth)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502" y="2548127"/>
            <a:ext cx="9293963" cy="362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9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latin typeface="Arial"/>
                <a:cs typeface="Arial"/>
              </a:rPr>
              <a:t>Random</a:t>
            </a:r>
            <a:r>
              <a:rPr sz="4400" spc="-160" dirty="0">
                <a:latin typeface="Arial"/>
                <a:cs typeface="Arial"/>
              </a:rPr>
              <a:t> </a:t>
            </a:r>
            <a:r>
              <a:rPr sz="4400" spc="50" dirty="0">
                <a:latin typeface="Arial"/>
                <a:cs typeface="Arial"/>
              </a:rPr>
              <a:t>Forests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60000" cy="32150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5" dirty="0">
                <a:latin typeface="Century Gothic"/>
                <a:cs typeface="Century Gothic"/>
              </a:rPr>
              <a:t>Random</a:t>
            </a:r>
            <a:r>
              <a:rPr sz="2400" b="1" spc="-45" dirty="0">
                <a:latin typeface="Century Gothic"/>
                <a:cs typeface="Century Gothic"/>
              </a:rPr>
              <a:t> </a:t>
            </a:r>
            <a:r>
              <a:rPr sz="2400" b="1" spc="125" dirty="0">
                <a:latin typeface="Century Gothic"/>
                <a:cs typeface="Century Gothic"/>
              </a:rPr>
              <a:t>Forest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ensemble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Decision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Trees,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generally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trained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via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bagging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method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(or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sometimes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pasting),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ts val="2150"/>
              </a:lnSpc>
              <a:spcBef>
                <a:spcPts val="5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0" dirty="0">
                <a:latin typeface="Arial"/>
                <a:cs typeface="Arial"/>
              </a:rPr>
              <a:t>typically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max_samples </a:t>
            </a:r>
            <a:r>
              <a:rPr sz="2000" spc="45" dirty="0">
                <a:latin typeface="Arial"/>
                <a:cs typeface="Arial"/>
              </a:rPr>
              <a:t>set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size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set.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</a:t>
            </a:r>
            <a:r>
              <a:rPr sz="2000" spc="-35" dirty="0">
                <a:latin typeface="Wingdings"/>
                <a:cs typeface="Wingdings"/>
              </a:rPr>
              <a:t>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Arial"/>
                <a:cs typeface="Arial"/>
              </a:rPr>
              <a:t>take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  </a:t>
            </a:r>
            <a:r>
              <a:rPr sz="2000" spc="25" dirty="0">
                <a:latin typeface="Arial"/>
                <a:cs typeface="Arial"/>
              </a:rPr>
              <a:t>samples.)</a:t>
            </a:r>
            <a:endParaRPr sz="2000">
              <a:latin typeface="Arial"/>
              <a:cs typeface="Arial"/>
            </a:endParaRPr>
          </a:p>
          <a:p>
            <a:pPr marL="1155065" marR="103505" lvl="2" indent="-228600">
              <a:lnSpc>
                <a:spcPts val="1939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75" dirty="0">
                <a:latin typeface="Arial"/>
                <a:cs typeface="Arial"/>
              </a:rPr>
              <a:t>Note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bagging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may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not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take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all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training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samples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because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random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subsampling  may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pick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same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samples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repeatedly!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few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samples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may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not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used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all!)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Arial"/>
                <a:cs typeface="Arial"/>
              </a:rPr>
              <a:t>Coce: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i="1" spc="-10" dirty="0">
                <a:latin typeface="Calibri"/>
                <a:cs typeface="Calibri"/>
              </a:rPr>
              <a:t>RandomForestClassifier </a:t>
            </a:r>
            <a:r>
              <a:rPr sz="1800" spc="-10" dirty="0">
                <a:latin typeface="Calibri"/>
                <a:cs typeface="Calibri"/>
              </a:rPr>
              <a:t>(alternative: </a:t>
            </a:r>
            <a:r>
              <a:rPr sz="1800" i="1" spc="-5" dirty="0">
                <a:latin typeface="Calibri"/>
                <a:cs typeface="Calibri"/>
              </a:rPr>
              <a:t>BaggingClassifier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DecisionTreeClassifier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i="1" spc="-10" dirty="0">
                <a:latin typeface="Calibri"/>
                <a:cs typeface="Calibri"/>
              </a:rPr>
              <a:t>RandomForestRegressor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are optimized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Trees.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9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latin typeface="Arial"/>
                <a:cs typeface="Arial"/>
              </a:rPr>
              <a:t>Random</a:t>
            </a:r>
            <a:r>
              <a:rPr sz="4400" spc="-160" dirty="0">
                <a:latin typeface="Arial"/>
                <a:cs typeface="Arial"/>
              </a:rPr>
              <a:t> </a:t>
            </a:r>
            <a:r>
              <a:rPr sz="4400" spc="50" dirty="0">
                <a:latin typeface="Arial"/>
                <a:cs typeface="Arial"/>
              </a:rPr>
              <a:t>Forests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886950" cy="1454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5" dirty="0">
                <a:latin typeface="Century Gothic"/>
                <a:cs typeface="Century Gothic"/>
              </a:rPr>
              <a:t>Random</a:t>
            </a:r>
            <a:r>
              <a:rPr sz="2400" b="1" spc="-40" dirty="0">
                <a:latin typeface="Century Gothic"/>
                <a:cs typeface="Century Gothic"/>
              </a:rPr>
              <a:t> </a:t>
            </a:r>
            <a:r>
              <a:rPr sz="2400" b="1" spc="125" dirty="0">
                <a:latin typeface="Century Gothic"/>
                <a:cs typeface="Century Gothic"/>
              </a:rPr>
              <a:t>Forest</a:t>
            </a:r>
            <a:r>
              <a:rPr sz="2400" b="1" spc="-50" dirty="0">
                <a:latin typeface="Century Gothic"/>
                <a:cs typeface="Century Gothic"/>
              </a:rPr>
              <a:t> </a:t>
            </a:r>
            <a:r>
              <a:rPr sz="2400" spc="90" dirty="0">
                <a:latin typeface="Arial"/>
                <a:cs typeface="Arial"/>
              </a:rPr>
              <a:t>introduces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extra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randomness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when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growing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trees.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40" dirty="0">
                <a:latin typeface="Arial"/>
                <a:cs typeface="Arial"/>
              </a:rPr>
              <a:t>DT: </a:t>
            </a:r>
            <a:r>
              <a:rPr sz="2000" spc="55" dirty="0">
                <a:latin typeface="Arial"/>
                <a:cs typeface="Arial"/>
              </a:rPr>
              <a:t>searching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feature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splitting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"/>
                <a:cs typeface="Arial"/>
              </a:rPr>
              <a:t>RF: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searching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feature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among</a:t>
            </a:r>
            <a:r>
              <a:rPr sz="2000" b="1" spc="-55" dirty="0">
                <a:latin typeface="Century Gothic"/>
                <a:cs typeface="Century Gothic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subset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2000" spc="6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Arial"/>
                <a:cs typeface="Arial"/>
              </a:rPr>
              <a:t>results </a:t>
            </a:r>
            <a:r>
              <a:rPr sz="2000" spc="95" dirty="0">
                <a:latin typeface="Arial"/>
                <a:cs typeface="Arial"/>
              </a:rPr>
              <a:t>in </a:t>
            </a:r>
            <a:r>
              <a:rPr sz="2000" spc="90" dirty="0">
                <a:latin typeface="Arial"/>
                <a:cs typeface="Arial"/>
              </a:rPr>
              <a:t>greater </a:t>
            </a:r>
            <a:r>
              <a:rPr sz="2000" spc="85" dirty="0">
                <a:latin typeface="Arial"/>
                <a:cs typeface="Arial"/>
              </a:rPr>
              <a:t>tree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diversity.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0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latin typeface="Arial"/>
                <a:cs typeface="Arial"/>
              </a:rPr>
              <a:t>Random </a:t>
            </a:r>
            <a:r>
              <a:rPr sz="4400" spc="40" dirty="0">
                <a:latin typeface="Arial"/>
                <a:cs typeface="Arial"/>
              </a:rPr>
              <a:t>Forests: </a:t>
            </a:r>
            <a:r>
              <a:rPr sz="4400" spc="215" dirty="0">
                <a:latin typeface="Arial"/>
                <a:cs typeface="Arial"/>
              </a:rPr>
              <a:t>another</a:t>
            </a:r>
            <a:r>
              <a:rPr sz="4400" spc="-455" dirty="0">
                <a:latin typeface="Arial"/>
                <a:cs typeface="Arial"/>
              </a:rPr>
              <a:t> </a:t>
            </a:r>
            <a:r>
              <a:rPr sz="4400" b="1" spc="-35" dirty="0">
                <a:latin typeface="Century Gothic"/>
                <a:cs typeface="Century Gothic"/>
              </a:rPr>
              <a:t>advantage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053830" cy="1454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80" dirty="0">
                <a:latin typeface="Century Gothic"/>
                <a:cs typeface="Century Gothic"/>
              </a:rPr>
              <a:t>Feature</a:t>
            </a:r>
            <a:r>
              <a:rPr sz="2400" b="1" spc="-80" dirty="0">
                <a:latin typeface="Century Gothic"/>
                <a:cs typeface="Century Gothic"/>
              </a:rPr>
              <a:t> </a:t>
            </a:r>
            <a:r>
              <a:rPr sz="2400" b="1" spc="45" dirty="0">
                <a:latin typeface="Century Gothic"/>
                <a:cs typeface="Century Gothic"/>
              </a:rPr>
              <a:t>Importance</a:t>
            </a:r>
            <a:endParaRPr sz="2400">
              <a:latin typeface="Century Gothic"/>
              <a:cs typeface="Century Gothic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"/>
                <a:cs typeface="Arial"/>
              </a:rPr>
              <a:t>RF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make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easy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relative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importance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each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65" dirty="0">
                <a:latin typeface="Century Gothic"/>
                <a:cs typeface="Century Gothic"/>
              </a:rPr>
              <a:t>feature</a:t>
            </a:r>
            <a:r>
              <a:rPr sz="2000" spc="6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MNIST </a:t>
            </a:r>
            <a:r>
              <a:rPr sz="2000" spc="65" dirty="0">
                <a:latin typeface="Arial"/>
                <a:cs typeface="Arial"/>
              </a:rPr>
              <a:t>pixel </a:t>
            </a:r>
            <a:r>
              <a:rPr sz="2000" spc="90" dirty="0">
                <a:latin typeface="Arial"/>
                <a:cs typeface="Arial"/>
              </a:rPr>
              <a:t>importance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9661" y="2926459"/>
            <a:ext cx="5123349" cy="3504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74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0" dirty="0">
                <a:latin typeface="Arial"/>
                <a:cs typeface="Arial"/>
              </a:rPr>
              <a:t>Ensemble</a:t>
            </a:r>
            <a:r>
              <a:rPr sz="4400" spc="-170" dirty="0">
                <a:latin typeface="Arial"/>
                <a:cs typeface="Arial"/>
              </a:rPr>
              <a:t> </a:t>
            </a:r>
            <a:r>
              <a:rPr sz="4400" spc="215" dirty="0"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044430" cy="3096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Have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diversified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55" dirty="0">
                <a:latin typeface="Century Gothic"/>
                <a:cs typeface="Century Gothic"/>
              </a:rPr>
              <a:t>predictors</a:t>
            </a:r>
            <a:r>
              <a:rPr sz="2400" spc="55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aggregate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them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predict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class  </a:t>
            </a:r>
            <a:r>
              <a:rPr sz="2400" spc="135" dirty="0">
                <a:latin typeface="Arial"/>
                <a:cs typeface="Arial"/>
              </a:rPr>
              <a:t>of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125" dirty="0">
                <a:latin typeface="Arial"/>
                <a:cs typeface="Arial"/>
              </a:rPr>
              <a:t>most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votes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5" dirty="0">
                <a:latin typeface="Arial"/>
                <a:cs typeface="Arial"/>
              </a:rPr>
              <a:t>voting</a:t>
            </a:r>
            <a:endParaRPr sz="2000">
              <a:latin typeface="Arial"/>
              <a:cs typeface="Arial"/>
            </a:endParaRPr>
          </a:p>
          <a:p>
            <a:pPr marL="240665" marR="181610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Sample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spc="50" dirty="0">
                <a:latin typeface="Century Gothic"/>
                <a:cs typeface="Century Gothic"/>
              </a:rPr>
              <a:t>random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b="1" spc="85" dirty="0">
                <a:latin typeface="Century Gothic"/>
                <a:cs typeface="Century Gothic"/>
              </a:rPr>
              <a:t>subset</a:t>
            </a:r>
            <a:r>
              <a:rPr sz="2400" b="1" spc="-55" dirty="0">
                <a:latin typeface="Century Gothic"/>
                <a:cs typeface="Century Gothic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same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predictor  </a:t>
            </a:r>
            <a:r>
              <a:rPr sz="2400" spc="9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Bagging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-60" dirty="0">
                <a:latin typeface="Century Gothic"/>
                <a:cs typeface="Century Gothic"/>
              </a:rPr>
              <a:t>do</a:t>
            </a:r>
            <a:r>
              <a:rPr sz="2400" b="1" spc="-50" dirty="0">
                <a:latin typeface="Century Gothic"/>
                <a:cs typeface="Century Gothic"/>
              </a:rPr>
              <a:t> </a:t>
            </a:r>
            <a:r>
              <a:rPr sz="2400" b="1" spc="130" dirty="0">
                <a:latin typeface="Century Gothic"/>
                <a:cs typeface="Century Gothic"/>
              </a:rPr>
              <a:t>not</a:t>
            </a:r>
            <a:r>
              <a:rPr sz="2400" b="1" spc="-45" dirty="0">
                <a:latin typeface="Century Gothic"/>
                <a:cs typeface="Century Gothic"/>
              </a:rPr>
              <a:t> </a:t>
            </a:r>
            <a:r>
              <a:rPr sz="2400" b="1" spc="10" dirty="0">
                <a:latin typeface="Century Gothic"/>
                <a:cs typeface="Century Gothic"/>
              </a:rPr>
              <a:t>update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predictors.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Then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why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not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update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them?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371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0" dirty="0">
                <a:latin typeface="Arial"/>
                <a:cs typeface="Arial"/>
              </a:rPr>
              <a:t>Boosting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18725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Boosting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refers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any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Ensemble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method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combine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several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b="1" spc="-10" dirty="0">
                <a:latin typeface="Century Gothic"/>
                <a:cs typeface="Century Gothic"/>
              </a:rPr>
              <a:t>weak </a:t>
            </a:r>
            <a:r>
              <a:rPr sz="2400" spc="75" dirty="0">
                <a:latin typeface="Arial"/>
                <a:cs typeface="Arial"/>
              </a:rPr>
              <a:t>learners </a:t>
            </a:r>
            <a:r>
              <a:rPr sz="2400" spc="135" dirty="0">
                <a:latin typeface="Arial"/>
                <a:cs typeface="Arial"/>
              </a:rPr>
              <a:t>into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130" dirty="0">
                <a:latin typeface="Century Gothic"/>
                <a:cs typeface="Century Gothic"/>
              </a:rPr>
              <a:t>strong</a:t>
            </a:r>
            <a:r>
              <a:rPr sz="2400" b="1" spc="-475" dirty="0">
                <a:latin typeface="Century Gothic"/>
                <a:cs typeface="Century Gothic"/>
              </a:rPr>
              <a:t> </a:t>
            </a:r>
            <a:r>
              <a:rPr sz="2400" spc="75" dirty="0">
                <a:latin typeface="Arial"/>
                <a:cs typeface="Arial"/>
              </a:rPr>
              <a:t>learner.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general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idea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most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boosting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predictors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4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sequentially</a:t>
            </a:r>
            <a:r>
              <a:rPr sz="2000" spc="45" dirty="0">
                <a:latin typeface="Arial"/>
                <a:cs typeface="Arial"/>
              </a:rPr>
              <a:t>,  </a:t>
            </a:r>
            <a:r>
              <a:rPr sz="2000" spc="25" dirty="0">
                <a:latin typeface="Arial"/>
                <a:cs typeface="Arial"/>
              </a:rPr>
              <a:t>each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trying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correct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Century Gothic"/>
                <a:cs typeface="Century Gothic"/>
              </a:rPr>
              <a:t>predecessor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most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popular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methods: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30" dirty="0">
                <a:latin typeface="Century Gothic"/>
                <a:cs typeface="Century Gothic"/>
              </a:rPr>
              <a:t>AdaBoost</a:t>
            </a:r>
            <a:r>
              <a:rPr sz="2400" b="1" spc="-50" dirty="0">
                <a:latin typeface="Century Gothic"/>
                <a:cs typeface="Century Gothic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40" dirty="0">
                <a:latin typeface="Century Gothic"/>
                <a:cs typeface="Century Gothic"/>
              </a:rPr>
              <a:t>Gradient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b="1" spc="85" dirty="0">
                <a:latin typeface="Century Gothic"/>
                <a:cs typeface="Century Gothic"/>
              </a:rPr>
              <a:t>Boosting</a:t>
            </a:r>
            <a:r>
              <a:rPr sz="2400" spc="8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62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Boosting: </a:t>
            </a:r>
            <a:r>
              <a:rPr sz="4400" spc="-40" dirty="0">
                <a:latin typeface="Arial"/>
                <a:cs typeface="Arial"/>
              </a:rPr>
              <a:t>1)</a:t>
            </a:r>
            <a:r>
              <a:rPr sz="4400" spc="-370" dirty="0">
                <a:latin typeface="Arial"/>
                <a:cs typeface="Arial"/>
              </a:rPr>
              <a:t> </a:t>
            </a:r>
            <a:r>
              <a:rPr sz="4400" b="1" spc="55" dirty="0">
                <a:latin typeface="Century Gothic"/>
                <a:cs typeface="Century Gothic"/>
              </a:rPr>
              <a:t>AdaBoost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114790" cy="1051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Motivation: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ts val="228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latin typeface="Arial"/>
                <a:cs typeface="Arial"/>
              </a:rPr>
              <a:t>Pay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bit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attention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instances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predecessor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b="1" u="sng" spc="9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underfitted</a:t>
            </a:r>
            <a:r>
              <a:rPr sz="2000" b="1" spc="95" dirty="0">
                <a:latin typeface="Century Gothic"/>
                <a:cs typeface="Century Gothic"/>
              </a:rPr>
              <a:t> </a:t>
            </a:r>
            <a:r>
              <a:rPr sz="2000" spc="30" dirty="0">
                <a:latin typeface="Arial"/>
                <a:cs typeface="Arial"/>
              </a:rPr>
              <a:t>(weak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learner).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62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Boosting: </a:t>
            </a:r>
            <a:r>
              <a:rPr sz="4400" spc="-40" dirty="0">
                <a:latin typeface="Arial"/>
                <a:cs typeface="Arial"/>
              </a:rPr>
              <a:t>1)</a:t>
            </a:r>
            <a:r>
              <a:rPr sz="4400" spc="-370" dirty="0">
                <a:latin typeface="Arial"/>
                <a:cs typeface="Arial"/>
              </a:rPr>
              <a:t> </a:t>
            </a:r>
            <a:r>
              <a:rPr sz="4400" b="1" spc="55" dirty="0">
                <a:latin typeface="Century Gothic"/>
                <a:cs typeface="Century Gothic"/>
              </a:rPr>
              <a:t>AdaBoost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0638" y="6556254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2473" y="2561481"/>
            <a:ext cx="7194304" cy="421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803780"/>
            <a:ext cx="877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AdaBoost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sequential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instance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weight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updates: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27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723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Boosting: </a:t>
            </a:r>
            <a:r>
              <a:rPr sz="4400" spc="-40" dirty="0">
                <a:latin typeface="Arial"/>
                <a:cs typeface="Arial"/>
              </a:rPr>
              <a:t>1) </a:t>
            </a:r>
            <a:r>
              <a:rPr sz="4400" spc="95" dirty="0">
                <a:latin typeface="Arial"/>
                <a:cs typeface="Arial"/>
              </a:rPr>
              <a:t>AdaBoost</a:t>
            </a:r>
            <a:r>
              <a:rPr sz="4400" spc="-425" dirty="0">
                <a:latin typeface="Arial"/>
                <a:cs typeface="Arial"/>
              </a:rPr>
              <a:t> </a:t>
            </a:r>
            <a:r>
              <a:rPr sz="4400" b="1" spc="-25" dirty="0">
                <a:latin typeface="Century Gothic"/>
                <a:cs typeface="Century Gothic"/>
              </a:rPr>
              <a:t>(Example)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44943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Decision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boundaries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five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consecutive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predictors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moons</a:t>
            </a:r>
            <a:endParaRPr sz="2400">
              <a:latin typeface="Noto Sans"/>
              <a:cs typeface="Noto Sans"/>
            </a:endParaRPr>
          </a:p>
          <a:p>
            <a:pPr marL="241300">
              <a:lnSpc>
                <a:spcPts val="2735"/>
              </a:lnSpc>
            </a:pPr>
            <a:r>
              <a:rPr sz="2400" spc="70" dirty="0">
                <a:latin typeface="Arial"/>
                <a:cs typeface="Arial"/>
              </a:rPr>
              <a:t>dataset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4836" y="2866323"/>
            <a:ext cx="8654795" cy="3288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723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Boosting: </a:t>
            </a:r>
            <a:r>
              <a:rPr sz="4400" spc="-40" dirty="0">
                <a:latin typeface="Arial"/>
                <a:cs typeface="Arial"/>
              </a:rPr>
              <a:t>1) </a:t>
            </a:r>
            <a:r>
              <a:rPr sz="4400" spc="95" dirty="0">
                <a:latin typeface="Arial"/>
                <a:cs typeface="Arial"/>
              </a:rPr>
              <a:t>AdaBoost</a:t>
            </a:r>
            <a:r>
              <a:rPr sz="4400" spc="-425" dirty="0">
                <a:latin typeface="Arial"/>
                <a:cs typeface="Arial"/>
              </a:rPr>
              <a:t> </a:t>
            </a:r>
            <a:r>
              <a:rPr sz="4400" b="1" spc="-25" dirty="0">
                <a:latin typeface="Century Gothic"/>
                <a:cs typeface="Century Gothic"/>
              </a:rPr>
              <a:t>(Example)</a:t>
            </a:r>
            <a:endParaRPr sz="4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871195"/>
            <a:ext cx="10389870" cy="85534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97865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Instead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tweaking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single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predictor’s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parameters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(</a:t>
            </a:r>
            <a:r>
              <a:rPr sz="2000" b="1" spc="25" dirty="0">
                <a:latin typeface="Century Gothic"/>
                <a:cs typeface="Century Gothic"/>
              </a:rPr>
              <a:t>Gradient</a:t>
            </a:r>
            <a:r>
              <a:rPr sz="2000" b="1" spc="-65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Descent</a:t>
            </a:r>
            <a:r>
              <a:rPr sz="2000" dirty="0">
                <a:latin typeface="Arial"/>
                <a:cs typeface="Arial"/>
              </a:rPr>
              <a:t>),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Century Gothic"/>
                <a:cs typeface="Century Gothic"/>
              </a:rPr>
              <a:t>AdaBoost</a:t>
            </a:r>
            <a:r>
              <a:rPr sz="2400" b="1" spc="-60" dirty="0">
                <a:latin typeface="Century Gothic"/>
                <a:cs typeface="Century Gothic"/>
              </a:rPr>
              <a:t> 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adds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predictors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ensemble,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gradually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making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better.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3" y="1898399"/>
            <a:ext cx="7266431" cy="2760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68436"/>
            <a:ext cx="4780280" cy="16935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105" dirty="0">
                <a:latin typeface="Arial"/>
                <a:cs typeface="Arial"/>
              </a:rPr>
              <a:t>Ensemble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80" dirty="0">
                <a:solidFill>
                  <a:srgbClr val="8A8A8A"/>
                </a:solidFill>
                <a:latin typeface="Arial"/>
                <a:cs typeface="Arial"/>
              </a:rPr>
              <a:t>Wisdom</a:t>
            </a:r>
            <a:r>
              <a:rPr sz="2400" spc="-5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8A8A8A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8A8A8A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8A8A8A"/>
                </a:solidFill>
                <a:latin typeface="Arial"/>
                <a:cs typeface="Arial"/>
              </a:rPr>
              <a:t>crowd</a:t>
            </a:r>
            <a:r>
              <a:rPr sz="2400" spc="-7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A8A8A"/>
                </a:solidFill>
                <a:latin typeface="Arial"/>
                <a:cs typeface="Arial"/>
              </a:rPr>
              <a:t>(</a:t>
            </a:r>
            <a:r>
              <a:rPr sz="2400" spc="-25" dirty="0">
                <a:solidFill>
                  <a:srgbClr val="8A8A8A"/>
                </a:solidFill>
                <a:latin typeface="Cambria Math"/>
                <a:cs typeface="Cambria Math"/>
              </a:rPr>
              <a:t>≃</a:t>
            </a:r>
            <a:r>
              <a:rPr sz="2400" spc="-25" dirty="0">
                <a:solidFill>
                  <a:srgbClr val="8A8A8A"/>
                </a:solidFill>
                <a:latin typeface="맑은 고딕"/>
                <a:cs typeface="맑은 고딕"/>
              </a:rPr>
              <a:t>집단지성</a:t>
            </a:r>
            <a:r>
              <a:rPr sz="2400" spc="-25" dirty="0">
                <a:solidFill>
                  <a:srgbClr val="8A8A8A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83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Boosting: </a:t>
            </a:r>
            <a:r>
              <a:rPr sz="4400" spc="-40" dirty="0">
                <a:latin typeface="Arial"/>
                <a:cs typeface="Arial"/>
              </a:rPr>
              <a:t>2) </a:t>
            </a:r>
            <a:r>
              <a:rPr sz="4400" b="1" spc="75" dirty="0">
                <a:latin typeface="Century Gothic"/>
                <a:cs typeface="Century Gothic"/>
              </a:rPr>
              <a:t>Gradient</a:t>
            </a:r>
            <a:r>
              <a:rPr sz="4400" b="1" spc="-425" dirty="0">
                <a:latin typeface="Century Gothic"/>
                <a:cs typeface="Century Gothic"/>
              </a:rPr>
              <a:t> </a:t>
            </a:r>
            <a:r>
              <a:rPr sz="4400" b="1" spc="185" dirty="0">
                <a:latin typeface="Century Gothic"/>
                <a:cs typeface="Century Gothic"/>
              </a:rPr>
              <a:t>Boosting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26370" cy="24314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Like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AdaBoost,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Gradient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Boosting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works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sequentially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adding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predictors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ensemble,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each  </a:t>
            </a:r>
            <a:r>
              <a:rPr sz="2000" spc="75" dirty="0">
                <a:latin typeface="Arial"/>
                <a:cs typeface="Arial"/>
              </a:rPr>
              <a:t>one </a:t>
            </a:r>
            <a:r>
              <a:rPr sz="2000" spc="80" dirty="0">
                <a:latin typeface="Arial"/>
                <a:cs typeface="Arial"/>
              </a:rPr>
              <a:t>correcting </a:t>
            </a:r>
            <a:r>
              <a:rPr sz="2000" spc="60" dirty="0">
                <a:latin typeface="Arial"/>
                <a:cs typeface="Arial"/>
              </a:rPr>
              <a:t>its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predecessor.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But,</a:t>
            </a:r>
            <a:endParaRPr sz="2400">
              <a:latin typeface="Arial"/>
              <a:cs typeface="Arial"/>
            </a:endParaRPr>
          </a:p>
          <a:p>
            <a:pPr marL="698500" marR="219075" lvl="1" indent="-229235">
              <a:lnSpc>
                <a:spcPts val="2160"/>
              </a:lnSpc>
              <a:spcBef>
                <a:spcPts val="5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Gradient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Boosting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tries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fit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predictor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60" dirty="0">
                <a:latin typeface="Century Gothic"/>
                <a:cs typeface="Century Gothic"/>
              </a:rPr>
              <a:t>residual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b="1" spc="130" dirty="0">
                <a:latin typeface="Century Gothic"/>
                <a:cs typeface="Century Gothic"/>
              </a:rPr>
              <a:t>errors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spc="85" dirty="0">
                <a:latin typeface="Arial"/>
                <a:cs typeface="Arial"/>
              </a:rPr>
              <a:t>made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 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70" dirty="0">
                <a:latin typeface="Arial"/>
                <a:cs typeface="Arial"/>
              </a:rPr>
              <a:t>previous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predictor.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00" dirty="0">
                <a:latin typeface="Arial"/>
                <a:cs typeface="Arial"/>
              </a:rPr>
              <a:t>Not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tweaking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instance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weights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AdaBoost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latin typeface="Arial"/>
                <a:cs typeface="Arial"/>
              </a:rPr>
              <a:t>Example: </a:t>
            </a:r>
            <a:r>
              <a:rPr sz="2800" spc="90" dirty="0">
                <a:latin typeface="Arial"/>
                <a:cs typeface="Arial"/>
              </a:rPr>
              <a:t>Gradient </a:t>
            </a:r>
            <a:r>
              <a:rPr sz="2800" spc="75" dirty="0">
                <a:latin typeface="Arial"/>
                <a:cs typeface="Arial"/>
              </a:rPr>
              <a:t>Boosted </a:t>
            </a:r>
            <a:r>
              <a:rPr sz="2800" spc="35" dirty="0">
                <a:latin typeface="Arial"/>
                <a:cs typeface="Arial"/>
              </a:rPr>
              <a:t>Regression </a:t>
            </a:r>
            <a:r>
              <a:rPr sz="2800" spc="5" dirty="0">
                <a:latin typeface="Arial"/>
                <a:cs typeface="Arial"/>
              </a:rPr>
              <a:t>Trees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(GBRT)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911" y="3241548"/>
            <a:ext cx="6871715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898904"/>
            <a:ext cx="6911339" cy="1149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347971"/>
            <a:ext cx="6897611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454396"/>
            <a:ext cx="8348471" cy="3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latin typeface="Arial"/>
                <a:cs typeface="Arial"/>
              </a:rPr>
              <a:t>Example: </a:t>
            </a:r>
            <a:r>
              <a:rPr sz="2800" spc="90" dirty="0">
                <a:latin typeface="Arial"/>
                <a:cs typeface="Arial"/>
              </a:rPr>
              <a:t>Gradient </a:t>
            </a:r>
            <a:r>
              <a:rPr sz="2800" spc="75" dirty="0">
                <a:latin typeface="Arial"/>
                <a:cs typeface="Arial"/>
              </a:rPr>
              <a:t>Boosted </a:t>
            </a:r>
            <a:r>
              <a:rPr sz="2800" spc="35" dirty="0">
                <a:latin typeface="Arial"/>
                <a:cs typeface="Arial"/>
              </a:rPr>
              <a:t>Regression </a:t>
            </a:r>
            <a:r>
              <a:rPr sz="2800" spc="5" dirty="0">
                <a:latin typeface="Arial"/>
                <a:cs typeface="Arial"/>
              </a:rPr>
              <a:t>Trees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(GBRT)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183" y="1538905"/>
            <a:ext cx="12103100" cy="4401185"/>
            <a:chOff x="80183" y="1538905"/>
            <a:chExt cx="12103100" cy="4401185"/>
          </a:xfrm>
        </p:grpSpPr>
        <p:sp>
          <p:nvSpPr>
            <p:cNvPr id="4" name="object 4"/>
            <p:cNvSpPr/>
            <p:nvPr/>
          </p:nvSpPr>
          <p:spPr>
            <a:xfrm>
              <a:off x="80183" y="1538905"/>
              <a:ext cx="6719367" cy="440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4484" y="3835908"/>
              <a:ext cx="5358371" cy="7132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4471" y="2185416"/>
              <a:ext cx="5358371" cy="8915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5" y="1691640"/>
            <a:ext cx="12065000" cy="5104765"/>
            <a:chOff x="59435" y="1691640"/>
            <a:chExt cx="12065000" cy="5104765"/>
          </a:xfrm>
        </p:grpSpPr>
        <p:sp>
          <p:nvSpPr>
            <p:cNvPr id="3" name="object 3"/>
            <p:cNvSpPr/>
            <p:nvPr/>
          </p:nvSpPr>
          <p:spPr>
            <a:xfrm>
              <a:off x="5038539" y="1691640"/>
              <a:ext cx="7085814" cy="47016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71" y="3663695"/>
              <a:ext cx="5093195" cy="6751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6228588"/>
              <a:ext cx="6036551" cy="2636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latin typeface="Arial"/>
                <a:cs typeface="Arial"/>
              </a:rPr>
              <a:t>Example: </a:t>
            </a:r>
            <a:r>
              <a:rPr sz="2800" spc="90" dirty="0">
                <a:latin typeface="Arial"/>
                <a:cs typeface="Arial"/>
              </a:rPr>
              <a:t>Gradient </a:t>
            </a:r>
            <a:r>
              <a:rPr sz="2800" spc="75" dirty="0">
                <a:latin typeface="Arial"/>
                <a:cs typeface="Arial"/>
              </a:rPr>
              <a:t>Boosted </a:t>
            </a:r>
            <a:r>
              <a:rPr sz="2800" spc="35" dirty="0">
                <a:latin typeface="Arial"/>
                <a:cs typeface="Arial"/>
              </a:rPr>
              <a:t>Regression </a:t>
            </a:r>
            <a:r>
              <a:rPr sz="2800" spc="5" dirty="0">
                <a:latin typeface="Arial"/>
                <a:cs typeface="Arial"/>
              </a:rPr>
              <a:t>Trees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(GBRT)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74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0" dirty="0">
                <a:latin typeface="Arial"/>
                <a:cs typeface="Arial"/>
              </a:rPr>
              <a:t>Ensemble</a:t>
            </a:r>
            <a:r>
              <a:rPr sz="4400" spc="-170" dirty="0">
                <a:latin typeface="Arial"/>
                <a:cs typeface="Arial"/>
              </a:rPr>
              <a:t> </a:t>
            </a:r>
            <a:r>
              <a:rPr sz="4400" spc="215" dirty="0"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52388" y="170688"/>
            <a:ext cx="5893435" cy="6687820"/>
            <a:chOff x="6152388" y="170688"/>
            <a:chExt cx="5893435" cy="6687820"/>
          </a:xfrm>
        </p:grpSpPr>
        <p:sp>
          <p:nvSpPr>
            <p:cNvPr id="4" name="object 4"/>
            <p:cNvSpPr/>
            <p:nvPr/>
          </p:nvSpPr>
          <p:spPr>
            <a:xfrm>
              <a:off x="6152400" y="170688"/>
              <a:ext cx="5893295" cy="3311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7460" y="365760"/>
              <a:ext cx="5305043" cy="2723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388" y="3393960"/>
              <a:ext cx="5452859" cy="3464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7460" y="3589020"/>
              <a:ext cx="4864606" cy="2880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4436" y="1309116"/>
            <a:ext cx="5303520" cy="3130550"/>
            <a:chOff x="344436" y="1309116"/>
            <a:chExt cx="5303520" cy="3130550"/>
          </a:xfrm>
        </p:grpSpPr>
        <p:sp>
          <p:nvSpPr>
            <p:cNvPr id="9" name="object 9"/>
            <p:cNvSpPr/>
            <p:nvPr/>
          </p:nvSpPr>
          <p:spPr>
            <a:xfrm>
              <a:off x="344436" y="1309116"/>
              <a:ext cx="5303507" cy="31302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6" y="1504188"/>
              <a:ext cx="4715255" cy="25420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74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0" dirty="0">
                <a:latin typeface="Arial"/>
                <a:cs typeface="Arial"/>
              </a:rPr>
              <a:t>Ensemble</a:t>
            </a:r>
            <a:r>
              <a:rPr sz="4400" spc="-170" dirty="0">
                <a:latin typeface="Arial"/>
                <a:cs typeface="Arial"/>
              </a:rPr>
              <a:t> </a:t>
            </a:r>
            <a:r>
              <a:rPr sz="4400" spc="215" dirty="0"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51745" cy="4102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11239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A7A8A7"/>
                </a:solidFill>
                <a:latin typeface="Arial"/>
                <a:cs typeface="Arial"/>
              </a:rPr>
              <a:t>1)</a:t>
            </a:r>
            <a:r>
              <a:rPr sz="24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A7A8A7"/>
                </a:solidFill>
                <a:latin typeface="Arial"/>
                <a:cs typeface="Arial"/>
              </a:rPr>
              <a:t>Have</a:t>
            </a:r>
            <a:r>
              <a:rPr sz="24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A7A8A7"/>
                </a:solidFill>
                <a:latin typeface="Arial"/>
                <a:cs typeface="Arial"/>
              </a:rPr>
              <a:t>diversified</a:t>
            </a:r>
            <a:r>
              <a:rPr sz="24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A7A8A7"/>
                </a:solidFill>
                <a:latin typeface="Century Gothic"/>
                <a:cs typeface="Century Gothic"/>
              </a:rPr>
              <a:t>predictors</a:t>
            </a:r>
            <a:r>
              <a:rPr sz="2400" spc="55" dirty="0">
                <a:solidFill>
                  <a:srgbClr val="A7A8A7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A7A8A7"/>
                </a:solidFill>
                <a:latin typeface="Arial"/>
                <a:cs typeface="Arial"/>
              </a:rPr>
              <a:t>aggregate</a:t>
            </a:r>
            <a:r>
              <a:rPr sz="2400" spc="-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A7A8A7"/>
                </a:solidFill>
                <a:latin typeface="Arial"/>
                <a:cs typeface="Arial"/>
              </a:rPr>
              <a:t>them</a:t>
            </a:r>
            <a:r>
              <a:rPr sz="24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A7A8A7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A7A8A7"/>
                </a:solidFill>
                <a:latin typeface="Arial"/>
                <a:cs typeface="Arial"/>
              </a:rPr>
              <a:t>predict</a:t>
            </a:r>
            <a:r>
              <a:rPr sz="2400" spc="-7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A7A8A7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A7A8A7"/>
                </a:solidFill>
                <a:latin typeface="Arial"/>
                <a:cs typeface="Arial"/>
              </a:rPr>
              <a:t>class  </a:t>
            </a:r>
            <a:r>
              <a:rPr sz="2400" spc="135" dirty="0">
                <a:solidFill>
                  <a:srgbClr val="A7A8A7"/>
                </a:solidFill>
                <a:latin typeface="Arial"/>
                <a:cs typeface="Arial"/>
              </a:rPr>
              <a:t>of </a:t>
            </a:r>
            <a:r>
              <a:rPr sz="2400" spc="120" dirty="0">
                <a:solidFill>
                  <a:srgbClr val="A7A8A7"/>
                </a:solidFill>
                <a:latin typeface="Arial"/>
                <a:cs typeface="Arial"/>
              </a:rPr>
              <a:t>the </a:t>
            </a:r>
            <a:r>
              <a:rPr sz="2400" spc="125" dirty="0">
                <a:solidFill>
                  <a:srgbClr val="A7A8A7"/>
                </a:solidFill>
                <a:latin typeface="Arial"/>
                <a:cs typeface="Arial"/>
              </a:rPr>
              <a:t>most</a:t>
            </a:r>
            <a:r>
              <a:rPr sz="2400" spc="-409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A7A8A7"/>
                </a:solidFill>
                <a:latin typeface="Arial"/>
                <a:cs typeface="Arial"/>
              </a:rPr>
              <a:t>votes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5" dirty="0">
                <a:solidFill>
                  <a:srgbClr val="A7A8A7"/>
                </a:solidFill>
                <a:latin typeface="Arial"/>
                <a:cs typeface="Arial"/>
              </a:rPr>
              <a:t>voting</a:t>
            </a:r>
            <a:endParaRPr sz="2000">
              <a:latin typeface="Arial"/>
              <a:cs typeface="Arial"/>
            </a:endParaRPr>
          </a:p>
          <a:p>
            <a:pPr marL="240665" marR="289560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A7A8A7"/>
                </a:solidFill>
                <a:latin typeface="Arial"/>
                <a:cs typeface="Arial"/>
              </a:rPr>
              <a:t>2)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A7A8A7"/>
                </a:solidFill>
                <a:latin typeface="Arial"/>
                <a:cs typeface="Arial"/>
              </a:rPr>
              <a:t>Sample</a:t>
            </a:r>
            <a:r>
              <a:rPr sz="2400" spc="-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A7A8A7"/>
                </a:solidFill>
                <a:latin typeface="Century Gothic"/>
                <a:cs typeface="Century Gothic"/>
              </a:rPr>
              <a:t>random</a:t>
            </a:r>
            <a:r>
              <a:rPr sz="2400" b="1" spc="-60" dirty="0">
                <a:solidFill>
                  <a:srgbClr val="A7A8A7"/>
                </a:solidFill>
                <a:latin typeface="Century Gothic"/>
                <a:cs typeface="Century Gothic"/>
              </a:rPr>
              <a:t> </a:t>
            </a:r>
            <a:r>
              <a:rPr sz="2400" b="1" spc="85" dirty="0">
                <a:solidFill>
                  <a:srgbClr val="A7A8A7"/>
                </a:solidFill>
                <a:latin typeface="Century Gothic"/>
                <a:cs typeface="Century Gothic"/>
              </a:rPr>
              <a:t>subset</a:t>
            </a:r>
            <a:r>
              <a:rPr sz="2400" b="1" spc="-55" dirty="0">
                <a:solidFill>
                  <a:srgbClr val="A7A8A7"/>
                </a:solidFill>
                <a:latin typeface="Century Gothic"/>
                <a:cs typeface="Century Gothic"/>
              </a:rPr>
              <a:t> </a:t>
            </a:r>
            <a:r>
              <a:rPr sz="2400" spc="135" dirty="0">
                <a:solidFill>
                  <a:srgbClr val="A7A8A7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A7A8A7"/>
                </a:solidFill>
                <a:latin typeface="Arial"/>
                <a:cs typeface="Arial"/>
              </a:rPr>
              <a:t>training</a:t>
            </a:r>
            <a:r>
              <a:rPr sz="2400" spc="-6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A7A8A7"/>
                </a:solidFill>
                <a:latin typeface="Arial"/>
                <a:cs typeface="Arial"/>
              </a:rPr>
              <a:t>set</a:t>
            </a:r>
            <a:r>
              <a:rPr sz="2400" spc="-5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A7A8A7"/>
                </a:solidFill>
                <a:latin typeface="Arial"/>
                <a:cs typeface="Arial"/>
              </a:rPr>
              <a:t>with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A7A8A7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A7A8A7"/>
                </a:solidFill>
                <a:latin typeface="Arial"/>
                <a:cs typeface="Arial"/>
              </a:rPr>
              <a:t>same</a:t>
            </a:r>
            <a:r>
              <a:rPr sz="24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A7A8A7"/>
                </a:solidFill>
                <a:latin typeface="Arial"/>
                <a:cs typeface="Arial"/>
              </a:rPr>
              <a:t>predictor  </a:t>
            </a:r>
            <a:r>
              <a:rPr sz="2400" spc="90" dirty="0">
                <a:solidFill>
                  <a:srgbClr val="A7A8A7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solidFill>
                  <a:srgbClr val="A7A8A7"/>
                </a:solidFill>
                <a:latin typeface="Arial"/>
                <a:cs typeface="Arial"/>
              </a:rPr>
              <a:t>Bagging</a:t>
            </a:r>
            <a:endParaRPr sz="2000">
              <a:latin typeface="Arial"/>
              <a:cs typeface="Arial"/>
            </a:endParaRPr>
          </a:p>
          <a:p>
            <a:pPr marL="240665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A7A8A7"/>
                </a:solidFill>
                <a:latin typeface="Arial"/>
                <a:cs typeface="Arial"/>
              </a:rPr>
              <a:t>3)</a:t>
            </a:r>
            <a:r>
              <a:rPr sz="24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A7A8A7"/>
                </a:solidFill>
                <a:latin typeface="Arial"/>
                <a:cs typeface="Arial"/>
              </a:rPr>
              <a:t>combine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A7A8A7"/>
                </a:solidFill>
                <a:latin typeface="Arial"/>
                <a:cs typeface="Arial"/>
              </a:rPr>
              <a:t>several</a:t>
            </a:r>
            <a:r>
              <a:rPr sz="24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A8A7"/>
                </a:solidFill>
                <a:latin typeface="Century Gothic"/>
                <a:cs typeface="Century Gothic"/>
              </a:rPr>
              <a:t>weak</a:t>
            </a:r>
            <a:r>
              <a:rPr sz="2400" b="1" spc="-55" dirty="0">
                <a:solidFill>
                  <a:srgbClr val="A7A8A7"/>
                </a:solidFill>
                <a:latin typeface="Century Gothic"/>
                <a:cs typeface="Century Gothic"/>
              </a:rPr>
              <a:t> </a:t>
            </a:r>
            <a:r>
              <a:rPr sz="2400" spc="75" dirty="0">
                <a:solidFill>
                  <a:srgbClr val="A7A8A7"/>
                </a:solidFill>
                <a:latin typeface="Arial"/>
                <a:cs typeface="Arial"/>
              </a:rPr>
              <a:t>learners</a:t>
            </a:r>
            <a:r>
              <a:rPr sz="2400" spc="-6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A7A8A7"/>
                </a:solidFill>
                <a:latin typeface="Arial"/>
                <a:cs typeface="Arial"/>
              </a:rPr>
              <a:t>into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A7A8A7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A7A8A7"/>
                </a:solidFill>
                <a:latin typeface="Century Gothic"/>
                <a:cs typeface="Century Gothic"/>
              </a:rPr>
              <a:t>strong</a:t>
            </a:r>
            <a:r>
              <a:rPr sz="2400" b="1" spc="-50" dirty="0">
                <a:solidFill>
                  <a:srgbClr val="A7A8A7"/>
                </a:solidFill>
                <a:latin typeface="Century Gothic"/>
                <a:cs typeface="Century Gothic"/>
              </a:rPr>
              <a:t> </a:t>
            </a:r>
            <a:r>
              <a:rPr sz="2400" spc="90" dirty="0">
                <a:solidFill>
                  <a:srgbClr val="A7A8A7"/>
                </a:solidFill>
                <a:latin typeface="Arial"/>
                <a:cs typeface="Arial"/>
              </a:rPr>
              <a:t>learner</a:t>
            </a:r>
            <a:r>
              <a:rPr sz="2400" spc="-6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A7A8A7"/>
                </a:solidFill>
                <a:latin typeface="Arial"/>
                <a:cs typeface="Arial"/>
              </a:rPr>
              <a:t>by</a:t>
            </a:r>
            <a:r>
              <a:rPr sz="24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A7A8A7"/>
                </a:solidFill>
                <a:latin typeface="Arial"/>
                <a:cs typeface="Arial"/>
              </a:rPr>
              <a:t>correcting  </a:t>
            </a:r>
            <a:r>
              <a:rPr sz="2400" spc="75" dirty="0">
                <a:solidFill>
                  <a:srgbClr val="A7A8A7"/>
                </a:solidFill>
                <a:latin typeface="Arial"/>
                <a:cs typeface="Arial"/>
              </a:rPr>
              <a:t>its </a:t>
            </a:r>
            <a:r>
              <a:rPr sz="2400" spc="60" dirty="0">
                <a:solidFill>
                  <a:srgbClr val="A7A8A7"/>
                </a:solidFill>
                <a:latin typeface="Arial"/>
                <a:cs typeface="Arial"/>
              </a:rPr>
              <a:t>predecessor </a:t>
            </a:r>
            <a:r>
              <a:rPr sz="2400" spc="140" dirty="0">
                <a:solidFill>
                  <a:srgbClr val="A7A8A7"/>
                </a:solidFill>
                <a:latin typeface="Arial"/>
                <a:cs typeface="Arial"/>
              </a:rPr>
              <a:t>with</a:t>
            </a:r>
            <a:r>
              <a:rPr sz="2400" spc="-4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A7A8A7"/>
                </a:solidFill>
                <a:latin typeface="Arial"/>
                <a:cs typeface="Arial"/>
              </a:rPr>
              <a:t>sequential </a:t>
            </a:r>
            <a:r>
              <a:rPr sz="2400" spc="105" dirty="0">
                <a:solidFill>
                  <a:srgbClr val="A7A8A7"/>
                </a:solidFill>
                <a:latin typeface="Arial"/>
                <a:cs typeface="Arial"/>
              </a:rPr>
              <a:t>training.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solidFill>
                  <a:srgbClr val="A7A8A7"/>
                </a:solidFill>
                <a:latin typeface="Arial"/>
                <a:cs typeface="Arial"/>
              </a:rPr>
              <a:t>Boosting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Arial"/>
                <a:cs typeface="Arial"/>
              </a:rPr>
              <a:t>How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about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</a:t>
            </a:r>
            <a:r>
              <a:rPr sz="2400" b="1" u="heavy" spc="3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voting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’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aggregates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predictions?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Arial"/>
                <a:cs typeface="Arial"/>
              </a:rPr>
              <a:t>“model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model”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4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30" dirty="0">
                <a:latin typeface="Arial"/>
                <a:cs typeface="Arial"/>
              </a:rPr>
              <a:t>S</a:t>
            </a:r>
            <a:r>
              <a:rPr sz="4400" spc="355" dirty="0">
                <a:latin typeface="Arial"/>
                <a:cs typeface="Arial"/>
              </a:rPr>
              <a:t>t</a:t>
            </a:r>
            <a:r>
              <a:rPr sz="4400" spc="-35" dirty="0">
                <a:latin typeface="Arial"/>
                <a:cs typeface="Arial"/>
              </a:rPr>
              <a:t>ac</a:t>
            </a:r>
            <a:r>
              <a:rPr sz="4400" spc="155" dirty="0">
                <a:latin typeface="Arial"/>
                <a:cs typeface="Arial"/>
              </a:rPr>
              <a:t>ki</a:t>
            </a:r>
            <a:r>
              <a:rPr sz="4400" spc="270" dirty="0">
                <a:latin typeface="Arial"/>
                <a:cs typeface="Arial"/>
              </a:rPr>
              <a:t>n</a:t>
            </a:r>
            <a:r>
              <a:rPr sz="4400" spc="260" dirty="0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276715" cy="18929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Stacking: </a:t>
            </a:r>
            <a:r>
              <a:rPr sz="2400" spc="120" dirty="0">
                <a:latin typeface="Arial"/>
                <a:cs typeface="Arial"/>
              </a:rPr>
              <a:t>short </a:t>
            </a:r>
            <a:r>
              <a:rPr sz="2400" spc="155" dirty="0">
                <a:latin typeface="Arial"/>
                <a:cs typeface="Arial"/>
              </a:rPr>
              <a:t>for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b="1" spc="-15" dirty="0">
                <a:latin typeface="Century Gothic"/>
                <a:cs typeface="Century Gothic"/>
              </a:rPr>
              <a:t>stacked </a:t>
            </a:r>
            <a:r>
              <a:rPr sz="2400" b="1" spc="55" dirty="0">
                <a:latin typeface="Century Gothic"/>
                <a:cs typeface="Century Gothic"/>
              </a:rPr>
              <a:t>generalization</a:t>
            </a:r>
            <a:endParaRPr sz="24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70" dirty="0">
                <a:latin typeface="Arial"/>
                <a:cs typeface="Arial"/>
              </a:rPr>
              <a:t>A </a:t>
            </a:r>
            <a:r>
              <a:rPr sz="2400" spc="85" dirty="0">
                <a:latin typeface="Arial"/>
                <a:cs typeface="Arial"/>
              </a:rPr>
              <a:t>simple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idea: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Instead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using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114" dirty="0">
                <a:latin typeface="Century Gothic"/>
                <a:cs typeface="Century Gothic"/>
              </a:rPr>
              <a:t>trivial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spc="80" dirty="0">
                <a:latin typeface="Arial"/>
                <a:cs typeface="Arial"/>
              </a:rPr>
              <a:t>functions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(such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hard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voting)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aggregate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  </a:t>
            </a:r>
            <a:r>
              <a:rPr sz="2000" spc="75" dirty="0">
                <a:latin typeface="Arial"/>
                <a:cs typeface="Arial"/>
              </a:rPr>
              <a:t>predictions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predictors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ensemble,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30" dirty="0">
                <a:latin typeface="Century Gothic"/>
                <a:cs typeface="Century Gothic"/>
              </a:rPr>
              <a:t>train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b="1" spc="-110" dirty="0">
                <a:latin typeface="Century Gothic"/>
                <a:cs typeface="Century Gothic"/>
              </a:rPr>
              <a:t>a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b="1" spc="5" dirty="0">
                <a:latin typeface="Century Gothic"/>
                <a:cs typeface="Century Gothic"/>
              </a:rPr>
              <a:t>model</a:t>
            </a:r>
            <a:r>
              <a:rPr sz="2000" b="1" spc="-45" dirty="0">
                <a:latin typeface="Century Gothic"/>
                <a:cs typeface="Century Gothic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perform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aggregation.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4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30" dirty="0">
                <a:latin typeface="Arial"/>
                <a:cs typeface="Arial"/>
              </a:rPr>
              <a:t>S</a:t>
            </a:r>
            <a:r>
              <a:rPr sz="4400" spc="355" dirty="0">
                <a:latin typeface="Arial"/>
                <a:cs typeface="Arial"/>
              </a:rPr>
              <a:t>t</a:t>
            </a:r>
            <a:r>
              <a:rPr sz="4400" spc="-35" dirty="0">
                <a:latin typeface="Arial"/>
                <a:cs typeface="Arial"/>
              </a:rPr>
              <a:t>ac</a:t>
            </a:r>
            <a:r>
              <a:rPr sz="4400" spc="155" dirty="0">
                <a:latin typeface="Arial"/>
                <a:cs typeface="Arial"/>
              </a:rPr>
              <a:t>ki</a:t>
            </a:r>
            <a:r>
              <a:rPr sz="4400" spc="270" dirty="0">
                <a:latin typeface="Arial"/>
                <a:cs typeface="Arial"/>
              </a:rPr>
              <a:t>n</a:t>
            </a:r>
            <a:r>
              <a:rPr sz="4400" spc="260" dirty="0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59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Aggregating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predictions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using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blending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predictor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0792" y="2566416"/>
            <a:ext cx="4828031" cy="426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4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30" dirty="0">
                <a:latin typeface="Arial"/>
                <a:cs typeface="Arial"/>
              </a:rPr>
              <a:t>S</a:t>
            </a:r>
            <a:r>
              <a:rPr sz="4400" spc="355" dirty="0">
                <a:latin typeface="Arial"/>
                <a:cs typeface="Arial"/>
              </a:rPr>
              <a:t>t</a:t>
            </a:r>
            <a:r>
              <a:rPr sz="4400" spc="-35" dirty="0">
                <a:latin typeface="Arial"/>
                <a:cs typeface="Arial"/>
              </a:rPr>
              <a:t>ac</a:t>
            </a:r>
            <a:r>
              <a:rPr sz="4400" spc="155" dirty="0">
                <a:latin typeface="Arial"/>
                <a:cs typeface="Arial"/>
              </a:rPr>
              <a:t>ki</a:t>
            </a:r>
            <a:r>
              <a:rPr sz="4400" spc="270" dirty="0">
                <a:latin typeface="Arial"/>
                <a:cs typeface="Arial"/>
              </a:rPr>
              <a:t>n</a:t>
            </a:r>
            <a:r>
              <a:rPr sz="4400" spc="260" dirty="0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756" y="1690128"/>
            <a:ext cx="4724042" cy="302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2391" y="1074824"/>
            <a:ext cx="4724033" cy="4715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2120" y="6018401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맑은 고딕"/>
                <a:cs typeface="맑은 고딕"/>
              </a:rPr>
              <a:t>“Training </a:t>
            </a:r>
            <a:r>
              <a:rPr sz="1800" spc="-5" dirty="0">
                <a:latin typeface="맑은 고딕"/>
                <a:cs typeface="맑은 고딕"/>
              </a:rPr>
              <a:t>1</a:t>
            </a:r>
            <a:r>
              <a:rPr sz="1800" spc="-7" baseline="25462" dirty="0">
                <a:latin typeface="맑은 고딕"/>
                <a:cs typeface="맑은 고딕"/>
              </a:rPr>
              <a:t>st</a:t>
            </a:r>
            <a:r>
              <a:rPr sz="1800" spc="254" baseline="25462" dirty="0">
                <a:latin typeface="맑은 고딕"/>
                <a:cs typeface="맑은 고딕"/>
              </a:rPr>
              <a:t> </a:t>
            </a:r>
            <a:r>
              <a:rPr sz="1800" spc="15" dirty="0">
                <a:latin typeface="맑은 고딕"/>
                <a:cs typeface="맑은 고딕"/>
              </a:rPr>
              <a:t>layer”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79384" y="6018401"/>
            <a:ext cx="1904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맑은 고딕"/>
                <a:cs typeface="맑은 고딕"/>
              </a:rPr>
              <a:t>“Training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spc="10" dirty="0">
                <a:latin typeface="맑은 고딕"/>
                <a:cs typeface="맑은 고딕"/>
              </a:rPr>
              <a:t>Blender”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4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30" dirty="0">
                <a:latin typeface="Arial"/>
                <a:cs typeface="Arial"/>
              </a:rPr>
              <a:t>S</a:t>
            </a:r>
            <a:r>
              <a:rPr sz="4400" spc="355" dirty="0">
                <a:latin typeface="Arial"/>
                <a:cs typeface="Arial"/>
              </a:rPr>
              <a:t>t</a:t>
            </a:r>
            <a:r>
              <a:rPr sz="4400" spc="-35" dirty="0">
                <a:latin typeface="Arial"/>
                <a:cs typeface="Arial"/>
              </a:rPr>
              <a:t>ac</a:t>
            </a:r>
            <a:r>
              <a:rPr sz="4400" spc="155" dirty="0">
                <a:latin typeface="Arial"/>
                <a:cs typeface="Arial"/>
              </a:rPr>
              <a:t>ki</a:t>
            </a:r>
            <a:r>
              <a:rPr sz="4400" spc="270" dirty="0">
                <a:latin typeface="Arial"/>
                <a:cs typeface="Arial"/>
              </a:rPr>
              <a:t>n</a:t>
            </a:r>
            <a:r>
              <a:rPr sz="4400" spc="260" dirty="0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1205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Predictions </a:t>
            </a:r>
            <a:r>
              <a:rPr sz="2400" spc="114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b="1" spc="105" dirty="0">
                <a:latin typeface="Century Gothic"/>
                <a:cs typeface="Century Gothic"/>
              </a:rPr>
              <a:t>multilayer  </a:t>
            </a:r>
            <a:r>
              <a:rPr sz="2400" b="1" spc="40" dirty="0">
                <a:latin typeface="Century Gothic"/>
                <a:cs typeface="Century Gothic"/>
              </a:rPr>
              <a:t>stacking</a:t>
            </a:r>
            <a:r>
              <a:rPr sz="2400" b="1" spc="-55" dirty="0">
                <a:latin typeface="Century Gothic"/>
                <a:cs typeface="Century Gothic"/>
              </a:rPr>
              <a:t> </a:t>
            </a:r>
            <a:r>
              <a:rPr sz="2400" b="1" spc="10" dirty="0">
                <a:latin typeface="Century Gothic"/>
                <a:cs typeface="Century Gothic"/>
              </a:rPr>
              <a:t>ensemble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1854" y="1214627"/>
            <a:ext cx="4724755" cy="4876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94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latin typeface="Arial"/>
                <a:cs typeface="Arial"/>
              </a:rPr>
              <a:t>Ensemble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349230" cy="345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5" dirty="0">
                <a:latin typeface="Arial"/>
                <a:cs typeface="Arial"/>
              </a:rPr>
              <a:t>Similar </a:t>
            </a:r>
            <a:r>
              <a:rPr sz="2400" spc="155" dirty="0">
                <a:latin typeface="Arial"/>
                <a:cs typeface="Arial"/>
              </a:rPr>
              <a:t>to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Wisdom </a:t>
            </a:r>
            <a:r>
              <a:rPr sz="2400" i="1" dirty="0">
                <a:latin typeface="Noto Sans"/>
                <a:cs typeface="Noto Sans"/>
              </a:rPr>
              <a:t>of </a:t>
            </a:r>
            <a:r>
              <a:rPr sz="2400" i="1" spc="-5" dirty="0">
                <a:latin typeface="Noto Sans"/>
                <a:cs typeface="Noto Sans"/>
              </a:rPr>
              <a:t>the crowd </a:t>
            </a:r>
            <a:r>
              <a:rPr sz="2400" spc="-25" dirty="0">
                <a:latin typeface="Arial"/>
                <a:cs typeface="Arial"/>
              </a:rPr>
              <a:t>(</a:t>
            </a:r>
            <a:r>
              <a:rPr sz="2400" spc="-25" dirty="0">
                <a:latin typeface="Cambria Math"/>
                <a:cs typeface="Cambria Math"/>
              </a:rPr>
              <a:t>≃</a:t>
            </a:r>
            <a:r>
              <a:rPr sz="2400" spc="-25" dirty="0">
                <a:latin typeface="맑은 고딕"/>
                <a:cs typeface="맑은 고딕"/>
              </a:rPr>
              <a:t>집단지성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Ensemble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group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predictors </a:t>
            </a:r>
            <a:r>
              <a:rPr sz="2000" spc="-5" dirty="0">
                <a:latin typeface="Calibri"/>
                <a:cs typeface="Calibri"/>
              </a:rPr>
              <a:t>(often </a:t>
            </a:r>
            <a:r>
              <a:rPr sz="2000" spc="-10" dirty="0">
                <a:latin typeface="Calibri"/>
                <a:cs typeface="Calibri"/>
              </a:rPr>
              <a:t>better </a:t>
            </a:r>
            <a:r>
              <a:rPr sz="2000" spc="-5" dirty="0">
                <a:latin typeface="Calibri"/>
                <a:cs typeface="Calibri"/>
              </a:rPr>
              <a:t>predictions </a:t>
            </a:r>
            <a:r>
              <a:rPr sz="2000" dirty="0">
                <a:latin typeface="Calibri"/>
                <a:cs typeface="Calibri"/>
              </a:rPr>
              <a:t>than the </a:t>
            </a:r>
            <a:r>
              <a:rPr sz="2000" spc="-10" dirty="0">
                <a:latin typeface="Calibri"/>
                <a:cs typeface="Calibri"/>
              </a:rPr>
              <a:t>best </a:t>
            </a:r>
            <a:r>
              <a:rPr sz="2000" spc="-5" dirty="0">
                <a:latin typeface="Calibri"/>
                <a:cs typeface="Calibri"/>
              </a:rPr>
              <a:t>individual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predictor)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Example </a:t>
            </a:r>
            <a:r>
              <a:rPr sz="2400" spc="135" dirty="0">
                <a:latin typeface="Arial"/>
                <a:cs typeface="Arial"/>
              </a:rPr>
              <a:t>of </a:t>
            </a:r>
            <a:r>
              <a:rPr sz="2400" spc="75" dirty="0">
                <a:latin typeface="Arial"/>
                <a:cs typeface="Arial"/>
              </a:rPr>
              <a:t>an </a:t>
            </a:r>
            <a:r>
              <a:rPr sz="2400" spc="40" dirty="0">
                <a:latin typeface="Arial"/>
                <a:cs typeface="Arial"/>
              </a:rPr>
              <a:t>Ensemble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0" dirty="0">
                <a:latin typeface="Arial"/>
                <a:cs typeface="Arial"/>
              </a:rPr>
              <a:t>Train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45" dirty="0">
                <a:latin typeface="Century Gothic"/>
                <a:cs typeface="Century Gothic"/>
              </a:rPr>
              <a:t>group</a:t>
            </a:r>
            <a:r>
              <a:rPr sz="2000" b="1" spc="-45" dirty="0">
                <a:latin typeface="Century Gothic"/>
                <a:cs typeface="Century Gothic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Decision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Tree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classifiers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40" dirty="0">
                <a:latin typeface="Century Gothic"/>
                <a:cs typeface="Century Gothic"/>
              </a:rPr>
              <a:t>random</a:t>
            </a:r>
            <a:r>
              <a:rPr sz="2000" b="1" spc="-45" dirty="0">
                <a:latin typeface="Century Gothic"/>
                <a:cs typeface="Century Gothic"/>
              </a:rPr>
              <a:t> </a:t>
            </a:r>
            <a:r>
              <a:rPr sz="2000" b="1" spc="75" dirty="0">
                <a:latin typeface="Century Gothic"/>
                <a:cs typeface="Century Gothic"/>
              </a:rPr>
              <a:t>subset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Arial"/>
                <a:cs typeface="Arial"/>
              </a:rPr>
              <a:t>Predict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class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getting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most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50" dirty="0">
                <a:latin typeface="Century Gothic"/>
                <a:cs typeface="Century Gothic"/>
              </a:rPr>
              <a:t>votes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spc="145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individual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"/>
                <a:cs typeface="Arial"/>
              </a:rPr>
              <a:t>This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ensemble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called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25" dirty="0">
                <a:latin typeface="Century Gothic"/>
                <a:cs typeface="Century Gothic"/>
              </a:rPr>
              <a:t>Random</a:t>
            </a:r>
            <a:r>
              <a:rPr sz="2000" b="1" spc="-45" dirty="0">
                <a:latin typeface="Century Gothic"/>
                <a:cs typeface="Century Gothic"/>
              </a:rPr>
              <a:t> </a:t>
            </a:r>
            <a:r>
              <a:rPr sz="2000" b="1" spc="85" dirty="0">
                <a:latin typeface="Century Gothic"/>
                <a:cs typeface="Century Gothic"/>
              </a:rPr>
              <a:t>Forest</a:t>
            </a:r>
            <a:r>
              <a:rPr sz="2000" spc="8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768215" cy="20999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Ensemble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Voting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Bagging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00"/>
              </a:spcBef>
              <a:tabLst>
                <a:tab pos="1155065" algn="l"/>
              </a:tabLst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25" dirty="0">
                <a:latin typeface="Arial"/>
                <a:cs typeface="Arial"/>
              </a:rPr>
              <a:t>+ </a:t>
            </a:r>
            <a:r>
              <a:rPr sz="1800" spc="50" dirty="0">
                <a:latin typeface="Arial"/>
                <a:cs typeface="Arial"/>
              </a:rPr>
              <a:t>Random </a:t>
            </a:r>
            <a:r>
              <a:rPr sz="1800" spc="30" dirty="0">
                <a:latin typeface="Arial"/>
                <a:cs typeface="Arial"/>
              </a:rPr>
              <a:t>Forest </a:t>
            </a:r>
            <a:r>
              <a:rPr sz="1800" spc="50" dirty="0">
                <a:latin typeface="Arial"/>
                <a:cs typeface="Arial"/>
              </a:rPr>
              <a:t>(Bagging </a:t>
            </a:r>
            <a:r>
              <a:rPr sz="1800" spc="140" dirty="0">
                <a:latin typeface="Arial"/>
                <a:cs typeface="Arial"/>
              </a:rPr>
              <a:t>w/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DT)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Boosting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Stacking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참고자료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핸</a:t>
            </a:r>
            <a:r>
              <a:rPr spc="15" dirty="0"/>
              <a:t>7</a:t>
            </a:r>
          </a:p>
          <a:p>
            <a:pPr marL="241300" marR="5080" indent="-228600">
              <a:lnSpc>
                <a:spcPct val="898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>
                <a:latin typeface="맑은 고딕"/>
                <a:cs typeface="맑은 고딕"/>
              </a:rPr>
              <a:t>코드</a:t>
            </a:r>
            <a:r>
              <a:rPr spc="-10" dirty="0"/>
              <a:t>+</a:t>
            </a:r>
            <a:r>
              <a:rPr spc="-10" dirty="0">
                <a:latin typeface="맑은 고딕"/>
                <a:cs typeface="맑은 고딕"/>
              </a:rPr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5" dirty="0"/>
              <a:t>Colab </a:t>
            </a:r>
            <a:r>
              <a:rPr spc="50" dirty="0"/>
              <a:t>ver. </a:t>
            </a:r>
            <a:r>
              <a:rPr u="heavy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 </a:t>
            </a:r>
            <a:r>
              <a:rPr u="heavy" spc="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https://colab.research.google.com/github/ageron/handson-  </a:t>
            </a:r>
            <a:r>
              <a:rPr u="heavy" spc="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ml2/blob/master/07_ensemble_learning_and_random_forests.ipynb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70" dirty="0">
                <a:latin typeface="Arial"/>
                <a:cs typeface="Arial"/>
              </a:rPr>
              <a:t>In </a:t>
            </a:r>
            <a:r>
              <a:rPr sz="4400" spc="220" dirty="0">
                <a:latin typeface="Arial"/>
                <a:cs typeface="Arial"/>
              </a:rPr>
              <a:t>the </a:t>
            </a:r>
            <a:r>
              <a:rPr sz="4400" spc="200" dirty="0">
                <a:latin typeface="Arial"/>
                <a:cs typeface="Arial"/>
              </a:rPr>
              <a:t>next</a:t>
            </a:r>
            <a:r>
              <a:rPr sz="4400" spc="-760" dirty="0">
                <a:latin typeface="Arial"/>
                <a:cs typeface="Arial"/>
              </a:rPr>
              <a:t> </a:t>
            </a:r>
            <a:r>
              <a:rPr sz="4400" spc="25" dirty="0">
                <a:latin typeface="Arial"/>
                <a:cs typeface="Arial"/>
              </a:rPr>
              <a:t>lecture…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59977"/>
            <a:ext cx="6007100" cy="2921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79400" algn="l"/>
              </a:tabLst>
            </a:pPr>
            <a:r>
              <a:rPr sz="2400" spc="85" dirty="0">
                <a:latin typeface="Arial"/>
                <a:cs typeface="Arial"/>
              </a:rPr>
              <a:t>5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0" dirty="0">
                <a:latin typeface="Arial"/>
                <a:cs typeface="Arial"/>
              </a:rPr>
              <a:t>1</a:t>
            </a:r>
            <a:r>
              <a:rPr sz="2400" spc="60" baseline="24305" dirty="0">
                <a:latin typeface="Arial"/>
                <a:cs typeface="Arial"/>
              </a:rPr>
              <a:t>st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9)</a:t>
            </a:r>
            <a:endParaRPr sz="2400">
              <a:latin typeface="Arial"/>
              <a:cs typeface="Arial"/>
            </a:endParaRPr>
          </a:p>
          <a:p>
            <a:pPr marL="7366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35965" algn="l"/>
                <a:tab pos="736600" algn="l"/>
              </a:tabLst>
            </a:pPr>
            <a:r>
              <a:rPr sz="2000" spc="50" dirty="0">
                <a:latin typeface="Arial"/>
                <a:cs typeface="Arial"/>
              </a:rPr>
              <a:t>Linear </a:t>
            </a:r>
            <a:r>
              <a:rPr sz="2000" spc="-75" dirty="0">
                <a:latin typeface="Arial"/>
                <a:cs typeface="Arial"/>
              </a:rPr>
              <a:t>SVM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classification</a:t>
            </a:r>
            <a:endParaRPr sz="2000">
              <a:latin typeface="Arial"/>
              <a:cs typeface="Arial"/>
            </a:endParaRPr>
          </a:p>
          <a:p>
            <a:pPr marL="7366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735965" algn="l"/>
                <a:tab pos="736600" algn="l"/>
              </a:tabLst>
            </a:pPr>
            <a:r>
              <a:rPr sz="2000" spc="80" dirty="0">
                <a:latin typeface="Arial"/>
                <a:cs typeface="Arial"/>
              </a:rPr>
              <a:t>Nonlinear </a:t>
            </a:r>
            <a:r>
              <a:rPr sz="2000" spc="-75" dirty="0">
                <a:latin typeface="Arial"/>
                <a:cs typeface="Arial"/>
              </a:rPr>
              <a:t>SVM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classification</a:t>
            </a:r>
            <a:endParaRPr sz="2000">
              <a:latin typeface="Arial"/>
              <a:cs typeface="Arial"/>
            </a:endParaRPr>
          </a:p>
          <a:p>
            <a:pPr marL="7366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b="1" spc="35" dirty="0">
                <a:solidFill>
                  <a:srgbClr val="FF0000"/>
                </a:solidFill>
                <a:latin typeface="Century Gothic"/>
                <a:cs typeface="Century Gothic"/>
              </a:rPr>
              <a:t>2</a:t>
            </a:r>
            <a:r>
              <a:rPr sz="1950" b="1" spc="52" baseline="25641" dirty="0">
                <a:solidFill>
                  <a:srgbClr val="FF0000"/>
                </a:solidFill>
                <a:latin typeface="Century Gothic"/>
                <a:cs typeface="Century Gothic"/>
              </a:rPr>
              <a:t>nd </a:t>
            </a:r>
            <a:r>
              <a:rPr sz="2000" b="1" spc="60" dirty="0">
                <a:solidFill>
                  <a:srgbClr val="FF0000"/>
                </a:solidFill>
                <a:latin typeface="Century Gothic"/>
                <a:cs typeface="Century Gothic"/>
              </a:rPr>
              <a:t>Assignment: </a:t>
            </a:r>
            <a:r>
              <a:rPr sz="2000" b="1" spc="160" dirty="0">
                <a:solidFill>
                  <a:srgbClr val="FF0000"/>
                </a:solidFill>
                <a:latin typeface="Century Gothic"/>
                <a:cs typeface="Century Gothic"/>
              </a:rPr>
              <a:t>iris</a:t>
            </a:r>
            <a:r>
              <a:rPr sz="20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0" b="1" spc="40" dirty="0">
                <a:solidFill>
                  <a:srgbClr val="FF0000"/>
                </a:solidFill>
                <a:latin typeface="Century Gothic"/>
                <a:cs typeface="Century Gothic"/>
              </a:rPr>
              <a:t>classification</a:t>
            </a:r>
            <a:endParaRPr sz="20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har char="•"/>
            </a:pPr>
            <a:endParaRPr sz="2700">
              <a:latin typeface="Century Gothic"/>
              <a:cs typeface="Century Gothic"/>
            </a:endParaRPr>
          </a:p>
          <a:p>
            <a:pPr marL="279400" indent="-228600">
              <a:lnSpc>
                <a:spcPct val="100000"/>
              </a:lnSpc>
              <a:buChar char="•"/>
              <a:tabLst>
                <a:tab pos="279400" algn="l"/>
              </a:tabLst>
            </a:pPr>
            <a:r>
              <a:rPr sz="2400" spc="85" dirty="0">
                <a:latin typeface="Arial"/>
                <a:cs typeface="Arial"/>
              </a:rPr>
              <a:t>5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 </a:t>
            </a:r>
            <a:r>
              <a:rPr sz="2400" spc="-5" dirty="0">
                <a:latin typeface="Arial"/>
                <a:cs typeface="Arial"/>
              </a:rPr>
              <a:t>10)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추석</a:t>
            </a:r>
            <a:endParaRPr sz="2400">
              <a:latin typeface="맑은 고딕"/>
              <a:cs typeface="맑은 고딕"/>
            </a:endParaRPr>
          </a:p>
          <a:p>
            <a:pPr marL="7366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735965" algn="l"/>
                <a:tab pos="736600" algn="l"/>
              </a:tabLst>
            </a:pPr>
            <a:r>
              <a:rPr sz="2000" spc="45" dirty="0">
                <a:latin typeface="Arial"/>
                <a:cs typeface="Arial"/>
              </a:rPr>
              <a:t>Kernel </a:t>
            </a:r>
            <a:r>
              <a:rPr sz="2000" spc="80" dirty="0">
                <a:latin typeface="Arial"/>
                <a:cs typeface="Arial"/>
              </a:rPr>
              <a:t>trick </a:t>
            </a:r>
            <a:r>
              <a:rPr sz="2000" spc="120" dirty="0">
                <a:latin typeface="Arial"/>
                <a:cs typeface="Arial"/>
              </a:rPr>
              <a:t>with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SVM</a:t>
            </a:r>
            <a:endParaRPr sz="2000">
              <a:latin typeface="Arial"/>
              <a:cs typeface="Arial"/>
            </a:endParaRPr>
          </a:p>
          <a:p>
            <a:pPr marL="7366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b="1" spc="55" dirty="0">
                <a:latin typeface="Century Gothic"/>
                <a:cs typeface="Century Gothic"/>
              </a:rPr>
              <a:t>No</a:t>
            </a:r>
            <a:r>
              <a:rPr sz="2000" b="1" spc="-55" dirty="0">
                <a:latin typeface="Century Gothic"/>
                <a:cs typeface="Century Gothic"/>
              </a:rPr>
              <a:t> </a:t>
            </a:r>
            <a:r>
              <a:rPr sz="2000" b="1" spc="60" dirty="0">
                <a:latin typeface="Century Gothic"/>
                <a:cs typeface="Century Gothic"/>
              </a:rPr>
              <a:t>quiz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이 강의까지 포함하는  높은배점퀴즈</a:t>
            </a:r>
            <a:r>
              <a:rPr spc="-635" dirty="0"/>
              <a:t> </a:t>
            </a:r>
            <a:r>
              <a:rPr spc="-15" dirty="0"/>
              <a:t>있습니다</a:t>
            </a:r>
            <a:r>
              <a:rPr spc="-15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26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0" dirty="0">
                <a:latin typeface="Arial"/>
                <a:cs typeface="Arial"/>
              </a:rPr>
              <a:t>Voting</a:t>
            </a:r>
            <a:r>
              <a:rPr sz="4400" spc="-145" dirty="0">
                <a:latin typeface="Arial"/>
                <a:cs typeface="Arial"/>
              </a:rPr>
              <a:t> </a:t>
            </a:r>
            <a:r>
              <a:rPr sz="4400" spc="45" dirty="0">
                <a:latin typeface="Arial"/>
                <a:cs typeface="Arial"/>
              </a:rPr>
              <a:t>Classifiers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879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Case: </a:t>
            </a:r>
            <a:r>
              <a:rPr sz="2400" spc="80" dirty="0">
                <a:latin typeface="Arial"/>
                <a:cs typeface="Arial"/>
              </a:rPr>
              <a:t>Training </a:t>
            </a:r>
            <a:r>
              <a:rPr sz="2400" spc="60" dirty="0">
                <a:latin typeface="Arial"/>
                <a:cs typeface="Arial"/>
              </a:rPr>
              <a:t>diverse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031" y="2702936"/>
            <a:ext cx="11719560" cy="4155440"/>
            <a:chOff x="473031" y="2702936"/>
            <a:chExt cx="11719560" cy="4155440"/>
          </a:xfrm>
        </p:grpSpPr>
        <p:sp>
          <p:nvSpPr>
            <p:cNvPr id="5" name="object 5"/>
            <p:cNvSpPr/>
            <p:nvPr/>
          </p:nvSpPr>
          <p:spPr>
            <a:xfrm>
              <a:off x="473031" y="2702936"/>
              <a:ext cx="5799171" cy="24930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0" y="3157728"/>
              <a:ext cx="6019799" cy="37002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7272" y="3352800"/>
              <a:ext cx="5824727" cy="3139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0808" y="4136136"/>
              <a:ext cx="1155700" cy="1270000"/>
            </a:xfrm>
            <a:custGeom>
              <a:avLst/>
              <a:gdLst/>
              <a:ahLst/>
              <a:cxnLst/>
              <a:rect l="l" t="t" r="r" b="b"/>
              <a:pathLst>
                <a:path w="1155700" h="1270000">
                  <a:moveTo>
                    <a:pt x="577596" y="0"/>
                  </a:moveTo>
                  <a:lnTo>
                    <a:pt x="577596" y="317373"/>
                  </a:lnTo>
                  <a:lnTo>
                    <a:pt x="0" y="317373"/>
                  </a:lnTo>
                  <a:lnTo>
                    <a:pt x="0" y="952119"/>
                  </a:lnTo>
                  <a:lnTo>
                    <a:pt x="577596" y="952119"/>
                  </a:lnTo>
                  <a:lnTo>
                    <a:pt x="577596" y="1269492"/>
                  </a:lnTo>
                  <a:lnTo>
                    <a:pt x="1155192" y="634746"/>
                  </a:lnTo>
                  <a:lnTo>
                    <a:pt x="57759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0808" y="4136136"/>
              <a:ext cx="1155700" cy="1270000"/>
            </a:xfrm>
            <a:custGeom>
              <a:avLst/>
              <a:gdLst/>
              <a:ahLst/>
              <a:cxnLst/>
              <a:rect l="l" t="t" r="r" b="b"/>
              <a:pathLst>
                <a:path w="1155700" h="1270000">
                  <a:moveTo>
                    <a:pt x="0" y="317373"/>
                  </a:moveTo>
                  <a:lnTo>
                    <a:pt x="577596" y="317373"/>
                  </a:lnTo>
                  <a:lnTo>
                    <a:pt x="577596" y="0"/>
                  </a:lnTo>
                  <a:lnTo>
                    <a:pt x="1155192" y="634746"/>
                  </a:lnTo>
                  <a:lnTo>
                    <a:pt x="577596" y="1269492"/>
                  </a:lnTo>
                  <a:lnTo>
                    <a:pt x="577596" y="952119"/>
                  </a:lnTo>
                  <a:lnTo>
                    <a:pt x="0" y="952119"/>
                  </a:lnTo>
                  <a:lnTo>
                    <a:pt x="0" y="317373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26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0" dirty="0">
                <a:latin typeface="Arial"/>
                <a:cs typeface="Arial"/>
              </a:rPr>
              <a:t>Voting</a:t>
            </a:r>
            <a:r>
              <a:rPr sz="4400" spc="-145" dirty="0">
                <a:latin typeface="Arial"/>
                <a:cs typeface="Arial"/>
              </a:rPr>
              <a:t> </a:t>
            </a:r>
            <a:r>
              <a:rPr sz="4400" spc="45" dirty="0">
                <a:latin typeface="Arial"/>
                <a:cs typeface="Arial"/>
              </a:rPr>
              <a:t>Classifiers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96379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Hard </a:t>
            </a:r>
            <a:r>
              <a:rPr sz="2400" spc="114" dirty="0">
                <a:latin typeface="Arial"/>
                <a:cs typeface="Arial"/>
              </a:rPr>
              <a:t>voting </a:t>
            </a:r>
            <a:r>
              <a:rPr sz="2400" spc="45" dirty="0">
                <a:latin typeface="Arial"/>
                <a:cs typeface="Arial"/>
              </a:rPr>
              <a:t>classifier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predictions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  <a:tab pos="2755265" algn="l"/>
              </a:tabLst>
            </a:pPr>
            <a:r>
              <a:rPr sz="2000" spc="-35" dirty="0">
                <a:latin typeface="Arial"/>
                <a:cs typeface="Arial"/>
              </a:rPr>
              <a:t>Each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classifier:	</a:t>
            </a:r>
            <a:r>
              <a:rPr sz="2000" spc="55" dirty="0">
                <a:latin typeface="Arial"/>
                <a:cs typeface="Arial"/>
              </a:rPr>
              <a:t>weak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  <a:tab pos="2755265" algn="l"/>
              </a:tabLst>
            </a:pPr>
            <a:r>
              <a:rPr sz="2000" spc="25" dirty="0">
                <a:latin typeface="Arial"/>
                <a:cs typeface="Arial"/>
              </a:rPr>
              <a:t>Ensemble:	</a:t>
            </a:r>
            <a:r>
              <a:rPr sz="2000" spc="100" dirty="0">
                <a:latin typeface="Arial"/>
                <a:cs typeface="Arial"/>
              </a:rPr>
              <a:t>strong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03520" y="2726435"/>
            <a:ext cx="6888480" cy="4131945"/>
            <a:chOff x="5303520" y="2726435"/>
            <a:chExt cx="6888480" cy="4131945"/>
          </a:xfrm>
        </p:grpSpPr>
        <p:sp>
          <p:nvSpPr>
            <p:cNvPr id="5" name="object 5"/>
            <p:cNvSpPr/>
            <p:nvPr/>
          </p:nvSpPr>
          <p:spPr>
            <a:xfrm>
              <a:off x="5303520" y="2726435"/>
              <a:ext cx="6888479" cy="4131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8592" y="2921507"/>
              <a:ext cx="6624827" cy="35707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5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0" dirty="0">
                <a:latin typeface="Arial"/>
                <a:cs typeface="Arial"/>
              </a:rPr>
              <a:t>Best </a:t>
            </a:r>
            <a:r>
              <a:rPr sz="4400" spc="245" dirty="0">
                <a:latin typeface="Arial"/>
                <a:cs typeface="Arial"/>
              </a:rPr>
              <a:t>option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590" dirty="0">
                <a:latin typeface="Arial"/>
                <a:cs typeface="Arial"/>
              </a:rPr>
              <a:t> </a:t>
            </a:r>
            <a:r>
              <a:rPr sz="4400" spc="75" dirty="0">
                <a:latin typeface="Arial"/>
                <a:cs typeface="Arial"/>
              </a:rPr>
              <a:t>Ensemble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231630" cy="15678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Ensemble </a:t>
            </a:r>
            <a:r>
              <a:rPr sz="2400" spc="114" dirty="0">
                <a:latin typeface="Arial"/>
                <a:cs typeface="Arial"/>
              </a:rPr>
              <a:t>methods </a:t>
            </a:r>
            <a:r>
              <a:rPr sz="2400" spc="130" dirty="0">
                <a:latin typeface="Arial"/>
                <a:cs typeface="Arial"/>
              </a:rPr>
              <a:t>work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best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5" dirty="0">
                <a:latin typeface="Arial"/>
                <a:cs typeface="Arial"/>
              </a:rPr>
              <a:t>when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predictors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25" dirty="0">
                <a:latin typeface="Century Gothic"/>
                <a:cs typeface="Century Gothic"/>
              </a:rPr>
              <a:t>independent</a:t>
            </a:r>
            <a:r>
              <a:rPr sz="2000" b="1" spc="-75" dirty="0">
                <a:latin typeface="Century Gothic"/>
                <a:cs typeface="Century Gothic"/>
              </a:rPr>
              <a:t> </a:t>
            </a:r>
            <a:r>
              <a:rPr sz="2000" spc="145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another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65" dirty="0">
                <a:latin typeface="Arial"/>
                <a:cs typeface="Arial"/>
              </a:rPr>
              <a:t>So, </a:t>
            </a:r>
            <a:r>
              <a:rPr sz="2400" spc="125" dirty="0">
                <a:latin typeface="Arial"/>
                <a:cs typeface="Arial"/>
              </a:rPr>
              <a:t>train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very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different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MLs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Ensemble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149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>
                <a:latin typeface="Arial"/>
                <a:cs typeface="Arial"/>
              </a:rPr>
              <a:t>Example: </a:t>
            </a:r>
            <a:r>
              <a:rPr sz="4400" spc="30" dirty="0">
                <a:latin typeface="Arial"/>
                <a:cs typeface="Arial"/>
              </a:rPr>
              <a:t>Code </a:t>
            </a:r>
            <a:r>
              <a:rPr sz="4400" spc="-55" dirty="0">
                <a:latin typeface="Arial"/>
                <a:cs typeface="Arial"/>
              </a:rPr>
              <a:t>+</a:t>
            </a:r>
            <a:r>
              <a:rPr sz="4400" spc="-450" dirty="0">
                <a:latin typeface="Arial"/>
                <a:cs typeface="Arial"/>
              </a:rPr>
              <a:t> </a:t>
            </a:r>
            <a:r>
              <a:rPr sz="4400" spc="50" dirty="0">
                <a:latin typeface="Arial"/>
                <a:cs typeface="Arial"/>
              </a:rPr>
              <a:t>Result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62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Dataset: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‘</a:t>
            </a:r>
            <a:r>
              <a:rPr sz="2400" b="1" spc="-25" dirty="0">
                <a:latin typeface="Century Gothic"/>
                <a:cs typeface="Century Gothic"/>
              </a:rPr>
              <a:t>make_moons</a:t>
            </a:r>
            <a:r>
              <a:rPr sz="2400" spc="-25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7008" y="256044"/>
            <a:ext cx="10985500" cy="4337685"/>
            <a:chOff x="1207008" y="256044"/>
            <a:chExt cx="10985500" cy="4337685"/>
          </a:xfrm>
        </p:grpSpPr>
        <p:sp>
          <p:nvSpPr>
            <p:cNvPr id="5" name="object 5"/>
            <p:cNvSpPr/>
            <p:nvPr/>
          </p:nvSpPr>
          <p:spPr>
            <a:xfrm>
              <a:off x="1207008" y="3057156"/>
              <a:ext cx="10146791" cy="15361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256044"/>
              <a:ext cx="4486656" cy="33832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00415" y="451103"/>
              <a:ext cx="4020311" cy="27950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359029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marR="586105" indent="-228600" algn="r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110" dirty="0">
                <a:latin typeface="Arial"/>
                <a:cs typeface="Arial"/>
              </a:rPr>
              <a:t>Different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227965" marR="579120" lvl="1" indent="-227965" algn="r">
              <a:lnSpc>
                <a:spcPct val="100000"/>
              </a:lnSpc>
              <a:spcBef>
                <a:spcPts val="29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45" dirty="0">
                <a:latin typeface="Arial"/>
                <a:cs typeface="Arial"/>
              </a:rPr>
              <a:t>Logistic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Random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Forest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Support </a:t>
            </a:r>
            <a:r>
              <a:rPr sz="2000" spc="40" dirty="0">
                <a:latin typeface="Arial"/>
                <a:cs typeface="Arial"/>
              </a:rPr>
              <a:t>Vector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55004" y="22859"/>
            <a:ext cx="6428105" cy="6835140"/>
            <a:chOff x="5755004" y="22859"/>
            <a:chExt cx="6428105" cy="6835140"/>
          </a:xfrm>
        </p:grpSpPr>
        <p:sp>
          <p:nvSpPr>
            <p:cNvPr id="4" name="object 4"/>
            <p:cNvSpPr/>
            <p:nvPr/>
          </p:nvSpPr>
          <p:spPr>
            <a:xfrm>
              <a:off x="5893308" y="22859"/>
              <a:ext cx="6289547" cy="6835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4529" y="997457"/>
              <a:ext cx="457200" cy="1324610"/>
            </a:xfrm>
            <a:custGeom>
              <a:avLst/>
              <a:gdLst/>
              <a:ahLst/>
              <a:cxnLst/>
              <a:rect l="l" t="t" r="r" b="b"/>
              <a:pathLst>
                <a:path w="457200" h="1324610">
                  <a:moveTo>
                    <a:pt x="457200" y="1324356"/>
                  </a:moveTo>
                  <a:lnTo>
                    <a:pt x="384945" y="1322413"/>
                  </a:lnTo>
                  <a:lnTo>
                    <a:pt x="322192" y="1317005"/>
                  </a:lnTo>
                  <a:lnTo>
                    <a:pt x="272706" y="1308758"/>
                  </a:lnTo>
                  <a:lnTo>
                    <a:pt x="228600" y="1286256"/>
                  </a:lnTo>
                  <a:lnTo>
                    <a:pt x="228600" y="700278"/>
                  </a:lnTo>
                  <a:lnTo>
                    <a:pt x="216945" y="688234"/>
                  </a:lnTo>
                  <a:lnTo>
                    <a:pt x="184493" y="677775"/>
                  </a:lnTo>
                  <a:lnTo>
                    <a:pt x="135007" y="669528"/>
                  </a:lnTo>
                  <a:lnTo>
                    <a:pt x="72254" y="664120"/>
                  </a:lnTo>
                  <a:lnTo>
                    <a:pt x="0" y="662178"/>
                  </a:lnTo>
                  <a:lnTo>
                    <a:pt x="72254" y="660235"/>
                  </a:lnTo>
                  <a:lnTo>
                    <a:pt x="135007" y="654827"/>
                  </a:lnTo>
                  <a:lnTo>
                    <a:pt x="184493" y="646580"/>
                  </a:lnTo>
                  <a:lnTo>
                    <a:pt x="216945" y="636121"/>
                  </a:lnTo>
                  <a:lnTo>
                    <a:pt x="228600" y="624078"/>
                  </a:lnTo>
                  <a:lnTo>
                    <a:pt x="228600" y="38100"/>
                  </a:lnTo>
                  <a:lnTo>
                    <a:pt x="240254" y="26056"/>
                  </a:lnTo>
                  <a:lnTo>
                    <a:pt x="272706" y="15597"/>
                  </a:lnTo>
                  <a:lnTo>
                    <a:pt x="322192" y="7350"/>
                  </a:lnTo>
                  <a:lnTo>
                    <a:pt x="384945" y="1942"/>
                  </a:lnTo>
                  <a:lnTo>
                    <a:pt x="457200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3747</Words>
  <Application>Microsoft Office PowerPoint</Application>
  <PresentationFormat>와이드스크린</PresentationFormat>
  <Paragraphs>562</Paragraphs>
  <Slides>43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Noto Sans</vt:lpstr>
      <vt:lpstr>맑은 고딕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Office Theme</vt:lpstr>
      <vt:lpstr>PowerPoint 프레젠테이션</vt:lpstr>
      <vt:lpstr>학습목표</vt:lpstr>
      <vt:lpstr>PowerPoint 프레젠테이션</vt:lpstr>
      <vt:lpstr>Ensemble</vt:lpstr>
      <vt:lpstr>Voting Classifiers</vt:lpstr>
      <vt:lpstr>Voting Classifiers</vt:lpstr>
      <vt:lpstr>Best option for Ensemble</vt:lpstr>
      <vt:lpstr>Example: Code + Result</vt:lpstr>
      <vt:lpstr>PowerPoint 프레젠테이션</vt:lpstr>
      <vt:lpstr>PowerPoint 프레젠테이션</vt:lpstr>
      <vt:lpstr>PowerPoint 프레젠테이션</vt:lpstr>
      <vt:lpstr>PowerPoint 프레젠테이션</vt:lpstr>
      <vt:lpstr>For Ensemble</vt:lpstr>
      <vt:lpstr>2) Another approach for Ensemble</vt:lpstr>
      <vt:lpstr>Bagging and Pasting</vt:lpstr>
      <vt:lpstr>Bagging and Pasting</vt:lpstr>
      <vt:lpstr>Two:  BaggingClassifier  BaggingRegressor</vt:lpstr>
      <vt:lpstr>DT vs. DT w/ Bagging</vt:lpstr>
      <vt:lpstr>Bias/Variance trade-off</vt:lpstr>
      <vt:lpstr>DT vs. DT w/ Bagging</vt:lpstr>
      <vt:lpstr>Random Forests</vt:lpstr>
      <vt:lpstr>Random Forests</vt:lpstr>
      <vt:lpstr>Random Forests: another advantage</vt:lpstr>
      <vt:lpstr>Ensemble methods</vt:lpstr>
      <vt:lpstr>Boosting</vt:lpstr>
      <vt:lpstr>Boosting: 1) AdaBoost</vt:lpstr>
      <vt:lpstr>Boosting: 1) AdaBoost</vt:lpstr>
      <vt:lpstr>Boosting: 1) AdaBoost (Example)</vt:lpstr>
      <vt:lpstr>Boosting: 1) AdaBoost (Example)</vt:lpstr>
      <vt:lpstr>Boosting: 2) Gradient Boosting</vt:lpstr>
      <vt:lpstr>Example: Gradient Boosted Regression Trees (GBRT)</vt:lpstr>
      <vt:lpstr>Example: Gradient Boosted Regression Trees (GBRT)</vt:lpstr>
      <vt:lpstr>Example: Gradient Boosted Regression Trees (GBRT)</vt:lpstr>
      <vt:lpstr>Ensemble methods</vt:lpstr>
      <vt:lpstr>Ensemble methods</vt:lpstr>
      <vt:lpstr>Stacking</vt:lpstr>
      <vt:lpstr>Stacking</vt:lpstr>
      <vt:lpstr>Stacking</vt:lpstr>
      <vt:lpstr>Stacking</vt:lpstr>
      <vt:lpstr>Summary</vt:lpstr>
      <vt:lpstr>참고자료</vt:lpstr>
      <vt:lpstr>In the next lecture…</vt:lpstr>
      <vt:lpstr>이 강의까지 포함하는  높은배점퀴즈 있습니다.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Random Forest</dc:title>
  <dc:creator>Sang-hyo Park</dc:creator>
  <cp:lastModifiedBy>kim JISU</cp:lastModifiedBy>
  <cp:revision>76</cp:revision>
  <dcterms:created xsi:type="dcterms:W3CDTF">2020-10-06T19:35:10Z</dcterms:created>
  <dcterms:modified xsi:type="dcterms:W3CDTF">2020-10-18T15:00:32Z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