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481" autoAdjust="0"/>
  </p:normalViewPr>
  <p:slideViewPr>
    <p:cSldViewPr>
      <p:cViewPr varScale="1">
        <p:scale>
          <a:sx n="60" d="100"/>
          <a:sy n="60" d="100"/>
        </p:scale>
        <p:origin x="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18322-4BF6-4605-A924-7EE38CFEBFAC}" type="datetimeFigureOut">
              <a:rPr lang="ko-KR" altLang="en-US" smtClean="0"/>
              <a:t>2020-10-19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44887-F1F2-4F12-B831-B2C2017BD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88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54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SVM</a:t>
            </a:r>
            <a:r>
              <a:rPr lang="ko-KR" altLang="en-US" dirty="0"/>
              <a:t>의 목표 </a:t>
            </a:r>
            <a:r>
              <a:rPr lang="en-US" altLang="ko-KR" dirty="0"/>
              <a:t>: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hyperplane</a:t>
            </a:r>
            <a:r>
              <a:rPr lang="ko-KR" altLang="en-US" dirty="0"/>
              <a:t>이 존재할 수 있는데</a:t>
            </a:r>
            <a:r>
              <a:rPr lang="en-US" altLang="ko-KR" dirty="0"/>
              <a:t>, </a:t>
            </a:r>
            <a:r>
              <a:rPr lang="ko-KR" altLang="en-US" b="1" dirty="0"/>
              <a:t>이 중 </a:t>
            </a:r>
            <a:r>
              <a:rPr lang="en-US" altLang="ko-KR" b="1" dirty="0"/>
              <a:t>margin</a:t>
            </a:r>
            <a:r>
              <a:rPr lang="ko-KR" altLang="en-US" b="1" dirty="0"/>
              <a:t>이 가장 큰 </a:t>
            </a:r>
            <a:r>
              <a:rPr lang="en-US" altLang="ko-KR" b="1" dirty="0"/>
              <a:t>hyperplane</a:t>
            </a:r>
            <a:r>
              <a:rPr lang="ko-KR" altLang="en-US" b="1" dirty="0"/>
              <a:t>의 방향 </a:t>
            </a:r>
            <a:r>
              <a:rPr lang="en-US" altLang="ko-KR" b="1" dirty="0"/>
              <a:t>w</a:t>
            </a:r>
            <a:r>
              <a:rPr lang="ko-KR" altLang="en-US" dirty="0"/>
              <a:t>를 찾는 것</a:t>
            </a:r>
          </a:p>
          <a:p>
            <a:endParaRPr lang="en-US" altLang="ko-KR" dirty="0"/>
          </a:p>
          <a:p>
            <a:r>
              <a:rPr lang="en-US" altLang="ko-KR" dirty="0"/>
              <a:t>Support vector</a:t>
            </a:r>
            <a:r>
              <a:rPr lang="ko-KR" altLang="en-US" dirty="0"/>
              <a:t>과 </a:t>
            </a:r>
            <a:r>
              <a:rPr lang="en-US" altLang="ko-KR" dirty="0"/>
              <a:t>hyperplane</a:t>
            </a:r>
            <a:r>
              <a:rPr lang="ko-KR" altLang="en-US" dirty="0"/>
              <a:t>간의 거리는 아래의 공식을 통해 구할 수 있다</a:t>
            </a:r>
            <a:r>
              <a:rPr lang="en-US" altLang="ko-KR" dirty="0"/>
              <a:t>. </a:t>
            </a:r>
            <a:r>
              <a:rPr lang="ko-KR" altLang="en-US" dirty="0"/>
              <a:t>자세한 풀이는 생략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8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 SVM</a:t>
            </a:r>
          </a:p>
          <a:p>
            <a:endParaRPr lang="en-US" altLang="ko-KR" dirty="0"/>
          </a:p>
          <a:p>
            <a:r>
              <a:rPr lang="en-US" altLang="ko-KR" b="1" dirty="0"/>
              <a:t>Hard-margin classification</a:t>
            </a:r>
            <a:r>
              <a:rPr lang="ko-KR" altLang="en-US" b="1" dirty="0"/>
              <a:t>의 단점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Linearly separable</a:t>
            </a:r>
            <a:r>
              <a:rPr lang="ko-KR" altLang="en-US" b="1" dirty="0"/>
              <a:t>하지 않은 경우에는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-&gt; hard-margin</a:t>
            </a:r>
            <a:r>
              <a:rPr lang="ko-KR" altLang="en-US" dirty="0"/>
              <a:t> </a:t>
            </a:r>
            <a:r>
              <a:rPr lang="en-US" altLang="ko-KR" dirty="0"/>
              <a:t>decision</a:t>
            </a:r>
            <a:r>
              <a:rPr lang="ko-KR" altLang="en-US" dirty="0"/>
              <a:t>이 불가능함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Hard-margin </a:t>
            </a:r>
            <a:r>
              <a:rPr lang="en-US" altLang="ko-KR" dirty="0" err="1"/>
              <a:t>decisio</a:t>
            </a:r>
            <a:r>
              <a:rPr lang="ko-KR" altLang="en-US" dirty="0"/>
              <a:t>이 가능한 경우는 </a:t>
            </a:r>
            <a:r>
              <a:rPr lang="en-US" altLang="ko-KR" dirty="0"/>
              <a:t>linearly separable</a:t>
            </a:r>
            <a:r>
              <a:rPr lang="ko-KR" altLang="en-US" dirty="0"/>
              <a:t>한 경우이며</a:t>
            </a:r>
            <a:r>
              <a:rPr lang="en-US" altLang="ko-KR" dirty="0"/>
              <a:t>, outlier</a:t>
            </a:r>
            <a:r>
              <a:rPr lang="ko-KR" altLang="en-US" dirty="0"/>
              <a:t>에 민감할 수 밖에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97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: outlier</a:t>
            </a:r>
            <a:r>
              <a:rPr lang="ko-KR" altLang="en-US" dirty="0"/>
              <a:t>에 의해 </a:t>
            </a:r>
            <a:r>
              <a:rPr lang="en-US" altLang="ko-KR" dirty="0"/>
              <a:t>linearly separable</a:t>
            </a:r>
            <a:r>
              <a:rPr lang="ko-KR" altLang="en-US" dirty="0"/>
              <a:t>하지 않은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직선을 어떻게 그어도 완벽하게 </a:t>
            </a:r>
            <a:r>
              <a:rPr lang="en-US" altLang="ko-KR" dirty="0"/>
              <a:t>classification</a:t>
            </a:r>
            <a:r>
              <a:rPr lang="ko-KR" altLang="en-US" dirty="0"/>
              <a:t>이 불가능함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ko-KR" altLang="en-US" dirty="0" err="1"/>
              <a:t>그림같은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분류는 가능하지만 </a:t>
            </a:r>
            <a:r>
              <a:rPr lang="en-US" altLang="ko-KR" dirty="0"/>
              <a:t>margin</a:t>
            </a:r>
            <a:r>
              <a:rPr lang="ko-KR" altLang="en-US" dirty="0"/>
              <a:t>이 굉장히 줄어들어 </a:t>
            </a:r>
            <a:r>
              <a:rPr lang="en-US" altLang="ko-KR" dirty="0"/>
              <a:t>SVM</a:t>
            </a:r>
            <a:r>
              <a:rPr lang="ko-KR" altLang="en-US" dirty="0"/>
              <a:t>의 장점인 일반화 능력을 상실함</a:t>
            </a:r>
            <a:r>
              <a:rPr lang="en-US" altLang="ko-KR" dirty="0"/>
              <a:t>(Overfitting)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2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Hard-margin classification</a:t>
            </a:r>
            <a:r>
              <a:rPr lang="ko-KR" altLang="en-US" b="1" dirty="0"/>
              <a:t>의 문제</a:t>
            </a:r>
            <a:r>
              <a:rPr lang="ko-KR" altLang="en-US" b="0" dirty="0"/>
              <a:t>를 해결하기</a:t>
            </a:r>
            <a:r>
              <a:rPr lang="ko-KR" altLang="en-US" dirty="0"/>
              <a:t> 위해서는 좀 더 </a:t>
            </a:r>
            <a:r>
              <a:rPr lang="en-US" altLang="ko-KR" dirty="0"/>
              <a:t>flexible</a:t>
            </a:r>
            <a:r>
              <a:rPr lang="ko-KR" altLang="en-US" dirty="0"/>
              <a:t>한 모델이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margin violation</a:t>
            </a:r>
            <a:r>
              <a:rPr lang="ko-KR" altLang="en-US" dirty="0"/>
              <a:t>을 어느 정도 허용하는 것</a:t>
            </a:r>
            <a:r>
              <a:rPr lang="en-US" altLang="ko-KR" dirty="0"/>
              <a:t>(outlier</a:t>
            </a:r>
            <a:r>
              <a:rPr lang="ko-KR" altLang="en-US" dirty="0"/>
              <a:t>을 조금 포함하더라도 허용</a:t>
            </a:r>
            <a:r>
              <a:rPr lang="en-US" altLang="ko-KR" dirty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Soft-margin classification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2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Soft-margin classification</a:t>
            </a:r>
          </a:p>
          <a:p>
            <a:endParaRPr lang="en-US" altLang="ko-KR" b="1" dirty="0"/>
          </a:p>
          <a:p>
            <a:r>
              <a:rPr lang="en-US" altLang="ko-KR" b="0" dirty="0"/>
              <a:t>SVM</a:t>
            </a:r>
            <a:r>
              <a:rPr lang="ko-KR" altLang="en-US" b="0" dirty="0"/>
              <a:t>을 만들 때</a:t>
            </a:r>
            <a:r>
              <a:rPr lang="en-US" altLang="ko-KR" b="0" dirty="0"/>
              <a:t>, </a:t>
            </a:r>
            <a:r>
              <a:rPr lang="ko-KR" altLang="en-US" b="0" dirty="0"/>
              <a:t>여러 가지 </a:t>
            </a:r>
            <a:r>
              <a:rPr lang="ko-KR" altLang="en-US" b="0" dirty="0" err="1"/>
              <a:t>하이퍼</a:t>
            </a:r>
            <a:r>
              <a:rPr lang="ko-KR" altLang="en-US" b="0" dirty="0"/>
              <a:t> 파라미터가 존재함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1" dirty="0" err="1"/>
              <a:t>하이퍼</a:t>
            </a:r>
            <a:r>
              <a:rPr lang="ko-KR" altLang="en-US" b="1" dirty="0"/>
              <a:t> 파라미터 </a:t>
            </a:r>
            <a:r>
              <a:rPr lang="en-US" altLang="ko-KR" b="1" dirty="0"/>
              <a:t>C</a:t>
            </a:r>
            <a:r>
              <a:rPr lang="ko-KR" altLang="en-US" b="0" dirty="0"/>
              <a:t>를 작은 값으로 설정하면 </a:t>
            </a:r>
            <a:r>
              <a:rPr lang="en-US" altLang="ko-KR" b="0" dirty="0"/>
              <a:t>margin</a:t>
            </a:r>
            <a:r>
              <a:rPr lang="ko-KR" altLang="en-US" b="0" dirty="0"/>
              <a:t>이 넓어진 대신 </a:t>
            </a:r>
            <a:r>
              <a:rPr lang="en-US" altLang="ko-KR" b="0" dirty="0"/>
              <a:t>outlier</a:t>
            </a:r>
            <a:r>
              <a:rPr lang="ko-KR" altLang="en-US" b="0" dirty="0"/>
              <a:t>이 많이 존재하며</a:t>
            </a:r>
            <a:r>
              <a:rPr lang="en-US" altLang="ko-KR" b="0" dirty="0"/>
              <a:t>,</a:t>
            </a:r>
          </a:p>
          <a:p>
            <a:r>
              <a:rPr lang="en-US" altLang="ko-KR" b="0" dirty="0"/>
              <a:t>-&gt; </a:t>
            </a:r>
            <a:r>
              <a:rPr lang="ko-KR" altLang="en-US" b="0" dirty="0"/>
              <a:t>일반화 능력은 좋으나</a:t>
            </a:r>
            <a:r>
              <a:rPr lang="en-US" altLang="ko-KR" b="0" dirty="0"/>
              <a:t>, Training set</a:t>
            </a:r>
            <a:r>
              <a:rPr lang="ko-KR" altLang="en-US" b="0" dirty="0"/>
              <a:t>에서의 정확도는 좀 떨어짐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1" dirty="0" err="1"/>
              <a:t>하이퍼</a:t>
            </a:r>
            <a:r>
              <a:rPr lang="ko-KR" altLang="en-US" b="1" dirty="0"/>
              <a:t> 파라미터 </a:t>
            </a:r>
            <a:r>
              <a:rPr lang="en-US" altLang="ko-KR" b="1" dirty="0"/>
              <a:t>C</a:t>
            </a:r>
            <a:r>
              <a:rPr lang="ko-KR" altLang="en-US" b="0" dirty="0"/>
              <a:t>를 큰 값으로 설정하면 </a:t>
            </a:r>
            <a:r>
              <a:rPr lang="en-US" altLang="ko-KR" b="0" dirty="0"/>
              <a:t>margin</a:t>
            </a:r>
            <a:r>
              <a:rPr lang="ko-KR" altLang="en-US" b="0" dirty="0"/>
              <a:t>이 좁아진 대신 </a:t>
            </a:r>
            <a:r>
              <a:rPr lang="en-US" altLang="ko-KR" b="0" dirty="0"/>
              <a:t>outlier</a:t>
            </a:r>
            <a:r>
              <a:rPr lang="ko-KR" altLang="en-US" b="0" dirty="0"/>
              <a:t>이 비교적 줄어들었다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=&gt; Training set </a:t>
            </a:r>
            <a:r>
              <a:rPr lang="ko-KR" altLang="en-US" b="0" dirty="0"/>
              <a:t>기준으로는 좀더 정확할 수 있으나</a:t>
            </a:r>
            <a:r>
              <a:rPr lang="en-US" altLang="ko-KR" b="0" dirty="0"/>
              <a:t>, </a:t>
            </a:r>
            <a:r>
              <a:rPr lang="ko-KR" altLang="en-US" b="0" dirty="0"/>
              <a:t>일반화 능력은 떨어짐</a:t>
            </a:r>
            <a:endParaRPr lang="en-US" altLang="ko-KR" b="0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769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Petal length, width</a:t>
            </a:r>
            <a:r>
              <a:rPr lang="ko-KR" altLang="en-US" dirty="0"/>
              <a:t>로 </a:t>
            </a:r>
            <a:r>
              <a:rPr lang="en-US" altLang="ko-KR" dirty="0"/>
              <a:t>classification</a:t>
            </a:r>
            <a:r>
              <a:rPr lang="ko-KR" altLang="en-US" dirty="0"/>
              <a:t>을 수행하는 </a:t>
            </a:r>
            <a:r>
              <a:rPr lang="en-US" altLang="ko-KR" dirty="0"/>
              <a:t>SVC </a:t>
            </a:r>
            <a:r>
              <a:rPr lang="ko-KR" altLang="en-US" dirty="0"/>
              <a:t>예시</a:t>
            </a:r>
            <a:r>
              <a:rPr lang="en-US" altLang="ko-KR" dirty="0"/>
              <a:t>(c</a:t>
            </a:r>
            <a:r>
              <a:rPr lang="ko-KR" altLang="en-US" dirty="0"/>
              <a:t>를 통해 </a:t>
            </a:r>
            <a:r>
              <a:rPr lang="en-US" altLang="ko-KR" dirty="0"/>
              <a:t>soft-margin classification </a:t>
            </a:r>
            <a:r>
              <a:rPr lang="ko-KR" altLang="en-US" dirty="0"/>
              <a:t>수행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7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경우</a:t>
            </a:r>
            <a:r>
              <a:rPr lang="en-US" altLang="ko-KR" dirty="0"/>
              <a:t>, </a:t>
            </a:r>
            <a:r>
              <a:rPr lang="ko-KR" altLang="en-US" dirty="0"/>
              <a:t>실제 많은 케이스에서 </a:t>
            </a:r>
            <a:r>
              <a:rPr lang="en-US" altLang="ko-KR" dirty="0"/>
              <a:t>Linearly </a:t>
            </a:r>
            <a:r>
              <a:rPr lang="en-US" altLang="ko-KR" dirty="0" err="1"/>
              <a:t>unseparable</a:t>
            </a:r>
            <a:r>
              <a:rPr lang="ko-KR" altLang="en-US" dirty="0"/>
              <a:t>한 경우가 많음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데이터에 대해서는 어떻게 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3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1. X1</a:t>
            </a:r>
            <a:r>
              <a:rPr lang="ko-KR" altLang="en-US" dirty="0"/>
              <a:t>이라는 </a:t>
            </a:r>
            <a:r>
              <a:rPr lang="en-US" altLang="ko-KR" dirty="0"/>
              <a:t>Feature</a:t>
            </a:r>
            <a:r>
              <a:rPr lang="ko-KR" altLang="en-US" dirty="0"/>
              <a:t>에 대해서만 봤을 때</a:t>
            </a:r>
            <a:r>
              <a:rPr lang="en-US" altLang="ko-KR" dirty="0"/>
              <a:t>, linearly </a:t>
            </a:r>
            <a:r>
              <a:rPr lang="en-US" altLang="ko-KR" dirty="0" err="1"/>
              <a:t>unseparable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68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X2</a:t>
            </a:r>
            <a:r>
              <a:rPr lang="ko-KR" altLang="en-US" dirty="0"/>
              <a:t>라는 </a:t>
            </a:r>
            <a:r>
              <a:rPr lang="en-US" altLang="ko-KR" dirty="0"/>
              <a:t>feature</a:t>
            </a:r>
            <a:r>
              <a:rPr lang="ko-KR" altLang="en-US" dirty="0"/>
              <a:t>을 추가하였을 때는</a:t>
            </a:r>
            <a:r>
              <a:rPr lang="en-US" altLang="ko-KR" dirty="0"/>
              <a:t>, linearly separable</a:t>
            </a:r>
            <a:r>
              <a:rPr lang="ko-KR" altLang="en-US" dirty="0"/>
              <a:t>하게 바뀌었음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-&gt; </a:t>
            </a:r>
            <a:r>
              <a:rPr lang="en-US" altLang="ko-KR" sz="1200" dirty="0">
                <a:latin typeface="Arial Black"/>
                <a:cs typeface="Arial Black"/>
              </a:rPr>
              <a:t>Adding features to </a:t>
            </a:r>
            <a:r>
              <a:rPr lang="en-US" altLang="ko-KR" sz="1200" b="1" dirty="0">
                <a:latin typeface="Arial"/>
                <a:cs typeface="Arial"/>
              </a:rPr>
              <a:t>make </a:t>
            </a:r>
            <a:r>
              <a:rPr lang="en-US" altLang="ko-KR" sz="1200" dirty="0">
                <a:latin typeface="Arial Black"/>
                <a:cs typeface="Arial Black"/>
              </a:rPr>
              <a:t>a dataset </a:t>
            </a:r>
            <a:r>
              <a:rPr lang="en-US" altLang="ko-KR" sz="1200" b="1" dirty="0">
                <a:latin typeface="Arial"/>
                <a:cs typeface="Arial"/>
              </a:rPr>
              <a:t>linearly separable</a:t>
            </a:r>
            <a:r>
              <a:rPr lang="en-US" altLang="ko-KR" sz="1200" dirty="0">
                <a:latin typeface="Arial Black"/>
                <a:cs typeface="Arial Black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데이터를 바꾼 것이 아니라</a:t>
            </a:r>
            <a:r>
              <a:rPr lang="en-US" altLang="ko-KR" dirty="0"/>
              <a:t>, </a:t>
            </a:r>
            <a:r>
              <a:rPr lang="ko-KR" altLang="en-US" dirty="0"/>
              <a:t>고차원이나 </a:t>
            </a:r>
            <a:r>
              <a:rPr lang="en-US" altLang="ko-KR" dirty="0"/>
              <a:t>feature</a:t>
            </a:r>
            <a:r>
              <a:rPr lang="ko-KR" altLang="en-US" dirty="0"/>
              <a:t>을 추가함으로써 결정경계가 보이는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아이디어를 코드로 작성하는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Make-moons </a:t>
            </a:r>
            <a:r>
              <a:rPr lang="ko-KR" altLang="en-US" dirty="0"/>
              <a:t>데이터의 예시를 보면</a:t>
            </a:r>
            <a:r>
              <a:rPr lang="en-US" altLang="ko-KR" dirty="0"/>
              <a:t>, linearly </a:t>
            </a:r>
            <a:r>
              <a:rPr lang="en-US" altLang="ko-KR" dirty="0" err="1"/>
              <a:t>unseparable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다차원으로 변환해주는 작업을 할 것임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3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학습목표 및 핵심용어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핵심용어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Margin(</a:t>
            </a:r>
            <a:r>
              <a:rPr lang="ko-KR" altLang="en-US" dirty="0"/>
              <a:t>거리</a:t>
            </a:r>
            <a:r>
              <a:rPr lang="en-US" altLang="ko-KR" dirty="0"/>
              <a:t>, </a:t>
            </a:r>
            <a:r>
              <a:rPr lang="ko-KR" altLang="en-US" dirty="0"/>
              <a:t>공간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Support Vector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93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위해 </a:t>
            </a:r>
            <a:r>
              <a:rPr lang="en-US" altLang="ko-KR" dirty="0"/>
              <a:t>Polynomial Feature</a:t>
            </a:r>
            <a:r>
              <a:rPr lang="ko-KR" altLang="en-US" dirty="0"/>
              <a:t>을 추가하였음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SVC</a:t>
            </a:r>
            <a:r>
              <a:rPr lang="ko-KR" altLang="en-US" dirty="0"/>
              <a:t>는 </a:t>
            </a:r>
            <a:r>
              <a:rPr lang="en-US" altLang="ko-KR" dirty="0"/>
              <a:t>Linear SVC</a:t>
            </a:r>
            <a:r>
              <a:rPr lang="ko-KR" altLang="en-US" dirty="0"/>
              <a:t>를 사용하지만</a:t>
            </a:r>
            <a:r>
              <a:rPr lang="en-US" altLang="ko-KR" dirty="0"/>
              <a:t>, Feature</a:t>
            </a:r>
            <a:r>
              <a:rPr lang="ko-KR" altLang="en-US" dirty="0"/>
              <a:t>을 </a:t>
            </a:r>
            <a:r>
              <a:rPr lang="en-US" altLang="ko-KR" dirty="0"/>
              <a:t>polynomial feature</a:t>
            </a:r>
            <a:r>
              <a:rPr lang="ko-KR" altLang="en-US" dirty="0"/>
              <a:t>이라고 가정하는 것임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다항회귀에서도 </a:t>
            </a:r>
            <a:r>
              <a:rPr lang="en-US" altLang="ko-KR" dirty="0"/>
              <a:t>Polynomial regression</a:t>
            </a:r>
            <a:r>
              <a:rPr lang="ko-KR" altLang="en-US" dirty="0"/>
              <a:t>을 할 때</a:t>
            </a:r>
            <a:r>
              <a:rPr lang="en-US" altLang="ko-KR" dirty="0"/>
              <a:t>, linear regression model</a:t>
            </a:r>
            <a:r>
              <a:rPr lang="ko-KR" altLang="en-US" dirty="0"/>
              <a:t>을 통해 수행하지만 </a:t>
            </a:r>
            <a:r>
              <a:rPr lang="en-US" altLang="ko-KR" dirty="0"/>
              <a:t>polynomial feature</a:t>
            </a:r>
            <a:r>
              <a:rPr lang="ko-KR" altLang="en-US" dirty="0"/>
              <a:t>을 추가한 적이 있었음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고차원이라고 가정하고 </a:t>
            </a:r>
            <a:r>
              <a:rPr lang="en-US" altLang="ko-KR" dirty="0"/>
              <a:t>feature</a:t>
            </a:r>
            <a:r>
              <a:rPr lang="ko-KR" altLang="en-US" dirty="0"/>
              <a:t>을 추가하는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고차원에서는 직선이지만</a:t>
            </a:r>
            <a:r>
              <a:rPr lang="en-US" altLang="ko-KR" dirty="0"/>
              <a:t>, 2</a:t>
            </a:r>
            <a:r>
              <a:rPr lang="ko-KR" altLang="en-US" dirty="0"/>
              <a:t>차원으로 투영한 결과 곡선과 같이 나타나는 것으로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결과적으로</a:t>
            </a:r>
            <a:r>
              <a:rPr lang="en-US" altLang="ko-KR" dirty="0"/>
              <a:t>, 3</a:t>
            </a:r>
            <a:r>
              <a:rPr lang="ko-KR" altLang="en-US" dirty="0"/>
              <a:t>개의 </a:t>
            </a:r>
            <a:r>
              <a:rPr lang="en-US" altLang="ko-KR" dirty="0"/>
              <a:t>outlier</a:t>
            </a:r>
            <a:r>
              <a:rPr lang="ko-KR" altLang="en-US" dirty="0"/>
              <a:t>을 제외하고 잘 분류함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7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SVM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아주 강력하고 </a:t>
            </a:r>
            <a:r>
              <a:rPr lang="ko-KR" altLang="en-US" dirty="0" err="1"/>
              <a:t>다재다능한</a:t>
            </a:r>
            <a:r>
              <a:rPr lang="ko-KR" altLang="en-US" dirty="0"/>
              <a:t> </a:t>
            </a:r>
            <a:r>
              <a:rPr lang="ko-KR" altLang="en-US" dirty="0" err="1"/>
              <a:t>머신러닝</a:t>
            </a:r>
            <a:r>
              <a:rPr lang="ko-KR" altLang="en-US" dirty="0"/>
              <a:t> 모델임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Regression, Outlier detection</a:t>
            </a:r>
            <a:r>
              <a:rPr lang="ko-KR" altLang="en-US" dirty="0"/>
              <a:t>등의 장점이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강력한 부분은</a:t>
            </a:r>
            <a:r>
              <a:rPr lang="en-US" altLang="ko-KR" dirty="0"/>
              <a:t>, </a:t>
            </a:r>
            <a:r>
              <a:rPr lang="ko-KR" altLang="en-US" dirty="0"/>
              <a:t>데이터 사이즈가 </a:t>
            </a:r>
            <a:r>
              <a:rPr lang="en-US" altLang="ko-KR" dirty="0"/>
              <a:t>small, medium-size</a:t>
            </a:r>
            <a:r>
              <a:rPr lang="ko-KR" altLang="en-US" dirty="0"/>
              <a:t>이더라도 적절히 분류를 잘 해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Binary classification, </a:t>
            </a:r>
            <a:r>
              <a:rPr lang="ko-KR" altLang="en-US" dirty="0"/>
              <a:t>회귀문제에도 적용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8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SVM</a:t>
            </a:r>
            <a:r>
              <a:rPr lang="ko-KR" altLang="en-US" b="1" dirty="0"/>
              <a:t>의 핵심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그림과 같이</a:t>
            </a:r>
            <a:r>
              <a:rPr lang="en-US" altLang="ko-KR" dirty="0"/>
              <a:t>, 2D </a:t>
            </a:r>
            <a:r>
              <a:rPr lang="ko-KR" altLang="en-US" dirty="0"/>
              <a:t>상황에서 분리가 가능한 문제가 있을 때</a:t>
            </a:r>
            <a:r>
              <a:rPr lang="en-US" altLang="ko-KR" dirty="0"/>
              <a:t>(</a:t>
            </a:r>
            <a:r>
              <a:rPr lang="ko-KR" altLang="en-US" dirty="0"/>
              <a:t>분류 간 거리</a:t>
            </a:r>
            <a:r>
              <a:rPr lang="en-US" altLang="ko-KR" dirty="0"/>
              <a:t>(Margin)</a:t>
            </a:r>
            <a:r>
              <a:rPr lang="ko-KR" altLang="en-US" dirty="0"/>
              <a:t>가 있으므로 </a:t>
            </a:r>
            <a:r>
              <a:rPr lang="en-US" altLang="ko-KR" dirty="0"/>
              <a:t>bias term</a:t>
            </a:r>
            <a:r>
              <a:rPr lang="ko-KR" altLang="en-US" dirty="0"/>
              <a:t>이 유동성이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Support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진한 네모들을 의미함</a:t>
            </a:r>
            <a:r>
              <a:rPr lang="en-US" altLang="ko-KR" dirty="0"/>
              <a:t>. </a:t>
            </a:r>
            <a:r>
              <a:rPr lang="ko-KR" altLang="en-US" dirty="0"/>
              <a:t>위에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밑에 </a:t>
            </a:r>
            <a:r>
              <a:rPr lang="en-US" altLang="ko-KR" dirty="0"/>
              <a:t>o 1</a:t>
            </a:r>
            <a:r>
              <a:rPr lang="ko-KR" altLang="en-US" dirty="0"/>
              <a:t>개가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직선으로 분류했을 때</a:t>
            </a:r>
            <a:r>
              <a:rPr lang="en-US" altLang="ko-KR" dirty="0"/>
              <a:t>, x</a:t>
            </a:r>
            <a:r>
              <a:rPr lang="ko-KR" altLang="en-US" dirty="0"/>
              <a:t>쪽에 가장 근접한 직선과</a:t>
            </a:r>
            <a:r>
              <a:rPr lang="en-US" altLang="ko-KR" dirty="0"/>
              <a:t>, </a:t>
            </a:r>
            <a:r>
              <a:rPr lang="ko-KR" altLang="en-US" dirty="0"/>
              <a:t>반대쪽에 근접한 직선 간 거리를 </a:t>
            </a:r>
            <a:r>
              <a:rPr lang="en-US" altLang="ko-KR" dirty="0"/>
              <a:t>margin</a:t>
            </a:r>
            <a:r>
              <a:rPr lang="ko-KR" altLang="en-US" dirty="0"/>
              <a:t>이라고 함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Support vector : </a:t>
            </a:r>
            <a:r>
              <a:rPr lang="ko-KR" altLang="en-US" b="1" dirty="0"/>
              <a:t>두 그룹을 분리하는 </a:t>
            </a:r>
            <a:r>
              <a:rPr lang="en-US" altLang="ko-KR" b="1" dirty="0"/>
              <a:t>margin</a:t>
            </a:r>
            <a:r>
              <a:rPr lang="ko-KR" altLang="en-US" b="1" dirty="0"/>
              <a:t>을 최대화하는 두 클래스의 데이터셋 값</a:t>
            </a:r>
            <a:r>
              <a:rPr lang="en-US" altLang="ko-KR" b="1" dirty="0"/>
              <a:t>(</a:t>
            </a:r>
            <a:r>
              <a:rPr lang="ko-KR" altLang="en-US" b="1" dirty="0"/>
              <a:t>훈련 데이터의 일부분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에서는 두 개의 </a:t>
            </a:r>
            <a:r>
              <a:rPr lang="en-US" altLang="ko-KR" dirty="0"/>
              <a:t>SV</a:t>
            </a:r>
            <a:r>
              <a:rPr lang="ko-KR" altLang="en-US" dirty="0"/>
              <a:t>가</a:t>
            </a:r>
            <a:r>
              <a:rPr lang="en-US" altLang="ko-KR" dirty="0"/>
              <a:t>, O</a:t>
            </a:r>
            <a:r>
              <a:rPr lang="ko-KR" altLang="en-US" dirty="0"/>
              <a:t>에는 하나의 </a:t>
            </a:r>
            <a:r>
              <a:rPr lang="en-US" altLang="ko-KR" dirty="0"/>
              <a:t>SV</a:t>
            </a:r>
            <a:r>
              <a:rPr lang="ko-KR" altLang="en-US" dirty="0"/>
              <a:t>가 있음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Margin</a:t>
            </a:r>
            <a:r>
              <a:rPr lang="ko-KR" altLang="en-US" dirty="0"/>
              <a:t>이란 두 개의 </a:t>
            </a:r>
            <a:r>
              <a:rPr lang="en-US" altLang="ko-KR" dirty="0"/>
              <a:t>SV</a:t>
            </a:r>
            <a:r>
              <a:rPr lang="ko-KR" altLang="en-US" dirty="0"/>
              <a:t>를 정했을 때의 거리를 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SV</a:t>
            </a:r>
            <a:r>
              <a:rPr lang="ko-KR" altLang="en-US" dirty="0"/>
              <a:t>사이를 가로지르는 </a:t>
            </a:r>
            <a:r>
              <a:rPr lang="en-US" altLang="ko-KR" dirty="0"/>
              <a:t>Decision boundary </a:t>
            </a:r>
            <a:r>
              <a:rPr lang="ko-KR" altLang="en-US" dirty="0"/>
              <a:t>중 최적의 </a:t>
            </a:r>
            <a:r>
              <a:rPr lang="en-US" altLang="ko-KR" dirty="0"/>
              <a:t>boundary</a:t>
            </a:r>
            <a:r>
              <a:rPr lang="ko-KR" altLang="en-US" dirty="0"/>
              <a:t>를 </a:t>
            </a:r>
            <a:r>
              <a:rPr lang="en-US" altLang="ko-KR" dirty="0"/>
              <a:t>optimal hyperplane</a:t>
            </a:r>
            <a:r>
              <a:rPr lang="ko-KR" altLang="en-US" dirty="0"/>
              <a:t>이라 함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Optimal hyperplane : Margin</a:t>
            </a:r>
            <a:r>
              <a:rPr lang="ko-KR" altLang="en-US" b="1" dirty="0"/>
              <a:t>을 최대화하는 </a:t>
            </a:r>
            <a:r>
              <a:rPr lang="en-US" altLang="ko-KR" b="1" dirty="0"/>
              <a:t>linear decision function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8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두 번째 특징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Margin</a:t>
            </a:r>
            <a:r>
              <a:rPr lang="ko-KR" altLang="en-US" b="1" dirty="0"/>
              <a:t>을 통해 일반화 능력을 향상시킬 수 있다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왜 </a:t>
            </a:r>
            <a:r>
              <a:rPr lang="en-US" altLang="ko-KR" dirty="0"/>
              <a:t>Powerful</a:t>
            </a:r>
            <a:r>
              <a:rPr lang="ko-KR" altLang="en-US" dirty="0"/>
              <a:t>하고 중요한가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SVM</a:t>
            </a:r>
            <a:r>
              <a:rPr lang="ko-KR" altLang="en-US" dirty="0"/>
              <a:t>의 정의 자체가 </a:t>
            </a:r>
            <a:r>
              <a:rPr lang="en-US" altLang="ko-KR" dirty="0"/>
              <a:t>Support vector</a:t>
            </a:r>
            <a:r>
              <a:rPr lang="ko-KR" altLang="en-US" b="1" dirty="0"/>
              <a:t>사이의 </a:t>
            </a:r>
            <a:r>
              <a:rPr lang="en-US" altLang="ko-KR" b="1" dirty="0"/>
              <a:t>Margin</a:t>
            </a:r>
            <a:r>
              <a:rPr lang="ko-KR" altLang="en-US" b="1" dirty="0"/>
              <a:t>을 최대화하는 </a:t>
            </a:r>
            <a:r>
              <a:rPr lang="en-US" altLang="ko-KR" b="1" dirty="0"/>
              <a:t>Optimal hyperplane</a:t>
            </a:r>
            <a:r>
              <a:rPr lang="ko-KR" altLang="en-US" dirty="0"/>
              <a:t>을 찾는 것이 핵심이었음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왼 쪽과 오른쪽 클래스 모두에게 동일한 거리를 둠으로써</a:t>
            </a:r>
            <a:r>
              <a:rPr lang="en-US" altLang="ko-KR" dirty="0"/>
              <a:t>, </a:t>
            </a:r>
            <a:r>
              <a:rPr lang="ko-KR" altLang="en-US" dirty="0"/>
              <a:t>일반화를 향상시킴</a:t>
            </a:r>
            <a:r>
              <a:rPr lang="en-US" altLang="ko-KR" dirty="0"/>
              <a:t>(</a:t>
            </a:r>
            <a:r>
              <a:rPr lang="ko-KR" altLang="en-US" dirty="0"/>
              <a:t>안정성이 보장됨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새로운 데이터셋에 대해서도 어느 정도 안정적임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98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Linear</a:t>
            </a:r>
            <a:r>
              <a:rPr lang="ko-KR" altLang="en-US" b="1" dirty="0"/>
              <a:t> </a:t>
            </a:r>
            <a:r>
              <a:rPr lang="en-US" altLang="ko-KR" b="1" dirty="0"/>
              <a:t>SVM</a:t>
            </a:r>
          </a:p>
          <a:p>
            <a:endParaRPr lang="en-US" altLang="ko-KR" dirty="0"/>
          </a:p>
          <a:p>
            <a:r>
              <a:rPr lang="en-US" altLang="ko-KR" dirty="0"/>
              <a:t>Iris Dataset</a:t>
            </a:r>
            <a:r>
              <a:rPr lang="ko-KR" altLang="en-US" dirty="0"/>
              <a:t>을 사용한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왼쪽의 경우</a:t>
            </a:r>
            <a:r>
              <a:rPr lang="en-US" altLang="ko-KR" dirty="0"/>
              <a:t>, </a:t>
            </a:r>
            <a:r>
              <a:rPr lang="ko-KR" altLang="en-US" dirty="0"/>
              <a:t>보라색과 빨간색 선 모두 완벽하게 </a:t>
            </a:r>
            <a:r>
              <a:rPr lang="en-US" altLang="ko-KR" dirty="0"/>
              <a:t>dataset</a:t>
            </a:r>
            <a:r>
              <a:rPr lang="ko-KR" altLang="en-US" dirty="0"/>
              <a:t>을 분리할 수 있다</a:t>
            </a:r>
            <a:r>
              <a:rPr lang="en-US" altLang="ko-KR" dirty="0"/>
              <a:t>. </a:t>
            </a:r>
            <a:r>
              <a:rPr lang="ko-KR" altLang="en-US" dirty="0"/>
              <a:t>반면에</a:t>
            </a:r>
            <a:r>
              <a:rPr lang="en-US" altLang="ko-KR" dirty="0"/>
              <a:t>, </a:t>
            </a:r>
            <a:r>
              <a:rPr lang="ko-KR" altLang="en-US" dirty="0"/>
              <a:t>초록색은 분류를 제대로 하지 못했음</a:t>
            </a:r>
            <a:r>
              <a:rPr lang="en-US" altLang="ko-KR" dirty="0"/>
              <a:t>(error</a:t>
            </a:r>
            <a:r>
              <a:rPr lang="ko-KR" altLang="en-US" dirty="0"/>
              <a:t>이 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문제는</a:t>
            </a:r>
            <a:r>
              <a:rPr lang="en-US" altLang="ko-KR" dirty="0"/>
              <a:t>, </a:t>
            </a:r>
            <a:r>
              <a:rPr lang="ko-KR" altLang="en-US" dirty="0"/>
              <a:t>오차가 아닌 보라색과 빨간색 역시 아슬아슬하게 분류를 수행하고 있으므로</a:t>
            </a:r>
            <a:r>
              <a:rPr lang="en-US" altLang="ko-KR" dirty="0"/>
              <a:t>, </a:t>
            </a:r>
            <a:r>
              <a:rPr lang="en-US" altLang="ko-KR" b="1" dirty="0"/>
              <a:t>new dataset</a:t>
            </a:r>
            <a:r>
              <a:rPr lang="ko-KR" altLang="en-US" b="1" dirty="0"/>
              <a:t>에 대해 일반화가 부족</a:t>
            </a:r>
            <a:r>
              <a:rPr lang="ko-KR" altLang="en-US" dirty="0"/>
              <a:t>한 것으로 보인다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오른쪽 그림의 경우 </a:t>
            </a:r>
            <a:r>
              <a:rPr lang="en-US" altLang="ko-KR" dirty="0"/>
              <a:t>solid line</a:t>
            </a:r>
            <a:r>
              <a:rPr lang="ko-KR" altLang="en-US" dirty="0"/>
              <a:t>이 오른쪽과 왼쪽을 넉넉히 분리하고 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b="1" dirty="0"/>
              <a:t>가장 가까운 </a:t>
            </a:r>
            <a:r>
              <a:rPr lang="en-US" altLang="ko-KR" b="1" dirty="0"/>
              <a:t>training instance(Support Vector)</a:t>
            </a:r>
            <a:r>
              <a:rPr lang="ko-KR" altLang="en-US" b="1" dirty="0"/>
              <a:t>들로부터 가장 먼 직선을 그었다고 볼 수 있음</a:t>
            </a:r>
            <a:r>
              <a:rPr lang="en-US" altLang="ko-KR" b="1" dirty="0"/>
              <a:t>(optimal hyperplane)</a:t>
            </a:r>
          </a:p>
          <a:p>
            <a:endParaRPr lang="en-US" altLang="ko-KR" b="1" dirty="0"/>
          </a:p>
          <a:p>
            <a:r>
              <a:rPr lang="en-US" altLang="ko-KR" b="1" dirty="0"/>
              <a:t>=&gt; SVM</a:t>
            </a:r>
            <a:r>
              <a:rPr lang="ko-KR" altLang="en-US" b="1" dirty="0"/>
              <a:t>의 핵심 </a:t>
            </a:r>
            <a:r>
              <a:rPr lang="en-US" altLang="ko-KR" b="1" dirty="0"/>
              <a:t>: Large margin classification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7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만약에 새로운 </a:t>
            </a:r>
            <a:r>
              <a:rPr lang="en-US" altLang="ko-KR" dirty="0"/>
              <a:t>training instance</a:t>
            </a:r>
            <a:r>
              <a:rPr lang="ko-KR" altLang="en-US" dirty="0"/>
              <a:t>를 집어넣는다면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Decision boundary</a:t>
            </a:r>
            <a:r>
              <a:rPr lang="ko-KR" altLang="en-US" dirty="0"/>
              <a:t>에 해당 새 데이터가 영향을 줄까</a:t>
            </a:r>
            <a:r>
              <a:rPr lang="en-US" altLang="ko-KR" dirty="0"/>
              <a:t>? </a:t>
            </a:r>
            <a:r>
              <a:rPr lang="ko-KR" altLang="en-US" dirty="0"/>
              <a:t>주지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새로운 </a:t>
            </a:r>
            <a:r>
              <a:rPr lang="en-US" altLang="ko-KR" dirty="0"/>
              <a:t>instance</a:t>
            </a:r>
            <a:r>
              <a:rPr lang="ko-KR" altLang="en-US" dirty="0"/>
              <a:t>에 대해서도</a:t>
            </a:r>
            <a:r>
              <a:rPr lang="en-US" altLang="ko-KR" dirty="0"/>
              <a:t>, </a:t>
            </a:r>
            <a:r>
              <a:rPr lang="ko-KR" altLang="en-US" b="1" dirty="0"/>
              <a:t>해당 </a:t>
            </a:r>
            <a:r>
              <a:rPr lang="en-US" altLang="ko-KR" b="1" dirty="0"/>
              <a:t>instance</a:t>
            </a:r>
            <a:r>
              <a:rPr lang="ko-KR" altLang="en-US" b="1" dirty="0"/>
              <a:t>가 새로운 </a:t>
            </a:r>
            <a:r>
              <a:rPr lang="en-US" altLang="ko-KR" b="1" dirty="0"/>
              <a:t>support vector</a:t>
            </a:r>
            <a:r>
              <a:rPr lang="ko-KR" altLang="en-US" b="1" dirty="0"/>
              <a:t>이 되지 않는 한 </a:t>
            </a:r>
            <a:r>
              <a:rPr lang="en-US" altLang="ko-KR" b="1" dirty="0"/>
              <a:t>boundary</a:t>
            </a:r>
            <a:r>
              <a:rPr lang="ko-KR" altLang="en-US" b="1" dirty="0"/>
              <a:t>에 영향을 주지 않는다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16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Binary linear classifier d(x)</a:t>
            </a:r>
            <a:r>
              <a:rPr lang="ko-KR" altLang="en-US" dirty="0"/>
              <a:t>가 있다고 가정하자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n</a:t>
            </a:r>
            <a:r>
              <a:rPr lang="ko-KR" altLang="en-US" dirty="0"/>
              <a:t>차원에 대해 해당 </a:t>
            </a:r>
            <a:r>
              <a:rPr lang="en-US" altLang="ko-KR" dirty="0"/>
              <a:t>classifier</a:t>
            </a:r>
            <a:r>
              <a:rPr lang="ko-KR" altLang="en-US" dirty="0"/>
              <a:t>의 식은 다음과 같이 표현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d(x) = 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두 </a:t>
            </a:r>
            <a:r>
              <a:rPr lang="en-US" altLang="ko-KR" dirty="0"/>
              <a:t>feature space</a:t>
            </a:r>
            <a:r>
              <a:rPr lang="ko-KR" altLang="en-US" dirty="0"/>
              <a:t>를 가르게 된다</a:t>
            </a:r>
            <a:r>
              <a:rPr lang="en-US" altLang="ko-KR" dirty="0"/>
              <a:t>. </a:t>
            </a:r>
            <a:r>
              <a:rPr lang="ko-KR" altLang="en-US" dirty="0"/>
              <a:t>이후</a:t>
            </a:r>
            <a:r>
              <a:rPr lang="en-US" altLang="ko-KR" dirty="0"/>
              <a:t>, d(x)</a:t>
            </a:r>
            <a:r>
              <a:rPr lang="ko-KR" altLang="en-US" dirty="0"/>
              <a:t>가 양수인지 음수인지에 따라 </a:t>
            </a:r>
            <a:r>
              <a:rPr lang="en-US" altLang="ko-KR" dirty="0"/>
              <a:t>class</a:t>
            </a:r>
            <a:r>
              <a:rPr lang="ko-KR" altLang="en-US" dirty="0"/>
              <a:t>를 분류하게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w</a:t>
            </a:r>
            <a:r>
              <a:rPr lang="ko-KR" altLang="en-US" dirty="0"/>
              <a:t>는 </a:t>
            </a:r>
            <a:r>
              <a:rPr lang="en-US" altLang="ko-KR" dirty="0"/>
              <a:t>hyperplane</a:t>
            </a:r>
            <a:r>
              <a:rPr lang="ko-KR" altLang="en-US" dirty="0"/>
              <a:t>에 수직인</a:t>
            </a:r>
            <a:r>
              <a:rPr lang="en-US" altLang="ko-KR" dirty="0"/>
              <a:t> normal vector</a:t>
            </a:r>
            <a:r>
              <a:rPr lang="ko-KR" altLang="en-US" dirty="0"/>
              <a:t>이며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hyperplane</a:t>
            </a:r>
            <a:r>
              <a:rPr lang="ko-KR" altLang="en-US" dirty="0"/>
              <a:t>의 위치</a:t>
            </a:r>
            <a:r>
              <a:rPr lang="en-US" altLang="ko-KR" dirty="0"/>
              <a:t>(y</a:t>
            </a:r>
            <a:r>
              <a:rPr lang="ko-KR" altLang="en-US" dirty="0"/>
              <a:t>절편</a:t>
            </a:r>
            <a:r>
              <a:rPr lang="en-US" altLang="ko-KR" dirty="0"/>
              <a:t>)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16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linearly separable</a:t>
            </a:r>
            <a:r>
              <a:rPr lang="ko-KR" altLang="en-US" dirty="0"/>
              <a:t>한 경우에는 </a:t>
            </a:r>
            <a:r>
              <a:rPr lang="en-US" altLang="ko-KR" dirty="0"/>
              <a:t>w</a:t>
            </a:r>
            <a:r>
              <a:rPr lang="ko-KR" altLang="en-US" dirty="0"/>
              <a:t>를 정하면 </a:t>
            </a:r>
            <a:r>
              <a:rPr lang="en-US" altLang="ko-KR" dirty="0"/>
              <a:t>bias</a:t>
            </a:r>
            <a:r>
              <a:rPr lang="ko-KR" altLang="en-US" dirty="0"/>
              <a:t>는 자동으로 정해진다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어떻게</a:t>
            </a:r>
            <a:r>
              <a:rPr lang="en-US" altLang="ko-KR" dirty="0"/>
              <a:t>? 1</a:t>
            </a:r>
            <a:r>
              <a:rPr lang="ko-KR" altLang="en-US" dirty="0"/>
              <a:t>번이라는 직선이 있을 때</a:t>
            </a:r>
            <a:r>
              <a:rPr lang="en-US" altLang="ko-KR" dirty="0"/>
              <a:t>(decision classifier function), support</a:t>
            </a:r>
            <a:r>
              <a:rPr lang="ko-KR" altLang="en-US" dirty="0"/>
              <a:t> </a:t>
            </a:r>
            <a:r>
              <a:rPr lang="en-US" altLang="ko-KR" dirty="0"/>
              <a:t>vector</a:t>
            </a:r>
            <a:r>
              <a:rPr lang="ko-KR" altLang="en-US" dirty="0"/>
              <a:t> 사이 거리의 중간에 위치하도록 </a:t>
            </a:r>
            <a:r>
              <a:rPr lang="en-US" altLang="ko-KR" dirty="0"/>
              <a:t>bias</a:t>
            </a:r>
            <a:r>
              <a:rPr lang="ko-KR" altLang="en-US" dirty="0"/>
              <a:t>를 정하면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분할하는 띠의 넓이를 </a:t>
            </a:r>
            <a:r>
              <a:rPr lang="en-US" altLang="ko-KR" dirty="0"/>
              <a:t>margin</a:t>
            </a:r>
            <a:r>
              <a:rPr lang="ko-KR" altLang="en-US" dirty="0"/>
              <a:t>이라고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SVM</a:t>
            </a:r>
            <a:r>
              <a:rPr lang="ko-KR" altLang="en-US" dirty="0"/>
              <a:t>의 목표 </a:t>
            </a:r>
            <a:r>
              <a:rPr lang="en-US" altLang="ko-KR" dirty="0"/>
              <a:t>: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hyperplane</a:t>
            </a:r>
            <a:r>
              <a:rPr lang="ko-KR" altLang="en-US" dirty="0"/>
              <a:t>이 존재할 수 있는데</a:t>
            </a:r>
            <a:r>
              <a:rPr lang="en-US" altLang="ko-KR" dirty="0"/>
              <a:t>, </a:t>
            </a:r>
            <a:r>
              <a:rPr lang="ko-KR" altLang="en-US" b="1" dirty="0"/>
              <a:t>이 중 </a:t>
            </a:r>
            <a:r>
              <a:rPr lang="en-US" altLang="ko-KR" b="1" dirty="0"/>
              <a:t>margin</a:t>
            </a:r>
            <a:r>
              <a:rPr lang="ko-KR" altLang="en-US" b="1" dirty="0"/>
              <a:t>이 가장 큰 </a:t>
            </a:r>
            <a:r>
              <a:rPr lang="en-US" altLang="ko-KR" b="1" dirty="0"/>
              <a:t>hyperplane</a:t>
            </a:r>
            <a:r>
              <a:rPr lang="ko-KR" altLang="en-US" b="1" dirty="0"/>
              <a:t>의 방향 </a:t>
            </a:r>
            <a:r>
              <a:rPr lang="en-US" altLang="ko-KR" b="1" dirty="0"/>
              <a:t>w</a:t>
            </a:r>
            <a:r>
              <a:rPr lang="ko-KR" altLang="en-US" dirty="0"/>
              <a:t>를 찾는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44887-F1F2-4F12-B831-B2C2017BD4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9186" y="2140904"/>
            <a:ext cx="7933626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0589" y="2722498"/>
            <a:ext cx="10370820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10342880" cy="2505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handson-ml2/blob/master/05_support_vector_machines.ipynb#scrollTo%3D6R3fFwN-sQa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image.diku.dk/imagecanon/material/cortes_vapnik95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91385" marR="5080" indent="-2179320">
              <a:lnSpc>
                <a:spcPts val="4770"/>
              </a:lnSpc>
              <a:spcBef>
                <a:spcPts val="685"/>
              </a:spcBef>
            </a:pPr>
            <a:r>
              <a:rPr spc="-10" dirty="0"/>
              <a:t>Lecture </a:t>
            </a:r>
            <a:r>
              <a:rPr dirty="0"/>
              <a:t>9: Support </a:t>
            </a:r>
            <a:r>
              <a:rPr spc="-45" dirty="0"/>
              <a:t>Vector </a:t>
            </a:r>
            <a:r>
              <a:rPr dirty="0"/>
              <a:t>Machine  </a:t>
            </a:r>
            <a:r>
              <a:rPr spc="-5" dirty="0"/>
              <a:t>(SVM)</a:t>
            </a:r>
            <a:r>
              <a:rPr spc="-15" dirty="0"/>
              <a:t> </a:t>
            </a:r>
            <a:r>
              <a:rPr dirty="0"/>
              <a:t>Classifier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25" dirty="0">
                <a:latin typeface="Arial"/>
                <a:cs typeface="Arial"/>
              </a:rPr>
              <a:t>Linear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spc="-575" dirty="0"/>
              <a:t>SVM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858634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가정 </a:t>
            </a:r>
            <a:r>
              <a:rPr sz="2400" spc="-160" dirty="0">
                <a:latin typeface="Arial Black"/>
                <a:cs typeface="Arial Black"/>
              </a:rPr>
              <a:t>: </a:t>
            </a:r>
            <a:r>
              <a:rPr sz="2400" spc="-185" dirty="0">
                <a:latin typeface="Arial Black"/>
                <a:cs typeface="Arial Black"/>
              </a:rPr>
              <a:t>linearly </a:t>
            </a:r>
            <a:r>
              <a:rPr sz="2400" spc="-204" dirty="0">
                <a:latin typeface="Arial Black"/>
                <a:cs typeface="Arial Black"/>
              </a:rPr>
              <a:t>separable </a:t>
            </a:r>
            <a:r>
              <a:rPr sz="2400" dirty="0">
                <a:latin typeface="맑은 고딕"/>
                <a:cs typeface="맑은 고딕"/>
              </a:rPr>
              <a:t>가능한</a:t>
            </a:r>
            <a:r>
              <a:rPr sz="2400" spc="-46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경우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직선의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방향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545" dirty="0">
                <a:latin typeface="Cambria Math"/>
                <a:cs typeface="Cambria Math"/>
              </a:rPr>
              <a:t>𝐰𝐰</a:t>
            </a:r>
            <a:r>
              <a:rPr sz="2000" spc="-545" dirty="0">
                <a:latin typeface="맑은 고딕"/>
                <a:cs typeface="맑은 고딕"/>
              </a:rPr>
              <a:t>를</a:t>
            </a:r>
            <a:r>
              <a:rPr sz="2000" spc="-509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정하면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바이어스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350" dirty="0">
                <a:latin typeface="Cambria Math"/>
                <a:cs typeface="Cambria Math"/>
              </a:rPr>
              <a:t>𝑏𝑏</a:t>
            </a:r>
            <a:r>
              <a:rPr sz="2000" spc="-350" dirty="0">
                <a:latin typeface="맑은 고딕"/>
                <a:cs typeface="맑은 고딕"/>
              </a:rPr>
              <a:t>는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자동으로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정해짐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731640"/>
            <a:ext cx="7255509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5" dirty="0">
                <a:latin typeface="Arial"/>
                <a:cs typeface="Arial"/>
              </a:rPr>
              <a:t>SVM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목표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Arial Black"/>
                <a:cs typeface="Arial Black"/>
              </a:rPr>
              <a:t>Margin</a:t>
            </a:r>
            <a:r>
              <a:rPr sz="2400" spc="-125" dirty="0">
                <a:latin typeface="맑은 고딕"/>
                <a:cs typeface="맑은 고딕"/>
              </a:rPr>
              <a:t>이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가장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hyperplane</a:t>
            </a:r>
            <a:r>
              <a:rPr sz="2400" spc="-160" dirty="0">
                <a:latin typeface="맑은 고딕"/>
                <a:cs typeface="맑은 고딕"/>
              </a:rPr>
              <a:t>의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방향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b="1" spc="90" dirty="0">
                <a:latin typeface="Arial"/>
                <a:cs typeface="Arial"/>
              </a:rPr>
              <a:t>w</a:t>
            </a:r>
            <a:r>
              <a:rPr sz="2400" spc="90" dirty="0">
                <a:latin typeface="맑은 고딕"/>
                <a:cs typeface="맑은 고딕"/>
              </a:rPr>
              <a:t>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찾는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것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08887" y="416683"/>
            <a:ext cx="3441872" cy="3493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0953" y="3038769"/>
            <a:ext cx="5695217" cy="285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3727" y="5262371"/>
            <a:ext cx="1389887" cy="755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12023" y="5382767"/>
            <a:ext cx="3930395" cy="723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2023" y="5382767"/>
            <a:ext cx="3930650" cy="72390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205104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1614"/>
              </a:spcBef>
            </a:pPr>
            <a:r>
              <a:rPr sz="2000" b="1" spc="-5" dirty="0">
                <a:latin typeface="맑은 고딕"/>
                <a:cs typeface="맑은 고딕"/>
              </a:rPr>
              <a:t>hard </a:t>
            </a:r>
            <a:r>
              <a:rPr sz="2000" b="1" dirty="0">
                <a:latin typeface="맑은 고딕"/>
                <a:cs typeface="맑은 고딕"/>
              </a:rPr>
              <a:t>margin</a:t>
            </a:r>
            <a:r>
              <a:rPr sz="2000" b="1" spc="-50" dirty="0">
                <a:latin typeface="맑은 고딕"/>
                <a:cs typeface="맑은 고딕"/>
              </a:rPr>
              <a:t> </a:t>
            </a:r>
            <a:r>
              <a:rPr sz="2000" b="1" spc="-5" dirty="0">
                <a:latin typeface="맑은 고딕"/>
                <a:cs typeface="맑은 고딕"/>
              </a:rPr>
              <a:t>classification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25" dirty="0">
                <a:latin typeface="Arial"/>
                <a:cs typeface="Arial"/>
              </a:rPr>
              <a:t>Linear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spc="-575" dirty="0"/>
              <a:t>SVM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589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가정 </a:t>
            </a:r>
            <a:r>
              <a:rPr sz="2400" spc="-160" dirty="0">
                <a:latin typeface="Arial Black"/>
                <a:cs typeface="Arial Black"/>
              </a:rPr>
              <a:t>: </a:t>
            </a:r>
            <a:r>
              <a:rPr sz="2400" spc="-185" dirty="0">
                <a:latin typeface="Arial Black"/>
                <a:cs typeface="Arial Black"/>
              </a:rPr>
              <a:t>linearly </a:t>
            </a:r>
            <a:r>
              <a:rPr sz="2400" spc="-204" dirty="0">
                <a:latin typeface="Arial Black"/>
                <a:cs typeface="Arial Black"/>
              </a:rPr>
              <a:t>separable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불가능한</a:t>
            </a:r>
            <a:r>
              <a:rPr sz="2400" spc="-515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spc="-215" dirty="0">
                <a:latin typeface="맑은 고딕"/>
                <a:cs typeface="맑은 고딕"/>
              </a:rPr>
              <a:t>경우</a:t>
            </a:r>
            <a:r>
              <a:rPr sz="2400" spc="-215" dirty="0">
                <a:latin typeface="Arial Black"/>
                <a:cs typeface="Arial Black"/>
              </a:rPr>
              <a:t>??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28529"/>
            <a:ext cx="6319520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Arial Black"/>
                <a:cs typeface="Arial Black"/>
              </a:rPr>
              <a:t>Problem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b="1" spc="105" dirty="0">
                <a:latin typeface="Arial"/>
                <a:cs typeface="Arial"/>
              </a:rPr>
              <a:t>hard </a:t>
            </a:r>
            <a:r>
              <a:rPr sz="2400" b="1" spc="114" dirty="0">
                <a:latin typeface="Arial"/>
                <a:cs typeface="Arial"/>
              </a:rPr>
              <a:t>margin</a:t>
            </a:r>
            <a:r>
              <a:rPr sz="2400" b="1" spc="-240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1) </a:t>
            </a: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145" dirty="0">
                <a:latin typeface="Arial Black"/>
                <a:cs typeface="Arial Black"/>
              </a:rPr>
              <a:t>only </a:t>
            </a:r>
            <a:r>
              <a:rPr sz="2000" spc="-210" dirty="0">
                <a:latin typeface="Arial Black"/>
                <a:cs typeface="Arial Black"/>
              </a:rPr>
              <a:t>works </a:t>
            </a:r>
            <a:r>
              <a:rPr sz="2000" spc="-125" dirty="0">
                <a:latin typeface="Arial Black"/>
                <a:cs typeface="Arial Black"/>
              </a:rPr>
              <a:t>if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5" dirty="0">
                <a:latin typeface="Arial Black"/>
                <a:cs typeface="Arial Black"/>
              </a:rPr>
              <a:t>data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60" dirty="0">
                <a:latin typeface="Arial Black"/>
                <a:cs typeface="Arial Black"/>
              </a:rPr>
              <a:t>linearly</a:t>
            </a:r>
            <a:r>
              <a:rPr sz="2000" spc="-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separable.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2) </a:t>
            </a: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95" dirty="0">
                <a:latin typeface="Arial Black"/>
                <a:cs typeface="Arial Black"/>
              </a:rPr>
              <a:t>sensitive </a:t>
            </a:r>
            <a:r>
              <a:rPr sz="2000" spc="-150" dirty="0">
                <a:latin typeface="Arial Black"/>
                <a:cs typeface="Arial Black"/>
              </a:rPr>
              <a:t>to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outliers.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25" dirty="0">
                <a:latin typeface="Arial"/>
                <a:cs typeface="Arial"/>
              </a:rPr>
              <a:t>Linear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spc="-575" dirty="0"/>
              <a:t>SVM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5632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가정 </a:t>
            </a:r>
            <a:r>
              <a:rPr sz="2400" spc="-160" dirty="0">
                <a:latin typeface="Arial Black"/>
                <a:cs typeface="Arial Black"/>
              </a:rPr>
              <a:t>: </a:t>
            </a:r>
            <a:r>
              <a:rPr sz="2400" spc="-185" dirty="0">
                <a:latin typeface="Arial Black"/>
                <a:cs typeface="Arial Black"/>
              </a:rPr>
              <a:t>linearly </a:t>
            </a:r>
            <a:r>
              <a:rPr sz="2400" spc="-204" dirty="0">
                <a:latin typeface="Arial Black"/>
                <a:cs typeface="Arial Black"/>
              </a:rPr>
              <a:t>separable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불가능한</a:t>
            </a:r>
            <a:r>
              <a:rPr sz="2400" spc="-530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경우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6363" y="2709489"/>
            <a:ext cx="7824614" cy="2458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25" dirty="0">
                <a:latin typeface="Arial"/>
                <a:cs typeface="Arial"/>
              </a:rPr>
              <a:t>Linear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spc="-575" dirty="0"/>
              <a:t>SVM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716657"/>
            <a:ext cx="10217785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80" dirty="0">
                <a:latin typeface="Arial Black"/>
                <a:cs typeface="Arial Black"/>
              </a:rPr>
              <a:t>To </a:t>
            </a:r>
            <a:r>
              <a:rPr sz="2400" spc="-195" dirty="0">
                <a:latin typeface="Arial Black"/>
                <a:cs typeface="Arial Black"/>
              </a:rPr>
              <a:t>avoid </a:t>
            </a:r>
            <a:r>
              <a:rPr sz="2400" spc="-229" dirty="0">
                <a:latin typeface="Arial Black"/>
                <a:cs typeface="Arial Black"/>
              </a:rPr>
              <a:t>these </a:t>
            </a:r>
            <a:r>
              <a:rPr sz="2400" spc="-240" dirty="0">
                <a:latin typeface="Arial Black"/>
                <a:cs typeface="Arial Black"/>
              </a:rPr>
              <a:t>issues, let’s </a:t>
            </a:r>
            <a:r>
              <a:rPr sz="2400" spc="-229" dirty="0">
                <a:latin typeface="Arial Black"/>
                <a:cs typeface="Arial Black"/>
              </a:rPr>
              <a:t>use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114" dirty="0">
                <a:latin typeface="Arial"/>
                <a:cs typeface="Arial"/>
              </a:rPr>
              <a:t>more </a:t>
            </a:r>
            <a:r>
              <a:rPr sz="2400" b="1" spc="70" dirty="0">
                <a:latin typeface="Arial"/>
                <a:cs typeface="Arial"/>
              </a:rPr>
              <a:t>flexible</a:t>
            </a:r>
            <a:r>
              <a:rPr sz="2400" b="1" spc="210" dirty="0">
                <a:latin typeface="Arial"/>
                <a:cs typeface="Arial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model.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6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229" dirty="0">
                <a:latin typeface="Arial Black"/>
                <a:cs typeface="Arial Black"/>
              </a:rPr>
              <a:t>objective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135" dirty="0">
                <a:latin typeface="Arial Black"/>
                <a:cs typeface="Arial Black"/>
              </a:rPr>
              <a:t>find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40" dirty="0">
                <a:latin typeface="Arial Black"/>
                <a:cs typeface="Arial Black"/>
              </a:rPr>
              <a:t>good </a:t>
            </a:r>
            <a:r>
              <a:rPr sz="2400" spc="-235" dirty="0">
                <a:latin typeface="Arial Black"/>
                <a:cs typeface="Arial Black"/>
              </a:rPr>
              <a:t>balance </a:t>
            </a:r>
            <a:r>
              <a:rPr sz="2400" spc="-225" dirty="0">
                <a:latin typeface="Arial Black"/>
                <a:cs typeface="Arial Black"/>
              </a:rPr>
              <a:t>between </a:t>
            </a:r>
            <a:r>
              <a:rPr sz="2400" spc="-195" dirty="0">
                <a:latin typeface="Arial Black"/>
                <a:cs typeface="Arial Black"/>
              </a:rPr>
              <a:t>keeping </a:t>
            </a:r>
            <a:r>
              <a:rPr sz="2400" u="heavy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400" b="1" u="heavy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street </a:t>
            </a:r>
            <a:r>
              <a:rPr sz="2400" u="heavy" spc="-2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as  </a:t>
            </a:r>
            <a:r>
              <a:rPr sz="2400" b="1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large </a:t>
            </a:r>
            <a:r>
              <a:rPr sz="2400" u="heavy" spc="-2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as </a:t>
            </a:r>
            <a:r>
              <a:rPr sz="2400" u="heavy" spc="-21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possible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b="1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limiting </a:t>
            </a:r>
            <a:r>
              <a:rPr sz="2400" u="heavy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400" u="heavy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margin</a:t>
            </a:r>
            <a:r>
              <a:rPr sz="2400" u="heavy" spc="-28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400" b="1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violations</a:t>
            </a:r>
            <a:r>
              <a:rPr sz="2400" spc="3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called </a:t>
            </a:r>
            <a:r>
              <a:rPr sz="2000" b="1" spc="50" dirty="0">
                <a:latin typeface="Arial"/>
                <a:cs typeface="Arial"/>
              </a:rPr>
              <a:t>soft </a:t>
            </a:r>
            <a:r>
              <a:rPr sz="2000" b="1" spc="100" dirty="0">
                <a:latin typeface="Arial"/>
                <a:cs typeface="Arial"/>
              </a:rPr>
              <a:t>margin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classification</a:t>
            </a:r>
            <a:r>
              <a:rPr sz="2000" spc="2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3637" y="558915"/>
            <a:ext cx="5513151" cy="173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25" dirty="0">
                <a:latin typeface="Arial"/>
                <a:cs typeface="Arial"/>
              </a:rPr>
              <a:t>Linear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spc="-575" dirty="0"/>
              <a:t>SVM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34796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25" dirty="0">
                <a:latin typeface="Arial"/>
                <a:cs typeface="Arial"/>
              </a:rPr>
              <a:t>Soft </a:t>
            </a:r>
            <a:r>
              <a:rPr sz="2400" b="1" spc="114" dirty="0">
                <a:latin typeface="Arial"/>
                <a:cs typeface="Arial"/>
              </a:rPr>
              <a:t>margin </a:t>
            </a:r>
            <a:r>
              <a:rPr sz="2400" b="1" spc="30" dirty="0">
                <a:latin typeface="Arial"/>
                <a:cs typeface="Arial"/>
              </a:rPr>
              <a:t>classification </a:t>
            </a:r>
            <a:r>
              <a:rPr sz="2400" spc="-280" dirty="0">
                <a:latin typeface="Arial Black"/>
                <a:cs typeface="Arial Black"/>
              </a:rPr>
              <a:t>can </a:t>
            </a:r>
            <a:r>
              <a:rPr sz="2400" spc="-190" dirty="0">
                <a:latin typeface="Arial Black"/>
                <a:cs typeface="Arial Black"/>
              </a:rPr>
              <a:t>be </a:t>
            </a:r>
            <a:r>
              <a:rPr sz="2400" spc="-160" dirty="0">
                <a:latin typeface="Arial Black"/>
                <a:cs typeface="Arial Black"/>
              </a:rPr>
              <a:t>done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spc="-235" dirty="0">
                <a:latin typeface="Arial Black"/>
                <a:cs typeface="Arial Black"/>
              </a:rPr>
              <a:t>Scikit-Learn </a:t>
            </a:r>
            <a:r>
              <a:rPr sz="2400" spc="-185" dirty="0">
                <a:latin typeface="Arial Black"/>
                <a:cs typeface="Arial Black"/>
              </a:rPr>
              <a:t>by</a:t>
            </a:r>
            <a:r>
              <a:rPr sz="2400" spc="-215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specifying</a:t>
            </a:r>
            <a:endParaRPr sz="2400">
              <a:latin typeface="Arial Black"/>
              <a:cs typeface="Arial Black"/>
            </a:endParaRPr>
          </a:p>
          <a:p>
            <a:pPr marL="240665">
              <a:lnSpc>
                <a:spcPts val="2735"/>
              </a:lnSpc>
            </a:pPr>
            <a:r>
              <a:rPr sz="2400" b="1" spc="80" dirty="0">
                <a:latin typeface="Arial"/>
                <a:cs typeface="Arial"/>
              </a:rPr>
              <a:t>hyperparameters</a:t>
            </a:r>
            <a:r>
              <a:rPr sz="2400" spc="80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5272404"/>
            <a:ext cx="6539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75" dirty="0">
                <a:latin typeface="Arial Black"/>
                <a:cs typeface="Arial Black"/>
              </a:rPr>
              <a:t>Large </a:t>
            </a:r>
            <a:r>
              <a:rPr sz="2000" spc="-130" dirty="0">
                <a:latin typeface="Arial Black"/>
                <a:cs typeface="Arial Black"/>
              </a:rPr>
              <a:t>margin </a:t>
            </a:r>
            <a:r>
              <a:rPr sz="2000" spc="-165" dirty="0">
                <a:latin typeface="Arial Black"/>
                <a:cs typeface="Arial Black"/>
              </a:rPr>
              <a:t>(left) </a:t>
            </a:r>
            <a:r>
              <a:rPr sz="2000" spc="-200" dirty="0">
                <a:latin typeface="Arial Black"/>
                <a:cs typeface="Arial Black"/>
              </a:rPr>
              <a:t>vs. </a:t>
            </a:r>
            <a:r>
              <a:rPr sz="2000" spc="-180" dirty="0">
                <a:latin typeface="Arial Black"/>
                <a:cs typeface="Arial Black"/>
              </a:rPr>
              <a:t>fewer </a:t>
            </a:r>
            <a:r>
              <a:rPr sz="2000" spc="-130" dirty="0">
                <a:latin typeface="Arial Black"/>
                <a:cs typeface="Arial Black"/>
              </a:rPr>
              <a:t>margin </a:t>
            </a:r>
            <a:r>
              <a:rPr sz="2000" spc="-165" dirty="0">
                <a:latin typeface="Arial Black"/>
                <a:cs typeface="Arial Black"/>
              </a:rPr>
              <a:t>violations</a:t>
            </a:r>
            <a:r>
              <a:rPr sz="2000" spc="-135" dirty="0">
                <a:latin typeface="Arial Black"/>
                <a:cs typeface="Arial Black"/>
              </a:rPr>
              <a:t> (right)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27674" y="2748291"/>
            <a:ext cx="7436024" cy="2505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7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0" dirty="0"/>
              <a:t>Cod</a:t>
            </a:r>
            <a:r>
              <a:rPr sz="4400" spc="-455" dirty="0"/>
              <a:t>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00755" y="365760"/>
            <a:ext cx="9191242" cy="5945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10227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Nonlinear </a:t>
            </a:r>
            <a:r>
              <a:rPr spc="-775" dirty="0"/>
              <a:t>SVM</a:t>
            </a:r>
            <a:r>
              <a:rPr spc="-525" dirty="0"/>
              <a:t> </a:t>
            </a:r>
            <a:r>
              <a:rPr spc="-580" dirty="0"/>
              <a:t>Classification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875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290" dirty="0">
                <a:latin typeface="Arial"/>
                <a:cs typeface="Arial"/>
              </a:rPr>
              <a:t>Not </a:t>
            </a:r>
            <a:r>
              <a:rPr sz="4400" spc="-340" dirty="0"/>
              <a:t>linearly</a:t>
            </a:r>
            <a:r>
              <a:rPr sz="4400" spc="-730" dirty="0"/>
              <a:t> </a:t>
            </a:r>
            <a:r>
              <a:rPr sz="4400" spc="-375" dirty="0"/>
              <a:t>separable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1803780"/>
            <a:ext cx="2437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65" dirty="0">
                <a:latin typeface="Arial Black"/>
                <a:cs typeface="Arial Black"/>
              </a:rPr>
              <a:t>One </a:t>
            </a:r>
            <a:r>
              <a:rPr sz="2400" spc="-180" dirty="0">
                <a:latin typeface="Arial Black"/>
                <a:cs typeface="Arial Black"/>
              </a:rPr>
              <a:t>feature:</a:t>
            </a:r>
            <a:r>
              <a:rPr sz="2400" spc="-280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x</a:t>
            </a:r>
            <a:r>
              <a:rPr sz="2400" spc="-367" baseline="-20833" dirty="0">
                <a:latin typeface="Arial Black"/>
                <a:cs typeface="Arial Black"/>
              </a:rPr>
              <a:t>1</a:t>
            </a:r>
            <a:endParaRPr sz="2400" baseline="-20833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1298" y="2296414"/>
            <a:ext cx="8331834" cy="2704465"/>
            <a:chOff x="2111298" y="2296414"/>
            <a:chExt cx="8331834" cy="2704465"/>
          </a:xfrm>
        </p:grpSpPr>
        <p:sp>
          <p:nvSpPr>
            <p:cNvPr id="5" name="object 5"/>
            <p:cNvSpPr/>
            <p:nvPr/>
          </p:nvSpPr>
          <p:spPr>
            <a:xfrm>
              <a:off x="2111298" y="2372431"/>
              <a:ext cx="7980901" cy="2586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85916" y="2302764"/>
              <a:ext cx="4250690" cy="2691765"/>
            </a:xfrm>
            <a:custGeom>
              <a:avLst/>
              <a:gdLst/>
              <a:ahLst/>
              <a:cxnLst/>
              <a:rect l="l" t="t" r="r" b="b"/>
              <a:pathLst>
                <a:path w="4250690" h="2691765">
                  <a:moveTo>
                    <a:pt x="4250436" y="0"/>
                  </a:moveTo>
                  <a:lnTo>
                    <a:pt x="0" y="0"/>
                  </a:lnTo>
                  <a:lnTo>
                    <a:pt x="0" y="2691384"/>
                  </a:lnTo>
                  <a:lnTo>
                    <a:pt x="4250436" y="2691384"/>
                  </a:lnTo>
                  <a:lnTo>
                    <a:pt x="4250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85916" y="2302764"/>
              <a:ext cx="4250690" cy="2691765"/>
            </a:xfrm>
            <a:custGeom>
              <a:avLst/>
              <a:gdLst/>
              <a:ahLst/>
              <a:cxnLst/>
              <a:rect l="l" t="t" r="r" b="b"/>
              <a:pathLst>
                <a:path w="4250690" h="2691765">
                  <a:moveTo>
                    <a:pt x="0" y="0"/>
                  </a:moveTo>
                  <a:lnTo>
                    <a:pt x="4250436" y="0"/>
                  </a:lnTo>
                  <a:lnTo>
                    <a:pt x="4250436" y="2691384"/>
                  </a:lnTo>
                  <a:lnTo>
                    <a:pt x="0" y="269138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1806828"/>
            <a:ext cx="62198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Arial Black"/>
                <a:cs typeface="Arial Black"/>
              </a:rPr>
              <a:t>One feature: x</a:t>
            </a:r>
            <a:r>
              <a:rPr sz="2400" baseline="-20833" dirty="0">
                <a:latin typeface="Arial Black"/>
                <a:cs typeface="Arial Black"/>
              </a:rPr>
              <a:t>1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Black"/>
                <a:cs typeface="Arial Black"/>
              </a:rPr>
              <a:t>Add a feature x</a:t>
            </a:r>
            <a:r>
              <a:rPr sz="2400" baseline="-20833" dirty="0">
                <a:latin typeface="Arial Black"/>
                <a:cs typeface="Arial Black"/>
              </a:rPr>
              <a:t>2 </a:t>
            </a:r>
            <a:r>
              <a:rPr sz="2400" dirty="0">
                <a:latin typeface="Arial Black"/>
                <a:cs typeface="Arial Black"/>
              </a:rPr>
              <a:t>= (x</a:t>
            </a:r>
            <a:r>
              <a:rPr sz="2400" baseline="-20833" dirty="0">
                <a:latin typeface="Arial Black"/>
                <a:cs typeface="Arial Black"/>
              </a:rPr>
              <a:t>1</a:t>
            </a:r>
            <a:r>
              <a:rPr sz="2400" dirty="0">
                <a:latin typeface="Arial Black"/>
                <a:cs typeface="Arial Black"/>
              </a:rPr>
              <a:t>)</a:t>
            </a:r>
            <a:r>
              <a:rPr sz="2400" baseline="24305" dirty="0">
                <a:latin typeface="Arial Black"/>
                <a:cs typeface="Arial Black"/>
              </a:rPr>
              <a:t>^2</a:t>
            </a:r>
            <a:endParaRPr sz="2400" baseline="24305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39" y="5670169"/>
            <a:ext cx="68408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 Black"/>
                <a:cs typeface="Arial Black"/>
              </a:rPr>
              <a:t>Adding features to </a:t>
            </a:r>
            <a:r>
              <a:rPr sz="2000" b="1" dirty="0">
                <a:latin typeface="Arial"/>
                <a:cs typeface="Arial"/>
              </a:rPr>
              <a:t>make </a:t>
            </a:r>
            <a:r>
              <a:rPr sz="2000" dirty="0">
                <a:latin typeface="Arial Black"/>
                <a:cs typeface="Arial Black"/>
              </a:rPr>
              <a:t>a dataset </a:t>
            </a:r>
            <a:r>
              <a:rPr sz="2000" b="1" dirty="0">
                <a:latin typeface="Arial"/>
                <a:cs typeface="Arial"/>
              </a:rPr>
              <a:t>linearly separable</a:t>
            </a:r>
            <a:r>
              <a:rPr sz="2000" dirty="0">
                <a:latin typeface="Arial Black"/>
                <a:cs typeface="Arial Black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2111298" y="2372431"/>
            <a:ext cx="7980901" cy="258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 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73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2169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latin typeface="Arial Black"/>
                <a:cs typeface="Arial Black"/>
              </a:rPr>
              <a:t>make_moons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07608" y="0"/>
            <a:ext cx="6175235" cy="6354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612640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5244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latin typeface="Arial Black"/>
                <a:cs typeface="Arial Black"/>
              </a:rPr>
              <a:t>Linear </a:t>
            </a:r>
            <a:r>
              <a:rPr sz="2400" spc="-315" dirty="0">
                <a:latin typeface="Arial Black"/>
                <a:cs typeface="Arial Black"/>
              </a:rPr>
              <a:t>SVM </a:t>
            </a:r>
            <a:r>
              <a:rPr sz="2400" spc="-235" dirty="0">
                <a:latin typeface="Arial Black"/>
                <a:cs typeface="Arial Black"/>
              </a:rPr>
              <a:t>classifier </a:t>
            </a:r>
            <a:r>
              <a:rPr sz="2400" dirty="0">
                <a:latin typeface="맑은 고딕"/>
                <a:cs typeface="맑은 고딕"/>
              </a:rPr>
              <a:t>학습이</a:t>
            </a:r>
            <a:r>
              <a:rPr sz="2400" spc="-6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어  떠한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원리인지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0665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0" dirty="0">
                <a:latin typeface="Arial Black"/>
                <a:cs typeface="Arial Black"/>
              </a:rPr>
              <a:t>Nonlinear </a:t>
            </a:r>
            <a:r>
              <a:rPr sz="2400" spc="-315" dirty="0">
                <a:latin typeface="Arial Black"/>
                <a:cs typeface="Arial Black"/>
              </a:rPr>
              <a:t>SVM </a:t>
            </a:r>
            <a:r>
              <a:rPr sz="2400" spc="-235" dirty="0">
                <a:latin typeface="Arial Black"/>
                <a:cs typeface="Arial Black"/>
              </a:rPr>
              <a:t>classifier </a:t>
            </a:r>
            <a:r>
              <a:rPr sz="2400" dirty="0">
                <a:latin typeface="맑은 고딕"/>
                <a:cs typeface="맑은 고딕"/>
              </a:rPr>
              <a:t>학습  이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어떠한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원리인지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  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15" dirty="0">
                <a:latin typeface="Arial Black"/>
                <a:cs typeface="Arial Black"/>
              </a:rPr>
              <a:t>SVM </a:t>
            </a:r>
            <a:r>
              <a:rPr sz="2400" spc="-210" dirty="0">
                <a:latin typeface="Arial Black"/>
                <a:cs typeface="Arial Black"/>
              </a:rPr>
              <a:t>classifier</a:t>
            </a:r>
            <a:r>
              <a:rPr sz="2400" spc="-210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코드로 구현하  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실제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데이터에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적용할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2404110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45" dirty="0">
                <a:latin typeface="Arial Black"/>
                <a:cs typeface="Arial Black"/>
              </a:rPr>
              <a:t>Margin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75" dirty="0">
                <a:latin typeface="Arial Black"/>
                <a:cs typeface="Arial Black"/>
              </a:rPr>
              <a:t>Support</a:t>
            </a:r>
            <a:r>
              <a:rPr sz="2400" spc="-265" dirty="0">
                <a:latin typeface="Arial Black"/>
                <a:cs typeface="Arial Black"/>
              </a:rPr>
              <a:t> </a:t>
            </a:r>
            <a:r>
              <a:rPr sz="2400" spc="-260" dirty="0">
                <a:latin typeface="Arial Black"/>
                <a:cs typeface="Arial Black"/>
              </a:rPr>
              <a:t>Vector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7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0" dirty="0"/>
              <a:t>Cod</a:t>
            </a:r>
            <a:r>
              <a:rPr sz="4400" spc="-455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482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Black"/>
                <a:cs typeface="Arial Black"/>
              </a:rPr>
              <a:t>Predict </a:t>
            </a:r>
            <a:r>
              <a:rPr sz="2400" spc="-250" dirty="0">
                <a:latin typeface="Arial Black"/>
                <a:cs typeface="Arial Black"/>
              </a:rPr>
              <a:t>(classify) </a:t>
            </a:r>
            <a:r>
              <a:rPr sz="2400" i="1" spc="-5" dirty="0">
                <a:latin typeface="Noto Sans"/>
                <a:cs typeface="Noto Sans"/>
              </a:rPr>
              <a:t>make_moons </a:t>
            </a:r>
            <a:r>
              <a:rPr sz="2400" spc="-175" dirty="0">
                <a:latin typeface="Arial Black"/>
                <a:cs typeface="Arial Black"/>
              </a:rPr>
              <a:t>using </a:t>
            </a:r>
            <a:r>
              <a:rPr sz="2400" spc="-315" dirty="0">
                <a:latin typeface="Arial Black"/>
                <a:cs typeface="Arial Black"/>
              </a:rPr>
              <a:t>SVM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spc="-175" dirty="0">
                <a:latin typeface="Arial Black"/>
                <a:cs typeface="Arial Black"/>
              </a:rPr>
              <a:t>polynomial</a:t>
            </a:r>
            <a:r>
              <a:rPr sz="2400" spc="150" dirty="0">
                <a:latin typeface="Arial Black"/>
                <a:cs typeface="Arial Black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feature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8511" y="2939795"/>
            <a:ext cx="5247131" cy="2323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77449" y="2939795"/>
            <a:ext cx="4190620" cy="28186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70" dirty="0"/>
              <a:t>S</a:t>
            </a:r>
            <a:r>
              <a:rPr sz="4400" spc="-305" dirty="0"/>
              <a:t>umma</a:t>
            </a:r>
            <a:r>
              <a:rPr sz="4400" spc="-160" dirty="0"/>
              <a:t>r</a:t>
            </a:r>
            <a:r>
              <a:rPr sz="4400" spc="-445" dirty="0"/>
              <a:t>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2484755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15" dirty="0">
                <a:latin typeface="Arial Black"/>
                <a:cs typeface="Arial Black"/>
              </a:rPr>
              <a:t>SVM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classifier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latin typeface="Arial Black"/>
                <a:cs typeface="Arial Black"/>
              </a:rPr>
              <a:t>Linear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SVM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Nonlinear</a:t>
            </a:r>
            <a:r>
              <a:rPr sz="2000" spc="-225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SVM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20" dirty="0">
                <a:latin typeface="Arial Black"/>
                <a:cs typeface="Arial Black"/>
              </a:rPr>
              <a:t>Margin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참고자료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-114" dirty="0"/>
              <a:t>핸</a:t>
            </a:r>
            <a:r>
              <a:rPr spc="-114" dirty="0">
                <a:latin typeface="Arial Black"/>
                <a:cs typeface="Arial Black"/>
              </a:rPr>
              <a:t>5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-170" dirty="0"/>
              <a:t>기</a:t>
            </a:r>
            <a:r>
              <a:rPr spc="-170" dirty="0">
                <a:latin typeface="Arial Black"/>
                <a:cs typeface="Arial Black"/>
              </a:rPr>
              <a:t>11.4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pc="-45" dirty="0"/>
              <a:t>코드</a:t>
            </a:r>
            <a:r>
              <a:rPr spc="-45" dirty="0">
                <a:latin typeface="Arial Black"/>
                <a:cs typeface="Arial Black"/>
              </a:rPr>
              <a:t>+</a:t>
            </a:r>
            <a:r>
              <a:rPr spc="-45" dirty="0"/>
              <a:t>그림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15" dirty="0">
                <a:latin typeface="Arial Black"/>
                <a:cs typeface="Arial Black"/>
              </a:rPr>
              <a:t>Colab</a:t>
            </a:r>
            <a:r>
              <a:rPr spc="-325" dirty="0">
                <a:latin typeface="Arial Black"/>
                <a:cs typeface="Arial Black"/>
              </a:rPr>
              <a:t> </a:t>
            </a:r>
            <a:r>
              <a:rPr spc="-185" dirty="0">
                <a:latin typeface="Arial Black"/>
                <a:cs typeface="Arial Black"/>
              </a:rPr>
              <a:t>ver.</a:t>
            </a:r>
          </a:p>
          <a:p>
            <a:pPr marL="12700" marR="5080">
              <a:lnSpc>
                <a:spcPts val="2590"/>
              </a:lnSpc>
              <a:spcBef>
                <a:spcPts val="1010"/>
              </a:spcBef>
            </a:pPr>
            <a:r>
              <a:rPr u="heavy" spc="-1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https://colab.research.google.com/github/ageron/handson- </a:t>
            </a:r>
            <a:r>
              <a:rPr spc="-150" dirty="0">
                <a:solidFill>
                  <a:srgbClr val="0563C1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u="heavy" spc="-18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ml2/blob/master/05_support_vector_machines.ipynb#scrollTo=6R3fFwN</a:t>
            </a:r>
          </a:p>
          <a:p>
            <a:pPr marL="12700">
              <a:lnSpc>
                <a:spcPts val="2555"/>
              </a:lnSpc>
            </a:pPr>
            <a:r>
              <a:rPr u="heavy" spc="-1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-sQa4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In </a:t>
            </a:r>
            <a:r>
              <a:rPr sz="4400" spc="-350" dirty="0"/>
              <a:t>the </a:t>
            </a:r>
            <a:r>
              <a:rPr sz="4400" spc="-409" dirty="0"/>
              <a:t>next </a:t>
            </a:r>
            <a:r>
              <a:rPr sz="4400" spc="-465" dirty="0"/>
              <a:t>lecture…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66675"/>
            <a:ext cx="5994400" cy="25514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79400" algn="l"/>
              </a:tabLst>
            </a:pPr>
            <a:r>
              <a:rPr sz="2400" spc="-150" dirty="0">
                <a:latin typeface="Arial Black"/>
                <a:cs typeface="Arial Black"/>
              </a:rPr>
              <a:t>5</a:t>
            </a:r>
            <a:r>
              <a:rPr sz="2400" spc="-225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35" dirty="0">
                <a:latin typeface="Arial Black"/>
                <a:cs typeface="Arial Black"/>
              </a:rPr>
              <a:t>2</a:t>
            </a:r>
            <a:r>
              <a:rPr sz="2400" spc="-202" baseline="24305" dirty="0">
                <a:latin typeface="Arial Black"/>
                <a:cs typeface="Arial Black"/>
              </a:rPr>
              <a:t>nd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 </a:t>
            </a:r>
            <a:r>
              <a:rPr sz="2400" spc="-229" dirty="0">
                <a:latin typeface="Arial Black"/>
                <a:cs typeface="Arial Black"/>
              </a:rPr>
              <a:t>10) </a:t>
            </a:r>
            <a:r>
              <a:rPr sz="2400" dirty="0">
                <a:solidFill>
                  <a:srgbClr val="FF0000"/>
                </a:solidFill>
                <a:latin typeface="Wingdings"/>
                <a:cs typeface="Wingdings"/>
              </a:rPr>
              <a:t>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추석</a:t>
            </a:r>
            <a:endParaRPr sz="2400">
              <a:latin typeface="맑은 고딕"/>
              <a:cs typeface="맑은 고딕"/>
            </a:endParaRPr>
          </a:p>
          <a:p>
            <a:pPr marL="7366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195" dirty="0">
                <a:latin typeface="Arial Black"/>
                <a:cs typeface="Arial Black"/>
              </a:rPr>
              <a:t>Kernel </a:t>
            </a:r>
            <a:r>
              <a:rPr sz="2000" spc="-204" dirty="0">
                <a:latin typeface="Arial Black"/>
                <a:cs typeface="Arial Black"/>
              </a:rPr>
              <a:t>trick </a:t>
            </a:r>
            <a:r>
              <a:rPr sz="2000" spc="-185" dirty="0">
                <a:latin typeface="Arial Black"/>
                <a:cs typeface="Arial Black"/>
              </a:rPr>
              <a:t>with</a:t>
            </a:r>
            <a:r>
              <a:rPr sz="2000" spc="-50" dirty="0">
                <a:latin typeface="Arial Black"/>
                <a:cs typeface="Arial Black"/>
              </a:rPr>
              <a:t> </a:t>
            </a:r>
            <a:r>
              <a:rPr sz="2000" spc="-260" dirty="0">
                <a:latin typeface="Arial Black"/>
                <a:cs typeface="Arial Black"/>
              </a:rPr>
              <a:t>SVM</a:t>
            </a:r>
            <a:endParaRPr sz="2000">
              <a:latin typeface="Arial Black"/>
              <a:cs typeface="Arial Black"/>
            </a:endParaRPr>
          </a:p>
          <a:p>
            <a:pPr marL="7366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b="1" spc="100" dirty="0">
                <a:latin typeface="Arial"/>
                <a:cs typeface="Arial"/>
              </a:rPr>
              <a:t>No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quiz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00" spc="-150" dirty="0">
                <a:latin typeface="Arial Black"/>
                <a:cs typeface="Arial Black"/>
              </a:rPr>
              <a:t>6</a:t>
            </a:r>
            <a:r>
              <a:rPr sz="2400" spc="-225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95" dirty="0">
                <a:latin typeface="Arial Black"/>
                <a:cs typeface="Arial Black"/>
              </a:rPr>
              <a:t>1</a:t>
            </a:r>
            <a:r>
              <a:rPr sz="2400" spc="-292" baseline="24305" dirty="0">
                <a:latin typeface="Arial Black"/>
                <a:cs typeface="Arial Black"/>
              </a:rPr>
              <a:t>st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235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11)</a:t>
            </a:r>
            <a:endParaRPr sz="2400">
              <a:latin typeface="Arial Black"/>
              <a:cs typeface="Arial Black"/>
            </a:endParaRPr>
          </a:p>
          <a:p>
            <a:pPr marL="7366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160" dirty="0">
                <a:latin typeface="Arial Black"/>
                <a:cs typeface="Arial Black"/>
              </a:rPr>
              <a:t>Dimensionality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Reduction</a:t>
            </a:r>
            <a:endParaRPr sz="2000">
              <a:latin typeface="Arial Black"/>
              <a:cs typeface="Arial Black"/>
            </a:endParaRPr>
          </a:p>
          <a:p>
            <a:pPr marL="11938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sz="1800" spc="-150" dirty="0">
                <a:latin typeface="Arial Black"/>
                <a:cs typeface="Arial Black"/>
              </a:rPr>
              <a:t>Projection, </a:t>
            </a:r>
            <a:r>
              <a:rPr sz="1800" spc="-114" dirty="0">
                <a:latin typeface="Arial Black"/>
                <a:cs typeface="Arial Black"/>
              </a:rPr>
              <a:t>Manifold </a:t>
            </a:r>
            <a:r>
              <a:rPr sz="1800" spc="-125" dirty="0">
                <a:latin typeface="Arial Black"/>
                <a:cs typeface="Arial Black"/>
              </a:rPr>
              <a:t>learning,</a:t>
            </a:r>
            <a:r>
              <a:rPr sz="1800" spc="-220" dirty="0">
                <a:latin typeface="Arial Black"/>
                <a:cs typeface="Arial Black"/>
              </a:rPr>
              <a:t> </a:t>
            </a:r>
            <a:r>
              <a:rPr sz="1800" b="1" spc="-95" dirty="0">
                <a:latin typeface="Arial"/>
                <a:cs typeface="Arial"/>
              </a:rPr>
              <a:t>PCA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68395" y="1009624"/>
            <a:ext cx="932815" cy="27940"/>
          </a:xfrm>
          <a:custGeom>
            <a:avLst/>
            <a:gdLst/>
            <a:ahLst/>
            <a:cxnLst/>
            <a:rect l="l" t="t" r="r" b="b"/>
            <a:pathLst>
              <a:path w="932814" h="27940">
                <a:moveTo>
                  <a:pt x="932687" y="0"/>
                </a:moveTo>
                <a:lnTo>
                  <a:pt x="0" y="0"/>
                </a:lnTo>
                <a:lnTo>
                  <a:pt x="0" y="27432"/>
                </a:lnTo>
                <a:lnTo>
                  <a:pt x="932687" y="27432"/>
                </a:lnTo>
                <a:lnTo>
                  <a:pt x="93268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5140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54" dirty="0">
                <a:solidFill>
                  <a:srgbClr val="7030A0"/>
                </a:solidFill>
              </a:rPr>
              <a:t>#2: </a:t>
            </a:r>
            <a:r>
              <a:rPr sz="4400" spc="-345" dirty="0">
                <a:solidFill>
                  <a:srgbClr val="7030A0"/>
                </a:solidFill>
              </a:rPr>
              <a:t>iris </a:t>
            </a:r>
            <a:r>
              <a:rPr sz="4400" spc="-325" dirty="0">
                <a:solidFill>
                  <a:srgbClr val="7030A0"/>
                </a:solidFill>
              </a:rPr>
              <a:t>moons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440" dirty="0">
                <a:solidFill>
                  <a:srgbClr val="7030A0"/>
                </a:solidFill>
              </a:rPr>
              <a:t>classification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7151370" cy="43059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latin typeface="Arial Black"/>
                <a:cs typeface="Arial Black"/>
              </a:rPr>
              <a:t>Run </a:t>
            </a:r>
            <a:r>
              <a:rPr sz="2400" spc="-240" dirty="0">
                <a:latin typeface="Arial Black"/>
                <a:cs typeface="Arial Black"/>
              </a:rPr>
              <a:t>classifiers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260" dirty="0">
                <a:latin typeface="Arial Black"/>
                <a:cs typeface="Arial Black"/>
              </a:rPr>
              <a:t>classify </a:t>
            </a:r>
            <a:r>
              <a:rPr sz="2400" b="1" spc="25" dirty="0">
                <a:latin typeface="Arial"/>
                <a:cs typeface="Arial"/>
              </a:rPr>
              <a:t>noised </a:t>
            </a:r>
            <a:r>
              <a:rPr sz="2400" b="1" spc="40" dirty="0">
                <a:latin typeface="Arial"/>
                <a:cs typeface="Arial"/>
              </a:rPr>
              <a:t>moons</a:t>
            </a:r>
            <a:r>
              <a:rPr sz="2400" b="1" spc="55" dirty="0">
                <a:latin typeface="Arial"/>
                <a:cs typeface="Arial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dataset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4" dirty="0">
                <a:latin typeface="Arial Black"/>
                <a:cs typeface="Arial Black"/>
              </a:rPr>
              <a:t>Logistic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Regression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9" dirty="0">
                <a:latin typeface="Arial Black"/>
                <a:cs typeface="Arial Black"/>
              </a:rPr>
              <a:t>Stochastic </a:t>
            </a:r>
            <a:r>
              <a:rPr sz="2000" spc="-155" dirty="0">
                <a:latin typeface="Arial Black"/>
                <a:cs typeface="Arial Black"/>
              </a:rPr>
              <a:t>Gradient</a:t>
            </a:r>
            <a:r>
              <a:rPr sz="2000" spc="-9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Descent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Decision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Tree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Random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Forest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Support </a:t>
            </a:r>
            <a:r>
              <a:rPr sz="2000" spc="-220" dirty="0">
                <a:latin typeface="Arial Black"/>
                <a:cs typeface="Arial Black"/>
              </a:rPr>
              <a:t>Vector </a:t>
            </a:r>
            <a:r>
              <a:rPr sz="2000" spc="-180" dirty="0">
                <a:latin typeface="Arial Black"/>
                <a:cs typeface="Arial Black"/>
              </a:rPr>
              <a:t>Machine </a:t>
            </a:r>
            <a:r>
              <a:rPr sz="2000" spc="-155" dirty="0">
                <a:latin typeface="Arial Black"/>
                <a:cs typeface="Arial Black"/>
              </a:rPr>
              <a:t>(linear </a:t>
            </a:r>
            <a:r>
              <a:rPr sz="2000" spc="185" dirty="0">
                <a:latin typeface="Arial Black"/>
                <a:cs typeface="Arial Black"/>
              </a:rPr>
              <a:t>/</a:t>
            </a:r>
            <a:r>
              <a:rPr sz="2000" spc="-6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nonlinear)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0" dirty="0">
                <a:latin typeface="Arial Black"/>
                <a:cs typeface="Arial Black"/>
              </a:rPr>
              <a:t>Total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Ensemble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5" dirty="0">
                <a:latin typeface="Arial Black"/>
                <a:cs typeface="Arial Black"/>
              </a:rPr>
              <a:t>Voting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35" dirty="0">
                <a:latin typeface="Arial Black"/>
                <a:cs typeface="Arial Black"/>
              </a:rPr>
              <a:t>Bagging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45" dirty="0">
                <a:latin typeface="Arial Black"/>
                <a:cs typeface="Arial Black"/>
              </a:rPr>
              <a:t>Boosting </a:t>
            </a:r>
            <a:r>
              <a:rPr sz="1800" spc="-170" dirty="0">
                <a:latin typeface="Arial Black"/>
                <a:cs typeface="Arial Black"/>
              </a:rPr>
              <a:t>(AdaBoost, </a:t>
            </a:r>
            <a:r>
              <a:rPr sz="1800" spc="-140" dirty="0">
                <a:latin typeface="Arial Black"/>
                <a:cs typeface="Arial Black"/>
              </a:rPr>
              <a:t>Gradient</a:t>
            </a:r>
            <a:r>
              <a:rPr sz="1800" spc="-125" dirty="0">
                <a:latin typeface="Arial Black"/>
                <a:cs typeface="Arial Black"/>
              </a:rPr>
              <a:t> </a:t>
            </a:r>
            <a:r>
              <a:rPr sz="1800" spc="-150" dirty="0">
                <a:latin typeface="Arial Black"/>
                <a:cs typeface="Arial Black"/>
              </a:rPr>
              <a:t>Boosting)</a:t>
            </a:r>
            <a:endParaRPr sz="18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Black"/>
                <a:cs typeface="Arial Black"/>
              </a:rPr>
              <a:t>1) </a:t>
            </a:r>
            <a:r>
              <a:rPr sz="2400" spc="-229" dirty="0">
                <a:latin typeface="Arial Black"/>
                <a:cs typeface="Arial Black"/>
              </a:rPr>
              <a:t>Make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60" dirty="0">
                <a:latin typeface="Arial"/>
                <a:cs typeface="Arial"/>
              </a:rPr>
              <a:t>stacking </a:t>
            </a:r>
            <a:r>
              <a:rPr sz="2400" b="1" spc="25" dirty="0">
                <a:latin typeface="Arial"/>
                <a:cs typeface="Arial"/>
              </a:rPr>
              <a:t>classifier </a:t>
            </a:r>
            <a:r>
              <a:rPr sz="2400" spc="-185" dirty="0">
                <a:latin typeface="Arial Black"/>
                <a:cs typeface="Arial Black"/>
              </a:rPr>
              <a:t>better </a:t>
            </a:r>
            <a:r>
              <a:rPr sz="2400" spc="-175" dirty="0">
                <a:latin typeface="Arial Black"/>
                <a:cs typeface="Arial Black"/>
              </a:rPr>
              <a:t>than</a:t>
            </a:r>
            <a:r>
              <a:rPr sz="2400" spc="-185" dirty="0">
                <a:latin typeface="Arial Black"/>
                <a:cs typeface="Arial Black"/>
              </a:rPr>
              <a:t> others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Black"/>
                <a:cs typeface="Arial Black"/>
              </a:rPr>
              <a:t>2) </a:t>
            </a:r>
            <a:r>
              <a:rPr sz="2400" spc="-160" dirty="0">
                <a:latin typeface="Arial Black"/>
                <a:cs typeface="Arial Black"/>
              </a:rPr>
              <a:t>Improve </a:t>
            </a:r>
            <a:r>
              <a:rPr sz="2400" b="1" spc="90" dirty="0">
                <a:latin typeface="Arial"/>
                <a:cs typeface="Arial"/>
              </a:rPr>
              <a:t>nonlinear </a:t>
            </a:r>
            <a:r>
              <a:rPr sz="2400" b="1" spc="-25" dirty="0">
                <a:latin typeface="Arial"/>
                <a:cs typeface="Arial"/>
              </a:rPr>
              <a:t>SVM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190" dirty="0">
                <a:latin typeface="Arial Black"/>
                <a:cs typeface="Arial Black"/>
              </a:rPr>
              <a:t>be the</a:t>
            </a:r>
            <a:r>
              <a:rPr sz="2400" spc="-300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best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#2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195" dirty="0">
                <a:solidFill>
                  <a:srgbClr val="7030A0"/>
                </a:solidFill>
              </a:rPr>
              <a:t>(</a:t>
            </a:r>
            <a:r>
              <a:rPr sz="4400" spc="-195" dirty="0">
                <a:solidFill>
                  <a:srgbClr val="7030A0"/>
                </a:solidFill>
                <a:latin typeface="맑은 고딕"/>
                <a:cs typeface="맑은 고딕"/>
              </a:rPr>
              <a:t>설명</a:t>
            </a:r>
            <a:r>
              <a:rPr sz="4400" spc="-195" dirty="0">
                <a:solidFill>
                  <a:srgbClr val="7030A0"/>
                </a:solidFill>
              </a:rPr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363601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What </a:t>
            </a:r>
            <a:r>
              <a:rPr sz="2400" spc="-250" dirty="0">
                <a:latin typeface="Arial Black"/>
                <a:cs typeface="Arial Black"/>
              </a:rPr>
              <a:t>is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spc="-40" dirty="0">
                <a:latin typeface="Arial Black"/>
                <a:cs typeface="Arial Black"/>
              </a:rPr>
              <a:t>‘</a:t>
            </a:r>
            <a:r>
              <a:rPr sz="2400" b="1" spc="-40" dirty="0">
                <a:latin typeface="Arial"/>
                <a:cs typeface="Arial"/>
              </a:rPr>
              <a:t>make_moons</a:t>
            </a:r>
            <a:r>
              <a:rPr sz="2400" spc="-40" dirty="0">
                <a:latin typeface="Arial Black"/>
                <a:cs typeface="Arial Black"/>
              </a:rPr>
              <a:t>’?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30" dirty="0">
                <a:latin typeface="Arial"/>
                <a:cs typeface="Arial"/>
              </a:rPr>
              <a:t>Left</a:t>
            </a:r>
            <a:r>
              <a:rPr sz="2000" spc="30" dirty="0">
                <a:latin typeface="Arial Black"/>
                <a:cs typeface="Arial Black"/>
              </a:rPr>
              <a:t>: </a:t>
            </a:r>
            <a:r>
              <a:rPr sz="2000" spc="-85" dirty="0">
                <a:latin typeface="Arial Black"/>
                <a:cs typeface="Arial Black"/>
              </a:rPr>
              <a:t>w/o</a:t>
            </a:r>
            <a:r>
              <a:rPr sz="2000" spc="-33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noise,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3270" y="2206117"/>
            <a:ext cx="18472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20" dirty="0">
                <a:latin typeface="Arial"/>
                <a:cs typeface="Arial"/>
              </a:rPr>
              <a:t>Right</a:t>
            </a:r>
            <a:r>
              <a:rPr sz="2000" spc="20" dirty="0">
                <a:latin typeface="Arial Black"/>
                <a:cs typeface="Arial Black"/>
              </a:rPr>
              <a:t>: </a:t>
            </a:r>
            <a:r>
              <a:rPr sz="2000" spc="-65" dirty="0">
                <a:latin typeface="Arial Black"/>
                <a:cs typeface="Arial Black"/>
              </a:rPr>
              <a:t>w/</a:t>
            </a:r>
            <a:r>
              <a:rPr sz="2000" spc="-38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noise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40579" y="42671"/>
            <a:ext cx="7542275" cy="957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15468" y="2587752"/>
            <a:ext cx="11042650" cy="3724910"/>
            <a:chOff x="315468" y="2587752"/>
            <a:chExt cx="11042650" cy="3724910"/>
          </a:xfrm>
        </p:grpSpPr>
        <p:sp>
          <p:nvSpPr>
            <p:cNvPr id="7" name="object 7"/>
            <p:cNvSpPr/>
            <p:nvPr/>
          </p:nvSpPr>
          <p:spPr>
            <a:xfrm>
              <a:off x="5795762" y="2596896"/>
              <a:ext cx="5561860" cy="36583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468" y="2587752"/>
              <a:ext cx="5571731" cy="37246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#2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195" dirty="0">
                <a:solidFill>
                  <a:srgbClr val="7030A0"/>
                </a:solidFill>
              </a:rPr>
              <a:t>(</a:t>
            </a:r>
            <a:r>
              <a:rPr sz="4400" spc="-195" dirty="0">
                <a:solidFill>
                  <a:srgbClr val="7030A0"/>
                </a:solidFill>
                <a:latin typeface="맑은 고딕"/>
                <a:cs typeface="맑은 고딕"/>
              </a:rPr>
              <a:t>설명</a:t>
            </a:r>
            <a:r>
              <a:rPr sz="4400" spc="-195" dirty="0">
                <a:solidFill>
                  <a:srgbClr val="7030A0"/>
                </a:solidFill>
              </a:rPr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224726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Code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get_models()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09515" y="0"/>
            <a:ext cx="7682483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3944" y="22859"/>
            <a:ext cx="8058911" cy="5571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#2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195" dirty="0">
                <a:solidFill>
                  <a:srgbClr val="7030A0"/>
                </a:solidFill>
              </a:rPr>
              <a:t>(</a:t>
            </a:r>
            <a:r>
              <a:rPr sz="4400" spc="-195" dirty="0">
                <a:solidFill>
                  <a:srgbClr val="7030A0"/>
                </a:solidFill>
                <a:latin typeface="맑은 고딕"/>
                <a:cs typeface="맑은 고딕"/>
              </a:rPr>
              <a:t>설명</a:t>
            </a:r>
            <a:r>
              <a:rPr sz="4400" spc="-195" dirty="0">
                <a:solidFill>
                  <a:srgbClr val="7030A0"/>
                </a:solidFill>
              </a:rPr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275018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Code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latin typeface="Arial Black"/>
                <a:cs typeface="Arial Black"/>
              </a:rPr>
              <a:t>evaluate_model()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#2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195" dirty="0">
                <a:solidFill>
                  <a:srgbClr val="7030A0"/>
                </a:solidFill>
              </a:rPr>
              <a:t>(</a:t>
            </a:r>
            <a:r>
              <a:rPr sz="4400" spc="-195" dirty="0">
                <a:solidFill>
                  <a:srgbClr val="7030A0"/>
                </a:solidFill>
                <a:latin typeface="맑은 고딕"/>
                <a:cs typeface="맑은 고딕"/>
              </a:rPr>
              <a:t>설명</a:t>
            </a:r>
            <a:r>
              <a:rPr sz="4400" spc="-195" dirty="0">
                <a:solidFill>
                  <a:srgbClr val="7030A0"/>
                </a:solidFill>
              </a:rPr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13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80" dirty="0">
                <a:latin typeface="Arial Black"/>
                <a:cs typeface="Arial Black"/>
              </a:rPr>
              <a:t>R</a:t>
            </a:r>
            <a:r>
              <a:rPr sz="2400" spc="-229" dirty="0">
                <a:latin typeface="Arial Black"/>
                <a:cs typeface="Arial Black"/>
              </a:rPr>
              <a:t>esu</a:t>
            </a:r>
            <a:r>
              <a:rPr sz="2400" spc="-180" dirty="0">
                <a:latin typeface="Arial Black"/>
                <a:cs typeface="Arial Black"/>
              </a:rPr>
              <a:t>l</a:t>
            </a:r>
            <a:r>
              <a:rPr sz="2400" spc="-200" dirty="0">
                <a:latin typeface="Arial Black"/>
                <a:cs typeface="Arial Black"/>
              </a:rPr>
              <a:t>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5900" y="22859"/>
            <a:ext cx="6886955" cy="6211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59196" y="22859"/>
            <a:ext cx="6432803" cy="6451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#2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195" dirty="0">
                <a:solidFill>
                  <a:srgbClr val="7030A0"/>
                </a:solidFill>
              </a:rPr>
              <a:t>(</a:t>
            </a:r>
            <a:r>
              <a:rPr sz="4400" spc="-195" dirty="0">
                <a:solidFill>
                  <a:srgbClr val="7030A0"/>
                </a:solidFill>
                <a:latin typeface="맑은 고딕"/>
                <a:cs typeface="맑은 고딕"/>
              </a:rPr>
              <a:t>설명</a:t>
            </a:r>
            <a:r>
              <a:rPr sz="4400" spc="-195" dirty="0">
                <a:solidFill>
                  <a:srgbClr val="7030A0"/>
                </a:solidFill>
              </a:rPr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03780"/>
            <a:ext cx="146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20" dirty="0">
                <a:latin typeface="Arial Black"/>
                <a:cs typeface="Arial Black"/>
              </a:rPr>
              <a:t>S</a:t>
            </a:r>
            <a:r>
              <a:rPr sz="2400" spc="-290" dirty="0">
                <a:latin typeface="Arial Black"/>
                <a:cs typeface="Arial Black"/>
              </a:rPr>
              <a:t>ta</a:t>
            </a:r>
            <a:r>
              <a:rPr sz="2400" spc="-340" dirty="0">
                <a:latin typeface="Arial Black"/>
                <a:cs typeface="Arial Black"/>
              </a:rPr>
              <a:t>c</a:t>
            </a:r>
            <a:r>
              <a:rPr sz="2400" spc="-320" dirty="0">
                <a:latin typeface="Arial Black"/>
                <a:cs typeface="Arial Black"/>
              </a:rPr>
              <a:t>k</a:t>
            </a:r>
            <a:r>
              <a:rPr sz="2400" spc="-180" dirty="0">
                <a:latin typeface="Arial Black"/>
                <a:cs typeface="Arial Black"/>
              </a:rPr>
              <a:t>i</a:t>
            </a:r>
            <a:r>
              <a:rPr sz="2400" spc="-120" dirty="0">
                <a:latin typeface="Arial Black"/>
                <a:cs typeface="Arial Black"/>
              </a:rPr>
              <a:t>n</a:t>
            </a:r>
            <a:r>
              <a:rPr sz="2400" spc="-125" dirty="0">
                <a:latin typeface="Arial Black"/>
                <a:cs typeface="Arial Black"/>
              </a:rPr>
              <a:t>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2520" y="2709672"/>
            <a:ext cx="3485387" cy="64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430" dirty="0"/>
              <a:t>Support </a:t>
            </a:r>
            <a:r>
              <a:rPr spc="-645" dirty="0"/>
              <a:t>Vector </a:t>
            </a:r>
            <a:r>
              <a:rPr spc="-505" dirty="0"/>
              <a:t>Machine:  </a:t>
            </a:r>
            <a:r>
              <a:rPr spc="-755" dirty="0"/>
              <a:t>Basic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579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54" dirty="0">
                <a:solidFill>
                  <a:srgbClr val="7030A0"/>
                </a:solidFill>
              </a:rPr>
              <a:t>#2: </a:t>
            </a:r>
            <a:r>
              <a:rPr sz="4400" spc="-325" dirty="0">
                <a:solidFill>
                  <a:srgbClr val="7030A0"/>
                </a:solidFill>
              </a:rPr>
              <a:t>moons</a:t>
            </a:r>
            <a:r>
              <a:rPr sz="4400" spc="-835" dirty="0">
                <a:solidFill>
                  <a:srgbClr val="7030A0"/>
                </a:solidFill>
              </a:rPr>
              <a:t> </a:t>
            </a:r>
            <a:r>
              <a:rPr sz="4400" spc="-440" dirty="0">
                <a:solidFill>
                  <a:srgbClr val="7030A0"/>
                </a:solidFill>
              </a:rPr>
              <a:t>classification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0920"/>
            <a:ext cx="8865870" cy="417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4" dirty="0">
                <a:latin typeface="Arial Black"/>
                <a:cs typeface="Arial Black"/>
              </a:rPr>
              <a:t>1) </a:t>
            </a:r>
            <a:r>
              <a:rPr sz="2200" spc="-215" dirty="0">
                <a:latin typeface="Arial Black"/>
                <a:cs typeface="Arial Black"/>
              </a:rPr>
              <a:t>Make </a:t>
            </a:r>
            <a:r>
              <a:rPr sz="2200" spc="-240" dirty="0">
                <a:latin typeface="Arial Black"/>
                <a:cs typeface="Arial Black"/>
              </a:rPr>
              <a:t>a </a:t>
            </a:r>
            <a:r>
              <a:rPr sz="2200" b="1" spc="50" dirty="0">
                <a:latin typeface="Arial"/>
                <a:cs typeface="Arial"/>
              </a:rPr>
              <a:t>stacking </a:t>
            </a:r>
            <a:r>
              <a:rPr sz="2200" b="1" spc="25" dirty="0">
                <a:latin typeface="Arial"/>
                <a:cs typeface="Arial"/>
              </a:rPr>
              <a:t>classifier </a:t>
            </a:r>
            <a:r>
              <a:rPr sz="2200" spc="-170" dirty="0">
                <a:latin typeface="Arial Black"/>
                <a:cs typeface="Arial Black"/>
              </a:rPr>
              <a:t>better </a:t>
            </a:r>
            <a:r>
              <a:rPr sz="2200" spc="-165" dirty="0">
                <a:latin typeface="Arial Black"/>
                <a:cs typeface="Arial Black"/>
              </a:rPr>
              <a:t>than</a:t>
            </a:r>
            <a:r>
              <a:rPr sz="2200" spc="-70" dirty="0">
                <a:latin typeface="Arial Black"/>
                <a:cs typeface="Arial Black"/>
              </a:rPr>
              <a:t> </a:t>
            </a:r>
            <a:r>
              <a:rPr sz="2200" spc="-175" dirty="0">
                <a:latin typeface="Arial Black"/>
                <a:cs typeface="Arial Black"/>
              </a:rPr>
              <a:t>others</a:t>
            </a:r>
            <a:endParaRPr sz="22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60" dirty="0">
                <a:latin typeface="Arial Black"/>
                <a:cs typeface="Arial Black"/>
              </a:rPr>
              <a:t>Capture </a:t>
            </a:r>
            <a:r>
              <a:rPr sz="1900" spc="-155" dirty="0">
                <a:latin typeface="Arial Black"/>
                <a:cs typeface="Arial Black"/>
              </a:rPr>
              <a:t>the </a:t>
            </a:r>
            <a:r>
              <a:rPr sz="1900" spc="-200" dirty="0">
                <a:latin typeface="Arial Black"/>
                <a:cs typeface="Arial Black"/>
              </a:rPr>
              <a:t>code </a:t>
            </a:r>
            <a:r>
              <a:rPr sz="1900" spc="-105" dirty="0">
                <a:latin typeface="Arial Black"/>
                <a:cs typeface="Arial Black"/>
              </a:rPr>
              <a:t>of</a:t>
            </a:r>
            <a:r>
              <a:rPr sz="1900" spc="-15" dirty="0">
                <a:latin typeface="Arial Black"/>
                <a:cs typeface="Arial Black"/>
              </a:rPr>
              <a:t> </a:t>
            </a:r>
            <a:r>
              <a:rPr sz="1900" b="1" dirty="0">
                <a:latin typeface="Arial"/>
                <a:cs typeface="Arial"/>
              </a:rPr>
              <a:t>get_stacking</a:t>
            </a:r>
            <a:r>
              <a:rPr sz="1900" dirty="0">
                <a:latin typeface="Arial Black"/>
                <a:cs typeface="Arial Black"/>
              </a:rPr>
              <a:t>()</a:t>
            </a:r>
            <a:endParaRPr sz="19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60" dirty="0">
                <a:latin typeface="Arial Black"/>
                <a:cs typeface="Arial Black"/>
              </a:rPr>
              <a:t>Compare </a:t>
            </a:r>
            <a:r>
              <a:rPr sz="1900" spc="-190" dirty="0">
                <a:latin typeface="Arial Black"/>
                <a:cs typeface="Arial Black"/>
              </a:rPr>
              <a:t>its </a:t>
            </a:r>
            <a:r>
              <a:rPr sz="1900" spc="-155" dirty="0">
                <a:latin typeface="Arial Black"/>
                <a:cs typeface="Arial Black"/>
              </a:rPr>
              <a:t>result </a:t>
            </a:r>
            <a:r>
              <a:rPr sz="1900" spc="-180" dirty="0">
                <a:latin typeface="Arial Black"/>
                <a:cs typeface="Arial Black"/>
              </a:rPr>
              <a:t>with</a:t>
            </a:r>
            <a:r>
              <a:rPr sz="1900" spc="-25" dirty="0">
                <a:latin typeface="Arial Black"/>
                <a:cs typeface="Arial Black"/>
              </a:rPr>
              <a:t> </a:t>
            </a:r>
            <a:r>
              <a:rPr sz="1900" spc="-150" dirty="0">
                <a:latin typeface="Arial Black"/>
                <a:cs typeface="Arial Black"/>
              </a:rPr>
              <a:t>others</a:t>
            </a:r>
            <a:endParaRPr sz="19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4" dirty="0">
                <a:latin typeface="Arial Black"/>
                <a:cs typeface="Arial Black"/>
              </a:rPr>
              <a:t>2) </a:t>
            </a:r>
            <a:r>
              <a:rPr sz="2200" spc="-155" dirty="0">
                <a:latin typeface="Arial Black"/>
                <a:cs typeface="Arial Black"/>
              </a:rPr>
              <a:t>Improve </a:t>
            </a:r>
            <a:r>
              <a:rPr sz="2200" b="1" spc="80" dirty="0">
                <a:latin typeface="Arial"/>
                <a:cs typeface="Arial"/>
              </a:rPr>
              <a:t>nonlinear </a:t>
            </a:r>
            <a:r>
              <a:rPr sz="2200" b="1" spc="-20" dirty="0">
                <a:latin typeface="Arial"/>
                <a:cs typeface="Arial"/>
              </a:rPr>
              <a:t>SVM </a:t>
            </a:r>
            <a:r>
              <a:rPr sz="2200" spc="-165" dirty="0">
                <a:latin typeface="Arial Black"/>
                <a:cs typeface="Arial Black"/>
              </a:rPr>
              <a:t>to </a:t>
            </a:r>
            <a:r>
              <a:rPr sz="2200" spc="-175" dirty="0">
                <a:latin typeface="Arial Black"/>
                <a:cs typeface="Arial Black"/>
              </a:rPr>
              <a:t>be </a:t>
            </a:r>
            <a:r>
              <a:rPr sz="2200" spc="-180" dirty="0">
                <a:latin typeface="Arial Black"/>
                <a:cs typeface="Arial Black"/>
              </a:rPr>
              <a:t>the</a:t>
            </a:r>
            <a:r>
              <a:rPr sz="2200" spc="-190" dirty="0">
                <a:latin typeface="Arial Black"/>
                <a:cs typeface="Arial Black"/>
              </a:rPr>
              <a:t> </a:t>
            </a:r>
            <a:r>
              <a:rPr sz="2200" spc="-210" dirty="0">
                <a:latin typeface="Arial Black"/>
                <a:cs typeface="Arial Black"/>
              </a:rPr>
              <a:t>best</a:t>
            </a:r>
            <a:endParaRPr sz="22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60" dirty="0">
                <a:latin typeface="Arial Black"/>
                <a:cs typeface="Arial Black"/>
              </a:rPr>
              <a:t>Capture </a:t>
            </a:r>
            <a:r>
              <a:rPr sz="1900" spc="-155" dirty="0">
                <a:latin typeface="Arial Black"/>
                <a:cs typeface="Arial Black"/>
              </a:rPr>
              <a:t>the </a:t>
            </a:r>
            <a:r>
              <a:rPr sz="1900" spc="-200" dirty="0">
                <a:latin typeface="Arial Black"/>
                <a:cs typeface="Arial Black"/>
              </a:rPr>
              <a:t>code </a:t>
            </a:r>
            <a:r>
              <a:rPr sz="1900" spc="-105" dirty="0">
                <a:latin typeface="Arial Black"/>
                <a:cs typeface="Arial Black"/>
              </a:rPr>
              <a:t>of</a:t>
            </a:r>
            <a:r>
              <a:rPr sz="1900" spc="-15" dirty="0">
                <a:latin typeface="Arial Black"/>
                <a:cs typeface="Arial Black"/>
              </a:rPr>
              <a:t> </a:t>
            </a:r>
            <a:r>
              <a:rPr sz="1900" b="1" spc="-10" dirty="0">
                <a:latin typeface="Arial"/>
                <a:cs typeface="Arial"/>
              </a:rPr>
              <a:t>get_models</a:t>
            </a:r>
            <a:r>
              <a:rPr sz="1900" spc="-10" dirty="0">
                <a:latin typeface="Arial Black"/>
                <a:cs typeface="Arial Black"/>
              </a:rPr>
              <a:t>()</a:t>
            </a:r>
            <a:endParaRPr sz="19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60" dirty="0">
                <a:latin typeface="Arial Black"/>
                <a:cs typeface="Arial Black"/>
              </a:rPr>
              <a:t>Compare </a:t>
            </a:r>
            <a:r>
              <a:rPr sz="1900" spc="-190" dirty="0">
                <a:latin typeface="Arial Black"/>
                <a:cs typeface="Arial Black"/>
              </a:rPr>
              <a:t>its </a:t>
            </a:r>
            <a:r>
              <a:rPr sz="1900" spc="-155" dirty="0">
                <a:latin typeface="Arial Black"/>
                <a:cs typeface="Arial Black"/>
              </a:rPr>
              <a:t>result </a:t>
            </a:r>
            <a:r>
              <a:rPr sz="1900" spc="-180" dirty="0">
                <a:latin typeface="Arial Black"/>
                <a:cs typeface="Arial Black"/>
              </a:rPr>
              <a:t>with</a:t>
            </a:r>
            <a:r>
              <a:rPr sz="1900" spc="-25" dirty="0">
                <a:latin typeface="Arial Black"/>
                <a:cs typeface="Arial Black"/>
              </a:rPr>
              <a:t> </a:t>
            </a:r>
            <a:r>
              <a:rPr sz="1900" spc="-150" dirty="0">
                <a:latin typeface="Arial Black"/>
                <a:cs typeface="Arial Black"/>
              </a:rPr>
              <a:t>others</a:t>
            </a:r>
            <a:endParaRPr sz="19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4" dirty="0">
                <a:latin typeface="Arial Black"/>
                <a:cs typeface="Arial Black"/>
              </a:rPr>
              <a:t>3) </a:t>
            </a:r>
            <a:r>
              <a:rPr sz="2200" spc="-185" dirty="0">
                <a:latin typeface="Arial Black"/>
                <a:cs typeface="Arial Black"/>
              </a:rPr>
              <a:t>Report </a:t>
            </a:r>
            <a:r>
              <a:rPr sz="2200" spc="-235" dirty="0">
                <a:latin typeface="Arial Black"/>
                <a:cs typeface="Arial Black"/>
              </a:rPr>
              <a:t>which </a:t>
            </a:r>
            <a:r>
              <a:rPr sz="2200" spc="-215" dirty="0">
                <a:latin typeface="Arial Black"/>
                <a:cs typeface="Arial Black"/>
              </a:rPr>
              <a:t>classifier has </a:t>
            </a:r>
            <a:r>
              <a:rPr sz="2200" spc="-180" dirty="0">
                <a:latin typeface="Arial Black"/>
                <a:cs typeface="Arial Black"/>
              </a:rPr>
              <a:t>the </a:t>
            </a:r>
            <a:r>
              <a:rPr sz="2200" spc="-175" dirty="0">
                <a:latin typeface="Arial Black"/>
                <a:cs typeface="Arial Black"/>
              </a:rPr>
              <a:t>highest</a:t>
            </a:r>
            <a:r>
              <a:rPr sz="2200" spc="125" dirty="0">
                <a:latin typeface="Arial Black"/>
                <a:cs typeface="Arial Black"/>
              </a:rPr>
              <a:t> </a:t>
            </a:r>
            <a:r>
              <a:rPr sz="2200" spc="-215" dirty="0">
                <a:latin typeface="Arial Black"/>
                <a:cs typeface="Arial Black"/>
              </a:rPr>
              <a:t>complexity</a:t>
            </a:r>
            <a:endParaRPr sz="22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60" dirty="0">
                <a:latin typeface="Arial Black"/>
                <a:cs typeface="Arial Black"/>
              </a:rPr>
              <a:t>Measure </a:t>
            </a:r>
            <a:r>
              <a:rPr sz="1900" spc="-165" dirty="0">
                <a:latin typeface="Arial Black"/>
                <a:cs typeface="Arial Black"/>
              </a:rPr>
              <a:t>all </a:t>
            </a:r>
            <a:r>
              <a:rPr sz="1900" spc="-180" dirty="0">
                <a:latin typeface="Arial Black"/>
                <a:cs typeface="Arial Black"/>
              </a:rPr>
              <a:t>times </a:t>
            </a:r>
            <a:r>
              <a:rPr sz="1900" spc="-105" dirty="0">
                <a:latin typeface="Arial Black"/>
                <a:cs typeface="Arial Black"/>
              </a:rPr>
              <a:t>of </a:t>
            </a:r>
            <a:r>
              <a:rPr sz="1900" spc="-195" dirty="0">
                <a:latin typeface="Arial Black"/>
                <a:cs typeface="Arial Black"/>
              </a:rPr>
              <a:t>classifiers </a:t>
            </a:r>
            <a:r>
              <a:rPr sz="1900" spc="-135" dirty="0">
                <a:latin typeface="Arial Black"/>
                <a:cs typeface="Arial Black"/>
              </a:rPr>
              <a:t>and </a:t>
            </a:r>
            <a:r>
              <a:rPr sz="1900" spc="-110" dirty="0">
                <a:latin typeface="Arial Black"/>
                <a:cs typeface="Arial Black"/>
              </a:rPr>
              <a:t>find </a:t>
            </a:r>
            <a:r>
              <a:rPr sz="1900" spc="-200" dirty="0">
                <a:latin typeface="Arial Black"/>
                <a:cs typeface="Arial Black"/>
              </a:rPr>
              <a:t>which is </a:t>
            </a:r>
            <a:r>
              <a:rPr sz="1900" spc="-155" dirty="0">
                <a:latin typeface="Arial Black"/>
                <a:cs typeface="Arial Black"/>
              </a:rPr>
              <a:t>the </a:t>
            </a:r>
            <a:r>
              <a:rPr sz="1900" spc="-185" dirty="0">
                <a:latin typeface="Arial Black"/>
                <a:cs typeface="Arial Black"/>
              </a:rPr>
              <a:t>worst</a:t>
            </a:r>
            <a:r>
              <a:rPr sz="1900" spc="130" dirty="0">
                <a:latin typeface="Arial Black"/>
                <a:cs typeface="Arial Black"/>
              </a:rPr>
              <a:t> </a:t>
            </a:r>
            <a:r>
              <a:rPr sz="1900" spc="-254" dirty="0">
                <a:latin typeface="Arial Black"/>
                <a:cs typeface="Arial Black"/>
              </a:rPr>
              <a:t>case</a:t>
            </a:r>
            <a:endParaRPr sz="1900">
              <a:latin typeface="Arial Black"/>
              <a:cs typeface="Arial Black"/>
            </a:endParaRPr>
          </a:p>
          <a:p>
            <a:pPr marL="241300" marR="5080" indent="-228600">
              <a:lnSpc>
                <a:spcPts val="2110"/>
              </a:lnSpc>
              <a:spcBef>
                <a:spcPts val="96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135" dirty="0">
                <a:latin typeface="Arial"/>
                <a:cs typeface="Arial"/>
              </a:rPr>
              <a:t>Make </a:t>
            </a:r>
            <a:r>
              <a:rPr sz="2200" b="1" spc="55" dirty="0">
                <a:latin typeface="Arial"/>
                <a:cs typeface="Arial"/>
              </a:rPr>
              <a:t>one </a:t>
            </a:r>
            <a:r>
              <a:rPr sz="2200" b="1" spc="5" dirty="0">
                <a:latin typeface="Arial"/>
                <a:cs typeface="Arial"/>
              </a:rPr>
              <a:t>code </a:t>
            </a:r>
            <a:r>
              <a:rPr sz="2200" spc="-180" dirty="0">
                <a:latin typeface="Arial Black"/>
                <a:cs typeface="Arial Black"/>
              </a:rPr>
              <a:t>that </a:t>
            </a:r>
            <a:r>
              <a:rPr sz="2200" spc="-254" dirty="0">
                <a:latin typeface="Arial Black"/>
                <a:cs typeface="Arial Black"/>
              </a:rPr>
              <a:t>can </a:t>
            </a:r>
            <a:r>
              <a:rPr sz="2200" spc="-225" dirty="0">
                <a:latin typeface="Arial Black"/>
                <a:cs typeface="Arial Black"/>
              </a:rPr>
              <a:t>show </a:t>
            </a:r>
            <a:r>
              <a:rPr sz="2200" spc="-180" dirty="0">
                <a:latin typeface="Arial Black"/>
                <a:cs typeface="Arial Black"/>
              </a:rPr>
              <a:t>the </a:t>
            </a:r>
            <a:r>
              <a:rPr sz="2200" spc="-170" dirty="0">
                <a:latin typeface="Arial Black"/>
                <a:cs typeface="Arial Black"/>
              </a:rPr>
              <a:t>entire </a:t>
            </a:r>
            <a:r>
              <a:rPr sz="2200" spc="-175" dirty="0">
                <a:latin typeface="Arial Black"/>
                <a:cs typeface="Arial Black"/>
              </a:rPr>
              <a:t>modification </a:t>
            </a:r>
            <a:r>
              <a:rPr sz="2200" spc="-160" dirty="0">
                <a:latin typeface="Arial Black"/>
                <a:cs typeface="Arial Black"/>
              </a:rPr>
              <a:t>and </a:t>
            </a:r>
            <a:r>
              <a:rPr sz="2200" spc="-195" dirty="0">
                <a:latin typeface="Arial Black"/>
                <a:cs typeface="Arial Black"/>
              </a:rPr>
              <a:t>results  </a:t>
            </a:r>
            <a:r>
              <a:rPr sz="2200" spc="-165" dirty="0">
                <a:latin typeface="Arial Black"/>
                <a:cs typeface="Arial Black"/>
              </a:rPr>
              <a:t>mentioned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85" dirty="0">
                <a:latin typeface="Arial Black"/>
                <a:cs typeface="Arial Black"/>
              </a:rPr>
              <a:t>above.</a:t>
            </a:r>
            <a:endParaRPr sz="22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80" dirty="0">
                <a:latin typeface="Arial Black"/>
                <a:cs typeface="Arial Black"/>
              </a:rPr>
              <a:t>Thus, </a:t>
            </a:r>
            <a:r>
              <a:rPr sz="1900" spc="-120" dirty="0">
                <a:latin typeface="Arial Black"/>
                <a:cs typeface="Arial Black"/>
              </a:rPr>
              <a:t>in your </a:t>
            </a:r>
            <a:r>
              <a:rPr sz="1900" spc="-160" dirty="0">
                <a:latin typeface="Arial Black"/>
                <a:cs typeface="Arial Black"/>
              </a:rPr>
              <a:t>submission </a:t>
            </a:r>
            <a:r>
              <a:rPr sz="1900" spc="-185" dirty="0">
                <a:latin typeface="Arial Black"/>
                <a:cs typeface="Arial Black"/>
              </a:rPr>
              <a:t>via </a:t>
            </a:r>
            <a:r>
              <a:rPr sz="1900" spc="-204" dirty="0">
                <a:latin typeface="Arial Black"/>
                <a:cs typeface="Arial Black"/>
              </a:rPr>
              <a:t>LMS, </a:t>
            </a:r>
            <a:r>
              <a:rPr sz="1900" spc="-150" dirty="0">
                <a:latin typeface="Arial Black"/>
                <a:cs typeface="Arial Black"/>
              </a:rPr>
              <a:t>there </a:t>
            </a:r>
            <a:r>
              <a:rPr sz="1900" spc="-160" dirty="0">
                <a:latin typeface="Arial Black"/>
                <a:cs typeface="Arial Black"/>
              </a:rPr>
              <a:t>must </a:t>
            </a:r>
            <a:r>
              <a:rPr sz="1900" spc="-155" dirty="0">
                <a:latin typeface="Arial Black"/>
                <a:cs typeface="Arial Black"/>
              </a:rPr>
              <a:t>be </a:t>
            </a:r>
            <a:r>
              <a:rPr sz="1900" spc="-200" dirty="0">
                <a:latin typeface="Arial Black"/>
                <a:cs typeface="Arial Black"/>
              </a:rPr>
              <a:t>two</a:t>
            </a:r>
            <a:r>
              <a:rPr sz="1900" spc="120" dirty="0">
                <a:latin typeface="Arial Black"/>
                <a:cs typeface="Arial Black"/>
              </a:rPr>
              <a:t> </a:t>
            </a:r>
            <a:r>
              <a:rPr sz="1900" spc="-160" dirty="0">
                <a:latin typeface="Arial Black"/>
                <a:cs typeface="Arial Black"/>
              </a:rPr>
              <a:t>files:</a:t>
            </a:r>
            <a:endParaRPr sz="19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80" dirty="0">
                <a:latin typeface="Arial Black"/>
                <a:cs typeface="Arial Black"/>
              </a:rPr>
              <a:t>1) </a:t>
            </a:r>
            <a:r>
              <a:rPr sz="1900" spc="-160" dirty="0">
                <a:latin typeface="Arial Black"/>
                <a:cs typeface="Arial Black"/>
              </a:rPr>
              <a:t>Report </a:t>
            </a:r>
            <a:r>
              <a:rPr sz="1900" spc="-140" dirty="0">
                <a:latin typeface="Arial Black"/>
                <a:cs typeface="Arial Black"/>
              </a:rPr>
              <a:t>(in </a:t>
            </a:r>
            <a:r>
              <a:rPr sz="1900" spc="-204" dirty="0">
                <a:latin typeface="Arial Black"/>
                <a:cs typeface="Arial Black"/>
              </a:rPr>
              <a:t>MS </a:t>
            </a:r>
            <a:r>
              <a:rPr sz="1900" spc="-95" dirty="0">
                <a:latin typeface="Arial Black"/>
                <a:cs typeface="Arial Black"/>
              </a:rPr>
              <a:t>or </a:t>
            </a:r>
            <a:r>
              <a:rPr sz="1900" spc="-204" dirty="0">
                <a:latin typeface="Arial Black"/>
                <a:cs typeface="Arial Black"/>
              </a:rPr>
              <a:t>PDF </a:t>
            </a:r>
            <a:r>
              <a:rPr sz="1900" spc="-130" dirty="0">
                <a:latin typeface="Arial Black"/>
                <a:cs typeface="Arial Black"/>
              </a:rPr>
              <a:t>format</a:t>
            </a:r>
            <a:r>
              <a:rPr sz="1900" spc="95" dirty="0">
                <a:latin typeface="Arial Black"/>
                <a:cs typeface="Arial Black"/>
              </a:rPr>
              <a:t> </a:t>
            </a:r>
            <a:r>
              <a:rPr sz="1900" spc="-145" dirty="0">
                <a:latin typeface="Arial Black"/>
                <a:cs typeface="Arial Black"/>
              </a:rPr>
              <a:t>only)</a:t>
            </a:r>
            <a:endParaRPr sz="19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80" dirty="0">
                <a:latin typeface="Arial Black"/>
                <a:cs typeface="Arial Black"/>
              </a:rPr>
              <a:t>2) </a:t>
            </a:r>
            <a:r>
              <a:rPr sz="1900" spc="-150" dirty="0">
                <a:latin typeface="Arial Black"/>
                <a:cs typeface="Arial Black"/>
              </a:rPr>
              <a:t>Python </a:t>
            </a:r>
            <a:r>
              <a:rPr sz="1900" spc="-200" dirty="0">
                <a:latin typeface="Arial Black"/>
                <a:cs typeface="Arial Black"/>
              </a:rPr>
              <a:t>code </a:t>
            </a:r>
            <a:r>
              <a:rPr sz="1900" spc="-155" dirty="0">
                <a:latin typeface="Arial Black"/>
                <a:cs typeface="Arial Black"/>
              </a:rPr>
              <a:t>(notebook </a:t>
            </a:r>
            <a:r>
              <a:rPr sz="1900" spc="-125" dirty="0">
                <a:latin typeface="Arial Black"/>
                <a:cs typeface="Arial Black"/>
              </a:rPr>
              <a:t>preferred, but not</a:t>
            </a:r>
            <a:r>
              <a:rPr sz="1900" spc="55" dirty="0">
                <a:latin typeface="Arial Black"/>
                <a:cs typeface="Arial Black"/>
              </a:rPr>
              <a:t> </a:t>
            </a:r>
            <a:r>
              <a:rPr sz="1900" spc="-130" dirty="0">
                <a:latin typeface="Arial Black"/>
                <a:cs typeface="Arial Black"/>
              </a:rPr>
              <a:t>required)</a:t>
            </a:r>
            <a:endParaRPr sz="1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#2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195" dirty="0">
                <a:solidFill>
                  <a:srgbClr val="7030A0"/>
                </a:solidFill>
              </a:rPr>
              <a:t>(</a:t>
            </a:r>
            <a:r>
              <a:rPr sz="4400" spc="-195" dirty="0">
                <a:solidFill>
                  <a:srgbClr val="7030A0"/>
                </a:solidFill>
                <a:latin typeface="맑은 고딕"/>
                <a:cs typeface="맑은 고딕"/>
              </a:rPr>
              <a:t>주의</a:t>
            </a:r>
            <a:r>
              <a:rPr sz="4400" spc="-195" dirty="0">
                <a:solidFill>
                  <a:srgbClr val="7030A0"/>
                </a:solidFill>
              </a:rPr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642485" cy="10890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10" dirty="0">
                <a:latin typeface="Arial Black"/>
                <a:cs typeface="Arial Black"/>
              </a:rPr>
              <a:t>Do </a:t>
            </a:r>
            <a:r>
              <a:rPr sz="2000" spc="-135" dirty="0">
                <a:latin typeface="Arial Black"/>
                <a:cs typeface="Arial Black"/>
              </a:rPr>
              <a:t>not </a:t>
            </a:r>
            <a:r>
              <a:rPr sz="2000" spc="-185" dirty="0">
                <a:latin typeface="Arial Black"/>
                <a:cs typeface="Arial Black"/>
              </a:rPr>
              <a:t>change </a:t>
            </a:r>
            <a:r>
              <a:rPr sz="2000" spc="-135" dirty="0">
                <a:latin typeface="Arial Black"/>
                <a:cs typeface="Arial Black"/>
              </a:rPr>
              <a:t>other</a:t>
            </a:r>
            <a:r>
              <a:rPr sz="2000" spc="-17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parameters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25" dirty="0">
                <a:latin typeface="Arial Black"/>
                <a:cs typeface="Arial Black"/>
              </a:rPr>
              <a:t>Except </a:t>
            </a:r>
            <a:r>
              <a:rPr sz="1800" spc="-150" dirty="0">
                <a:latin typeface="Arial Black"/>
                <a:cs typeface="Arial Black"/>
              </a:rPr>
              <a:t>that </a:t>
            </a:r>
            <a:r>
              <a:rPr sz="1800" spc="-100" dirty="0">
                <a:latin typeface="Arial Black"/>
                <a:cs typeface="Arial Black"/>
              </a:rPr>
              <a:t>of</a:t>
            </a:r>
            <a:r>
              <a:rPr sz="1800" spc="-45" dirty="0">
                <a:latin typeface="Arial Black"/>
                <a:cs typeface="Arial Black"/>
              </a:rPr>
              <a:t> </a:t>
            </a:r>
            <a:r>
              <a:rPr sz="1800" b="1" spc="-10" dirty="0">
                <a:latin typeface="Arial"/>
                <a:cs typeface="Arial"/>
              </a:rPr>
              <a:t>LinearSVC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61659" y="0"/>
            <a:ext cx="6530340" cy="5829300"/>
            <a:chOff x="5661659" y="0"/>
            <a:chExt cx="6530340" cy="5829300"/>
          </a:xfrm>
        </p:grpSpPr>
        <p:sp>
          <p:nvSpPr>
            <p:cNvPr id="5" name="object 5"/>
            <p:cNvSpPr/>
            <p:nvPr/>
          </p:nvSpPr>
          <p:spPr>
            <a:xfrm>
              <a:off x="5661659" y="0"/>
              <a:ext cx="6530339" cy="5829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74434" y="1806248"/>
              <a:ext cx="5812155" cy="1116965"/>
            </a:xfrm>
            <a:custGeom>
              <a:avLst/>
              <a:gdLst/>
              <a:ahLst/>
              <a:cxnLst/>
              <a:rect l="l" t="t" r="r" b="b"/>
              <a:pathLst>
                <a:path w="5812155" h="1116964">
                  <a:moveTo>
                    <a:pt x="21565" y="19503"/>
                  </a:moveTo>
                  <a:lnTo>
                    <a:pt x="72869" y="9593"/>
                  </a:lnTo>
                  <a:lnTo>
                    <a:pt x="126116" y="4986"/>
                  </a:lnTo>
                  <a:lnTo>
                    <a:pt x="180470" y="4472"/>
                  </a:lnTo>
                  <a:lnTo>
                    <a:pt x="235094" y="6840"/>
                  </a:lnTo>
                  <a:lnTo>
                    <a:pt x="289154" y="10878"/>
                  </a:lnTo>
                  <a:lnTo>
                    <a:pt x="341814" y="15375"/>
                  </a:lnTo>
                  <a:lnTo>
                    <a:pt x="392237" y="19119"/>
                  </a:lnTo>
                  <a:lnTo>
                    <a:pt x="439588" y="20899"/>
                  </a:lnTo>
                  <a:lnTo>
                    <a:pt x="483032" y="19503"/>
                  </a:lnTo>
                  <a:lnTo>
                    <a:pt x="513613" y="18335"/>
                  </a:lnTo>
                  <a:lnTo>
                    <a:pt x="548131" y="19187"/>
                  </a:lnTo>
                  <a:lnTo>
                    <a:pt x="586341" y="21561"/>
                  </a:lnTo>
                  <a:lnTo>
                    <a:pt x="627997" y="24960"/>
                  </a:lnTo>
                  <a:lnTo>
                    <a:pt x="672855" y="28885"/>
                  </a:lnTo>
                  <a:lnTo>
                    <a:pt x="720669" y="32840"/>
                  </a:lnTo>
                  <a:lnTo>
                    <a:pt x="771194" y="36325"/>
                  </a:lnTo>
                  <a:lnTo>
                    <a:pt x="824185" y="38843"/>
                  </a:lnTo>
                  <a:lnTo>
                    <a:pt x="879397" y="39896"/>
                  </a:lnTo>
                  <a:lnTo>
                    <a:pt x="936584" y="38987"/>
                  </a:lnTo>
                  <a:lnTo>
                    <a:pt x="995502" y="35617"/>
                  </a:lnTo>
                  <a:lnTo>
                    <a:pt x="1055906" y="29288"/>
                  </a:lnTo>
                  <a:lnTo>
                    <a:pt x="1117549" y="19503"/>
                  </a:lnTo>
                  <a:lnTo>
                    <a:pt x="1186343" y="8535"/>
                  </a:lnTo>
                  <a:lnTo>
                    <a:pt x="1246671" y="2605"/>
                  </a:lnTo>
                  <a:lnTo>
                    <a:pt x="1299914" y="763"/>
                  </a:lnTo>
                  <a:lnTo>
                    <a:pt x="1347456" y="2064"/>
                  </a:lnTo>
                  <a:lnTo>
                    <a:pt x="1390677" y="5557"/>
                  </a:lnTo>
                  <a:lnTo>
                    <a:pt x="1430962" y="10297"/>
                  </a:lnTo>
                  <a:lnTo>
                    <a:pt x="1469691" y="15334"/>
                  </a:lnTo>
                  <a:lnTo>
                    <a:pt x="1508247" y="19721"/>
                  </a:lnTo>
                  <a:lnTo>
                    <a:pt x="1548012" y="22510"/>
                  </a:lnTo>
                  <a:lnTo>
                    <a:pt x="1590369" y="22754"/>
                  </a:lnTo>
                  <a:lnTo>
                    <a:pt x="1636700" y="19503"/>
                  </a:lnTo>
                  <a:lnTo>
                    <a:pt x="1699338" y="14155"/>
                  </a:lnTo>
                  <a:lnTo>
                    <a:pt x="1754460" y="12126"/>
                  </a:lnTo>
                  <a:lnTo>
                    <a:pt x="1804086" y="12519"/>
                  </a:lnTo>
                  <a:lnTo>
                    <a:pt x="1850236" y="14441"/>
                  </a:lnTo>
                  <a:lnTo>
                    <a:pt x="1894930" y="16995"/>
                  </a:lnTo>
                  <a:lnTo>
                    <a:pt x="1940190" y="19287"/>
                  </a:lnTo>
                  <a:lnTo>
                    <a:pt x="1988034" y="20422"/>
                  </a:lnTo>
                  <a:lnTo>
                    <a:pt x="2040484" y="19503"/>
                  </a:lnTo>
                  <a:lnTo>
                    <a:pt x="2073346" y="19115"/>
                  </a:lnTo>
                  <a:lnTo>
                    <a:pt x="2108612" y="20265"/>
                  </a:lnTo>
                  <a:lnTo>
                    <a:pt x="2146320" y="22585"/>
                  </a:lnTo>
                  <a:lnTo>
                    <a:pt x="2186506" y="25705"/>
                  </a:lnTo>
                  <a:lnTo>
                    <a:pt x="2229206" y="29254"/>
                  </a:lnTo>
                  <a:lnTo>
                    <a:pt x="2274457" y="32864"/>
                  </a:lnTo>
                  <a:lnTo>
                    <a:pt x="2322295" y="36163"/>
                  </a:lnTo>
                  <a:lnTo>
                    <a:pt x="2372757" y="38782"/>
                  </a:lnTo>
                  <a:lnTo>
                    <a:pt x="2425880" y="40351"/>
                  </a:lnTo>
                  <a:lnTo>
                    <a:pt x="2481701" y="40501"/>
                  </a:lnTo>
                  <a:lnTo>
                    <a:pt x="2540254" y="38861"/>
                  </a:lnTo>
                  <a:lnTo>
                    <a:pt x="2601579" y="35061"/>
                  </a:lnTo>
                  <a:lnTo>
                    <a:pt x="2665710" y="28732"/>
                  </a:lnTo>
                  <a:lnTo>
                    <a:pt x="2732684" y="19503"/>
                  </a:lnTo>
                  <a:lnTo>
                    <a:pt x="2803644" y="9825"/>
                  </a:lnTo>
                  <a:lnTo>
                    <a:pt x="2869447" y="3701"/>
                  </a:lnTo>
                  <a:lnTo>
                    <a:pt x="2930493" y="603"/>
                  </a:lnTo>
                  <a:lnTo>
                    <a:pt x="2987182" y="0"/>
                  </a:lnTo>
                  <a:lnTo>
                    <a:pt x="3039912" y="1362"/>
                  </a:lnTo>
                  <a:lnTo>
                    <a:pt x="3089084" y="4162"/>
                  </a:lnTo>
                  <a:lnTo>
                    <a:pt x="3135097" y="7869"/>
                  </a:lnTo>
                  <a:lnTo>
                    <a:pt x="3178350" y="11953"/>
                  </a:lnTo>
                  <a:lnTo>
                    <a:pt x="3219243" y="15885"/>
                  </a:lnTo>
                  <a:lnTo>
                    <a:pt x="3258175" y="19136"/>
                  </a:lnTo>
                  <a:lnTo>
                    <a:pt x="3295546" y="21175"/>
                  </a:lnTo>
                  <a:lnTo>
                    <a:pt x="3331755" y="21474"/>
                  </a:lnTo>
                  <a:lnTo>
                    <a:pt x="3367202" y="19503"/>
                  </a:lnTo>
                  <a:lnTo>
                    <a:pt x="3412921" y="17449"/>
                  </a:lnTo>
                  <a:lnTo>
                    <a:pt x="3458597" y="19028"/>
                  </a:lnTo>
                  <a:lnTo>
                    <a:pt x="3504281" y="23048"/>
                  </a:lnTo>
                  <a:lnTo>
                    <a:pt x="3550026" y="28318"/>
                  </a:lnTo>
                  <a:lnTo>
                    <a:pt x="3595883" y="33648"/>
                  </a:lnTo>
                  <a:lnTo>
                    <a:pt x="3641904" y="37846"/>
                  </a:lnTo>
                  <a:lnTo>
                    <a:pt x="3688141" y="39722"/>
                  </a:lnTo>
                  <a:lnTo>
                    <a:pt x="3734647" y="38084"/>
                  </a:lnTo>
                  <a:lnTo>
                    <a:pt x="3781472" y="31742"/>
                  </a:lnTo>
                  <a:lnTo>
                    <a:pt x="3828669" y="19503"/>
                  </a:lnTo>
                  <a:lnTo>
                    <a:pt x="3863966" y="10520"/>
                  </a:lnTo>
                  <a:lnTo>
                    <a:pt x="3902040" y="5414"/>
                  </a:lnTo>
                  <a:lnTo>
                    <a:pt x="3942743" y="3563"/>
                  </a:lnTo>
                  <a:lnTo>
                    <a:pt x="3985923" y="4341"/>
                  </a:lnTo>
                  <a:lnTo>
                    <a:pt x="4031429" y="7126"/>
                  </a:lnTo>
                  <a:lnTo>
                    <a:pt x="4079112" y="11293"/>
                  </a:lnTo>
                  <a:lnTo>
                    <a:pt x="4128821" y="16217"/>
                  </a:lnTo>
                  <a:lnTo>
                    <a:pt x="4180405" y="21276"/>
                  </a:lnTo>
                  <a:lnTo>
                    <a:pt x="4233714" y="25845"/>
                  </a:lnTo>
                  <a:lnTo>
                    <a:pt x="4288598" y="29301"/>
                  </a:lnTo>
                  <a:lnTo>
                    <a:pt x="4344906" y="31018"/>
                  </a:lnTo>
                  <a:lnTo>
                    <a:pt x="4402488" y="30374"/>
                  </a:lnTo>
                  <a:lnTo>
                    <a:pt x="4461192" y="26743"/>
                  </a:lnTo>
                  <a:lnTo>
                    <a:pt x="4520870" y="19503"/>
                  </a:lnTo>
                  <a:lnTo>
                    <a:pt x="4585148" y="10928"/>
                  </a:lnTo>
                  <a:lnTo>
                    <a:pt x="4639033" y="6311"/>
                  </a:lnTo>
                  <a:lnTo>
                    <a:pt x="4684496" y="4934"/>
                  </a:lnTo>
                  <a:lnTo>
                    <a:pt x="4723508" y="6075"/>
                  </a:lnTo>
                  <a:lnTo>
                    <a:pt x="4758043" y="9016"/>
                  </a:lnTo>
                  <a:lnTo>
                    <a:pt x="4790070" y="13036"/>
                  </a:lnTo>
                  <a:lnTo>
                    <a:pt x="4821563" y="17415"/>
                  </a:lnTo>
                  <a:lnTo>
                    <a:pt x="4854493" y="21434"/>
                  </a:lnTo>
                  <a:lnTo>
                    <a:pt x="4890832" y="24372"/>
                  </a:lnTo>
                  <a:lnTo>
                    <a:pt x="4932552" y="25509"/>
                  </a:lnTo>
                  <a:lnTo>
                    <a:pt x="4981624" y="24127"/>
                  </a:lnTo>
                  <a:lnTo>
                    <a:pt x="5040020" y="19503"/>
                  </a:lnTo>
                  <a:lnTo>
                    <a:pt x="5090862" y="15939"/>
                  </a:lnTo>
                  <a:lnTo>
                    <a:pt x="5141459" y="15255"/>
                  </a:lnTo>
                  <a:lnTo>
                    <a:pt x="5191841" y="16903"/>
                  </a:lnTo>
                  <a:lnTo>
                    <a:pt x="5242035" y="20337"/>
                  </a:lnTo>
                  <a:lnTo>
                    <a:pt x="5292070" y="25010"/>
                  </a:lnTo>
                  <a:lnTo>
                    <a:pt x="5341975" y="30374"/>
                  </a:lnTo>
                  <a:lnTo>
                    <a:pt x="5391777" y="35883"/>
                  </a:lnTo>
                  <a:lnTo>
                    <a:pt x="5441505" y="40989"/>
                  </a:lnTo>
                  <a:lnTo>
                    <a:pt x="5491187" y="45145"/>
                  </a:lnTo>
                  <a:lnTo>
                    <a:pt x="5540852" y="47805"/>
                  </a:lnTo>
                  <a:lnTo>
                    <a:pt x="5590528" y="48420"/>
                  </a:lnTo>
                  <a:lnTo>
                    <a:pt x="5640242" y="46445"/>
                  </a:lnTo>
                  <a:lnTo>
                    <a:pt x="5690025" y="41332"/>
                  </a:lnTo>
                  <a:lnTo>
                    <a:pt x="5739903" y="32534"/>
                  </a:lnTo>
                  <a:lnTo>
                    <a:pt x="5789905" y="19503"/>
                  </a:lnTo>
                  <a:lnTo>
                    <a:pt x="5803235" y="60104"/>
                  </a:lnTo>
                  <a:lnTo>
                    <a:pt x="5810181" y="108310"/>
                  </a:lnTo>
                  <a:lnTo>
                    <a:pt x="5812026" y="162105"/>
                  </a:lnTo>
                  <a:lnTo>
                    <a:pt x="5810053" y="219476"/>
                  </a:lnTo>
                  <a:lnTo>
                    <a:pt x="5805545" y="278406"/>
                  </a:lnTo>
                  <a:lnTo>
                    <a:pt x="5799786" y="336880"/>
                  </a:lnTo>
                  <a:lnTo>
                    <a:pt x="5794059" y="392883"/>
                  </a:lnTo>
                  <a:lnTo>
                    <a:pt x="5789647" y="444400"/>
                  </a:lnTo>
                  <a:lnTo>
                    <a:pt x="5787835" y="489416"/>
                  </a:lnTo>
                  <a:lnTo>
                    <a:pt x="5789905" y="525916"/>
                  </a:lnTo>
                  <a:lnTo>
                    <a:pt x="5792835" y="559343"/>
                  </a:lnTo>
                  <a:lnTo>
                    <a:pt x="5793851" y="601185"/>
                  </a:lnTo>
                  <a:lnTo>
                    <a:pt x="5793395" y="649869"/>
                  </a:lnTo>
                  <a:lnTo>
                    <a:pt x="5791911" y="703822"/>
                  </a:lnTo>
                  <a:lnTo>
                    <a:pt x="5789840" y="761473"/>
                  </a:lnTo>
                  <a:lnTo>
                    <a:pt x="5787626" y="821249"/>
                  </a:lnTo>
                  <a:lnTo>
                    <a:pt x="5785712" y="881577"/>
                  </a:lnTo>
                  <a:lnTo>
                    <a:pt x="5784540" y="940886"/>
                  </a:lnTo>
                  <a:lnTo>
                    <a:pt x="5784553" y="997603"/>
                  </a:lnTo>
                  <a:lnTo>
                    <a:pt x="5786193" y="1050155"/>
                  </a:lnTo>
                  <a:lnTo>
                    <a:pt x="5789905" y="1096971"/>
                  </a:lnTo>
                  <a:lnTo>
                    <a:pt x="5731447" y="1103416"/>
                  </a:lnTo>
                  <a:lnTo>
                    <a:pt x="5674581" y="1105429"/>
                  </a:lnTo>
                  <a:lnTo>
                    <a:pt x="5619527" y="1104059"/>
                  </a:lnTo>
                  <a:lnTo>
                    <a:pt x="5566504" y="1100353"/>
                  </a:lnTo>
                  <a:lnTo>
                    <a:pt x="5515734" y="1095358"/>
                  </a:lnTo>
                  <a:lnTo>
                    <a:pt x="5467437" y="1090121"/>
                  </a:lnTo>
                  <a:lnTo>
                    <a:pt x="5421833" y="1085690"/>
                  </a:lnTo>
                  <a:lnTo>
                    <a:pt x="5379142" y="1083113"/>
                  </a:lnTo>
                  <a:lnTo>
                    <a:pt x="5339585" y="1083435"/>
                  </a:lnTo>
                  <a:lnTo>
                    <a:pt x="5303382" y="1087706"/>
                  </a:lnTo>
                  <a:lnTo>
                    <a:pt x="5270754" y="1096971"/>
                  </a:lnTo>
                  <a:lnTo>
                    <a:pt x="5234257" y="1107106"/>
                  </a:lnTo>
                  <a:lnTo>
                    <a:pt x="5193087" y="1111686"/>
                  </a:lnTo>
                  <a:lnTo>
                    <a:pt x="5148193" y="1111951"/>
                  </a:lnTo>
                  <a:lnTo>
                    <a:pt x="5100521" y="1109138"/>
                  </a:lnTo>
                  <a:lnTo>
                    <a:pt x="5051022" y="1104487"/>
                  </a:lnTo>
                  <a:lnTo>
                    <a:pt x="5000642" y="1099234"/>
                  </a:lnTo>
                  <a:lnTo>
                    <a:pt x="4950331" y="1094618"/>
                  </a:lnTo>
                  <a:lnTo>
                    <a:pt x="4901035" y="1091876"/>
                  </a:lnTo>
                  <a:lnTo>
                    <a:pt x="4853705" y="1092248"/>
                  </a:lnTo>
                  <a:lnTo>
                    <a:pt x="4809287" y="1096971"/>
                  </a:lnTo>
                  <a:lnTo>
                    <a:pt x="4765911" y="1101404"/>
                  </a:lnTo>
                  <a:lnTo>
                    <a:pt x="4721245" y="1101033"/>
                  </a:lnTo>
                  <a:lnTo>
                    <a:pt x="4675540" y="1097290"/>
                  </a:lnTo>
                  <a:lnTo>
                    <a:pt x="4629051" y="1091608"/>
                  </a:lnTo>
                  <a:lnTo>
                    <a:pt x="4582030" y="1085418"/>
                  </a:lnTo>
                  <a:lnTo>
                    <a:pt x="4534731" y="1080152"/>
                  </a:lnTo>
                  <a:lnTo>
                    <a:pt x="4487407" y="1077243"/>
                  </a:lnTo>
                  <a:lnTo>
                    <a:pt x="4440312" y="1078121"/>
                  </a:lnTo>
                  <a:lnTo>
                    <a:pt x="4393698" y="1084220"/>
                  </a:lnTo>
                  <a:lnTo>
                    <a:pt x="4347820" y="1096971"/>
                  </a:lnTo>
                  <a:lnTo>
                    <a:pt x="4299048" y="1110717"/>
                  </a:lnTo>
                  <a:lnTo>
                    <a:pt x="4253143" y="1116467"/>
                  </a:lnTo>
                  <a:lnTo>
                    <a:pt x="4209294" y="1116177"/>
                  </a:lnTo>
                  <a:lnTo>
                    <a:pt x="4166691" y="1111799"/>
                  </a:lnTo>
                  <a:lnTo>
                    <a:pt x="4124525" y="1105287"/>
                  </a:lnTo>
                  <a:lnTo>
                    <a:pt x="4081986" y="1098594"/>
                  </a:lnTo>
                  <a:lnTo>
                    <a:pt x="4038265" y="1093675"/>
                  </a:lnTo>
                  <a:lnTo>
                    <a:pt x="3992551" y="1092483"/>
                  </a:lnTo>
                  <a:lnTo>
                    <a:pt x="3944036" y="1096971"/>
                  </a:lnTo>
                  <a:lnTo>
                    <a:pt x="3899764" y="1102312"/>
                  </a:lnTo>
                  <a:lnTo>
                    <a:pt x="3849941" y="1105515"/>
                  </a:lnTo>
                  <a:lnTo>
                    <a:pt x="3795873" y="1106936"/>
                  </a:lnTo>
                  <a:lnTo>
                    <a:pt x="3738865" y="1106932"/>
                  </a:lnTo>
                  <a:lnTo>
                    <a:pt x="3680224" y="1105860"/>
                  </a:lnTo>
                  <a:lnTo>
                    <a:pt x="3621256" y="1104076"/>
                  </a:lnTo>
                  <a:lnTo>
                    <a:pt x="3563265" y="1101938"/>
                  </a:lnTo>
                  <a:lnTo>
                    <a:pt x="3507559" y="1099801"/>
                  </a:lnTo>
                  <a:lnTo>
                    <a:pt x="3455442" y="1098024"/>
                  </a:lnTo>
                  <a:lnTo>
                    <a:pt x="3408221" y="1096961"/>
                  </a:lnTo>
                  <a:lnTo>
                    <a:pt x="3367202" y="1096971"/>
                  </a:lnTo>
                  <a:lnTo>
                    <a:pt x="3320091" y="1096900"/>
                  </a:lnTo>
                  <a:lnTo>
                    <a:pt x="3270731" y="1095458"/>
                  </a:lnTo>
                  <a:lnTo>
                    <a:pt x="3219639" y="1093240"/>
                  </a:lnTo>
                  <a:lnTo>
                    <a:pt x="3167334" y="1090842"/>
                  </a:lnTo>
                  <a:lnTo>
                    <a:pt x="3114333" y="1088858"/>
                  </a:lnTo>
                  <a:lnTo>
                    <a:pt x="3061154" y="1087884"/>
                  </a:lnTo>
                  <a:lnTo>
                    <a:pt x="3008317" y="1088515"/>
                  </a:lnTo>
                  <a:lnTo>
                    <a:pt x="2956337" y="1091345"/>
                  </a:lnTo>
                  <a:lnTo>
                    <a:pt x="2905735" y="1096971"/>
                  </a:lnTo>
                  <a:lnTo>
                    <a:pt x="2871535" y="1100921"/>
                  </a:lnTo>
                  <a:lnTo>
                    <a:pt x="2833189" y="1103594"/>
                  </a:lnTo>
                  <a:lnTo>
                    <a:pt x="2791146" y="1105159"/>
                  </a:lnTo>
                  <a:lnTo>
                    <a:pt x="2745859" y="1105782"/>
                  </a:lnTo>
                  <a:lnTo>
                    <a:pt x="2697776" y="1105631"/>
                  </a:lnTo>
                  <a:lnTo>
                    <a:pt x="2647347" y="1104872"/>
                  </a:lnTo>
                  <a:lnTo>
                    <a:pt x="2595024" y="1103672"/>
                  </a:lnTo>
                  <a:lnTo>
                    <a:pt x="2541257" y="1102199"/>
                  </a:lnTo>
                  <a:lnTo>
                    <a:pt x="2486495" y="1100620"/>
                  </a:lnTo>
                  <a:lnTo>
                    <a:pt x="2431190" y="1099101"/>
                  </a:lnTo>
                  <a:lnTo>
                    <a:pt x="2375791" y="1097809"/>
                  </a:lnTo>
                  <a:lnTo>
                    <a:pt x="2320748" y="1096913"/>
                  </a:lnTo>
                  <a:lnTo>
                    <a:pt x="2266512" y="1096578"/>
                  </a:lnTo>
                  <a:lnTo>
                    <a:pt x="2213534" y="1096971"/>
                  </a:lnTo>
                  <a:lnTo>
                    <a:pt x="2159335" y="1097383"/>
                  </a:lnTo>
                  <a:lnTo>
                    <a:pt x="2108686" y="1096997"/>
                  </a:lnTo>
                  <a:lnTo>
                    <a:pt x="2060863" y="1096013"/>
                  </a:lnTo>
                  <a:lnTo>
                    <a:pt x="2015144" y="1094628"/>
                  </a:lnTo>
                  <a:lnTo>
                    <a:pt x="1970806" y="1093043"/>
                  </a:lnTo>
                  <a:lnTo>
                    <a:pt x="1927125" y="1091456"/>
                  </a:lnTo>
                  <a:lnTo>
                    <a:pt x="1883378" y="1090064"/>
                  </a:lnTo>
                  <a:lnTo>
                    <a:pt x="1838842" y="1089068"/>
                  </a:lnTo>
                  <a:lnTo>
                    <a:pt x="1792794" y="1088666"/>
                  </a:lnTo>
                  <a:lnTo>
                    <a:pt x="1744510" y="1089057"/>
                  </a:lnTo>
                  <a:lnTo>
                    <a:pt x="1693268" y="1090439"/>
                  </a:lnTo>
                  <a:lnTo>
                    <a:pt x="1638345" y="1093011"/>
                  </a:lnTo>
                  <a:lnTo>
                    <a:pt x="1579016" y="1096971"/>
                  </a:lnTo>
                  <a:lnTo>
                    <a:pt x="1519930" y="1100955"/>
                  </a:lnTo>
                  <a:lnTo>
                    <a:pt x="1465651" y="1103587"/>
                  </a:lnTo>
                  <a:lnTo>
                    <a:pt x="1415336" y="1105056"/>
                  </a:lnTo>
                  <a:lnTo>
                    <a:pt x="1368141" y="1105549"/>
                  </a:lnTo>
                  <a:lnTo>
                    <a:pt x="1323221" y="1105253"/>
                  </a:lnTo>
                  <a:lnTo>
                    <a:pt x="1279733" y="1104355"/>
                  </a:lnTo>
                  <a:lnTo>
                    <a:pt x="1236833" y="1103043"/>
                  </a:lnTo>
                  <a:lnTo>
                    <a:pt x="1193675" y="1101505"/>
                  </a:lnTo>
                  <a:lnTo>
                    <a:pt x="1149418" y="1099927"/>
                  </a:lnTo>
                  <a:lnTo>
                    <a:pt x="1103215" y="1098497"/>
                  </a:lnTo>
                  <a:lnTo>
                    <a:pt x="1054224" y="1097403"/>
                  </a:lnTo>
                  <a:lnTo>
                    <a:pt x="1001600" y="1096832"/>
                  </a:lnTo>
                  <a:lnTo>
                    <a:pt x="944499" y="1096971"/>
                  </a:lnTo>
                  <a:lnTo>
                    <a:pt x="902080" y="1096445"/>
                  </a:lnTo>
                  <a:lnTo>
                    <a:pt x="856680" y="1094301"/>
                  </a:lnTo>
                  <a:lnTo>
                    <a:pt x="808704" y="1090836"/>
                  </a:lnTo>
                  <a:lnTo>
                    <a:pt x="758558" y="1086344"/>
                  </a:lnTo>
                  <a:lnTo>
                    <a:pt x="706647" y="1081123"/>
                  </a:lnTo>
                  <a:lnTo>
                    <a:pt x="653376" y="1075467"/>
                  </a:lnTo>
                  <a:lnTo>
                    <a:pt x="599150" y="1069672"/>
                  </a:lnTo>
                  <a:lnTo>
                    <a:pt x="544376" y="1064034"/>
                  </a:lnTo>
                  <a:lnTo>
                    <a:pt x="489458" y="1058849"/>
                  </a:lnTo>
                  <a:lnTo>
                    <a:pt x="434802" y="1054413"/>
                  </a:lnTo>
                  <a:lnTo>
                    <a:pt x="380813" y="1051021"/>
                  </a:lnTo>
                  <a:lnTo>
                    <a:pt x="327897" y="1048969"/>
                  </a:lnTo>
                  <a:lnTo>
                    <a:pt x="276458" y="1048553"/>
                  </a:lnTo>
                  <a:lnTo>
                    <a:pt x="226903" y="1050068"/>
                  </a:lnTo>
                  <a:lnTo>
                    <a:pt x="179637" y="1053811"/>
                  </a:lnTo>
                  <a:lnTo>
                    <a:pt x="135064" y="1060077"/>
                  </a:lnTo>
                  <a:lnTo>
                    <a:pt x="93591" y="1069162"/>
                  </a:lnTo>
                  <a:lnTo>
                    <a:pt x="55623" y="1081362"/>
                  </a:lnTo>
                  <a:lnTo>
                    <a:pt x="21565" y="1096971"/>
                  </a:lnTo>
                  <a:lnTo>
                    <a:pt x="9395" y="1031842"/>
                  </a:lnTo>
                  <a:lnTo>
                    <a:pt x="2514" y="971848"/>
                  </a:lnTo>
                  <a:lnTo>
                    <a:pt x="0" y="916503"/>
                  </a:lnTo>
                  <a:lnTo>
                    <a:pt x="929" y="865322"/>
                  </a:lnTo>
                  <a:lnTo>
                    <a:pt x="4378" y="817820"/>
                  </a:lnTo>
                  <a:lnTo>
                    <a:pt x="9425" y="773509"/>
                  </a:lnTo>
                  <a:lnTo>
                    <a:pt x="15146" y="731904"/>
                  </a:lnTo>
                  <a:lnTo>
                    <a:pt x="20619" y="692520"/>
                  </a:lnTo>
                  <a:lnTo>
                    <a:pt x="24920" y="654870"/>
                  </a:lnTo>
                  <a:lnTo>
                    <a:pt x="27127" y="618468"/>
                  </a:lnTo>
                  <a:lnTo>
                    <a:pt x="26316" y="582830"/>
                  </a:lnTo>
                  <a:lnTo>
                    <a:pt x="21565" y="547468"/>
                  </a:lnTo>
                  <a:lnTo>
                    <a:pt x="16285" y="506122"/>
                  </a:lnTo>
                  <a:lnTo>
                    <a:pt x="15108" y="460045"/>
                  </a:lnTo>
                  <a:lnTo>
                    <a:pt x="17016" y="410371"/>
                  </a:lnTo>
                  <a:lnTo>
                    <a:pt x="20996" y="358232"/>
                  </a:lnTo>
                  <a:lnTo>
                    <a:pt x="26031" y="304764"/>
                  </a:lnTo>
                  <a:lnTo>
                    <a:pt x="31107" y="251099"/>
                  </a:lnTo>
                  <a:lnTo>
                    <a:pt x="35209" y="198371"/>
                  </a:lnTo>
                  <a:lnTo>
                    <a:pt x="37320" y="147714"/>
                  </a:lnTo>
                  <a:lnTo>
                    <a:pt x="36427" y="100261"/>
                  </a:lnTo>
                  <a:lnTo>
                    <a:pt x="31514" y="57146"/>
                  </a:lnTo>
                  <a:lnTo>
                    <a:pt x="21565" y="1950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#2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195" dirty="0">
                <a:solidFill>
                  <a:srgbClr val="7030A0"/>
                </a:solidFill>
              </a:rPr>
              <a:t>(</a:t>
            </a:r>
            <a:r>
              <a:rPr sz="4400" spc="-195" dirty="0">
                <a:solidFill>
                  <a:srgbClr val="7030A0"/>
                </a:solidFill>
                <a:latin typeface="맑은 고딕"/>
                <a:cs typeface="맑은 고딕"/>
              </a:rPr>
              <a:t>주의</a:t>
            </a:r>
            <a:r>
              <a:rPr sz="4400" spc="-195" dirty="0">
                <a:solidFill>
                  <a:srgbClr val="7030A0"/>
                </a:solidFill>
              </a:rPr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642485" cy="16827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10" dirty="0">
                <a:latin typeface="Arial Black"/>
                <a:cs typeface="Arial Black"/>
              </a:rPr>
              <a:t>Do </a:t>
            </a:r>
            <a:r>
              <a:rPr sz="2000" spc="-135" dirty="0">
                <a:latin typeface="Arial Black"/>
                <a:cs typeface="Arial Black"/>
              </a:rPr>
              <a:t>not </a:t>
            </a:r>
            <a:r>
              <a:rPr sz="2000" spc="-185" dirty="0">
                <a:latin typeface="Arial Black"/>
                <a:cs typeface="Arial Black"/>
              </a:rPr>
              <a:t>change </a:t>
            </a:r>
            <a:r>
              <a:rPr sz="2000" spc="-135" dirty="0">
                <a:latin typeface="Arial Black"/>
                <a:cs typeface="Arial Black"/>
              </a:rPr>
              <a:t>other</a:t>
            </a:r>
            <a:r>
              <a:rPr sz="2000" spc="-17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parameters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25" dirty="0">
                <a:latin typeface="Arial Black"/>
                <a:cs typeface="Arial Black"/>
              </a:rPr>
              <a:t>Except </a:t>
            </a:r>
            <a:r>
              <a:rPr sz="1800" spc="-150" dirty="0">
                <a:latin typeface="Arial Black"/>
                <a:cs typeface="Arial Black"/>
              </a:rPr>
              <a:t>that </a:t>
            </a:r>
            <a:r>
              <a:rPr sz="1800" spc="-100" dirty="0">
                <a:latin typeface="Arial Black"/>
                <a:cs typeface="Arial Black"/>
              </a:rPr>
              <a:t>of</a:t>
            </a:r>
            <a:r>
              <a:rPr sz="1800" spc="-45" dirty="0">
                <a:latin typeface="Arial Black"/>
                <a:cs typeface="Arial Black"/>
              </a:rPr>
              <a:t> </a:t>
            </a:r>
            <a:r>
              <a:rPr sz="1800" b="1" spc="-10" dirty="0">
                <a:latin typeface="Arial"/>
                <a:cs typeface="Arial"/>
              </a:rPr>
              <a:t>LinearSVC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25" dirty="0">
                <a:latin typeface="Arial Black"/>
                <a:cs typeface="Arial Black"/>
              </a:rPr>
              <a:t>Except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165" dirty="0">
                <a:latin typeface="Arial Black"/>
                <a:cs typeface="Arial Black"/>
              </a:rPr>
              <a:t>‘VotingClassifier’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20" dirty="0">
                <a:latin typeface="Arial Black"/>
                <a:cs typeface="Arial Black"/>
              </a:rPr>
              <a:t>Though </a:t>
            </a:r>
            <a:r>
              <a:rPr sz="1600" spc="-114" dirty="0">
                <a:latin typeface="Arial Black"/>
                <a:cs typeface="Arial Black"/>
              </a:rPr>
              <a:t>not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135" dirty="0">
                <a:latin typeface="Arial Black"/>
                <a:cs typeface="Arial Black"/>
              </a:rPr>
              <a:t>recommended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61659" y="0"/>
            <a:ext cx="6530340" cy="5829300"/>
            <a:chOff x="5661659" y="0"/>
            <a:chExt cx="6530340" cy="5829300"/>
          </a:xfrm>
        </p:grpSpPr>
        <p:sp>
          <p:nvSpPr>
            <p:cNvPr id="5" name="object 5"/>
            <p:cNvSpPr/>
            <p:nvPr/>
          </p:nvSpPr>
          <p:spPr>
            <a:xfrm>
              <a:off x="5661659" y="0"/>
              <a:ext cx="6530339" cy="58292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5866" y="2930008"/>
              <a:ext cx="3862070" cy="848994"/>
            </a:xfrm>
            <a:custGeom>
              <a:avLst/>
              <a:gdLst/>
              <a:ahLst/>
              <a:cxnLst/>
              <a:rect l="l" t="t" r="r" b="b"/>
              <a:pathLst>
                <a:path w="3862070" h="848995">
                  <a:moveTo>
                    <a:pt x="8649" y="15883"/>
                  </a:moveTo>
                  <a:lnTo>
                    <a:pt x="52783" y="9704"/>
                  </a:lnTo>
                  <a:lnTo>
                    <a:pt x="94435" y="7807"/>
                  </a:lnTo>
                  <a:lnTo>
                    <a:pt x="134788" y="9100"/>
                  </a:lnTo>
                  <a:lnTo>
                    <a:pt x="175026" y="12494"/>
                  </a:lnTo>
                  <a:lnTo>
                    <a:pt x="216332" y="16897"/>
                  </a:lnTo>
                  <a:lnTo>
                    <a:pt x="259888" y="21219"/>
                  </a:lnTo>
                  <a:lnTo>
                    <a:pt x="306879" y="24370"/>
                  </a:lnTo>
                  <a:lnTo>
                    <a:pt x="358487" y="25257"/>
                  </a:lnTo>
                  <a:lnTo>
                    <a:pt x="415896" y="22792"/>
                  </a:lnTo>
                  <a:lnTo>
                    <a:pt x="480289" y="15883"/>
                  </a:lnTo>
                  <a:lnTo>
                    <a:pt x="537347" y="9973"/>
                  </a:lnTo>
                  <a:lnTo>
                    <a:pt x="594418" y="7578"/>
                  </a:lnTo>
                  <a:lnTo>
                    <a:pt x="651053" y="7966"/>
                  </a:lnTo>
                  <a:lnTo>
                    <a:pt x="706803" y="10405"/>
                  </a:lnTo>
                  <a:lnTo>
                    <a:pt x="761220" y="14163"/>
                  </a:lnTo>
                  <a:lnTo>
                    <a:pt x="813854" y="18507"/>
                  </a:lnTo>
                  <a:lnTo>
                    <a:pt x="864258" y="22705"/>
                  </a:lnTo>
                  <a:lnTo>
                    <a:pt x="911981" y="26026"/>
                  </a:lnTo>
                  <a:lnTo>
                    <a:pt x="956577" y="27736"/>
                  </a:lnTo>
                  <a:lnTo>
                    <a:pt x="997595" y="27104"/>
                  </a:lnTo>
                  <a:lnTo>
                    <a:pt x="1034587" y="23397"/>
                  </a:lnTo>
                  <a:lnTo>
                    <a:pt x="1067105" y="15883"/>
                  </a:lnTo>
                  <a:lnTo>
                    <a:pt x="1104906" y="7305"/>
                  </a:lnTo>
                  <a:lnTo>
                    <a:pt x="1145923" y="3932"/>
                  </a:lnTo>
                  <a:lnTo>
                    <a:pt x="1190052" y="4529"/>
                  </a:lnTo>
                  <a:lnTo>
                    <a:pt x="1237185" y="7856"/>
                  </a:lnTo>
                  <a:lnTo>
                    <a:pt x="1287217" y="12678"/>
                  </a:lnTo>
                  <a:lnTo>
                    <a:pt x="1340040" y="17756"/>
                  </a:lnTo>
                  <a:lnTo>
                    <a:pt x="1395551" y="21852"/>
                  </a:lnTo>
                  <a:lnTo>
                    <a:pt x="1453641" y="23731"/>
                  </a:lnTo>
                  <a:lnTo>
                    <a:pt x="1514205" y="22153"/>
                  </a:lnTo>
                  <a:lnTo>
                    <a:pt x="1577137" y="15883"/>
                  </a:lnTo>
                  <a:lnTo>
                    <a:pt x="1643487" y="8533"/>
                  </a:lnTo>
                  <a:lnTo>
                    <a:pt x="1701281" y="5764"/>
                  </a:lnTo>
                  <a:lnTo>
                    <a:pt x="1752235" y="6400"/>
                  </a:lnTo>
                  <a:lnTo>
                    <a:pt x="1798064" y="9266"/>
                  </a:lnTo>
                  <a:lnTo>
                    <a:pt x="1840483" y="13186"/>
                  </a:lnTo>
                  <a:lnTo>
                    <a:pt x="1881210" y="16984"/>
                  </a:lnTo>
                  <a:lnTo>
                    <a:pt x="1921958" y="19483"/>
                  </a:lnTo>
                  <a:lnTo>
                    <a:pt x="1964445" y="19508"/>
                  </a:lnTo>
                  <a:lnTo>
                    <a:pt x="2010385" y="15883"/>
                  </a:lnTo>
                  <a:lnTo>
                    <a:pt x="2048509" y="12820"/>
                  </a:lnTo>
                  <a:lnTo>
                    <a:pt x="2090300" y="12048"/>
                  </a:lnTo>
                  <a:lnTo>
                    <a:pt x="2135420" y="13047"/>
                  </a:lnTo>
                  <a:lnTo>
                    <a:pt x="2183530" y="15296"/>
                  </a:lnTo>
                  <a:lnTo>
                    <a:pt x="2234295" y="18275"/>
                  </a:lnTo>
                  <a:lnTo>
                    <a:pt x="2287375" y="21465"/>
                  </a:lnTo>
                  <a:lnTo>
                    <a:pt x="2342434" y="24344"/>
                  </a:lnTo>
                  <a:lnTo>
                    <a:pt x="2399134" y="26393"/>
                  </a:lnTo>
                  <a:lnTo>
                    <a:pt x="2457137" y="27091"/>
                  </a:lnTo>
                  <a:lnTo>
                    <a:pt x="2516106" y="25919"/>
                  </a:lnTo>
                  <a:lnTo>
                    <a:pt x="2575704" y="22357"/>
                  </a:lnTo>
                  <a:lnTo>
                    <a:pt x="2635593" y="15883"/>
                  </a:lnTo>
                  <a:lnTo>
                    <a:pt x="2693882" y="10058"/>
                  </a:lnTo>
                  <a:lnTo>
                    <a:pt x="2749167" y="8206"/>
                  </a:lnTo>
                  <a:lnTo>
                    <a:pt x="2801835" y="9452"/>
                  </a:lnTo>
                  <a:lnTo>
                    <a:pt x="2852278" y="12922"/>
                  </a:lnTo>
                  <a:lnTo>
                    <a:pt x="2900883" y="17743"/>
                  </a:lnTo>
                  <a:lnTo>
                    <a:pt x="2948042" y="23041"/>
                  </a:lnTo>
                  <a:lnTo>
                    <a:pt x="2994142" y="27941"/>
                  </a:lnTo>
                  <a:lnTo>
                    <a:pt x="3039574" y="31569"/>
                  </a:lnTo>
                  <a:lnTo>
                    <a:pt x="3084728" y="33051"/>
                  </a:lnTo>
                  <a:lnTo>
                    <a:pt x="3129992" y="31514"/>
                  </a:lnTo>
                  <a:lnTo>
                    <a:pt x="3175756" y="26082"/>
                  </a:lnTo>
                  <a:lnTo>
                    <a:pt x="3222409" y="15883"/>
                  </a:lnTo>
                  <a:lnTo>
                    <a:pt x="3265702" y="6452"/>
                  </a:lnTo>
                  <a:lnTo>
                    <a:pt x="3308610" y="1414"/>
                  </a:lnTo>
                  <a:lnTo>
                    <a:pt x="3351458" y="0"/>
                  </a:lnTo>
                  <a:lnTo>
                    <a:pt x="3394567" y="1440"/>
                  </a:lnTo>
                  <a:lnTo>
                    <a:pt x="3438260" y="4964"/>
                  </a:lnTo>
                  <a:lnTo>
                    <a:pt x="3482861" y="9805"/>
                  </a:lnTo>
                  <a:lnTo>
                    <a:pt x="3528693" y="15191"/>
                  </a:lnTo>
                  <a:lnTo>
                    <a:pt x="3576078" y="20354"/>
                  </a:lnTo>
                  <a:lnTo>
                    <a:pt x="3625339" y="24523"/>
                  </a:lnTo>
                  <a:lnTo>
                    <a:pt x="3676800" y="26930"/>
                  </a:lnTo>
                  <a:lnTo>
                    <a:pt x="3730782" y="26806"/>
                  </a:lnTo>
                  <a:lnTo>
                    <a:pt x="3787610" y="23380"/>
                  </a:lnTo>
                  <a:lnTo>
                    <a:pt x="3847605" y="15883"/>
                  </a:lnTo>
                  <a:lnTo>
                    <a:pt x="3857566" y="58757"/>
                  </a:lnTo>
                  <a:lnTo>
                    <a:pt x="3861870" y="105981"/>
                  </a:lnTo>
                  <a:lnTo>
                    <a:pt x="3861874" y="156145"/>
                  </a:lnTo>
                  <a:lnTo>
                    <a:pt x="3858935" y="207836"/>
                  </a:lnTo>
                  <a:lnTo>
                    <a:pt x="3854412" y="259647"/>
                  </a:lnTo>
                  <a:lnTo>
                    <a:pt x="3849659" y="310164"/>
                  </a:lnTo>
                  <a:lnTo>
                    <a:pt x="3846036" y="357980"/>
                  </a:lnTo>
                  <a:lnTo>
                    <a:pt x="3844899" y="401681"/>
                  </a:lnTo>
                  <a:lnTo>
                    <a:pt x="3847605" y="439860"/>
                  </a:lnTo>
                  <a:lnTo>
                    <a:pt x="3850208" y="481627"/>
                  </a:lnTo>
                  <a:lnTo>
                    <a:pt x="3847957" y="527583"/>
                  </a:lnTo>
                  <a:lnTo>
                    <a:pt x="3842907" y="576656"/>
                  </a:lnTo>
                  <a:lnTo>
                    <a:pt x="3837113" y="627774"/>
                  </a:lnTo>
                  <a:lnTo>
                    <a:pt x="3832631" y="679862"/>
                  </a:lnTo>
                  <a:lnTo>
                    <a:pt x="3831515" y="731848"/>
                  </a:lnTo>
                  <a:lnTo>
                    <a:pt x="3835822" y="782659"/>
                  </a:lnTo>
                  <a:lnTo>
                    <a:pt x="3847605" y="831223"/>
                  </a:lnTo>
                  <a:lnTo>
                    <a:pt x="3791291" y="834787"/>
                  </a:lnTo>
                  <a:lnTo>
                    <a:pt x="3737361" y="834855"/>
                  </a:lnTo>
                  <a:lnTo>
                    <a:pt x="3685685" y="832441"/>
                  </a:lnTo>
                  <a:lnTo>
                    <a:pt x="3636129" y="828558"/>
                  </a:lnTo>
                  <a:lnTo>
                    <a:pt x="3588563" y="824222"/>
                  </a:lnTo>
                  <a:lnTo>
                    <a:pt x="3542854" y="820446"/>
                  </a:lnTo>
                  <a:lnTo>
                    <a:pt x="3498872" y="818244"/>
                  </a:lnTo>
                  <a:lnTo>
                    <a:pt x="3456484" y="818630"/>
                  </a:lnTo>
                  <a:lnTo>
                    <a:pt x="3415559" y="822618"/>
                  </a:lnTo>
                  <a:lnTo>
                    <a:pt x="3375965" y="831223"/>
                  </a:lnTo>
                  <a:lnTo>
                    <a:pt x="3330578" y="839921"/>
                  </a:lnTo>
                  <a:lnTo>
                    <a:pt x="3281803" y="842221"/>
                  </a:lnTo>
                  <a:lnTo>
                    <a:pt x="3230796" y="839932"/>
                  </a:lnTo>
                  <a:lnTo>
                    <a:pt x="3178715" y="834866"/>
                  </a:lnTo>
                  <a:lnTo>
                    <a:pt x="3126718" y="828831"/>
                  </a:lnTo>
                  <a:lnTo>
                    <a:pt x="3075961" y="823640"/>
                  </a:lnTo>
                  <a:lnTo>
                    <a:pt x="3027601" y="821101"/>
                  </a:lnTo>
                  <a:lnTo>
                    <a:pt x="2982797" y="823025"/>
                  </a:lnTo>
                  <a:lnTo>
                    <a:pt x="2942704" y="831223"/>
                  </a:lnTo>
                  <a:lnTo>
                    <a:pt x="2902971" y="840034"/>
                  </a:lnTo>
                  <a:lnTo>
                    <a:pt x="2859059" y="843493"/>
                  </a:lnTo>
                  <a:lnTo>
                    <a:pt x="2811859" y="842949"/>
                  </a:lnTo>
                  <a:lnTo>
                    <a:pt x="2762260" y="839752"/>
                  </a:lnTo>
                  <a:lnTo>
                    <a:pt x="2711153" y="835252"/>
                  </a:lnTo>
                  <a:lnTo>
                    <a:pt x="2659429" y="830800"/>
                  </a:lnTo>
                  <a:lnTo>
                    <a:pt x="2607977" y="827744"/>
                  </a:lnTo>
                  <a:lnTo>
                    <a:pt x="2557690" y="827435"/>
                  </a:lnTo>
                  <a:lnTo>
                    <a:pt x="2509457" y="831223"/>
                  </a:lnTo>
                  <a:lnTo>
                    <a:pt x="2465764" y="835805"/>
                  </a:lnTo>
                  <a:lnTo>
                    <a:pt x="2419390" y="838464"/>
                  </a:lnTo>
                  <a:lnTo>
                    <a:pt x="2370729" y="839538"/>
                  </a:lnTo>
                  <a:lnTo>
                    <a:pt x="2320180" y="839367"/>
                  </a:lnTo>
                  <a:lnTo>
                    <a:pt x="2268138" y="838290"/>
                  </a:lnTo>
                  <a:lnTo>
                    <a:pt x="2215000" y="836649"/>
                  </a:lnTo>
                  <a:lnTo>
                    <a:pt x="2161163" y="834782"/>
                  </a:lnTo>
                  <a:lnTo>
                    <a:pt x="2107023" y="833029"/>
                  </a:lnTo>
                  <a:lnTo>
                    <a:pt x="2052978" y="831729"/>
                  </a:lnTo>
                  <a:lnTo>
                    <a:pt x="1999425" y="831223"/>
                  </a:lnTo>
                  <a:lnTo>
                    <a:pt x="1946925" y="829818"/>
                  </a:lnTo>
                  <a:lnTo>
                    <a:pt x="1895750" y="826221"/>
                  </a:lnTo>
                  <a:lnTo>
                    <a:pt x="1845849" y="821370"/>
                  </a:lnTo>
                  <a:lnTo>
                    <a:pt x="1797168" y="816207"/>
                  </a:lnTo>
                  <a:lnTo>
                    <a:pt x="1749655" y="811668"/>
                  </a:lnTo>
                  <a:lnTo>
                    <a:pt x="1703259" y="808694"/>
                  </a:lnTo>
                  <a:lnTo>
                    <a:pt x="1657926" y="808223"/>
                  </a:lnTo>
                  <a:lnTo>
                    <a:pt x="1613604" y="811195"/>
                  </a:lnTo>
                  <a:lnTo>
                    <a:pt x="1570241" y="818549"/>
                  </a:lnTo>
                  <a:lnTo>
                    <a:pt x="1527785" y="831223"/>
                  </a:lnTo>
                  <a:lnTo>
                    <a:pt x="1485521" y="843067"/>
                  </a:lnTo>
                  <a:lnTo>
                    <a:pt x="1442657" y="848299"/>
                  </a:lnTo>
                  <a:lnTo>
                    <a:pt x="1399008" y="848411"/>
                  </a:lnTo>
                  <a:lnTo>
                    <a:pt x="1354393" y="844897"/>
                  </a:lnTo>
                  <a:lnTo>
                    <a:pt x="1308627" y="839248"/>
                  </a:lnTo>
                  <a:lnTo>
                    <a:pt x="1261528" y="832957"/>
                  </a:lnTo>
                  <a:lnTo>
                    <a:pt x="1212912" y="827516"/>
                  </a:lnTo>
                  <a:lnTo>
                    <a:pt x="1162596" y="824419"/>
                  </a:lnTo>
                  <a:lnTo>
                    <a:pt x="1110397" y="825157"/>
                  </a:lnTo>
                  <a:lnTo>
                    <a:pt x="1056132" y="831223"/>
                  </a:lnTo>
                  <a:lnTo>
                    <a:pt x="996527" y="837924"/>
                  </a:lnTo>
                  <a:lnTo>
                    <a:pt x="940516" y="838729"/>
                  </a:lnTo>
                  <a:lnTo>
                    <a:pt x="887787" y="835445"/>
                  </a:lnTo>
                  <a:lnTo>
                    <a:pt x="838029" y="829883"/>
                  </a:lnTo>
                  <a:lnTo>
                    <a:pt x="790930" y="823852"/>
                  </a:lnTo>
                  <a:lnTo>
                    <a:pt x="746178" y="819161"/>
                  </a:lnTo>
                  <a:lnTo>
                    <a:pt x="703461" y="817619"/>
                  </a:lnTo>
                  <a:lnTo>
                    <a:pt x="662467" y="821037"/>
                  </a:lnTo>
                  <a:lnTo>
                    <a:pt x="622884" y="831223"/>
                  </a:lnTo>
                  <a:lnTo>
                    <a:pt x="594466" y="838949"/>
                  </a:lnTo>
                  <a:lnTo>
                    <a:pt x="563141" y="842948"/>
                  </a:lnTo>
                  <a:lnTo>
                    <a:pt x="491520" y="842423"/>
                  </a:lnTo>
                  <a:lnTo>
                    <a:pt x="451097" y="839231"/>
                  </a:lnTo>
                  <a:lnTo>
                    <a:pt x="407514" y="834972"/>
                  </a:lnTo>
                  <a:lnTo>
                    <a:pt x="360708" y="830314"/>
                  </a:lnTo>
                  <a:lnTo>
                    <a:pt x="310617" y="825920"/>
                  </a:lnTo>
                  <a:lnTo>
                    <a:pt x="257175" y="822458"/>
                  </a:lnTo>
                  <a:lnTo>
                    <a:pt x="200321" y="820591"/>
                  </a:lnTo>
                  <a:lnTo>
                    <a:pt x="139991" y="820986"/>
                  </a:lnTo>
                  <a:lnTo>
                    <a:pt x="76121" y="824308"/>
                  </a:lnTo>
                  <a:lnTo>
                    <a:pt x="8649" y="831223"/>
                  </a:lnTo>
                  <a:lnTo>
                    <a:pt x="6435" y="798867"/>
                  </a:lnTo>
                  <a:lnTo>
                    <a:pt x="7952" y="761100"/>
                  </a:lnTo>
                  <a:lnTo>
                    <a:pt x="11651" y="718261"/>
                  </a:lnTo>
                  <a:lnTo>
                    <a:pt x="15983" y="670689"/>
                  </a:lnTo>
                  <a:lnTo>
                    <a:pt x="19398" y="618723"/>
                  </a:lnTo>
                  <a:lnTo>
                    <a:pt x="20347" y="562704"/>
                  </a:lnTo>
                  <a:lnTo>
                    <a:pt x="17280" y="502969"/>
                  </a:lnTo>
                  <a:lnTo>
                    <a:pt x="8649" y="439860"/>
                  </a:lnTo>
                  <a:lnTo>
                    <a:pt x="1464" y="385395"/>
                  </a:lnTo>
                  <a:lnTo>
                    <a:pt x="0" y="336055"/>
                  </a:lnTo>
                  <a:lnTo>
                    <a:pt x="2573" y="290431"/>
                  </a:lnTo>
                  <a:lnTo>
                    <a:pt x="7502" y="247117"/>
                  </a:lnTo>
                  <a:lnTo>
                    <a:pt x="13107" y="204703"/>
                  </a:lnTo>
                  <a:lnTo>
                    <a:pt x="17705" y="161780"/>
                  </a:lnTo>
                  <a:lnTo>
                    <a:pt x="19616" y="116942"/>
                  </a:lnTo>
                  <a:lnTo>
                    <a:pt x="17158" y="68779"/>
                  </a:lnTo>
                  <a:lnTo>
                    <a:pt x="8649" y="1588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59196" y="22859"/>
            <a:ext cx="6433185" cy="6451600"/>
            <a:chOff x="5759196" y="22859"/>
            <a:chExt cx="6433185" cy="6451600"/>
          </a:xfrm>
        </p:grpSpPr>
        <p:sp>
          <p:nvSpPr>
            <p:cNvPr id="3" name="object 3"/>
            <p:cNvSpPr/>
            <p:nvPr/>
          </p:nvSpPr>
          <p:spPr>
            <a:xfrm>
              <a:off x="5759196" y="22859"/>
              <a:ext cx="6432803" cy="64510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48460" y="947324"/>
              <a:ext cx="4551680" cy="1274445"/>
            </a:xfrm>
            <a:custGeom>
              <a:avLst/>
              <a:gdLst/>
              <a:ahLst/>
              <a:cxnLst/>
              <a:rect l="l" t="t" r="r" b="b"/>
              <a:pathLst>
                <a:path w="4551680" h="1274445">
                  <a:moveTo>
                    <a:pt x="12359" y="23463"/>
                  </a:moveTo>
                  <a:lnTo>
                    <a:pt x="72492" y="18583"/>
                  </a:lnTo>
                  <a:lnTo>
                    <a:pt x="126859" y="18656"/>
                  </a:lnTo>
                  <a:lnTo>
                    <a:pt x="176570" y="22232"/>
                  </a:lnTo>
                  <a:lnTo>
                    <a:pt x="222739" y="27860"/>
                  </a:lnTo>
                  <a:lnTo>
                    <a:pt x="266477" y="34089"/>
                  </a:lnTo>
                  <a:lnTo>
                    <a:pt x="308896" y="39467"/>
                  </a:lnTo>
                  <a:lnTo>
                    <a:pt x="351107" y="42545"/>
                  </a:lnTo>
                  <a:lnTo>
                    <a:pt x="394224" y="41871"/>
                  </a:lnTo>
                  <a:lnTo>
                    <a:pt x="439357" y="35994"/>
                  </a:lnTo>
                  <a:lnTo>
                    <a:pt x="487619" y="23463"/>
                  </a:lnTo>
                  <a:lnTo>
                    <a:pt x="532176" y="12085"/>
                  </a:lnTo>
                  <a:lnTo>
                    <a:pt x="581470" y="4783"/>
                  </a:lnTo>
                  <a:lnTo>
                    <a:pt x="634426" y="955"/>
                  </a:lnTo>
                  <a:lnTo>
                    <a:pt x="689972" y="0"/>
                  </a:lnTo>
                  <a:lnTo>
                    <a:pt x="747033" y="1313"/>
                  </a:lnTo>
                  <a:lnTo>
                    <a:pt x="804535" y="4294"/>
                  </a:lnTo>
                  <a:lnTo>
                    <a:pt x="861403" y="8340"/>
                  </a:lnTo>
                  <a:lnTo>
                    <a:pt x="916565" y="12849"/>
                  </a:lnTo>
                  <a:lnTo>
                    <a:pt x="968947" y="17218"/>
                  </a:lnTo>
                  <a:lnTo>
                    <a:pt x="1017473" y="20845"/>
                  </a:lnTo>
                  <a:lnTo>
                    <a:pt x="1061071" y="23128"/>
                  </a:lnTo>
                  <a:lnTo>
                    <a:pt x="1098667" y="23463"/>
                  </a:lnTo>
                  <a:lnTo>
                    <a:pt x="1142572" y="22793"/>
                  </a:lnTo>
                  <a:lnTo>
                    <a:pt x="1191356" y="22689"/>
                  </a:lnTo>
                  <a:lnTo>
                    <a:pt x="1243867" y="22995"/>
                  </a:lnTo>
                  <a:lnTo>
                    <a:pt x="1298955" y="23555"/>
                  </a:lnTo>
                  <a:lnTo>
                    <a:pt x="1355470" y="24211"/>
                  </a:lnTo>
                  <a:lnTo>
                    <a:pt x="1412262" y="24808"/>
                  </a:lnTo>
                  <a:lnTo>
                    <a:pt x="1468180" y="25188"/>
                  </a:lnTo>
                  <a:lnTo>
                    <a:pt x="1522074" y="25195"/>
                  </a:lnTo>
                  <a:lnTo>
                    <a:pt x="1572794" y="24672"/>
                  </a:lnTo>
                  <a:lnTo>
                    <a:pt x="1619189" y="23463"/>
                  </a:lnTo>
                  <a:lnTo>
                    <a:pt x="1666316" y="23690"/>
                  </a:lnTo>
                  <a:lnTo>
                    <a:pt x="1710998" y="27030"/>
                  </a:lnTo>
                  <a:lnTo>
                    <a:pt x="1754353" y="32125"/>
                  </a:lnTo>
                  <a:lnTo>
                    <a:pt x="1797499" y="37615"/>
                  </a:lnTo>
                  <a:lnTo>
                    <a:pt x="1841552" y="42143"/>
                  </a:lnTo>
                  <a:lnTo>
                    <a:pt x="1887630" y="44351"/>
                  </a:lnTo>
                  <a:lnTo>
                    <a:pt x="1936850" y="42879"/>
                  </a:lnTo>
                  <a:lnTo>
                    <a:pt x="1990329" y="36369"/>
                  </a:lnTo>
                  <a:lnTo>
                    <a:pt x="2049185" y="23463"/>
                  </a:lnTo>
                  <a:lnTo>
                    <a:pt x="2090956" y="15161"/>
                  </a:lnTo>
                  <a:lnTo>
                    <a:pt x="2136211" y="11056"/>
                  </a:lnTo>
                  <a:lnTo>
                    <a:pt x="2184276" y="10417"/>
                  </a:lnTo>
                  <a:lnTo>
                    <a:pt x="2234477" y="12514"/>
                  </a:lnTo>
                  <a:lnTo>
                    <a:pt x="2286137" y="16619"/>
                  </a:lnTo>
                  <a:lnTo>
                    <a:pt x="2338584" y="22001"/>
                  </a:lnTo>
                  <a:lnTo>
                    <a:pt x="2391142" y="27931"/>
                  </a:lnTo>
                  <a:lnTo>
                    <a:pt x="2443137" y="33678"/>
                  </a:lnTo>
                  <a:lnTo>
                    <a:pt x="2493894" y="38513"/>
                  </a:lnTo>
                  <a:lnTo>
                    <a:pt x="2542738" y="41706"/>
                  </a:lnTo>
                  <a:lnTo>
                    <a:pt x="2588995" y="42527"/>
                  </a:lnTo>
                  <a:lnTo>
                    <a:pt x="2631990" y="40247"/>
                  </a:lnTo>
                  <a:lnTo>
                    <a:pt x="2671049" y="34136"/>
                  </a:lnTo>
                  <a:lnTo>
                    <a:pt x="2705496" y="23463"/>
                  </a:lnTo>
                  <a:lnTo>
                    <a:pt x="2741812" y="12028"/>
                  </a:lnTo>
                  <a:lnTo>
                    <a:pt x="2781692" y="5582"/>
                  </a:lnTo>
                  <a:lnTo>
                    <a:pt x="2824651" y="3285"/>
                  </a:lnTo>
                  <a:lnTo>
                    <a:pt x="2870200" y="4297"/>
                  </a:lnTo>
                  <a:lnTo>
                    <a:pt x="2917855" y="7775"/>
                  </a:lnTo>
                  <a:lnTo>
                    <a:pt x="2967130" y="12878"/>
                  </a:lnTo>
                  <a:lnTo>
                    <a:pt x="3017537" y="18766"/>
                  </a:lnTo>
                  <a:lnTo>
                    <a:pt x="3068591" y="24598"/>
                  </a:lnTo>
                  <a:lnTo>
                    <a:pt x="3119806" y="29531"/>
                  </a:lnTo>
                  <a:lnTo>
                    <a:pt x="3170694" y="32726"/>
                  </a:lnTo>
                  <a:lnTo>
                    <a:pt x="3220771" y="33340"/>
                  </a:lnTo>
                  <a:lnTo>
                    <a:pt x="3269550" y="30533"/>
                  </a:lnTo>
                  <a:lnTo>
                    <a:pt x="3316544" y="23463"/>
                  </a:lnTo>
                  <a:lnTo>
                    <a:pt x="3375468" y="14019"/>
                  </a:lnTo>
                  <a:lnTo>
                    <a:pt x="3432611" y="9602"/>
                  </a:lnTo>
                  <a:lnTo>
                    <a:pt x="3487690" y="9116"/>
                  </a:lnTo>
                  <a:lnTo>
                    <a:pt x="3540424" y="11461"/>
                  </a:lnTo>
                  <a:lnTo>
                    <a:pt x="3590530" y="15539"/>
                  </a:lnTo>
                  <a:lnTo>
                    <a:pt x="3637729" y="20250"/>
                  </a:lnTo>
                  <a:lnTo>
                    <a:pt x="3681737" y="24497"/>
                  </a:lnTo>
                  <a:lnTo>
                    <a:pt x="3722273" y="27181"/>
                  </a:lnTo>
                  <a:lnTo>
                    <a:pt x="3759055" y="27202"/>
                  </a:lnTo>
                  <a:lnTo>
                    <a:pt x="3791803" y="23463"/>
                  </a:lnTo>
                  <a:lnTo>
                    <a:pt x="3817073" y="20427"/>
                  </a:lnTo>
                  <a:lnTo>
                    <a:pt x="3851211" y="19102"/>
                  </a:lnTo>
                  <a:lnTo>
                    <a:pt x="3892978" y="19193"/>
                  </a:lnTo>
                  <a:lnTo>
                    <a:pt x="3941136" y="20405"/>
                  </a:lnTo>
                  <a:lnTo>
                    <a:pt x="3994447" y="22445"/>
                  </a:lnTo>
                  <a:lnTo>
                    <a:pt x="4051674" y="25016"/>
                  </a:lnTo>
                  <a:lnTo>
                    <a:pt x="4111578" y="27825"/>
                  </a:lnTo>
                  <a:lnTo>
                    <a:pt x="4172921" y="30576"/>
                  </a:lnTo>
                  <a:lnTo>
                    <a:pt x="4234466" y="32975"/>
                  </a:lnTo>
                  <a:lnTo>
                    <a:pt x="4294974" y="34727"/>
                  </a:lnTo>
                  <a:lnTo>
                    <a:pt x="4353208" y="35537"/>
                  </a:lnTo>
                  <a:lnTo>
                    <a:pt x="4407929" y="35110"/>
                  </a:lnTo>
                  <a:lnTo>
                    <a:pt x="4457900" y="33153"/>
                  </a:lnTo>
                  <a:lnTo>
                    <a:pt x="4501883" y="29368"/>
                  </a:lnTo>
                  <a:lnTo>
                    <a:pt x="4538639" y="23463"/>
                  </a:lnTo>
                  <a:lnTo>
                    <a:pt x="4548880" y="85219"/>
                  </a:lnTo>
                  <a:lnTo>
                    <a:pt x="4551146" y="141032"/>
                  </a:lnTo>
                  <a:lnTo>
                    <a:pt x="4547963" y="192188"/>
                  </a:lnTo>
                  <a:lnTo>
                    <a:pt x="4541854" y="239971"/>
                  </a:lnTo>
                  <a:lnTo>
                    <a:pt x="4535343" y="285668"/>
                  </a:lnTo>
                  <a:lnTo>
                    <a:pt x="4530954" y="330564"/>
                  </a:lnTo>
                  <a:lnTo>
                    <a:pt x="4531212" y="375944"/>
                  </a:lnTo>
                  <a:lnTo>
                    <a:pt x="4538639" y="423094"/>
                  </a:lnTo>
                  <a:lnTo>
                    <a:pt x="4547367" y="470421"/>
                  </a:lnTo>
                  <a:lnTo>
                    <a:pt x="4550782" y="516126"/>
                  </a:lnTo>
                  <a:lnTo>
                    <a:pt x="4550294" y="561175"/>
                  </a:lnTo>
                  <a:lnTo>
                    <a:pt x="4547312" y="606533"/>
                  </a:lnTo>
                  <a:lnTo>
                    <a:pt x="4543246" y="653165"/>
                  </a:lnTo>
                  <a:lnTo>
                    <a:pt x="4539505" y="702036"/>
                  </a:lnTo>
                  <a:lnTo>
                    <a:pt x="4537500" y="754111"/>
                  </a:lnTo>
                  <a:lnTo>
                    <a:pt x="4538639" y="810355"/>
                  </a:lnTo>
                  <a:lnTo>
                    <a:pt x="4539705" y="862271"/>
                  </a:lnTo>
                  <a:lnTo>
                    <a:pt x="4537972" y="913728"/>
                  </a:lnTo>
                  <a:lnTo>
                    <a:pt x="4534525" y="964707"/>
                  </a:lnTo>
                  <a:lnTo>
                    <a:pt x="4530449" y="1015187"/>
                  </a:lnTo>
                  <a:lnTo>
                    <a:pt x="4526830" y="1065151"/>
                  </a:lnTo>
                  <a:lnTo>
                    <a:pt x="4524754" y="1114576"/>
                  </a:lnTo>
                  <a:lnTo>
                    <a:pt x="4525306" y="1163444"/>
                  </a:lnTo>
                  <a:lnTo>
                    <a:pt x="4529573" y="1211734"/>
                  </a:lnTo>
                  <a:lnTo>
                    <a:pt x="4538639" y="1259427"/>
                  </a:lnTo>
                  <a:lnTo>
                    <a:pt x="4490221" y="1260517"/>
                  </a:lnTo>
                  <a:lnTo>
                    <a:pt x="4442907" y="1259830"/>
                  </a:lnTo>
                  <a:lnTo>
                    <a:pt x="4396302" y="1257803"/>
                  </a:lnTo>
                  <a:lnTo>
                    <a:pt x="4350010" y="1254870"/>
                  </a:lnTo>
                  <a:lnTo>
                    <a:pt x="4303638" y="1251465"/>
                  </a:lnTo>
                  <a:lnTo>
                    <a:pt x="4256789" y="1248024"/>
                  </a:lnTo>
                  <a:lnTo>
                    <a:pt x="4209069" y="1244981"/>
                  </a:lnTo>
                  <a:lnTo>
                    <a:pt x="4160083" y="1242771"/>
                  </a:lnTo>
                  <a:lnTo>
                    <a:pt x="4109436" y="1241828"/>
                  </a:lnTo>
                  <a:lnTo>
                    <a:pt x="4056731" y="1242588"/>
                  </a:lnTo>
                  <a:lnTo>
                    <a:pt x="4001576" y="1245484"/>
                  </a:lnTo>
                  <a:lnTo>
                    <a:pt x="3943573" y="1250953"/>
                  </a:lnTo>
                  <a:lnTo>
                    <a:pt x="3882329" y="1259427"/>
                  </a:lnTo>
                  <a:lnTo>
                    <a:pt x="3811787" y="1268739"/>
                  </a:lnTo>
                  <a:lnTo>
                    <a:pt x="3748485" y="1273372"/>
                  </a:lnTo>
                  <a:lnTo>
                    <a:pt x="3691559" y="1274266"/>
                  </a:lnTo>
                  <a:lnTo>
                    <a:pt x="3640143" y="1272359"/>
                  </a:lnTo>
                  <a:lnTo>
                    <a:pt x="3593371" y="1268589"/>
                  </a:lnTo>
                  <a:lnTo>
                    <a:pt x="3550378" y="1263896"/>
                  </a:lnTo>
                  <a:lnTo>
                    <a:pt x="3510299" y="1259218"/>
                  </a:lnTo>
                  <a:lnTo>
                    <a:pt x="3472267" y="1255494"/>
                  </a:lnTo>
                  <a:lnTo>
                    <a:pt x="3435418" y="1253661"/>
                  </a:lnTo>
                  <a:lnTo>
                    <a:pt x="3398887" y="1254660"/>
                  </a:lnTo>
                  <a:lnTo>
                    <a:pt x="3361807" y="1259427"/>
                  </a:lnTo>
                  <a:lnTo>
                    <a:pt x="3320850" y="1264516"/>
                  </a:lnTo>
                  <a:lnTo>
                    <a:pt x="3280323" y="1265261"/>
                  </a:lnTo>
                  <a:lnTo>
                    <a:pt x="3239517" y="1262868"/>
                  </a:lnTo>
                  <a:lnTo>
                    <a:pt x="3197723" y="1258540"/>
                  </a:lnTo>
                  <a:lnTo>
                    <a:pt x="3154233" y="1253484"/>
                  </a:lnTo>
                  <a:lnTo>
                    <a:pt x="3108338" y="1248903"/>
                  </a:lnTo>
                  <a:lnTo>
                    <a:pt x="3059331" y="1246002"/>
                  </a:lnTo>
                  <a:lnTo>
                    <a:pt x="3006502" y="1245986"/>
                  </a:lnTo>
                  <a:lnTo>
                    <a:pt x="2949144" y="1250059"/>
                  </a:lnTo>
                  <a:lnTo>
                    <a:pt x="2886547" y="1259427"/>
                  </a:lnTo>
                  <a:lnTo>
                    <a:pt x="2824904" y="1268955"/>
                  </a:lnTo>
                  <a:lnTo>
                    <a:pt x="2769984" y="1273435"/>
                  </a:lnTo>
                  <a:lnTo>
                    <a:pt x="2720441" y="1273967"/>
                  </a:lnTo>
                  <a:lnTo>
                    <a:pt x="2674931" y="1271649"/>
                  </a:lnTo>
                  <a:lnTo>
                    <a:pt x="2632111" y="1267581"/>
                  </a:lnTo>
                  <a:lnTo>
                    <a:pt x="2590634" y="1262860"/>
                  </a:lnTo>
                  <a:lnTo>
                    <a:pt x="2549159" y="1258586"/>
                  </a:lnTo>
                  <a:lnTo>
                    <a:pt x="2506338" y="1255856"/>
                  </a:lnTo>
                  <a:lnTo>
                    <a:pt x="2460830" y="1255771"/>
                  </a:lnTo>
                  <a:lnTo>
                    <a:pt x="2411288" y="1259427"/>
                  </a:lnTo>
                  <a:lnTo>
                    <a:pt x="2357490" y="1264279"/>
                  </a:lnTo>
                  <a:lnTo>
                    <a:pt x="2310228" y="1266220"/>
                  </a:lnTo>
                  <a:lnTo>
                    <a:pt x="2267346" y="1265978"/>
                  </a:lnTo>
                  <a:lnTo>
                    <a:pt x="2226688" y="1264281"/>
                  </a:lnTo>
                  <a:lnTo>
                    <a:pt x="2186098" y="1261856"/>
                  </a:lnTo>
                  <a:lnTo>
                    <a:pt x="2143419" y="1259430"/>
                  </a:lnTo>
                  <a:lnTo>
                    <a:pt x="2096496" y="1257732"/>
                  </a:lnTo>
                  <a:lnTo>
                    <a:pt x="2043172" y="1257489"/>
                  </a:lnTo>
                  <a:lnTo>
                    <a:pt x="1981291" y="1259427"/>
                  </a:lnTo>
                  <a:lnTo>
                    <a:pt x="1925604" y="1261326"/>
                  </a:lnTo>
                  <a:lnTo>
                    <a:pt x="1868485" y="1261883"/>
                  </a:lnTo>
                  <a:lnTo>
                    <a:pt x="1810696" y="1261417"/>
                  </a:lnTo>
                  <a:lnTo>
                    <a:pt x="1752997" y="1260251"/>
                  </a:lnTo>
                  <a:lnTo>
                    <a:pt x="1696148" y="1258704"/>
                  </a:lnTo>
                  <a:lnTo>
                    <a:pt x="1640911" y="1257099"/>
                  </a:lnTo>
                  <a:lnTo>
                    <a:pt x="1588045" y="1255757"/>
                  </a:lnTo>
                  <a:lnTo>
                    <a:pt x="1538311" y="1254997"/>
                  </a:lnTo>
                  <a:lnTo>
                    <a:pt x="1492469" y="1255142"/>
                  </a:lnTo>
                  <a:lnTo>
                    <a:pt x="1451281" y="1256511"/>
                  </a:lnTo>
                  <a:lnTo>
                    <a:pt x="1415506" y="1259427"/>
                  </a:lnTo>
                  <a:lnTo>
                    <a:pt x="1373180" y="1262344"/>
                  </a:lnTo>
                  <a:lnTo>
                    <a:pt x="1326820" y="1262419"/>
                  </a:lnTo>
                  <a:lnTo>
                    <a:pt x="1277031" y="1260556"/>
                  </a:lnTo>
                  <a:lnTo>
                    <a:pt x="1224420" y="1257663"/>
                  </a:lnTo>
                  <a:lnTo>
                    <a:pt x="1169593" y="1254644"/>
                  </a:lnTo>
                  <a:lnTo>
                    <a:pt x="1113156" y="1252406"/>
                  </a:lnTo>
                  <a:lnTo>
                    <a:pt x="1055715" y="1251853"/>
                  </a:lnTo>
                  <a:lnTo>
                    <a:pt x="997877" y="1253892"/>
                  </a:lnTo>
                  <a:lnTo>
                    <a:pt x="940247" y="1259427"/>
                  </a:lnTo>
                  <a:lnTo>
                    <a:pt x="910152" y="1262761"/>
                  </a:lnTo>
                  <a:lnTo>
                    <a:pt x="877229" y="1265235"/>
                  </a:lnTo>
                  <a:lnTo>
                    <a:pt x="841534" y="1266937"/>
                  </a:lnTo>
                  <a:lnTo>
                    <a:pt x="803126" y="1267955"/>
                  </a:lnTo>
                  <a:lnTo>
                    <a:pt x="762060" y="1268375"/>
                  </a:lnTo>
                  <a:lnTo>
                    <a:pt x="718395" y="1268286"/>
                  </a:lnTo>
                  <a:lnTo>
                    <a:pt x="672186" y="1267776"/>
                  </a:lnTo>
                  <a:lnTo>
                    <a:pt x="623491" y="1266932"/>
                  </a:lnTo>
                  <a:lnTo>
                    <a:pt x="572367" y="1265843"/>
                  </a:lnTo>
                  <a:lnTo>
                    <a:pt x="518872" y="1264594"/>
                  </a:lnTo>
                  <a:lnTo>
                    <a:pt x="463061" y="1263275"/>
                  </a:lnTo>
                  <a:lnTo>
                    <a:pt x="404993" y="1261973"/>
                  </a:lnTo>
                  <a:lnTo>
                    <a:pt x="344723" y="1260776"/>
                  </a:lnTo>
                  <a:lnTo>
                    <a:pt x="282310" y="1259771"/>
                  </a:lnTo>
                  <a:lnTo>
                    <a:pt x="217810" y="1259046"/>
                  </a:lnTo>
                  <a:lnTo>
                    <a:pt x="151280" y="1258688"/>
                  </a:lnTo>
                  <a:lnTo>
                    <a:pt x="82778" y="1258786"/>
                  </a:lnTo>
                  <a:lnTo>
                    <a:pt x="12359" y="1259427"/>
                  </a:lnTo>
                  <a:lnTo>
                    <a:pt x="5435" y="1216639"/>
                  </a:lnTo>
                  <a:lnTo>
                    <a:pt x="2672" y="1174460"/>
                  </a:lnTo>
                  <a:lnTo>
                    <a:pt x="3029" y="1132163"/>
                  </a:lnTo>
                  <a:lnTo>
                    <a:pt x="5464" y="1089018"/>
                  </a:lnTo>
                  <a:lnTo>
                    <a:pt x="8935" y="1044297"/>
                  </a:lnTo>
                  <a:lnTo>
                    <a:pt x="12402" y="997272"/>
                  </a:lnTo>
                  <a:lnTo>
                    <a:pt x="14822" y="947214"/>
                  </a:lnTo>
                  <a:lnTo>
                    <a:pt x="15155" y="893393"/>
                  </a:lnTo>
                  <a:lnTo>
                    <a:pt x="12359" y="835082"/>
                  </a:lnTo>
                  <a:lnTo>
                    <a:pt x="9579" y="775831"/>
                  </a:lnTo>
                  <a:lnTo>
                    <a:pt x="9952" y="719661"/>
                  </a:lnTo>
                  <a:lnTo>
                    <a:pt x="12424" y="666548"/>
                  </a:lnTo>
                  <a:lnTo>
                    <a:pt x="15942" y="616468"/>
                  </a:lnTo>
                  <a:lnTo>
                    <a:pt x="19454" y="569398"/>
                  </a:lnTo>
                  <a:lnTo>
                    <a:pt x="21904" y="525313"/>
                  </a:lnTo>
                  <a:lnTo>
                    <a:pt x="22241" y="484191"/>
                  </a:lnTo>
                  <a:lnTo>
                    <a:pt x="19410" y="446007"/>
                  </a:lnTo>
                  <a:lnTo>
                    <a:pt x="12359" y="410737"/>
                  </a:lnTo>
                  <a:lnTo>
                    <a:pt x="4194" y="372812"/>
                  </a:lnTo>
                  <a:lnTo>
                    <a:pt x="417" y="334329"/>
                  </a:lnTo>
                  <a:lnTo>
                    <a:pt x="0" y="294069"/>
                  </a:lnTo>
                  <a:lnTo>
                    <a:pt x="1915" y="250814"/>
                  </a:lnTo>
                  <a:lnTo>
                    <a:pt x="5136" y="203345"/>
                  </a:lnTo>
                  <a:lnTo>
                    <a:pt x="8636" y="150442"/>
                  </a:lnTo>
                  <a:lnTo>
                    <a:pt x="11386" y="90888"/>
                  </a:lnTo>
                  <a:lnTo>
                    <a:pt x="12359" y="23463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#2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195" dirty="0">
                <a:solidFill>
                  <a:srgbClr val="7030A0"/>
                </a:solidFill>
              </a:rPr>
              <a:t>(</a:t>
            </a:r>
            <a:r>
              <a:rPr sz="4400" spc="-195" dirty="0">
                <a:solidFill>
                  <a:srgbClr val="7030A0"/>
                </a:solidFill>
                <a:latin typeface="맑은 고딕"/>
                <a:cs typeface="맑은 고딕"/>
              </a:rPr>
              <a:t>주의</a:t>
            </a:r>
            <a:r>
              <a:rPr sz="4400" spc="-195" dirty="0">
                <a:solidFill>
                  <a:srgbClr val="7030A0"/>
                </a:solidFill>
              </a:rPr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39" y="1759977"/>
            <a:ext cx="4642485" cy="10890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10" dirty="0">
                <a:latin typeface="Arial Black"/>
                <a:cs typeface="Arial Black"/>
              </a:rPr>
              <a:t>Do </a:t>
            </a:r>
            <a:r>
              <a:rPr sz="2000" spc="-135" dirty="0">
                <a:latin typeface="Arial Black"/>
                <a:cs typeface="Arial Black"/>
              </a:rPr>
              <a:t>not </a:t>
            </a:r>
            <a:r>
              <a:rPr sz="2000" spc="-185" dirty="0">
                <a:latin typeface="Arial Black"/>
                <a:cs typeface="Arial Black"/>
              </a:rPr>
              <a:t>change </a:t>
            </a:r>
            <a:r>
              <a:rPr sz="2000" spc="-135" dirty="0">
                <a:latin typeface="Arial Black"/>
                <a:cs typeface="Arial Black"/>
              </a:rPr>
              <a:t>other</a:t>
            </a:r>
            <a:r>
              <a:rPr sz="2000" spc="-17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parameters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5" dirty="0">
                <a:latin typeface="Arial Black"/>
                <a:cs typeface="Arial Black"/>
              </a:rPr>
              <a:t>But </a:t>
            </a:r>
            <a:r>
              <a:rPr sz="1800" spc="-130" dirty="0">
                <a:latin typeface="Arial Black"/>
                <a:cs typeface="Arial Black"/>
              </a:rPr>
              <a:t>add </a:t>
            </a:r>
            <a:r>
              <a:rPr sz="1800" spc="-85" dirty="0">
                <a:latin typeface="Arial Black"/>
                <a:cs typeface="Arial Black"/>
              </a:rPr>
              <a:t>or </a:t>
            </a:r>
            <a:r>
              <a:rPr sz="1800" spc="-145" dirty="0">
                <a:latin typeface="Arial Black"/>
                <a:cs typeface="Arial Black"/>
              </a:rPr>
              <a:t>remove</a:t>
            </a:r>
            <a:r>
              <a:rPr sz="1800" spc="-225" dirty="0">
                <a:latin typeface="Arial Black"/>
                <a:cs typeface="Arial Black"/>
              </a:rPr>
              <a:t> </a:t>
            </a:r>
            <a:r>
              <a:rPr sz="1800" b="1" spc="35" dirty="0">
                <a:latin typeface="Arial"/>
                <a:cs typeface="Arial"/>
              </a:rPr>
              <a:t>models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69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030A0"/>
                </a:solidFill>
                <a:latin typeface="맑은 고딕"/>
                <a:cs typeface="맑은 고딕"/>
              </a:rPr>
              <a:t>과제 </a:t>
            </a:r>
            <a:r>
              <a:rPr sz="4400" spc="-240" dirty="0">
                <a:solidFill>
                  <a:srgbClr val="7030A0"/>
                </a:solidFill>
              </a:rPr>
              <a:t>#2</a:t>
            </a:r>
            <a:r>
              <a:rPr sz="4400" spc="-819" dirty="0">
                <a:solidFill>
                  <a:srgbClr val="7030A0"/>
                </a:solidFill>
              </a:rPr>
              <a:t> </a:t>
            </a:r>
            <a:r>
              <a:rPr sz="4400" spc="-195" dirty="0">
                <a:solidFill>
                  <a:srgbClr val="7030A0"/>
                </a:solidFill>
              </a:rPr>
              <a:t>(</a:t>
            </a:r>
            <a:r>
              <a:rPr sz="4400" spc="-195" dirty="0">
                <a:solidFill>
                  <a:srgbClr val="7030A0"/>
                </a:solidFill>
                <a:latin typeface="맑은 고딕"/>
                <a:cs typeface="맑은 고딕"/>
              </a:rPr>
              <a:t>주의</a:t>
            </a:r>
            <a:r>
              <a:rPr sz="4400" spc="-195" dirty="0">
                <a:solidFill>
                  <a:srgbClr val="7030A0"/>
                </a:solidFill>
              </a:rPr>
              <a:t>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210800" cy="30918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주의사항과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요구사항을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280" dirty="0">
                <a:latin typeface="Arial Black"/>
                <a:cs typeface="Arial Black"/>
              </a:rPr>
              <a:t>100%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충족할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경우에만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본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과제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만점처리</a:t>
            </a:r>
            <a:endParaRPr sz="2400">
              <a:latin typeface="맑은 고딕"/>
              <a:cs typeface="맑은 고딕"/>
            </a:endParaRPr>
          </a:p>
          <a:p>
            <a:pPr marL="697230" marR="5080" lvl="1" indent="-227965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주의사항을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지키지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않을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경우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등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충족불가한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요소가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경우</a:t>
            </a:r>
            <a:r>
              <a:rPr sz="2000" spc="-45" dirty="0">
                <a:latin typeface="Arial Black"/>
                <a:cs typeface="Arial Black"/>
              </a:rPr>
              <a:t>,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최대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50%</a:t>
            </a:r>
            <a:r>
              <a:rPr sz="2000" spc="-175" dirty="0">
                <a:latin typeface="맑은 고딕"/>
                <a:cs typeface="맑은 고딕"/>
              </a:rPr>
              <a:t>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점수만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할  당함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기한 </a:t>
            </a:r>
            <a:r>
              <a:rPr sz="2400" spc="-160" dirty="0">
                <a:latin typeface="Arial Black"/>
                <a:cs typeface="Arial Black"/>
              </a:rPr>
              <a:t>: </a:t>
            </a:r>
            <a:r>
              <a:rPr sz="2400" spc="-220" dirty="0">
                <a:latin typeface="Arial Black"/>
                <a:cs typeface="Arial Black"/>
              </a:rPr>
              <a:t>~10.13</a:t>
            </a:r>
            <a:r>
              <a:rPr sz="2400" spc="-409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화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제출방법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: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LMS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內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125" dirty="0">
                <a:latin typeface="Arial Black"/>
                <a:cs typeface="Arial Black"/>
              </a:rPr>
              <a:t>‘</a:t>
            </a:r>
            <a:r>
              <a:rPr sz="2400" spc="-125" dirty="0">
                <a:latin typeface="맑은 고딕"/>
                <a:cs typeface="맑은 고딕"/>
              </a:rPr>
              <a:t>과제</a:t>
            </a:r>
            <a:r>
              <a:rPr sz="2400" spc="-125" dirty="0">
                <a:latin typeface="Arial Black"/>
                <a:cs typeface="Arial Black"/>
              </a:rPr>
              <a:t>’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메뉴에서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첨부파일로서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제출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기타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예제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20" dirty="0">
                <a:latin typeface="맑은 고딕"/>
                <a:cs typeface="맑은 고딕"/>
              </a:rPr>
              <a:t>소스코드</a:t>
            </a:r>
            <a:r>
              <a:rPr sz="2000" spc="20" dirty="0">
                <a:latin typeface="Arial Black"/>
                <a:cs typeface="Arial Black"/>
              </a:rPr>
              <a:t>/</a:t>
            </a:r>
            <a:r>
              <a:rPr sz="2000" spc="20" dirty="0">
                <a:latin typeface="맑은 고딕"/>
                <a:cs typeface="맑은 고딕"/>
              </a:rPr>
              <a:t>노트북파일은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spc="-235" dirty="0">
                <a:latin typeface="Arial Black"/>
                <a:cs typeface="Arial Black"/>
              </a:rPr>
              <a:t>LMS</a:t>
            </a:r>
            <a:r>
              <a:rPr sz="2000" dirty="0">
                <a:latin typeface="맑은 고딕"/>
                <a:cs typeface="맑은 고딕"/>
              </a:rPr>
              <a:t>內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05" dirty="0">
                <a:latin typeface="Arial Black"/>
                <a:cs typeface="Arial Black"/>
              </a:rPr>
              <a:t>‘</a:t>
            </a:r>
            <a:r>
              <a:rPr sz="2000" spc="-105" dirty="0">
                <a:latin typeface="맑은 고딕"/>
                <a:cs typeface="맑은 고딕"/>
              </a:rPr>
              <a:t>과제</a:t>
            </a:r>
            <a:r>
              <a:rPr sz="2000" spc="-105" dirty="0">
                <a:latin typeface="Arial Black"/>
                <a:cs typeface="Arial Black"/>
              </a:rPr>
              <a:t>’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메뉴에서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다운받을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“Assign2_compareClassifiers_example.py” </a:t>
            </a:r>
            <a:r>
              <a:rPr sz="2000" dirty="0">
                <a:latin typeface="맑은 고딕"/>
                <a:cs typeface="맑은 고딕"/>
              </a:rPr>
              <a:t>등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442"/>
            <a:ext cx="243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75" dirty="0">
                <a:latin typeface="Arial Black"/>
                <a:cs typeface="Arial Black"/>
              </a:rPr>
              <a:t>SVM</a:t>
            </a:r>
            <a:r>
              <a:rPr sz="4400" spc="-405" dirty="0">
                <a:latin typeface="Arial Black"/>
                <a:cs typeface="Arial Black"/>
              </a:rPr>
              <a:t> </a:t>
            </a:r>
            <a:r>
              <a:rPr sz="4400" dirty="0">
                <a:latin typeface="맑은 고딕"/>
                <a:cs typeface="맑은 고딕"/>
              </a:rPr>
              <a:t>핵심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130672"/>
            <a:ext cx="9666605" cy="9925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0665" marR="5080" indent="-228600">
              <a:lnSpc>
                <a:spcPts val="23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0" dirty="0">
                <a:latin typeface="Arial Black"/>
                <a:cs typeface="Arial Black"/>
              </a:rPr>
              <a:t>Optimal </a:t>
            </a:r>
            <a:r>
              <a:rPr sz="2400" spc="-185" dirty="0">
                <a:latin typeface="Arial Black"/>
                <a:cs typeface="Arial Black"/>
              </a:rPr>
              <a:t>Hyperplane: </a:t>
            </a:r>
            <a:r>
              <a:rPr sz="2400" spc="-229" dirty="0">
                <a:latin typeface="Arial Black"/>
                <a:cs typeface="Arial Black"/>
              </a:rPr>
              <a:t>“the </a:t>
            </a:r>
            <a:r>
              <a:rPr sz="2400" b="1" spc="95" dirty="0">
                <a:latin typeface="Arial"/>
                <a:cs typeface="Arial"/>
              </a:rPr>
              <a:t>linear </a:t>
            </a:r>
            <a:r>
              <a:rPr sz="2400" b="1" spc="15" dirty="0">
                <a:latin typeface="Arial"/>
                <a:cs typeface="Arial"/>
              </a:rPr>
              <a:t>decision </a:t>
            </a:r>
            <a:r>
              <a:rPr sz="2400" b="1" spc="80" dirty="0">
                <a:latin typeface="Arial"/>
                <a:cs typeface="Arial"/>
              </a:rPr>
              <a:t>function </a:t>
            </a:r>
            <a:r>
              <a:rPr sz="2400" spc="-225" dirty="0">
                <a:latin typeface="Arial Black"/>
                <a:cs typeface="Arial Black"/>
              </a:rPr>
              <a:t>with</a:t>
            </a:r>
            <a:r>
              <a:rPr sz="2400" spc="-365" dirty="0">
                <a:latin typeface="Arial Black"/>
                <a:cs typeface="Arial Black"/>
              </a:rPr>
              <a:t> </a:t>
            </a:r>
            <a:r>
              <a:rPr sz="2400" b="1" spc="120" dirty="0">
                <a:latin typeface="Arial"/>
                <a:cs typeface="Arial"/>
              </a:rPr>
              <a:t>maximal  </a:t>
            </a:r>
            <a:r>
              <a:rPr sz="2400" b="1" spc="114" dirty="0">
                <a:latin typeface="Arial"/>
                <a:cs typeface="Arial"/>
              </a:rPr>
              <a:t>margin </a:t>
            </a:r>
            <a:r>
              <a:rPr sz="2400" u="heavy" spc="-2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between </a:t>
            </a:r>
            <a:r>
              <a:rPr sz="2400" u="heavy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400" u="heavy" spc="-24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vectors </a:t>
            </a:r>
            <a:r>
              <a:rPr sz="2400" u="heavy" spc="-13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of </a:t>
            </a:r>
            <a:r>
              <a:rPr sz="2400" u="heavy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400" u="heavy" spc="-2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two</a:t>
            </a:r>
            <a:r>
              <a:rPr sz="2400" u="heavy" spc="-28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heavy" spc="-2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classes</a:t>
            </a:r>
            <a:r>
              <a:rPr sz="2400" spc="-260" dirty="0">
                <a:latin typeface="Arial Black"/>
                <a:cs typeface="Arial Black"/>
              </a:rPr>
              <a:t>.”*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For </a:t>
            </a:r>
            <a:r>
              <a:rPr sz="2000" spc="-160" dirty="0">
                <a:latin typeface="Arial Black"/>
                <a:cs typeface="Arial Black"/>
              </a:rPr>
              <a:t>that, </a:t>
            </a:r>
            <a:r>
              <a:rPr sz="2000" spc="-200" dirty="0">
                <a:latin typeface="Arial Black"/>
                <a:cs typeface="Arial Black"/>
              </a:rPr>
              <a:t>what </a:t>
            </a:r>
            <a:r>
              <a:rPr sz="2000" spc="-265" dirty="0">
                <a:latin typeface="Arial Black"/>
                <a:cs typeface="Arial Black"/>
              </a:rPr>
              <a:t>we </a:t>
            </a:r>
            <a:r>
              <a:rPr sz="2000" spc="-155" dirty="0">
                <a:latin typeface="Arial Black"/>
                <a:cs typeface="Arial Black"/>
              </a:rPr>
              <a:t>need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45" dirty="0">
                <a:latin typeface="Arial Black"/>
                <a:cs typeface="Arial Black"/>
              </a:rPr>
              <a:t>one: </a:t>
            </a:r>
            <a:r>
              <a:rPr sz="2000" b="1" spc="60" dirty="0">
                <a:latin typeface="Arial"/>
                <a:cs typeface="Arial"/>
              </a:rPr>
              <a:t>support</a:t>
            </a:r>
            <a:r>
              <a:rPr sz="2000" b="1" spc="21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vectors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5997" y="1814701"/>
            <a:ext cx="4600677" cy="32663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7329" y="2009804"/>
            <a:ext cx="267843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3384">
              <a:lnSpc>
                <a:spcPts val="2875"/>
              </a:lnSpc>
              <a:spcBef>
                <a:spcPts val="100"/>
              </a:spcBef>
              <a:buChar char="■"/>
              <a:tabLst>
                <a:tab pos="426084" algn="l"/>
              </a:tabLst>
            </a:pPr>
            <a:r>
              <a:rPr sz="2400" dirty="0">
                <a:latin typeface="맑은 고딕"/>
                <a:cs typeface="맑은 고딕"/>
              </a:rPr>
              <a:t>: </a:t>
            </a:r>
            <a:r>
              <a:rPr sz="2400" spc="5" dirty="0">
                <a:latin typeface="맑은 고딕"/>
                <a:cs typeface="맑은 고딕"/>
              </a:rPr>
              <a:t>Support</a:t>
            </a:r>
            <a:r>
              <a:rPr sz="2400" spc="-8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vector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맑은 고딕"/>
                <a:cs typeface="맑은 고딕"/>
              </a:rPr>
              <a:t>|</a:t>
            </a:r>
            <a:r>
              <a:rPr sz="2400" dirty="0">
                <a:latin typeface="Wingdings"/>
                <a:cs typeface="Wingdings"/>
              </a:rPr>
              <a:t></a:t>
            </a:r>
            <a:r>
              <a:rPr sz="2400" dirty="0">
                <a:latin typeface="맑은 고딕"/>
                <a:cs typeface="맑은 고딕"/>
              </a:rPr>
              <a:t>| :</a:t>
            </a:r>
            <a:r>
              <a:rPr sz="2400" spc="-2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Margin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12187" y="140535"/>
            <a:ext cx="713232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*출처(그림포함) : Cortes and </a:t>
            </a:r>
            <a:r>
              <a:rPr sz="1400" spc="-10" dirty="0">
                <a:latin typeface="맑은 고딕"/>
                <a:cs typeface="맑은 고딕"/>
              </a:rPr>
              <a:t>Vapnik, </a:t>
            </a:r>
            <a:r>
              <a:rPr sz="1400" spc="-15" dirty="0">
                <a:latin typeface="맑은 고딕"/>
                <a:cs typeface="맑은 고딕"/>
              </a:rPr>
              <a:t>“Support-Vector</a:t>
            </a:r>
            <a:r>
              <a:rPr sz="1400" spc="-60" dirty="0">
                <a:latin typeface="맑은 고딕"/>
                <a:cs typeface="맑은 고딕"/>
              </a:rPr>
              <a:t> </a:t>
            </a:r>
            <a:r>
              <a:rPr sz="1400" spc="-15" dirty="0">
                <a:latin typeface="맑은 고딕"/>
                <a:cs typeface="맑은 고딕"/>
              </a:rPr>
              <a:t>Network,”</a:t>
            </a:r>
            <a:endParaRPr sz="1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맑은 고딕"/>
                <a:cs typeface="맑은 고딕"/>
              </a:rPr>
              <a:t>Machine </a:t>
            </a:r>
            <a:r>
              <a:rPr sz="1400" spc="-5" dirty="0">
                <a:latin typeface="맑은 고딕"/>
                <a:cs typeface="맑은 고딕"/>
              </a:rPr>
              <a:t>Learning, </a:t>
            </a:r>
            <a:r>
              <a:rPr sz="1400" spc="-10" dirty="0">
                <a:latin typeface="맑은 고딕"/>
                <a:cs typeface="맑은 고딕"/>
              </a:rPr>
              <a:t>1995,</a:t>
            </a:r>
            <a:r>
              <a:rPr sz="1400" spc="155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  <a:hlinkClick r:id="rId4"/>
              </a:rPr>
              <a:t>http://image.diku.dk/imagecanon/material/cortes_vapnik95.pdf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4377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75" dirty="0"/>
              <a:t>SVM</a:t>
            </a:r>
            <a:r>
              <a:rPr sz="4400" spc="-405" dirty="0"/>
              <a:t> </a:t>
            </a:r>
            <a:r>
              <a:rPr sz="4400" dirty="0">
                <a:latin typeface="맑은 고딕"/>
                <a:cs typeface="맑은 고딕"/>
              </a:rPr>
              <a:t>핵심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5709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05" dirty="0">
                <a:latin typeface="Arial"/>
                <a:cs typeface="Arial"/>
              </a:rPr>
              <a:t>Margin</a:t>
            </a:r>
            <a:r>
              <a:rPr sz="2400" spc="105" dirty="0">
                <a:latin typeface="맑은 고딕"/>
                <a:cs typeface="맑은 고딕"/>
              </a:rPr>
              <a:t>을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이용한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일반화</a:t>
            </a:r>
            <a:r>
              <a:rPr sz="2400" b="1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능력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향상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기법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7308" y="2506979"/>
            <a:ext cx="4977383" cy="4351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25" dirty="0">
                <a:latin typeface="Arial"/>
                <a:cs typeface="Arial"/>
              </a:rPr>
              <a:t>Linear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spc="-575" dirty="0"/>
              <a:t>SVM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88581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35" dirty="0">
                <a:latin typeface="Arial Black"/>
                <a:cs typeface="Arial Black"/>
              </a:rPr>
              <a:t>Example: </a:t>
            </a:r>
            <a:r>
              <a:rPr sz="2400" spc="-185" dirty="0">
                <a:latin typeface="Arial Black"/>
                <a:cs typeface="Arial Black"/>
              </a:rPr>
              <a:t>linearly </a:t>
            </a:r>
            <a:r>
              <a:rPr sz="2400" spc="-204" dirty="0">
                <a:latin typeface="Arial Black"/>
                <a:cs typeface="Arial Black"/>
              </a:rPr>
              <a:t>separable </a:t>
            </a:r>
            <a:r>
              <a:rPr sz="2400" b="1" spc="35" dirty="0">
                <a:latin typeface="Arial"/>
                <a:cs typeface="Arial"/>
              </a:rPr>
              <a:t>iris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dataset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bad </a:t>
            </a:r>
            <a:r>
              <a:rPr sz="2000" spc="-185" dirty="0">
                <a:latin typeface="Arial Black"/>
                <a:cs typeface="Arial Black"/>
              </a:rPr>
              <a:t>example </a:t>
            </a:r>
            <a:r>
              <a:rPr sz="2000" spc="-165" dirty="0">
                <a:latin typeface="Arial Black"/>
                <a:cs typeface="Arial Black"/>
              </a:rPr>
              <a:t>(left), </a:t>
            </a:r>
            <a:r>
              <a:rPr sz="2000" spc="-260" dirty="0">
                <a:latin typeface="Arial Black"/>
                <a:cs typeface="Arial Black"/>
              </a:rPr>
              <a:t>SVM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(right)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259382"/>
            <a:ext cx="9669145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15" dirty="0">
                <a:latin typeface="Arial Black"/>
                <a:cs typeface="Arial Black"/>
              </a:rPr>
              <a:t>SVM </a:t>
            </a:r>
            <a:r>
              <a:rPr sz="2400" spc="-225" dirty="0">
                <a:latin typeface="Arial Black"/>
                <a:cs typeface="Arial Black"/>
              </a:rPr>
              <a:t>classifier: </a:t>
            </a:r>
            <a:r>
              <a:rPr sz="2400" spc="-160" dirty="0">
                <a:latin typeface="Arial Black"/>
                <a:cs typeface="Arial Black"/>
              </a:rPr>
              <a:t>fitting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b="1" spc="75" dirty="0">
                <a:latin typeface="Arial"/>
                <a:cs typeface="Arial"/>
              </a:rPr>
              <a:t>widest </a:t>
            </a:r>
            <a:r>
              <a:rPr sz="2400" b="1" spc="5" dirty="0">
                <a:latin typeface="Arial"/>
                <a:cs typeface="Arial"/>
              </a:rPr>
              <a:t>possible </a:t>
            </a:r>
            <a:r>
              <a:rPr sz="2400" b="1" spc="105" dirty="0">
                <a:latin typeface="Arial"/>
                <a:cs typeface="Arial"/>
              </a:rPr>
              <a:t>street </a:t>
            </a:r>
            <a:r>
              <a:rPr sz="2400" spc="-225" dirty="0">
                <a:latin typeface="Arial Black"/>
                <a:cs typeface="Arial Black"/>
              </a:rPr>
              <a:t>between</a:t>
            </a:r>
            <a:r>
              <a:rPr sz="2400" spc="-365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classes.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20" dirty="0">
                <a:latin typeface="Arial Black"/>
                <a:cs typeface="Arial Black"/>
              </a:rPr>
              <a:t>“</a:t>
            </a:r>
            <a:r>
              <a:rPr sz="2000" b="1" spc="20" dirty="0">
                <a:latin typeface="Arial"/>
                <a:cs typeface="Arial"/>
              </a:rPr>
              <a:t>large </a:t>
            </a:r>
            <a:r>
              <a:rPr sz="2000" b="1" spc="100" dirty="0">
                <a:latin typeface="Arial"/>
                <a:cs typeface="Arial"/>
              </a:rPr>
              <a:t>margin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classification</a:t>
            </a:r>
            <a:r>
              <a:rPr sz="2000" spc="10" dirty="0">
                <a:latin typeface="Arial Black"/>
                <a:cs typeface="Arial Black"/>
              </a:rPr>
              <a:t>”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92497" y="2810873"/>
            <a:ext cx="6555626" cy="2060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25" dirty="0">
                <a:latin typeface="Arial"/>
                <a:cs typeface="Arial"/>
              </a:rPr>
              <a:t>Linear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spc="-575" dirty="0"/>
              <a:t>SVM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476877"/>
            <a:ext cx="7189470" cy="9429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latin typeface="Arial Black"/>
                <a:cs typeface="Arial Black"/>
              </a:rPr>
              <a:t>If </a:t>
            </a:r>
            <a:r>
              <a:rPr sz="2400" spc="-320" dirty="0">
                <a:latin typeface="Arial Black"/>
                <a:cs typeface="Arial Black"/>
              </a:rPr>
              <a:t>we </a:t>
            </a:r>
            <a:r>
              <a:rPr sz="2400" spc="-170" dirty="0">
                <a:latin typeface="Arial Black"/>
                <a:cs typeface="Arial Black"/>
              </a:rPr>
              <a:t>add </a:t>
            </a:r>
            <a:r>
              <a:rPr sz="2400" spc="-160" dirty="0">
                <a:latin typeface="Arial Black"/>
                <a:cs typeface="Arial Black"/>
              </a:rPr>
              <a:t>more training </a:t>
            </a:r>
            <a:r>
              <a:rPr sz="2400" spc="-250" dirty="0">
                <a:latin typeface="Arial Black"/>
                <a:cs typeface="Arial Black"/>
              </a:rPr>
              <a:t>instances </a:t>
            </a:r>
            <a:r>
              <a:rPr sz="2400" spc="-155" dirty="0">
                <a:latin typeface="Arial Black"/>
                <a:cs typeface="Arial Black"/>
              </a:rPr>
              <a:t>‘off </a:t>
            </a:r>
            <a:r>
              <a:rPr sz="2400" spc="-190" dirty="0">
                <a:latin typeface="Arial Black"/>
                <a:cs typeface="Arial Black"/>
              </a:rPr>
              <a:t>the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street’,</a:t>
            </a:r>
            <a:endParaRPr sz="2400">
              <a:latin typeface="Arial Black"/>
              <a:cs typeface="Arial Black"/>
            </a:endParaRPr>
          </a:p>
          <a:p>
            <a:pPr marL="926465">
              <a:lnSpc>
                <a:spcPct val="100000"/>
              </a:lnSpc>
              <a:spcBef>
                <a:spcPts val="730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Can </a:t>
            </a:r>
            <a:r>
              <a:rPr sz="2400" spc="-204" dirty="0">
                <a:latin typeface="Arial Black"/>
                <a:cs typeface="Arial Black"/>
              </a:rPr>
              <a:t>they </a:t>
            </a:r>
            <a:r>
              <a:rPr sz="2400" spc="-229" dirty="0">
                <a:latin typeface="Arial Black"/>
                <a:cs typeface="Arial Black"/>
              </a:rPr>
              <a:t>affect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25" dirty="0">
                <a:latin typeface="Arial Black"/>
                <a:cs typeface="Arial Black"/>
              </a:rPr>
              <a:t>decision</a:t>
            </a:r>
            <a:r>
              <a:rPr sz="2400" spc="-25" dirty="0">
                <a:latin typeface="Arial Black"/>
                <a:cs typeface="Arial Black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boundary?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3393" y="2036681"/>
            <a:ext cx="6555638" cy="2060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25" dirty="0">
                <a:latin typeface="Arial"/>
                <a:cs typeface="Arial"/>
              </a:rPr>
              <a:t>Linear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spc="-575" dirty="0"/>
              <a:t>SVM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6675"/>
            <a:ext cx="9785350" cy="10452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가정</a:t>
            </a:r>
            <a:endParaRPr sz="2400">
              <a:latin typeface="맑은 고딕"/>
              <a:cs typeface="맑은 고딕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Binary </a:t>
            </a:r>
            <a:r>
              <a:rPr sz="2000" spc="-150" dirty="0">
                <a:latin typeface="Arial Black"/>
                <a:cs typeface="Arial Black"/>
              </a:rPr>
              <a:t>linear </a:t>
            </a:r>
            <a:r>
              <a:rPr sz="2000" spc="-190" dirty="0">
                <a:latin typeface="Arial Black"/>
                <a:cs typeface="Arial Black"/>
              </a:rPr>
              <a:t>classifier, </a:t>
            </a:r>
            <a:r>
              <a:rPr sz="2000" i="1" spc="-80" dirty="0">
                <a:latin typeface="Noto Sans"/>
                <a:cs typeface="Noto Sans"/>
              </a:rPr>
              <a:t>d</a:t>
            </a:r>
            <a:r>
              <a:rPr sz="2000" spc="-80" dirty="0">
                <a:latin typeface="Arial Black"/>
                <a:cs typeface="Arial Black"/>
              </a:rPr>
              <a:t>(</a:t>
            </a:r>
            <a:r>
              <a:rPr sz="2000" b="1" spc="-80" dirty="0">
                <a:latin typeface="Arial"/>
                <a:cs typeface="Arial"/>
              </a:rPr>
              <a:t>x</a:t>
            </a:r>
            <a:r>
              <a:rPr sz="2000" spc="-80" dirty="0">
                <a:latin typeface="Arial Black"/>
                <a:cs typeface="Arial Black"/>
              </a:rPr>
              <a:t>)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55" dirty="0">
                <a:latin typeface="Arial Black"/>
                <a:cs typeface="Arial Black"/>
              </a:rPr>
              <a:t>be represented </a:t>
            </a:r>
            <a:r>
              <a:rPr sz="2000" spc="-240" dirty="0">
                <a:latin typeface="Arial Black"/>
                <a:cs typeface="Arial Black"/>
              </a:rPr>
              <a:t>as </a:t>
            </a:r>
            <a:r>
              <a:rPr sz="2000" b="1" spc="80" dirty="0">
                <a:latin typeface="Arial"/>
                <a:cs typeface="Arial"/>
              </a:rPr>
              <a:t>linear equation </a:t>
            </a:r>
            <a:r>
              <a:rPr sz="2000" spc="-250" dirty="0">
                <a:latin typeface="Arial Black"/>
                <a:cs typeface="Arial Black"/>
              </a:rPr>
              <a:t>(&amp; </a:t>
            </a:r>
            <a:r>
              <a:rPr sz="2000" spc="-195" dirty="0">
                <a:latin typeface="Arial Black"/>
                <a:cs typeface="Arial Black"/>
              </a:rPr>
              <a:t>vector  </a:t>
            </a:r>
            <a:r>
              <a:rPr sz="2000" spc="-120" dirty="0">
                <a:latin typeface="Arial Black"/>
                <a:cs typeface="Arial Black"/>
              </a:rPr>
              <a:t>form) </a:t>
            </a:r>
            <a:r>
              <a:rPr sz="2000" spc="-240" dirty="0">
                <a:latin typeface="Arial Black"/>
                <a:cs typeface="Arial Black"/>
              </a:rPr>
              <a:t>as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below: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3788961"/>
            <a:ext cx="5928360" cy="16700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i="1" spc="-80" dirty="0">
                <a:latin typeface="Noto Sans"/>
                <a:cs typeface="Noto Sans"/>
              </a:rPr>
              <a:t>d</a:t>
            </a:r>
            <a:r>
              <a:rPr sz="2000" spc="-80" dirty="0">
                <a:latin typeface="Arial Black"/>
                <a:cs typeface="Arial Black"/>
              </a:rPr>
              <a:t>(</a:t>
            </a:r>
            <a:r>
              <a:rPr sz="2000" b="1" spc="-80" dirty="0">
                <a:latin typeface="Arial"/>
                <a:cs typeface="Arial"/>
              </a:rPr>
              <a:t>x</a:t>
            </a:r>
            <a:r>
              <a:rPr sz="2000" spc="-80" dirty="0">
                <a:latin typeface="Arial Black"/>
                <a:cs typeface="Arial Black"/>
              </a:rPr>
              <a:t>) </a:t>
            </a:r>
            <a:r>
              <a:rPr sz="2000" spc="-175" dirty="0">
                <a:latin typeface="Arial Black"/>
                <a:cs typeface="Arial Black"/>
              </a:rPr>
              <a:t>= </a:t>
            </a:r>
            <a:r>
              <a:rPr sz="2000" spc="-190" dirty="0">
                <a:latin typeface="Arial Black"/>
                <a:cs typeface="Arial Black"/>
              </a:rPr>
              <a:t>0 </a:t>
            </a:r>
            <a:r>
              <a:rPr sz="2000" spc="-130" dirty="0">
                <a:latin typeface="Arial Black"/>
                <a:cs typeface="Arial Black"/>
              </a:rPr>
              <a:t>: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85" dirty="0">
                <a:latin typeface="Arial Black"/>
                <a:cs typeface="Arial Black"/>
              </a:rPr>
              <a:t>splits </a:t>
            </a:r>
            <a:r>
              <a:rPr sz="2000" spc="-155" dirty="0">
                <a:latin typeface="Arial Black"/>
                <a:cs typeface="Arial Black"/>
              </a:rPr>
              <a:t>feature </a:t>
            </a:r>
            <a:r>
              <a:rPr sz="2000" spc="-235" dirty="0">
                <a:latin typeface="Arial Black"/>
                <a:cs typeface="Arial Black"/>
              </a:rPr>
              <a:t>space </a:t>
            </a:r>
            <a:r>
              <a:rPr sz="2000" spc="-140" dirty="0">
                <a:latin typeface="Arial Black"/>
                <a:cs typeface="Arial Black"/>
              </a:rPr>
              <a:t>into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two.</a:t>
            </a:r>
            <a:endParaRPr sz="2000">
              <a:latin typeface="Arial Black"/>
              <a:cs typeface="Arial Black"/>
            </a:endParaRP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70" dirty="0">
                <a:latin typeface="Arial Black"/>
                <a:cs typeface="Arial Black"/>
              </a:rPr>
              <a:t>1) d(x) </a:t>
            </a:r>
            <a:r>
              <a:rPr sz="1800" spc="-160" dirty="0">
                <a:latin typeface="Arial Black"/>
                <a:cs typeface="Arial Black"/>
              </a:rPr>
              <a:t>&gt;</a:t>
            </a:r>
            <a:r>
              <a:rPr sz="1800" spc="-165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0</a:t>
            </a:r>
            <a:endParaRPr sz="1800">
              <a:latin typeface="Arial Black"/>
              <a:cs typeface="Arial Black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70" dirty="0">
                <a:latin typeface="Arial Black"/>
                <a:cs typeface="Arial Black"/>
              </a:rPr>
              <a:t>2) d(x) </a:t>
            </a:r>
            <a:r>
              <a:rPr sz="1800" spc="-160" dirty="0">
                <a:latin typeface="Arial Black"/>
                <a:cs typeface="Arial Black"/>
              </a:rPr>
              <a:t>&lt;</a:t>
            </a:r>
            <a:r>
              <a:rPr sz="1800" spc="-165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0</a:t>
            </a:r>
            <a:endParaRPr sz="18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15" dirty="0">
                <a:latin typeface="Arial Black"/>
                <a:cs typeface="Arial Black"/>
              </a:rPr>
              <a:t>w </a:t>
            </a:r>
            <a:r>
              <a:rPr sz="2000" spc="-130" dirty="0">
                <a:latin typeface="Arial Black"/>
                <a:cs typeface="Arial Black"/>
              </a:rPr>
              <a:t>: normal </a:t>
            </a:r>
            <a:r>
              <a:rPr sz="2000" spc="-190" dirty="0">
                <a:latin typeface="Arial Black"/>
                <a:cs typeface="Arial Black"/>
              </a:rPr>
              <a:t>vector </a:t>
            </a:r>
            <a:r>
              <a:rPr sz="2000" spc="-130" dirty="0">
                <a:latin typeface="Arial Black"/>
                <a:cs typeface="Arial Black"/>
              </a:rPr>
              <a:t>orthogonal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365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hyperplane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5" dirty="0">
                <a:latin typeface="Arial Black"/>
                <a:cs typeface="Arial Black"/>
              </a:rPr>
              <a:t>b </a:t>
            </a:r>
            <a:r>
              <a:rPr sz="2000" spc="-130" dirty="0">
                <a:latin typeface="Arial Black"/>
                <a:cs typeface="Arial Black"/>
              </a:rPr>
              <a:t>: </a:t>
            </a:r>
            <a:r>
              <a:rPr sz="2000" spc="-195" dirty="0">
                <a:latin typeface="Arial Black"/>
                <a:cs typeface="Arial Black"/>
              </a:rPr>
              <a:t>indicates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80" dirty="0">
                <a:latin typeface="Arial Black"/>
                <a:cs typeface="Arial Black"/>
              </a:rPr>
              <a:t>location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hyperplane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132" y="3290584"/>
            <a:ext cx="5696681" cy="286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94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25" dirty="0">
                <a:latin typeface="Arial"/>
                <a:cs typeface="Arial"/>
              </a:rPr>
              <a:t>Linear</a:t>
            </a:r>
            <a:r>
              <a:rPr sz="4400" b="1" spc="-150" dirty="0">
                <a:latin typeface="Arial"/>
                <a:cs typeface="Arial"/>
              </a:rPr>
              <a:t> </a:t>
            </a:r>
            <a:r>
              <a:rPr sz="4400" spc="-575" dirty="0"/>
              <a:t>SVM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858634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가정 </a:t>
            </a:r>
            <a:r>
              <a:rPr sz="2400" spc="-160" dirty="0">
                <a:latin typeface="Arial Black"/>
                <a:cs typeface="Arial Black"/>
              </a:rPr>
              <a:t>: </a:t>
            </a:r>
            <a:r>
              <a:rPr sz="2400" spc="-185" dirty="0">
                <a:latin typeface="Arial Black"/>
                <a:cs typeface="Arial Black"/>
              </a:rPr>
              <a:t>linearly </a:t>
            </a:r>
            <a:r>
              <a:rPr sz="2400" spc="-204" dirty="0">
                <a:latin typeface="Arial Black"/>
                <a:cs typeface="Arial Black"/>
              </a:rPr>
              <a:t>separable </a:t>
            </a:r>
            <a:r>
              <a:rPr sz="2400" dirty="0">
                <a:latin typeface="맑은 고딕"/>
                <a:cs typeface="맑은 고딕"/>
              </a:rPr>
              <a:t>가능한</a:t>
            </a:r>
            <a:r>
              <a:rPr sz="2400" spc="-46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경우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직선의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방향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545" dirty="0">
                <a:latin typeface="Cambria Math"/>
                <a:cs typeface="Cambria Math"/>
              </a:rPr>
              <a:t>𝐰𝐰</a:t>
            </a:r>
            <a:r>
              <a:rPr sz="2000" spc="-545" dirty="0">
                <a:latin typeface="맑은 고딕"/>
                <a:cs typeface="맑은 고딕"/>
              </a:rPr>
              <a:t>를</a:t>
            </a:r>
            <a:r>
              <a:rPr sz="2000" spc="-509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정하면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바이어스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350" dirty="0">
                <a:latin typeface="Cambria Math"/>
                <a:cs typeface="Cambria Math"/>
              </a:rPr>
              <a:t>𝑏𝑏</a:t>
            </a:r>
            <a:r>
              <a:rPr sz="2000" spc="-350" dirty="0">
                <a:latin typeface="맑은 고딕"/>
                <a:cs typeface="맑은 고딕"/>
              </a:rPr>
              <a:t>는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자동으로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정해짐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08887" y="416683"/>
            <a:ext cx="3441872" cy="3493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0953" y="3038769"/>
            <a:ext cx="5695217" cy="285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2063</Words>
  <Application>Microsoft Office PowerPoint</Application>
  <PresentationFormat>와이드스크린</PresentationFormat>
  <Paragraphs>364</Paragraphs>
  <Slides>34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Noto Sans</vt:lpstr>
      <vt:lpstr>맑은 고딕</vt:lpstr>
      <vt:lpstr>Arial</vt:lpstr>
      <vt:lpstr>Arial Black</vt:lpstr>
      <vt:lpstr>Calibri</vt:lpstr>
      <vt:lpstr>Cambria Math</vt:lpstr>
      <vt:lpstr>Symbol</vt:lpstr>
      <vt:lpstr>Times New Roman</vt:lpstr>
      <vt:lpstr>Wingdings</vt:lpstr>
      <vt:lpstr>Office Theme</vt:lpstr>
      <vt:lpstr>Lecture 9: Support Vector Machine  (SVM) Classifier</vt:lpstr>
      <vt:lpstr>학습목표</vt:lpstr>
      <vt:lpstr>Support Vector Machine:  Basic</vt:lpstr>
      <vt:lpstr>PowerPoint 프레젠테이션</vt:lpstr>
      <vt:lpstr>SVM 핵심</vt:lpstr>
      <vt:lpstr>Linear SVM</vt:lpstr>
      <vt:lpstr>Linear SVM</vt:lpstr>
      <vt:lpstr>Linear SVM</vt:lpstr>
      <vt:lpstr>Linear SVM</vt:lpstr>
      <vt:lpstr>Linear SVM</vt:lpstr>
      <vt:lpstr>Linear SVM</vt:lpstr>
      <vt:lpstr>Linear SVM</vt:lpstr>
      <vt:lpstr>Linear SVM</vt:lpstr>
      <vt:lpstr>Linear SVM</vt:lpstr>
      <vt:lpstr>Code</vt:lpstr>
      <vt:lpstr>Nonlinear SVM Classification</vt:lpstr>
      <vt:lpstr>Not linearly separable</vt:lpstr>
      <vt:lpstr>PowerPoint 프레젠테이션</vt:lpstr>
      <vt:lpstr>Example</vt:lpstr>
      <vt:lpstr>Code</vt:lpstr>
      <vt:lpstr>Summary</vt:lpstr>
      <vt:lpstr>참고자료</vt:lpstr>
      <vt:lpstr>In the next lecture…</vt:lpstr>
      <vt:lpstr>과제 #2: iris moons classification</vt:lpstr>
      <vt:lpstr>과제 #2 (설명)</vt:lpstr>
      <vt:lpstr>과제 #2 (설명)</vt:lpstr>
      <vt:lpstr>과제 #2 (설명)</vt:lpstr>
      <vt:lpstr>과제 #2 (설명)</vt:lpstr>
      <vt:lpstr>과제 #2 (설명)</vt:lpstr>
      <vt:lpstr>과제 #2: moons classification</vt:lpstr>
      <vt:lpstr>과제 #2 (주의)</vt:lpstr>
      <vt:lpstr>과제 #2 (주의)</vt:lpstr>
      <vt:lpstr>과제 #2 (주의)</vt:lpstr>
      <vt:lpstr>과제 #2 (주의)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Random Forest</dc:title>
  <dc:creator>Sang-hyo Park</dc:creator>
  <cp:lastModifiedBy>kim JISU</cp:lastModifiedBy>
  <cp:revision>33</cp:revision>
  <dcterms:created xsi:type="dcterms:W3CDTF">2020-10-06T19:35:40Z</dcterms:created>
  <dcterms:modified xsi:type="dcterms:W3CDTF">2020-10-18T15:48:35Z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2020-09-27T00:00:00Z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