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137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1"/>
    <p:sldId id="261" r:id="rId23"/>
    <p:sldId id="260" r:id="rId25"/>
    <p:sldId id="266" r:id="rId26"/>
    <p:sldId id="258" r:id="rId27"/>
    <p:sldId id="262" r:id="rId28"/>
    <p:sldId id="263" r:id="rId29"/>
    <p:sldId id="265" r:id="rId31"/>
    <p:sldId id="264" r:id="rId32"/>
    <p:sldId id="259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  <p:ext uri="{521415D9-36F7-43E2-AB2F-B90AF26B5E84}">
      <p14:sectionLst xmlns:p14="http://schemas.microsoft.com/office/powerpoint/2010/main">
        <p14:section name="기" id="{596762D4-1208-40BD-9F6F-89907E02A741}">
          <p14:sldIdLst>
            <p14:sldId id="256"/>
          </p14:sldIdLst>
        </p14:section>
        <p14:section name="승" id="{596762D4-1208-40BD-9F6F-89907E02A742}">
          <p14:sldIdLst>
            <p14:sldId id="257"/>
          </p14:sldIdLst>
        </p14:section>
        <p14:section name="전" id="{596762D4-1208-40BD-9F6F-89907E02A743}">
          <p14:sldIdLst>
            <p14:sldId id="261"/>
            <p14:sldId id="260"/>
            <p14:sldId id="266"/>
            <p14:sldId id="258"/>
            <p14:sldId id="262"/>
            <p14:sldId id="263"/>
            <p14:sldId id="265"/>
            <p14:sldId id="264"/>
          </p14:sldIdLst>
        </p14:section>
        <p14:section name="결" id="{596762D4-1208-40BD-9F6F-89907E02A744}">
          <p14:sldIdLst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3" Type="http://schemas.openxmlformats.org/officeDocument/2006/relationships/slide" Target="slides/slide3.xml"></Relationship><Relationship Id="rId25" Type="http://schemas.openxmlformats.org/officeDocument/2006/relationships/slide" Target="slides/slide4.xml"></Relationship><Relationship Id="rId26" Type="http://schemas.openxmlformats.org/officeDocument/2006/relationships/slide" Target="slides/slide5.xml"></Relationship><Relationship Id="rId27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29" Type="http://schemas.openxmlformats.org/officeDocument/2006/relationships/slide" Target="slides/slide8.xml"></Relationship><Relationship Id="rId31" Type="http://schemas.openxmlformats.org/officeDocument/2006/relationships/slide" Target="slides/slide9.xml"></Relationship><Relationship Id="rId32" Type="http://schemas.openxmlformats.org/officeDocument/2006/relationships/slide" Target="slides/slide10.xml"></Relationship><Relationship Id="rId34" Type="http://schemas.openxmlformats.org/officeDocument/2006/relationships/slide" Target="slides/slide11.xml"></Relationship><Relationship Id="rId41" Type="http://schemas.openxmlformats.org/officeDocument/2006/relationships/viewProps" Target="viewProps.xml"></Relationship><Relationship Id="rId4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 noGrp="1" noRo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endParaRPr lang="ko-KR" altLang="en-US" sz="3200"/>
          </a:p>
        </p:txBody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930" y="8685530"/>
            <a:ext cx="2972435" cy="459105"/>
          </a:xfrm>
        </p:spPr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914400" y="112268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  <a:endParaRPr lang="ko-KR" alt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둘째 수준</a:t>
            </a:r>
            <a:endParaRPr lang="ko-KR" altLang="en-US" sz="1800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셋째 수준</a:t>
            </a:r>
            <a:endParaRPr lang="ko-KR" altLang="en-US" sz="1800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넷째 수준</a:t>
            </a:r>
            <a:endParaRPr lang="ko-KR" altLang="en-US" sz="1800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  <a:endParaRPr lang="ko-KR" altLang="en-US" sz="1800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2021-03-17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둘째 수준</a:t>
            </a:r>
            <a:endParaRPr lang="ko-KR" altLang="en-US" sz="1800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셋째 수준</a:t>
            </a:r>
            <a:endParaRPr lang="ko-KR" altLang="en-US" sz="1800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넷째 수준</a:t>
            </a:r>
            <a:endParaRPr lang="ko-KR" altLang="en-US" sz="1800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  <a:endParaRPr lang="ko-KR" altLang="en-US" sz="1800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2021-03-17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둘째 수준</a:t>
            </a:r>
            <a:endParaRPr lang="ko-KR" altLang="en-US" sz="1800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셋째 수준</a:t>
            </a:r>
            <a:endParaRPr lang="ko-KR" altLang="en-US" sz="1800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넷째 수준</a:t>
            </a:r>
            <a:endParaRPr lang="ko-KR" altLang="en-US" sz="1800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  <a:endParaRPr lang="ko-KR" altLang="en-US" sz="1800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2021-03-17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tx1"/>
                </a:solidFill>
              </a:defRPr>
            </a:lvl1pPr>
            <a:lvl2pPr marL="457200" indent="0" latinLnBrk="0" lvl="1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2021-03-17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둘째 수준</a:t>
            </a:r>
            <a:endParaRPr lang="ko-KR" altLang="en-US" sz="1800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셋째 수준</a:t>
            </a:r>
            <a:endParaRPr lang="ko-KR" altLang="en-US" sz="1800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넷째 수준</a:t>
            </a:r>
            <a:endParaRPr lang="ko-KR" altLang="en-US" sz="1800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  <a:endParaRPr lang="ko-KR" altLang="en-US" sz="1800"/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둘째 수준</a:t>
            </a:r>
            <a:endParaRPr lang="ko-KR" altLang="en-US" sz="1800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셋째 수준</a:t>
            </a:r>
            <a:endParaRPr lang="ko-KR" altLang="en-US" sz="1800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넷째 수준</a:t>
            </a:r>
            <a:endParaRPr lang="ko-KR" altLang="en-US" sz="1800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  <a:endParaRPr lang="ko-KR" altLang="en-US" sz="1800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2021-03-17</a:t>
            </a:fld>
            <a:endParaRPr lang="ko-KR" alt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둘째 수준</a:t>
            </a:r>
            <a:endParaRPr lang="ko-KR" altLang="en-US" sz="1800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셋째 수준</a:t>
            </a:r>
            <a:endParaRPr lang="ko-KR" altLang="en-US" sz="1800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넷째 수준</a:t>
            </a:r>
            <a:endParaRPr lang="ko-KR" altLang="en-US" sz="1800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  <a:endParaRPr lang="ko-KR" altLang="en-US" sz="1800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둘째 수준</a:t>
            </a:r>
            <a:endParaRPr lang="ko-KR" altLang="en-US" sz="1800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셋째 수준</a:t>
            </a:r>
            <a:endParaRPr lang="ko-KR" altLang="en-US" sz="1800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넷째 수준</a:t>
            </a:r>
            <a:endParaRPr lang="ko-KR" altLang="en-US" sz="1800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  <a:endParaRPr lang="ko-KR" altLang="en-US" sz="1800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2021-03-17</a:t>
            </a:fld>
            <a:endParaRPr lang="ko-KR" alt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2021-03-17</a:t>
            </a:fld>
            <a:endParaRPr lang="ko-KR" alt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2021-03-17</a:t>
            </a:fld>
            <a:endParaRPr lang="ko-KR" alt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indent="0" latinLnBrk="0" lvl="1">
              <a:buFontTx/>
              <a:buNone/>
              <a:defRPr lang="en-GB" altLang="en-US" sz="2800"/>
            </a:lvl2pPr>
            <a:lvl3pPr marL="0" indent="0" latinLnBrk="0" lvl="2">
              <a:buFontTx/>
              <a:buNone/>
              <a:defRPr lang="en-GB" altLang="en-US" sz="2400"/>
            </a:lvl3pPr>
            <a:lvl4pPr marL="0" indent="0" latinLnBrk="0" lvl="3">
              <a:buFontTx/>
              <a:buNone/>
              <a:defRPr lang="en-GB" altLang="en-US" sz="2000"/>
            </a:lvl4pPr>
            <a:lvl5pPr marL="0" indent="0" latinLnBrk="0" lvl="4">
              <a:buFontTx/>
              <a:buNone/>
              <a:defRPr lang="en-GB" altLang="en-US" sz="2000"/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둘째 수준</a:t>
            </a:r>
            <a:endParaRPr lang="ko-KR" altLang="en-US" sz="1800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셋째 수준</a:t>
            </a:r>
            <a:endParaRPr lang="ko-KR" altLang="en-US" sz="1800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넷째 수준</a:t>
            </a:r>
            <a:endParaRPr lang="ko-KR" altLang="en-US" sz="1800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  <a:endParaRPr lang="ko-KR" altLang="en-US" sz="180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2021-03-17</a:t>
            </a:fld>
            <a:endParaRPr lang="ko-KR" alt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2021-03-17</a:t>
            </a:fld>
            <a:endParaRPr lang="ko-KR" alt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마스터 부제목 스타일 편집</a:t>
            </a:r>
            <a:endParaRPr lang="ko-KR" altLang="en-US"/>
          </a:p>
          <a:p>
            <a:pPr marL="228600" indent="-228600" latinLnBrk="0">
              <a:buClr>
                <a:srgbClr val="000000"/>
              </a:buClr>
              <a:buFont typeface="Arial"/>
              <a:buChar char="»"/>
            </a:pPr>
            <a:r>
              <a:rPr lang="ko-KR" altLang="en-US" sz="1800"/>
              <a:t>둘째 수준</a:t>
            </a:r>
            <a:endParaRPr lang="ko-KR" altLang="en-US" sz="1800"/>
          </a:p>
          <a:p>
            <a:pPr marL="228600" indent="-228600" latinLnBrk="0">
              <a:buClr>
                <a:srgbClr val="000000"/>
              </a:buClr>
              <a:buFont typeface="Arial"/>
              <a:buChar char="»"/>
            </a:pPr>
            <a:r>
              <a:rPr lang="ko-KR" altLang="en-US" sz="1800"/>
              <a:t>셋째 수준</a:t>
            </a:r>
            <a:endParaRPr lang="ko-KR" altLang="en-US" sz="1800"/>
          </a:p>
          <a:p>
            <a:pPr marL="228600" indent="-228600" latinLnBrk="0">
              <a:buClr>
                <a:srgbClr val="000000"/>
              </a:buClr>
              <a:buFont typeface="Arial"/>
              <a:buChar char="»"/>
            </a:pPr>
            <a:r>
              <a:rPr lang="ko-KR" altLang="en-US" sz="1800"/>
              <a:t>넷째 수준</a:t>
            </a:r>
            <a:endParaRPr lang="ko-KR" altLang="en-US" sz="1800"/>
          </a:p>
          <a:p>
            <a:pPr marL="228600" indent="-228600" latinLnBrk="0">
              <a:buClr>
                <a:srgbClr val="000000"/>
              </a:buClr>
              <a:buFont typeface="Arial"/>
              <a:buChar char="»"/>
            </a:pPr>
            <a:r>
              <a:rPr lang="ko-KR" altLang="en-US" sz="1800"/>
              <a:t>다섯째 수준</a:t>
            </a:r>
            <a:endParaRPr lang="ko-KR" altLang="en-US" sz="1800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2021-03-17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image" Target="../media/fImage14819417491.png"></Relationship><Relationship Id="rId3" Type="http://schemas.openxmlformats.org/officeDocument/2006/relationships/notesSlide" Target="../notesSlides/notesSlide11.xml"></Relationship><Relationship Id="rId4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9835413825.png"></Relationship><Relationship Id="rId4" Type="http://schemas.openxmlformats.org/officeDocument/2006/relationships/notesSlide" Target="../notesSlides/notesSlide5.xml"></Relationship><Relationship Id="rId5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3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notesSlide" Target="../notesSlides/notesSlide7.xml"></Relationship><Relationship Id="rId3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image" Target="../media/fImage2465351991.png"></Relationship><Relationship Id="rId3" Type="http://schemas.openxmlformats.org/officeDocument/2006/relationships/notesSlide" Target="../notesSlides/notesSlide9.xml"></Relationship><Relationship Id="rId4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524000" y="5198110"/>
            <a:ext cx="9145270" cy="16567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/>
            <a:r>
              <a:rPr lang="ko-KR" altLang="en-US" sz="2400">
                <a:latin typeface="나눔바른펜" charset="0"/>
                <a:ea typeface="나눔바른펜" charset="0"/>
              </a:rPr>
              <a:t>백준</a:t>
            </a:r>
            <a:r>
              <a:rPr lang="ko-KR" altLang="en-US" sz="2400">
                <a:latin typeface="나눔바른펜" charset="0"/>
                <a:ea typeface="나눔바른펜" charset="0"/>
              </a:rPr>
              <a:t> </a:t>
            </a:r>
            <a:r>
              <a:rPr lang="ko-KR" altLang="en-US" sz="2400">
                <a:latin typeface="나눔바른펜" charset="0"/>
                <a:ea typeface="나눔바른펜" charset="0"/>
              </a:rPr>
              <a:t>푸는</a:t>
            </a:r>
            <a:r>
              <a:rPr lang="ko-KR" altLang="en-US" sz="2400">
                <a:latin typeface="나눔바른펜" charset="0"/>
                <a:ea typeface="나눔바른펜" charset="0"/>
              </a:rPr>
              <a:t> </a:t>
            </a:r>
            <a:r>
              <a:rPr lang="ko-KR" altLang="en-US" sz="2400">
                <a:latin typeface="나눔바른펜" charset="0"/>
                <a:ea typeface="나눔바른펜" charset="0"/>
              </a:rPr>
              <a:t>스터디</a:t>
            </a:r>
            <a:endParaRPr lang="ko-KR" altLang="en-US" sz="2400">
              <a:latin typeface="나눔바른펜" charset="0"/>
              <a:ea typeface="나눔바른펜" charset="0"/>
            </a:endParaRPr>
          </a:p>
        </p:txBody>
      </p:sp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524000" y="858520"/>
            <a:ext cx="9145270" cy="238887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6000">
                <a:latin typeface="나눔바른펜" charset="0"/>
                <a:ea typeface="나눔바른펜" charset="0"/>
              </a:rPr>
              <a:t>세젤쓰++ 발표</a:t>
            </a:r>
            <a:endParaRPr lang="ko-KR" altLang="en-US" sz="6000">
              <a:latin typeface="나눔바른펜" charset="0"/>
              <a:ea typeface="나눔바른펜" charset="0"/>
            </a:endParaRPr>
          </a:p>
        </p:txBody>
      </p:sp>
      <p:graphicFrame>
        <p:nvGraphicFramePr>
          <p:cNvPr id="4" name="표 7"/>
          <p:cNvGraphicFramePr>
            <a:graphicFrameLocks noGrp="1"/>
          </p:cNvGraphicFramePr>
          <p:nvPr/>
        </p:nvGraphicFramePr>
        <p:xfrm>
          <a:off x="9587865" y="5304790"/>
          <a:ext cx="1909445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445"/>
              </a:tblGrid>
              <a:tr h="57912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13"/>
          <p:cNvGraphicFramePr>
            <a:graphicFrameLocks noGrp="1"/>
          </p:cNvGraphicFramePr>
          <p:nvPr/>
        </p:nvGraphicFramePr>
        <p:xfrm>
          <a:off x="4103370" y="1943735"/>
          <a:ext cx="39706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0655"/>
              </a:tblGrid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세상에서</a:t>
                      </a:r>
                      <a:r>
                        <a:rPr lang="ko-KR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제일</a:t>
                      </a:r>
                      <a:r>
                        <a:rPr lang="ko-KR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something한</a:t>
                      </a:r>
                      <a:r>
                        <a:rPr lang="ko-KR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스터디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subTitle" idx="1"/>
          </p:nvPr>
        </p:nvSpPr>
        <p:spPr>
          <a:xfrm rot="0">
            <a:off x="1524000" y="1458595"/>
            <a:ext cx="9145270" cy="380047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/>
            <a:endParaRPr lang="ko-KR" altLang="en-US" sz="2800">
              <a:latin typeface="나눔바른펜" charset="0"/>
              <a:ea typeface="나눔바른펜" charset="0"/>
            </a:endParaRPr>
          </a:p>
          <a:p>
            <a:pPr marL="0" indent="0" latinLnBrk="0"/>
            <a:r>
              <a:rPr lang="ko-KR" altLang="en-US" sz="2800">
                <a:latin typeface="나눔바른펜" charset="0"/>
                <a:ea typeface="나눔바른펜" charset="0"/>
              </a:rPr>
              <a:t>하이아크에서 진행한 두번째 스터디였습니다.</a:t>
            </a:r>
            <a:endParaRPr lang="ko-KR" altLang="en-US" sz="2800">
              <a:latin typeface="나눔바른펜" charset="0"/>
              <a:ea typeface="나눔바른펜" charset="0"/>
            </a:endParaRPr>
          </a:p>
          <a:p>
            <a:pPr marL="0" indent="0" latinLnBrk="0"/>
            <a:r>
              <a:rPr lang="ko-KR" altLang="en-US" sz="2800">
                <a:latin typeface="나눔바른펜" charset="0"/>
                <a:ea typeface="나눔바른펜" charset="0"/>
              </a:rPr>
              <a:t>많이 부족했습니다.</a:t>
            </a:r>
            <a:endParaRPr lang="ko-KR" altLang="en-US" sz="2800">
              <a:latin typeface="나눔바른펜" charset="0"/>
              <a:ea typeface="나눔바른펜" charset="0"/>
            </a:endParaRPr>
          </a:p>
          <a:p>
            <a:pPr marL="0" indent="0" latinLnBrk="0"/>
            <a:r>
              <a:rPr lang="ko-KR" altLang="en-US" sz="2800">
                <a:latin typeface="나눔바른펜" charset="0"/>
                <a:ea typeface="나눔바른펜" charset="0"/>
              </a:rPr>
              <a:t>확실한 건 나아지고 있습니다.</a:t>
            </a:r>
            <a:endParaRPr lang="ko-KR" altLang="en-US" sz="2800">
              <a:latin typeface="나눔바른펜" charset="0"/>
              <a:ea typeface="나눔바른펜" charset="0"/>
            </a:endParaRPr>
          </a:p>
          <a:p>
            <a:pPr marL="0" indent="0" latinLnBrk="0"/>
            <a:r>
              <a:rPr lang="ko-KR" altLang="en-US" sz="2800">
                <a:latin typeface="나눔바른펜" charset="0"/>
                <a:ea typeface="나눔바른펜" charset="0"/>
              </a:rPr>
              <a:t>스터디도 나아지고 있고 저도 나아지고 있습니다.</a:t>
            </a:r>
            <a:endParaRPr lang="ko-KR" altLang="en-US" sz="2800">
              <a:latin typeface="나눔바른펜" charset="0"/>
              <a:ea typeface="나눔바른펜" charset="0"/>
            </a:endParaRPr>
          </a:p>
          <a:p>
            <a:pPr marL="0" indent="0" latinLnBrk="0"/>
            <a:r>
              <a:rPr lang="ko-KR" altLang="en-US" sz="2800">
                <a:latin typeface="나눔바른펜" charset="0"/>
                <a:ea typeface="나눔바른펜" charset="0"/>
              </a:rPr>
              <a:t>앞으로 발전하겠습니다.</a:t>
            </a:r>
            <a:endParaRPr lang="ko-KR" altLang="en-US" sz="2800">
              <a:latin typeface="나눔바른펜" charset="0"/>
              <a:ea typeface="나눔바른펜" charset="0"/>
            </a:endParaRPr>
          </a:p>
        </p:txBody>
      </p:sp>
      <p:sp>
        <p:nvSpPr>
          <p:cNvPr id="4" name="제목 9"/>
          <p:cNvSpPr txBox="1">
            <a:spLocks/>
          </p:cNvSpPr>
          <p:nvPr>
            <p:ph type="ctrTitle"/>
          </p:nvPr>
        </p:nvSpPr>
        <p:spPr>
          <a:xfrm rot="0">
            <a:off x="838200" y="351790"/>
            <a:ext cx="10517505" cy="132778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400">
                <a:latin typeface="나눔바른펜" charset="0"/>
                <a:ea typeface="나눔바른펜" charset="0"/>
              </a:rPr>
              <a:t>끝마치며</a:t>
            </a:r>
            <a:endParaRPr lang="ko-KR" altLang="en-US" sz="4400">
              <a:latin typeface="나눔바른펜" charset="0"/>
              <a:ea typeface="나눔바른펜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 descr="C:/Users/jangsung park/AppData/Roaming/PolarisOffice/ETemp/7508_11207320/fImage14819417491.png"/>
          <p:cNvPicPr>
            <a:picLocks noChangeAspect="1"/>
          </p:cNvPicPr>
          <p:nvPr>
            <p:ph type="obj" idx="1"/>
          </p:nvPr>
        </p:nvPicPr>
        <p:blipFill rotWithShape="1">
          <a:blip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85420" y="166370"/>
            <a:ext cx="11832590" cy="6514465"/>
          </a:xfrm>
          <a:prstGeom prst="rect"/>
          <a:noFill/>
        </p:spPr>
      </p:pic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/>
              <a:t>               감사합니다.</a:t>
            </a:r>
            <a:endParaRPr lang="ko-KR" altLang="en-US" sz="4400"/>
          </a:p>
        </p:txBody>
      </p:sp>
      <p:graphicFrame>
        <p:nvGraphicFramePr>
          <p:cNvPr id="4" name="표 20"/>
          <p:cNvGraphicFramePr>
            <a:graphicFrameLocks noGrp="1"/>
          </p:cNvGraphicFramePr>
          <p:nvPr/>
        </p:nvGraphicFramePr>
        <p:xfrm>
          <a:off x="4956175" y="1868805"/>
          <a:ext cx="1374140" cy="403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140"/>
              </a:tblGrid>
              <a:tr h="403225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600" kern="1200" i="0" b="1">
                          <a:solidFill>
                            <a:srgbClr val="E80074"/>
                          </a:solidFill>
                          <a:latin typeface="나눔바른펜" charset="0"/>
                          <a:ea typeface="나눔바른펜" charset="0"/>
                        </a:rPr>
                        <a:t> </a:t>
                      </a:r>
                      <a:r>
                        <a:rPr lang="ko-KR" sz="1600" kern="1200" i="0" b="1">
                          <a:solidFill>
                            <a:srgbClr val="E80074"/>
                          </a:solidFill>
                          <a:latin typeface="나눔바른펜" charset="0"/>
                          <a:ea typeface="나눔바른펜" charset="0"/>
                        </a:rPr>
                        <a:t>슬랙</a:t>
                      </a:r>
                      <a:r>
                        <a:rPr lang="ko-KR" sz="1600" kern="1200" i="0" b="1">
                          <a:solidFill>
                            <a:srgbClr val="E80074"/>
                          </a:solidFill>
                          <a:latin typeface="나눔바른펜" charset="0"/>
                          <a:ea typeface="나눔바른펜" charset="0"/>
                        </a:rPr>
                        <a:t> </a:t>
                      </a:r>
                      <a:r>
                        <a:rPr lang="ko-KR" sz="1600" kern="1200" i="0" b="1">
                          <a:solidFill>
                            <a:srgbClr val="E80074"/>
                          </a:solidFill>
                          <a:latin typeface="나눔바른펜" charset="0"/>
                          <a:ea typeface="나눔바른펜" charset="0"/>
                        </a:rPr>
                        <a:t>DM</a:t>
                      </a:r>
                      <a:r>
                        <a:rPr lang="ko-KR" sz="1600" kern="1200" i="0" b="1">
                          <a:solidFill>
                            <a:srgbClr val="E80074"/>
                          </a:solidFill>
                          <a:latin typeface="나눔바른펜" charset="0"/>
                          <a:ea typeface="나눔바른펜" charset="0"/>
                        </a:rPr>
                        <a:t> </a:t>
                      </a:r>
                      <a:r>
                        <a:rPr lang="ko-KR" sz="1600" kern="1200" i="0" b="1">
                          <a:solidFill>
                            <a:srgbClr val="E80074"/>
                          </a:solidFill>
                          <a:latin typeface="나눔바른펜" charset="0"/>
                          <a:ea typeface="나눔바른펜" charset="0"/>
                        </a:rPr>
                        <a:t>환영</a:t>
                      </a:r>
                      <a:endParaRPr lang="ko-KR" altLang="en-US" sz="1600" kern="1200" i="0" b="1">
                        <a:solidFill>
                          <a:srgbClr val="E80074"/>
                        </a:solidFill>
                        <a:latin typeface="나눔바른펜" charset="0"/>
                        <a:ea typeface="나눔바른펜" charset="0"/>
                      </a:endParaRPr>
                    </a:p>
                  </a:txBody>
                  <a:tcPr marL="90170" marR="90170" marT="46990" marB="4699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99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나눔바른펜" charset="0"/>
                <a:ea typeface="나눔바른펜" charset="0"/>
              </a:rPr>
              <a:t>차례</a:t>
            </a:r>
            <a:endParaRPr lang="ko-KR" altLang="en-US" sz="4400">
              <a:latin typeface="나눔바른펜" charset="0"/>
              <a:ea typeface="나눔바른펜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7505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10000"/>
          </a:bodyPr>
          <a:lstStyle/>
          <a:p>
            <a:pPr marL="228600" indent="-228600" latinLnBrk="0">
              <a:buFont typeface="맑은 고딕"/>
              <a:buChar char="•"/>
            </a:pPr>
            <a:r>
              <a:rPr lang="ko-KR" altLang="en-US" sz="2800"/>
              <a:t>1. 스터디 설명</a:t>
            </a:r>
            <a:endParaRPr lang="ko-KR" altLang="en-US" sz="2800"/>
          </a:p>
          <a:p>
            <a:pPr marL="228600" indent="-228600" latinLnBrk="0">
              <a:buFont typeface="맑은 고딕"/>
              <a:buChar char="•"/>
            </a:pPr>
            <a:r>
              <a:rPr lang="ko-KR" altLang="en-US" sz="2800"/>
              <a:t>   1-1. 발표 진행방식</a:t>
            </a:r>
            <a:endParaRPr lang="ko-KR" altLang="en-US" sz="2800"/>
          </a:p>
          <a:p>
            <a:pPr marL="228600" indent="-228600" latinLnBrk="0">
              <a:buFont typeface="맑은 고딕"/>
              <a:buChar char="•"/>
            </a:pPr>
            <a:r>
              <a:rPr lang="ko-KR" altLang="en-US" sz="2800"/>
              <a:t>   1-2. </a:t>
            </a:r>
            <a:r>
              <a:rPr lang="ko-KR" altLang="en-US" sz="2800"/>
              <a:t>두 가지 </a:t>
            </a:r>
            <a:r>
              <a:rPr lang="ko-KR" altLang="en-US" sz="2800"/>
              <a:t>목표</a:t>
            </a:r>
            <a:endParaRPr lang="ko-KR" altLang="en-US" sz="2800"/>
          </a:p>
          <a:p>
            <a:pPr marL="228600" indent="-228600" latinLnBrk="0">
              <a:buFont typeface="맑은 고딕"/>
              <a:buChar char="•"/>
            </a:pPr>
            <a:r>
              <a:rPr lang="ko-KR" altLang="en-US" sz="2800"/>
              <a:t>2. 스터디 얻은 성과</a:t>
            </a:r>
            <a:endParaRPr lang="ko-KR" altLang="en-US" sz="2800"/>
          </a:p>
          <a:p>
            <a:pPr marL="228600" indent="-228600" latinLnBrk="0">
              <a:buFont typeface="맑은 고딕"/>
              <a:buChar char="•"/>
            </a:pPr>
            <a:r>
              <a:rPr lang="ko-KR" altLang="en-US" sz="2800"/>
              <a:t>   2-1. 좋았던 점</a:t>
            </a:r>
            <a:endParaRPr lang="ko-KR" altLang="en-US" sz="2800"/>
          </a:p>
          <a:p>
            <a:pPr marL="228600" indent="-228600" latinLnBrk="0">
              <a:buFont typeface="맑은 고딕"/>
              <a:buChar char="•"/>
            </a:pPr>
            <a:r>
              <a:rPr lang="ko-KR" altLang="en-US" sz="2800"/>
              <a:t>   2-2. 아쉬웠던 점</a:t>
            </a:r>
            <a:endParaRPr lang="ko-KR" altLang="en-US" sz="2800"/>
          </a:p>
          <a:p>
            <a:pPr marL="228600" indent="-228600" latinLnBrk="0">
              <a:buFont typeface="맑은 고딕"/>
              <a:buChar char="•"/>
            </a:pPr>
            <a:r>
              <a:rPr lang="ko-KR" altLang="en-US" sz="2800"/>
              <a:t>   2-3. 부수효과</a:t>
            </a:r>
            <a:endParaRPr lang="ko-KR" altLang="en-US" sz="2800"/>
          </a:p>
          <a:p>
            <a:pPr marL="228600" indent="-228600" latinLnBrk="0">
              <a:buFont typeface="맑은 고딕"/>
              <a:buChar char="•"/>
            </a:pPr>
            <a:r>
              <a:rPr lang="ko-KR" altLang="en-US" sz="2800"/>
              <a:t>3. 끝마치며</a:t>
            </a:r>
            <a:endParaRPr lang="ko-KR" altLang="en-US" sz="2800"/>
          </a:p>
          <a:p>
            <a:pPr marL="0" indent="0" latinLnBrk="0">
              <a:buFont typeface="맑은 고딕"/>
              <a:buChar char="•"/>
            </a:pPr>
            <a:endParaRPr lang="ko-KR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7505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800">
                <a:latin typeface="나눔바른펜" charset="0"/>
                <a:ea typeface="나눔바른펜" charset="0"/>
              </a:rPr>
              <a:t>     스터디에 </a:t>
            </a:r>
            <a:r>
              <a:rPr lang="ko-KR" altLang="en-US" sz="2800">
                <a:latin typeface="나눔바른펜" charset="0"/>
                <a:ea typeface="나눔바른펜" charset="0"/>
              </a:rPr>
              <a:t>꾸준히 참여해주신 스터디원 분들</a:t>
            </a:r>
            <a:endParaRPr lang="ko-KR" altLang="en-US" sz="2800">
              <a:latin typeface="나눔바른펜" charset="0"/>
              <a:ea typeface="나눔바른펜" charset="0"/>
            </a:endParaRPr>
          </a:p>
          <a:p>
            <a:pPr marL="0" indent="0" latinLnBrk="0">
              <a:buFontTx/>
              <a:buNone/>
            </a:pPr>
            <a:endParaRPr lang="ko-KR" altLang="en-US" sz="2800">
              <a:latin typeface="나눔바른펜" charset="0"/>
              <a:ea typeface="나눔바른펜" charset="0"/>
            </a:endParaRPr>
          </a:p>
          <a:p>
            <a:pPr marL="0" indent="0" latinLnBrk="0">
              <a:buFontTx/>
              <a:buNone/>
            </a:pPr>
            <a:r>
              <a:rPr lang="ko-KR" altLang="en-US" sz="2800">
                <a:latin typeface="나눔바른펜" charset="0"/>
                <a:ea typeface="나눔바른펜" charset="0"/>
              </a:rPr>
              <a:t>     </a:t>
            </a:r>
            <a:r>
              <a:rPr lang="ko-KR" altLang="en-US" sz="2800">
                <a:latin typeface="나눔바른펜" charset="0"/>
                <a:ea typeface="나눔바른펜" charset="0"/>
              </a:rPr>
              <a:t>스터디를 </a:t>
            </a:r>
            <a:r>
              <a:rPr lang="ko-KR" altLang="en-US" sz="2800">
                <a:latin typeface="나눔바른펜" charset="0"/>
                <a:ea typeface="나눔바른펜" charset="0"/>
              </a:rPr>
              <a:t>허락해</a:t>
            </a:r>
            <a:r>
              <a:rPr lang="ko-KR" altLang="en-US" sz="2800">
                <a:latin typeface="나눔바른펜" charset="0"/>
                <a:ea typeface="나눔바른펜" charset="0"/>
              </a:rPr>
              <a:t>주신 운영진 분</a:t>
            </a:r>
            <a:r>
              <a:rPr lang="ko-KR" altLang="en-US" sz="2800">
                <a:latin typeface="나눔바른펜" charset="0"/>
                <a:ea typeface="나눔바른펜" charset="0"/>
              </a:rPr>
              <a:t>들</a:t>
            </a:r>
            <a:endParaRPr lang="ko-KR" altLang="en-US" sz="2800">
              <a:latin typeface="나눔바른펜" charset="0"/>
              <a:ea typeface="나눔바른펜" charset="0"/>
            </a:endParaRPr>
          </a:p>
          <a:p>
            <a:pPr marL="0" indent="0" latinLnBrk="0">
              <a:buFontTx/>
              <a:buNone/>
            </a:pPr>
            <a:endParaRPr lang="ko-KR" altLang="en-US" sz="2800">
              <a:latin typeface="나눔바른펜" charset="0"/>
              <a:ea typeface="나눔바른펜" charset="0"/>
            </a:endParaRPr>
          </a:p>
          <a:p>
            <a:pPr marL="0" indent="0" latinLnBrk="0">
              <a:buFontTx/>
              <a:buNone/>
            </a:pPr>
            <a:r>
              <a:rPr lang="ko-KR" altLang="en-US" sz="2800">
                <a:latin typeface="나눔바른펜" charset="0"/>
                <a:ea typeface="나눔바른펜" charset="0"/>
              </a:rPr>
              <a:t>                                        </a:t>
            </a:r>
            <a:endParaRPr lang="ko-KR" altLang="en-US" sz="2800">
              <a:latin typeface="나눔바른펜" charset="0"/>
              <a:ea typeface="나눔바른펜" charset="0"/>
            </a:endParaRPr>
          </a:p>
          <a:p>
            <a:pPr marL="0" indent="0" latinLnBrk="0">
              <a:buFontTx/>
              <a:buNone/>
            </a:pPr>
            <a:endParaRPr lang="ko-KR" altLang="en-US" sz="2800">
              <a:latin typeface="나눔바른펜" charset="0"/>
              <a:ea typeface="나눔바른펜" charset="0"/>
            </a:endParaRPr>
          </a:p>
          <a:p>
            <a:pPr marL="0" indent="0" latinLnBrk="0">
              <a:buFontTx/>
              <a:buNone/>
            </a:pPr>
            <a:endParaRPr lang="ko-KR" altLang="en-US" sz="2800">
              <a:latin typeface="나눔바른펜" charset="0"/>
              <a:ea typeface="나눔바른펜" charset="0"/>
            </a:endParaRPr>
          </a:p>
          <a:p>
            <a:pPr marL="0" indent="0" latinLnBrk="0">
              <a:buFontTx/>
              <a:buNone/>
            </a:pPr>
            <a:r>
              <a:rPr lang="ko-KR" altLang="en-US" sz="2800">
                <a:latin typeface="나눔바른펜" charset="0"/>
                <a:ea typeface="나눔바른펜" charset="0"/>
              </a:rPr>
              <a:t>                                            </a:t>
            </a:r>
            <a:r>
              <a:rPr lang="ko-KR" altLang="en-US" sz="2800">
                <a:latin typeface="나눔바른펜" charset="0"/>
                <a:ea typeface="나눔바른펜" charset="0"/>
              </a:rPr>
              <a:t>감사</a:t>
            </a:r>
            <a:r>
              <a:rPr lang="ko-KR" altLang="en-US" sz="2800">
                <a:latin typeface="나눔바른펜" charset="0"/>
                <a:ea typeface="나눔바른펜" charset="0"/>
              </a:rPr>
              <a:t>합니다</a:t>
            </a:r>
            <a:r>
              <a:rPr lang="ko-KR" altLang="en-US" sz="2800">
                <a:latin typeface="나눔바른펜" charset="0"/>
                <a:ea typeface="나눔바른펜" charset="0"/>
              </a:rPr>
              <a:t>. ( _ _ )</a:t>
            </a:r>
            <a:endParaRPr lang="ko-KR" altLang="en-US" sz="2800">
              <a:latin typeface="나눔바른펜" charset="0"/>
              <a:ea typeface="나눔바른펜" charset="0"/>
            </a:endParaRPr>
          </a:p>
        </p:txBody>
      </p:sp>
      <p:sp>
        <p:nvSpPr>
          <p:cNvPr id="4" name="제목 18"/>
          <p:cNvSpPr txBox="1">
            <a:spLocks/>
          </p:cNvSpPr>
          <p:nvPr>
            <p:ph type="title" idx="2"/>
          </p:nvPr>
        </p:nvSpPr>
        <p:spPr>
          <a:xfrm rot="0">
            <a:off x="838200" y="351790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400">
                <a:latin typeface="나눔바른펜" charset="0"/>
                <a:ea typeface="나눔바른펜" charset="0"/>
              </a:rPr>
              <a:t>시작하기에 앞서</a:t>
            </a:r>
            <a:endParaRPr lang="ko-KR" altLang="en-US" sz="4400">
              <a:latin typeface="나눔바른펜" charset="0"/>
              <a:ea typeface="나눔바른펜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나눔바른펜" charset="0"/>
                <a:ea typeface="나눔바른펜" charset="0"/>
              </a:rPr>
              <a:t>스터디 설명</a:t>
            </a:r>
            <a:endParaRPr lang="ko-KR" altLang="en-US" sz="4400">
              <a:latin typeface="나눔바른펜" charset="0"/>
              <a:ea typeface="나눔바른펜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8140" cy="43541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 typeface="맑은 고딕"/>
              <a:buChar char="•"/>
            </a:pPr>
            <a:r>
              <a:rPr lang="ko-KR" altLang="en-US" sz="2800">
                <a:latin typeface="나눔바른펜" charset="0"/>
                <a:ea typeface="나눔바른펜" charset="0"/>
              </a:rPr>
              <a:t>방학 동안 꾸준히 PS를 하기 위해 시작하였습니다.</a:t>
            </a:r>
            <a:endParaRPr lang="ko-KR" altLang="en-US" sz="2800">
              <a:latin typeface="나눔바른펜" charset="0"/>
              <a:ea typeface="나눔바른펜" charset="0"/>
            </a:endParaRPr>
          </a:p>
          <a:p>
            <a:pPr marL="0" indent="0" latinLnBrk="0">
              <a:buFont typeface="맑은 고딕"/>
              <a:buChar char="•"/>
            </a:pPr>
            <a:r>
              <a:rPr lang="ko-KR" altLang="en-US" sz="2800">
                <a:latin typeface="나눔바른펜" charset="0"/>
                <a:ea typeface="나눔바른펜" charset="0"/>
              </a:rPr>
              <a:t>PS는 백준</a:t>
            </a:r>
            <a:r>
              <a:rPr lang="ko-KR" altLang="en-US" sz="2800">
                <a:latin typeface="나눔바른펜" charset="0"/>
                <a:ea typeface="나눔바른펜" charset="0"/>
              </a:rPr>
              <a:t>으로</a:t>
            </a:r>
            <a:r>
              <a:rPr lang="ko-KR" altLang="en-US" sz="2800">
                <a:latin typeface="나눔바른펜" charset="0"/>
                <a:ea typeface="나눔바른펜" charset="0"/>
              </a:rPr>
              <a:t> 진행하였습니다.</a:t>
            </a:r>
            <a:endParaRPr lang="ko-KR" altLang="en-US" sz="2800">
              <a:latin typeface="나눔바른펜" charset="0"/>
              <a:ea typeface="나눔바른펜" charset="0"/>
            </a:endParaRPr>
          </a:p>
          <a:p>
            <a:pPr marL="0" indent="0" latinLnBrk="0">
              <a:buFont typeface="맑은 고딕"/>
              <a:buChar char="•"/>
            </a:pPr>
            <a:r>
              <a:rPr lang="ko-KR" altLang="en-US" sz="2800">
                <a:latin typeface="나눔바른펜" charset="0"/>
                <a:ea typeface="나눔바른펜" charset="0"/>
              </a:rPr>
              <a:t>매주 알고리즘을 정한 뒤 본인의 코드를 리뷰하는 식으로 진행했습니다.</a:t>
            </a:r>
            <a:endParaRPr lang="ko-KR" altLang="en-US" sz="2800">
              <a:latin typeface="나눔바른펜" charset="0"/>
              <a:ea typeface="나눔바른펜" charset="0"/>
            </a:endParaRPr>
          </a:p>
          <a:p>
            <a:pPr marL="0" indent="0" latinLnBrk="0">
              <a:buFontTx/>
              <a:buNone/>
            </a:pPr>
            <a:r>
              <a:rPr lang="ko-KR" altLang="en-US" sz="1800">
                <a:latin typeface="나눔바른펜" charset="0"/>
                <a:ea typeface="나눔바른펜" charset="0"/>
              </a:rPr>
              <a:t> </a:t>
            </a:r>
            <a:endParaRPr lang="ko-KR" altLang="en-US" sz="1800">
              <a:latin typeface="나눔바른펜" charset="0"/>
              <a:ea typeface="나눔바른펜" charset="0"/>
            </a:endParaRPr>
          </a:p>
          <a:p>
            <a:pPr marL="0" indent="0" latinLnBrk="0">
              <a:buFontTx/>
              <a:buNone/>
            </a:pPr>
            <a:endParaRPr lang="ko-KR" altLang="en-US" sz="1800">
              <a:latin typeface="나눔바른펜" charset="0"/>
              <a:ea typeface="나눔바른펜" charset="0"/>
            </a:endParaRPr>
          </a:p>
          <a:p>
            <a:pPr marL="0" indent="0" latinLnBrk="0">
              <a:buFontTx/>
              <a:buNone/>
            </a:pPr>
            <a:r>
              <a:rPr lang="ko-KR" altLang="en-US" sz="1800">
                <a:latin typeface="나눔바른펜" charset="0"/>
                <a:ea typeface="나눔바른펜" charset="0"/>
              </a:rPr>
              <a:t> </a:t>
            </a:r>
            <a:endParaRPr lang="ko-KR" altLang="en-US" sz="1800">
              <a:latin typeface="나눔바른펜" charset="0"/>
              <a:ea typeface="나눔바른펜" charset="0"/>
            </a:endParaRPr>
          </a:p>
          <a:p>
            <a:pPr marL="0" indent="0" latinLnBrk="0">
              <a:buFontTx/>
              <a:buNone/>
            </a:pPr>
            <a:endParaRPr lang="ko-KR" altLang="en-US" sz="1800">
              <a:latin typeface="나눔바른펜" charset="0"/>
              <a:ea typeface="나눔바른펜" charset="0"/>
            </a:endParaRPr>
          </a:p>
          <a:p>
            <a:pPr marL="0" indent="0" latinLnBrk="0">
              <a:buFontTx/>
              <a:buNone/>
            </a:pPr>
            <a:r>
              <a:rPr lang="ko-KR" altLang="en-US" sz="1800">
                <a:latin typeface="나눔바른펜" charset="0"/>
                <a:ea typeface="나눔바른펜" charset="0"/>
              </a:rPr>
              <a:t>                                                       bfs/dfs -&gt; 자료구조 -&gt; 브루트포스 -&gt; 그리디 -&gt; dp</a:t>
            </a:r>
            <a:endParaRPr lang="ko-KR" altLang="en-US" sz="1800">
              <a:latin typeface="나눔바른펜" charset="0"/>
              <a:ea typeface="나눔바른펜" charset="0"/>
            </a:endParaRPr>
          </a:p>
          <a:p>
            <a:pPr marL="0" indent="0" latinLnBrk="0">
              <a:buClr>
                <a:srgbClr val="000000"/>
              </a:buClr>
              <a:buFont typeface="맑은 고딕"/>
              <a:buChar char="•"/>
            </a:pPr>
            <a:endParaRPr lang="ko-KR" altLang="en-US" sz="2800"/>
          </a:p>
        </p:txBody>
      </p:sp>
      <p:graphicFrame>
        <p:nvGraphicFramePr>
          <p:cNvPr id="4" name="표 11"/>
          <p:cNvGraphicFramePr>
            <a:graphicFrameLocks noGrp="1"/>
          </p:cNvGraphicFramePr>
          <p:nvPr/>
        </p:nvGraphicFramePr>
        <p:xfrm>
          <a:off x="6858000" y="6181090"/>
          <a:ext cx="5184140" cy="40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140"/>
              </a:tblGrid>
              <a:tr h="40132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2000" kern="1200" i="0" b="0">
                          <a:solidFill>
                            <a:schemeClr val="tx1"/>
                          </a:solidFill>
                          <a:latin typeface="나눔바른펜" charset="0"/>
                          <a:ea typeface="나눔바른펜" charset="0"/>
                        </a:rPr>
                        <a:t>보고서, 발표자료는 </a:t>
                      </a:r>
                      <a:r>
                        <a:rPr lang="ko-KR" sz="2000" kern="1200" i="0" b="0">
                          <a:solidFill>
                            <a:schemeClr val="tx1"/>
                          </a:solidFill>
                          <a:latin typeface="나눔바른펜" charset="0"/>
                          <a:ea typeface="나눔바른펜" charset="0"/>
                        </a:rPr>
                        <a:t>하이아크 드라이브</a:t>
                      </a:r>
                      <a:r>
                        <a:rPr lang="ko-KR" sz="2000" kern="1200" i="0" b="0">
                          <a:solidFill>
                            <a:schemeClr val="tx1"/>
                          </a:solidFill>
                          <a:latin typeface="나눔바른펜" charset="0"/>
                          <a:ea typeface="나눔바른펜" charset="0"/>
                        </a:rPr>
                        <a:t>를</a:t>
                      </a:r>
                      <a:r>
                        <a:rPr lang="ko-KR" sz="2000" kern="1200" i="0" b="0">
                          <a:solidFill>
                            <a:schemeClr val="tx1"/>
                          </a:solidFill>
                          <a:latin typeface="나눔바른펜" charset="0"/>
                          <a:ea typeface="나눔바른펜" charset="0"/>
                        </a:rPr>
                        <a:t> 참고해주세요!</a:t>
                      </a:r>
                      <a:endParaRPr lang="ko-KR" altLang="en-US" sz="2000" kern="1200" i="0" b="0">
                        <a:solidFill>
                          <a:schemeClr val="tx1"/>
                        </a:solidFill>
                        <a:latin typeface="나눔바른펜" charset="0"/>
                        <a:ea typeface="나눔바른펜" charset="0"/>
                      </a:endParaRPr>
                    </a:p>
                  </a:txBody>
                  <a:tcPr marL="90170" marR="90170" marT="46990" marB="4699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ChangeAspect="1"/>
          </p:cNvPicPr>
          <p:nvPr>
            <p:ph type="obj" idx="1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66750" y="1686560"/>
            <a:ext cx="2191385" cy="4695825"/>
          </a:xfrm>
          <a:prstGeom prst="rect"/>
          <a:noFill/>
        </p:spPr>
      </p:pic>
      <p:sp>
        <p:nvSpPr>
          <p:cNvPr id="4" name="제목 14"/>
          <p:cNvSpPr txBox="1">
            <a:spLocks/>
          </p:cNvSpPr>
          <p:nvPr>
            <p:ph type="title"/>
          </p:nvPr>
        </p:nvSpPr>
        <p:spPr>
          <a:xfrm rot="0">
            <a:off x="848995" y="354330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400">
                <a:latin typeface="나눔바른펜" charset="0"/>
                <a:ea typeface="나눔바른펜" charset="0"/>
              </a:rPr>
              <a:t>발표</a:t>
            </a:r>
            <a:r>
              <a:rPr lang="ko-KR" altLang="en-US" sz="4400">
                <a:latin typeface="나눔바른펜" charset="0"/>
                <a:ea typeface="나눔바른펜" charset="0"/>
              </a:rPr>
              <a:t> </a:t>
            </a:r>
            <a:r>
              <a:rPr lang="ko-KR" altLang="en-US" sz="4400">
                <a:latin typeface="나눔바른펜" charset="0"/>
                <a:ea typeface="나눔바른펜" charset="0"/>
              </a:rPr>
              <a:t>진행방식</a:t>
            </a:r>
            <a:endParaRPr lang="ko-KR" altLang="en-US" sz="4400">
              <a:latin typeface="나눔바른펜" charset="0"/>
              <a:ea typeface="나눔바른펜" charset="0"/>
            </a:endParaRPr>
          </a:p>
        </p:txBody>
      </p:sp>
      <p:graphicFrame>
        <p:nvGraphicFramePr>
          <p:cNvPr id="5" name="표 16"/>
          <p:cNvGraphicFramePr>
            <a:graphicFrameLocks noGrp="1"/>
          </p:cNvGraphicFramePr>
          <p:nvPr/>
        </p:nvGraphicFramePr>
        <p:xfrm>
          <a:off x="3117215" y="1437005"/>
          <a:ext cx="7031990" cy="4984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990"/>
              </a:tblGrid>
              <a:tr h="4984115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나눔바른펜" charset="0"/>
                          <a:ea typeface="나눔바른펜" charset="0"/>
                        </a:rPr>
                        <a:t>1.</a:t>
                      </a: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나눔바른펜" charset="0"/>
                          <a:ea typeface="나눔바른펜" charset="0"/>
                        </a:rPr>
                        <a:t> </a:t>
                      </a: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나눔바른펜" charset="0"/>
                          <a:ea typeface="나눔바른펜" charset="0"/>
                        </a:rPr>
                        <a:t>공통 문제와 각자 선별한 문제의 입출력을 설명합니다.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나눔바른펜" charset="0"/>
                        <a:ea typeface="나눔바른펜" charset="0"/>
                      </a:endParaRPr>
                    </a:p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tx1"/>
                        </a:solidFill>
                        <a:latin typeface="나눔바른펜" charset="0"/>
                        <a:ea typeface="나눔바른펜" charset="0"/>
                      </a:endParaRPr>
                    </a:p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tx1"/>
                        </a:solidFill>
                        <a:latin typeface="나눔바른펜" charset="0"/>
                        <a:ea typeface="나눔바른펜" charset="0"/>
                      </a:endParaRPr>
                    </a:p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tx1"/>
                        </a:solidFill>
                        <a:latin typeface="나눔바른펜" charset="0"/>
                        <a:ea typeface="나눔바른펜" charset="0"/>
                      </a:endParaRPr>
                    </a:p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tx1"/>
                        </a:solidFill>
                        <a:latin typeface="나눔바른펜" charset="0"/>
                        <a:ea typeface="나눔바른펜" charset="0"/>
                      </a:endParaRPr>
                    </a:p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tx1"/>
                        </a:solidFill>
                        <a:latin typeface="나눔바른펜" charset="0"/>
                        <a:ea typeface="나눔바른펜" charset="0"/>
                      </a:endParaRPr>
                    </a:p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tx1"/>
                        </a:solidFill>
                        <a:latin typeface="나눔바른펜" charset="0"/>
                        <a:ea typeface="나눔바른펜" charset="0"/>
                      </a:endParaRPr>
                    </a:p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tx1"/>
                        </a:solidFill>
                        <a:latin typeface="나눔바른펜" charset="0"/>
                        <a:ea typeface="나눔바른펜" charset="0"/>
                      </a:endParaRPr>
                    </a:p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나눔바른펜" charset="0"/>
                          <a:ea typeface="나눔바른펜" charset="0"/>
                        </a:rPr>
                        <a:t>2. 핵심 로직과 푸는데 필요한 아이디어를 설명합니다.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나눔바른펜" charset="0"/>
                        <a:ea typeface="나눔바른펜" charset="0"/>
                      </a:endParaRPr>
                    </a:p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tx1"/>
                        </a:solidFill>
                        <a:latin typeface="나눔바른펜" charset="0"/>
                        <a:ea typeface="나눔바른펜" charset="0"/>
                      </a:endParaRPr>
                    </a:p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tx1"/>
                        </a:solidFill>
                        <a:latin typeface="나눔바른펜" charset="0"/>
                        <a:ea typeface="나눔바른펜" charset="0"/>
                      </a:endParaRPr>
                    </a:p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tx1"/>
                        </a:solidFill>
                        <a:latin typeface="나눔바른펜" charset="0"/>
                        <a:ea typeface="나눔바른펜" charset="0"/>
                      </a:endParaRPr>
                    </a:p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tx1"/>
                        </a:solidFill>
                        <a:latin typeface="나눔바른펜" charset="0"/>
                        <a:ea typeface="나눔바른펜" charset="0"/>
                      </a:endParaRPr>
                    </a:p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tx1"/>
                        </a:solidFill>
                        <a:latin typeface="나눔바른펜" charset="0"/>
                        <a:ea typeface="나눔바른펜" charset="0"/>
                      </a:endParaRPr>
                    </a:p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tx1"/>
                        </a:solidFill>
                        <a:latin typeface="나눔바른펜" charset="0"/>
                        <a:ea typeface="나눔바른펜" charset="0"/>
                      </a:endParaRPr>
                    </a:p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tx1"/>
                        </a:solidFill>
                        <a:latin typeface="나눔바른펜" charset="0"/>
                        <a:ea typeface="나눔바른펜" charset="0"/>
                      </a:endParaRPr>
                    </a:p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나눔바른펜" charset="0"/>
                          <a:ea typeface="나눔바른펜" charset="0"/>
                        </a:rPr>
                        <a:t>3. 실제 자신이 짠 코드를 리뷰합니다.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나눔바른펜" charset="0"/>
                        <a:ea typeface="나눔바른펜" charset="0"/>
                      </a:endParaRPr>
                    </a:p>
                  </a:txBody>
                  <a:tcPr marL="90170" marR="90170" marT="46990" marB="4699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8775" cy="43548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맑은 고딕"/>
              <a:buChar char="•"/>
            </a:pPr>
            <a:r>
              <a:rPr lang="ko-KR" altLang="en-US" sz="3600">
                <a:latin typeface="나눔바른펜" charset="0"/>
                <a:ea typeface="나눔바른펜" charset="0"/>
              </a:rPr>
              <a:t>주목표:</a:t>
            </a:r>
            <a:endParaRPr lang="ko-KR" altLang="en-US" sz="3600">
              <a:latin typeface="나눔바른펜" charset="0"/>
              <a:ea typeface="나눔바른펜" charset="0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나눔바른펜" charset="0"/>
                <a:ea typeface="나눔바른펜" charset="0"/>
              </a:rPr>
              <a:t>       일주일마다 정해진 수의 양질의(코테기출문제), 적당한 난이도의 (골드3~5) </a:t>
            </a:r>
            <a:endParaRPr lang="ko-KR" altLang="en-US" sz="2800">
              <a:latin typeface="나눔바른펜" charset="0"/>
              <a:ea typeface="나눔바른펜" charset="0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나눔바른펜" charset="0"/>
                <a:ea typeface="나눔바른펜" charset="0"/>
              </a:rPr>
              <a:t>       문제들을 풀며 각 알고리즘의 핵심 코드를 익히고, 문제 패턴을 파악한다.</a:t>
            </a:r>
            <a:endParaRPr lang="ko-KR" altLang="en-US" sz="2800">
              <a:latin typeface="나눔바른펜" charset="0"/>
              <a:ea typeface="나눔바른펜" charset="0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나눔바른펜" charset="0"/>
                <a:ea typeface="나눔바른펜" charset="0"/>
              </a:rPr>
              <a:t>        </a:t>
            </a:r>
            <a:r>
              <a:rPr lang="ko-KR" altLang="en-US" sz="2400">
                <a:latin typeface="나눔바른펜" charset="0"/>
                <a:ea typeface="나눔바른펜" charset="0"/>
              </a:rPr>
              <a:t>기대효과 -&gt; 골드</a:t>
            </a:r>
            <a:r>
              <a:rPr lang="ko-KR" altLang="en-US" sz="2400">
                <a:latin typeface="나눔바른펜" charset="0"/>
                <a:ea typeface="나눔바른펜" charset="0"/>
              </a:rPr>
              <a:t> 티어 핵심</a:t>
            </a:r>
            <a:r>
              <a:rPr lang="ko-KR" altLang="en-US" sz="2400">
                <a:latin typeface="나눔바른펜" charset="0"/>
                <a:ea typeface="나눔바른펜" charset="0"/>
              </a:rPr>
              <a:t> 문제들에 자신감이 생긴다.</a:t>
            </a: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228600" indent="-228600" latinLnBrk="0">
              <a:buClr>
                <a:srgbClr val="000000"/>
              </a:buClr>
              <a:buFont typeface="Arial"/>
              <a:buChar char="0"/>
            </a:pP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맑은 고딕"/>
              <a:buChar char="•"/>
            </a:pPr>
            <a:r>
              <a:rPr lang="ko-KR" altLang="en-US" sz="3600">
                <a:latin typeface="나눔바른펜" charset="0"/>
                <a:ea typeface="나눔바른펜" charset="0"/>
              </a:rPr>
              <a:t>부목표:</a:t>
            </a:r>
            <a:endParaRPr lang="ko-KR" altLang="en-US" sz="3600">
              <a:latin typeface="나눔바른펜" charset="0"/>
              <a:ea typeface="나눔바른펜" charset="0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나눔바른펜" charset="0"/>
                <a:ea typeface="나눔바른펜" charset="0"/>
              </a:rPr>
              <a:t>       주 1회, 웹엑스로 모여 본인의 코드를 분석 및 발표한다. </a:t>
            </a:r>
            <a:endParaRPr lang="ko-KR" altLang="en-US" sz="2800">
              <a:latin typeface="나눔바른펜" charset="0"/>
              <a:ea typeface="나눔바른펜" charset="0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나눔바른펜" charset="0"/>
                <a:ea typeface="나눔바른펜" charset="0"/>
              </a:rPr>
              <a:t>        </a:t>
            </a:r>
            <a:r>
              <a:rPr lang="ko-KR" altLang="en-US" sz="2400">
                <a:latin typeface="나눔바른펜" charset="0"/>
                <a:ea typeface="나눔바른펜" charset="0"/>
              </a:rPr>
              <a:t>기대효과 -&gt; 발표에 자신감이 생긴다.</a:t>
            </a:r>
            <a:endParaRPr lang="ko-KR" altLang="en-US" sz="2400">
              <a:latin typeface="나눔바른펜" charset="0"/>
              <a:ea typeface="나눔바른펜" charset="0"/>
            </a:endParaRPr>
          </a:p>
        </p:txBody>
      </p:sp>
      <p:sp>
        <p:nvSpPr>
          <p:cNvPr id="4" name="제목 8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400">
                <a:latin typeface="나눔바른펜" charset="0"/>
                <a:ea typeface="나눔바른펜" charset="0"/>
              </a:rPr>
              <a:t>두 가지 </a:t>
            </a:r>
            <a:r>
              <a:rPr lang="ko-KR" altLang="en-US" sz="4400">
                <a:latin typeface="나눔바른펜" charset="0"/>
                <a:ea typeface="나눔바른펜" charset="0"/>
              </a:rPr>
              <a:t>목표</a:t>
            </a:r>
            <a:endParaRPr lang="ko-KR" altLang="en-US" sz="4400">
              <a:latin typeface="나눔바른펜" charset="0"/>
              <a:ea typeface="나눔바른펜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나눔바른펜" charset="0"/>
                <a:ea typeface="나눔바른펜" charset="0"/>
              </a:rPr>
              <a:t>그래서 뭘 얻었는데?</a:t>
            </a:r>
            <a:endParaRPr lang="ko-KR" altLang="en-US" sz="4400">
              <a:latin typeface="나눔바른펜" charset="0"/>
              <a:ea typeface="나눔바른펜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8140" cy="43541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800">
                <a:latin typeface="나눔바른펜" charset="0"/>
                <a:ea typeface="나눔바른펜" charset="0"/>
              </a:rPr>
              <a:t>1. 골드 티어(4~5) 문제에 대한 자신감</a:t>
            </a:r>
            <a:endParaRPr lang="ko-KR" altLang="en-US" sz="2800">
              <a:latin typeface="나눔바른펜" charset="0"/>
              <a:ea typeface="나눔바른펜" charset="0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나눔바른펜" charset="0"/>
              <a:ea typeface="나눔바른펜" charset="0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나눔바른펜" charset="0"/>
              <a:ea typeface="나눔바른펜" charset="0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나눔바른펜" charset="0"/>
                <a:ea typeface="나눔바른펜" charset="0"/>
              </a:rPr>
              <a:t>2. 핵심 알고리즘(BFS,DFS,그리디,DP)에 대한 감</a:t>
            </a:r>
            <a:endParaRPr lang="ko-KR" altLang="en-US" sz="2800">
              <a:latin typeface="나눔바른펜" charset="0"/>
              <a:ea typeface="나눔바른펜" charset="0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나눔바른펜" charset="0"/>
              <a:ea typeface="나눔바른펜" charset="0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나눔바른펜" charset="0"/>
              <a:ea typeface="나눔바른펜" charset="0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나눔바른펜" charset="0"/>
                <a:ea typeface="나눔바른펜" charset="0"/>
              </a:rPr>
              <a:t>3. 앞으로의 공부 방향</a:t>
            </a:r>
            <a:endParaRPr lang="ko-KR" altLang="en-US" sz="2800">
              <a:latin typeface="나눔바른펜" charset="0"/>
              <a:ea typeface="나눔바른펜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나눔바른펜" charset="0"/>
                <a:ea typeface="나눔바른펜" charset="0"/>
              </a:rPr>
              <a:t>이건 아쉬웠다!</a:t>
            </a:r>
            <a:endParaRPr lang="ko-KR" altLang="en-US" sz="4400">
              <a:latin typeface="나눔바른펜" charset="0"/>
              <a:ea typeface="나눔바른펜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7505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맑은 고딕"/>
              <a:buChar char="•"/>
            </a:pPr>
            <a:r>
              <a:rPr lang="ko-KR" altLang="en-US" sz="2800">
                <a:latin typeface="나눔바른펜" charset="0"/>
                <a:ea typeface="나눔바른펜" charset="0"/>
              </a:rPr>
              <a:t>1. 코드리뷰를 더 체계적으로 했으면</a:t>
            </a:r>
            <a:r>
              <a:rPr lang="ko-KR" altLang="en-US" sz="2800">
                <a:latin typeface="나눔바른펜" charset="0"/>
                <a:ea typeface="나눔바른펜" charset="0"/>
              </a:rPr>
              <a:t> 어땠을까?</a:t>
            </a:r>
            <a:endParaRPr lang="ko-KR" altLang="en-US" sz="2800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맑은 고딕"/>
              <a:buChar char="•"/>
            </a:pPr>
            <a:r>
              <a:rPr lang="ko-KR" altLang="en-US" sz="2800">
                <a:latin typeface="나눔바른펜" charset="0"/>
                <a:ea typeface="나눔바른펜" charset="0"/>
              </a:rPr>
              <a:t>2. 멘토가 있었으면 </a:t>
            </a:r>
            <a:r>
              <a:rPr lang="ko-KR" altLang="en-US" sz="2800">
                <a:latin typeface="나눔바른펜" charset="0"/>
                <a:ea typeface="나눔바른펜" charset="0"/>
              </a:rPr>
              <a:t>어땠을까?</a:t>
            </a:r>
            <a:endParaRPr lang="ko-KR" altLang="en-US" sz="2800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맑은 고딕"/>
              <a:buChar char="•"/>
            </a:pPr>
            <a:endParaRPr lang="ko-KR" altLang="en-US" sz="2800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맑은 고딕"/>
              <a:buChar char="•"/>
            </a:pPr>
            <a:endParaRPr lang="ko-KR" altLang="en-US" sz="2800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맑은 고딕"/>
              <a:buChar char="•"/>
            </a:pPr>
            <a:r>
              <a:rPr lang="ko-KR" altLang="en-US" sz="2800">
                <a:latin typeface="나눔바른펜" charset="0"/>
                <a:ea typeface="나눔바른펜" charset="0"/>
              </a:rPr>
              <a:t>대부분 코드리뷰 과정에서의 아쉬움이었다.</a:t>
            </a:r>
            <a:endParaRPr lang="ko-KR" altLang="en-US" sz="2800">
              <a:latin typeface="나눔바른펜" charset="0"/>
              <a:ea typeface="나눔바른펜" charset="0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맑은 고딕"/>
              <a:buChar char="•"/>
            </a:pPr>
            <a:r>
              <a:rPr lang="ko-KR" altLang="en-US" sz="2800">
                <a:latin typeface="나눔바른펜" charset="0"/>
                <a:ea typeface="나눔바른펜" charset="0"/>
              </a:rPr>
              <a:t>만약 다시 할 기회가 주어진다면 코드리뷰 부분을 보강할 것입니다.</a:t>
            </a:r>
            <a:endParaRPr lang="ko-KR" altLang="en-US" sz="2800">
              <a:latin typeface="나눔바른펜" charset="0"/>
              <a:ea typeface="나눔바른펜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4400">
                <a:latin typeface="나눔바른펜" charset="0"/>
                <a:ea typeface="나눔바른펜" charset="0"/>
              </a:rPr>
              <a:t>부차적인 효과</a:t>
            </a:r>
            <a:endParaRPr lang="ko-KR" altLang="en-US" sz="4400">
              <a:latin typeface="나눔바른펜" charset="0"/>
              <a:ea typeface="나눔바른펜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7505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맑은 고딕"/>
              <a:buChar char="•"/>
            </a:pPr>
            <a:r>
              <a:rPr lang="ko-KR" altLang="en-US" sz="2800">
                <a:latin typeface="나눔바른펜" charset="0"/>
                <a:ea typeface="나눔바른펜" charset="0"/>
              </a:rPr>
              <a:t>1. 코드포스를 시작하였다.</a:t>
            </a:r>
            <a:endParaRPr lang="ko-KR" altLang="en-US" sz="2800">
              <a:latin typeface="나눔바른펜" charset="0"/>
              <a:ea typeface="나눔바른펜" charset="0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나눔바른펜" charset="0"/>
                <a:ea typeface="나눔바른펜" charset="0"/>
              </a:rPr>
              <a:t>                                 </a:t>
            </a:r>
            <a:r>
              <a:rPr lang="ko-KR" altLang="en-US" sz="1400">
                <a:latin typeface="나눔바른펜" charset="0"/>
                <a:ea typeface="나눔바른펜" charset="0"/>
              </a:rPr>
              <a:t>코포하실?</a:t>
            </a:r>
            <a:endParaRPr lang="ko-KR" altLang="en-US" sz="1400">
              <a:latin typeface="나눔바른펜" charset="0"/>
              <a:ea typeface="나눔바른펜" charset="0"/>
            </a:endParaRPr>
          </a:p>
          <a:p>
            <a:pPr marL="228600" indent="-228600" latinLnBrk="0">
              <a:buClr>
                <a:srgbClr val="000000"/>
              </a:buClr>
              <a:buFont typeface="맑은 고딕"/>
              <a:buChar char="•"/>
            </a:pPr>
            <a:endParaRPr lang="ko-KR" altLang="en-US" sz="2800">
              <a:latin typeface="나눔바른펜" charset="0"/>
              <a:ea typeface="나눔바른펜" charset="0"/>
            </a:endParaRPr>
          </a:p>
          <a:p>
            <a:pPr marL="228600" indent="-228600" latinLnBrk="0">
              <a:buClr>
                <a:srgbClr val="000000"/>
              </a:buClr>
              <a:buFont typeface="맑은 고딕"/>
              <a:buChar char="•"/>
            </a:pPr>
            <a:endParaRPr lang="ko-KR" altLang="en-US" sz="2800">
              <a:latin typeface="나눔바른펜" charset="0"/>
              <a:ea typeface="나눔바른펜" charset="0"/>
            </a:endParaRPr>
          </a:p>
          <a:p>
            <a:pPr marL="228600" indent="-228600" latinLnBrk="0">
              <a:buClr>
                <a:srgbClr val="000000"/>
              </a:buClr>
              <a:buFont typeface="맑은 고딕"/>
              <a:buChar char="•"/>
            </a:pPr>
            <a:endParaRPr lang="ko-KR" altLang="en-US" sz="2800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맑은 고딕"/>
              <a:buChar char="•"/>
            </a:pPr>
            <a:r>
              <a:rPr lang="ko-KR" altLang="en-US" sz="2800">
                <a:latin typeface="나눔바른펜" charset="0"/>
                <a:ea typeface="나눔바른펜" charset="0"/>
              </a:rPr>
              <a:t>2. 발표가 두렵지 않아졌다</a:t>
            </a:r>
            <a:r>
              <a:rPr lang="ko-KR" altLang="en-US" sz="2800">
                <a:latin typeface="나눔바른펜" charset="0"/>
                <a:ea typeface="나눔바른펜" charset="0"/>
              </a:rPr>
              <a:t>.</a:t>
            </a:r>
            <a:r>
              <a:rPr lang="ko-KR" altLang="en-US" sz="2800">
                <a:latin typeface="나눔바른펜" charset="0"/>
                <a:ea typeface="나눔바른펜" charset="0"/>
              </a:rPr>
              <a:t> </a:t>
            </a:r>
            <a:r>
              <a:rPr lang="ko-KR" altLang="en-US" sz="1400">
                <a:latin typeface="나눔바른펜" charset="0"/>
                <a:ea typeface="나눔바른펜" charset="0"/>
              </a:rPr>
              <a:t>(비대면 한정)</a:t>
            </a:r>
            <a:endParaRPr lang="ko-KR" altLang="en-US" sz="1400">
              <a:latin typeface="나눔바른펜" charset="0"/>
              <a:ea typeface="나눔바른펜" charset="0"/>
            </a:endParaRPr>
          </a:p>
        </p:txBody>
      </p:sp>
      <p:pic>
        <p:nvPicPr>
          <p:cNvPr id="4" name="그림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49350" y="2516505"/>
            <a:ext cx="2755900" cy="3194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defaul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efault" id="{818DEC19-8B33-44C4-83AA-7EB7D193A35B}" vid="{060764A4-4300-461F-A4AB-3F9924E9AB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jangsung park</dc:creator>
  <cp:lastModifiedBy>jangsung park</cp:lastModifiedBy>
  <dc:title>PowerPoint 프레젠테이션</dc:title>
  <cp:version>9.102.73.43337</cp:version>
</cp:coreProperties>
</file>