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926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1"/>
    <p:sldId id="258" r:id="rId22"/>
    <p:sldId id="259" r:id="rId23"/>
    <p:sldId id="260" r:id="rId24"/>
    <p:sldId id="263" r:id="rId25"/>
    <p:sldId id="261" r:id="rId26"/>
    <p:sldId id="262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  <p:ext uri="{521415D9-36F7-43E2-AB2F-B90AF26B5E84}">
      <p14:sectionLst xmlns:p14="http://schemas.microsoft.com/office/powerpoint/2010/main">
        <p14:section name="기본 구역" id="{596762D4-1208-40BD-9F6F-89907E02A741}">
          <p14:sldIdLst>
            <p14:sldId id="256"/>
          </p14:sldIdLst>
        </p14:section>
        <p14:section name="프롤로그" id="{596762D4-1208-40BD-9F6F-89907E02A742}">
          <p14:sldIdLst>
            <p14:sldId id="257"/>
          </p14:sldIdLst>
        </p14:section>
        <p14:section name="who and when?" id="{596762D4-1208-40BD-9F6F-89907E02A743}">
          <p14:sldIdLst>
            <p14:sldId id="258"/>
          </p14:sldIdLst>
        </p14:section>
        <p14:section name="why?" id="{596762D4-1208-40BD-9F6F-89907E02A744}">
          <p14:sldIdLst>
            <p14:sldId id="259"/>
          </p14:sldIdLst>
        </p14:section>
        <p14:section name="how?" id="{596762D4-1208-40BD-9F6F-89907E02A745}">
          <p14:sldIdLst>
            <p14:sldId id="260"/>
            <p14:sldId id="263"/>
          </p14:sldIdLst>
        </p14:section>
        <p14:section name="what?" id="{596762D4-1208-40BD-9F6F-89907E02A746}">
          <p14:sldIdLst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slide" Target="slides/slide2.xml"></Relationship><Relationship Id="rId22" Type="http://schemas.openxmlformats.org/officeDocument/2006/relationships/slide" Target="slides/slide3.xml"></Relationship><Relationship Id="rId23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5" Type="http://schemas.openxmlformats.org/officeDocument/2006/relationships/slide" Target="slides/slide6.xml"></Relationship><Relationship Id="rId26" Type="http://schemas.openxmlformats.org/officeDocument/2006/relationships/slide" Target="slides/slide7.xml"></Relationship><Relationship Id="rId27" Type="http://schemas.openxmlformats.org/officeDocument/2006/relationships/slide" Target="slides/slide8.xml"></Relationship><Relationship Id="rId28" Type="http://schemas.openxmlformats.org/officeDocument/2006/relationships/viewProps" Target="viewProps.xml"></Relationship><Relationship Id="rId29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2400"/>
            </a:lvl1pPr>
            <a:lvl2pPr marL="457200" indent="0" algn="ctr" latinLnBrk="0" lvl="1">
              <a:buFontTx/>
              <a:buNone/>
              <a:defRPr lang="en-GB" altLang="en-US" sz="2000"/>
            </a:lvl2pPr>
            <a:lvl3pPr marL="914400" indent="0" algn="ctr" latinLnBrk="0" lvl="2">
              <a:buFontTx/>
              <a:buNone/>
              <a:defRPr lang="en-GB" altLang="en-US" sz="1800"/>
            </a:lvl3pPr>
            <a:lvl4pPr marL="1371600" indent="0" algn="ctr" latinLnBrk="0" lvl="3">
              <a:buFontTx/>
              <a:buNone/>
              <a:defRPr lang="en-GB" altLang="en-US" sz="1600"/>
            </a:lvl4pPr>
            <a:lvl5pPr marL="1828800" indent="0" algn="ctr" latinLnBrk="0" lvl="4">
              <a:buFontTx/>
              <a:buNone/>
              <a:defRPr lang="en-GB" altLang="en-US" sz="1600"/>
            </a:lvl5pPr>
            <a:lvl6pPr marL="2286000" indent="0" algn="ctr" latinLnBrk="0" lvl="5">
              <a:buFontTx/>
              <a:buNone/>
              <a:defRPr lang="en-GB" altLang="en-US" sz="1600"/>
            </a:lvl6pPr>
            <a:lvl7pPr marL="2743200" indent="0" algn="ctr" latinLnBrk="0" lvl="6">
              <a:buFontTx/>
              <a:buNone/>
              <a:defRPr lang="en-GB" altLang="en-US" sz="1600"/>
            </a:lvl7pPr>
            <a:lvl8pPr marL="3200400" indent="0" algn="ctr" latinLnBrk="0" lvl="7">
              <a:buFontTx/>
              <a:buNone/>
              <a:defRPr lang="en-GB" altLang="en-US" sz="1600"/>
            </a:lvl8pPr>
            <a:lvl9pPr marL="3657600" indent="0" algn="ctr" latinLnBrk="0" lvl="8">
              <a:buFontTx/>
              <a:buNone/>
              <a:defRPr lang="en-GB" altLang="en-US" sz="16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2021-01-28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2021-01-28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 lvl="1"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 lvl="2"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 lvl="3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 lvl="4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 lvl="5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 lvl="6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 lvl="7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 lvl="8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sz="half" idx="1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 txBox="1">
            <a:spLocks noGrp="1"/>
          </p:cNvSpPr>
          <p:nvPr>
            <p:ph type="obj" sz="half" idx="2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" name="내용 개체 틀 3"/>
          <p:cNvSpPr txBox="1">
            <a:spLocks noGrp="1"/>
          </p:cNvSpPr>
          <p:nvPr>
            <p:ph type="obj" sz="half" idx="2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sz="quarter" idx="3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6" name="내용 개체 틀 5"/>
          <p:cNvSpPr txBox="1">
            <a:spLocks noGrp="1"/>
          </p:cNvSpPr>
          <p:nvPr>
            <p:ph type="obj" sz="quarter" idx="4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  <a:lvl2pPr marL="0" indent="0" latinLnBrk="0" lvl="1">
              <a:buFontTx/>
              <a:buNone/>
              <a:defRPr lang="en-GB" altLang="en-US" sz="2800"/>
            </a:lvl2pPr>
            <a:lvl3pPr marL="0" indent="0" latinLnBrk="0" lvl="2">
              <a:buFontTx/>
              <a:buNone/>
              <a:defRPr lang="en-GB" altLang="en-US" sz="2400"/>
            </a:lvl3pPr>
            <a:lvl4pPr marL="0" indent="0" latinLnBrk="0" lvl="3">
              <a:buFontTx/>
              <a:buNone/>
              <a:defRPr lang="en-GB" altLang="en-US" sz="2000"/>
            </a:lvl4pPr>
            <a:lvl5pPr marL="0" indent="0" latinLnBrk="0" lvl="4">
              <a:buFontTx/>
              <a:buNone/>
              <a:defRPr lang="en-GB" altLang="en-US" sz="2000"/>
            </a:lvl5pPr>
            <a:lvl6pPr marL="0" indent="0" latinLnBrk="0" lvl="5">
              <a:buFontTx/>
              <a:buNone/>
              <a:defRPr lang="en-GB" altLang="en-US" sz="2000"/>
            </a:lvl6pPr>
            <a:lvl7pPr marL="0" indent="0" latinLnBrk="0" lvl="6">
              <a:buFontTx/>
              <a:buNone/>
              <a:defRPr lang="en-GB" altLang="en-US" sz="2000"/>
            </a:lvl7pPr>
            <a:lvl8pPr marL="0" indent="0" latinLnBrk="0" lvl="7">
              <a:buFontTx/>
              <a:buNone/>
              <a:defRPr lang="en-GB" altLang="en-US" sz="2000"/>
            </a:lvl8pPr>
            <a:lvl9pPr marL="0" indent="0" latinLnBrk="0" lvl="8">
              <a:buFontTx/>
              <a:buNone/>
              <a:defRPr lang="en-GB" altLang="en-US" sz="2000"/>
            </a:lvl9pPr>
          </a:lstStyle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indent="0" latinLnBrk="0" lvl="1">
              <a:buFontTx/>
              <a:buNone/>
              <a:defRPr lang="en-GB" altLang="en-US" sz="1400"/>
            </a:lvl2pPr>
            <a:lvl3pPr marL="914400" indent="0" latinLnBrk="0" lvl="2">
              <a:buFontTx/>
              <a:buNone/>
              <a:defRPr lang="en-GB" altLang="en-US" sz="1200"/>
            </a:lvl3pPr>
            <a:lvl4pPr marL="1371600" indent="0" latinLnBrk="0" lvl="3">
              <a:buFontTx/>
              <a:buNone/>
              <a:defRPr lang="en-GB" altLang="en-US" sz="1000"/>
            </a:lvl4pPr>
            <a:lvl5pPr marL="1828800" indent="0" latinLnBrk="0" lvl="4">
              <a:buFontTx/>
              <a:buNone/>
              <a:defRPr lang="en-GB" altLang="en-US" sz="1000"/>
            </a:lvl5pPr>
            <a:lvl6pPr marL="2286000" indent="0" latinLnBrk="0" lvl="5">
              <a:buFontTx/>
              <a:buNone/>
              <a:defRPr lang="en-GB" altLang="en-US" sz="1000"/>
            </a:lvl6pPr>
            <a:lvl7pPr marL="2743200" indent="0" latinLnBrk="0" lvl="6">
              <a:buFontTx/>
              <a:buNone/>
              <a:defRPr lang="en-GB" altLang="en-US" sz="1000"/>
            </a:lvl7pPr>
            <a:lvl8pPr marL="3200400" indent="0" latinLnBrk="0" lvl="7">
              <a:buFontTx/>
              <a:buNone/>
              <a:defRPr lang="en-GB" altLang="en-US" sz="1000"/>
            </a:lvl8pPr>
            <a:lvl9pPr marL="3657600" indent="0" latinLnBrk="0" lvl="8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 txBox="1">
            <a:spLocks noGrp="1"/>
          </p:cNvSpPr>
          <p:nvPr>
            <p:ph type="pic" idx="1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텍스트 개체 틀 3"/>
          <p:cNvSpPr txBox="1">
            <a:spLocks noGrp="1"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indent="0" latinLnBrk="0" lvl="1">
              <a:buFontTx/>
              <a:buNone/>
              <a:defRPr lang="en-GB" altLang="en-US" sz="1400"/>
            </a:lvl2pPr>
            <a:lvl3pPr marL="914400" indent="0" latinLnBrk="0" lvl="2">
              <a:buFontTx/>
              <a:buNone/>
              <a:defRPr lang="en-GB" altLang="en-US" sz="1200"/>
            </a:lvl3pPr>
            <a:lvl4pPr marL="1371600" indent="0" latinLnBrk="0" lvl="3">
              <a:buFontTx/>
              <a:buNone/>
              <a:defRPr lang="en-GB" altLang="en-US" sz="1000"/>
            </a:lvl4pPr>
            <a:lvl5pPr marL="1828800" indent="0" latinLnBrk="0" lvl="4">
              <a:buFontTx/>
              <a:buNone/>
              <a:defRPr lang="en-GB" altLang="en-US" sz="1000"/>
            </a:lvl5pPr>
            <a:lvl6pPr marL="2286000" indent="0" latinLnBrk="0" lvl="5">
              <a:buFontTx/>
              <a:buNone/>
              <a:defRPr lang="en-GB" altLang="en-US" sz="1000"/>
            </a:lvl6pPr>
            <a:lvl7pPr marL="2743200" indent="0" latinLnBrk="0" lvl="6">
              <a:buFontTx/>
              <a:buNone/>
              <a:defRPr lang="en-GB" altLang="en-US" sz="1000"/>
            </a:lvl7pPr>
            <a:lvl8pPr marL="3200400" indent="0" latinLnBrk="0" lvl="7">
              <a:buFontTx/>
              <a:buNone/>
              <a:defRPr lang="en-GB" altLang="en-US" sz="1000"/>
            </a:lvl8pPr>
            <a:lvl9pPr marL="3657600" indent="0" latinLnBrk="0" lvl="8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32707993645.png"></Relationship><Relationship Id="rId3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39771298961.png"></Relationship><Relationship Id="rId3" Type="http://schemas.openxmlformats.org/officeDocument/2006/relationships/image" Target="../media/fImage21381309293.png"></Relationship><Relationship Id="rId4" Type="http://schemas.openxmlformats.org/officeDocument/2006/relationships/image" Target="../media/fImage1071131765.png"></Relationship><Relationship Id="rId5" Type="http://schemas.openxmlformats.org/officeDocument/2006/relationships/image" Target="../media/fImage2801128321.png"></Relationship><Relationship Id="rId6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image" Target="../media/fImage48761617443.png"></Relationship><Relationship Id="rId2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accent6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1524000" y="158750"/>
            <a:ext cx="9145270" cy="238887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>
                <a:latin typeface="나눔바른펜" charset="0"/>
                <a:ea typeface="나눔바른펜" charset="0"/>
              </a:rPr>
              <a:t>알고리즘+PS</a:t>
            </a:r>
            <a:r>
              <a:rPr lang="ko-KR" altLang="en-US">
                <a:latin typeface="나눔바른펜" charset="0"/>
                <a:ea typeface="나눔바른펜" charset="0"/>
              </a:rPr>
              <a:t> </a:t>
            </a:r>
            <a:r>
              <a:rPr lang="ko-KR" altLang="en-US">
                <a:latin typeface="나눔바른펜" charset="0"/>
                <a:ea typeface="나눔바른펜" charset="0"/>
              </a:rPr>
              <a:t>with</a:t>
            </a:r>
            <a:r>
              <a:rPr lang="ko-KR" altLang="en-US">
                <a:latin typeface="나눔바른펜" charset="0"/>
                <a:ea typeface="나눔바른펜" charset="0"/>
              </a:rPr>
              <a:t> </a:t>
            </a:r>
            <a:r>
              <a:rPr lang="ko-KR" altLang="en-US">
                <a:latin typeface="나눔바른펜" charset="0"/>
                <a:ea typeface="나눔바른펜" charset="0"/>
              </a:rPr>
              <a:t>BOJ</a:t>
            </a:r>
            <a:endParaRPr lang="ko-KR" altLang="en-US">
              <a:latin typeface="나눔바른펜" charset="0"/>
              <a:ea typeface="나눔바른펜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7774940" y="5363210"/>
            <a:ext cx="3612515" cy="518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>
                <a:solidFill>
                  <a:schemeClr val="tx1"/>
                </a:solidFill>
                <a:latin typeface="나눔바른펜" charset="0"/>
                <a:ea typeface="나눔바른펜" charset="0"/>
              </a:rPr>
              <a:t>by</a:t>
            </a:r>
            <a:r>
              <a:rPr lang="ko-KR" altLang="en-US">
                <a:latin typeface="나눔바른펜" charset="0"/>
                <a:ea typeface="나눔바른펜" charset="0"/>
              </a:rPr>
              <a:t> 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  <a:latin typeface="나눔바른펜" charset="0"/>
                <a:ea typeface="나눔바른펜" charset="0"/>
              </a:rPr>
              <a:t>kimchist</a:t>
            </a:r>
            <a:endParaRPr lang="ko-KR" altLang="en-US">
              <a:latin typeface="나눔바른펜" charset="0"/>
              <a:ea typeface="나눔바른펜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>
                <a:latin typeface="나눔바른펜" charset="0"/>
                <a:ea typeface="나눔바른펜" charset="0"/>
              </a:rPr>
              <a:t>목차</a:t>
            </a:r>
            <a:endParaRPr lang="ko-KR" altLang="en-US">
              <a:latin typeface="나눔바른펜" charset="0"/>
              <a:ea typeface="나눔바른펜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>
                <a:latin typeface="나눔바른펜" charset="0"/>
                <a:ea typeface="나눔바른펜" charset="0"/>
              </a:rPr>
              <a:t>1. who and when?</a:t>
            </a:r>
            <a:endParaRPr lang="ko-KR" altLang="en-US">
              <a:latin typeface="나눔바른펜" charset="0"/>
              <a:ea typeface="나눔바른펜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>
                <a:latin typeface="나눔바른펜" charset="0"/>
                <a:ea typeface="나눔바른펜" charset="0"/>
              </a:rPr>
              <a:t>2. why?</a:t>
            </a:r>
            <a:endParaRPr lang="ko-KR" altLang="en-US">
              <a:latin typeface="나눔바른펜" charset="0"/>
              <a:ea typeface="나눔바른펜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>
                <a:latin typeface="나눔바른펜" charset="0"/>
                <a:ea typeface="나눔바른펜" charset="0"/>
              </a:rPr>
              <a:t>3. how?</a:t>
            </a:r>
            <a:endParaRPr lang="ko-KR" altLang="en-US">
              <a:latin typeface="나눔바른펜" charset="0"/>
              <a:ea typeface="나눔바른펜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>
                <a:latin typeface="나눔바른펜" charset="0"/>
                <a:ea typeface="나눔바른펜" charset="0"/>
              </a:rPr>
              <a:t>4. what?</a:t>
            </a:r>
            <a:endParaRPr lang="ko-KR" altLang="en-US">
              <a:latin typeface="나눔바른펜" charset="0"/>
              <a:ea typeface="나눔바른펜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accent6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>
            <p:ph type="title"/>
          </p:nvPr>
        </p:nvSpPr>
        <p:spPr>
          <a:xfrm rot="0">
            <a:off x="5080" y="4445"/>
            <a:ext cx="10516235" cy="570230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>
                <a:latin typeface="나눔바른펜" charset="0"/>
                <a:ea typeface="나눔바른펜" charset="0"/>
              </a:rPr>
              <a:t>who and when?</a:t>
            </a:r>
            <a:endParaRPr lang="ko-KR" altLang="en-US">
              <a:latin typeface="나눔바른펜" charset="0"/>
              <a:ea typeface="나눔바른펜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421640" y="744220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85000" lnSpcReduction="0"/>
          </a:bodyPr>
          <a:lstStyle/>
          <a:p>
            <a:pPr marL="0" indent="0" latinLnBrk="0">
              <a:buFont typeface="Arial"/>
              <a:buChar char="•"/>
            </a:pPr>
            <a:r>
              <a:rPr lang="ko-KR" altLang="en-US" sz="2400">
                <a:latin typeface="나눔바른펜" charset="0"/>
                <a:ea typeface="나눔바른펜" charset="0"/>
              </a:rPr>
              <a:t>1.</a:t>
            </a:r>
            <a:r>
              <a:rPr lang="ko-KR" altLang="en-US" sz="2400">
                <a:latin typeface="나눔바른펜" charset="0"/>
                <a:ea typeface="나눔바른펜" charset="0"/>
              </a:rPr>
              <a:t> </a:t>
            </a:r>
            <a:r>
              <a:rPr lang="ko-KR" altLang="en-US" sz="2400">
                <a:latin typeface="나눔바른펜" charset="0"/>
                <a:ea typeface="나눔바른펜" charset="0"/>
              </a:rPr>
              <a:t>19학번</a:t>
            </a:r>
            <a:r>
              <a:rPr lang="ko-KR" altLang="en-US" sz="2400">
                <a:latin typeface="나눔바른펜" charset="0"/>
                <a:ea typeface="나눔바른펜" charset="0"/>
              </a:rPr>
              <a:t> </a:t>
            </a:r>
            <a:r>
              <a:rPr lang="ko-KR" altLang="en-US" sz="2400">
                <a:latin typeface="나눔바른펜" charset="0"/>
                <a:ea typeface="나눔바른펜" charset="0"/>
              </a:rPr>
              <a:t>자전</a:t>
            </a:r>
            <a:r>
              <a:rPr lang="ko-KR" altLang="en-US" sz="2400">
                <a:latin typeface="나눔바른펜" charset="0"/>
                <a:ea typeface="나눔바른펜" charset="0"/>
              </a:rPr>
              <a:t> </a:t>
            </a:r>
            <a:r>
              <a:rPr lang="ko-KR" altLang="en-US" sz="2400">
                <a:latin typeface="나눔바른펜" charset="0"/>
                <a:ea typeface="나눔바른펜" charset="0"/>
              </a:rPr>
              <a:t>학생입니다.</a:t>
            </a:r>
            <a:endParaRPr lang="ko-KR" altLang="en-US" sz="2400">
              <a:latin typeface="나눔바른펜" charset="0"/>
              <a:ea typeface="나눔바른펜" charset="0"/>
            </a:endParaRPr>
          </a:p>
          <a:p>
            <a:pPr marL="0" indent="0" latinLnBrk="0">
              <a:buFont typeface="Arial"/>
              <a:buChar char="•"/>
            </a:pPr>
            <a:r>
              <a:rPr lang="ko-KR" altLang="en-US" sz="2400">
                <a:latin typeface="나눔바른펜" charset="0"/>
                <a:ea typeface="나눔바른펜" charset="0"/>
              </a:rPr>
              <a:t>2. 백준(알고리즘, PS)를 시작한 건 작년 4월 즈음 입니다.</a:t>
            </a:r>
            <a:endParaRPr lang="ko-KR" altLang="en-US" sz="2400">
              <a:latin typeface="나눔바른펜" charset="0"/>
              <a:ea typeface="나눔바른펜" charset="0"/>
            </a:endParaRPr>
          </a:p>
          <a:p>
            <a:pPr marL="0" indent="0" latinLnBrk="0">
              <a:buFont typeface="Arial"/>
              <a:buChar char="•"/>
            </a:pPr>
            <a:r>
              <a:rPr lang="ko-KR" altLang="en-US" sz="2400">
                <a:latin typeface="나눔바른펜" charset="0"/>
                <a:ea typeface="나눔바른펜" charset="0"/>
              </a:rPr>
              <a:t>3. 옛날에 게임을 많이 했습니다. 롤을 특히 좋아했습니다. 다이아를 찍고 싶었습니다. 찍었습니다.</a:t>
            </a:r>
            <a:endParaRPr lang="ko-KR" altLang="en-US" sz="2400">
              <a:latin typeface="나눔바른펜" charset="0"/>
              <a:ea typeface="나눔바른펜" charset="0"/>
            </a:endParaRPr>
          </a:p>
          <a:p>
            <a:pPr marL="0" indent="0" latinLnBrk="0">
              <a:buFontTx/>
              <a:buNone/>
            </a:pPr>
            <a:r>
              <a:rPr lang="ko-KR" altLang="en-US" sz="2400">
                <a:latin typeface="나눔바른펜" charset="0"/>
                <a:ea typeface="나눔바른펜" charset="0"/>
              </a:rPr>
              <a:t>     백준을 시작했습니다. 처음에는 첫페이지가 목표였고, 다음에는 500문제, 다음에는 1000문제.</a:t>
            </a:r>
            <a:endParaRPr lang="ko-KR" altLang="en-US" sz="2400">
              <a:latin typeface="나눔바른펜" charset="0"/>
              <a:ea typeface="나눔바른펜" charset="0"/>
            </a:endParaRPr>
          </a:p>
          <a:p>
            <a:pPr marL="0" indent="0" latinLnBrk="0">
              <a:buFontTx/>
              <a:buNone/>
            </a:pPr>
            <a:r>
              <a:rPr lang="ko-KR" altLang="en-US" sz="2400">
                <a:latin typeface="나눔바른펜" charset="0"/>
                <a:ea typeface="나눔바른펜" charset="0"/>
              </a:rPr>
              <a:t>     1000문제 찍으니까 2등이 눈에 들어왔습니다. 2등이 찍고 싶었습니다. 찍었습니다.</a:t>
            </a:r>
            <a:endParaRPr lang="ko-KR" altLang="en-US" sz="2400">
              <a:latin typeface="나눔바른펜" charset="0"/>
              <a:ea typeface="나눔바른펜" charset="0"/>
            </a:endParaRPr>
          </a:p>
          <a:p>
            <a:pPr marL="0" indent="0" latinLnBrk="0">
              <a:buFont typeface="Arial"/>
              <a:buChar char="•"/>
            </a:pPr>
            <a:r>
              <a:rPr lang="ko-KR" altLang="en-US" sz="2400">
                <a:latin typeface="나눔바른펜" charset="0"/>
                <a:ea typeface="나눔바른펜" charset="0"/>
              </a:rPr>
              <a:t>4. 겉으로 보이는 랭킹(실제 실력과는 관계없이)의 힘을 알기 때문입니다.</a:t>
            </a:r>
            <a:endParaRPr lang="ko-KR" altLang="en-US" sz="2400">
              <a:latin typeface="나눔바른펜" charset="0"/>
              <a:ea typeface="나눔바른펜" charset="0"/>
            </a:endParaRPr>
          </a:p>
          <a:p>
            <a:pPr marL="0" indent="0" latinLnBrk="0">
              <a:buFont typeface="Arial"/>
              <a:buChar char="•"/>
            </a:pPr>
            <a:r>
              <a:rPr lang="ko-KR" altLang="en-US" sz="2400">
                <a:latin typeface="나눔바른펜" charset="0"/>
                <a:ea typeface="나눔바른펜" charset="0"/>
              </a:rPr>
              <a:t>5. 이게 이짓을 해서 2등을 찍은 이유 입니다</a:t>
            </a:r>
            <a:r>
              <a:rPr lang="ko-KR" altLang="en-US" sz="2400">
                <a:latin typeface="나눔바른펜" charset="0"/>
                <a:ea typeface="나눔바른펜" charset="0"/>
              </a:rPr>
              <a:t>.</a:t>
            </a:r>
            <a:endParaRPr lang="ko-KR" altLang="en-US" sz="2400">
              <a:latin typeface="나눔바른펜" charset="0"/>
              <a:ea typeface="나눔바른펜" charset="0"/>
            </a:endParaRPr>
          </a:p>
          <a:p>
            <a:pPr marL="0" indent="0" latinLnBrk="0">
              <a:buClr>
                <a:srgbClr val="000000"/>
              </a:buClr>
              <a:buFont typeface="Arial"/>
              <a:buChar char="•"/>
            </a:pPr>
            <a:endParaRPr lang="ko-KR" altLang="en-US">
              <a:latin typeface="나눔바른펜" charset="0"/>
              <a:ea typeface="나눔바른펜" charset="0"/>
            </a:endParaRPr>
          </a:p>
          <a:p>
            <a:pPr marL="0" indent="0" latinLnBrk="0">
              <a:buClr>
                <a:srgbClr val="000000"/>
              </a:buClr>
              <a:buFont typeface="Arial"/>
              <a:buChar char="•"/>
            </a:pPr>
            <a:endParaRPr lang="ko-KR" altLang="en-US"/>
          </a:p>
          <a:p>
            <a:pPr marL="0" indent="0" latinLnBrk="0">
              <a:buClr>
                <a:srgbClr val="000000"/>
              </a:buClr>
              <a:buFont typeface="Arial"/>
              <a:buChar char="•"/>
            </a:pPr>
            <a:endParaRPr lang="ko-KR" altLang="en-US"/>
          </a:p>
        </p:txBody>
      </p:sp>
      <p:pic>
        <p:nvPicPr>
          <p:cNvPr id="4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1480" y="3803650"/>
            <a:ext cx="11360785" cy="22104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 bwMode="hidden">
      <p:bgPr>
        <a:solidFill>
          <a:schemeClr val="accent6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838200" y="939165"/>
            <a:ext cx="10516870" cy="56953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>
                <a:latin typeface="나눔바른펜" charset="0"/>
                <a:ea typeface="나눔바른펜" charset="0"/>
              </a:rPr>
              <a:t>가끔 에타를 보면 백준 관련 질문 글들이 있더라고요!</a:t>
            </a:r>
            <a:endParaRPr lang="ko-KR" altLang="en-US">
              <a:latin typeface="나눔바른펜" charset="0"/>
              <a:ea typeface="나눔바른펜" charset="0"/>
            </a:endParaRPr>
          </a:p>
          <a:p>
            <a:pPr marL="228600" indent="-228600" latinLnBrk="0">
              <a:buFont typeface="Arial"/>
              <a:buChar char="•"/>
            </a:pPr>
            <a:endParaRPr lang="ko-KR" altLang="en-US">
              <a:latin typeface="나눔바른펜" charset="0"/>
              <a:ea typeface="나눔바른펜" charset="0"/>
            </a:endParaRPr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endParaRPr lang="ko-KR" altLang="en-US">
              <a:latin typeface="나눔바른펜" charset="0"/>
              <a:ea typeface="나눔바른펜" charset="0"/>
            </a:endParaRPr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endParaRPr lang="ko-KR" altLang="en-US">
              <a:latin typeface="나눔바른펜" charset="0"/>
              <a:ea typeface="나눔바른펜" charset="0"/>
            </a:endParaRPr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endParaRPr lang="ko-KR" altLang="en-US">
              <a:latin typeface="나눔바른펜" charset="0"/>
              <a:ea typeface="나눔바른펜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 sz="2400">
                <a:latin typeface="나눔바른펜" charset="0"/>
                <a:ea typeface="나눔바른펜" charset="0"/>
              </a:rPr>
              <a:t>제가 처음 시작했을 때를 떠올리면 정말 막막했던 기억이 납니다. 그리고 많이 흔들렸구요.</a:t>
            </a:r>
            <a:endParaRPr lang="ko-KR" altLang="en-US" sz="2400">
              <a:latin typeface="나눔바른펜" charset="0"/>
              <a:ea typeface="나눔바른펜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 sz="2400">
                <a:latin typeface="나눔바른펜" charset="0"/>
                <a:ea typeface="나눔바른펜" charset="0"/>
              </a:rPr>
              <a:t>저희가 남도 아니고 같은 학교 같은 학과 학우</a:t>
            </a:r>
            <a:r>
              <a:rPr lang="ko-KR" altLang="en-US" sz="2400">
                <a:latin typeface="나눔바른펜" charset="0"/>
                <a:ea typeface="나눔바른펜" charset="0"/>
              </a:rPr>
              <a:t>인데,</a:t>
            </a:r>
            <a:r>
              <a:rPr lang="ko-KR" altLang="en-US" sz="2400">
                <a:latin typeface="나눔바른펜" charset="0"/>
                <a:ea typeface="나눔바른펜" charset="0"/>
              </a:rPr>
              <a:t> 서로 도와야한다고 생각합니다.</a:t>
            </a:r>
            <a:endParaRPr lang="ko-KR" altLang="en-US" sz="2400">
              <a:latin typeface="나눔바른펜" charset="0"/>
              <a:ea typeface="나눔바른펜" charset="0"/>
            </a:endParaRPr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endParaRPr lang="ko-KR" altLang="en-US" sz="2400">
              <a:latin typeface="나눔바른펜" charset="0"/>
              <a:ea typeface="나눔바른펜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 sz="2400">
                <a:latin typeface="나눔바른펜" charset="0"/>
                <a:ea typeface="나눔바른펜" charset="0"/>
              </a:rPr>
              <a:t>저의 경험이 이제 막 시작하시는 분들께 </a:t>
            </a:r>
            <a:r>
              <a:rPr lang="ko-KR" altLang="en-US" sz="2800" b="1">
                <a:solidFill>
                  <a:srgbClr val="36B700"/>
                </a:solidFill>
                <a:latin typeface="나눔바른펜" charset="0"/>
                <a:ea typeface="나눔바른펜" charset="0"/>
              </a:rPr>
              <a:t>도움</a:t>
            </a:r>
            <a:r>
              <a:rPr lang="ko-KR" altLang="en-US" sz="2400">
                <a:latin typeface="나눔바른펜" charset="0"/>
                <a:ea typeface="나눔바른펜" charset="0"/>
              </a:rPr>
              <a:t>이 될 수 있다면 정말 뿌듯할 것 같습니다!</a:t>
            </a:r>
            <a:endParaRPr lang="ko-KR" altLang="en-US" sz="2400">
              <a:latin typeface="나눔바른펜" charset="0"/>
              <a:ea typeface="나눔바른펜" charset="0"/>
            </a:endParaRPr>
          </a:p>
        </p:txBody>
      </p:sp>
      <p:sp>
        <p:nvSpPr>
          <p:cNvPr id="4" name="제목 12"/>
          <p:cNvSpPr txBox="1">
            <a:spLocks/>
          </p:cNvSpPr>
          <p:nvPr/>
        </p:nvSpPr>
        <p:spPr>
          <a:xfrm rot="0">
            <a:off x="5080" y="4445"/>
            <a:ext cx="10516235" cy="5702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000">
                <a:latin typeface="나눔바른펜" charset="0"/>
                <a:ea typeface="나눔바른펜" charset="0"/>
              </a:rPr>
              <a:t>why?</a:t>
            </a:r>
            <a:endParaRPr lang="ko-KR" altLang="en-US" sz="4000">
              <a:latin typeface="나눔바른펜" charset="0"/>
              <a:ea typeface="나눔바른펜" charset="0"/>
            </a:endParaRPr>
          </a:p>
        </p:txBody>
      </p:sp>
      <p:pic>
        <p:nvPicPr>
          <p:cNvPr id="6" name="그림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12190" y="1896745"/>
            <a:ext cx="4252595" cy="206375"/>
          </a:xfrm>
          <a:prstGeom prst="rect"/>
          <a:noFill/>
        </p:spPr>
      </p:pic>
      <p:pic>
        <p:nvPicPr>
          <p:cNvPr id="7" name="그림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17270" y="2249805"/>
            <a:ext cx="2652395" cy="206375"/>
          </a:xfrm>
          <a:prstGeom prst="rect"/>
          <a:noFill/>
        </p:spPr>
      </p:pic>
      <p:pic>
        <p:nvPicPr>
          <p:cNvPr id="8" name="그림 2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12190" y="2595880"/>
            <a:ext cx="1387475" cy="221615"/>
          </a:xfrm>
          <a:prstGeom prst="rect"/>
          <a:noFill/>
        </p:spPr>
      </p:pic>
      <p:pic>
        <p:nvPicPr>
          <p:cNvPr id="5" name="그림 1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22985" y="1521460"/>
            <a:ext cx="3604895" cy="244475"/>
          </a:xfrm>
          <a:prstGeom prst="rect"/>
          <a:noFill/>
          <a:ln w="9525" cap="flat" cmpd="sng">
            <a:solidFill>
              <a:schemeClr val="accent6">
                <a:lumMod val="20000"/>
                <a:lumOff val="80000"/>
                <a:alpha val="100000"/>
              </a:schemeClr>
            </a:solidFill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accent6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736600" y="868680"/>
            <a:ext cx="10516870" cy="55175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400">
                <a:latin typeface="나눔바른펜" charset="0"/>
                <a:ea typeface="나눔바른펜" charset="0"/>
              </a:rPr>
              <a:t>1. 문제 영어로 풀기 - 설정 -&gt; 보기설정 -&gt; 문제 언어 -&gt; 원문 으로 설정해서 영어로 풀기.</a:t>
            </a:r>
            <a:endParaRPr lang="ko-KR" altLang="en-US" sz="2400">
              <a:latin typeface="나눔바른펜" charset="0"/>
              <a:ea typeface="나눔바른펜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 sz="2400">
                <a:latin typeface="나눔바른펜" charset="0"/>
                <a:ea typeface="나눔바른펜" charset="0"/>
              </a:rPr>
              <a:t>2. 한 문제 오래잡고 있지 않기. 적당히 고민하고 구글링해서 풀고, 그 다음에 여러번 보면서  익히기.</a:t>
            </a:r>
            <a:endParaRPr lang="ko-KR" altLang="en-US" sz="2400">
              <a:latin typeface="나눔바른펜" charset="0"/>
              <a:ea typeface="나눔바른펜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 sz="2400">
                <a:latin typeface="나눔바른펜" charset="0"/>
                <a:ea typeface="나눔바른펜" charset="0"/>
              </a:rPr>
              <a:t>3. 고인물들이 푼 거 보고 기죽지 않기.</a:t>
            </a:r>
            <a:endParaRPr lang="ko-KR" altLang="en-US" sz="2400">
              <a:latin typeface="나눔바른펜" charset="0"/>
              <a:ea typeface="나눔바른펜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 sz="2400">
                <a:latin typeface="나눔바른펜" charset="0"/>
                <a:ea typeface="나눔바른펜" charset="0"/>
              </a:rPr>
              <a:t>4. 자신이 백준을 푸는 목표가 뭔지 생각해보기. 코테? 재미? 대회?</a:t>
            </a:r>
            <a:endParaRPr lang="ko-KR" altLang="en-US" sz="2400">
              <a:latin typeface="나눔바른펜" charset="0"/>
              <a:ea typeface="나눔바른펜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 sz="2400">
                <a:latin typeface="나눔바른펜" charset="0"/>
                <a:ea typeface="나눔바른펜" charset="0"/>
              </a:rPr>
              <a:t>5. 키보드로 먼저 손이 가는 습관 고치기. 노트랑 연필으로 무조건 </a:t>
            </a:r>
            <a:r>
              <a:rPr lang="ko-KR" altLang="en-US" sz="2400">
                <a:latin typeface="나눔바른펜" charset="0"/>
                <a:ea typeface="나눔바른펜" charset="0"/>
              </a:rPr>
              <a:t>전체적인 논리를 의사</a:t>
            </a:r>
            <a:r>
              <a:rPr lang="ko-KR" altLang="en-US" sz="2400">
                <a:latin typeface="나눔바른펜" charset="0"/>
                <a:ea typeface="나눔바른펜" charset="0"/>
              </a:rPr>
              <a:t>코드</a:t>
            </a:r>
            <a:r>
              <a:rPr lang="ko-KR" altLang="en-US" sz="2400">
                <a:latin typeface="나눔바른펜" charset="0"/>
                <a:ea typeface="나눔바른펜" charset="0"/>
              </a:rPr>
              <a:t>로 </a:t>
            </a:r>
            <a:r>
              <a:rPr lang="ko-KR" altLang="en-US" sz="2400">
                <a:latin typeface="나눔바른펜" charset="0"/>
                <a:ea typeface="나눔바른펜" charset="0"/>
              </a:rPr>
              <a:t>짜보</a:t>
            </a:r>
            <a:r>
              <a:rPr lang="ko-KR" altLang="en-US" sz="2400">
                <a:latin typeface="나눔바른펜" charset="0"/>
                <a:ea typeface="나눔바른펜" charset="0"/>
              </a:rPr>
              <a:t>기!!</a:t>
            </a:r>
            <a:endParaRPr lang="ko-KR" altLang="en-US" sz="2400">
              <a:latin typeface="나눔바른펜" charset="0"/>
              <a:ea typeface="나눔바른펜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 sz="2400">
                <a:latin typeface="나눔바른펜" charset="0"/>
                <a:ea typeface="나눔바른펜" charset="0"/>
              </a:rPr>
              <a:t>6. 문제를 </a:t>
            </a:r>
            <a:r>
              <a:rPr lang="ko-KR" altLang="en-US" sz="2400">
                <a:latin typeface="나눔바른펜" charset="0"/>
                <a:ea typeface="나눔바른펜" charset="0"/>
              </a:rPr>
              <a:t>푼 뒤,</a:t>
            </a:r>
            <a:r>
              <a:rPr lang="ko-KR" altLang="en-US" sz="2400">
                <a:latin typeface="나눔바른펜" charset="0"/>
                <a:ea typeface="나눔바른펜" charset="0"/>
              </a:rPr>
              <a:t> </a:t>
            </a:r>
            <a:r>
              <a:rPr lang="ko-KR" altLang="en-US" sz="2400">
                <a:latin typeface="나눔바른펜" charset="0"/>
                <a:ea typeface="나눔바른펜" charset="0"/>
              </a:rPr>
              <a:t>다른 사람들은 어떻게 풀었는지 확인해보기! (맞은 사람 or 구글링)</a:t>
            </a:r>
            <a:endParaRPr lang="ko-KR" altLang="en-US" sz="2400">
              <a:latin typeface="나눔바른펜" charset="0"/>
              <a:ea typeface="나눔바른펜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 sz="2400">
                <a:latin typeface="나눔바른펜" charset="0"/>
                <a:ea typeface="나눔바른펜" charset="0"/>
              </a:rPr>
              <a:t>7. 잘하는 사람한테 자꾸 물어보기. (주변에 잘하는 친구 있으면 괴롭히세요)</a:t>
            </a:r>
            <a:endParaRPr lang="ko-KR" altLang="en-US" sz="2400">
              <a:latin typeface="나눔바른펜" charset="0"/>
              <a:ea typeface="나눔바른펜" charset="0"/>
            </a:endParaRPr>
          </a:p>
          <a:p>
            <a:pPr marL="228600" indent="-228600" latinLnBrk="0">
              <a:buFontTx/>
              <a:buNone/>
            </a:pPr>
            <a:endParaRPr lang="ko-KR" altLang="en-US" sz="2400">
              <a:latin typeface="나눔바른펜" charset="0"/>
              <a:ea typeface="나눔바른펜" charset="0"/>
            </a:endParaRPr>
          </a:p>
          <a:p>
            <a:pPr marL="228600" indent="-228600" latinLnBrk="0">
              <a:buFontTx/>
              <a:buNone/>
            </a:pPr>
            <a:endParaRPr lang="ko-KR" altLang="en-US" sz="2400">
              <a:latin typeface="나눔바른펜" charset="0"/>
              <a:ea typeface="나눔바른펜" charset="0"/>
            </a:endParaRPr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endParaRPr lang="ko-KR" altLang="en-US" sz="2400">
              <a:latin typeface="나눔바른펜" charset="0"/>
              <a:ea typeface="나눔바른펜" charset="0"/>
            </a:endParaRPr>
          </a:p>
        </p:txBody>
      </p:sp>
      <p:sp>
        <p:nvSpPr>
          <p:cNvPr id="4" name="텍스트 상자 25"/>
          <p:cNvSpPr txBox="1">
            <a:spLocks/>
          </p:cNvSpPr>
          <p:nvPr/>
        </p:nvSpPr>
        <p:spPr>
          <a:xfrm rot="0">
            <a:off x="5080" y="4445"/>
            <a:ext cx="10516235" cy="5702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000">
                <a:latin typeface="나눔바른펜" charset="0"/>
                <a:ea typeface="나눔바른펜" charset="0"/>
              </a:rPr>
              <a:t>how?</a:t>
            </a:r>
            <a:endParaRPr lang="ko-KR" altLang="en-US" sz="4000">
              <a:latin typeface="나눔바른펜" charset="0"/>
              <a:ea typeface="나눔바른펜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accent6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883285" y="844550"/>
            <a:ext cx="10517505" cy="541337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54000" indent="-254000" latinLnBrk="0">
              <a:buFont typeface="Wingdings"/>
              <a:buChar char="•"/>
            </a:pPr>
            <a:r>
              <a:rPr lang="ko-KR" altLang="en-US" sz="2400">
                <a:latin typeface="나눔바른펜" charset="0"/>
                <a:ea typeface="나눔바른펜" charset="0"/>
              </a:rPr>
              <a:t> 깊은 고민은 알고리즘에 익숙하고, 구조가 눈에 보이기 시작 할 때 부터 하면 된다고 생각합니다. </a:t>
            </a:r>
            <a:endParaRPr lang="ko-KR" altLang="en-US" sz="2400">
              <a:latin typeface="나눔바른펜" charset="0"/>
              <a:ea typeface="나눔바른펜" charset="0"/>
            </a:endParaRPr>
          </a:p>
          <a:p>
            <a:pPr marL="254000" indent="-254000" latinLnBrk="0">
              <a:buFont typeface="Wingdings"/>
              <a:buChar char="•"/>
            </a:pPr>
            <a:r>
              <a:rPr lang="ko-KR" altLang="en-US" sz="2400">
                <a:latin typeface="나눔바른펜" charset="0"/>
                <a:ea typeface="나눔바른펜" charset="0"/>
              </a:rPr>
              <a:t> 그 전에는 그냥 마음 놓고, 모르겠다 싶으면 구글링구글링구글링 하면서 감잡고, c++이라면 STL 사용법 익히고! (외우는게 아니라 여러번 하면서 익히면 되는게, 어차피 사용법 까먹으면 구글링 하면 됨) </a:t>
            </a:r>
            <a:endParaRPr lang="ko-KR" altLang="en-US" sz="2400">
              <a:latin typeface="나눔바른펜" charset="0"/>
              <a:ea typeface="나눔바른펜" charset="0"/>
            </a:endParaRPr>
          </a:p>
          <a:p>
            <a:pPr marL="254000" indent="-254000" latinLnBrk="0">
              <a:buFont typeface="Wingdings"/>
              <a:buChar char=""/>
            </a:pPr>
            <a:r>
              <a:rPr lang="ko-KR" altLang="en-US" sz="2400">
                <a:latin typeface="나눔바른펜" charset="0"/>
                <a:ea typeface="나눔바른펜" charset="0"/>
              </a:rPr>
              <a:t>저는 이런 방법으로 공부 중이고, 절대 잘하는 편은 아니지만, </a:t>
            </a:r>
            <a:r>
              <a:rPr lang="ko-KR" altLang="en-US" sz="2400">
                <a:latin typeface="나눔바른펜" charset="0"/>
                <a:ea typeface="나눔바른펜" charset="0"/>
              </a:rPr>
              <a:t>기초적인 골드 문제들</a:t>
            </a:r>
            <a:r>
              <a:rPr lang="ko-KR" altLang="en-US" sz="2400">
                <a:latin typeface="나눔바른펜" charset="0"/>
                <a:ea typeface="나눔바른펜" charset="0"/>
              </a:rPr>
              <a:t>까지는 쉽게 풀 수 있습니다. 제가 할 수 있다는 것은 여러분도 할 수 있다는 뜻입니다. </a:t>
            </a:r>
            <a:endParaRPr lang="ko-KR" altLang="en-US" sz="2400">
              <a:latin typeface="나눔바른펜" charset="0"/>
              <a:ea typeface="나눔바른펜" charset="0"/>
            </a:endParaRPr>
          </a:p>
          <a:p>
            <a:pPr marL="254000" indent="-254000" latinLnBrk="0">
              <a:buFont typeface="Wingdings"/>
              <a:buChar char=""/>
            </a:pPr>
            <a:r>
              <a:rPr lang="ko-KR" altLang="en-US" sz="2400">
                <a:latin typeface="나눔바른펜" charset="0"/>
                <a:ea typeface="나눔바른펜" charset="0"/>
              </a:rPr>
              <a:t>아직도 기억납니다. 골드 문제를 보고 벌벌 떨었던 코린이 시절이요. 아직 저도 많이 부족합니다만 이거 하나만큼은 자신있게 말씀 드릴 수 있습니다. 실버 문제가 두려운 사람들이 당장 해야하는 것은 실버 문제를 푸는 것이고, 골드 문제가 두려운 사람들이 해야하는 것은 골드 문제를 푸는 것입니다. 어차피 ‘익숙’의 문제입니다. 몇 번 풀다보면 별 거 없다는 것을 느끼실 겁니다. 맞닥뜨리고 무너지십쇼. 구글링도 해보고, 남의 코드도 베껴보고, 성장하십쇼. </a:t>
            </a:r>
            <a:endParaRPr lang="ko-KR" altLang="en-US" sz="2400">
              <a:latin typeface="나눔바른펜" charset="0"/>
              <a:ea typeface="나눔바른펜" charset="0"/>
            </a:endParaRPr>
          </a:p>
          <a:p>
            <a:pPr marL="254000" indent="-254000" latinLnBrk="0">
              <a:buFont typeface="Wingdings"/>
              <a:buChar char=""/>
            </a:pPr>
            <a:r>
              <a:rPr lang="ko-KR" altLang="en-US" sz="2400">
                <a:latin typeface="나눔바른펜" charset="0"/>
                <a:ea typeface="나눔바른펜" charset="0"/>
              </a:rPr>
              <a:t>사실 딱 2등 찍고 그만두려고 했는데 안되겠습니다. 딱 재능과 노력이 갈리는 그 경계선까지는 (아마 다이아) 가야 될 것 같습니다. 네, 그때 뵙죠. </a:t>
            </a:r>
            <a:endParaRPr lang="ko-KR" altLang="en-US" sz="2400">
              <a:latin typeface="나눔바른펜" charset="0"/>
              <a:ea typeface="나눔바른펜" charset="0"/>
            </a:endParaRPr>
          </a:p>
        </p:txBody>
      </p:sp>
      <p:sp>
        <p:nvSpPr>
          <p:cNvPr id="4" name="텍스트 상자 34"/>
          <p:cNvSpPr txBox="1">
            <a:spLocks/>
          </p:cNvSpPr>
          <p:nvPr/>
        </p:nvSpPr>
        <p:spPr>
          <a:xfrm rot="0">
            <a:off x="5080" y="4445"/>
            <a:ext cx="10516235" cy="5702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000">
                <a:latin typeface="나눔바른펜" charset="0"/>
                <a:ea typeface="나눔바른펜" charset="0"/>
              </a:rPr>
              <a:t>how?</a:t>
            </a:r>
            <a:endParaRPr lang="ko-KR" altLang="en-US" sz="4000">
              <a:latin typeface="나눔바른펜" charset="0"/>
              <a:ea typeface="나눔바른펜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accent6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871855" y="718185"/>
            <a:ext cx="10517505" cy="5404485"/>
          </a:xfrm>
          <a:prstGeom prst="rect"/>
        </p:spPr>
        <p:txBody>
          <a:bodyPr wrap="square" lIns="91440" tIns="45720" rIns="91440" bIns="45720" numCol="1" vert="horz" anchor="t">
            <a:normAutofit fontScale="70000" lnSpcReduction="0"/>
          </a:bodyPr>
          <a:lstStyle/>
          <a:p>
            <a:pPr marL="254000" indent="-254000" latinLnBrk="0">
              <a:buFont typeface="Wingdings"/>
              <a:buChar char=""/>
            </a:pPr>
            <a:r>
              <a:rPr lang="ko-KR" altLang="en-US">
                <a:latin typeface="나눔바른펜" charset="0"/>
                <a:ea typeface="나눔바른펜" charset="0"/>
              </a:rPr>
              <a:t>1. 일단 차근차근 시작해보고 싶다 -&gt; 단계별로 풀어보기</a:t>
            </a:r>
            <a:endParaRPr lang="ko-KR" altLang="en-US">
              <a:latin typeface="나눔바른펜" charset="0"/>
              <a:ea typeface="나눔바른펜" charset="0"/>
            </a:endParaRPr>
          </a:p>
          <a:p>
            <a:pPr marL="228600" indent="-228600" latinLnBrk="0">
              <a:buFont typeface="Arial"/>
              <a:buChar char=""/>
            </a:pPr>
            <a:r>
              <a:rPr lang="ko-KR" altLang="en-US">
                <a:latin typeface="나눔바른펜" charset="0"/>
                <a:ea typeface="나눔바른펜" charset="0"/>
              </a:rPr>
              <a:t>2. 특정 알고리즘을 익히고 싶다 -&gt; 알고리즘 분류 -&gt; 원하는 알고리즘 공부하기</a:t>
            </a:r>
            <a:endParaRPr lang="ko-KR" altLang="en-US">
              <a:latin typeface="나눔바른펜" charset="0"/>
              <a:ea typeface="나눔바른펜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>
                <a:latin typeface="나눔바른펜" charset="0"/>
                <a:ea typeface="나눔바른펜" charset="0"/>
              </a:rPr>
              <a:t>3. 코테를 준비하고 싶다 -&gt; 문제집 -&gt; 기출문제, 올림피아드 </a:t>
            </a:r>
            <a:endParaRPr lang="ko-KR" altLang="en-US">
              <a:latin typeface="나눔바른펜" charset="0"/>
              <a:ea typeface="나눔바른펜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>
                <a:latin typeface="나눔바른펜" charset="0"/>
                <a:ea typeface="나눔바른펜" charset="0"/>
              </a:rPr>
              <a:t>4. 푼 문제 수를 높이고 싶다 -&gt; solved.ac -&gt; 고급검색 -&gt; 문제티어, 평균 시도 횟수 조작하기 </a:t>
            </a:r>
            <a:endParaRPr lang="ko-KR" altLang="en-US">
              <a:latin typeface="나눔바른펜" charset="0"/>
              <a:ea typeface="나눔바른펜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>
                <a:latin typeface="나눔바른펜" charset="0"/>
                <a:ea typeface="나눔바른펜" charset="0"/>
              </a:rPr>
              <a:t>5. 대회를 준비하고 싶다 -&gt; icpc 등 대회 문제들. (이부분은 감히 제가 말씀드리기에는...)</a:t>
            </a:r>
            <a:endParaRPr lang="ko-KR" altLang="en-US">
              <a:latin typeface="나눔바른펜" charset="0"/>
              <a:ea typeface="나눔바른펜" charset="0"/>
            </a:endParaRPr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endParaRPr lang="ko-KR" altLang="en-US">
              <a:latin typeface="나눔바른펜" charset="0"/>
              <a:ea typeface="나눔바른펜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>
                <a:latin typeface="나눔바른펜" charset="0"/>
                <a:ea typeface="나눔바른펜" charset="0"/>
              </a:rPr>
              <a:t>기본은 책으로 쌓은 뒤 (좋은 책들이 많습니다만, 종만북이라는 책을 추천드립니다)</a:t>
            </a:r>
            <a:endParaRPr lang="ko-KR" altLang="en-US">
              <a:latin typeface="나눔바른펜" charset="0"/>
              <a:ea typeface="나눔바른펜" charset="0"/>
            </a:endParaRPr>
          </a:p>
          <a:p>
            <a:pPr marL="228600" indent="-228600" latinLnBrk="0">
              <a:buFontTx/>
              <a:buNone/>
            </a:pPr>
            <a:r>
              <a:rPr lang="ko-KR" altLang="en-US">
                <a:latin typeface="나눔바른펜" charset="0"/>
                <a:ea typeface="나눔바른펜" charset="0"/>
              </a:rPr>
              <a:t>                // 사실 대회용으로 만들어진 책이라 </a:t>
            </a:r>
            <a:r>
              <a:rPr lang="ko-KR" altLang="en-US">
                <a:latin typeface="나눔바른펜" charset="0"/>
                <a:ea typeface="나눔바른펜" charset="0"/>
              </a:rPr>
              <a:t>양도 많고 내용도 어렵지만</a:t>
            </a:r>
            <a:endParaRPr lang="ko-KR" altLang="en-US">
              <a:latin typeface="나눔바른펜" charset="0"/>
              <a:ea typeface="나눔바른펜" charset="0"/>
            </a:endParaRPr>
          </a:p>
          <a:p>
            <a:pPr marL="228600" indent="-228600" latinLnBrk="0">
              <a:buFontTx/>
              <a:buNone/>
            </a:pPr>
            <a:r>
              <a:rPr lang="ko-KR" altLang="en-US">
                <a:latin typeface="나눔바른펜" charset="0"/>
                <a:ea typeface="나눔바른펜" charset="0"/>
              </a:rPr>
              <a:t>                // 그런 이유로 보지 않기에는 너무 내용이 좋습니다. </a:t>
            </a:r>
            <a:endParaRPr lang="ko-KR" altLang="en-US">
              <a:latin typeface="나눔바른펜" charset="0"/>
              <a:ea typeface="나눔바른펜" charset="0"/>
            </a:endParaRPr>
          </a:p>
          <a:p>
            <a:pPr marL="228600" indent="-228600" latinLnBrk="0">
              <a:buFontTx/>
              <a:buNone/>
            </a:pPr>
            <a:r>
              <a:rPr lang="ko-KR" altLang="en-US">
                <a:latin typeface="나눔바른펜" charset="0"/>
                <a:ea typeface="나눔바른펜" charset="0"/>
              </a:rPr>
              <a:t>                // 먼저 도서관에서 빌려서 읽어 보세요! </a:t>
            </a:r>
            <a:endParaRPr lang="ko-KR" altLang="en-US">
              <a:latin typeface="나눔바른펜" charset="0"/>
              <a:ea typeface="나눔바른펜" charset="0"/>
            </a:endParaRPr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endParaRPr lang="ko-KR" altLang="en-US">
              <a:latin typeface="나눔바른펜" charset="0"/>
              <a:ea typeface="나눔바른펜" charset="0"/>
            </a:endParaRPr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endParaRPr lang="ko-KR" altLang="en-US">
              <a:latin typeface="나눔바른펜" charset="0"/>
              <a:ea typeface="나눔바른펜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>
                <a:latin typeface="나눔바른펜" charset="0"/>
                <a:ea typeface="나눔바른펜" charset="0"/>
              </a:rPr>
              <a:t>부가적인 것들</a:t>
            </a:r>
            <a:r>
              <a:rPr lang="ko-KR" altLang="en-US">
                <a:latin typeface="나눔바른펜" charset="0"/>
                <a:ea typeface="나눔바른펜" charset="0"/>
              </a:rPr>
              <a:t>은</a:t>
            </a:r>
            <a:r>
              <a:rPr lang="ko-KR" altLang="en-US">
                <a:latin typeface="나눔바른펜" charset="0"/>
                <a:ea typeface="나눔바른펜" charset="0"/>
              </a:rPr>
              <a:t> 구글링 + 문제 풀면서 + 다른 사람들 코드 보면서 채워보자!</a:t>
            </a:r>
            <a:endParaRPr lang="ko-KR" altLang="en-US">
              <a:latin typeface="나눔바른펜" charset="0"/>
              <a:ea typeface="나눔바른펜" charset="0"/>
            </a:endParaRPr>
          </a:p>
        </p:txBody>
      </p:sp>
      <p:sp>
        <p:nvSpPr>
          <p:cNvPr id="4" name="텍스트 상자 28"/>
          <p:cNvSpPr txBox="1">
            <a:spLocks/>
          </p:cNvSpPr>
          <p:nvPr/>
        </p:nvSpPr>
        <p:spPr>
          <a:xfrm rot="0">
            <a:off x="5080" y="4445"/>
            <a:ext cx="10516235" cy="5702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000">
                <a:latin typeface="나눔바른펜" charset="0"/>
                <a:ea typeface="나눔바른펜" charset="0"/>
              </a:rPr>
              <a:t>what?</a:t>
            </a:r>
            <a:endParaRPr lang="ko-KR" altLang="en-US" sz="4000">
              <a:latin typeface="나눔바른펜" charset="0"/>
              <a:ea typeface="나눔바른펜" charset="0"/>
            </a:endParaRPr>
          </a:p>
        </p:txBody>
      </p:sp>
      <p:pic>
        <p:nvPicPr>
          <p:cNvPr id="5" name="그림 1" descr="C:/Users/jangsung park/AppData/Roaming/PolarisOffice/ETemp/6972_23190040/fImage48761617443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522970" y="2933065"/>
            <a:ext cx="1697355" cy="21602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710565"/>
            <a:ext cx="10516235" cy="5450205"/>
          </a:xfrm>
          <a:prstGeom prst="rect"/>
        </p:spPr>
        <p:txBody>
          <a:bodyPr wrap="square" lIns="91440" tIns="45720" rIns="91440" bIns="45720" numCol="1" vert="horz" anchor="t">
            <a:normAutofit fontScale="925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>
                <a:latin typeface="나눔바른펜" charset="0"/>
                <a:ea typeface="나눔바른펜" charset="0"/>
              </a:rPr>
              <a:t>  </a:t>
            </a:r>
            <a:endParaRPr lang="ko-KR" altLang="en-US">
              <a:latin typeface="나눔바른펜" charset="0"/>
              <a:ea typeface="나눔바른펜" charset="0"/>
            </a:endParaRPr>
          </a:p>
          <a:p>
            <a:pPr marL="228600" indent="-228600" latinLnBrk="0">
              <a:buFontTx/>
              <a:buNone/>
            </a:pPr>
            <a:endParaRPr lang="ko-KR" altLang="en-US">
              <a:latin typeface="나눔바른펜" charset="0"/>
              <a:ea typeface="나눔바른펜" charset="0"/>
            </a:endParaRPr>
          </a:p>
          <a:p>
            <a:pPr marL="228600" indent="-228600" latinLnBrk="0">
              <a:buFontTx/>
              <a:buNone/>
            </a:pPr>
            <a:endParaRPr lang="ko-KR" altLang="en-US">
              <a:latin typeface="나눔바른펜" charset="0"/>
              <a:ea typeface="나눔바른펜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>
                <a:latin typeface="나눔바른펜" charset="0"/>
                <a:ea typeface="나눔바른펜" charset="0"/>
              </a:rPr>
              <a:t>사실 쓰고 싶은 내용이 많았습니다만, 너무 길어지는 것을 피하고자 짧게 줄여봤습니다.</a:t>
            </a:r>
            <a:endParaRPr lang="ko-KR" altLang="en-US">
              <a:latin typeface="나눔바른펜" charset="0"/>
              <a:ea typeface="나눔바른펜" charset="0"/>
            </a:endParaRPr>
          </a:p>
          <a:p>
            <a:pPr marL="228600" indent="-228600" latinLnBrk="0">
              <a:buFont typeface="Arial"/>
              <a:buChar char="•"/>
            </a:pPr>
            <a:endParaRPr lang="ko-KR" altLang="en-US">
              <a:latin typeface="나눔바른펜" charset="0"/>
              <a:ea typeface="나눔바른펜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>
                <a:latin typeface="나눔바른펜" charset="0"/>
                <a:ea typeface="나눔바른펜" charset="0"/>
              </a:rPr>
              <a:t>잘못된 정보가 있으면 알려주세요!!</a:t>
            </a:r>
            <a:endParaRPr lang="ko-KR" altLang="en-US">
              <a:latin typeface="나눔바른펜" charset="0"/>
              <a:ea typeface="나눔바른펜" charset="0"/>
            </a:endParaRPr>
          </a:p>
          <a:p>
            <a:pPr marL="228600" indent="-228600" latinLnBrk="0">
              <a:buFont typeface="Arial"/>
              <a:buChar char="•"/>
            </a:pPr>
            <a:endParaRPr lang="ko-KR" altLang="en-US">
              <a:latin typeface="나눔바른펜" charset="0"/>
              <a:ea typeface="나눔바른펜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>
                <a:latin typeface="나눔바른펜" charset="0"/>
                <a:ea typeface="나눔바른펜" charset="0"/>
              </a:rPr>
              <a:t>댓글로 질문 남겨주세요!!</a:t>
            </a:r>
            <a:endParaRPr lang="ko-KR" altLang="en-US">
              <a:latin typeface="나눔바른펜" charset="0"/>
              <a:ea typeface="나눔바른펜" charset="0"/>
            </a:endParaRPr>
          </a:p>
          <a:p>
            <a:pPr marL="228600" indent="-228600" latinLnBrk="0">
              <a:buFontTx/>
              <a:buNone/>
            </a:pPr>
            <a:endParaRPr lang="ko-KR" altLang="en-US">
              <a:latin typeface="나눔바른펜" charset="0"/>
              <a:ea typeface="나눔바른펜" charset="0"/>
            </a:endParaRPr>
          </a:p>
          <a:p>
            <a:pPr marL="228600" indent="-228600" latinLnBrk="0">
              <a:buFontTx/>
              <a:buNone/>
            </a:pPr>
            <a:endParaRPr lang="ko-KR" altLang="en-US">
              <a:latin typeface="나눔바른펜" charset="0"/>
              <a:ea typeface="나눔바른펜" charset="0"/>
            </a:endParaRPr>
          </a:p>
          <a:p>
            <a:pPr marL="228600" indent="-228600" latinLnBrk="0">
              <a:buFontTx/>
              <a:buNone/>
            </a:pPr>
            <a:r>
              <a:rPr lang="ko-KR" altLang="en-US">
                <a:latin typeface="나눔바른펜" charset="0"/>
                <a:ea typeface="나눔바른펜" charset="0"/>
              </a:rPr>
              <a:t>            지금 이 순간에도 열심히 키보드를 두드리고 있을 컴붕이들 화이팅!</a:t>
            </a:r>
            <a:endParaRPr lang="ko-KR" altLang="en-US">
              <a:latin typeface="나눔바른펜" charset="0"/>
              <a:ea typeface="나눔바른펜" charset="0"/>
            </a:endParaRPr>
          </a:p>
        </p:txBody>
      </p:sp>
      <p:sp>
        <p:nvSpPr>
          <p:cNvPr id="4" name="텍스트 상자 31"/>
          <p:cNvSpPr txBox="1">
            <a:spLocks/>
          </p:cNvSpPr>
          <p:nvPr/>
        </p:nvSpPr>
        <p:spPr>
          <a:xfrm rot="0">
            <a:off x="5080" y="4445"/>
            <a:ext cx="10516235" cy="5702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000">
                <a:latin typeface="나눔바른펜" charset="0"/>
                <a:ea typeface="나눔바른펜" charset="0"/>
              </a:rPr>
              <a:t>return 0;</a:t>
            </a:r>
            <a:endParaRPr lang="ko-KR" altLang="en-US" sz="4000">
              <a:latin typeface="나눔바른펜" charset="0"/>
              <a:ea typeface="나눔바른펜" charset="0"/>
            </a:endParaRPr>
          </a:p>
        </p:txBody>
      </p:sp>
      <p:graphicFrame>
        <p:nvGraphicFramePr>
          <p:cNvPr id="5" name="표 32"/>
          <p:cNvGraphicFramePr>
            <a:graphicFrameLocks noGrp="1"/>
          </p:cNvGraphicFramePr>
          <p:nvPr/>
        </p:nvGraphicFramePr>
        <p:xfrm>
          <a:off x="3761740" y="1261110"/>
          <a:ext cx="4662170" cy="720725"/>
        </p:xfrm>
        <a:graphic>
          <a:graphicData uri="http://schemas.openxmlformats.org/drawingml/2006/table">
            <a:tbl>
              <a:tblPr bandRow="1" bandCol="1">
                <a:tableStyleId>{00000000-0000-0000-0000-000000000000}</a:tableStyleId>
              </a:tblPr>
              <a:tblGrid>
                <a:gridCol w="4662170"/>
              </a:tblGrid>
              <a:tr h="720725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3600" kern="1200" i="0" b="0">
                          <a:solidFill>
                            <a:schemeClr val="tx1"/>
                          </a:solidFill>
                          <a:latin typeface="나눔바른펜" charset="0"/>
                          <a:ea typeface="나눔바른펜" charset="0"/>
                        </a:rPr>
                        <a:t>    재미있게 읽으셨나요?</a:t>
                      </a:r>
                      <a:endParaRPr lang="ko-KR" altLang="en-US" sz="3600" kern="1200" i="0" b="0">
                        <a:solidFill>
                          <a:schemeClr val="tx1"/>
                        </a:solidFill>
                        <a:latin typeface="나눔바른펜" charset="0"/>
                        <a:ea typeface="나눔바른펜" charset="0"/>
                      </a:endParaRPr>
                    </a:p>
                  </a:txBody>
                  <a:tcPr marL="90170" marR="90170" marT="46990" marB="4699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8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jangsung park</dc:creator>
  <cp:lastModifiedBy>jangsung park</cp:lastModifiedBy>
  <dc:title>PowerPoint 프레젠테이션</dc:title>
  <cp:version>9.102.64.42668</cp:version>
</cp:coreProperties>
</file>