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2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3" r:id="rId24"/>
    <p:sldId id="261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56"/>
          </p14:sldIdLst>
        </p14:section>
        <p14:section name="프롤로그" id="{596762D4-1208-40BD-9F6F-89907E02A742}">
          <p14:sldIdLst>
            <p14:sldId id="257"/>
          </p14:sldIdLst>
        </p14:section>
        <p14:section name="who and when?" id="{596762D4-1208-40BD-9F6F-89907E02A743}">
          <p14:sldIdLst>
            <p14:sldId id="258"/>
          </p14:sldIdLst>
        </p14:section>
        <p14:section name="why?" id="{596762D4-1208-40BD-9F6F-89907E02A744}">
          <p14:sldIdLst>
            <p14:sldId id="259"/>
          </p14:sldIdLst>
        </p14:section>
        <p14:section name="how?" id="{596762D4-1208-40BD-9F6F-89907E02A745}">
          <p14:sldIdLst>
            <p14:sldId id="260"/>
            <p14:sldId id="263"/>
          </p14:sldIdLst>
        </p14:section>
        <p14:section name="what?" id="{596762D4-1208-40BD-9F6F-89907E02A746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2707993645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9771298961.png"></Relationship><Relationship Id="rId3" Type="http://schemas.openxmlformats.org/officeDocument/2006/relationships/image" Target="../media/fImage21381309293.png"></Relationship><Relationship Id="rId4" Type="http://schemas.openxmlformats.org/officeDocument/2006/relationships/image" Target="../media/fImage1071131765.png"></Relationship><Relationship Id="rId5" Type="http://schemas.openxmlformats.org/officeDocument/2006/relationships/image" Target="../media/fImage2801128321.png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5875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알고리즘+PS</a:t>
            </a:r>
            <a:r>
              <a:rPr lang="ko-KR" altLang="en-US">
                <a:latin typeface="나눔바른펜" charset="0"/>
                <a:ea typeface="나눔바른펜" charset="0"/>
              </a:rPr>
              <a:t> </a:t>
            </a:r>
            <a:r>
              <a:rPr lang="ko-KR" altLang="en-US">
                <a:latin typeface="나눔바른펜" charset="0"/>
                <a:ea typeface="나눔바른펜" charset="0"/>
              </a:rPr>
              <a:t>with</a:t>
            </a:r>
            <a:r>
              <a:rPr lang="ko-KR" altLang="en-US">
                <a:latin typeface="나눔바른펜" charset="0"/>
                <a:ea typeface="나눔바른펜" charset="0"/>
              </a:rPr>
              <a:t> </a:t>
            </a:r>
            <a:r>
              <a:rPr lang="ko-KR" altLang="en-US">
                <a:latin typeface="나눔바른펜" charset="0"/>
                <a:ea typeface="나눔바른펜" charset="0"/>
              </a:rPr>
              <a:t>BOJ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7774940" y="5363210"/>
            <a:ext cx="3612515" cy="518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바른펜" charset="0"/>
                <a:ea typeface="나눔바른펜" charset="0"/>
              </a:rPr>
              <a:t>by</a:t>
            </a:r>
            <a:r>
              <a:rPr lang="ko-KR" altLang="en-US">
                <a:latin typeface="나눔바른펜" charset="0"/>
                <a:ea typeface="나눔바른펜" charset="0"/>
              </a:rPr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charset="0"/>
                <a:ea typeface="나눔바른펜" charset="0"/>
              </a:rPr>
              <a:t>kimchist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목차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1. who and when?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2. why?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3. how?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4. what?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>
            <p:ph type="title"/>
          </p:nvPr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who and when?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421640" y="744220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1.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19학번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자전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학생입니다.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2. 백준(알고리즘, PS)를 시작한 건 작년 4월 즈음 입니다.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3. 옛날에 게임을 많이 했습니다. 롤을 특히 좋아했습니다. 다이아를 찍고 싶었습니다. 찍었습니다.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     백준을 시작했습니다. 처음에는 첫페이지가 목표였고, 다음에는 500문제, 다음에는 1000문제.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     1000문제 찍으니까 2등이 눈에 들어왔습니다. 2등이 찍고 싶었습니다. 찍었습니다.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4. 겉으로 보이는 랭킹(실제 실력과는 관계없이)의 힘을 알기 때문입니다.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5. 이게 이짓을 해서 2등을 찍은 이유 입니다</a:t>
            </a:r>
            <a:r>
              <a:rPr lang="ko-KR" altLang="en-US" sz="2400">
                <a:latin typeface="나눔바른펜" charset="0"/>
                <a:ea typeface="나눔바른펜" charset="0"/>
              </a:rPr>
              <a:t>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0" indent="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0" indent="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480" y="3803650"/>
            <a:ext cx="11360785" cy="2210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 bwMode="hidden"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939165"/>
            <a:ext cx="10516870" cy="56953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가끔 에타를 보면 백준 관련 질문 글들이 있더라고요!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제가 처음 시작했을 때를 떠올리면 정말 막막했던 기억이 납니다. 그리고 많이 흔들렸구요.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저희가 남도 아니고 같은 학교 같은 학과 학우</a:t>
            </a:r>
            <a:r>
              <a:rPr lang="ko-KR" altLang="en-US" sz="2400">
                <a:latin typeface="나눔바른펜" charset="0"/>
                <a:ea typeface="나눔바른펜" charset="0"/>
              </a:rPr>
              <a:t>인데,</a:t>
            </a:r>
            <a:r>
              <a:rPr lang="ko-KR" altLang="en-US" sz="2400">
                <a:latin typeface="나눔바른펜" charset="0"/>
                <a:ea typeface="나눔바른펜" charset="0"/>
              </a:rPr>
              <a:t> 서로 도와야한다고 생각합니다.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저의 경험이 이제 막 시작하시는 분들께 </a:t>
            </a:r>
            <a:r>
              <a:rPr lang="ko-KR" altLang="en-US" sz="2800" b="1">
                <a:solidFill>
                  <a:srgbClr val="36B700"/>
                </a:solidFill>
                <a:latin typeface="나눔바른펜" charset="0"/>
                <a:ea typeface="나눔바른펜" charset="0"/>
              </a:rPr>
              <a:t>도움</a:t>
            </a:r>
            <a:r>
              <a:rPr lang="ko-KR" altLang="en-US" sz="2400">
                <a:latin typeface="나눔바른펜" charset="0"/>
                <a:ea typeface="나눔바른펜" charset="0"/>
              </a:rPr>
              <a:t>이 될 수 있다면 정말 뿌듯할 것 같습니다!</a:t>
            </a:r>
            <a:endParaRPr lang="ko-KR" altLang="en-US" sz="2400">
              <a:latin typeface="나눔바른펜" charset="0"/>
              <a:ea typeface="나눔바른펜" charset="0"/>
            </a:endParaRPr>
          </a:p>
        </p:txBody>
      </p:sp>
      <p:sp>
        <p:nvSpPr>
          <p:cNvPr id="4" name="제목 12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why?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  <p:pic>
        <p:nvPicPr>
          <p:cNvPr id="6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2190" y="1896745"/>
            <a:ext cx="4252595" cy="206375"/>
          </a:xfrm>
          <a:prstGeom prst="rect"/>
          <a:noFill/>
        </p:spPr>
      </p:pic>
      <p:pic>
        <p:nvPicPr>
          <p:cNvPr id="7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7270" y="2249805"/>
            <a:ext cx="2652395" cy="206375"/>
          </a:xfrm>
          <a:prstGeom prst="rect"/>
          <a:noFill/>
        </p:spPr>
      </p:pic>
      <p:pic>
        <p:nvPicPr>
          <p:cNvPr id="8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2190" y="2595880"/>
            <a:ext cx="1387475" cy="221615"/>
          </a:xfrm>
          <a:prstGeom prst="rect"/>
          <a:noFill/>
        </p:spPr>
      </p:pic>
      <p:pic>
        <p:nvPicPr>
          <p:cNvPr id="5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985" y="1521460"/>
            <a:ext cx="3604895" cy="244475"/>
          </a:xfrm>
          <a:prstGeom prst="rect"/>
          <a:noFill/>
          <a:ln w="9525" cap="flat" cmpd="sng">
            <a:solidFill>
              <a:schemeClr val="accent6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36600" y="868680"/>
            <a:ext cx="10516870" cy="55175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1. 문제 영어로 풀기 - 설정 -&gt; 보기설정 -&gt; 문제 언어 -&gt; 원문 으로 설정해서 영어로 풀기.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2. 한 문제 오래잡고 있지 않기. 적당히 고민하고 구글링해서 풀고, 그 다음에 여러번 보면서  익히기.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3. 고인물들이 푼 거 보고 기죽지 않기.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4. 자신이 백준을 푸는 목표가 뭔지 생각해보기. 코테? 재미? 대회?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5. 키보드로 먼저 손이 가는 습관 고치기. 노트랑 연필으로 무조건 </a:t>
            </a:r>
            <a:r>
              <a:rPr lang="ko-KR" altLang="en-US" sz="2400">
                <a:latin typeface="나눔바른펜" charset="0"/>
                <a:ea typeface="나눔바른펜" charset="0"/>
              </a:rPr>
              <a:t>전체적인 논리를 의사</a:t>
            </a:r>
            <a:r>
              <a:rPr lang="ko-KR" altLang="en-US" sz="2400">
                <a:latin typeface="나눔바른펜" charset="0"/>
                <a:ea typeface="나눔바른펜" charset="0"/>
              </a:rPr>
              <a:t>코드</a:t>
            </a:r>
            <a:r>
              <a:rPr lang="ko-KR" altLang="en-US" sz="2400">
                <a:latin typeface="나눔바른펜" charset="0"/>
                <a:ea typeface="나눔바른펜" charset="0"/>
              </a:rPr>
              <a:t>로 </a:t>
            </a:r>
            <a:r>
              <a:rPr lang="ko-KR" altLang="en-US" sz="2400">
                <a:latin typeface="나눔바른펜" charset="0"/>
                <a:ea typeface="나눔바른펜" charset="0"/>
              </a:rPr>
              <a:t>짜보</a:t>
            </a:r>
            <a:r>
              <a:rPr lang="ko-KR" altLang="en-US" sz="2400">
                <a:latin typeface="나눔바른펜" charset="0"/>
                <a:ea typeface="나눔바른펜" charset="0"/>
              </a:rPr>
              <a:t>기!!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6. 문제를 </a:t>
            </a:r>
            <a:r>
              <a:rPr lang="ko-KR" altLang="en-US" sz="2400">
                <a:latin typeface="나눔바른펜" charset="0"/>
                <a:ea typeface="나눔바른펜" charset="0"/>
              </a:rPr>
              <a:t>푼 뒤,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다른 사람들은 어떻게 풀었는지 확인해보기! (맞은 사람 or 구글링)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7. 잘하는 사람한테 자꾸 물어보기. (주변에 잘하는 친구 있으면 괴롭히세요)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400">
              <a:latin typeface="나눔바른펜" charset="0"/>
              <a:ea typeface="나눔바른펜" charset="0"/>
            </a:endParaRPr>
          </a:p>
        </p:txBody>
      </p:sp>
      <p:sp>
        <p:nvSpPr>
          <p:cNvPr id="4" name="텍스트 상자 25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how?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83285" y="844550"/>
            <a:ext cx="10516870" cy="54127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깊은 </a:t>
            </a:r>
            <a:r>
              <a:rPr lang="ko-KR" altLang="en-US" sz="2400">
                <a:latin typeface="나눔바른펜" charset="0"/>
                <a:ea typeface="나눔바른펜" charset="0"/>
              </a:rPr>
              <a:t>고민은 알고리즘에 익숙하고, 구조가 눈에 보이</a:t>
            </a:r>
            <a:r>
              <a:rPr lang="ko-KR" altLang="en-US" sz="2400">
                <a:latin typeface="나눔바른펜" charset="0"/>
                <a:ea typeface="나눔바른펜" charset="0"/>
              </a:rPr>
              <a:t>기 시작</a:t>
            </a:r>
            <a:r>
              <a:rPr lang="ko-KR" altLang="en-US" sz="2400">
                <a:latin typeface="나눔바른펜" charset="0"/>
                <a:ea typeface="나눔바른펜" charset="0"/>
              </a:rPr>
              <a:t> 할 때 부터 하면 된다고 생각합니다. 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2400">
                <a:latin typeface="나눔바른펜" charset="0"/>
                <a:ea typeface="나눔바른펜" charset="0"/>
              </a:rPr>
              <a:t> 그 전에는 그냥 마음 놓고, 모르겠다 싶으면 구글링구글링구글링 하면서 감잡고, c++이라면 STL 사용법 익히고</a:t>
            </a:r>
            <a:r>
              <a:rPr lang="ko-KR" altLang="en-US" sz="2400">
                <a:latin typeface="나눔바른펜" charset="0"/>
                <a:ea typeface="나눔바른펜" charset="0"/>
              </a:rPr>
              <a:t>!</a:t>
            </a:r>
            <a:r>
              <a:rPr lang="ko-KR" altLang="en-US" sz="2400">
                <a:latin typeface="나눔바른펜" charset="0"/>
                <a:ea typeface="나눔바른펜" charset="0"/>
              </a:rPr>
              <a:t> (외우는게 아니라 여러번 하면서 익히면 되는게, 어차피 사용법 까먹으면 구글링 하면 됨) 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2400">
                <a:latin typeface="나눔바른펜" charset="0"/>
                <a:ea typeface="나눔바른펜" charset="0"/>
              </a:rPr>
              <a:t>저는 이런 방법으로 공부 중이고, 절대 잘하는 편은 아니지만, 골드</a:t>
            </a:r>
            <a:r>
              <a:rPr lang="ko-KR" altLang="en-US" sz="2400">
                <a:latin typeface="나눔바른펜" charset="0"/>
                <a:ea typeface="나눔바른펜" charset="0"/>
              </a:rPr>
              <a:t> 문제들까지는</a:t>
            </a:r>
            <a:r>
              <a:rPr lang="ko-KR" altLang="en-US" sz="2400">
                <a:latin typeface="나눔바른펜" charset="0"/>
                <a:ea typeface="나눔바른펜" charset="0"/>
              </a:rPr>
              <a:t> 쉽게 풀 수 있습니다. 제가 할 수 있다는 것은 여러분도 할 수 있다는 뜻입니다. 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2400">
                <a:latin typeface="나눔바른펜" charset="0"/>
                <a:ea typeface="나눔바른펜" charset="0"/>
              </a:rPr>
              <a:t>아직도 기억납니다. 골드 문제를 보고 벌벌 떨었던 코린이 시절이요. 아직 저도 많이 부족합니다만 이거 하나만큼은 자신있게 말씀 드릴 수 있습니다. 실버 문제가 두려운 사람들이 당장 해야하는 것은 실버 문제를 푸는 것이고, 골드 문제가 두려운 사람들이 해야하는 것은 골드 문제를 푸는 것입니다. 어차피 ‘익숙’의 문제입니다. 몇 번 풀다보면 별 거 없다는 것을 느끼실 겁니다. 맞닥뜨리고 무너지십쇼. 구글링도 해보고, 남의 코드도 베껴보고, 성장하십쇼. 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2400">
                <a:latin typeface="나눔바른펜" charset="0"/>
                <a:ea typeface="나눔바른펜" charset="0"/>
              </a:rPr>
              <a:t>사실 딱 2등 찍고 그만두려고 했는데 안되겠습니다. 딱 재능과 노력이 갈리는 그 경계선까지는 (아마 다이아) 가야 될 것 같습니다. 네, 그때 뵙죠. </a:t>
            </a:r>
            <a:endParaRPr lang="ko-KR" altLang="en-US" sz="2400">
              <a:latin typeface="나눔바른펜" charset="0"/>
              <a:ea typeface="나눔바른펜" charset="0"/>
            </a:endParaRPr>
          </a:p>
        </p:txBody>
      </p:sp>
      <p:sp>
        <p:nvSpPr>
          <p:cNvPr id="4" name="텍스트 상자 34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how?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71855" y="718185"/>
            <a:ext cx="10516870" cy="5403850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228600" indent="-228600" latinLnBrk="0">
              <a:buFont typeface="Arial"/>
              <a:buChar char=""/>
            </a:pPr>
            <a:r>
              <a:rPr lang="ko-KR" altLang="en-US">
                <a:latin typeface="나눔바른펜" charset="0"/>
                <a:ea typeface="나눔바른펜" charset="0"/>
              </a:rPr>
              <a:t>1. 일단 차근차근 시작해보고 싶다 -&gt; 단계별로 풀어보기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2. 특정 알고리즘을 익히고 싶다 -&gt; 알고리즘 분류 -&gt; 원하는 알고리즘 공부하기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3. 코테를 준비하고 싶다 -&gt; 문제집 -&gt; 기출문제, 올림피아드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4. 푼 문제 수를 높이고 싶다 -&gt; solved.ac -&gt; 고급검색 -&gt; 문제티어, 평균 시도 횟수 조작하기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5. 대회를 준비하고 싶다 -&gt; icpc 등 대회 문제들. (이부분은 감히 제가 말씀드리기에는...)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기본은 책으로 쌓은 뒤 (좋은 책들이 많습니다만</a:t>
            </a:r>
            <a:r>
              <a:rPr lang="ko-KR" altLang="en-US">
                <a:latin typeface="나눔바른펜" charset="0"/>
                <a:ea typeface="나눔바른펜" charset="0"/>
              </a:rPr>
              <a:t>,</a:t>
            </a:r>
            <a:r>
              <a:rPr lang="ko-KR" altLang="en-US">
                <a:latin typeface="나눔바른펜" charset="0"/>
                <a:ea typeface="나눔바른펜" charset="0"/>
              </a:rPr>
              <a:t> 종만북이라는 책을 추천드립니다)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              //</a:t>
            </a:r>
            <a:r>
              <a:rPr lang="ko-KR" altLang="en-US">
                <a:latin typeface="나눔바른펜" charset="0"/>
                <a:ea typeface="나눔바른펜" charset="0"/>
              </a:rPr>
              <a:t> </a:t>
            </a:r>
            <a:r>
              <a:rPr lang="ko-KR" altLang="en-US">
                <a:latin typeface="나눔바른펜" charset="0"/>
                <a:ea typeface="나눔바른펜" charset="0"/>
              </a:rPr>
              <a:t>사실 대회용으로 만들어진 책이라 쓸데없이 양이 많습니다만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              //</a:t>
            </a:r>
            <a:r>
              <a:rPr lang="ko-KR" altLang="en-US">
                <a:latin typeface="나눔바른펜" charset="0"/>
                <a:ea typeface="나눔바른펜" charset="0"/>
              </a:rPr>
              <a:t> </a:t>
            </a:r>
            <a:r>
              <a:rPr lang="ko-KR" altLang="en-US">
                <a:latin typeface="나눔바른펜" charset="0"/>
                <a:ea typeface="나눔바른펜" charset="0"/>
              </a:rPr>
              <a:t>그런 이유로 보지 않기에는 너무 내용이 좋습니다.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              // 먼저 도서관에서 빌려서 읽어 보세요!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부가적인 것들을 구글링 + 문제 풀면서 + 다른 사람들 코드 보면서 채워보자!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4" name="텍스트 상자 28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what?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710565"/>
            <a:ext cx="10516235" cy="545020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사실 쓰고 싶은 내용이 많았습니다만, 너무 길어지는 것을 피하고자 짧게 줄여봤습니다.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잘못된 정보가 있으면 알려주세요!!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댓글로 질문 남겨주세요!!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          지금 이 순간에도 열심히 키보드를 두드리고 있을 컴붕이들 화이팅!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4" name="텍스트 상자 31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return 0;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  <p:graphicFrame>
        <p:nvGraphicFramePr>
          <p:cNvPr id="5" name="표 32"/>
          <p:cNvGraphicFramePr>
            <a:graphicFrameLocks noGrp="1"/>
          </p:cNvGraphicFramePr>
          <p:nvPr/>
        </p:nvGraphicFramePr>
        <p:xfrm>
          <a:off x="3761740" y="1261110"/>
          <a:ext cx="4662170" cy="720725"/>
        </p:xfrm>
        <a:graphic>
          <a:graphicData uri="http://schemas.openxmlformats.org/drawingml/2006/table">
            <a:tbl>
              <a:tblPr bandRow="1" bandCol="1">
                <a:tableStyleId>{00000000-0000-0000-0000-000000000000}</a:tableStyleId>
              </a:tblPr>
              <a:tblGrid>
                <a:gridCol w="4662170"/>
              </a:tblGrid>
              <a:tr h="72072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36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    재미있게 읽으셨나요?</a:t>
                      </a:r>
                      <a:endParaRPr lang="ko-KR" altLang="en-US" sz="36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9.102.64.42668</cp:version>
</cp:coreProperties>
</file>