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 id="2147483650" r:id="rId2"/>
  </p:sldMasterIdLst>
  <p:notesMasterIdLst>
    <p:notesMasterId r:id="rId25"/>
  </p:notesMasterIdLst>
  <p:handoutMasterIdLst>
    <p:handoutMasterId r:id="rId26"/>
  </p:handoutMasterIdLst>
  <p:sldIdLst>
    <p:sldId id="283" r:id="rId3"/>
    <p:sldId id="270" r:id="rId4"/>
    <p:sldId id="278" r:id="rId5"/>
    <p:sldId id="287" r:id="rId6"/>
    <p:sldId id="292" r:id="rId7"/>
    <p:sldId id="279" r:id="rId8"/>
    <p:sldId id="288" r:id="rId9"/>
    <p:sldId id="289" r:id="rId10"/>
    <p:sldId id="301" r:id="rId11"/>
    <p:sldId id="280" r:id="rId12"/>
    <p:sldId id="293" r:id="rId13"/>
    <p:sldId id="294" r:id="rId14"/>
    <p:sldId id="290" r:id="rId15"/>
    <p:sldId id="299" r:id="rId16"/>
    <p:sldId id="282" r:id="rId17"/>
    <p:sldId id="296" r:id="rId18"/>
    <p:sldId id="295" r:id="rId19"/>
    <p:sldId id="291" r:id="rId20"/>
    <p:sldId id="297" r:id="rId21"/>
    <p:sldId id="286" r:id="rId22"/>
    <p:sldId id="298" r:id="rId23"/>
    <p:sldId id="300" r:id="rId24"/>
  </p:sldIdLst>
  <p:sldSz cx="10693400" cy="7561263"/>
  <p:notesSz cx="6858000" cy="9945688"/>
  <p:defaultTextStyle>
    <a:defPPr>
      <a:defRPr lang="zh-TW"/>
    </a:defPPr>
    <a:lvl1pPr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1500"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1500"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531">
          <p15:clr>
            <a:srgbClr val="A4A3A4"/>
          </p15:clr>
        </p15:guide>
        <p15:guide id="2" pos="3368">
          <p15:clr>
            <a:srgbClr val="A4A3A4"/>
          </p15:clr>
        </p15:guide>
      </p15:sldGuideLst>
    </p:ext>
    <p:ext uri="{2D200454-40CA-4A62-9FC3-DE9A4176ACB9}">
      <p15:notesGuideLst xmlns:p15="http://schemas.microsoft.com/office/powerpoint/2012/main">
        <p15:guide id="1" orient="horz" pos="313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C8C8"/>
    <a:srgbClr val="FF9999"/>
    <a:srgbClr val="A0A0C8"/>
    <a:srgbClr val="7FA6E5"/>
    <a:srgbClr val="5F5F5F"/>
    <a:srgbClr val="8C9BB4"/>
    <a:srgbClr val="82B4A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4660"/>
  </p:normalViewPr>
  <p:slideViewPr>
    <p:cSldViewPr>
      <p:cViewPr varScale="1">
        <p:scale>
          <a:sx n="68" d="100"/>
          <a:sy n="68" d="100"/>
        </p:scale>
        <p:origin x="1356" y="60"/>
      </p:cViewPr>
      <p:guideLst>
        <p:guide orient="horz" pos="531"/>
        <p:guide pos="336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4014" y="-114"/>
      </p:cViewPr>
      <p:guideLst>
        <p:guide orient="horz" pos="3132"/>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75779"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新細明體" charset="-120"/>
                <a:cs typeface="+mn-cs"/>
              </a:defRPr>
            </a:lvl1pPr>
          </a:lstStyle>
          <a:p>
            <a:pPr>
              <a:defRPr/>
            </a:pPr>
            <a:endParaRPr lang="en-US" altLang="zh-TW"/>
          </a:p>
        </p:txBody>
      </p:sp>
      <p:sp>
        <p:nvSpPr>
          <p:cNvPr id="75780"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75781"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30BDA86A-C1DC-4593-9F3F-87E26A59A923}" type="slidenum">
              <a:rPr lang="en-US" altLang="zh-TW"/>
              <a:pPr>
                <a:defRPr/>
              </a:pPr>
              <a:t>‹#›</a:t>
            </a:fld>
            <a:endParaRPr lang="en-US" altLang="zh-TW"/>
          </a:p>
        </p:txBody>
      </p:sp>
    </p:spTree>
    <p:extLst>
      <p:ext uri="{BB962C8B-B14F-4D97-AF65-F5344CB8AC3E}">
        <p14:creationId xmlns:p14="http://schemas.microsoft.com/office/powerpoint/2010/main" val="329254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新細明體" charset="-120"/>
                <a:cs typeface="+mn-cs"/>
              </a:defRPr>
            </a:lvl1pPr>
          </a:lstStyle>
          <a:p>
            <a:pPr>
              <a:defRPr/>
            </a:pPr>
            <a:endParaRPr lang="en-US" altLang="zh-TW"/>
          </a:p>
        </p:txBody>
      </p:sp>
      <p:sp>
        <p:nvSpPr>
          <p:cNvPr id="12292" name="Rectangle 4"/>
          <p:cNvSpPr>
            <a:spLocks noGrp="1" noRot="1" noChangeAspect="1" noChangeArrowheads="1" noTextEdit="1"/>
          </p:cNvSpPr>
          <p:nvPr>
            <p:ph type="sldImg" idx="2"/>
          </p:nvPr>
        </p:nvSpPr>
        <p:spPr bwMode="auto">
          <a:xfrm>
            <a:off x="792163" y="746125"/>
            <a:ext cx="5273675"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126"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ea typeface="新細明體" charset="-120"/>
                <a:cs typeface="+mn-cs"/>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BD023A6F-8140-440F-AD9F-D14C8EEB5F78}" type="slidenum">
              <a:rPr lang="en-US" altLang="zh-TW"/>
              <a:pPr>
                <a:defRPr/>
              </a:pPr>
              <a:t>‹#›</a:t>
            </a:fld>
            <a:endParaRPr lang="en-US" altLang="zh-TW"/>
          </a:p>
        </p:txBody>
      </p:sp>
    </p:spTree>
    <p:extLst>
      <p:ext uri="{BB962C8B-B14F-4D97-AF65-F5344CB8AC3E}">
        <p14:creationId xmlns:p14="http://schemas.microsoft.com/office/powerpoint/2010/main" val="2337122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新細明體" charset="0"/>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01688" y="2349500"/>
            <a:ext cx="9090025" cy="162083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03375" y="4284663"/>
            <a:ext cx="7486650"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6"/>
          <p:cNvSpPr>
            <a:spLocks noGrp="1" noChangeArrowheads="1"/>
          </p:cNvSpPr>
          <p:nvPr>
            <p:ph type="sldNum" sz="quarter" idx="10"/>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200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842FF929-307F-44CD-A312-A1F787416C63}" type="slidenum">
              <a:rPr lang="en-US" altLang="zh-TW"/>
              <a:pPr>
                <a:defRPr/>
              </a:pPr>
              <a:t>‹#›</a:t>
            </a:fld>
            <a:endParaRPr lang="en-US" altLang="zh-TW"/>
          </a:p>
        </p:txBody>
      </p:sp>
    </p:spTree>
    <p:extLst>
      <p:ext uri="{BB962C8B-B14F-4D97-AF65-F5344CB8AC3E}">
        <p14:creationId xmlns:p14="http://schemas.microsoft.com/office/powerpoint/2010/main" val="52411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67638" y="446088"/>
            <a:ext cx="2405062" cy="651033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47688" y="446088"/>
            <a:ext cx="7067550" cy="65103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AA662E2D-2532-4D3C-B64D-4E59766F48BD}" type="slidenum">
              <a:rPr lang="en-US" altLang="zh-TW"/>
              <a:pPr>
                <a:defRPr/>
              </a:pPr>
              <a:t>‹#›</a:t>
            </a:fld>
            <a:endParaRPr lang="en-US" altLang="zh-TW"/>
          </a:p>
        </p:txBody>
      </p:sp>
    </p:spTree>
    <p:extLst>
      <p:ext uri="{BB962C8B-B14F-4D97-AF65-F5344CB8AC3E}">
        <p14:creationId xmlns:p14="http://schemas.microsoft.com/office/powerpoint/2010/main" val="206406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bwMode="auto">
          <a:xfrm>
            <a:off x="630238" y="3645510"/>
            <a:ext cx="6316662" cy="955675"/>
          </a:xfrm>
          <a:prstGeom prst="rect">
            <a:avLst/>
          </a:prstGeom>
          <a:noFill/>
          <a:ln>
            <a:miter lim="800000"/>
            <a:headEnd/>
            <a:tailEnd/>
          </a:ln>
        </p:spPr>
        <p:txBody>
          <a:bodyPr vert="horz" wrap="square" lIns="99569" tIns="49785" rIns="99569" bIns="49785" numCol="1" anchor="ctr" anchorCtr="0" compatLnSpc="1">
            <a:prstTxWarp prst="textNoShape">
              <a:avLst/>
            </a:prstTxWarp>
          </a:bodyPr>
          <a:lstStyle>
            <a:lvl1pPr algn="l">
              <a:defRPr sz="4500" b="1">
                <a:solidFill>
                  <a:srgbClr val="292929"/>
                </a:solidFill>
                <a:latin typeface="Calibri" panose="020F0502020204030204" pitchFamily="34" charset="0"/>
                <a:cs typeface="Calibri" panose="020F0502020204030204" pitchFamily="34" charset="0"/>
              </a:defRPr>
            </a:lvl1pPr>
          </a:lstStyle>
          <a:p>
            <a:r>
              <a:rPr lang="en-US" altLang="zh-TW" dirty="0"/>
              <a:t>ASE Corporate Profile</a:t>
            </a:r>
          </a:p>
        </p:txBody>
      </p:sp>
      <p:sp>
        <p:nvSpPr>
          <p:cNvPr id="193539" name="Rectangle 3"/>
          <p:cNvSpPr>
            <a:spLocks noGrp="1" noChangeArrowheads="1"/>
          </p:cNvSpPr>
          <p:nvPr>
            <p:ph type="subTitle" idx="1"/>
          </p:nvPr>
        </p:nvSpPr>
        <p:spPr bwMode="auto">
          <a:xfrm>
            <a:off x="7369175" y="3984389"/>
            <a:ext cx="2524125" cy="1719262"/>
          </a:xfrm>
          <a:prstGeom prst="rect">
            <a:avLst/>
          </a:prstGeom>
          <a:noFill/>
          <a:ln>
            <a:miter lim="800000"/>
            <a:headEnd/>
            <a:tailEnd/>
          </a:ln>
        </p:spPr>
        <p:txBody>
          <a:bodyPr vert="horz" wrap="square" lIns="99569" tIns="49785" rIns="99569" bIns="49785" numCol="1" anchor="t" anchorCtr="0" compatLnSpc="1">
            <a:prstTxWarp prst="textNoShape">
              <a:avLst/>
            </a:prstTxWarp>
          </a:bodyPr>
          <a:lstStyle>
            <a:lvl1pPr marL="0" indent="0">
              <a:lnSpc>
                <a:spcPct val="80000"/>
              </a:lnSpc>
              <a:buFontTx/>
              <a:buNone/>
              <a:defRPr sz="2100">
                <a:solidFill>
                  <a:schemeClr val="tx1"/>
                </a:solidFill>
                <a:latin typeface="Calibri" panose="020F0502020204030204" pitchFamily="34" charset="0"/>
                <a:cs typeface="Calibri" panose="020F0502020204030204" pitchFamily="34" charset="0"/>
              </a:defRPr>
            </a:lvl1pPr>
          </a:lstStyle>
          <a:p>
            <a:r>
              <a:rPr lang="zh-TW" altLang="en-US" smtClean="0"/>
              <a:t>按一下以編輯母片副標題樣式</a:t>
            </a:r>
            <a:endParaRPr lang="en-US" altLang="zh-TW" dirty="0"/>
          </a:p>
        </p:txBody>
      </p:sp>
    </p:spTree>
    <p:extLst>
      <p:ext uri="{BB962C8B-B14F-4D97-AF65-F5344CB8AC3E}">
        <p14:creationId xmlns:p14="http://schemas.microsoft.com/office/powerpoint/2010/main" val="28943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BAE7E1EA-8240-45D9-A90A-6076E4C731AD}" type="slidenum">
              <a:rPr lang="en-US" altLang="zh-TW"/>
              <a:pPr>
                <a:defRPr/>
              </a:pPr>
              <a:t>‹#›</a:t>
            </a:fld>
            <a:endParaRPr lang="en-US" altLang="zh-TW"/>
          </a:p>
        </p:txBody>
      </p:sp>
    </p:spTree>
    <p:extLst>
      <p:ext uri="{BB962C8B-B14F-4D97-AF65-F5344CB8AC3E}">
        <p14:creationId xmlns:p14="http://schemas.microsoft.com/office/powerpoint/2010/main" val="24765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844550" y="4859338"/>
            <a:ext cx="9090025" cy="15017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47D397C4-B504-4F3B-A68E-ECC80E58631F}" type="slidenum">
              <a:rPr lang="en-US" altLang="zh-TW"/>
              <a:pPr>
                <a:defRPr/>
              </a:pPr>
              <a:t>‹#›</a:t>
            </a:fld>
            <a:endParaRPr lang="en-US" altLang="zh-TW"/>
          </a:p>
        </p:txBody>
      </p:sp>
    </p:spTree>
    <p:extLst>
      <p:ext uri="{BB962C8B-B14F-4D97-AF65-F5344CB8AC3E}">
        <p14:creationId xmlns:p14="http://schemas.microsoft.com/office/powerpoint/2010/main" val="406109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47688" y="1331913"/>
            <a:ext cx="4735512" cy="562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435600" y="1331913"/>
            <a:ext cx="4737100" cy="5624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387ABA25-EEFA-416B-B9AD-466FAE0073E9}" type="slidenum">
              <a:rPr lang="en-US" altLang="zh-TW"/>
              <a:pPr>
                <a:defRPr/>
              </a:pPr>
              <a:t>‹#›</a:t>
            </a:fld>
            <a:endParaRPr lang="en-US" altLang="zh-TW"/>
          </a:p>
        </p:txBody>
      </p:sp>
    </p:spTree>
    <p:extLst>
      <p:ext uri="{BB962C8B-B14F-4D97-AF65-F5344CB8AC3E}">
        <p14:creationId xmlns:p14="http://schemas.microsoft.com/office/powerpoint/2010/main" val="347300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4988" y="303213"/>
            <a:ext cx="9623425" cy="1260475"/>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4B4FCA36-39C8-4184-B8FB-B7CFAD2E6B54}" type="slidenum">
              <a:rPr lang="en-US" altLang="zh-TW"/>
              <a:pPr>
                <a:defRPr/>
              </a:pPr>
              <a:t>‹#›</a:t>
            </a:fld>
            <a:endParaRPr lang="en-US" altLang="zh-TW"/>
          </a:p>
        </p:txBody>
      </p:sp>
    </p:spTree>
    <p:extLst>
      <p:ext uri="{BB962C8B-B14F-4D97-AF65-F5344CB8AC3E}">
        <p14:creationId xmlns:p14="http://schemas.microsoft.com/office/powerpoint/2010/main" val="34716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66BB7537-D7BF-40D7-A1F3-93CCEC4451CD}" type="slidenum">
              <a:rPr lang="en-US" altLang="zh-TW"/>
              <a:pPr>
                <a:defRPr/>
              </a:pPr>
              <a:t>‹#›</a:t>
            </a:fld>
            <a:endParaRPr lang="en-US" altLang="zh-TW"/>
          </a:p>
        </p:txBody>
      </p:sp>
    </p:spTree>
    <p:extLst>
      <p:ext uri="{BB962C8B-B14F-4D97-AF65-F5344CB8AC3E}">
        <p14:creationId xmlns:p14="http://schemas.microsoft.com/office/powerpoint/2010/main" val="356304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89A8DF2A-7A6C-4FB1-93EB-FADC3FB26A9C}" type="slidenum">
              <a:rPr lang="en-US" altLang="zh-TW"/>
              <a:pPr>
                <a:defRPr/>
              </a:pPr>
              <a:t>‹#›</a:t>
            </a:fld>
            <a:endParaRPr lang="en-US" altLang="zh-TW"/>
          </a:p>
        </p:txBody>
      </p:sp>
    </p:spTree>
    <p:extLst>
      <p:ext uri="{BB962C8B-B14F-4D97-AF65-F5344CB8AC3E}">
        <p14:creationId xmlns:p14="http://schemas.microsoft.com/office/powerpoint/2010/main" val="211257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4988" y="301625"/>
            <a:ext cx="3517900" cy="1281113"/>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4C0A07A8-F387-4FA4-81C5-E4B1F087DC19}" type="slidenum">
              <a:rPr lang="en-US" altLang="zh-TW"/>
              <a:pPr>
                <a:defRPr/>
              </a:pPr>
              <a:t>‹#›</a:t>
            </a:fld>
            <a:endParaRPr lang="en-US" altLang="zh-TW"/>
          </a:p>
        </p:txBody>
      </p:sp>
    </p:spTree>
    <p:extLst>
      <p:ext uri="{BB962C8B-B14F-4D97-AF65-F5344CB8AC3E}">
        <p14:creationId xmlns:p14="http://schemas.microsoft.com/office/powerpoint/2010/main" val="325400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095500" y="5292725"/>
            <a:ext cx="6416675" cy="625475"/>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6"/>
          <p:cNvSpPr>
            <a:spLocks noGrp="1" noChangeArrowheads="1"/>
          </p:cNvSpPr>
          <p:nvPr>
            <p:ph type="sldNum" sz="quarter" idx="10"/>
          </p:nvPr>
        </p:nvSpPr>
        <p:spPr/>
        <p:txBody>
          <a:bodyPr/>
          <a:lstStyle>
            <a:lvl1pPr>
              <a:defRPr>
                <a:ea typeface="新細明體" panose="02020500000000000000" pitchFamily="18" charset="-120"/>
              </a:defRPr>
            </a:lvl1pPr>
          </a:lstStyle>
          <a:p>
            <a:pPr>
              <a:defRPr/>
            </a:pPr>
            <a:fld id="{D5C731BD-4C64-4FD3-BC5A-8F462EECFC58}" type="slidenum">
              <a:rPr lang="en-US" altLang="zh-TW"/>
              <a:pPr>
                <a:defRPr/>
              </a:pPr>
              <a:t>‹#›</a:t>
            </a:fld>
            <a:endParaRPr lang="en-US" altLang="zh-TW"/>
          </a:p>
        </p:txBody>
      </p:sp>
    </p:spTree>
    <p:extLst>
      <p:ext uri="{BB962C8B-B14F-4D97-AF65-F5344CB8AC3E}">
        <p14:creationId xmlns:p14="http://schemas.microsoft.com/office/powerpoint/2010/main" val="142514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Text Box 24"/>
          <p:cNvSpPr txBox="1">
            <a:spLocks noChangeArrowheads="1"/>
          </p:cNvSpPr>
          <p:nvPr userDrawn="1"/>
        </p:nvSpPr>
        <p:spPr bwMode="auto">
          <a:xfrm>
            <a:off x="7089775" y="7227888"/>
            <a:ext cx="3790950" cy="269875"/>
          </a:xfrm>
          <a:prstGeom prst="rect">
            <a:avLst/>
          </a:prstGeom>
          <a:noFill/>
          <a:ln>
            <a:noFill/>
          </a:ln>
          <a:extLst/>
        </p:spPr>
        <p:txBody>
          <a:bodyPr lIns="99569" tIns="49785" rIns="99569" bIns="49785">
            <a:spAutoFit/>
          </a:bodyPr>
          <a:lstStyle>
            <a:lvl1pPr defTabSz="995363">
              <a:defRPr kumimoji="1" sz="1500" b="1">
                <a:solidFill>
                  <a:schemeClr val="tx1"/>
                </a:solidFill>
                <a:latin typeface="Arial" pitchFamily="34" charset="0"/>
                <a:ea typeface="新細明體" pitchFamily="18" charset="-120"/>
              </a:defRPr>
            </a:lvl1pPr>
            <a:lvl2pPr marL="742950" indent="-285750" defTabSz="995363">
              <a:defRPr kumimoji="1" sz="1500" b="1">
                <a:solidFill>
                  <a:schemeClr val="tx1"/>
                </a:solidFill>
                <a:latin typeface="Arial" pitchFamily="34" charset="0"/>
                <a:ea typeface="新細明體" pitchFamily="18" charset="-120"/>
              </a:defRPr>
            </a:lvl2pPr>
            <a:lvl3pPr marL="1143000" indent="-228600" defTabSz="995363">
              <a:defRPr kumimoji="1" sz="1500" b="1">
                <a:solidFill>
                  <a:schemeClr val="tx1"/>
                </a:solidFill>
                <a:latin typeface="Arial" pitchFamily="34" charset="0"/>
                <a:ea typeface="新細明體" pitchFamily="18" charset="-120"/>
              </a:defRPr>
            </a:lvl3pPr>
            <a:lvl4pPr marL="1600200" indent="-228600" defTabSz="995363">
              <a:defRPr kumimoji="1" sz="1500" b="1">
                <a:solidFill>
                  <a:schemeClr val="tx1"/>
                </a:solidFill>
                <a:latin typeface="Arial" pitchFamily="34" charset="0"/>
                <a:ea typeface="新細明體" pitchFamily="18" charset="-120"/>
              </a:defRPr>
            </a:lvl4pPr>
            <a:lvl5pPr marL="2057400" indent="-228600" defTabSz="995363">
              <a:defRPr kumimoji="1" sz="1500" b="1">
                <a:solidFill>
                  <a:schemeClr val="tx1"/>
                </a:solidFill>
                <a:latin typeface="Arial" pitchFamily="34" charset="0"/>
                <a:ea typeface="新細明體" pitchFamily="18" charset="-120"/>
              </a:defRPr>
            </a:lvl5pPr>
            <a:lvl6pPr marL="25146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6pPr>
            <a:lvl7pPr marL="29718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7pPr>
            <a:lvl8pPr marL="34290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8pPr>
            <a:lvl9pPr marL="3886200" indent="-228600" algn="ctr" defTabSz="995363" fontAlgn="base">
              <a:spcBef>
                <a:spcPct val="0"/>
              </a:spcBef>
              <a:spcAft>
                <a:spcPct val="0"/>
              </a:spcAft>
              <a:defRPr kumimoji="1" sz="1500" b="1">
                <a:solidFill>
                  <a:schemeClr val="tx1"/>
                </a:solidFill>
                <a:latin typeface="Arial" pitchFamily="34" charset="0"/>
                <a:ea typeface="新細明體" pitchFamily="18" charset="-120"/>
              </a:defRPr>
            </a:lvl9pPr>
          </a:lstStyle>
          <a:p>
            <a:pPr eaLnBrk="1" hangingPunct="1">
              <a:spcBef>
                <a:spcPct val="50000"/>
              </a:spcBef>
              <a:defRPr/>
            </a:pPr>
            <a:r>
              <a:rPr lang="en-US" altLang="zh-TW" sz="1000" smtClean="0">
                <a:solidFill>
                  <a:srgbClr val="7F7F7F"/>
                </a:solidFill>
                <a:latin typeface="Calibri" pitchFamily="34" charset="0"/>
              </a:rPr>
              <a:t>© ASE Group. All rights reserved.</a:t>
            </a:r>
          </a:p>
        </p:txBody>
      </p:sp>
      <p:sp>
        <p:nvSpPr>
          <p:cNvPr id="1027" name="Rectangle 2"/>
          <p:cNvSpPr>
            <a:spLocks noGrp="1" noChangeArrowheads="1"/>
          </p:cNvSpPr>
          <p:nvPr>
            <p:ph type="title"/>
          </p:nvPr>
        </p:nvSpPr>
        <p:spPr bwMode="auto">
          <a:xfrm>
            <a:off x="547688" y="446088"/>
            <a:ext cx="78311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ctr" anchorCtr="0" compatLnSpc="1">
            <a:prstTxWarp prst="textNoShape">
              <a:avLst/>
            </a:prstTxWarp>
          </a:bodyPr>
          <a:lstStyle/>
          <a:p>
            <a:pPr lvl="0"/>
            <a:r>
              <a:rPr lang="en-US" altLang="zh-TW" smtClean="0"/>
              <a:t>Changing Industry Landscape</a:t>
            </a:r>
          </a:p>
        </p:txBody>
      </p:sp>
      <p:sp>
        <p:nvSpPr>
          <p:cNvPr id="8198" name="Rectangle 6"/>
          <p:cNvSpPr>
            <a:spLocks noGrp="1" noChangeArrowheads="1"/>
          </p:cNvSpPr>
          <p:nvPr>
            <p:ph type="sldNum" sz="quarter" idx="4"/>
          </p:nvPr>
        </p:nvSpPr>
        <p:spPr bwMode="auto">
          <a:xfrm>
            <a:off x="9163050" y="7164388"/>
            <a:ext cx="1200150" cy="396875"/>
          </a:xfrm>
          <a:prstGeom prst="rect">
            <a:avLst/>
          </a:prstGeom>
          <a:noFill/>
          <a:ln w="9525">
            <a:noFill/>
            <a:miter lim="800000"/>
            <a:headEnd/>
            <a:tailEnd/>
          </a:ln>
          <a:effectLst/>
        </p:spPr>
        <p:txBody>
          <a:bodyPr vert="horz" wrap="square" lIns="99569" tIns="49785" rIns="99569" bIns="49785" numCol="1" anchor="t" anchorCtr="0" compatLnSpc="1">
            <a:prstTxWarp prst="textNoShape">
              <a:avLst/>
            </a:prstTxWarp>
          </a:bodyPr>
          <a:lstStyle>
            <a:lvl1pPr algn="r" eaLnBrk="1" hangingPunct="1">
              <a:defRPr sz="1200" b="0">
                <a:solidFill>
                  <a:srgbClr val="595959"/>
                </a:solidFill>
                <a:latin typeface="Calibri" pitchFamily="34" charset="0"/>
                <a:ea typeface="新細明體" charset="-120"/>
                <a:cs typeface="Calibri" pitchFamily="34" charset="0"/>
              </a:defRPr>
            </a:lvl1pPr>
          </a:lstStyle>
          <a:p>
            <a:pPr>
              <a:defRPr/>
            </a:pPr>
            <a:endParaRPr lang="en-US" altLang="zh-TW"/>
          </a:p>
        </p:txBody>
      </p:sp>
      <p:sp>
        <p:nvSpPr>
          <p:cNvPr id="1029" name="Rectangle 14"/>
          <p:cNvSpPr>
            <a:spLocks noGrp="1" noChangeArrowheads="1"/>
          </p:cNvSpPr>
          <p:nvPr>
            <p:ph type="body" idx="1"/>
          </p:nvPr>
        </p:nvSpPr>
        <p:spPr bwMode="auto">
          <a:xfrm>
            <a:off x="547688" y="1331913"/>
            <a:ext cx="9625012"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pic>
        <p:nvPicPr>
          <p:cNvPr id="1030" name="圖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385300" y="323850"/>
            <a:ext cx="936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圖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74675" y="6970713"/>
            <a:ext cx="723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hf hdr="0" ftr="0" dt="0"/>
  <p:txStyles>
    <p:titleStyle>
      <a:lvl1pPr algn="l" defTabSz="995363" rtl="0" eaLnBrk="0" fontAlgn="base" hangingPunct="0">
        <a:spcBef>
          <a:spcPct val="0"/>
        </a:spcBef>
        <a:spcAft>
          <a:spcPct val="0"/>
        </a:spcAft>
        <a:defRPr sz="3900" b="1">
          <a:solidFill>
            <a:srgbClr val="292929"/>
          </a:solidFill>
          <a:latin typeface="Calibri" panose="020F0502020204030204" pitchFamily="34" charset="0"/>
          <a:ea typeface="+mj-ea"/>
          <a:cs typeface="Calibri" panose="020F0502020204030204" pitchFamily="34" charset="0"/>
        </a:defRPr>
      </a:lvl1pPr>
      <a:lvl2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2pPr>
      <a:lvl3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3pPr>
      <a:lvl4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4pPr>
      <a:lvl5pPr algn="l" defTabSz="995363" rtl="0" eaLnBrk="0" fontAlgn="base" hangingPunct="0">
        <a:spcBef>
          <a:spcPct val="0"/>
        </a:spcBef>
        <a:spcAft>
          <a:spcPct val="0"/>
        </a:spcAft>
        <a:defRPr sz="3900" b="1">
          <a:solidFill>
            <a:srgbClr val="292929"/>
          </a:solidFill>
          <a:latin typeface="Calibri" pitchFamily="34" charset="0"/>
          <a:ea typeface="新細明體" charset="-120"/>
          <a:cs typeface="Calibri" pitchFamily="34" charset="0"/>
        </a:defRPr>
      </a:lvl5pPr>
      <a:lvl6pPr marL="457200" algn="l" defTabSz="995363" rtl="0" fontAlgn="base">
        <a:spcBef>
          <a:spcPct val="0"/>
        </a:spcBef>
        <a:spcAft>
          <a:spcPct val="0"/>
        </a:spcAft>
        <a:defRPr sz="3900" b="1">
          <a:solidFill>
            <a:srgbClr val="292929"/>
          </a:solidFill>
          <a:latin typeface="Trebuchet MS" pitchFamily="34" charset="0"/>
          <a:ea typeface="新細明體" charset="-120"/>
        </a:defRPr>
      </a:lvl6pPr>
      <a:lvl7pPr marL="914400" algn="l" defTabSz="995363" rtl="0" fontAlgn="base">
        <a:spcBef>
          <a:spcPct val="0"/>
        </a:spcBef>
        <a:spcAft>
          <a:spcPct val="0"/>
        </a:spcAft>
        <a:defRPr sz="3900" b="1">
          <a:solidFill>
            <a:srgbClr val="292929"/>
          </a:solidFill>
          <a:latin typeface="Trebuchet MS" pitchFamily="34" charset="0"/>
          <a:ea typeface="新細明體" charset="-120"/>
        </a:defRPr>
      </a:lvl7pPr>
      <a:lvl8pPr marL="1371600" algn="l" defTabSz="995363" rtl="0" fontAlgn="base">
        <a:spcBef>
          <a:spcPct val="0"/>
        </a:spcBef>
        <a:spcAft>
          <a:spcPct val="0"/>
        </a:spcAft>
        <a:defRPr sz="3900" b="1">
          <a:solidFill>
            <a:srgbClr val="292929"/>
          </a:solidFill>
          <a:latin typeface="Trebuchet MS" pitchFamily="34" charset="0"/>
          <a:ea typeface="新細明體" charset="-120"/>
        </a:defRPr>
      </a:lvl8pPr>
      <a:lvl9pPr marL="1828800" algn="l" defTabSz="995363" rtl="0" fontAlgn="base">
        <a:spcBef>
          <a:spcPct val="0"/>
        </a:spcBef>
        <a:spcAft>
          <a:spcPct val="0"/>
        </a:spcAft>
        <a:defRPr sz="3900" b="1">
          <a:solidFill>
            <a:srgbClr val="292929"/>
          </a:solidFill>
          <a:latin typeface="Trebuchet MS" pitchFamily="34" charset="0"/>
          <a:ea typeface="新細明體" charset="-120"/>
        </a:defRPr>
      </a:lvl9pPr>
    </p:titleStyle>
    <p:bodyStyle>
      <a:lvl1pPr marL="342900" indent="-52388" algn="l" defTabSz="995363" rtl="0" eaLnBrk="0" fontAlgn="base" hangingPunct="0">
        <a:spcBef>
          <a:spcPct val="20000"/>
        </a:spcBef>
        <a:spcAft>
          <a:spcPct val="0"/>
        </a:spcAft>
        <a:buClr>
          <a:srgbClr val="800000"/>
        </a:buClr>
        <a:buSzPct val="50000"/>
        <a:buFont typeface="Wingdings" panose="05000000000000000000" pitchFamily="2" charset="2"/>
        <a:buChar char="£"/>
        <a:tabLst>
          <a:tab pos="0" algn="r"/>
        </a:tabLst>
        <a:defRPr kumimoji="1" sz="3000" b="1">
          <a:solidFill>
            <a:srgbClr val="333333"/>
          </a:solidFill>
          <a:latin typeface="Calibri" panose="020F0502020204030204" pitchFamily="34" charset="0"/>
          <a:ea typeface="+mn-ea"/>
          <a:cs typeface="Calibri" panose="020F0502020204030204" pitchFamily="34" charset="0"/>
        </a:defRPr>
      </a:lvl1pPr>
      <a:lvl2pPr marL="485775" indent="-28575" algn="l" defTabSz="995363" rtl="0" eaLnBrk="0" fontAlgn="base" hangingPunct="0">
        <a:spcBef>
          <a:spcPct val="20000"/>
        </a:spcBef>
        <a:spcAft>
          <a:spcPct val="0"/>
        </a:spcAft>
        <a:buClr>
          <a:srgbClr val="E6820A"/>
        </a:buClr>
        <a:buChar char="–"/>
        <a:tabLst>
          <a:tab pos="0" algn="r"/>
        </a:tabLst>
        <a:defRPr kumimoji="1" sz="3000" b="1">
          <a:solidFill>
            <a:srgbClr val="3C1E1E"/>
          </a:solidFill>
          <a:latin typeface="+mn-lt"/>
          <a:ea typeface="+mn-ea"/>
          <a:cs typeface="Calibri" pitchFamily="34" charset="0"/>
        </a:defRPr>
      </a:lvl2pPr>
      <a:lvl3pPr marL="261938" indent="274638" algn="l" defTabSz="995363" rtl="0" eaLnBrk="0" fontAlgn="base" hangingPunct="0">
        <a:spcBef>
          <a:spcPct val="20000"/>
        </a:spcBef>
        <a:spcAft>
          <a:spcPct val="0"/>
        </a:spcAft>
        <a:buClr>
          <a:srgbClr val="800000"/>
        </a:buClr>
        <a:buChar char="•"/>
        <a:tabLst>
          <a:tab pos="0" algn="r"/>
        </a:tabLst>
        <a:defRPr kumimoji="1" sz="2600" b="1">
          <a:solidFill>
            <a:srgbClr val="4D4D4D"/>
          </a:solidFill>
          <a:latin typeface="Calibri" panose="020F0502020204030204" pitchFamily="34" charset="0"/>
          <a:ea typeface="+mn-ea"/>
          <a:cs typeface="Calibri" panose="020F0502020204030204" pitchFamily="34" charset="0"/>
        </a:defRPr>
      </a:lvl3pPr>
      <a:lvl4pPr marL="536575" indent="276225" algn="l" defTabSz="995363" rtl="0" eaLnBrk="0" fontAlgn="base" hangingPunct="0">
        <a:spcBef>
          <a:spcPct val="20000"/>
        </a:spcBef>
        <a:spcAft>
          <a:spcPct val="0"/>
        </a:spcAft>
        <a:buClr>
          <a:srgbClr val="800000"/>
        </a:buClr>
        <a:buSzPct val="60000"/>
        <a:buFont typeface="Wingdings" panose="05000000000000000000" pitchFamily="2" charset="2"/>
        <a:buChar char="u"/>
        <a:tabLst>
          <a:tab pos="0" algn="r"/>
        </a:tabLst>
        <a:defRPr kumimoji="1" sz="2200">
          <a:solidFill>
            <a:srgbClr val="4D4D4D"/>
          </a:solidFill>
          <a:latin typeface="Calibri" panose="020F0502020204030204" pitchFamily="34" charset="0"/>
          <a:ea typeface="+mn-ea"/>
          <a:cs typeface="Calibri" panose="020F0502020204030204" pitchFamily="34" charset="0"/>
        </a:defRPr>
      </a:lvl4pPr>
      <a:lvl5pPr marL="812800" indent="261938" algn="l" defTabSz="995363" rtl="0" eaLnBrk="0" fontAlgn="base" hangingPunct="0">
        <a:spcBef>
          <a:spcPct val="20000"/>
        </a:spcBef>
        <a:spcAft>
          <a:spcPct val="0"/>
        </a:spcAft>
        <a:buClr>
          <a:srgbClr val="800000"/>
        </a:buClr>
        <a:buFont typeface="Arial" panose="020B0604020202020204" pitchFamily="34" charset="0"/>
        <a:buChar char="»"/>
        <a:tabLst>
          <a:tab pos="0" algn="r"/>
        </a:tabLst>
        <a:defRPr kumimoji="1" sz="2000">
          <a:solidFill>
            <a:srgbClr val="4D4D4D"/>
          </a:solidFill>
          <a:latin typeface="Calibri" panose="020F0502020204030204" pitchFamily="34" charset="0"/>
          <a:ea typeface="+mn-ea"/>
          <a:cs typeface="Calibri" panose="020F0502020204030204" pitchFamily="34" charset="0"/>
        </a:defRPr>
      </a:lvl5pPr>
      <a:lvl6pPr marL="23129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6pPr>
      <a:lvl7pPr marL="27701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7pPr>
      <a:lvl8pPr marL="32273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8pPr>
      <a:lvl9pPr marL="3684588" indent="-190500" algn="l" defTabSz="995363" rtl="0" fontAlgn="base">
        <a:spcBef>
          <a:spcPct val="20000"/>
        </a:spcBef>
        <a:spcAft>
          <a:spcPct val="0"/>
        </a:spcAft>
        <a:buClr>
          <a:srgbClr val="800000"/>
        </a:buClr>
        <a:buFont typeface="Arial" charset="0"/>
        <a:buChar char="»"/>
        <a:tabLst>
          <a:tab pos="0" algn="r"/>
        </a:tabLst>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72" r:id="rId1"/>
  </p:sldLayoutIdLst>
  <p:hf hdr="0" ftr="0" dt="0"/>
  <p:txStyles>
    <p:titleStyle>
      <a:lvl1pPr algn="ctr" defTabSz="995363" rtl="0" eaLnBrk="0" fontAlgn="base" hangingPunct="0">
        <a:spcBef>
          <a:spcPct val="0"/>
        </a:spcBef>
        <a:spcAft>
          <a:spcPct val="0"/>
        </a:spcAft>
        <a:defRPr kumimoji="1" sz="4800">
          <a:solidFill>
            <a:schemeClr val="tx2"/>
          </a:solidFill>
          <a:latin typeface="+mj-lt"/>
          <a:ea typeface="+mj-ea"/>
          <a:cs typeface="新細明體" charset="0"/>
        </a:defRPr>
      </a:lvl1pPr>
      <a:lvl2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2pPr>
      <a:lvl3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3pPr>
      <a:lvl4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4pPr>
      <a:lvl5pPr algn="ctr" defTabSz="995363" rtl="0" eaLnBrk="0" fontAlgn="base" hangingPunct="0">
        <a:spcBef>
          <a:spcPct val="0"/>
        </a:spcBef>
        <a:spcAft>
          <a:spcPct val="0"/>
        </a:spcAft>
        <a:defRPr kumimoji="1" sz="4800">
          <a:solidFill>
            <a:schemeClr val="tx2"/>
          </a:solidFill>
          <a:latin typeface="Arial" charset="0"/>
          <a:ea typeface="新細明體" charset="-120"/>
          <a:cs typeface="新細明體" charset="0"/>
        </a:defRPr>
      </a:lvl5pPr>
      <a:lvl6pPr marL="457200" algn="ctr" defTabSz="995363" rtl="0" fontAlgn="base">
        <a:spcBef>
          <a:spcPct val="0"/>
        </a:spcBef>
        <a:spcAft>
          <a:spcPct val="0"/>
        </a:spcAft>
        <a:defRPr kumimoji="1" sz="4800">
          <a:solidFill>
            <a:schemeClr val="tx2"/>
          </a:solidFill>
          <a:latin typeface="Arial" charset="0"/>
          <a:ea typeface="新細明體" charset="-120"/>
        </a:defRPr>
      </a:lvl6pPr>
      <a:lvl7pPr marL="914400" algn="ctr" defTabSz="995363" rtl="0" fontAlgn="base">
        <a:spcBef>
          <a:spcPct val="0"/>
        </a:spcBef>
        <a:spcAft>
          <a:spcPct val="0"/>
        </a:spcAft>
        <a:defRPr kumimoji="1" sz="4800">
          <a:solidFill>
            <a:schemeClr val="tx2"/>
          </a:solidFill>
          <a:latin typeface="Arial" charset="0"/>
          <a:ea typeface="新細明體" charset="-120"/>
        </a:defRPr>
      </a:lvl7pPr>
      <a:lvl8pPr marL="1371600" algn="ctr" defTabSz="995363" rtl="0" fontAlgn="base">
        <a:spcBef>
          <a:spcPct val="0"/>
        </a:spcBef>
        <a:spcAft>
          <a:spcPct val="0"/>
        </a:spcAft>
        <a:defRPr kumimoji="1" sz="4800">
          <a:solidFill>
            <a:schemeClr val="tx2"/>
          </a:solidFill>
          <a:latin typeface="Arial" charset="0"/>
          <a:ea typeface="新細明體" charset="-120"/>
        </a:defRPr>
      </a:lvl8pPr>
      <a:lvl9pPr marL="1828800" algn="ctr" defTabSz="995363" rtl="0" fontAlgn="base">
        <a:spcBef>
          <a:spcPct val="0"/>
        </a:spcBef>
        <a:spcAft>
          <a:spcPct val="0"/>
        </a:spcAft>
        <a:defRPr kumimoji="1" sz="4800">
          <a:solidFill>
            <a:schemeClr val="tx2"/>
          </a:solidFill>
          <a:latin typeface="Arial" charset="0"/>
          <a:ea typeface="新細明體" charset="-120"/>
        </a:defRPr>
      </a:lvl9pPr>
    </p:titleStyle>
    <p:bodyStyle>
      <a:lvl1pPr marL="373063" indent="-373063" algn="l" defTabSz="995363" rtl="0" eaLnBrk="0" fontAlgn="base" hangingPunct="0">
        <a:spcBef>
          <a:spcPct val="20000"/>
        </a:spcBef>
        <a:spcAft>
          <a:spcPct val="0"/>
        </a:spcAft>
        <a:buChar char="•"/>
        <a:defRPr kumimoji="1" sz="3500">
          <a:solidFill>
            <a:schemeClr val="tx1"/>
          </a:solidFill>
          <a:latin typeface="+mn-lt"/>
          <a:ea typeface="+mn-ea"/>
          <a:cs typeface="新細明體" charset="0"/>
        </a:defRPr>
      </a:lvl1pPr>
      <a:lvl2pPr marL="809625" indent="-311150" algn="l" defTabSz="995363" rtl="0" eaLnBrk="0" fontAlgn="base" hangingPunct="0">
        <a:spcBef>
          <a:spcPct val="20000"/>
        </a:spcBef>
        <a:spcAft>
          <a:spcPct val="0"/>
        </a:spcAft>
        <a:buChar char="–"/>
        <a:defRPr kumimoji="1" sz="3000">
          <a:solidFill>
            <a:schemeClr val="tx1"/>
          </a:solidFill>
          <a:latin typeface="+mn-lt"/>
          <a:ea typeface="+mn-ea"/>
        </a:defRPr>
      </a:lvl2pPr>
      <a:lvl3pPr marL="1244600" indent="-249238" algn="l" defTabSz="995363" rtl="0" eaLnBrk="0" fontAlgn="base" hangingPunct="0">
        <a:spcBef>
          <a:spcPct val="20000"/>
        </a:spcBef>
        <a:spcAft>
          <a:spcPct val="0"/>
        </a:spcAft>
        <a:buChar char="•"/>
        <a:defRPr kumimoji="1" sz="2600">
          <a:solidFill>
            <a:schemeClr val="tx1"/>
          </a:solidFill>
          <a:latin typeface="+mn-lt"/>
          <a:ea typeface="+mn-ea"/>
        </a:defRPr>
      </a:lvl3pPr>
      <a:lvl4pPr marL="1743075" indent="-249238" algn="l" defTabSz="995363" rtl="0" eaLnBrk="0" fontAlgn="base" hangingPunct="0">
        <a:spcBef>
          <a:spcPct val="20000"/>
        </a:spcBef>
        <a:spcAft>
          <a:spcPct val="0"/>
        </a:spcAft>
        <a:buChar char="–"/>
        <a:defRPr kumimoji="1" sz="2200">
          <a:solidFill>
            <a:schemeClr val="tx1"/>
          </a:solidFill>
          <a:latin typeface="+mn-lt"/>
          <a:ea typeface="+mn-ea"/>
        </a:defRPr>
      </a:lvl4pPr>
      <a:lvl5pPr marL="2239963" indent="-249238" algn="l" defTabSz="995363" rtl="0" eaLnBrk="0" fontAlgn="base" hangingPunct="0">
        <a:spcBef>
          <a:spcPct val="20000"/>
        </a:spcBef>
        <a:spcAft>
          <a:spcPct val="0"/>
        </a:spcAft>
        <a:buChar char="»"/>
        <a:defRPr kumimoji="1" sz="2200">
          <a:solidFill>
            <a:schemeClr val="tx1"/>
          </a:solidFill>
          <a:latin typeface="+mn-lt"/>
          <a:ea typeface="+mn-ea"/>
        </a:defRPr>
      </a:lvl5pPr>
      <a:lvl6pPr marL="2697163" indent="-249238" algn="l" defTabSz="995363" rtl="0" fontAlgn="base">
        <a:spcBef>
          <a:spcPct val="20000"/>
        </a:spcBef>
        <a:spcAft>
          <a:spcPct val="0"/>
        </a:spcAft>
        <a:buChar char="»"/>
        <a:defRPr kumimoji="1" sz="2200">
          <a:solidFill>
            <a:schemeClr val="tx1"/>
          </a:solidFill>
          <a:latin typeface="+mn-lt"/>
          <a:ea typeface="+mn-ea"/>
        </a:defRPr>
      </a:lvl6pPr>
      <a:lvl7pPr marL="3154363" indent="-249238" algn="l" defTabSz="995363" rtl="0" fontAlgn="base">
        <a:spcBef>
          <a:spcPct val="20000"/>
        </a:spcBef>
        <a:spcAft>
          <a:spcPct val="0"/>
        </a:spcAft>
        <a:buChar char="»"/>
        <a:defRPr kumimoji="1" sz="2200">
          <a:solidFill>
            <a:schemeClr val="tx1"/>
          </a:solidFill>
          <a:latin typeface="+mn-lt"/>
          <a:ea typeface="+mn-ea"/>
        </a:defRPr>
      </a:lvl7pPr>
      <a:lvl8pPr marL="3611563" indent="-249238" algn="l" defTabSz="995363" rtl="0" fontAlgn="base">
        <a:spcBef>
          <a:spcPct val="20000"/>
        </a:spcBef>
        <a:spcAft>
          <a:spcPct val="0"/>
        </a:spcAft>
        <a:buChar char="»"/>
        <a:defRPr kumimoji="1" sz="2200">
          <a:solidFill>
            <a:schemeClr val="tx1"/>
          </a:solidFill>
          <a:latin typeface="+mn-lt"/>
          <a:ea typeface="+mn-ea"/>
        </a:defRPr>
      </a:lvl8pPr>
      <a:lvl9pPr marL="4068763" indent="-249238" algn="l" defTabSz="995363" rtl="0" fontAlgn="base">
        <a:spcBef>
          <a:spcPct val="20000"/>
        </a:spcBef>
        <a:spcAft>
          <a:spcPct val="0"/>
        </a:spcAft>
        <a:buChar char="»"/>
        <a:defRPr kumimoji="1" sz="22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6.wmf"/><Relationship Id="rId4" Type="http://schemas.openxmlformats.org/officeDocument/2006/relationships/image" Target="../media/image18.png"/><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5.bin"/><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1.wmf"/><Relationship Id="rId5" Type="http://schemas.openxmlformats.org/officeDocument/2006/relationships/oleObject" Target="../embeddings/oleObject6.bin"/><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4.wmf"/><Relationship Id="rId5" Type="http://schemas.openxmlformats.org/officeDocument/2006/relationships/oleObject" Target="../embeddings/oleObject7.bin"/><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package" Target="../embeddings/Microsoft_PowerPoint_Presentation1.ppt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47688" y="446088"/>
            <a:ext cx="8615362" cy="555625"/>
          </a:xfrm>
        </p:spPr>
        <p:txBody>
          <a:bodyPr/>
          <a:lstStyle/>
          <a:p>
            <a:r>
              <a:rPr lang="en-US" altLang="en-US" smtClean="0"/>
              <a:t>ASEM - Avago Drop Shipment Process </a:t>
            </a:r>
          </a:p>
        </p:txBody>
      </p:sp>
      <p:sp>
        <p:nvSpPr>
          <p:cNvPr id="14339" name="Content Placeholder 2"/>
          <p:cNvSpPr>
            <a:spLocks noGrp="1"/>
          </p:cNvSpPr>
          <p:nvPr>
            <p:ph idx="1"/>
          </p:nvPr>
        </p:nvSpPr>
        <p:spPr>
          <a:xfrm>
            <a:off x="547688" y="1331913"/>
            <a:ext cx="9625012" cy="4248150"/>
          </a:xfrm>
        </p:spPr>
        <p:txBody>
          <a:bodyPr/>
          <a:lstStyle/>
          <a:p>
            <a:r>
              <a:rPr lang="en-US" altLang="en-US" dirty="0" smtClean="0"/>
              <a:t> FGI Receiving Process</a:t>
            </a:r>
          </a:p>
          <a:p>
            <a:r>
              <a:rPr lang="en-US" altLang="en-US" dirty="0" smtClean="0"/>
              <a:t> Order Receiving Process</a:t>
            </a:r>
          </a:p>
          <a:p>
            <a:r>
              <a:rPr lang="en-US" altLang="en-US" dirty="0" smtClean="0"/>
              <a:t> Picking Process</a:t>
            </a:r>
          </a:p>
          <a:p>
            <a:r>
              <a:rPr lang="en-US" altLang="en-US" dirty="0" smtClean="0"/>
              <a:t> Customer Inner Label Printing Process</a:t>
            </a:r>
          </a:p>
          <a:p>
            <a:r>
              <a:rPr lang="en-US" altLang="en-US" dirty="0"/>
              <a:t> </a:t>
            </a:r>
            <a:r>
              <a:rPr lang="en-US" altLang="en-US" dirty="0" smtClean="0"/>
              <a:t>Label Verification Process</a:t>
            </a:r>
          </a:p>
          <a:p>
            <a:r>
              <a:rPr lang="en-US" altLang="en-US" dirty="0" smtClean="0"/>
              <a:t> Packing &amp; Outer label Printing Process</a:t>
            </a:r>
          </a:p>
          <a:p>
            <a:r>
              <a:rPr lang="en-US" altLang="en-US" dirty="0" smtClean="0"/>
              <a:t> Invoicing &amp; Shipment Booking</a:t>
            </a:r>
          </a:p>
          <a:p>
            <a:r>
              <a:rPr lang="en-US" altLang="en-US" dirty="0" smtClean="0"/>
              <a:t> Final Lot Ship</a:t>
            </a:r>
          </a:p>
          <a:p>
            <a:r>
              <a:rPr lang="en-US" altLang="en-US" dirty="0" smtClean="0"/>
              <a:t> Summary Of Project Status</a:t>
            </a: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fld id="{A780D2B8-F1A1-4D4F-99DE-3E9901148009}" type="slidenum">
              <a:rPr lang="en-US" altLang="zh-TW" sz="1200" b="0" smtClean="0">
                <a:solidFill>
                  <a:srgbClr val="595959"/>
                </a:solidFill>
                <a:latin typeface="Calibri" panose="020F0502020204030204" pitchFamily="34" charset="0"/>
              </a:rPr>
              <a:pPr/>
              <a:t>0</a:t>
            </a:fld>
            <a:endParaRPr lang="en-US" altLang="zh-TW" sz="1200" b="0" smtClean="0">
              <a:solidFill>
                <a:srgbClr val="595959"/>
              </a:solidFill>
              <a:latin typeface="Calibri" panose="020F0502020204030204" pitchFamily="34" charset="0"/>
            </a:endParaRPr>
          </a:p>
        </p:txBody>
      </p:sp>
      <p:sp>
        <p:nvSpPr>
          <p:cNvPr id="14341" name="TextBox 1"/>
          <p:cNvSpPr txBox="1">
            <a:spLocks noChangeArrowheads="1"/>
          </p:cNvSpPr>
          <p:nvPr/>
        </p:nvSpPr>
        <p:spPr bwMode="auto">
          <a:xfrm>
            <a:off x="7650163" y="6300788"/>
            <a:ext cx="30257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i="1"/>
              <a:t>Prepared by Chong Kim Chor (ASEM-IT)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90488" y="128588"/>
            <a:ext cx="452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Packing Process – Prepare Packing Instruction</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7650163" y="828675"/>
            <a:ext cx="0" cy="6551613"/>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532" name="TextBox 15"/>
          <p:cNvSpPr txBox="1">
            <a:spLocks noChangeArrowheads="1"/>
          </p:cNvSpPr>
          <p:nvPr/>
        </p:nvSpPr>
        <p:spPr bwMode="auto">
          <a:xfrm>
            <a:off x="1473200" y="985838"/>
            <a:ext cx="17637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22533" name="Rounded Rectangle 14"/>
          <p:cNvSpPr>
            <a:spLocks noChangeArrowheads="1"/>
          </p:cNvSpPr>
          <p:nvPr/>
        </p:nvSpPr>
        <p:spPr bwMode="auto">
          <a:xfrm>
            <a:off x="1441450" y="1614488"/>
            <a:ext cx="1241425" cy="442912"/>
          </a:xfrm>
          <a:prstGeom prst="roundRect">
            <a:avLst>
              <a:gd name="adj" fmla="val 16667"/>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Prepare Packing Instruction</a:t>
            </a:r>
          </a:p>
        </p:txBody>
      </p:sp>
      <p:sp>
        <p:nvSpPr>
          <p:cNvPr id="22534" name="Rectangle 16"/>
          <p:cNvSpPr>
            <a:spLocks/>
          </p:cNvSpPr>
          <p:nvPr/>
        </p:nvSpPr>
        <p:spPr bwMode="auto">
          <a:xfrm>
            <a:off x="1441450" y="2189163"/>
            <a:ext cx="1241425" cy="1016000"/>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Ship Req ID, invoice # auto pull. Assign Ship Lot No into outer box in the Packing Advice</a:t>
            </a:r>
          </a:p>
        </p:txBody>
      </p:sp>
      <p:cxnSp>
        <p:nvCxnSpPr>
          <p:cNvPr id="27" name="Straight Connector 26"/>
          <p:cNvCxnSpPr/>
          <p:nvPr/>
        </p:nvCxnSpPr>
        <p:spPr bwMode="auto">
          <a:xfrm flipH="1">
            <a:off x="1169988" y="971550"/>
            <a:ext cx="73025" cy="64087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536" name="Rectangle 33"/>
          <p:cNvSpPr>
            <a:spLocks/>
          </p:cNvSpPr>
          <p:nvPr/>
        </p:nvSpPr>
        <p:spPr bwMode="auto">
          <a:xfrm>
            <a:off x="36513" y="1670050"/>
            <a:ext cx="989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FGI Outbound Matching System (FOMS)</a:t>
            </a:r>
          </a:p>
        </p:txBody>
      </p:sp>
      <p:cxnSp>
        <p:nvCxnSpPr>
          <p:cNvPr id="65" name="Straight Connector 64"/>
          <p:cNvCxnSpPr/>
          <p:nvPr/>
        </p:nvCxnSpPr>
        <p:spPr bwMode="auto">
          <a:xfrm flipV="1">
            <a:off x="90488" y="1331913"/>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2538" name="Rectangle 68"/>
          <p:cNvSpPr>
            <a:spLocks/>
          </p:cNvSpPr>
          <p:nvPr/>
        </p:nvSpPr>
        <p:spPr bwMode="auto">
          <a:xfrm>
            <a:off x="7829550" y="1620838"/>
            <a:ext cx="2087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Shipping team prepare Packing Instruction in FOMS system. Scan in PickSlip #, assign Ship Lot No into every outer box no.</a:t>
            </a:r>
          </a:p>
          <a:p>
            <a:pPr eaLnBrk="1" hangingPunct="1">
              <a:spcBef>
                <a:spcPct val="0"/>
              </a:spcBef>
              <a:buClrTx/>
              <a:buSzTx/>
              <a:buFontTx/>
              <a:buNone/>
            </a:pPr>
            <a:r>
              <a:rPr lang="en-US" altLang="en-US" sz="1000" b="0">
                <a:solidFill>
                  <a:schemeClr val="tx1"/>
                </a:solidFill>
                <a:latin typeface="Arial" panose="020B0604020202020204" pitchFamily="34" charset="0"/>
              </a:rPr>
              <a:t>Print out Packing Advice from FOMS.</a:t>
            </a:r>
          </a:p>
        </p:txBody>
      </p:sp>
      <p:sp>
        <p:nvSpPr>
          <p:cNvPr id="22539" name="TextBox 71"/>
          <p:cNvSpPr txBox="1">
            <a:spLocks noChangeArrowheads="1"/>
          </p:cNvSpPr>
          <p:nvPr/>
        </p:nvSpPr>
        <p:spPr bwMode="auto">
          <a:xfrm>
            <a:off x="-125413" y="1009650"/>
            <a:ext cx="1079501"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22540" name="Rectangle 28"/>
          <p:cNvSpPr>
            <a:spLocks/>
          </p:cNvSpPr>
          <p:nvPr/>
        </p:nvSpPr>
        <p:spPr bwMode="auto">
          <a:xfrm>
            <a:off x="1443038" y="3348038"/>
            <a:ext cx="1239837" cy="554037"/>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Print out Packing Advice Document</a:t>
            </a:r>
          </a:p>
        </p:txBody>
      </p:sp>
      <p:cxnSp>
        <p:nvCxnSpPr>
          <p:cNvPr id="38" name="Straight Connector 37"/>
          <p:cNvCxnSpPr/>
          <p:nvPr/>
        </p:nvCxnSpPr>
        <p:spPr bwMode="auto">
          <a:xfrm>
            <a:off x="4110038" y="828675"/>
            <a:ext cx="71437" cy="6551613"/>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542" name="TextBox 38"/>
          <p:cNvSpPr txBox="1">
            <a:spLocks noChangeArrowheads="1"/>
          </p:cNvSpPr>
          <p:nvPr/>
        </p:nvSpPr>
        <p:spPr bwMode="auto">
          <a:xfrm>
            <a:off x="4770438" y="971550"/>
            <a:ext cx="9366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QA</a:t>
            </a:r>
          </a:p>
        </p:txBody>
      </p:sp>
      <p:sp>
        <p:nvSpPr>
          <p:cNvPr id="22543" name="Rectangle 39"/>
          <p:cNvSpPr>
            <a:spLocks/>
          </p:cNvSpPr>
          <p:nvPr/>
        </p:nvSpPr>
        <p:spPr bwMode="auto">
          <a:xfrm>
            <a:off x="4987925" y="4070350"/>
            <a:ext cx="1241425" cy="862013"/>
          </a:xfrm>
          <a:prstGeom prst="rect">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Pack Scan screen – Scan in Ship Req ID, Scan every inner box 2D barcode.</a:t>
            </a:r>
          </a:p>
        </p:txBody>
      </p:sp>
      <p:sp>
        <p:nvSpPr>
          <p:cNvPr id="22544" name="Rectangle 40"/>
          <p:cNvSpPr>
            <a:spLocks/>
          </p:cNvSpPr>
          <p:nvPr/>
        </p:nvSpPr>
        <p:spPr bwMode="auto">
          <a:xfrm>
            <a:off x="4987925" y="5170488"/>
            <a:ext cx="1241425" cy="554037"/>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System matched box id and qty of every inner box.</a:t>
            </a:r>
          </a:p>
        </p:txBody>
      </p:sp>
      <p:sp>
        <p:nvSpPr>
          <p:cNvPr id="22545" name="Rectangle 41"/>
          <p:cNvSpPr>
            <a:spLocks/>
          </p:cNvSpPr>
          <p:nvPr/>
        </p:nvSpPr>
        <p:spPr bwMode="auto">
          <a:xfrm>
            <a:off x="4725988" y="5943600"/>
            <a:ext cx="1773237" cy="862013"/>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Until all inner boxes scanned and qty matched, QA key in the user name and password to print out the ship request label </a:t>
            </a:r>
          </a:p>
        </p:txBody>
      </p:sp>
      <p:cxnSp>
        <p:nvCxnSpPr>
          <p:cNvPr id="4" name="Straight Arrow Connector 3"/>
          <p:cNvCxnSpPr>
            <a:stCxn id="22533" idx="2"/>
            <a:endCxn id="22534" idx="0"/>
          </p:cNvCxnSpPr>
          <p:nvPr/>
        </p:nvCxnSpPr>
        <p:spPr bwMode="auto">
          <a:xfrm>
            <a:off x="2062163" y="2057400"/>
            <a:ext cx="0" cy="1317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2547" name="Rectangle 76"/>
          <p:cNvSpPr>
            <a:spLocks/>
          </p:cNvSpPr>
          <p:nvPr/>
        </p:nvSpPr>
        <p:spPr bwMode="auto">
          <a:xfrm>
            <a:off x="7854950" y="4138613"/>
            <a:ext cx="2016125"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QA go to Pack Scan screen – Scan in PickSlip#, and scan 2D barcode from INN-GEN label.</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System validate box id, device and qty for every inner box scanned.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Until all inner boxes scanned and the total qty matched, QA key in their password to complete the scanning and print out ship request label.</a:t>
            </a:r>
          </a:p>
        </p:txBody>
      </p:sp>
      <p:sp>
        <p:nvSpPr>
          <p:cNvPr id="22548" name="TextBox 84"/>
          <p:cNvSpPr txBox="1">
            <a:spLocks noChangeArrowheads="1"/>
          </p:cNvSpPr>
          <p:nvPr/>
        </p:nvSpPr>
        <p:spPr bwMode="auto">
          <a:xfrm>
            <a:off x="7869238" y="777875"/>
            <a:ext cx="1798637"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ASEM Current Process</a:t>
            </a:r>
          </a:p>
        </p:txBody>
      </p:sp>
      <p:cxnSp>
        <p:nvCxnSpPr>
          <p:cNvPr id="22549" name="Elbow Connector 2"/>
          <p:cNvCxnSpPr>
            <a:cxnSpLocks noChangeShapeType="1"/>
            <a:stCxn id="22540" idx="3"/>
            <a:endCxn id="22543" idx="1"/>
          </p:cNvCxnSpPr>
          <p:nvPr/>
        </p:nvCxnSpPr>
        <p:spPr bwMode="auto">
          <a:xfrm>
            <a:off x="2682875" y="3625850"/>
            <a:ext cx="2305050" cy="876300"/>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0" name="Straight Arrow Connector 9"/>
          <p:cNvCxnSpPr>
            <a:cxnSpLocks noChangeShapeType="1"/>
            <a:stCxn id="22543" idx="2"/>
            <a:endCxn id="22544" idx="0"/>
          </p:cNvCxnSpPr>
          <p:nvPr/>
        </p:nvCxnSpPr>
        <p:spPr bwMode="auto">
          <a:xfrm>
            <a:off x="5608638" y="4932363"/>
            <a:ext cx="0" cy="2381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51" name="Rectangle 41"/>
          <p:cNvSpPr>
            <a:spLocks/>
          </p:cNvSpPr>
          <p:nvPr/>
        </p:nvSpPr>
        <p:spPr bwMode="auto">
          <a:xfrm>
            <a:off x="4914900" y="6980238"/>
            <a:ext cx="1412875"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Stick ship request label on outer box</a:t>
            </a:r>
          </a:p>
        </p:txBody>
      </p:sp>
      <p:cxnSp>
        <p:nvCxnSpPr>
          <p:cNvPr id="22552" name="Straight Arrow Connector 16"/>
          <p:cNvCxnSpPr>
            <a:cxnSpLocks noChangeShapeType="1"/>
            <a:stCxn id="22545" idx="2"/>
            <a:endCxn id="22551" idx="0"/>
          </p:cNvCxnSpPr>
          <p:nvPr/>
        </p:nvCxnSpPr>
        <p:spPr bwMode="auto">
          <a:xfrm>
            <a:off x="5613400" y="6805613"/>
            <a:ext cx="7938" cy="1746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3" name="Straight Arrow Connector 36"/>
          <p:cNvCxnSpPr>
            <a:cxnSpLocks noChangeShapeType="1"/>
            <a:stCxn id="22534" idx="2"/>
            <a:endCxn id="22540" idx="0"/>
          </p:cNvCxnSpPr>
          <p:nvPr/>
        </p:nvCxnSpPr>
        <p:spPr bwMode="auto">
          <a:xfrm>
            <a:off x="2062163" y="3205163"/>
            <a:ext cx="1587" cy="1428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4" name="Straight Arrow Connector 50"/>
          <p:cNvCxnSpPr>
            <a:cxnSpLocks noChangeShapeType="1"/>
            <a:stCxn id="22544" idx="2"/>
            <a:endCxn id="22545" idx="0"/>
          </p:cNvCxnSpPr>
          <p:nvPr/>
        </p:nvCxnSpPr>
        <p:spPr bwMode="auto">
          <a:xfrm>
            <a:off x="5608638" y="5724525"/>
            <a:ext cx="4762" cy="2190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55" name="Rectangle 73"/>
          <p:cNvSpPr>
            <a:spLocks/>
          </p:cNvSpPr>
          <p:nvPr/>
        </p:nvSpPr>
        <p:spPr bwMode="auto">
          <a:xfrm>
            <a:off x="-69850" y="5080000"/>
            <a:ext cx="127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Label Printing System (LPS)</a:t>
            </a:r>
          </a:p>
        </p:txBody>
      </p:sp>
      <p:cxnSp>
        <p:nvCxnSpPr>
          <p:cNvPr id="30" name="Straight Connector 29"/>
          <p:cNvCxnSpPr/>
          <p:nvPr/>
        </p:nvCxnSpPr>
        <p:spPr bwMode="auto">
          <a:xfrm flipV="1">
            <a:off x="0" y="3970338"/>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127000" y="122238"/>
            <a:ext cx="523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Packing Process – Prepare Packing Instruction Details</a:t>
            </a:r>
            <a:endParaRPr lang="en-US" altLang="en-US" sz="1800">
              <a:solidFill>
                <a:schemeClr val="tx1"/>
              </a:solidFill>
              <a:latin typeface="Arial" panose="020B0604020202020204" pitchFamily="34" charset="0"/>
            </a:endParaRPr>
          </a:p>
        </p:txBody>
      </p:sp>
      <p:sp>
        <p:nvSpPr>
          <p:cNvPr id="23555" name="Rectangle 68"/>
          <p:cNvSpPr>
            <a:spLocks/>
          </p:cNvSpPr>
          <p:nvPr/>
        </p:nvSpPr>
        <p:spPr bwMode="auto">
          <a:xfrm>
            <a:off x="160338" y="468313"/>
            <a:ext cx="784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Create Packing Advice</a:t>
            </a:r>
          </a:p>
        </p:txBody>
      </p:sp>
      <p:sp>
        <p:nvSpPr>
          <p:cNvPr id="23556" name="Rectangle 69"/>
          <p:cNvSpPr>
            <a:spLocks/>
          </p:cNvSpPr>
          <p:nvPr/>
        </p:nvSpPr>
        <p:spPr bwMode="auto">
          <a:xfrm>
            <a:off x="179388" y="755650"/>
            <a:ext cx="6537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Login to FOMS. Go to </a:t>
            </a:r>
            <a:r>
              <a:rPr lang="en-US" altLang="en-US" sz="1200" b="0">
                <a:latin typeface="Arial" panose="020B0604020202020204" pitchFamily="34" charset="0"/>
                <a:cs typeface="Arial" panose="020B0604020202020204" pitchFamily="34" charset="0"/>
              </a:rPr>
              <a:t>Transactions </a:t>
            </a:r>
            <a:r>
              <a:rPr lang="en-US" altLang="en-US" sz="1200" b="0">
                <a:latin typeface="Arial" panose="020B0604020202020204" pitchFamily="34" charset="0"/>
                <a:cs typeface="Arial" panose="020B0604020202020204" pitchFamily="34" charset="0"/>
                <a:sym typeface="Wingdings" panose="05000000000000000000" pitchFamily="2" charset="2"/>
              </a:rPr>
              <a:t></a:t>
            </a:r>
            <a:r>
              <a:rPr lang="en-US" altLang="en-US" sz="1200" b="0">
                <a:latin typeface="Arial" panose="020B0604020202020204" pitchFamily="34" charset="0"/>
                <a:cs typeface="Arial" panose="020B0604020202020204" pitchFamily="34" charset="0"/>
              </a:rPr>
              <a:t> Packing Advice</a:t>
            </a:r>
            <a:endParaRPr lang="en-US" altLang="en-US" sz="1200" b="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in Ship ID &amp; press enter. All information auto pulled. Select Outer box dimension.</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Click New Outer Box to assign ship lot no into outer box.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Click Save to print packing advice once all inner boxes assigned to outer box.</a:t>
            </a:r>
          </a:p>
        </p:txBody>
      </p:sp>
      <p:pic>
        <p:nvPicPr>
          <p:cNvPr id="235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6863" y="5049838"/>
            <a:ext cx="2246312" cy="247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355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1125" y="5049838"/>
            <a:ext cx="3095625" cy="2474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3559" name="Group 21"/>
          <p:cNvGrpSpPr>
            <a:grpSpLocks/>
          </p:cNvGrpSpPr>
          <p:nvPr/>
        </p:nvGrpSpPr>
        <p:grpSpPr bwMode="auto">
          <a:xfrm>
            <a:off x="193675" y="1692275"/>
            <a:ext cx="1624013" cy="952500"/>
            <a:chOff x="192907" y="1891759"/>
            <a:chExt cx="1625401" cy="952768"/>
          </a:xfrm>
        </p:grpSpPr>
        <p:pic>
          <p:nvPicPr>
            <p:cNvPr id="2357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907" y="1891759"/>
              <a:ext cx="1625401" cy="952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13"/>
            <p:cNvSpPr/>
            <p:nvPr/>
          </p:nvSpPr>
          <p:spPr>
            <a:xfrm>
              <a:off x="1332118" y="2074373"/>
              <a:ext cx="397214" cy="554193"/>
            </a:xfrm>
            <a:prstGeom prst="rect">
              <a:avLst/>
            </a:prstGeom>
            <a:noFill/>
          </p:spPr>
          <p:txBody>
            <a:bodyPr wrap="none">
              <a:spAutoFit/>
            </a:bodyPr>
            <a:lstStyle/>
            <a:p>
              <a:pPr algn="ctr">
                <a:defRPr/>
              </a:pPr>
              <a:r>
                <a:rPr lang="en-US" sz="3000" b="0" dirty="0">
                  <a:ln w="0"/>
                  <a:effectLst>
                    <a:outerShdw blurRad="38100" dist="19050" dir="2700000" algn="tl" rotWithShape="0">
                      <a:schemeClr val="dk1">
                        <a:alpha val="40000"/>
                      </a:schemeClr>
                    </a:outerShdw>
                  </a:effectLst>
                </a:rPr>
                <a:t>1</a:t>
              </a:r>
            </a:p>
          </p:txBody>
        </p:sp>
      </p:grpSp>
      <p:grpSp>
        <p:nvGrpSpPr>
          <p:cNvPr id="23560" name="Group 23"/>
          <p:cNvGrpSpPr>
            <a:grpSpLocks/>
          </p:cNvGrpSpPr>
          <p:nvPr/>
        </p:nvGrpSpPr>
        <p:grpSpPr bwMode="auto">
          <a:xfrm>
            <a:off x="190500" y="2771775"/>
            <a:ext cx="3382963" cy="2162175"/>
            <a:chOff x="190151" y="2914844"/>
            <a:chExt cx="3382927" cy="2161931"/>
          </a:xfrm>
        </p:grpSpPr>
        <p:pic>
          <p:nvPicPr>
            <p:cNvPr id="23569"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151" y="2914844"/>
              <a:ext cx="3382927" cy="21619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 name="Rectangle 24"/>
            <p:cNvSpPr/>
            <p:nvPr/>
          </p:nvSpPr>
          <p:spPr>
            <a:xfrm>
              <a:off x="3031746" y="2949765"/>
              <a:ext cx="398459" cy="553975"/>
            </a:xfrm>
            <a:prstGeom prst="rect">
              <a:avLst/>
            </a:prstGeom>
            <a:noFill/>
          </p:spPr>
          <p:txBody>
            <a:bodyPr wrap="none">
              <a:spAutoFit/>
            </a:bodyPr>
            <a:lstStyle/>
            <a:p>
              <a:pPr algn="ctr">
                <a:defRPr/>
              </a:pPr>
              <a:r>
                <a:rPr lang="en-US" sz="3000" b="0" dirty="0">
                  <a:ln w="0"/>
                  <a:effectLst>
                    <a:outerShdw blurRad="38100" dist="19050" dir="2700000" algn="tl" rotWithShape="0">
                      <a:schemeClr val="dk1">
                        <a:alpha val="40000"/>
                      </a:schemeClr>
                    </a:outerShdw>
                  </a:effectLst>
                </a:rPr>
                <a:t>2</a:t>
              </a:r>
            </a:p>
          </p:txBody>
        </p:sp>
      </p:grpSp>
      <p:grpSp>
        <p:nvGrpSpPr>
          <p:cNvPr id="23561" name="Group 27"/>
          <p:cNvGrpSpPr>
            <a:grpSpLocks/>
          </p:cNvGrpSpPr>
          <p:nvPr/>
        </p:nvGrpSpPr>
        <p:grpSpPr bwMode="auto">
          <a:xfrm>
            <a:off x="144463" y="5037138"/>
            <a:ext cx="3429000" cy="2271712"/>
            <a:chOff x="144721" y="5102566"/>
            <a:chExt cx="3428357" cy="2271817"/>
          </a:xfrm>
        </p:grpSpPr>
        <p:pic>
          <p:nvPicPr>
            <p:cNvPr id="23567"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21" y="5169248"/>
              <a:ext cx="3428357" cy="22051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 name="Rectangle 25"/>
            <p:cNvSpPr/>
            <p:nvPr/>
          </p:nvSpPr>
          <p:spPr>
            <a:xfrm>
              <a:off x="3049301" y="5102566"/>
              <a:ext cx="398387" cy="554063"/>
            </a:xfrm>
            <a:prstGeom prst="rect">
              <a:avLst/>
            </a:prstGeom>
            <a:noFill/>
          </p:spPr>
          <p:txBody>
            <a:bodyPr wrap="none">
              <a:spAutoFit/>
            </a:bodyPr>
            <a:lstStyle/>
            <a:p>
              <a:pPr algn="ctr">
                <a:defRPr/>
              </a:pPr>
              <a:r>
                <a:rPr lang="en-US" sz="3000" b="0" dirty="0">
                  <a:ln w="0"/>
                  <a:effectLst>
                    <a:outerShdw blurRad="38100" dist="19050" dir="2700000" algn="tl" rotWithShape="0">
                      <a:schemeClr val="dk1">
                        <a:alpha val="40000"/>
                      </a:schemeClr>
                    </a:outerShdw>
                  </a:effectLst>
                </a:rPr>
                <a:t>3</a:t>
              </a:r>
            </a:p>
          </p:txBody>
        </p:sp>
      </p:grpSp>
      <p:grpSp>
        <p:nvGrpSpPr>
          <p:cNvPr id="23562" name="Group 28"/>
          <p:cNvGrpSpPr>
            <a:grpSpLocks/>
          </p:cNvGrpSpPr>
          <p:nvPr/>
        </p:nvGrpSpPr>
        <p:grpSpPr bwMode="auto">
          <a:xfrm>
            <a:off x="4097338" y="1620838"/>
            <a:ext cx="4273550" cy="2974975"/>
            <a:chOff x="4010781" y="4438971"/>
            <a:chExt cx="4510350" cy="3069460"/>
          </a:xfrm>
        </p:grpSpPr>
        <p:pic>
          <p:nvPicPr>
            <p:cNvPr id="23565"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0781" y="4438971"/>
              <a:ext cx="4510350" cy="30694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7" name="Rectangle 26"/>
            <p:cNvSpPr/>
            <p:nvPr/>
          </p:nvSpPr>
          <p:spPr>
            <a:xfrm>
              <a:off x="8011790" y="4615866"/>
              <a:ext cx="397085" cy="553617"/>
            </a:xfrm>
            <a:prstGeom prst="rect">
              <a:avLst/>
            </a:prstGeom>
            <a:noFill/>
          </p:spPr>
          <p:txBody>
            <a:bodyPr wrap="none">
              <a:spAutoFit/>
            </a:bodyPr>
            <a:lstStyle/>
            <a:p>
              <a:pPr algn="ctr">
                <a:defRPr/>
              </a:pPr>
              <a:r>
                <a:rPr lang="en-US" sz="3000" b="0" dirty="0">
                  <a:ln w="0"/>
                  <a:effectLst>
                    <a:outerShdw blurRad="38100" dist="19050" dir="2700000" algn="tl" rotWithShape="0">
                      <a:schemeClr val="dk1">
                        <a:alpha val="40000"/>
                      </a:schemeClr>
                    </a:outerShdw>
                  </a:effectLst>
                </a:rPr>
                <a:t>4</a:t>
              </a:r>
            </a:p>
          </p:txBody>
        </p:sp>
      </p:grpSp>
      <p:sp>
        <p:nvSpPr>
          <p:cNvPr id="23563" name="Rectangle 68"/>
          <p:cNvSpPr>
            <a:spLocks/>
          </p:cNvSpPr>
          <p:nvPr/>
        </p:nvSpPr>
        <p:spPr bwMode="auto">
          <a:xfrm>
            <a:off x="4051300" y="4578350"/>
            <a:ext cx="609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System checking if quantity assigned not matched with PickSlip order. And different COO cannot be packed into one outer box.</a:t>
            </a:r>
          </a:p>
        </p:txBody>
      </p:sp>
      <p:graphicFrame>
        <p:nvGraphicFramePr>
          <p:cNvPr id="23564" name="Object 29"/>
          <p:cNvGraphicFramePr>
            <a:graphicFrameLocks noChangeAspect="1"/>
          </p:cNvGraphicFramePr>
          <p:nvPr/>
        </p:nvGraphicFramePr>
        <p:xfrm>
          <a:off x="8380413" y="3597275"/>
          <a:ext cx="2293937" cy="688975"/>
        </p:xfrm>
        <a:graphic>
          <a:graphicData uri="http://schemas.openxmlformats.org/presentationml/2006/ole">
            <mc:AlternateContent xmlns:mc="http://schemas.openxmlformats.org/markup-compatibility/2006">
              <mc:Choice xmlns:v="urn:schemas-microsoft-com:vml" Requires="v">
                <p:oleObj spid="_x0000_s23574" name="Packager Shell Object" showAsIcon="1" r:id="rId9" imgW="2331076" imgH="682580" progId="Package">
                  <p:embed/>
                </p:oleObj>
              </mc:Choice>
              <mc:Fallback>
                <p:oleObj name="Packager Shell Object" showAsIcon="1" r:id="rId9" imgW="2331076" imgH="682580" progId="Package">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0413" y="3597275"/>
                        <a:ext cx="229393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txBox="1">
            <a:spLocks noChangeArrowheads="1"/>
          </p:cNvSpPr>
          <p:nvPr/>
        </p:nvSpPr>
        <p:spPr bwMode="auto">
          <a:xfrm>
            <a:off x="190500" y="-36513"/>
            <a:ext cx="284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Packing Process – Pack Scan</a:t>
            </a:r>
            <a:endParaRPr lang="en-US" altLang="en-US" sz="1800">
              <a:solidFill>
                <a:schemeClr val="tx1"/>
              </a:solidFill>
              <a:latin typeface="Arial" panose="020B0604020202020204" pitchFamily="34" charset="0"/>
            </a:endParaRPr>
          </a:p>
        </p:txBody>
      </p:sp>
      <p:sp>
        <p:nvSpPr>
          <p:cNvPr id="24579" name="Rectangle 68"/>
          <p:cNvSpPr>
            <a:spLocks/>
          </p:cNvSpPr>
          <p:nvPr/>
        </p:nvSpPr>
        <p:spPr bwMode="auto">
          <a:xfrm>
            <a:off x="160338" y="252413"/>
            <a:ext cx="784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ASEM FGI Auto-Checking System - Packing</a:t>
            </a:r>
          </a:p>
        </p:txBody>
      </p:sp>
      <p:sp>
        <p:nvSpPr>
          <p:cNvPr id="24580" name="Rectangle 69"/>
          <p:cNvSpPr>
            <a:spLocks/>
          </p:cNvSpPr>
          <p:nvPr/>
        </p:nvSpPr>
        <p:spPr bwMode="auto">
          <a:xfrm>
            <a:off x="34925" y="539750"/>
            <a:ext cx="99202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Login to LPS. Go to Menu QA Legerity Barcode Label screen.</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Key in user id and password, scan in PickSlip no &amp; press enter. Info on the screen will be pulled from PickSlip file.</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ship lot no and inner box 2D barcode on the screen. System will validate if the correct 2D barcode scan Vs Inn-Gen label and PickSlip file. Ship Lot No, Qty and Device Type will be validate. If not matched, user will not able to proceed and required to re-scan again.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Once all inner boxes scanned, user can proceed to print the ship req label. </a:t>
            </a:r>
          </a:p>
        </p:txBody>
      </p:sp>
      <p:sp>
        <p:nvSpPr>
          <p:cNvPr id="24581" name="TextBox 10"/>
          <p:cNvSpPr txBox="1">
            <a:spLocks noChangeArrowheads="1"/>
          </p:cNvSpPr>
          <p:nvPr/>
        </p:nvSpPr>
        <p:spPr bwMode="auto">
          <a:xfrm>
            <a:off x="17463" y="4641850"/>
            <a:ext cx="4106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200" b="0"/>
              <a:t>Error message prompted on ship lot no, Box id and Device type validation.</a:t>
            </a:r>
          </a:p>
        </p:txBody>
      </p:sp>
      <p:grpSp>
        <p:nvGrpSpPr>
          <p:cNvPr id="24582" name="Group 14"/>
          <p:cNvGrpSpPr>
            <a:grpSpLocks/>
          </p:cNvGrpSpPr>
          <p:nvPr/>
        </p:nvGrpSpPr>
        <p:grpSpPr bwMode="auto">
          <a:xfrm>
            <a:off x="55563" y="5053013"/>
            <a:ext cx="5219700" cy="2493962"/>
            <a:chOff x="55845" y="5053014"/>
            <a:chExt cx="5218847" cy="2493777"/>
          </a:xfrm>
        </p:grpSpPr>
        <p:grpSp>
          <p:nvGrpSpPr>
            <p:cNvPr id="24593" name="Group 11"/>
            <p:cNvGrpSpPr>
              <a:grpSpLocks/>
            </p:cNvGrpSpPr>
            <p:nvPr/>
          </p:nvGrpSpPr>
          <p:grpSpPr bwMode="auto">
            <a:xfrm>
              <a:off x="55845" y="5053014"/>
              <a:ext cx="5218847" cy="2493777"/>
              <a:chOff x="55845" y="5053014"/>
              <a:chExt cx="5218847" cy="2493777"/>
            </a:xfrm>
          </p:grpSpPr>
          <p:pic>
            <p:nvPicPr>
              <p:cNvPr id="2459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45" y="5053014"/>
                <a:ext cx="3312368" cy="1185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9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45" y="6287336"/>
                <a:ext cx="3312368" cy="12594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9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4492" y="6273003"/>
                <a:ext cx="1800200" cy="1273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13" name="Rectangle 12"/>
            <p:cNvSpPr/>
            <p:nvPr/>
          </p:nvSpPr>
          <p:spPr>
            <a:xfrm>
              <a:off x="3554123" y="5073649"/>
              <a:ext cx="384112" cy="522249"/>
            </a:xfrm>
            <a:prstGeom prst="rect">
              <a:avLst/>
            </a:prstGeom>
            <a:noFill/>
            <a:ln>
              <a:solidFill>
                <a:schemeClr val="tx1"/>
              </a:solidFill>
            </a:ln>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3</a:t>
              </a:r>
            </a:p>
          </p:txBody>
        </p:sp>
      </p:grpSp>
      <p:grpSp>
        <p:nvGrpSpPr>
          <p:cNvPr id="24583" name="Group 16"/>
          <p:cNvGrpSpPr>
            <a:grpSpLocks/>
          </p:cNvGrpSpPr>
          <p:nvPr/>
        </p:nvGrpSpPr>
        <p:grpSpPr bwMode="auto">
          <a:xfrm>
            <a:off x="4060825" y="1600200"/>
            <a:ext cx="3671888" cy="3352800"/>
            <a:chOff x="4842644" y="1579090"/>
            <a:chExt cx="3744416" cy="3862514"/>
          </a:xfrm>
        </p:grpSpPr>
        <p:pic>
          <p:nvPicPr>
            <p:cNvPr id="24591"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42644" y="1579090"/>
              <a:ext cx="3744416" cy="386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8175870" y="1844273"/>
              <a:ext cx="383669" cy="523049"/>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4</a:t>
              </a:r>
            </a:p>
          </p:txBody>
        </p:sp>
      </p:grpSp>
      <p:pic>
        <p:nvPicPr>
          <p:cNvPr id="24584"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0363" y="2184400"/>
            <a:ext cx="23907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Box 36"/>
          <p:cNvSpPr txBox="1">
            <a:spLocks noChangeArrowheads="1"/>
          </p:cNvSpPr>
          <p:nvPr/>
        </p:nvSpPr>
        <p:spPr bwMode="auto">
          <a:xfrm>
            <a:off x="7816850" y="1600200"/>
            <a:ext cx="2719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200" b="0"/>
              <a:t>5. Total 3 outer box ship req label will be printed for this Pickslip no.</a:t>
            </a:r>
          </a:p>
        </p:txBody>
      </p:sp>
      <p:grpSp>
        <p:nvGrpSpPr>
          <p:cNvPr id="24586" name="Group 18"/>
          <p:cNvGrpSpPr>
            <a:grpSpLocks/>
          </p:cNvGrpSpPr>
          <p:nvPr/>
        </p:nvGrpSpPr>
        <p:grpSpPr bwMode="auto">
          <a:xfrm>
            <a:off x="190500" y="1630363"/>
            <a:ext cx="3055938" cy="3011487"/>
            <a:chOff x="57861" y="1627318"/>
            <a:chExt cx="3056591" cy="3012673"/>
          </a:xfrm>
        </p:grpSpPr>
        <p:grpSp>
          <p:nvGrpSpPr>
            <p:cNvPr id="24587" name="Group 9"/>
            <p:cNvGrpSpPr>
              <a:grpSpLocks/>
            </p:cNvGrpSpPr>
            <p:nvPr/>
          </p:nvGrpSpPr>
          <p:grpSpPr bwMode="auto">
            <a:xfrm>
              <a:off x="57861" y="1627318"/>
              <a:ext cx="3056591" cy="3012673"/>
              <a:chOff x="57861" y="1627318"/>
              <a:chExt cx="3056591" cy="3012673"/>
            </a:xfrm>
          </p:grpSpPr>
          <p:pic>
            <p:nvPicPr>
              <p:cNvPr id="24589"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7861" y="1627318"/>
                <a:ext cx="3056591" cy="3012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2414214" y="2183162"/>
                <a:ext cx="385845" cy="524081"/>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sp>
          <p:nvSpPr>
            <p:cNvPr id="18" name="Rectangle 17"/>
            <p:cNvSpPr/>
            <p:nvPr/>
          </p:nvSpPr>
          <p:spPr>
            <a:xfrm>
              <a:off x="1968032" y="3185268"/>
              <a:ext cx="385844" cy="522494"/>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31763" y="180975"/>
            <a:ext cx="4710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Packing Process – Outer Box Labeling &amp; Packing</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7291388" y="828675"/>
            <a:ext cx="0" cy="6551613"/>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604" name="TextBox 15"/>
          <p:cNvSpPr txBox="1">
            <a:spLocks noChangeArrowheads="1"/>
          </p:cNvSpPr>
          <p:nvPr/>
        </p:nvSpPr>
        <p:spPr bwMode="auto">
          <a:xfrm>
            <a:off x="1566863" y="900113"/>
            <a:ext cx="27654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 &amp; QA</a:t>
            </a:r>
          </a:p>
        </p:txBody>
      </p:sp>
      <p:cxnSp>
        <p:nvCxnSpPr>
          <p:cNvPr id="27" name="Straight Connector 26"/>
          <p:cNvCxnSpPr/>
          <p:nvPr/>
        </p:nvCxnSpPr>
        <p:spPr bwMode="auto">
          <a:xfrm flipH="1">
            <a:off x="881063" y="900113"/>
            <a:ext cx="73025" cy="64087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V="1">
            <a:off x="90488" y="1260475"/>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5607" name="Rectangle 69"/>
          <p:cNvSpPr>
            <a:spLocks/>
          </p:cNvSpPr>
          <p:nvPr/>
        </p:nvSpPr>
        <p:spPr bwMode="auto">
          <a:xfrm>
            <a:off x="7519988" y="1527175"/>
            <a:ext cx="2595562"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Shipping team pack the inner box into outer box based on the packing advice,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Scan the invoice number into LPS screen, Print first outer box. QA scan the 2D barcode on the screen, system validate the correct inner box. Shipping team weight the net weight of the inner box and record in the packing advice.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Load the inner box into outer box. Continue with second inner box until all completed. Only when all the required boxes/qty scanned, user can click the print button to print out the outer box.</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System will print out the correct labels based on the setup by ship to customer code.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Shipping team Weight the gross weight and stick the labels on the outer box &amp; seal the outer box.</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Continue to next box until all complete.</a:t>
            </a:r>
          </a:p>
        </p:txBody>
      </p:sp>
      <p:sp>
        <p:nvSpPr>
          <p:cNvPr id="25608" name="TextBox 71"/>
          <p:cNvSpPr txBox="1">
            <a:spLocks noChangeArrowheads="1"/>
          </p:cNvSpPr>
          <p:nvPr/>
        </p:nvSpPr>
        <p:spPr bwMode="auto">
          <a:xfrm>
            <a:off x="-125413" y="900113"/>
            <a:ext cx="1079501"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25609" name="Rectangle 31"/>
          <p:cNvSpPr>
            <a:spLocks/>
          </p:cNvSpPr>
          <p:nvPr/>
        </p:nvSpPr>
        <p:spPr bwMode="auto">
          <a:xfrm>
            <a:off x="-25400" y="3017838"/>
            <a:ext cx="8620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Label Printing System (LPS) &amp; Packing</a:t>
            </a:r>
          </a:p>
        </p:txBody>
      </p:sp>
      <p:sp>
        <p:nvSpPr>
          <p:cNvPr id="25610" name="Rectangle 29"/>
          <p:cNvSpPr>
            <a:spLocks/>
          </p:cNvSpPr>
          <p:nvPr/>
        </p:nvSpPr>
        <p:spPr bwMode="auto">
          <a:xfrm>
            <a:off x="1223963" y="1616075"/>
            <a:ext cx="1223962" cy="708025"/>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Go to LPS, launch Avago Outer box label screen</a:t>
            </a:r>
          </a:p>
        </p:txBody>
      </p:sp>
      <p:sp>
        <p:nvSpPr>
          <p:cNvPr id="25611" name="Rectangle 34"/>
          <p:cNvSpPr>
            <a:spLocks/>
          </p:cNvSpPr>
          <p:nvPr/>
        </p:nvSpPr>
        <p:spPr bwMode="auto">
          <a:xfrm>
            <a:off x="1223963" y="2497138"/>
            <a:ext cx="1223962" cy="708025"/>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the Invoice number from ship req label</a:t>
            </a:r>
          </a:p>
        </p:txBody>
      </p:sp>
      <p:sp>
        <p:nvSpPr>
          <p:cNvPr id="25612" name="Rectangle 36"/>
          <p:cNvSpPr>
            <a:spLocks/>
          </p:cNvSpPr>
          <p:nvPr/>
        </p:nvSpPr>
        <p:spPr bwMode="auto">
          <a:xfrm>
            <a:off x="1408113" y="4100513"/>
            <a:ext cx="876300"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Weight inner box</a:t>
            </a:r>
          </a:p>
        </p:txBody>
      </p:sp>
      <p:sp>
        <p:nvSpPr>
          <p:cNvPr id="25613" name="Rectangle 42"/>
          <p:cNvSpPr>
            <a:spLocks/>
          </p:cNvSpPr>
          <p:nvPr/>
        </p:nvSpPr>
        <p:spPr bwMode="auto">
          <a:xfrm>
            <a:off x="3670300" y="3311525"/>
            <a:ext cx="1223963" cy="554038"/>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Load the inner box into outer box</a:t>
            </a:r>
          </a:p>
        </p:txBody>
      </p:sp>
      <p:cxnSp>
        <p:nvCxnSpPr>
          <p:cNvPr id="11" name="Straight Arrow Connector 10"/>
          <p:cNvCxnSpPr>
            <a:stCxn id="25610" idx="2"/>
            <a:endCxn id="25611" idx="0"/>
          </p:cNvCxnSpPr>
          <p:nvPr/>
        </p:nvCxnSpPr>
        <p:spPr bwMode="auto">
          <a:xfrm>
            <a:off x="1836738" y="2324100"/>
            <a:ext cx="0" cy="1730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5615" name="Rectangle 80"/>
          <p:cNvSpPr>
            <a:spLocks/>
          </p:cNvSpPr>
          <p:nvPr/>
        </p:nvSpPr>
        <p:spPr bwMode="auto">
          <a:xfrm>
            <a:off x="3498850" y="1787525"/>
            <a:ext cx="1541463"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2D barcode from Inn-Gen label</a:t>
            </a:r>
          </a:p>
        </p:txBody>
      </p:sp>
      <p:sp>
        <p:nvSpPr>
          <p:cNvPr id="25616" name="TextBox 84"/>
          <p:cNvSpPr txBox="1">
            <a:spLocks noChangeArrowheads="1"/>
          </p:cNvSpPr>
          <p:nvPr/>
        </p:nvSpPr>
        <p:spPr bwMode="auto">
          <a:xfrm>
            <a:off x="7869238" y="865188"/>
            <a:ext cx="1798637"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
        <p:nvSpPr>
          <p:cNvPr id="25617" name="Rectangle 36"/>
          <p:cNvSpPr>
            <a:spLocks/>
          </p:cNvSpPr>
          <p:nvPr/>
        </p:nvSpPr>
        <p:spPr bwMode="auto">
          <a:xfrm>
            <a:off x="1319213" y="3452813"/>
            <a:ext cx="1055687"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Print 1</a:t>
            </a:r>
            <a:r>
              <a:rPr lang="en-US" altLang="en-US" sz="1000" baseline="30000">
                <a:solidFill>
                  <a:schemeClr val="tx1"/>
                </a:solidFill>
                <a:latin typeface="Arial" panose="020B0604020202020204" pitchFamily="34" charset="0"/>
              </a:rPr>
              <a:t>st</a:t>
            </a:r>
            <a:r>
              <a:rPr lang="en-US" altLang="en-US" sz="1000">
                <a:solidFill>
                  <a:schemeClr val="tx1"/>
                </a:solidFill>
                <a:latin typeface="Arial" panose="020B0604020202020204" pitchFamily="34" charset="0"/>
              </a:rPr>
              <a:t> outer box</a:t>
            </a:r>
          </a:p>
        </p:txBody>
      </p:sp>
      <p:sp>
        <p:nvSpPr>
          <p:cNvPr id="25618" name="Diamond 1"/>
          <p:cNvSpPr>
            <a:spLocks noChangeArrowheads="1"/>
          </p:cNvSpPr>
          <p:nvPr/>
        </p:nvSpPr>
        <p:spPr bwMode="auto">
          <a:xfrm>
            <a:off x="3527425" y="2347913"/>
            <a:ext cx="1512888" cy="768350"/>
          </a:xfrm>
          <a:prstGeom prst="diamond">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Is correct </a:t>
            </a:r>
          </a:p>
          <a:p>
            <a:pPr algn="ctr" eaLnBrk="1" hangingPunct="1">
              <a:spcBef>
                <a:spcPct val="0"/>
              </a:spcBef>
              <a:buClrTx/>
              <a:buSzTx/>
              <a:buFontTx/>
              <a:buNone/>
            </a:pPr>
            <a:r>
              <a:rPr lang="en-US" altLang="en-US" sz="1000">
                <a:solidFill>
                  <a:schemeClr val="tx1"/>
                </a:solidFill>
                <a:latin typeface="Arial" panose="020B0604020202020204" pitchFamily="34" charset="0"/>
              </a:rPr>
              <a:t>inner box scan?</a:t>
            </a:r>
          </a:p>
        </p:txBody>
      </p:sp>
      <p:sp>
        <p:nvSpPr>
          <p:cNvPr id="25619" name="Diamond 46"/>
          <p:cNvSpPr>
            <a:spLocks noChangeArrowheads="1"/>
          </p:cNvSpPr>
          <p:nvPr/>
        </p:nvSpPr>
        <p:spPr bwMode="auto">
          <a:xfrm>
            <a:off x="3527425" y="4056063"/>
            <a:ext cx="1512888" cy="623887"/>
          </a:xfrm>
          <a:prstGeom prst="diamond">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Are all the inner </a:t>
            </a:r>
          </a:p>
          <a:p>
            <a:pPr algn="ctr" eaLnBrk="1" hangingPunct="1">
              <a:spcBef>
                <a:spcPct val="0"/>
              </a:spcBef>
              <a:buClrTx/>
              <a:buSzTx/>
              <a:buFontTx/>
              <a:buNone/>
            </a:pPr>
            <a:r>
              <a:rPr lang="en-US" altLang="en-US" sz="1000">
                <a:solidFill>
                  <a:schemeClr val="tx1"/>
                </a:solidFill>
                <a:latin typeface="Arial" panose="020B0604020202020204" pitchFamily="34" charset="0"/>
              </a:rPr>
              <a:t>boxes scan?</a:t>
            </a:r>
          </a:p>
        </p:txBody>
      </p:sp>
      <p:sp>
        <p:nvSpPr>
          <p:cNvPr id="25620" name="Rectangle 42"/>
          <p:cNvSpPr>
            <a:spLocks/>
          </p:cNvSpPr>
          <p:nvPr/>
        </p:nvSpPr>
        <p:spPr bwMode="auto">
          <a:xfrm>
            <a:off x="4699000" y="4694238"/>
            <a:ext cx="1223963" cy="5524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Print outer box label &amp; Weight Gross Weight</a:t>
            </a:r>
          </a:p>
        </p:txBody>
      </p:sp>
      <p:cxnSp>
        <p:nvCxnSpPr>
          <p:cNvPr id="25621" name="Straight Arrow Connector 6"/>
          <p:cNvCxnSpPr>
            <a:cxnSpLocks noChangeShapeType="1"/>
            <a:stCxn id="25611" idx="2"/>
            <a:endCxn id="25617" idx="0"/>
          </p:cNvCxnSpPr>
          <p:nvPr/>
        </p:nvCxnSpPr>
        <p:spPr bwMode="auto">
          <a:xfrm>
            <a:off x="1836738" y="3205163"/>
            <a:ext cx="11112" cy="2476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2" name="Straight Arrow Connector 9"/>
          <p:cNvCxnSpPr>
            <a:cxnSpLocks noChangeShapeType="1"/>
            <a:stCxn id="25617" idx="2"/>
            <a:endCxn id="25612" idx="0"/>
          </p:cNvCxnSpPr>
          <p:nvPr/>
        </p:nvCxnSpPr>
        <p:spPr bwMode="auto">
          <a:xfrm flipH="1">
            <a:off x="1846263" y="3852863"/>
            <a:ext cx="1587" cy="2476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3" name="Elbow Connector 18"/>
          <p:cNvCxnSpPr>
            <a:cxnSpLocks noChangeShapeType="1"/>
            <a:stCxn id="25612" idx="3"/>
            <a:endCxn id="25615" idx="1"/>
          </p:cNvCxnSpPr>
          <p:nvPr/>
        </p:nvCxnSpPr>
        <p:spPr bwMode="auto">
          <a:xfrm flipV="1">
            <a:off x="2284413" y="1987550"/>
            <a:ext cx="1214437" cy="2312988"/>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4" name="Straight Arrow Connector 22"/>
          <p:cNvCxnSpPr>
            <a:cxnSpLocks noChangeShapeType="1"/>
            <a:stCxn id="25615" idx="2"/>
            <a:endCxn id="25618" idx="0"/>
          </p:cNvCxnSpPr>
          <p:nvPr/>
        </p:nvCxnSpPr>
        <p:spPr bwMode="auto">
          <a:xfrm>
            <a:off x="4270375" y="2187575"/>
            <a:ext cx="14288" cy="1603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5" name="Elbow Connector 27"/>
          <p:cNvCxnSpPr>
            <a:cxnSpLocks noChangeShapeType="1"/>
            <a:stCxn id="25618" idx="3"/>
            <a:endCxn id="25615" idx="3"/>
          </p:cNvCxnSpPr>
          <p:nvPr/>
        </p:nvCxnSpPr>
        <p:spPr bwMode="auto">
          <a:xfrm flipV="1">
            <a:off x="5040313" y="1987550"/>
            <a:ext cx="12700" cy="744538"/>
          </a:xfrm>
          <a:prstGeom prst="bentConnector3">
            <a:avLst>
              <a:gd name="adj1" fmla="val 180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6" name="Straight Arrow Connector 29"/>
          <p:cNvCxnSpPr>
            <a:cxnSpLocks noChangeShapeType="1"/>
            <a:stCxn id="25618" idx="2"/>
            <a:endCxn id="25613" idx="0"/>
          </p:cNvCxnSpPr>
          <p:nvPr/>
        </p:nvCxnSpPr>
        <p:spPr bwMode="auto">
          <a:xfrm flipH="1">
            <a:off x="4283075" y="3116263"/>
            <a:ext cx="1588" cy="1952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27" name="Straight Arrow Connector 21503"/>
          <p:cNvCxnSpPr>
            <a:cxnSpLocks noChangeShapeType="1"/>
            <a:stCxn id="25613" idx="2"/>
            <a:endCxn id="25619" idx="0"/>
          </p:cNvCxnSpPr>
          <p:nvPr/>
        </p:nvCxnSpPr>
        <p:spPr bwMode="auto">
          <a:xfrm>
            <a:off x="4283075" y="3865563"/>
            <a:ext cx="1588" cy="1905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28" name="Rectangle 36"/>
          <p:cNvSpPr>
            <a:spLocks/>
          </p:cNvSpPr>
          <p:nvPr/>
        </p:nvSpPr>
        <p:spPr bwMode="auto">
          <a:xfrm>
            <a:off x="2719388" y="4770438"/>
            <a:ext cx="876300" cy="554037"/>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Continue to next inner box</a:t>
            </a:r>
          </a:p>
        </p:txBody>
      </p:sp>
      <p:cxnSp>
        <p:nvCxnSpPr>
          <p:cNvPr id="25629" name="Elbow Connector 21523"/>
          <p:cNvCxnSpPr>
            <a:cxnSpLocks noChangeShapeType="1"/>
            <a:stCxn id="25619" idx="1"/>
            <a:endCxn id="25628" idx="0"/>
          </p:cNvCxnSpPr>
          <p:nvPr/>
        </p:nvCxnSpPr>
        <p:spPr bwMode="auto">
          <a:xfrm rot="10800000" flipV="1">
            <a:off x="3157538" y="4367213"/>
            <a:ext cx="369887" cy="403225"/>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30" name="Elbow Connector 21532"/>
          <p:cNvCxnSpPr>
            <a:cxnSpLocks noChangeShapeType="1"/>
            <a:stCxn id="25628" idx="1"/>
            <a:endCxn id="25612" idx="2"/>
          </p:cNvCxnSpPr>
          <p:nvPr/>
        </p:nvCxnSpPr>
        <p:spPr bwMode="auto">
          <a:xfrm rot="10800000">
            <a:off x="1846263" y="4500563"/>
            <a:ext cx="873125" cy="547687"/>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31" name="Elbow Connector 21534"/>
          <p:cNvCxnSpPr>
            <a:cxnSpLocks noChangeShapeType="1"/>
            <a:stCxn id="25619" idx="3"/>
            <a:endCxn id="25620" idx="0"/>
          </p:cNvCxnSpPr>
          <p:nvPr/>
        </p:nvCxnSpPr>
        <p:spPr bwMode="auto">
          <a:xfrm>
            <a:off x="5040313" y="4368800"/>
            <a:ext cx="271462" cy="325438"/>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32" name="Rectangle 42"/>
          <p:cNvSpPr>
            <a:spLocks/>
          </p:cNvSpPr>
          <p:nvPr/>
        </p:nvSpPr>
        <p:spPr bwMode="auto">
          <a:xfrm>
            <a:off x="4697413" y="5437188"/>
            <a:ext cx="1223962" cy="554037"/>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Stick outer box label &amp; Seal the box</a:t>
            </a:r>
          </a:p>
        </p:txBody>
      </p:sp>
      <p:sp>
        <p:nvSpPr>
          <p:cNvPr id="25633" name="Diamond 54"/>
          <p:cNvSpPr>
            <a:spLocks noChangeArrowheads="1"/>
          </p:cNvSpPr>
          <p:nvPr/>
        </p:nvSpPr>
        <p:spPr bwMode="auto">
          <a:xfrm>
            <a:off x="4554538" y="6229350"/>
            <a:ext cx="1512887" cy="622300"/>
          </a:xfrm>
          <a:prstGeom prst="diamond">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Next Outer Box?</a:t>
            </a:r>
          </a:p>
        </p:txBody>
      </p:sp>
      <p:cxnSp>
        <p:nvCxnSpPr>
          <p:cNvPr id="25634" name="Straight Arrow Connector 11"/>
          <p:cNvCxnSpPr>
            <a:cxnSpLocks noChangeShapeType="1"/>
            <a:stCxn id="25620" idx="2"/>
            <a:endCxn id="25632" idx="0"/>
          </p:cNvCxnSpPr>
          <p:nvPr/>
        </p:nvCxnSpPr>
        <p:spPr bwMode="auto">
          <a:xfrm flipH="1">
            <a:off x="5310188" y="5246688"/>
            <a:ext cx="1587" cy="1905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35" name="Straight Arrow Connector 13"/>
          <p:cNvCxnSpPr>
            <a:cxnSpLocks noChangeShapeType="1"/>
            <a:stCxn id="25632" idx="2"/>
            <a:endCxn id="25633" idx="0"/>
          </p:cNvCxnSpPr>
          <p:nvPr/>
        </p:nvCxnSpPr>
        <p:spPr bwMode="auto">
          <a:xfrm>
            <a:off x="5310188" y="5991225"/>
            <a:ext cx="0" cy="2381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36" name="Rectangle 42"/>
          <p:cNvSpPr>
            <a:spLocks/>
          </p:cNvSpPr>
          <p:nvPr/>
        </p:nvSpPr>
        <p:spPr bwMode="auto">
          <a:xfrm>
            <a:off x="5851525" y="6948488"/>
            <a:ext cx="1223963" cy="246062"/>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End Printing</a:t>
            </a:r>
          </a:p>
        </p:txBody>
      </p:sp>
      <p:sp>
        <p:nvSpPr>
          <p:cNvPr id="25637" name="Rectangle 42"/>
          <p:cNvSpPr>
            <a:spLocks/>
          </p:cNvSpPr>
          <p:nvPr/>
        </p:nvSpPr>
        <p:spPr bwMode="auto">
          <a:xfrm>
            <a:off x="3573463" y="6908800"/>
            <a:ext cx="1223962"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Select next outer box</a:t>
            </a:r>
          </a:p>
        </p:txBody>
      </p:sp>
      <p:cxnSp>
        <p:nvCxnSpPr>
          <p:cNvPr id="25638" name="Elbow Connector 16"/>
          <p:cNvCxnSpPr>
            <a:cxnSpLocks noChangeShapeType="1"/>
            <a:stCxn id="25633" idx="1"/>
            <a:endCxn id="25637" idx="0"/>
          </p:cNvCxnSpPr>
          <p:nvPr/>
        </p:nvCxnSpPr>
        <p:spPr bwMode="auto">
          <a:xfrm rot="10800000" flipV="1">
            <a:off x="4186238" y="6540500"/>
            <a:ext cx="368300" cy="368300"/>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39" name="Elbow Connector 19"/>
          <p:cNvCxnSpPr>
            <a:cxnSpLocks noChangeShapeType="1"/>
            <a:stCxn id="25633" idx="3"/>
            <a:endCxn id="25636" idx="0"/>
          </p:cNvCxnSpPr>
          <p:nvPr/>
        </p:nvCxnSpPr>
        <p:spPr bwMode="auto">
          <a:xfrm>
            <a:off x="6067425" y="6540500"/>
            <a:ext cx="395288" cy="407988"/>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40" name="Elbow Connector 21"/>
          <p:cNvCxnSpPr>
            <a:cxnSpLocks noChangeShapeType="1"/>
            <a:stCxn id="25637" idx="1"/>
            <a:endCxn id="25612" idx="1"/>
          </p:cNvCxnSpPr>
          <p:nvPr/>
        </p:nvCxnSpPr>
        <p:spPr bwMode="auto">
          <a:xfrm rot="10800000">
            <a:off x="1408113" y="4300538"/>
            <a:ext cx="2165350" cy="2808287"/>
          </a:xfrm>
          <a:prstGeom prst="bentConnector3">
            <a:avLst>
              <a:gd name="adj1" fmla="val 110556"/>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41" name="TextBox 23"/>
          <p:cNvSpPr txBox="1">
            <a:spLocks noChangeArrowheads="1"/>
          </p:cNvSpPr>
          <p:nvPr/>
        </p:nvSpPr>
        <p:spPr bwMode="auto">
          <a:xfrm>
            <a:off x="4283075" y="3062288"/>
            <a:ext cx="6111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Yes</a:t>
            </a:r>
          </a:p>
        </p:txBody>
      </p:sp>
      <p:sp>
        <p:nvSpPr>
          <p:cNvPr id="25642" name="TextBox 69"/>
          <p:cNvSpPr txBox="1">
            <a:spLocks noChangeArrowheads="1"/>
          </p:cNvSpPr>
          <p:nvPr/>
        </p:nvSpPr>
        <p:spPr bwMode="auto">
          <a:xfrm>
            <a:off x="4868863" y="2455863"/>
            <a:ext cx="6127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No</a:t>
            </a:r>
          </a:p>
        </p:txBody>
      </p:sp>
      <p:sp>
        <p:nvSpPr>
          <p:cNvPr id="25643" name="TextBox 70"/>
          <p:cNvSpPr txBox="1">
            <a:spLocks noChangeArrowheads="1"/>
          </p:cNvSpPr>
          <p:nvPr/>
        </p:nvSpPr>
        <p:spPr bwMode="auto">
          <a:xfrm>
            <a:off x="4914900" y="4110038"/>
            <a:ext cx="6111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Yes</a:t>
            </a:r>
          </a:p>
        </p:txBody>
      </p:sp>
      <p:sp>
        <p:nvSpPr>
          <p:cNvPr id="25644" name="TextBox 71"/>
          <p:cNvSpPr txBox="1">
            <a:spLocks noChangeArrowheads="1"/>
          </p:cNvSpPr>
          <p:nvPr/>
        </p:nvSpPr>
        <p:spPr bwMode="auto">
          <a:xfrm>
            <a:off x="3167063" y="4110038"/>
            <a:ext cx="6111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No</a:t>
            </a:r>
          </a:p>
        </p:txBody>
      </p:sp>
      <p:sp>
        <p:nvSpPr>
          <p:cNvPr id="25645" name="TextBox 72"/>
          <p:cNvSpPr txBox="1">
            <a:spLocks noChangeArrowheads="1"/>
          </p:cNvSpPr>
          <p:nvPr/>
        </p:nvSpPr>
        <p:spPr bwMode="auto">
          <a:xfrm>
            <a:off x="6078538" y="6294438"/>
            <a:ext cx="6127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No</a:t>
            </a:r>
          </a:p>
        </p:txBody>
      </p:sp>
      <p:sp>
        <p:nvSpPr>
          <p:cNvPr id="25646" name="TextBox 73"/>
          <p:cNvSpPr txBox="1">
            <a:spLocks noChangeArrowheads="1"/>
          </p:cNvSpPr>
          <p:nvPr/>
        </p:nvSpPr>
        <p:spPr bwMode="auto">
          <a:xfrm>
            <a:off x="4194175" y="6300788"/>
            <a:ext cx="6127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a:t>Yes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
          <p:cNvSpPr txBox="1">
            <a:spLocks noChangeArrowheads="1"/>
          </p:cNvSpPr>
          <p:nvPr/>
        </p:nvSpPr>
        <p:spPr bwMode="auto">
          <a:xfrm>
            <a:off x="377825" y="160338"/>
            <a:ext cx="471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Packing Process – Outer Box Labeling &amp; Packing</a:t>
            </a:r>
            <a:endParaRPr lang="en-US" altLang="en-US" sz="1800">
              <a:solidFill>
                <a:schemeClr val="tx1"/>
              </a:solidFill>
              <a:latin typeface="Arial" panose="020B0604020202020204" pitchFamily="34" charset="0"/>
            </a:endParaRPr>
          </a:p>
        </p:txBody>
      </p:sp>
      <p:sp>
        <p:nvSpPr>
          <p:cNvPr id="26627" name="Rectangle 69"/>
          <p:cNvSpPr>
            <a:spLocks/>
          </p:cNvSpPr>
          <p:nvPr/>
        </p:nvSpPr>
        <p:spPr bwMode="auto">
          <a:xfrm>
            <a:off x="377825" y="536575"/>
            <a:ext cx="65389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Login to LPS. Go to Avago Outer Box Label screen.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Invoice#. All required info auto pulled from system.</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all 2D barcode from Inner box label. System validate if the correct inner box scanned. If matched, user continue to scan next box until all scanned. Shipping team load the inner box into outer box.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Weight the outer box gross weight, input gross weight into LPS screen. And click print to print the outer box label.</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Stick the outer box label and seal the box. Continue to next outer box until all complete.</a:t>
            </a:r>
          </a:p>
          <a:p>
            <a:pPr eaLnBrk="1" hangingPunct="1">
              <a:spcBef>
                <a:spcPct val="0"/>
              </a:spcBef>
              <a:buClrTx/>
              <a:buSzTx/>
              <a:buFontTx/>
              <a:buAutoNum type="arabicPeriod"/>
            </a:pPr>
            <a:endParaRPr lang="en-US" altLang="en-US" sz="1200" b="0">
              <a:solidFill>
                <a:schemeClr val="tx1"/>
              </a:solidFill>
              <a:latin typeface="Arial" panose="020B0604020202020204" pitchFamily="34" charset="0"/>
              <a:cs typeface="Arial" panose="020B0604020202020204" pitchFamily="34" charset="0"/>
            </a:endParaRPr>
          </a:p>
        </p:txBody>
      </p:sp>
      <p:grpSp>
        <p:nvGrpSpPr>
          <p:cNvPr id="26628" name="Group 10"/>
          <p:cNvGrpSpPr>
            <a:grpSpLocks/>
          </p:cNvGrpSpPr>
          <p:nvPr/>
        </p:nvGrpSpPr>
        <p:grpSpPr bwMode="auto">
          <a:xfrm>
            <a:off x="228600" y="2395538"/>
            <a:ext cx="3419475" cy="4775200"/>
            <a:chOff x="228851" y="2395333"/>
            <a:chExt cx="3418507" cy="4776163"/>
          </a:xfrm>
        </p:grpSpPr>
        <p:pic>
          <p:nvPicPr>
            <p:cNvPr id="2663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851" y="2395333"/>
              <a:ext cx="3418507" cy="477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14109" y="2403272"/>
              <a:ext cx="385654" cy="522393"/>
            </a:xfrm>
            <a:prstGeom prst="rect">
              <a:avLst/>
            </a:prstGeom>
            <a:noFill/>
          </p:spPr>
          <p:txBody>
            <a:bodyPr>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grpSp>
        <p:nvGrpSpPr>
          <p:cNvPr id="26629" name="Group 11"/>
          <p:cNvGrpSpPr>
            <a:grpSpLocks/>
          </p:cNvGrpSpPr>
          <p:nvPr/>
        </p:nvGrpSpPr>
        <p:grpSpPr bwMode="auto">
          <a:xfrm>
            <a:off x="3833813" y="2401888"/>
            <a:ext cx="4135437" cy="4492625"/>
            <a:chOff x="3834532" y="2402615"/>
            <a:chExt cx="4134023" cy="4492621"/>
          </a:xfrm>
        </p:grpSpPr>
        <p:pic>
          <p:nvPicPr>
            <p:cNvPr id="2663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532" y="2402615"/>
              <a:ext cx="4134023" cy="449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219511" y="2402615"/>
              <a:ext cx="384044" cy="523875"/>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grpSp>
      <p:pic>
        <p:nvPicPr>
          <p:cNvPr id="2663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1620838"/>
            <a:ext cx="2376487"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66100" y="5653088"/>
            <a:ext cx="2306638"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69"/>
          <p:cNvSpPr>
            <a:spLocks/>
          </p:cNvSpPr>
          <p:nvPr/>
        </p:nvSpPr>
        <p:spPr bwMode="auto">
          <a:xfrm>
            <a:off x="7867650" y="1241425"/>
            <a:ext cx="1828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 typeface="Wingdings" panose="05000000000000000000" pitchFamily="2" charset="2"/>
              <a:buNone/>
            </a:pPr>
            <a:r>
              <a:rPr lang="en-US" altLang="en-US" sz="1200" b="0">
                <a:solidFill>
                  <a:schemeClr val="tx1"/>
                </a:solidFill>
                <a:latin typeface="Arial" panose="020B0604020202020204" pitchFamily="34" charset="0"/>
                <a:cs typeface="Arial" panose="020B0604020202020204" pitchFamily="34" charset="0"/>
              </a:rPr>
              <a:t>Actual Label print 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3"/>
          <p:cNvSpPr txBox="1">
            <a:spLocks noChangeArrowheads="1"/>
          </p:cNvSpPr>
          <p:nvPr/>
        </p:nvSpPr>
        <p:spPr bwMode="auto">
          <a:xfrm>
            <a:off x="61913" y="123825"/>
            <a:ext cx="180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Invoicing Process</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6210300" y="971550"/>
            <a:ext cx="0" cy="57610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652" name="TextBox 15"/>
          <p:cNvSpPr txBox="1">
            <a:spLocks noChangeArrowheads="1"/>
          </p:cNvSpPr>
          <p:nvPr/>
        </p:nvSpPr>
        <p:spPr bwMode="auto">
          <a:xfrm>
            <a:off x="2768600" y="962025"/>
            <a:ext cx="29289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15" name="Rounded Rectangle 14"/>
          <p:cNvSpPr/>
          <p:nvPr/>
        </p:nvSpPr>
        <p:spPr bwMode="auto">
          <a:xfrm>
            <a:off x="1665288" y="1998663"/>
            <a:ext cx="1239837" cy="612775"/>
          </a:xfrm>
          <a:prstGeom prst="round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Scan Invoice No from packing advice</a:t>
            </a:r>
          </a:p>
        </p:txBody>
      </p:sp>
      <p:cxnSp>
        <p:nvCxnSpPr>
          <p:cNvPr id="27" name="Straight Connector 26"/>
          <p:cNvCxnSpPr/>
          <p:nvPr/>
        </p:nvCxnSpPr>
        <p:spPr bwMode="auto">
          <a:xfrm>
            <a:off x="1314450" y="971550"/>
            <a:ext cx="0" cy="57610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V="1">
            <a:off x="90488" y="1331913"/>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7656" name="Rectangle 68"/>
          <p:cNvSpPr>
            <a:spLocks/>
          </p:cNvSpPr>
          <p:nvPr/>
        </p:nvSpPr>
        <p:spPr bwMode="auto">
          <a:xfrm>
            <a:off x="6402388" y="1598613"/>
            <a:ext cx="36036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Scan in invoice no from packing advice.</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Assign Ship Lot No into the invoice by scan in every ship Lot No. LI System will cross check with FOMS system to ensure the correct ASE Lot No &amp; Qty are scanned.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Key in # of outer box, pack qty for every inner box, net &amp; gross weight into LI system.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Go to Pre-Ship Alert screen, ensure all FGI Term and Packing information are populated (Pick Slip File &amp; FOMS).</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Print out Invoice and Packing List from LI System.</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Fold Invoice &amp; Packing List into the shipping pouch to be place on the outer box.</a:t>
            </a:r>
          </a:p>
        </p:txBody>
      </p:sp>
      <p:sp>
        <p:nvSpPr>
          <p:cNvPr id="27657" name="TextBox 71"/>
          <p:cNvSpPr txBox="1">
            <a:spLocks noChangeArrowheads="1"/>
          </p:cNvSpPr>
          <p:nvPr/>
        </p:nvSpPr>
        <p:spPr bwMode="auto">
          <a:xfrm>
            <a:off x="90488" y="1044575"/>
            <a:ext cx="10795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35" name="Rectangle 34"/>
          <p:cNvSpPr>
            <a:spLocks/>
          </p:cNvSpPr>
          <p:nvPr/>
        </p:nvSpPr>
        <p:spPr bwMode="auto">
          <a:xfrm>
            <a:off x="3525838" y="1797050"/>
            <a:ext cx="1681162" cy="101600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Add Ship Lot No into the Invoice. System cross check with FOMS to ensure the correct Ship Lot No scan into the invoice</a:t>
            </a:r>
          </a:p>
        </p:txBody>
      </p:sp>
      <p:sp>
        <p:nvSpPr>
          <p:cNvPr id="37" name="Rectangle 36"/>
          <p:cNvSpPr>
            <a:spLocks/>
          </p:cNvSpPr>
          <p:nvPr/>
        </p:nvSpPr>
        <p:spPr bwMode="auto">
          <a:xfrm>
            <a:off x="3703638" y="3071813"/>
            <a:ext cx="1317625" cy="862012"/>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Key in # of outbox, Pack </a:t>
            </a:r>
            <a:r>
              <a:rPr lang="en-US" sz="1000" dirty="0" err="1">
                <a:latin typeface="Arial" charset="0"/>
                <a:ea typeface="新細明體" charset="-120"/>
              </a:rPr>
              <a:t>qty</a:t>
            </a:r>
            <a:r>
              <a:rPr lang="en-US" sz="1000" dirty="0">
                <a:latin typeface="Arial" charset="0"/>
                <a:ea typeface="新細明體" charset="-120"/>
              </a:rPr>
              <a:t> for every inner box, net &amp; gross Weight into LI system</a:t>
            </a:r>
          </a:p>
        </p:txBody>
      </p:sp>
      <p:sp>
        <p:nvSpPr>
          <p:cNvPr id="47" name="Rectangle 46"/>
          <p:cNvSpPr>
            <a:spLocks/>
          </p:cNvSpPr>
          <p:nvPr/>
        </p:nvSpPr>
        <p:spPr bwMode="auto">
          <a:xfrm>
            <a:off x="3678238" y="5000625"/>
            <a:ext cx="1357312" cy="554038"/>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Print out Invoice &amp; Packing List from LI system</a:t>
            </a:r>
          </a:p>
        </p:txBody>
      </p:sp>
      <p:sp>
        <p:nvSpPr>
          <p:cNvPr id="48" name="Rectangle 47"/>
          <p:cNvSpPr>
            <a:spLocks/>
          </p:cNvSpPr>
          <p:nvPr/>
        </p:nvSpPr>
        <p:spPr bwMode="auto">
          <a:xfrm>
            <a:off x="3692525" y="5818188"/>
            <a:ext cx="1319213" cy="554037"/>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Fold Invoice &amp; Packing List into Shipping Pouch</a:t>
            </a:r>
          </a:p>
        </p:txBody>
      </p:sp>
      <p:cxnSp>
        <p:nvCxnSpPr>
          <p:cNvPr id="36" name="Straight Arrow Connector 35"/>
          <p:cNvCxnSpPr>
            <a:stCxn id="47" idx="2"/>
            <a:endCxn id="48" idx="0"/>
          </p:cNvCxnSpPr>
          <p:nvPr/>
        </p:nvCxnSpPr>
        <p:spPr bwMode="auto">
          <a:xfrm flipH="1">
            <a:off x="4351338" y="5554663"/>
            <a:ext cx="4762" cy="2635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Rectangle 23"/>
          <p:cNvSpPr>
            <a:spLocks/>
          </p:cNvSpPr>
          <p:nvPr/>
        </p:nvSpPr>
        <p:spPr bwMode="auto">
          <a:xfrm>
            <a:off x="3378200" y="4097338"/>
            <a:ext cx="1968500" cy="708025"/>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Go to Pre-Ship Alert screen to ensure all FGI term and packing information are populated to LI System</a:t>
            </a:r>
          </a:p>
        </p:txBody>
      </p:sp>
      <p:cxnSp>
        <p:nvCxnSpPr>
          <p:cNvPr id="8" name="Straight Arrow Connector 7"/>
          <p:cNvCxnSpPr>
            <a:stCxn id="24" idx="2"/>
            <a:endCxn id="47" idx="0"/>
          </p:cNvCxnSpPr>
          <p:nvPr/>
        </p:nvCxnSpPr>
        <p:spPr bwMode="auto">
          <a:xfrm flipH="1">
            <a:off x="4356100" y="4805363"/>
            <a:ext cx="6350" cy="19526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7" idx="2"/>
            <a:endCxn id="24" idx="0"/>
          </p:cNvCxnSpPr>
          <p:nvPr/>
        </p:nvCxnSpPr>
        <p:spPr bwMode="auto">
          <a:xfrm flipH="1">
            <a:off x="4362450" y="3933825"/>
            <a:ext cx="0" cy="1635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666" name="Rectangle 37"/>
          <p:cNvSpPr>
            <a:spLocks/>
          </p:cNvSpPr>
          <p:nvPr/>
        </p:nvSpPr>
        <p:spPr bwMode="auto">
          <a:xfrm>
            <a:off x="188913" y="1933575"/>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&amp; Inventory System (LI)</a:t>
            </a:r>
          </a:p>
        </p:txBody>
      </p:sp>
      <p:cxnSp>
        <p:nvCxnSpPr>
          <p:cNvPr id="28" name="Straight Arrow Connector 27"/>
          <p:cNvCxnSpPr>
            <a:stCxn id="15" idx="3"/>
            <a:endCxn id="35" idx="1"/>
          </p:cNvCxnSpPr>
          <p:nvPr/>
        </p:nvCxnSpPr>
        <p:spPr bwMode="auto">
          <a:xfrm>
            <a:off x="2905125" y="2305050"/>
            <a:ext cx="62071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35" idx="2"/>
            <a:endCxn id="37" idx="0"/>
          </p:cNvCxnSpPr>
          <p:nvPr/>
        </p:nvCxnSpPr>
        <p:spPr bwMode="auto">
          <a:xfrm flipH="1">
            <a:off x="4362450" y="2813050"/>
            <a:ext cx="4763" cy="2587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669" name="TextBox 21"/>
          <p:cNvSpPr txBox="1">
            <a:spLocks noChangeArrowheads="1"/>
          </p:cNvSpPr>
          <p:nvPr/>
        </p:nvSpPr>
        <p:spPr bwMode="auto">
          <a:xfrm>
            <a:off x="6750050" y="898525"/>
            <a:ext cx="2320925"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txBox="1">
            <a:spLocks noChangeArrowheads="1"/>
          </p:cNvSpPr>
          <p:nvPr/>
        </p:nvSpPr>
        <p:spPr bwMode="auto">
          <a:xfrm>
            <a:off x="69850" y="171450"/>
            <a:ext cx="3503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Invoicing Process –  Packing Advice</a:t>
            </a:r>
            <a:endParaRPr lang="en-US" altLang="en-US" sz="1800">
              <a:solidFill>
                <a:schemeClr val="tx1"/>
              </a:solidFill>
              <a:latin typeface="Arial" panose="020B0604020202020204" pitchFamily="34" charset="0"/>
            </a:endParaRPr>
          </a:p>
        </p:txBody>
      </p:sp>
      <p:sp>
        <p:nvSpPr>
          <p:cNvPr id="28675" name="Rectangle 69"/>
          <p:cNvSpPr>
            <a:spLocks/>
          </p:cNvSpPr>
          <p:nvPr/>
        </p:nvSpPr>
        <p:spPr bwMode="auto">
          <a:xfrm>
            <a:off x="90488" y="577850"/>
            <a:ext cx="9720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Login to LI System, go to Transaction </a:t>
            </a:r>
            <a:r>
              <a:rPr lang="en-US" altLang="en-US" sz="1200" b="0">
                <a:solidFill>
                  <a:schemeClr val="tx1"/>
                </a:solidFill>
                <a:latin typeface="Arial" panose="020B0604020202020204" pitchFamily="34" charset="0"/>
                <a:cs typeface="Arial" panose="020B0604020202020204" pitchFamily="34" charset="0"/>
                <a:sym typeface="Wingdings" panose="05000000000000000000" pitchFamily="2" charset="2"/>
              </a:rPr>
              <a:t> Drop Shipment (FGI). Key in Invoice No, and click Search. Select the Invoice No and click Add.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ship lot no and click add to add carton details. Add all cartons details for this pickslip no into system.</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All cartons information added to this invoice.</a:t>
            </a:r>
          </a:p>
          <a:p>
            <a:pPr eaLnBrk="1" hangingPunct="1">
              <a:spcBef>
                <a:spcPct val="0"/>
              </a:spcBef>
              <a:buClrTx/>
              <a:buSzTx/>
              <a:buFontTx/>
              <a:buAutoNum type="arabicPeriod"/>
            </a:pPr>
            <a:endParaRPr lang="en-US" altLang="en-US" sz="1200" b="0">
              <a:solidFill>
                <a:schemeClr val="tx1"/>
              </a:solidFill>
              <a:latin typeface="Arial" panose="020B0604020202020204" pitchFamily="34" charset="0"/>
              <a:cs typeface="Arial" panose="020B0604020202020204" pitchFamily="34" charset="0"/>
            </a:endParaRPr>
          </a:p>
        </p:txBody>
      </p:sp>
      <p:grpSp>
        <p:nvGrpSpPr>
          <p:cNvPr id="28676" name="Group 7"/>
          <p:cNvGrpSpPr>
            <a:grpSpLocks/>
          </p:cNvGrpSpPr>
          <p:nvPr/>
        </p:nvGrpSpPr>
        <p:grpSpPr bwMode="auto">
          <a:xfrm>
            <a:off x="133350" y="1289050"/>
            <a:ext cx="4843463" cy="2119313"/>
            <a:chOff x="133952" y="1288918"/>
            <a:chExt cx="4842978" cy="2118803"/>
          </a:xfrm>
        </p:grpSpPr>
        <p:pic>
          <p:nvPicPr>
            <p:cNvPr id="2868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952" y="1288918"/>
              <a:ext cx="4842978" cy="2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964206" y="1407952"/>
              <a:ext cx="385723" cy="523749"/>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grpSp>
        <p:nvGrpSpPr>
          <p:cNvPr id="28677" name="Group 8"/>
          <p:cNvGrpSpPr>
            <a:grpSpLocks/>
          </p:cNvGrpSpPr>
          <p:nvPr/>
        </p:nvGrpSpPr>
        <p:grpSpPr bwMode="auto">
          <a:xfrm>
            <a:off x="133350" y="3768725"/>
            <a:ext cx="4097338" cy="3689350"/>
            <a:chOff x="133952" y="3768263"/>
            <a:chExt cx="4097240" cy="3689984"/>
          </a:xfrm>
        </p:grpSpPr>
        <p:pic>
          <p:nvPicPr>
            <p:cNvPr id="2868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952" y="3768263"/>
              <a:ext cx="4097240" cy="368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221566" y="3857178"/>
              <a:ext cx="704833" cy="523965"/>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2-1</a:t>
              </a:r>
            </a:p>
          </p:txBody>
        </p:sp>
      </p:grpSp>
      <p:grpSp>
        <p:nvGrpSpPr>
          <p:cNvPr id="28678" name="Group 9"/>
          <p:cNvGrpSpPr>
            <a:grpSpLocks/>
          </p:cNvGrpSpPr>
          <p:nvPr/>
        </p:nvGrpSpPr>
        <p:grpSpPr bwMode="auto">
          <a:xfrm>
            <a:off x="5521325" y="1282700"/>
            <a:ext cx="3209925" cy="2570163"/>
            <a:chOff x="5521855" y="1283069"/>
            <a:chExt cx="3209221" cy="2569986"/>
          </a:xfrm>
        </p:grpSpPr>
        <p:pic>
          <p:nvPicPr>
            <p:cNvPr id="2868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1855" y="1283069"/>
              <a:ext cx="3209221" cy="256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7526428" y="1937074"/>
              <a:ext cx="706282" cy="523839"/>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2-2</a:t>
              </a:r>
            </a:p>
          </p:txBody>
        </p:sp>
      </p:grpSp>
      <p:grpSp>
        <p:nvGrpSpPr>
          <p:cNvPr id="28679" name="Group 10"/>
          <p:cNvGrpSpPr>
            <a:grpSpLocks/>
          </p:cNvGrpSpPr>
          <p:nvPr/>
        </p:nvGrpSpPr>
        <p:grpSpPr bwMode="auto">
          <a:xfrm>
            <a:off x="4554538" y="4014788"/>
            <a:ext cx="5943600" cy="3425825"/>
            <a:chOff x="4554612" y="4014703"/>
            <a:chExt cx="5943600" cy="3425825"/>
          </a:xfrm>
        </p:grpSpPr>
        <p:pic>
          <p:nvPicPr>
            <p:cNvPr id="2868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4612" y="4014703"/>
              <a:ext cx="59436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9394899" y="4573503"/>
              <a:ext cx="385763" cy="522287"/>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3</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txBox="1">
            <a:spLocks noChangeArrowheads="1"/>
          </p:cNvSpPr>
          <p:nvPr/>
        </p:nvSpPr>
        <p:spPr bwMode="auto">
          <a:xfrm>
            <a:off x="90488" y="171450"/>
            <a:ext cx="3462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Invoicing Process –  Ship Pre-Alert </a:t>
            </a:r>
            <a:endParaRPr lang="en-US" altLang="en-US" sz="1800">
              <a:solidFill>
                <a:schemeClr val="tx1"/>
              </a:solidFill>
              <a:latin typeface="Arial" panose="020B0604020202020204" pitchFamily="34" charset="0"/>
            </a:endParaRPr>
          </a:p>
        </p:txBody>
      </p:sp>
      <p:sp>
        <p:nvSpPr>
          <p:cNvPr id="23556" name="Rectangle 69"/>
          <p:cNvSpPr>
            <a:spLocks/>
          </p:cNvSpPr>
          <p:nvPr/>
        </p:nvSpPr>
        <p:spPr bwMode="auto">
          <a:xfrm>
            <a:off x="90488" y="696913"/>
            <a:ext cx="9432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Login to LI System, go to Transaction </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 Drop Shipment (FGI). Key in Invoice No, and click Search. Select the Invoice No and click Ship Pre-Alert tab. </a:t>
            </a: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Click on Modify button, scan in </a:t>
            </a:r>
            <a:r>
              <a:rPr lang="en-US" altLang="en-US" sz="1200" b="0" dirty="0" err="1" smtClean="0">
                <a:solidFill>
                  <a:schemeClr val="tx1"/>
                </a:solidFill>
                <a:latin typeface="Arial" panose="020B0604020202020204" pitchFamily="34" charset="0"/>
                <a:cs typeface="Arial" panose="020B0604020202020204" pitchFamily="34" charset="0"/>
              </a:rPr>
              <a:t>Pickslip</a:t>
            </a:r>
            <a:r>
              <a:rPr lang="en-US" altLang="en-US" sz="1200" b="0" dirty="0" smtClean="0">
                <a:solidFill>
                  <a:schemeClr val="tx1"/>
                </a:solidFill>
                <a:latin typeface="Arial" panose="020B0604020202020204" pitchFamily="34" charset="0"/>
                <a:cs typeface="Arial" panose="020B0604020202020204" pitchFamily="34" charset="0"/>
              </a:rPr>
              <a:t> No and press enter. Fill up all the required info and press ok. </a:t>
            </a: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Go to Report </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 FGI Report  Standard Drop Shipment Report to generate Commercial Invoice, Invoice and Packing List.</a:t>
            </a:r>
            <a:endParaRPr lang="en-US" altLang="en-US" sz="1200" b="0" dirty="0" smtClean="0">
              <a:solidFill>
                <a:schemeClr val="tx1"/>
              </a:solidFill>
              <a:latin typeface="Arial" panose="020B0604020202020204" pitchFamily="34" charset="0"/>
              <a:cs typeface="Arial" panose="020B0604020202020204" pitchFamily="34" charset="0"/>
            </a:endParaRPr>
          </a:p>
          <a:p>
            <a:pPr marL="0" indent="0" eaLnBrk="1" hangingPunct="1">
              <a:spcBef>
                <a:spcPct val="0"/>
              </a:spcBef>
              <a:buClrTx/>
              <a:buSzTx/>
              <a:buFont typeface="Wingdings" panose="05000000000000000000" pitchFamily="2" charset="2"/>
              <a:buNone/>
              <a:defRPr/>
            </a:pPr>
            <a:endParaRPr lang="en-US" altLang="en-US" sz="1200" b="0" dirty="0" smtClean="0">
              <a:solidFill>
                <a:schemeClr val="tx1"/>
              </a:solidFill>
              <a:latin typeface="Arial" panose="020B0604020202020204" pitchFamily="34" charset="0"/>
              <a:cs typeface="Arial" panose="020B0604020202020204" pitchFamily="34" charset="0"/>
            </a:endParaRPr>
          </a:p>
        </p:txBody>
      </p:sp>
      <p:grpSp>
        <p:nvGrpSpPr>
          <p:cNvPr id="29700" name="Group 19"/>
          <p:cNvGrpSpPr>
            <a:grpSpLocks/>
          </p:cNvGrpSpPr>
          <p:nvPr/>
        </p:nvGrpSpPr>
        <p:grpSpPr bwMode="auto">
          <a:xfrm>
            <a:off x="95250" y="1638300"/>
            <a:ext cx="5400675" cy="2782888"/>
            <a:chOff x="90116" y="1260351"/>
            <a:chExt cx="5601051" cy="3074065"/>
          </a:xfrm>
        </p:grpSpPr>
        <p:pic>
          <p:nvPicPr>
            <p:cNvPr id="2970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16" y="1260351"/>
              <a:ext cx="5601051" cy="307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4807051" y="1418175"/>
              <a:ext cx="385257" cy="522573"/>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grpSp>
        <p:nvGrpSpPr>
          <p:cNvPr id="29701" name="Group 21"/>
          <p:cNvGrpSpPr>
            <a:grpSpLocks/>
          </p:cNvGrpSpPr>
          <p:nvPr/>
        </p:nvGrpSpPr>
        <p:grpSpPr bwMode="auto">
          <a:xfrm>
            <a:off x="5816600" y="1608138"/>
            <a:ext cx="4116388" cy="3432175"/>
            <a:chOff x="5922764" y="1260351"/>
            <a:chExt cx="4614776" cy="3936340"/>
          </a:xfrm>
        </p:grpSpPr>
        <p:pic>
          <p:nvPicPr>
            <p:cNvPr id="2970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22764" y="1260351"/>
              <a:ext cx="4614776" cy="393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9542684" y="1478834"/>
              <a:ext cx="386197" cy="522539"/>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grpSp>
      <p:graphicFrame>
        <p:nvGraphicFramePr>
          <p:cNvPr id="29702" name="Object 23"/>
          <p:cNvGraphicFramePr>
            <a:graphicFrameLocks noChangeAspect="1"/>
          </p:cNvGraphicFramePr>
          <p:nvPr/>
        </p:nvGraphicFramePr>
        <p:xfrm>
          <a:off x="3316288" y="6156325"/>
          <a:ext cx="1563687" cy="685800"/>
        </p:xfrm>
        <a:graphic>
          <a:graphicData uri="http://schemas.openxmlformats.org/presentationml/2006/ole">
            <mc:AlternateContent xmlns:mc="http://schemas.openxmlformats.org/markup-compatibility/2006">
              <mc:Choice xmlns:v="urn:schemas-microsoft-com:vml" Requires="v">
                <p:oleObj spid="_x0000_s29711" name="Packager Shell Object" showAsIcon="1" r:id="rId5" imgW="1571223" imgH="682580" progId="Package">
                  <p:embed/>
                </p:oleObj>
              </mc:Choice>
              <mc:Fallback>
                <p:oleObj name="Packager Shell Object" showAsIcon="1" r:id="rId5" imgW="1571223" imgH="682580" progId="Package">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6288" y="6156325"/>
                        <a:ext cx="15636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703" name="Group 25"/>
          <p:cNvGrpSpPr>
            <a:grpSpLocks/>
          </p:cNvGrpSpPr>
          <p:nvPr/>
        </p:nvGrpSpPr>
        <p:grpSpPr bwMode="auto">
          <a:xfrm>
            <a:off x="306388" y="4667250"/>
            <a:ext cx="2808287" cy="2733675"/>
            <a:chOff x="306140" y="4667529"/>
            <a:chExt cx="2808312" cy="2732794"/>
          </a:xfrm>
        </p:grpSpPr>
        <p:pic>
          <p:nvPicPr>
            <p:cNvPr id="29704"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6140" y="4667529"/>
              <a:ext cx="2808312" cy="2732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2601685" y="4667529"/>
              <a:ext cx="385765" cy="523706"/>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3</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txBox="1">
            <a:spLocks noChangeArrowheads="1"/>
          </p:cNvSpPr>
          <p:nvPr/>
        </p:nvSpPr>
        <p:spPr bwMode="auto">
          <a:xfrm>
            <a:off x="117475" y="147638"/>
            <a:ext cx="1982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Shipment Booking</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6138863" y="9382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724" name="TextBox 15"/>
          <p:cNvSpPr txBox="1">
            <a:spLocks noChangeArrowheads="1"/>
          </p:cNvSpPr>
          <p:nvPr/>
        </p:nvSpPr>
        <p:spPr bwMode="auto">
          <a:xfrm>
            <a:off x="2768600" y="962025"/>
            <a:ext cx="29289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15" name="Rounded Rectangle 14"/>
          <p:cNvSpPr/>
          <p:nvPr/>
        </p:nvSpPr>
        <p:spPr bwMode="auto">
          <a:xfrm>
            <a:off x="1665288" y="2084388"/>
            <a:ext cx="1239837" cy="441325"/>
          </a:xfrm>
          <a:prstGeom prst="round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Delivery Order Preparation</a:t>
            </a:r>
          </a:p>
        </p:txBody>
      </p:sp>
      <p:cxnSp>
        <p:nvCxnSpPr>
          <p:cNvPr id="27" name="Straight Connector 26"/>
          <p:cNvCxnSpPr/>
          <p:nvPr/>
        </p:nvCxnSpPr>
        <p:spPr bwMode="auto">
          <a:xfrm>
            <a:off x="1314450" y="971550"/>
            <a:ext cx="0" cy="57610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V="1">
            <a:off x="90488" y="1331913"/>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0728" name="Rectangle 68"/>
          <p:cNvSpPr>
            <a:spLocks/>
          </p:cNvSpPr>
          <p:nvPr/>
        </p:nvSpPr>
        <p:spPr bwMode="auto">
          <a:xfrm>
            <a:off x="6376988" y="1600200"/>
            <a:ext cx="23034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Scan in all the invoice number to ship.</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System generate the delivery order #.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Print Delivery order and shipment booking document to perform shipment booking with forwarder. </a:t>
            </a:r>
          </a:p>
        </p:txBody>
      </p:sp>
      <p:sp>
        <p:nvSpPr>
          <p:cNvPr id="30729" name="TextBox 71"/>
          <p:cNvSpPr txBox="1">
            <a:spLocks noChangeArrowheads="1"/>
          </p:cNvSpPr>
          <p:nvPr/>
        </p:nvSpPr>
        <p:spPr bwMode="auto">
          <a:xfrm>
            <a:off x="90488" y="938213"/>
            <a:ext cx="10795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35" name="Rectangle 34"/>
          <p:cNvSpPr>
            <a:spLocks/>
          </p:cNvSpPr>
          <p:nvPr/>
        </p:nvSpPr>
        <p:spPr bwMode="auto">
          <a:xfrm>
            <a:off x="3525838" y="2028825"/>
            <a:ext cx="1681162" cy="55245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Scan all invoices into LI – FGI Delivery Order preparation screen</a:t>
            </a:r>
          </a:p>
        </p:txBody>
      </p:sp>
      <p:sp>
        <p:nvSpPr>
          <p:cNvPr id="37" name="Rectangle 36"/>
          <p:cNvSpPr>
            <a:spLocks/>
          </p:cNvSpPr>
          <p:nvPr/>
        </p:nvSpPr>
        <p:spPr bwMode="auto">
          <a:xfrm>
            <a:off x="3703638" y="3370263"/>
            <a:ext cx="1317625" cy="554037"/>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System generate the Delivery order #</a:t>
            </a:r>
          </a:p>
        </p:txBody>
      </p:sp>
      <p:sp>
        <p:nvSpPr>
          <p:cNvPr id="47" name="Rectangle 46"/>
          <p:cNvSpPr>
            <a:spLocks/>
          </p:cNvSpPr>
          <p:nvPr/>
        </p:nvSpPr>
        <p:spPr bwMode="auto">
          <a:xfrm>
            <a:off x="3678238" y="5314950"/>
            <a:ext cx="1357312" cy="554038"/>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Proceed to do shipment booking with forwarder</a:t>
            </a:r>
          </a:p>
        </p:txBody>
      </p:sp>
      <p:sp>
        <p:nvSpPr>
          <p:cNvPr id="24" name="Rectangle 23"/>
          <p:cNvSpPr>
            <a:spLocks/>
          </p:cNvSpPr>
          <p:nvPr/>
        </p:nvSpPr>
        <p:spPr bwMode="auto">
          <a:xfrm>
            <a:off x="3678238" y="4297363"/>
            <a:ext cx="1343025" cy="708025"/>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Print out Delivery order and shipment booking document</a:t>
            </a:r>
          </a:p>
        </p:txBody>
      </p:sp>
      <p:cxnSp>
        <p:nvCxnSpPr>
          <p:cNvPr id="8" name="Straight Arrow Connector 7"/>
          <p:cNvCxnSpPr>
            <a:stCxn id="24" idx="2"/>
            <a:endCxn id="47" idx="0"/>
          </p:cNvCxnSpPr>
          <p:nvPr/>
        </p:nvCxnSpPr>
        <p:spPr bwMode="auto">
          <a:xfrm>
            <a:off x="4349750" y="5005388"/>
            <a:ext cx="7938" cy="30956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7" idx="2"/>
            <a:endCxn id="24" idx="0"/>
          </p:cNvCxnSpPr>
          <p:nvPr/>
        </p:nvCxnSpPr>
        <p:spPr bwMode="auto">
          <a:xfrm flipH="1">
            <a:off x="4349750" y="3924300"/>
            <a:ext cx="12700" cy="3730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0736" name="Rectangle 37"/>
          <p:cNvSpPr>
            <a:spLocks/>
          </p:cNvSpPr>
          <p:nvPr/>
        </p:nvSpPr>
        <p:spPr bwMode="auto">
          <a:xfrm>
            <a:off x="104775" y="2508250"/>
            <a:ext cx="990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&amp; Inventory System (LI)</a:t>
            </a:r>
          </a:p>
        </p:txBody>
      </p:sp>
      <p:cxnSp>
        <p:nvCxnSpPr>
          <p:cNvPr id="28" name="Straight Arrow Connector 27"/>
          <p:cNvCxnSpPr>
            <a:stCxn id="15" idx="3"/>
            <a:endCxn id="35" idx="1"/>
          </p:cNvCxnSpPr>
          <p:nvPr/>
        </p:nvCxnSpPr>
        <p:spPr bwMode="auto">
          <a:xfrm>
            <a:off x="2905125" y="2305050"/>
            <a:ext cx="62071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35" idx="2"/>
            <a:endCxn id="37" idx="0"/>
          </p:cNvCxnSpPr>
          <p:nvPr/>
        </p:nvCxnSpPr>
        <p:spPr bwMode="auto">
          <a:xfrm flipH="1">
            <a:off x="4362450" y="2581275"/>
            <a:ext cx="4763" cy="7889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0739" name="TextBox 22"/>
          <p:cNvSpPr txBox="1">
            <a:spLocks noChangeArrowheads="1"/>
          </p:cNvSpPr>
          <p:nvPr/>
        </p:nvSpPr>
        <p:spPr bwMode="auto">
          <a:xfrm>
            <a:off x="6303963" y="973138"/>
            <a:ext cx="2052637"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111125" y="166688"/>
            <a:ext cx="276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Shipment Booking - Details</a:t>
            </a:r>
            <a:endParaRPr lang="en-US" altLang="en-US" sz="1800">
              <a:solidFill>
                <a:schemeClr val="tx1"/>
              </a:solidFill>
              <a:latin typeface="Arial" panose="020B0604020202020204" pitchFamily="34" charset="0"/>
            </a:endParaRPr>
          </a:p>
        </p:txBody>
      </p:sp>
      <p:sp>
        <p:nvSpPr>
          <p:cNvPr id="23556" name="Rectangle 69"/>
          <p:cNvSpPr>
            <a:spLocks/>
          </p:cNvSpPr>
          <p:nvPr/>
        </p:nvSpPr>
        <p:spPr bwMode="auto">
          <a:xfrm>
            <a:off x="90488" y="604838"/>
            <a:ext cx="9432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defRPr/>
            </a:pP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Login to LI System, go to Transaction </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 Drop Shipment  Delivery Order. Scan Invoice No and click Add. System auto create DO #.</a:t>
            </a: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Go to Report </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 FGI Report  Standard DO/Shipment Booking Report.</a:t>
            </a: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Key in DO number. </a:t>
            </a: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Print Delivery Order and Shipment Booking Document. </a:t>
            </a:r>
          </a:p>
          <a:p>
            <a:pPr marL="0" indent="0" eaLnBrk="1" hangingPunct="1">
              <a:spcBef>
                <a:spcPct val="0"/>
              </a:spcBef>
              <a:buClrTx/>
              <a:buSzTx/>
              <a:buFont typeface="Wingdings" panose="05000000000000000000" pitchFamily="2" charset="2"/>
              <a:buNone/>
              <a:defRPr/>
            </a:pPr>
            <a:endParaRPr lang="en-US" altLang="en-US" sz="1200" b="0" dirty="0" smtClean="0">
              <a:solidFill>
                <a:schemeClr val="tx1"/>
              </a:solidFill>
              <a:latin typeface="Arial" panose="020B0604020202020204" pitchFamily="34" charset="0"/>
              <a:cs typeface="Arial" panose="020B0604020202020204" pitchFamily="34" charset="0"/>
            </a:endParaRPr>
          </a:p>
        </p:txBody>
      </p:sp>
      <p:grpSp>
        <p:nvGrpSpPr>
          <p:cNvPr id="31748" name="Group 6"/>
          <p:cNvGrpSpPr>
            <a:grpSpLocks/>
          </p:cNvGrpSpPr>
          <p:nvPr/>
        </p:nvGrpSpPr>
        <p:grpSpPr bwMode="auto">
          <a:xfrm>
            <a:off x="90488" y="1620838"/>
            <a:ext cx="5419725" cy="3386137"/>
            <a:chOff x="134644" y="1692399"/>
            <a:chExt cx="5419725" cy="3386580"/>
          </a:xfrm>
        </p:grpSpPr>
        <p:pic>
          <p:nvPicPr>
            <p:cNvPr id="3175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644" y="1792854"/>
              <a:ext cx="54197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193881" y="1692399"/>
              <a:ext cx="385763" cy="523944"/>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grpSp>
        <p:nvGrpSpPr>
          <p:cNvPr id="31749" name="Group 8"/>
          <p:cNvGrpSpPr>
            <a:grpSpLocks/>
          </p:cNvGrpSpPr>
          <p:nvPr/>
        </p:nvGrpSpPr>
        <p:grpSpPr bwMode="auto">
          <a:xfrm>
            <a:off x="5778500" y="1758950"/>
            <a:ext cx="3983038" cy="4370388"/>
            <a:chOff x="5778748" y="1759476"/>
            <a:chExt cx="3982248" cy="4369411"/>
          </a:xfrm>
        </p:grpSpPr>
        <p:pic>
          <p:nvPicPr>
            <p:cNvPr id="3175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78748" y="1759476"/>
              <a:ext cx="3982248" cy="436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141994" y="3181558"/>
              <a:ext cx="385685" cy="523758"/>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grpSp>
      <p:graphicFrame>
        <p:nvGraphicFramePr>
          <p:cNvPr id="31750" name="Object 9"/>
          <p:cNvGraphicFramePr>
            <a:graphicFrameLocks noChangeAspect="1"/>
          </p:cNvGraphicFramePr>
          <p:nvPr/>
        </p:nvGraphicFramePr>
        <p:xfrm>
          <a:off x="6726238" y="6262688"/>
          <a:ext cx="2797175" cy="685800"/>
        </p:xfrm>
        <a:graphic>
          <a:graphicData uri="http://schemas.openxmlformats.org/presentationml/2006/ole">
            <mc:AlternateContent xmlns:mc="http://schemas.openxmlformats.org/markup-compatibility/2006">
              <mc:Choice xmlns:v="urn:schemas-microsoft-com:vml" Requires="v">
                <p:oleObj spid="_x0000_s31756" name="Packager Shell Object" showAsIcon="1" r:id="rId5" imgW="2820473" imgH="682580" progId="Package">
                  <p:embed/>
                </p:oleObj>
              </mc:Choice>
              <mc:Fallback>
                <p:oleObj name="Packager Shell Object" showAsIcon="1" r:id="rId5" imgW="2820473" imgH="682580" progId="Packag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238" y="6262688"/>
                        <a:ext cx="27971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212725" y="-7938"/>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800">
                <a:solidFill>
                  <a:schemeClr val="tx1"/>
                </a:solidFill>
                <a:latin typeface="Arial" panose="020B0604020202020204" pitchFamily="34" charset="0"/>
              </a:rPr>
              <a:t>FGI Receiving Process</a:t>
            </a:r>
          </a:p>
        </p:txBody>
      </p:sp>
      <p:sp>
        <p:nvSpPr>
          <p:cNvPr id="15363" name="TextBox 12"/>
          <p:cNvSpPr txBox="1">
            <a:spLocks noChangeArrowheads="1"/>
          </p:cNvSpPr>
          <p:nvPr/>
        </p:nvSpPr>
        <p:spPr bwMode="auto">
          <a:xfrm>
            <a:off x="1184275" y="620713"/>
            <a:ext cx="10810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Test Mfg</a:t>
            </a:r>
          </a:p>
        </p:txBody>
      </p:sp>
      <p:sp>
        <p:nvSpPr>
          <p:cNvPr id="15364" name="TextBox 15"/>
          <p:cNvSpPr txBox="1">
            <a:spLocks noChangeArrowheads="1"/>
          </p:cNvSpPr>
          <p:nvPr/>
        </p:nvSpPr>
        <p:spPr bwMode="auto">
          <a:xfrm>
            <a:off x="3379788" y="625475"/>
            <a:ext cx="1763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15" name="Rounded Rectangle 14"/>
          <p:cNvSpPr/>
          <p:nvPr/>
        </p:nvSpPr>
        <p:spPr bwMode="auto">
          <a:xfrm>
            <a:off x="954088" y="1331913"/>
            <a:ext cx="1271587" cy="431800"/>
          </a:xfrm>
          <a:prstGeom prst="roundRect">
            <a:avLst/>
          </a:prstGeom>
          <a:solidFill>
            <a:schemeClr val="accent1">
              <a:lumMod val="90000"/>
            </a:schemeClr>
          </a:solidFill>
          <a:ln w="9525" cap="flat" cmpd="sng" algn="ctr">
            <a:noFill/>
            <a:prstDash val="solid"/>
            <a:round/>
            <a:headEnd type="none" w="med" len="med"/>
            <a:tailEnd type="none" w="med" len="med"/>
          </a:ln>
          <a:effectLst/>
        </p:spPr>
        <p:txBody>
          <a:bodyPr wrap="none" anchor="ctr"/>
          <a:lstStyle/>
          <a:p>
            <a:pPr algn="ctr" defTabSz="995363" eaLnBrk="1" hangingPunct="1">
              <a:defRPr/>
            </a:pPr>
            <a:r>
              <a:rPr lang="en-US" sz="1000" dirty="0">
                <a:latin typeface="Arial" charset="0"/>
                <a:ea typeface="新細明體" charset="-120"/>
              </a:rPr>
              <a:t>Lot completed </a:t>
            </a:r>
          </a:p>
          <a:p>
            <a:pPr algn="ctr" defTabSz="995363" eaLnBrk="1" hangingPunct="1">
              <a:defRPr/>
            </a:pPr>
            <a:r>
              <a:rPr lang="en-US" sz="1000" dirty="0">
                <a:latin typeface="Arial" charset="0"/>
                <a:ea typeface="新細明體" charset="-120"/>
              </a:rPr>
              <a:t>post test</a:t>
            </a:r>
          </a:p>
        </p:txBody>
      </p:sp>
      <p:sp>
        <p:nvSpPr>
          <p:cNvPr id="15366" name="Rectangle 16"/>
          <p:cNvSpPr>
            <a:spLocks/>
          </p:cNvSpPr>
          <p:nvPr/>
        </p:nvSpPr>
        <p:spPr bwMode="auto">
          <a:xfrm>
            <a:off x="882650" y="2701925"/>
            <a:ext cx="1397000" cy="862013"/>
          </a:xfrm>
          <a:prstGeom prst="rect">
            <a:avLst/>
          </a:prstGeom>
          <a:solidFill>
            <a:srgbClr val="FF9999"/>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Transfer logsheet and Traveler attach together with physical lot send to shipping dept</a:t>
            </a:r>
          </a:p>
        </p:txBody>
      </p:sp>
      <p:sp>
        <p:nvSpPr>
          <p:cNvPr id="15367" name="Rectangle 18"/>
          <p:cNvSpPr>
            <a:spLocks/>
          </p:cNvSpPr>
          <p:nvPr/>
        </p:nvSpPr>
        <p:spPr bwMode="auto">
          <a:xfrm>
            <a:off x="2835275" y="2663825"/>
            <a:ext cx="1104900" cy="400050"/>
          </a:xfrm>
          <a:prstGeom prst="rect">
            <a:avLst/>
          </a:prstGeom>
          <a:solidFill>
            <a:srgbClr val="FF9999"/>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Receive physical lot</a:t>
            </a:r>
          </a:p>
        </p:txBody>
      </p:sp>
      <p:sp>
        <p:nvSpPr>
          <p:cNvPr id="15368" name="Rectangle 19"/>
          <p:cNvSpPr>
            <a:spLocks/>
          </p:cNvSpPr>
          <p:nvPr/>
        </p:nvSpPr>
        <p:spPr bwMode="auto">
          <a:xfrm>
            <a:off x="2754313" y="3206750"/>
            <a:ext cx="1252537" cy="862013"/>
          </a:xfrm>
          <a:prstGeom prst="rect">
            <a:avLst/>
          </a:prstGeom>
          <a:solidFill>
            <a:srgbClr val="FF9999"/>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Verify transfer logsheet, inner box label and Traveler manually</a:t>
            </a:r>
          </a:p>
        </p:txBody>
      </p:sp>
      <p:sp>
        <p:nvSpPr>
          <p:cNvPr id="15369" name="Rectangle 20"/>
          <p:cNvSpPr>
            <a:spLocks/>
          </p:cNvSpPr>
          <p:nvPr/>
        </p:nvSpPr>
        <p:spPr bwMode="auto">
          <a:xfrm>
            <a:off x="2787650" y="4235450"/>
            <a:ext cx="1190625" cy="554038"/>
          </a:xfrm>
          <a:prstGeom prst="rect">
            <a:avLst/>
          </a:prstGeom>
          <a:solidFill>
            <a:srgbClr val="FF9999"/>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Store physical lot into warehouse</a:t>
            </a:r>
          </a:p>
        </p:txBody>
      </p:sp>
      <p:sp>
        <p:nvSpPr>
          <p:cNvPr id="22" name="Rectangle 21"/>
          <p:cNvSpPr>
            <a:spLocks/>
          </p:cNvSpPr>
          <p:nvPr/>
        </p:nvSpPr>
        <p:spPr bwMode="auto">
          <a:xfrm>
            <a:off x="4267200" y="1185863"/>
            <a:ext cx="1584325" cy="860425"/>
          </a:xfrm>
          <a:prstGeom prst="rect">
            <a:avLst/>
          </a:prstGeom>
          <a:solidFill>
            <a:schemeClr val="accent1">
              <a:lumMod val="9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Put away transaction: Track Out lot from FGST by selecting ASE </a:t>
            </a:r>
            <a:r>
              <a:rPr lang="en-US" sz="1000" dirty="0" err="1">
                <a:latin typeface="Arial" charset="0"/>
                <a:ea typeface="新細明體" charset="-120"/>
              </a:rPr>
              <a:t>LotNo</a:t>
            </a:r>
            <a:r>
              <a:rPr lang="en-US" sz="1000" dirty="0">
                <a:latin typeface="Arial" charset="0"/>
                <a:ea typeface="新細明體" charset="-120"/>
              </a:rPr>
              <a:t>, key in seal date &amp; Shelf </a:t>
            </a:r>
            <a:r>
              <a:rPr lang="en-US" sz="1000" dirty="0" err="1">
                <a:latin typeface="Arial" charset="0"/>
                <a:ea typeface="新細明體" charset="-120"/>
              </a:rPr>
              <a:t>Loc</a:t>
            </a:r>
            <a:endParaRPr lang="en-US" sz="1000" dirty="0">
              <a:latin typeface="Arial" charset="0"/>
              <a:ea typeface="新細明體" charset="-120"/>
            </a:endParaRPr>
          </a:p>
        </p:txBody>
      </p:sp>
      <p:sp>
        <p:nvSpPr>
          <p:cNvPr id="15371" name="Rectangle 23"/>
          <p:cNvSpPr>
            <a:spLocks/>
          </p:cNvSpPr>
          <p:nvPr/>
        </p:nvSpPr>
        <p:spPr bwMode="auto">
          <a:xfrm>
            <a:off x="4483100" y="5180013"/>
            <a:ext cx="1196975" cy="400050"/>
          </a:xfrm>
          <a:prstGeom prst="rect">
            <a:avLst/>
          </a:prstGeom>
          <a:solidFill>
            <a:srgbClr val="FFFF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Lot details updated in SAP</a:t>
            </a:r>
          </a:p>
        </p:txBody>
      </p:sp>
      <p:sp>
        <p:nvSpPr>
          <p:cNvPr id="25" name="Rectangle 24"/>
          <p:cNvSpPr>
            <a:spLocks/>
          </p:cNvSpPr>
          <p:nvPr/>
        </p:nvSpPr>
        <p:spPr bwMode="auto">
          <a:xfrm>
            <a:off x="4478338" y="6092825"/>
            <a:ext cx="1196975" cy="554038"/>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Lot details updated in LI System</a:t>
            </a:r>
          </a:p>
        </p:txBody>
      </p:sp>
      <p:cxnSp>
        <p:nvCxnSpPr>
          <p:cNvPr id="29" name="Straight Connector 28"/>
          <p:cNvCxnSpPr/>
          <p:nvPr/>
        </p:nvCxnSpPr>
        <p:spPr bwMode="auto">
          <a:xfrm flipV="1">
            <a:off x="90488" y="2387600"/>
            <a:ext cx="10369550" cy="25400"/>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5374" name="Rectangle 29"/>
          <p:cNvSpPr>
            <a:spLocks/>
          </p:cNvSpPr>
          <p:nvPr/>
        </p:nvSpPr>
        <p:spPr bwMode="auto">
          <a:xfrm>
            <a:off x="-53975" y="1384300"/>
            <a:ext cx="83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MES (Factory Works)</a:t>
            </a:r>
          </a:p>
        </p:txBody>
      </p:sp>
      <p:sp>
        <p:nvSpPr>
          <p:cNvPr id="15375" name="Rectangle 30"/>
          <p:cNvSpPr>
            <a:spLocks/>
          </p:cNvSpPr>
          <p:nvPr/>
        </p:nvSpPr>
        <p:spPr bwMode="auto">
          <a:xfrm>
            <a:off x="-53975" y="2814638"/>
            <a:ext cx="884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Manual Process</a:t>
            </a:r>
          </a:p>
        </p:txBody>
      </p:sp>
      <p:sp>
        <p:nvSpPr>
          <p:cNvPr id="15376" name="Rectangle 32"/>
          <p:cNvSpPr>
            <a:spLocks/>
          </p:cNvSpPr>
          <p:nvPr/>
        </p:nvSpPr>
        <p:spPr bwMode="auto">
          <a:xfrm>
            <a:off x="0" y="5086350"/>
            <a:ext cx="8842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SAP</a:t>
            </a:r>
          </a:p>
        </p:txBody>
      </p:sp>
      <p:sp>
        <p:nvSpPr>
          <p:cNvPr id="15377" name="Rectangle 33"/>
          <p:cNvSpPr>
            <a:spLocks/>
          </p:cNvSpPr>
          <p:nvPr/>
        </p:nvSpPr>
        <p:spPr bwMode="auto">
          <a:xfrm>
            <a:off x="-53975" y="5932488"/>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&amp; Invoicing System (LI)</a:t>
            </a:r>
          </a:p>
        </p:txBody>
      </p:sp>
      <p:cxnSp>
        <p:nvCxnSpPr>
          <p:cNvPr id="36" name="Straight Arrow Connector 35"/>
          <p:cNvCxnSpPr>
            <a:stCxn id="15" idx="2"/>
            <a:endCxn id="15366" idx="0"/>
          </p:cNvCxnSpPr>
          <p:nvPr/>
        </p:nvCxnSpPr>
        <p:spPr bwMode="auto">
          <a:xfrm flipH="1">
            <a:off x="1581150" y="1763713"/>
            <a:ext cx="7938" cy="9382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Elbow Connector 41"/>
          <p:cNvCxnSpPr>
            <a:stCxn id="15366" idx="3"/>
            <a:endCxn id="15367" idx="1"/>
          </p:cNvCxnSpPr>
          <p:nvPr/>
        </p:nvCxnSpPr>
        <p:spPr bwMode="auto">
          <a:xfrm flipV="1">
            <a:off x="2279650" y="2863850"/>
            <a:ext cx="555625" cy="269875"/>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stCxn id="15369" idx="3"/>
            <a:endCxn id="22" idx="1"/>
          </p:cNvCxnSpPr>
          <p:nvPr/>
        </p:nvCxnSpPr>
        <p:spPr bwMode="auto">
          <a:xfrm flipV="1">
            <a:off x="3978275" y="1616075"/>
            <a:ext cx="288925" cy="2895600"/>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22" idx="2"/>
            <a:endCxn id="15371" idx="0"/>
          </p:cNvCxnSpPr>
          <p:nvPr/>
        </p:nvCxnSpPr>
        <p:spPr bwMode="auto">
          <a:xfrm>
            <a:off x="5059363" y="2046288"/>
            <a:ext cx="22225" cy="31337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V="1">
            <a:off x="90488" y="1042988"/>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p:nvPr/>
        </p:nvCxnSpPr>
        <p:spPr bwMode="auto">
          <a:xfrm flipV="1">
            <a:off x="90488" y="4905375"/>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p:nvPr/>
        </p:nvCxnSpPr>
        <p:spPr bwMode="auto">
          <a:xfrm flipV="1">
            <a:off x="90488" y="5842000"/>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5385" name="Rectangle 67"/>
          <p:cNvSpPr>
            <a:spLocks/>
          </p:cNvSpPr>
          <p:nvPr/>
        </p:nvSpPr>
        <p:spPr bwMode="auto">
          <a:xfrm>
            <a:off x="6783388" y="2722563"/>
            <a:ext cx="23034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Test Operator fill up transfer logsheet (ASE Lot No, No of Box, Qty)</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Base on the Transfer LogSheet, Shipping Dept verify the physical box label vs process traveler. </a:t>
            </a:r>
          </a:p>
          <a:p>
            <a:pPr eaLnBrk="1" hangingPunct="1">
              <a:spcBef>
                <a:spcPct val="0"/>
              </a:spcBef>
              <a:buClrTx/>
              <a:buSzTx/>
              <a:buFontTx/>
              <a:buNone/>
            </a:pPr>
            <a:r>
              <a:rPr lang="en-US" altLang="en-US" sz="1000" b="0">
                <a:solidFill>
                  <a:schemeClr val="tx1"/>
                </a:solidFill>
                <a:latin typeface="Arial" panose="020B0604020202020204" pitchFamily="34" charset="0"/>
              </a:rPr>
              <a:t>(ASE Lot No, Trace Code/Cust Lot No, Customer Device and Qty)</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Shipping team put away the lot into warehouse. Write down Shelf loc and Seal Date on the transfer logsheet.</a:t>
            </a:r>
          </a:p>
        </p:txBody>
      </p:sp>
      <p:sp>
        <p:nvSpPr>
          <p:cNvPr id="15386" name="Rectangle 68"/>
          <p:cNvSpPr>
            <a:spLocks/>
          </p:cNvSpPr>
          <p:nvPr/>
        </p:nvSpPr>
        <p:spPr bwMode="auto">
          <a:xfrm>
            <a:off x="6804025" y="1268413"/>
            <a:ext cx="2303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Shipping team go to FW system, track out the lot from FGST step. </a:t>
            </a:r>
          </a:p>
          <a:p>
            <a:pPr eaLnBrk="1" hangingPunct="1">
              <a:spcBef>
                <a:spcPct val="0"/>
              </a:spcBef>
              <a:buClrTx/>
              <a:buSzTx/>
              <a:buFontTx/>
              <a:buNone/>
            </a:pPr>
            <a:r>
              <a:rPr lang="en-US" altLang="en-US" sz="1000" b="0">
                <a:solidFill>
                  <a:schemeClr val="tx1"/>
                </a:solidFill>
                <a:latin typeface="Arial" panose="020B0604020202020204" pitchFamily="34" charset="0"/>
              </a:rPr>
              <a:t>(ASE Lot No, Shelf Loc and Seal Date)</a:t>
            </a:r>
          </a:p>
        </p:txBody>
      </p:sp>
      <p:sp>
        <p:nvSpPr>
          <p:cNvPr id="15387" name="Rectangle 69"/>
          <p:cNvSpPr>
            <a:spLocks/>
          </p:cNvSpPr>
          <p:nvPr/>
        </p:nvSpPr>
        <p:spPr bwMode="auto">
          <a:xfrm>
            <a:off x="6804025" y="5010150"/>
            <a:ext cx="23034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After track out the lot from FGST, lot details updated to SAP (real time). Lot trigger billing process.</a:t>
            </a:r>
          </a:p>
        </p:txBody>
      </p:sp>
      <p:sp>
        <p:nvSpPr>
          <p:cNvPr id="15388" name="Rectangle 70"/>
          <p:cNvSpPr>
            <a:spLocks/>
          </p:cNvSpPr>
          <p:nvPr/>
        </p:nvSpPr>
        <p:spPr bwMode="auto">
          <a:xfrm>
            <a:off x="6840538" y="6142038"/>
            <a:ext cx="18192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LI system pull Lot details from SAP system every half and hour. </a:t>
            </a:r>
          </a:p>
        </p:txBody>
      </p:sp>
      <p:sp>
        <p:nvSpPr>
          <p:cNvPr id="15389" name="TextBox 71"/>
          <p:cNvSpPr txBox="1">
            <a:spLocks noChangeArrowheads="1"/>
          </p:cNvSpPr>
          <p:nvPr/>
        </p:nvSpPr>
        <p:spPr bwMode="auto">
          <a:xfrm>
            <a:off x="-125413" y="539750"/>
            <a:ext cx="1079501"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ASE System</a:t>
            </a:r>
          </a:p>
        </p:txBody>
      </p:sp>
      <p:cxnSp>
        <p:nvCxnSpPr>
          <p:cNvPr id="12" name="Straight Arrow Connector 11"/>
          <p:cNvCxnSpPr>
            <a:stCxn id="15367" idx="2"/>
            <a:endCxn id="15368" idx="0"/>
          </p:cNvCxnSpPr>
          <p:nvPr/>
        </p:nvCxnSpPr>
        <p:spPr bwMode="auto">
          <a:xfrm flipH="1">
            <a:off x="3381375" y="3063875"/>
            <a:ext cx="6350" cy="142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368" idx="2"/>
            <a:endCxn id="15369" idx="0"/>
          </p:cNvCxnSpPr>
          <p:nvPr/>
        </p:nvCxnSpPr>
        <p:spPr bwMode="auto">
          <a:xfrm>
            <a:off x="3381375" y="4068763"/>
            <a:ext cx="1588" cy="1666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a:stCxn id="15371" idx="2"/>
            <a:endCxn id="25" idx="0"/>
          </p:cNvCxnSpPr>
          <p:nvPr/>
        </p:nvCxnSpPr>
        <p:spPr bwMode="auto">
          <a:xfrm rot="5400000">
            <a:off x="4822826" y="5834062"/>
            <a:ext cx="512762" cy="4763"/>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bwMode="auto">
          <a:xfrm>
            <a:off x="2466975" y="612775"/>
            <a:ext cx="0" cy="6264275"/>
          </a:xfrm>
          <a:prstGeom prst="line">
            <a:avLst/>
          </a:prstGeom>
          <a:ln>
            <a:solidFill>
              <a:schemeClr val="dk1">
                <a:shade val="95000"/>
                <a:satMod val="105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bwMode="auto">
          <a:xfrm>
            <a:off x="809625" y="612775"/>
            <a:ext cx="0" cy="6264275"/>
          </a:xfrm>
          <a:prstGeom prst="line">
            <a:avLst/>
          </a:prstGeom>
          <a:ln>
            <a:solidFill>
              <a:schemeClr val="dk1">
                <a:shade val="95000"/>
                <a:satMod val="105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bwMode="auto">
          <a:xfrm>
            <a:off x="6283325" y="627063"/>
            <a:ext cx="0" cy="6264275"/>
          </a:xfrm>
          <a:prstGeom prst="line">
            <a:avLst/>
          </a:prstGeom>
          <a:ln>
            <a:solidFill>
              <a:schemeClr val="dk1">
                <a:shade val="95000"/>
                <a:satMod val="105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5396" name="TextBox 84"/>
          <p:cNvSpPr txBox="1">
            <a:spLocks noChangeArrowheads="1"/>
          </p:cNvSpPr>
          <p:nvPr/>
        </p:nvSpPr>
        <p:spPr bwMode="auto">
          <a:xfrm>
            <a:off x="6819900" y="627063"/>
            <a:ext cx="2305050"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0488" y="34925"/>
            <a:ext cx="7777162" cy="433388"/>
          </a:xfrm>
        </p:spPr>
        <p:txBody>
          <a:bodyPr/>
          <a:lstStyle/>
          <a:p>
            <a:pPr eaLnBrk="1" hangingPunct="1"/>
            <a:r>
              <a:rPr lang="en-US" altLang="zh-TW" sz="2000" smtClean="0">
                <a:solidFill>
                  <a:schemeClr val="tx1"/>
                </a:solidFill>
              </a:rPr>
              <a:t>Final Lot Ship Process</a:t>
            </a:r>
          </a:p>
        </p:txBody>
      </p:sp>
      <p:cxnSp>
        <p:nvCxnSpPr>
          <p:cNvPr id="4" name="Straight Connector 3"/>
          <p:cNvCxnSpPr/>
          <p:nvPr/>
        </p:nvCxnSpPr>
        <p:spPr bwMode="auto">
          <a:xfrm>
            <a:off x="7867650" y="79216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772" name="TextBox 4"/>
          <p:cNvSpPr txBox="1">
            <a:spLocks noChangeArrowheads="1"/>
          </p:cNvSpPr>
          <p:nvPr/>
        </p:nvSpPr>
        <p:spPr bwMode="auto">
          <a:xfrm>
            <a:off x="1890713" y="874713"/>
            <a:ext cx="18716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32773" name="Rounded Rectangle 5"/>
          <p:cNvSpPr>
            <a:spLocks noChangeArrowheads="1"/>
          </p:cNvSpPr>
          <p:nvPr/>
        </p:nvSpPr>
        <p:spPr bwMode="auto">
          <a:xfrm>
            <a:off x="1169988" y="1592263"/>
            <a:ext cx="1241425" cy="273050"/>
          </a:xfrm>
          <a:prstGeom prst="roundRect">
            <a:avLst>
              <a:gd name="adj" fmla="val 16667"/>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Go to LI system</a:t>
            </a:r>
          </a:p>
        </p:txBody>
      </p:sp>
      <p:sp>
        <p:nvSpPr>
          <p:cNvPr id="32774" name="Rectangle 6"/>
          <p:cNvSpPr>
            <a:spLocks/>
          </p:cNvSpPr>
          <p:nvPr/>
        </p:nvSpPr>
        <p:spPr bwMode="auto">
          <a:xfrm>
            <a:off x="2767013" y="1450975"/>
            <a:ext cx="1239837" cy="554038"/>
          </a:xfrm>
          <a:prstGeom prst="rect">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Invoice No from Packing Advice</a:t>
            </a:r>
          </a:p>
        </p:txBody>
      </p:sp>
      <p:cxnSp>
        <p:nvCxnSpPr>
          <p:cNvPr id="8" name="Straight Connector 7"/>
          <p:cNvCxnSpPr/>
          <p:nvPr/>
        </p:nvCxnSpPr>
        <p:spPr bwMode="auto">
          <a:xfrm>
            <a:off x="1098550" y="79216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bwMode="auto">
          <a:xfrm flipV="1">
            <a:off x="90488" y="1304925"/>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2777" name="Rectangle 9"/>
          <p:cNvSpPr>
            <a:spLocks/>
          </p:cNvSpPr>
          <p:nvPr/>
        </p:nvSpPr>
        <p:spPr bwMode="auto">
          <a:xfrm>
            <a:off x="8139113" y="1557338"/>
            <a:ext cx="2016125"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Shipping team login to LI system, scan in the invoice no from packing advice. All info auto populated. </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Go to Pre-ship alert screen, select the shipment method (air/sea/others), select forwarder and check the ETA to ship the lot.</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Goods are ready to pick up by forwarder.</a:t>
            </a:r>
          </a:p>
        </p:txBody>
      </p:sp>
      <p:sp>
        <p:nvSpPr>
          <p:cNvPr id="32778" name="TextBox 10"/>
          <p:cNvSpPr txBox="1">
            <a:spLocks noChangeArrowheads="1"/>
          </p:cNvSpPr>
          <p:nvPr/>
        </p:nvSpPr>
        <p:spPr bwMode="auto">
          <a:xfrm>
            <a:off x="17463" y="912813"/>
            <a:ext cx="1081087"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32779" name="Rectangle 11"/>
          <p:cNvSpPr>
            <a:spLocks/>
          </p:cNvSpPr>
          <p:nvPr/>
        </p:nvSpPr>
        <p:spPr bwMode="auto">
          <a:xfrm>
            <a:off x="2767013" y="2197100"/>
            <a:ext cx="1223962" cy="400050"/>
          </a:xfrm>
          <a:prstGeom prst="rect">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Go to Pre-ship Alert screen</a:t>
            </a:r>
          </a:p>
        </p:txBody>
      </p:sp>
      <p:sp>
        <p:nvSpPr>
          <p:cNvPr id="32780" name="Rectangle 12"/>
          <p:cNvSpPr>
            <a:spLocks/>
          </p:cNvSpPr>
          <p:nvPr/>
        </p:nvSpPr>
        <p:spPr bwMode="auto">
          <a:xfrm>
            <a:off x="2538413" y="2771775"/>
            <a:ext cx="1681162" cy="708025"/>
          </a:xfrm>
          <a:prstGeom prst="rect">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Select shipment method, forwarder, check the ETA and ship the lot</a:t>
            </a:r>
          </a:p>
        </p:txBody>
      </p:sp>
      <p:cxnSp>
        <p:nvCxnSpPr>
          <p:cNvPr id="16" name="Straight Arrow Connector 15"/>
          <p:cNvCxnSpPr>
            <a:stCxn id="32773" idx="3"/>
            <a:endCxn id="32774" idx="1"/>
          </p:cNvCxnSpPr>
          <p:nvPr/>
        </p:nvCxnSpPr>
        <p:spPr bwMode="auto">
          <a:xfrm flipV="1">
            <a:off x="2411413" y="1727200"/>
            <a:ext cx="355600" cy="15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32774" idx="2"/>
            <a:endCxn id="32779" idx="0"/>
          </p:cNvCxnSpPr>
          <p:nvPr/>
        </p:nvCxnSpPr>
        <p:spPr bwMode="auto">
          <a:xfrm flipH="1">
            <a:off x="3379788" y="2005013"/>
            <a:ext cx="7937" cy="1920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2779" idx="2"/>
            <a:endCxn id="32780" idx="0"/>
          </p:cNvCxnSpPr>
          <p:nvPr/>
        </p:nvCxnSpPr>
        <p:spPr bwMode="auto">
          <a:xfrm>
            <a:off x="3379788" y="2597150"/>
            <a:ext cx="0" cy="1746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2784" name="Rectangle 18"/>
          <p:cNvSpPr>
            <a:spLocks/>
          </p:cNvSpPr>
          <p:nvPr/>
        </p:nvSpPr>
        <p:spPr bwMode="auto">
          <a:xfrm>
            <a:off x="-92075" y="2255838"/>
            <a:ext cx="1276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and Invoicing System (LI)</a:t>
            </a:r>
          </a:p>
        </p:txBody>
      </p:sp>
      <p:cxnSp>
        <p:nvCxnSpPr>
          <p:cNvPr id="21" name="Straight Connector 20"/>
          <p:cNvCxnSpPr/>
          <p:nvPr/>
        </p:nvCxnSpPr>
        <p:spPr bwMode="auto">
          <a:xfrm>
            <a:off x="4338638" y="830263"/>
            <a:ext cx="0" cy="575945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bwMode="auto">
          <a:xfrm flipV="1">
            <a:off x="90488" y="4213225"/>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2787" name="Rectangle 32"/>
          <p:cNvSpPr>
            <a:spLocks/>
          </p:cNvSpPr>
          <p:nvPr/>
        </p:nvSpPr>
        <p:spPr bwMode="auto">
          <a:xfrm>
            <a:off x="23813" y="4284663"/>
            <a:ext cx="1168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Various Systems (SAP, FW, FOMS, PT)</a:t>
            </a:r>
          </a:p>
        </p:txBody>
      </p:sp>
      <p:sp>
        <p:nvSpPr>
          <p:cNvPr id="32788" name="TextBox 33"/>
          <p:cNvSpPr txBox="1">
            <a:spLocks noChangeArrowheads="1"/>
          </p:cNvSpPr>
          <p:nvPr/>
        </p:nvSpPr>
        <p:spPr bwMode="auto">
          <a:xfrm>
            <a:off x="4483100" y="874713"/>
            <a:ext cx="1873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Auto Process</a:t>
            </a:r>
          </a:p>
        </p:txBody>
      </p:sp>
      <p:sp>
        <p:nvSpPr>
          <p:cNvPr id="32789" name="Rectangle 34"/>
          <p:cNvSpPr>
            <a:spLocks/>
          </p:cNvSpPr>
          <p:nvPr/>
        </p:nvSpPr>
        <p:spPr bwMode="auto">
          <a:xfrm>
            <a:off x="2538413" y="3668713"/>
            <a:ext cx="1681162" cy="400050"/>
          </a:xfrm>
          <a:prstGeom prst="rect">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Goods ready to be picked up by forwarder</a:t>
            </a:r>
          </a:p>
        </p:txBody>
      </p:sp>
      <p:cxnSp>
        <p:nvCxnSpPr>
          <p:cNvPr id="16384" name="Straight Arrow Connector 16383"/>
          <p:cNvCxnSpPr>
            <a:stCxn id="32780" idx="2"/>
            <a:endCxn id="32789" idx="0"/>
          </p:cNvCxnSpPr>
          <p:nvPr/>
        </p:nvCxnSpPr>
        <p:spPr bwMode="auto">
          <a:xfrm>
            <a:off x="3379788" y="3479800"/>
            <a:ext cx="0" cy="1889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2791" name="Rectangle 37"/>
          <p:cNvSpPr>
            <a:spLocks/>
          </p:cNvSpPr>
          <p:nvPr/>
        </p:nvSpPr>
        <p:spPr bwMode="auto">
          <a:xfrm>
            <a:off x="5368925" y="4500563"/>
            <a:ext cx="1681163" cy="5540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Shipment data interface to various internal systems</a:t>
            </a:r>
          </a:p>
        </p:txBody>
      </p:sp>
      <p:cxnSp>
        <p:nvCxnSpPr>
          <p:cNvPr id="16387" name="Elbow Connector 16386"/>
          <p:cNvCxnSpPr>
            <a:stCxn id="32789" idx="2"/>
            <a:endCxn id="32791" idx="1"/>
          </p:cNvCxnSpPr>
          <p:nvPr/>
        </p:nvCxnSpPr>
        <p:spPr bwMode="auto">
          <a:xfrm rot="16200000" flipH="1">
            <a:off x="4019551" y="3429000"/>
            <a:ext cx="709612" cy="1989137"/>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2793" name="Rectangle 40"/>
          <p:cNvSpPr>
            <a:spLocks/>
          </p:cNvSpPr>
          <p:nvPr/>
        </p:nvSpPr>
        <p:spPr bwMode="auto">
          <a:xfrm>
            <a:off x="8139113" y="4454525"/>
            <a:ext cx="204628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Once the shipment done, the shipment information from LI system will transfer back to various internal system like SAP, FW. </a:t>
            </a:r>
          </a:p>
        </p:txBody>
      </p:sp>
      <p:sp>
        <p:nvSpPr>
          <p:cNvPr id="32794" name="TextBox 28"/>
          <p:cNvSpPr txBox="1">
            <a:spLocks noChangeArrowheads="1"/>
          </p:cNvSpPr>
          <p:nvPr/>
        </p:nvSpPr>
        <p:spPr bwMode="auto">
          <a:xfrm>
            <a:off x="8659813" y="863600"/>
            <a:ext cx="1979612" cy="322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
        <p:nvSpPr>
          <p:cNvPr id="32795" name="Rectangle 37"/>
          <p:cNvSpPr>
            <a:spLocks/>
          </p:cNvSpPr>
          <p:nvPr/>
        </p:nvSpPr>
        <p:spPr bwMode="auto">
          <a:xfrm>
            <a:off x="5394325" y="5675313"/>
            <a:ext cx="1681163" cy="5540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Trigger Ship Confirm File to Customer on fixed schedule time</a:t>
            </a:r>
          </a:p>
        </p:txBody>
      </p:sp>
      <p:sp>
        <p:nvSpPr>
          <p:cNvPr id="32796" name="Rectangle 40"/>
          <p:cNvSpPr>
            <a:spLocks/>
          </p:cNvSpPr>
          <p:nvPr/>
        </p:nvSpPr>
        <p:spPr bwMode="auto">
          <a:xfrm>
            <a:off x="8139113" y="5721350"/>
            <a:ext cx="20462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Upon lot shipment, ship confirm file will be sent to Customer FTP server. </a:t>
            </a:r>
          </a:p>
        </p:txBody>
      </p:sp>
      <p:cxnSp>
        <p:nvCxnSpPr>
          <p:cNvPr id="29" name="Straight Connector 28"/>
          <p:cNvCxnSpPr/>
          <p:nvPr/>
        </p:nvCxnSpPr>
        <p:spPr bwMode="auto">
          <a:xfrm flipV="1">
            <a:off x="90488" y="5481638"/>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2798" name="Rectangle 18"/>
          <p:cNvSpPr>
            <a:spLocks/>
          </p:cNvSpPr>
          <p:nvPr/>
        </p:nvSpPr>
        <p:spPr bwMode="auto">
          <a:xfrm>
            <a:off x="-80963" y="5656263"/>
            <a:ext cx="127635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and Invoicing System (LI)</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txBox="1">
            <a:spLocks noChangeArrowheads="1"/>
          </p:cNvSpPr>
          <p:nvPr/>
        </p:nvSpPr>
        <p:spPr bwMode="auto">
          <a:xfrm>
            <a:off x="76200" y="80963"/>
            <a:ext cx="3063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Final Lot Ship Process - Details</a:t>
            </a:r>
            <a:endParaRPr lang="en-US" altLang="en-US" sz="1800">
              <a:solidFill>
                <a:schemeClr val="tx1"/>
              </a:solidFill>
              <a:latin typeface="Arial" panose="020B0604020202020204" pitchFamily="34" charset="0"/>
            </a:endParaRPr>
          </a:p>
        </p:txBody>
      </p:sp>
      <p:sp>
        <p:nvSpPr>
          <p:cNvPr id="23556" name="Rectangle 69"/>
          <p:cNvSpPr>
            <a:spLocks/>
          </p:cNvSpPr>
          <p:nvPr/>
        </p:nvSpPr>
        <p:spPr bwMode="auto">
          <a:xfrm>
            <a:off x="90488" y="560388"/>
            <a:ext cx="9432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Login to LI System, go to Transaction </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 Drop Shipment  Scan Invoice No and click Search. Select the invoice no. </a:t>
            </a: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Go to Ship Pre-Alert tab, and click Modify</a:t>
            </a:r>
            <a:r>
              <a:rPr lang="en-US" altLang="en-US" sz="1200" b="0" dirty="0" smtClean="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altLang="en-US" sz="1200" b="0" dirty="0" smtClean="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Fill up shipping information and ETD date. </a:t>
            </a:r>
          </a:p>
          <a:p>
            <a:pPr eaLnBrk="1" hangingPunct="1">
              <a:spcBef>
                <a:spcPct val="0"/>
              </a:spcBef>
              <a:buClrTx/>
              <a:buSzTx/>
              <a:buFontTx/>
              <a:buAutoNum type="arabicPeriod"/>
              <a:defRPr/>
            </a:pPr>
            <a:r>
              <a:rPr lang="en-US" altLang="en-US" sz="1200" b="0" dirty="0" smtClean="0">
                <a:solidFill>
                  <a:schemeClr val="tx1"/>
                </a:solidFill>
                <a:latin typeface="Arial" panose="020B0604020202020204" pitchFamily="34" charset="0"/>
                <a:cs typeface="Arial" panose="020B0604020202020204" pitchFamily="34" charset="0"/>
              </a:rPr>
              <a:t>Click ok to confirm the shipment already picked up by forwarder. </a:t>
            </a:r>
          </a:p>
          <a:p>
            <a:pPr marL="0" indent="0" eaLnBrk="1" hangingPunct="1">
              <a:spcBef>
                <a:spcPct val="0"/>
              </a:spcBef>
              <a:buClrTx/>
              <a:buSzTx/>
              <a:buFont typeface="Wingdings" panose="05000000000000000000" pitchFamily="2" charset="2"/>
              <a:buNone/>
              <a:defRPr/>
            </a:pPr>
            <a:endParaRPr lang="en-US" altLang="en-US" sz="1200" b="0" dirty="0" smtClean="0">
              <a:solidFill>
                <a:schemeClr val="tx1"/>
              </a:solidFill>
              <a:latin typeface="Arial" panose="020B0604020202020204" pitchFamily="34" charset="0"/>
              <a:cs typeface="Arial" panose="020B0604020202020204" pitchFamily="34" charset="0"/>
            </a:endParaRPr>
          </a:p>
        </p:txBody>
      </p:sp>
      <p:grpSp>
        <p:nvGrpSpPr>
          <p:cNvPr id="33796" name="Group 11"/>
          <p:cNvGrpSpPr>
            <a:grpSpLocks/>
          </p:cNvGrpSpPr>
          <p:nvPr/>
        </p:nvGrpSpPr>
        <p:grpSpPr bwMode="auto">
          <a:xfrm>
            <a:off x="76200" y="1763713"/>
            <a:ext cx="5329238" cy="3097212"/>
            <a:chOff x="76476" y="1576259"/>
            <a:chExt cx="5328592" cy="3096344"/>
          </a:xfrm>
        </p:grpSpPr>
        <p:pic>
          <p:nvPicPr>
            <p:cNvPr id="338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76" y="1576259"/>
              <a:ext cx="5328592"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338397" y="1652438"/>
              <a:ext cx="385715" cy="523728"/>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grpSp>
      <p:grpSp>
        <p:nvGrpSpPr>
          <p:cNvPr id="33797" name="Group 12"/>
          <p:cNvGrpSpPr>
            <a:grpSpLocks/>
          </p:cNvGrpSpPr>
          <p:nvPr/>
        </p:nvGrpSpPr>
        <p:grpSpPr bwMode="auto">
          <a:xfrm>
            <a:off x="5562600" y="1685925"/>
            <a:ext cx="4859338" cy="4060825"/>
            <a:chOff x="5562724" y="1686015"/>
            <a:chExt cx="4859665" cy="4061291"/>
          </a:xfrm>
        </p:grpSpPr>
        <p:pic>
          <p:nvPicPr>
            <p:cNvPr id="3380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62724" y="1686015"/>
              <a:ext cx="4859665" cy="40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9138015" y="2052770"/>
              <a:ext cx="385789" cy="522347"/>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grpSp>
      <p:graphicFrame>
        <p:nvGraphicFramePr>
          <p:cNvPr id="33798" name="Object 1"/>
          <p:cNvGraphicFramePr>
            <a:graphicFrameLocks noChangeAspect="1"/>
          </p:cNvGraphicFramePr>
          <p:nvPr/>
        </p:nvGraphicFramePr>
        <p:xfrm>
          <a:off x="573088" y="6146800"/>
          <a:ext cx="3773487" cy="685800"/>
        </p:xfrm>
        <a:graphic>
          <a:graphicData uri="http://schemas.openxmlformats.org/presentationml/2006/ole">
            <mc:AlternateContent xmlns:mc="http://schemas.openxmlformats.org/markup-compatibility/2006">
              <mc:Choice xmlns:v="urn:schemas-microsoft-com:vml" Requires="v">
                <p:oleObj spid="_x0000_s33805" name="Packager Shell Object" showAsIcon="1" r:id="rId5" imgW="3759200" imgH="673100" progId="Package">
                  <p:embed/>
                </p:oleObj>
              </mc:Choice>
              <mc:Fallback>
                <p:oleObj name="Packager Shell Object" showAsIcon="1" r:id="rId5" imgW="3759200" imgH="673100" progId="Packag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88" y="6146800"/>
                        <a:ext cx="37734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TextBox 2"/>
          <p:cNvSpPr txBox="1">
            <a:spLocks noChangeArrowheads="1"/>
          </p:cNvSpPr>
          <p:nvPr/>
        </p:nvSpPr>
        <p:spPr bwMode="auto">
          <a:xfrm>
            <a:off x="809625" y="5834063"/>
            <a:ext cx="4032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200" b="0"/>
              <a:t>Sample of Ship Confirm file as below: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96838" y="153988"/>
            <a:ext cx="320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Summary of Drop Ship Progress</a:t>
            </a:r>
            <a:endParaRPr lang="en-US" altLang="en-US" sz="1800">
              <a:solidFill>
                <a:schemeClr val="tx1"/>
              </a:solidFill>
              <a:latin typeface="Arial" panose="020B0604020202020204" pitchFamily="34" charset="0"/>
            </a:endParaRPr>
          </a:p>
        </p:txBody>
      </p:sp>
      <p:graphicFrame>
        <p:nvGraphicFramePr>
          <p:cNvPr id="12" name="Table 11"/>
          <p:cNvGraphicFramePr>
            <a:graphicFrameLocks noGrp="1"/>
          </p:cNvGraphicFramePr>
          <p:nvPr/>
        </p:nvGraphicFramePr>
        <p:xfrm>
          <a:off x="215900" y="554038"/>
          <a:ext cx="10080625" cy="6680200"/>
        </p:xfrm>
        <a:graphic>
          <a:graphicData uri="http://schemas.openxmlformats.org/drawingml/2006/table">
            <a:tbl>
              <a:tblPr firstRow="1" bandRow="1">
                <a:tableStyleId>{5C22544A-7EE6-4342-B048-85BDC9FD1C3A}</a:tableStyleId>
              </a:tblPr>
              <a:tblGrid>
                <a:gridCol w="2335809"/>
                <a:gridCol w="5386808"/>
                <a:gridCol w="1133932"/>
                <a:gridCol w="1224076"/>
              </a:tblGrid>
              <a:tr h="370840">
                <a:tc>
                  <a:txBody>
                    <a:bodyPr/>
                    <a:lstStyle/>
                    <a:p>
                      <a:r>
                        <a:rPr lang="en-US" sz="1200" dirty="0" smtClean="0"/>
                        <a:t>Process</a:t>
                      </a:r>
                      <a:endParaRPr lang="en-US" sz="1200" dirty="0"/>
                    </a:p>
                  </a:txBody>
                  <a:tcPr marL="91436" marR="91436"/>
                </a:tc>
                <a:tc>
                  <a:txBody>
                    <a:bodyPr/>
                    <a:lstStyle/>
                    <a:p>
                      <a:r>
                        <a:rPr lang="en-US" sz="1200" dirty="0" smtClean="0"/>
                        <a:t>Remarks</a:t>
                      </a:r>
                      <a:endParaRPr lang="en-US" sz="1200" dirty="0"/>
                    </a:p>
                  </a:txBody>
                  <a:tcPr marL="91436" marR="91436"/>
                </a:tc>
                <a:tc>
                  <a:txBody>
                    <a:bodyPr/>
                    <a:lstStyle/>
                    <a:p>
                      <a:r>
                        <a:rPr lang="en-US" sz="1200" dirty="0" smtClean="0"/>
                        <a:t>Owner</a:t>
                      </a:r>
                      <a:endParaRPr lang="en-US" sz="1200" dirty="0"/>
                    </a:p>
                  </a:txBody>
                  <a:tcPr marL="91436" marR="91436"/>
                </a:tc>
                <a:tc>
                  <a:txBody>
                    <a:bodyPr/>
                    <a:lstStyle/>
                    <a:p>
                      <a:r>
                        <a:rPr lang="en-US" sz="1200" dirty="0" smtClean="0"/>
                        <a:t>Status</a:t>
                      </a:r>
                      <a:endParaRPr lang="en-US" sz="1200" dirty="0"/>
                    </a:p>
                  </a:txBody>
                  <a:tcPr marL="91436" marR="91436"/>
                </a:tc>
              </a:tr>
              <a:tr h="370840">
                <a:tc>
                  <a:txBody>
                    <a:bodyPr/>
                    <a:lstStyle/>
                    <a:p>
                      <a:r>
                        <a:rPr lang="en-US" sz="1200" dirty="0" smtClean="0"/>
                        <a:t>FGI Receiving</a:t>
                      </a:r>
                      <a:endParaRPr lang="en-US" sz="1200" dirty="0"/>
                    </a:p>
                  </a:txBody>
                  <a:tcPr marL="91436" marR="91436"/>
                </a:tc>
                <a:tc>
                  <a:txBody>
                    <a:bodyPr/>
                    <a:lstStyle/>
                    <a:p>
                      <a:r>
                        <a:rPr lang="en-US" sz="1200" dirty="0" smtClean="0"/>
                        <a:t>Scanning</a:t>
                      </a:r>
                      <a:r>
                        <a:rPr lang="en-US" sz="1200" baseline="0" dirty="0" smtClean="0"/>
                        <a:t> of customer lot id and LPN number will be done in Picking and Packing process. </a:t>
                      </a:r>
                      <a:endParaRPr lang="en-US" sz="1200" dirty="0"/>
                    </a:p>
                  </a:txBody>
                  <a:tcPr marL="91436" marR="91436"/>
                </a:tc>
                <a:tc>
                  <a:txBody>
                    <a:bodyPr/>
                    <a:lstStyle/>
                    <a:p>
                      <a:r>
                        <a:rPr lang="en-US" sz="1200" dirty="0" smtClean="0"/>
                        <a:t>ASEM</a:t>
                      </a:r>
                      <a:endParaRPr lang="en-US" sz="1200" dirty="0"/>
                    </a:p>
                  </a:txBody>
                  <a:tcPr marL="91436" marR="91436"/>
                </a:tc>
                <a:tc>
                  <a:txBody>
                    <a:bodyPr/>
                    <a:lstStyle/>
                    <a:p>
                      <a:r>
                        <a:rPr lang="en-US" sz="1200" dirty="0" smtClean="0"/>
                        <a:t>Current</a:t>
                      </a:r>
                      <a:r>
                        <a:rPr lang="en-US" sz="1200" baseline="0" dirty="0" smtClean="0"/>
                        <a:t> Practice</a:t>
                      </a:r>
                      <a:endParaRPr lang="en-US" sz="1200" dirty="0"/>
                    </a:p>
                  </a:txBody>
                  <a:tcPr marL="91436" marR="91436"/>
                </a:tc>
              </a:tr>
              <a:tr h="370840">
                <a:tc>
                  <a:txBody>
                    <a:bodyPr/>
                    <a:lstStyle/>
                    <a:p>
                      <a:r>
                        <a:rPr lang="en-US" sz="1200" dirty="0" smtClean="0"/>
                        <a:t>Customer Order</a:t>
                      </a:r>
                      <a:r>
                        <a:rPr lang="en-US" sz="1200" baseline="0" dirty="0" smtClean="0"/>
                        <a:t> Receiving</a:t>
                      </a:r>
                      <a:endParaRPr lang="en-US" sz="1200" dirty="0"/>
                    </a:p>
                  </a:txBody>
                  <a:tcPr marL="91436" marR="91436"/>
                </a:tc>
                <a:tc>
                  <a:txBody>
                    <a:bodyPr/>
                    <a:lstStyle/>
                    <a:p>
                      <a:r>
                        <a:rPr lang="en-US" sz="1200" b="0" dirty="0" smtClean="0"/>
                        <a:t>Receive</a:t>
                      </a:r>
                      <a:r>
                        <a:rPr lang="en-US" sz="1200" b="0" baseline="0" dirty="0" smtClean="0"/>
                        <a:t> Pick Slip file from Avago, generate internal ship request file for shipment team to proceed with picking process. </a:t>
                      </a:r>
                      <a:endParaRPr lang="en-US" sz="1200" b="0" dirty="0" smtClean="0"/>
                    </a:p>
                  </a:txBody>
                  <a:tcPr marL="91436" marR="91436"/>
                </a:tc>
                <a:tc>
                  <a:txBody>
                    <a:bodyPr/>
                    <a:lstStyle/>
                    <a:p>
                      <a:r>
                        <a:rPr lang="en-US" sz="1200" dirty="0" smtClean="0"/>
                        <a:t>ASEM</a:t>
                      </a:r>
                      <a:endParaRPr lang="en-US" sz="1200" dirty="0"/>
                    </a:p>
                  </a:txBody>
                  <a:tcPr marL="91436" marR="91436"/>
                </a:tc>
                <a:tc>
                  <a:txBody>
                    <a:bodyPr/>
                    <a:lstStyle/>
                    <a:p>
                      <a:r>
                        <a:rPr lang="en-US" sz="1200" dirty="0" smtClean="0"/>
                        <a:t>Done Development</a:t>
                      </a:r>
                      <a:r>
                        <a:rPr lang="en-US" sz="1200" baseline="0" dirty="0" smtClean="0"/>
                        <a:t> &amp; Buy-off</a:t>
                      </a:r>
                      <a:endParaRPr lang="en-US" sz="1200" dirty="0"/>
                    </a:p>
                  </a:txBody>
                  <a:tcPr marL="91436" marR="91436"/>
                </a:tc>
              </a:tr>
              <a:tr h="370840">
                <a:tc>
                  <a:txBody>
                    <a:bodyPr/>
                    <a:lstStyle/>
                    <a:p>
                      <a:r>
                        <a:rPr lang="en-US" sz="1200" dirty="0" smtClean="0"/>
                        <a:t>Picking</a:t>
                      </a:r>
                      <a:endParaRPr lang="en-US" sz="1200" dirty="0"/>
                    </a:p>
                  </a:txBody>
                  <a:tcPr marL="91436" marR="91436"/>
                </a:tc>
                <a:tc>
                  <a:txBody>
                    <a:bodyPr/>
                    <a:lstStyle/>
                    <a:p>
                      <a:r>
                        <a:rPr lang="en-US" sz="1200" b="0" dirty="0" smtClean="0"/>
                        <a:t>Shipment</a:t>
                      </a:r>
                      <a:r>
                        <a:rPr lang="en-US" sz="1200" b="0" baseline="0" dirty="0" smtClean="0"/>
                        <a:t> team refer to internal ship request document to perform picking. No system transaction is required. </a:t>
                      </a:r>
                      <a:endParaRPr lang="en-US" sz="1200" b="0" dirty="0" smtClean="0"/>
                    </a:p>
                  </a:txBody>
                  <a:tcPr marL="91436" marR="91436"/>
                </a:tc>
                <a:tc>
                  <a:txBody>
                    <a:bodyPr/>
                    <a:lstStyle/>
                    <a:p>
                      <a:r>
                        <a:rPr lang="en-US" sz="1200" dirty="0" smtClean="0"/>
                        <a:t>ASEM</a:t>
                      </a:r>
                      <a:endParaRPr lang="en-US" sz="1200" dirty="0"/>
                    </a:p>
                  </a:txBody>
                  <a:tcPr marL="91436" marR="91436"/>
                </a:tc>
                <a:tc>
                  <a:txBody>
                    <a:bodyPr/>
                    <a:lstStyle/>
                    <a:p>
                      <a:r>
                        <a:rPr lang="en-US" sz="1200" dirty="0" smtClean="0"/>
                        <a:t>Done</a:t>
                      </a:r>
                      <a:r>
                        <a:rPr lang="en-US" sz="1200" baseline="0" dirty="0" smtClean="0"/>
                        <a:t> &amp; Buy-off</a:t>
                      </a:r>
                      <a:endParaRPr lang="en-US" sz="1200" dirty="0"/>
                    </a:p>
                  </a:txBody>
                  <a:tcPr marL="91436" marR="91436"/>
                </a:tc>
              </a:tr>
              <a:tr h="370840">
                <a:tc>
                  <a:txBody>
                    <a:bodyPr/>
                    <a:lstStyle/>
                    <a:p>
                      <a:r>
                        <a:rPr lang="en-US" sz="1200" dirty="0" smtClean="0"/>
                        <a:t>Customer Inner Box</a:t>
                      </a:r>
                      <a:r>
                        <a:rPr lang="en-US" sz="1200" baseline="0" dirty="0" smtClean="0"/>
                        <a:t> Label Printing</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New GUI</a:t>
                      </a:r>
                      <a:r>
                        <a:rPr lang="en-US" sz="1200" b="0" baseline="0" dirty="0" smtClean="0"/>
                        <a:t> screen to print customer label. S</a:t>
                      </a:r>
                      <a:r>
                        <a:rPr lang="en-US" sz="1200" b="0" dirty="0" smtClean="0"/>
                        <a:t>hipment</a:t>
                      </a:r>
                      <a:r>
                        <a:rPr lang="en-US" sz="1200" b="0" baseline="0" dirty="0" smtClean="0"/>
                        <a:t> team required to scan 2D barcode on INN_GEN1 label to verify the correct box is picked. Customer label will be printed if verification passed. Shipment team stick the customer label on MBB bag and Inner box before proceed to scan next box </a:t>
                      </a:r>
                      <a:endParaRPr lang="en-US" sz="1200" b="0" dirty="0" smtClean="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ASEM</a:t>
                      </a:r>
                    </a:p>
                  </a:txBody>
                  <a:tcPr marL="91436" marR="91436"/>
                </a:tc>
                <a:tc>
                  <a:txBody>
                    <a:bodyPr/>
                    <a:lstStyle/>
                    <a:p>
                      <a:r>
                        <a:rPr lang="en-US" sz="1200" strike="noStrike" kern="1200" dirty="0" smtClean="0">
                          <a:solidFill>
                            <a:schemeClr val="dk1"/>
                          </a:solidFill>
                          <a:effectLst/>
                          <a:latin typeface="+mn-lt"/>
                          <a:ea typeface="+mn-ea"/>
                          <a:cs typeface="+mn-cs"/>
                        </a:rPr>
                        <a:t>Done</a:t>
                      </a:r>
                      <a:r>
                        <a:rPr lang="en-US" sz="1200" strike="noStrike" kern="1200" baseline="0" dirty="0" smtClean="0">
                          <a:solidFill>
                            <a:schemeClr val="dk1"/>
                          </a:solidFill>
                          <a:effectLst/>
                          <a:latin typeface="+mn-lt"/>
                          <a:ea typeface="+mn-ea"/>
                          <a:cs typeface="+mn-cs"/>
                        </a:rPr>
                        <a:t> Development &amp; Buy-off</a:t>
                      </a:r>
                      <a:endParaRPr lang="en-US" sz="1200" strike="noStrike" dirty="0"/>
                    </a:p>
                  </a:txBody>
                  <a:tcPr marL="91436" marR="91436"/>
                </a:tc>
              </a:tr>
              <a:tr h="370840">
                <a:tc>
                  <a:txBody>
                    <a:bodyPr/>
                    <a:lstStyle/>
                    <a:p>
                      <a:r>
                        <a:rPr lang="en-US" altLang="zh-TW" sz="1200" dirty="0" smtClean="0">
                          <a:solidFill>
                            <a:schemeClr val="tx1"/>
                          </a:solidFill>
                        </a:rPr>
                        <a:t>Label Verification Scanning</a:t>
                      </a:r>
                      <a:endParaRPr lang="en-US" sz="1200" dirty="0"/>
                    </a:p>
                  </a:txBody>
                  <a:tcPr marL="91436" marR="91436"/>
                </a:tc>
                <a:tc>
                  <a:txBody>
                    <a:bodyPr/>
                    <a:lstStyle/>
                    <a:p>
                      <a:r>
                        <a:rPr lang="en-US" sz="1200" dirty="0" smtClean="0"/>
                        <a:t>QA</a:t>
                      </a:r>
                      <a:r>
                        <a:rPr lang="en-US" sz="1200" baseline="0" dirty="0" smtClean="0"/>
                        <a:t> to scan INN_GEN1 label vs Customer label on MBB bag and Inner box to ensure no swap label and barcode on the label is able to scan. </a:t>
                      </a:r>
                      <a:endParaRPr lang="en-US" sz="1200" dirty="0"/>
                    </a:p>
                  </a:txBody>
                  <a:tcPr marL="91436" marR="91436"/>
                </a:tc>
                <a:tc>
                  <a:txBody>
                    <a:bodyPr/>
                    <a:lstStyle/>
                    <a:p>
                      <a:r>
                        <a:rPr lang="en-US" sz="1200" dirty="0" smtClean="0"/>
                        <a:t>ASEM</a:t>
                      </a:r>
                      <a:endParaRPr lang="en-US" sz="1200" dirty="0"/>
                    </a:p>
                  </a:txBody>
                  <a:tcPr marL="91436" marR="91436"/>
                </a:tc>
                <a:tc>
                  <a:txBody>
                    <a:bodyPr/>
                    <a:lstStyle/>
                    <a:p>
                      <a:r>
                        <a:rPr lang="en-US" sz="1200" dirty="0" smtClean="0"/>
                        <a:t>Under development </a:t>
                      </a:r>
                    </a:p>
                    <a:p>
                      <a:r>
                        <a:rPr lang="en-US" sz="1200" dirty="0" smtClean="0"/>
                        <a:t>(16-Nov-15)</a:t>
                      </a:r>
                    </a:p>
                  </a:txBody>
                  <a:tcPr marL="91436" marR="91436"/>
                </a:tc>
              </a:tr>
              <a:tr h="370840">
                <a:tc>
                  <a:txBody>
                    <a:bodyPr/>
                    <a:lstStyle/>
                    <a:p>
                      <a:r>
                        <a:rPr lang="en-US" sz="1200" dirty="0" smtClean="0"/>
                        <a:t>Packing</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Shipping</a:t>
                      </a:r>
                      <a:r>
                        <a:rPr lang="en-US" altLang="en-US" sz="1200" b="0" baseline="0" dirty="0" smtClean="0"/>
                        <a:t> team to generate packing instruction and print ship request label. System to ensure every box is scanned by QA before user can print the ship request label. This is to ensure QA have done 100% scanning before proceed to packing. </a:t>
                      </a:r>
                      <a:endParaRPr lang="en-US" altLang="en-US" sz="1200" b="0" dirty="0" smtClean="0"/>
                    </a:p>
                  </a:txBody>
                  <a:tcPr marL="91436" marR="91436"/>
                </a:tc>
                <a:tc>
                  <a:txBody>
                    <a:bodyPr/>
                    <a:lstStyle/>
                    <a:p>
                      <a:r>
                        <a:rPr lang="en-US" sz="1200" dirty="0" smtClean="0"/>
                        <a:t>ASEM</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Done Development</a:t>
                      </a:r>
                      <a:r>
                        <a:rPr lang="en-US" sz="1200" kern="1200" baseline="0" dirty="0" smtClean="0">
                          <a:solidFill>
                            <a:schemeClr val="dk1"/>
                          </a:solidFill>
                          <a:effectLst/>
                          <a:latin typeface="+mn-lt"/>
                          <a:ea typeface="+mn-ea"/>
                          <a:cs typeface="+mn-cs"/>
                        </a:rPr>
                        <a:t> &amp; Buy-off</a:t>
                      </a:r>
                      <a:endParaRPr lang="en-US" sz="1200" kern="1200" dirty="0" smtClean="0">
                        <a:solidFill>
                          <a:schemeClr val="dk1"/>
                        </a:solidFill>
                        <a:effectLst/>
                        <a:latin typeface="+mn-lt"/>
                        <a:ea typeface="+mn-ea"/>
                        <a:cs typeface="+mn-cs"/>
                      </a:endParaRPr>
                    </a:p>
                  </a:txBody>
                  <a:tcPr marL="91436" marR="91436"/>
                </a:tc>
              </a:tr>
              <a:tr h="370840">
                <a:tc>
                  <a:txBody>
                    <a:bodyPr/>
                    <a:lstStyle/>
                    <a:p>
                      <a:r>
                        <a:rPr lang="en-US" sz="1200" dirty="0" smtClean="0"/>
                        <a:t>Outer box label printing</a:t>
                      </a:r>
                      <a:r>
                        <a:rPr lang="en-US" sz="1200" baseline="0" dirty="0" smtClean="0"/>
                        <a:t> &amp; packing</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QA to scan every inner box INN_GEN1</a:t>
                      </a:r>
                      <a:r>
                        <a:rPr lang="en-US" altLang="en-US" sz="1200" b="0" baseline="0" dirty="0" smtClean="0"/>
                        <a:t> 2D barcode to ensure the correct inner box before load into the outer box. One outer box at a time. Shipping team weight the total net weight and outer gross weight before print outer box labels. Shipping team stick the outer box label and seal the box before proceed to next outer box. </a:t>
                      </a:r>
                      <a:endParaRPr lang="en-US" altLang="en-US" sz="1200" b="0" dirty="0" smtClean="0"/>
                    </a:p>
                  </a:txBody>
                  <a:tcPr marL="91436" marR="91436"/>
                </a:tc>
                <a:tc>
                  <a:txBody>
                    <a:bodyPr/>
                    <a:lstStyle/>
                    <a:p>
                      <a:r>
                        <a:rPr lang="en-US" sz="1200" dirty="0" smtClean="0"/>
                        <a:t>ASEM</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Done Development</a:t>
                      </a:r>
                      <a:r>
                        <a:rPr lang="en-US" sz="1200" kern="1200" baseline="0" dirty="0" smtClean="0">
                          <a:solidFill>
                            <a:schemeClr val="dk1"/>
                          </a:solidFill>
                          <a:effectLst/>
                          <a:latin typeface="+mn-lt"/>
                          <a:ea typeface="+mn-ea"/>
                          <a:cs typeface="+mn-cs"/>
                        </a:rPr>
                        <a:t> &amp; Buy-off</a:t>
                      </a:r>
                      <a:endParaRPr lang="en-US" sz="1200" kern="1200" dirty="0" smtClean="0">
                        <a:solidFill>
                          <a:schemeClr val="dk1"/>
                        </a:solidFill>
                        <a:effectLst/>
                        <a:latin typeface="+mn-lt"/>
                        <a:ea typeface="+mn-ea"/>
                        <a:cs typeface="+mn-cs"/>
                      </a:endParaRPr>
                    </a:p>
                  </a:txBody>
                  <a:tcPr marL="91436" marR="91436"/>
                </a:tc>
              </a:tr>
              <a:tr h="370840">
                <a:tc>
                  <a:txBody>
                    <a:bodyPr/>
                    <a:lstStyle/>
                    <a:p>
                      <a:r>
                        <a:rPr lang="en-US" sz="1200" dirty="0" smtClean="0"/>
                        <a:t>Final</a:t>
                      </a:r>
                      <a:r>
                        <a:rPr lang="en-US" sz="1200" baseline="0" dirty="0" smtClean="0"/>
                        <a:t> Lot Ship</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Shipping team generate</a:t>
                      </a:r>
                      <a:r>
                        <a:rPr lang="en-US" altLang="en-US" sz="1200" b="0" baseline="0" dirty="0" smtClean="0"/>
                        <a:t> shipping documents from system (Commercial Invoice, Invoice and Packing List). </a:t>
                      </a:r>
                      <a:r>
                        <a:rPr lang="en-US" altLang="en-US" sz="1200" b="0" dirty="0" smtClean="0"/>
                        <a:t>QA</a:t>
                      </a:r>
                      <a:r>
                        <a:rPr lang="en-US" altLang="en-US" sz="1200" b="0" baseline="0" dirty="0" smtClean="0"/>
                        <a:t> to buy-off the outer box label and shipping document before proceed to actual lot shipment. </a:t>
                      </a:r>
                      <a:endParaRPr lang="en-US" altLang="en-US" sz="1200" b="0" dirty="0" smtClean="0"/>
                    </a:p>
                  </a:txBody>
                  <a:tcPr marL="91436" marR="91436"/>
                </a:tc>
                <a:tc>
                  <a:txBody>
                    <a:bodyPr/>
                    <a:lstStyle/>
                    <a:p>
                      <a:r>
                        <a:rPr lang="en-US" sz="1200" dirty="0" smtClean="0"/>
                        <a:t>ASEM</a:t>
                      </a:r>
                      <a:endParaRPr lang="en-US" sz="1200" dirty="0"/>
                    </a:p>
                  </a:txBody>
                  <a:tcPr marL="91436" marR="91436"/>
                </a:tc>
                <a:tc>
                  <a:txBody>
                    <a:bodyPr/>
                    <a:lstStyle/>
                    <a:p>
                      <a:r>
                        <a:rPr lang="en-US" sz="1200" strike="noStrike" kern="1200" dirty="0" smtClean="0">
                          <a:solidFill>
                            <a:schemeClr val="dk1"/>
                          </a:solidFill>
                          <a:effectLst/>
                          <a:latin typeface="+mn-lt"/>
                          <a:ea typeface="+mn-ea"/>
                          <a:cs typeface="+mn-cs"/>
                        </a:rPr>
                        <a:t>Done</a:t>
                      </a:r>
                      <a:r>
                        <a:rPr lang="en-US" sz="1200" strike="noStrike" kern="1200" baseline="0" dirty="0" smtClean="0">
                          <a:solidFill>
                            <a:schemeClr val="dk1"/>
                          </a:solidFill>
                          <a:effectLst/>
                          <a:latin typeface="+mn-lt"/>
                          <a:ea typeface="+mn-ea"/>
                          <a:cs typeface="+mn-cs"/>
                        </a:rPr>
                        <a:t> Development &amp; Buy-off</a:t>
                      </a:r>
                      <a:endParaRPr lang="en-US" sz="1200" strike="noStrike" kern="1200" dirty="0" smtClean="0">
                        <a:solidFill>
                          <a:schemeClr val="dk1"/>
                        </a:solidFill>
                        <a:effectLst/>
                        <a:latin typeface="+mn-lt"/>
                        <a:ea typeface="+mn-ea"/>
                        <a:cs typeface="+mn-cs"/>
                      </a:endParaRPr>
                    </a:p>
                  </a:txBody>
                  <a:tcPr marL="91436" marR="91436"/>
                </a:tc>
              </a:tr>
              <a:tr h="370840">
                <a:tc>
                  <a:txBody>
                    <a:bodyPr/>
                    <a:lstStyle/>
                    <a:p>
                      <a:r>
                        <a:rPr lang="en-US" sz="1200" dirty="0" smtClean="0"/>
                        <a:t>Ship Confirm B2B File</a:t>
                      </a:r>
                      <a:endParaRPr lang="en-US" sz="1200" dirty="0"/>
                    </a:p>
                  </a:txBody>
                  <a:tcPr marL="91436" marR="9143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Upon Lot shipment, ASEM to send Ship confirm B2B file to Avago FTP server.</a:t>
                      </a:r>
                    </a:p>
                  </a:txBody>
                  <a:tcPr marL="91436" marR="91436"/>
                </a:tc>
                <a:tc>
                  <a:txBody>
                    <a:bodyPr/>
                    <a:lstStyle/>
                    <a:p>
                      <a:r>
                        <a:rPr lang="en-US" sz="1200" dirty="0" smtClean="0"/>
                        <a:t>ASEM/Avago</a:t>
                      </a:r>
                      <a:endParaRPr lang="en-US" sz="1200" dirty="0"/>
                    </a:p>
                  </a:txBody>
                  <a:tcPr marL="91436" marR="91436"/>
                </a:tc>
                <a:tc>
                  <a:txBody>
                    <a:bodyPr/>
                    <a:lstStyle/>
                    <a:p>
                      <a:r>
                        <a:rPr lang="en-US" sz="1200" strike="noStrike" kern="1200" dirty="0" smtClean="0">
                          <a:solidFill>
                            <a:schemeClr val="dk1"/>
                          </a:solidFill>
                          <a:effectLst/>
                          <a:latin typeface="+mn-lt"/>
                          <a:ea typeface="+mn-ea"/>
                          <a:cs typeface="+mn-cs"/>
                        </a:rPr>
                        <a:t>Done Development</a:t>
                      </a:r>
                      <a:r>
                        <a:rPr lang="en-US" sz="1200" strike="noStrike" kern="1200" baseline="0" dirty="0" smtClean="0">
                          <a:solidFill>
                            <a:schemeClr val="dk1"/>
                          </a:solidFill>
                          <a:effectLst/>
                          <a:latin typeface="+mn-lt"/>
                          <a:ea typeface="+mn-ea"/>
                          <a:cs typeface="+mn-cs"/>
                        </a:rPr>
                        <a:t> &amp; Pending Buy-off</a:t>
                      </a:r>
                      <a:endParaRPr lang="en-US" sz="1200" strike="noStrike" kern="1200" dirty="0" smtClean="0">
                        <a:solidFill>
                          <a:schemeClr val="dk1"/>
                        </a:solidFill>
                        <a:effectLst/>
                        <a:latin typeface="+mn-lt"/>
                        <a:ea typeface="+mn-ea"/>
                        <a:cs typeface="+mn-cs"/>
                      </a:endParaRPr>
                    </a:p>
                  </a:txBody>
                  <a:tcPr marL="91436" marR="91436"/>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77800" y="146050"/>
            <a:ext cx="407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Customer Order Receiving Process - Flow</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6715125" y="828675"/>
            <a:ext cx="0" cy="57610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2393950" y="9001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389" name="TextBox 12"/>
          <p:cNvSpPr txBox="1">
            <a:spLocks noChangeArrowheads="1"/>
          </p:cNvSpPr>
          <p:nvPr/>
        </p:nvSpPr>
        <p:spPr bwMode="auto">
          <a:xfrm>
            <a:off x="1025525" y="971550"/>
            <a:ext cx="1079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Customer</a:t>
            </a:r>
          </a:p>
        </p:txBody>
      </p:sp>
      <p:sp>
        <p:nvSpPr>
          <p:cNvPr id="16390" name="TextBox 15"/>
          <p:cNvSpPr txBox="1">
            <a:spLocks noChangeArrowheads="1"/>
          </p:cNvSpPr>
          <p:nvPr/>
        </p:nvSpPr>
        <p:spPr bwMode="auto">
          <a:xfrm>
            <a:off x="4589463" y="971550"/>
            <a:ext cx="17653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16391" name="Rounded Rectangle 14"/>
          <p:cNvSpPr>
            <a:spLocks noChangeArrowheads="1"/>
          </p:cNvSpPr>
          <p:nvPr/>
        </p:nvSpPr>
        <p:spPr bwMode="auto">
          <a:xfrm>
            <a:off x="1009650" y="1450975"/>
            <a:ext cx="1241425" cy="782638"/>
          </a:xfrm>
          <a:prstGeom prst="roundRect">
            <a:avLst>
              <a:gd name="adj" fmla="val 16667"/>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Customer send Pick Slip file in Pdf format by email</a:t>
            </a:r>
          </a:p>
        </p:txBody>
      </p:sp>
      <p:sp>
        <p:nvSpPr>
          <p:cNvPr id="16392" name="Rectangle 16"/>
          <p:cNvSpPr>
            <a:spLocks/>
          </p:cNvSpPr>
          <p:nvPr/>
        </p:nvSpPr>
        <p:spPr bwMode="auto">
          <a:xfrm>
            <a:off x="1060450" y="2347913"/>
            <a:ext cx="1160463" cy="860425"/>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DDL -  Dat pickslip file will be posted to Avago FTP server</a:t>
            </a:r>
          </a:p>
        </p:txBody>
      </p:sp>
      <p:sp>
        <p:nvSpPr>
          <p:cNvPr id="25" name="Rectangle 24"/>
          <p:cNvSpPr>
            <a:spLocks/>
          </p:cNvSpPr>
          <p:nvPr/>
        </p:nvSpPr>
        <p:spPr bwMode="auto">
          <a:xfrm>
            <a:off x="2684463" y="3492500"/>
            <a:ext cx="1198562" cy="862013"/>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Schedule job to pull the </a:t>
            </a:r>
            <a:r>
              <a:rPr lang="en-US" sz="1000" dirty="0" err="1">
                <a:latin typeface="Arial" charset="0"/>
                <a:ea typeface="新細明體" charset="-120"/>
              </a:rPr>
              <a:t>pickslip</a:t>
            </a:r>
            <a:r>
              <a:rPr lang="en-US" sz="1000" dirty="0">
                <a:latin typeface="Arial" charset="0"/>
                <a:ea typeface="新細明體" charset="-120"/>
              </a:rPr>
              <a:t> .</a:t>
            </a:r>
            <a:r>
              <a:rPr lang="en-US" sz="1000" dirty="0" err="1">
                <a:latin typeface="Arial" charset="0"/>
                <a:ea typeface="新細明體" charset="-120"/>
              </a:rPr>
              <a:t>dat</a:t>
            </a:r>
            <a:r>
              <a:rPr lang="en-US" sz="1000" dirty="0">
                <a:latin typeface="Arial" charset="0"/>
                <a:ea typeface="新細明體" charset="-120"/>
              </a:rPr>
              <a:t> file from Avago ftp on fixed time. </a:t>
            </a:r>
          </a:p>
        </p:txBody>
      </p:sp>
      <p:sp>
        <p:nvSpPr>
          <p:cNvPr id="26" name="Rectangle 25"/>
          <p:cNvSpPr>
            <a:spLocks/>
          </p:cNvSpPr>
          <p:nvPr/>
        </p:nvSpPr>
        <p:spPr bwMode="auto">
          <a:xfrm>
            <a:off x="2540000" y="4699000"/>
            <a:ext cx="1511300" cy="1169988"/>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Load data from the file to LI System, generate internal ship request file in pdf format, send to shipping team by email</a:t>
            </a:r>
          </a:p>
        </p:txBody>
      </p:sp>
      <p:cxnSp>
        <p:nvCxnSpPr>
          <p:cNvPr id="27" name="Straight Connector 26"/>
          <p:cNvCxnSpPr/>
          <p:nvPr/>
        </p:nvCxnSpPr>
        <p:spPr bwMode="auto">
          <a:xfrm>
            <a:off x="882650" y="9001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396" name="Rectangle 29"/>
          <p:cNvSpPr>
            <a:spLocks/>
          </p:cNvSpPr>
          <p:nvPr/>
        </p:nvSpPr>
        <p:spPr bwMode="auto">
          <a:xfrm>
            <a:off x="-53975" y="1765300"/>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Customer System</a:t>
            </a:r>
          </a:p>
        </p:txBody>
      </p:sp>
      <p:sp>
        <p:nvSpPr>
          <p:cNvPr id="16397" name="Rectangle 33"/>
          <p:cNvSpPr>
            <a:spLocks/>
          </p:cNvSpPr>
          <p:nvPr/>
        </p:nvSpPr>
        <p:spPr bwMode="auto">
          <a:xfrm>
            <a:off x="-1588" y="3719513"/>
            <a:ext cx="884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&amp; Invoicing System</a:t>
            </a:r>
          </a:p>
          <a:p>
            <a:pPr algn="ctr" eaLnBrk="1" hangingPunct="1">
              <a:spcBef>
                <a:spcPct val="0"/>
              </a:spcBef>
              <a:buClrTx/>
              <a:buSzTx/>
              <a:buFontTx/>
              <a:buNone/>
            </a:pPr>
            <a:r>
              <a:rPr lang="en-US" altLang="en-US" sz="1200">
                <a:solidFill>
                  <a:schemeClr val="tx1"/>
                </a:solidFill>
                <a:latin typeface="Arial" panose="020B0604020202020204" pitchFamily="34" charset="0"/>
              </a:rPr>
              <a:t>(LI)</a:t>
            </a:r>
          </a:p>
        </p:txBody>
      </p:sp>
      <p:cxnSp>
        <p:nvCxnSpPr>
          <p:cNvPr id="65" name="Straight Connector 64"/>
          <p:cNvCxnSpPr/>
          <p:nvPr/>
        </p:nvCxnSpPr>
        <p:spPr bwMode="auto">
          <a:xfrm flipV="1">
            <a:off x="90488" y="1331913"/>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p:nvPr/>
        </p:nvCxnSpPr>
        <p:spPr bwMode="auto">
          <a:xfrm flipV="1">
            <a:off x="90488" y="3276600"/>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400" name="Rectangle 68"/>
          <p:cNvSpPr>
            <a:spLocks/>
          </p:cNvSpPr>
          <p:nvPr/>
        </p:nvSpPr>
        <p:spPr bwMode="auto">
          <a:xfrm>
            <a:off x="7256463" y="1651000"/>
            <a:ext cx="2303462"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Avago will send pick slip file to ASEM shipping team by email. A copy of pick slip file in .dat file format will upload to Avago ftp server.</a:t>
            </a:r>
          </a:p>
          <a:p>
            <a:pPr eaLnBrk="1" hangingPunct="1">
              <a:spcBef>
                <a:spcPct val="0"/>
              </a:spcBef>
              <a:buClrTx/>
              <a:buSzTx/>
              <a:buFontTx/>
              <a:buNone/>
            </a:pPr>
            <a:endParaRPr lang="en-US" altLang="en-US" sz="1000" b="0">
              <a:solidFill>
                <a:schemeClr val="tx1"/>
              </a:solidFill>
              <a:latin typeface="Arial" panose="020B0604020202020204" pitchFamily="34" charset="0"/>
            </a:endParaRPr>
          </a:p>
          <a:p>
            <a:pPr eaLnBrk="1" hangingPunct="1">
              <a:spcBef>
                <a:spcPct val="0"/>
              </a:spcBef>
              <a:buClrTx/>
              <a:buSzTx/>
              <a:buFontTx/>
              <a:buNone/>
            </a:pPr>
            <a:r>
              <a:rPr lang="en-US" altLang="en-US" sz="1000" b="0">
                <a:solidFill>
                  <a:schemeClr val="tx1"/>
                </a:solidFill>
                <a:latin typeface="Arial" panose="020B0604020202020204" pitchFamily="34" charset="0"/>
              </a:rPr>
              <a:t>Avago to advise the time when the file will be uploaded. </a:t>
            </a:r>
          </a:p>
          <a:p>
            <a:pPr eaLnBrk="1" hangingPunct="1">
              <a:spcBef>
                <a:spcPct val="0"/>
              </a:spcBef>
              <a:buClrTx/>
              <a:buSzTx/>
              <a:buFontTx/>
              <a:buNone/>
            </a:pPr>
            <a:endParaRPr lang="en-US" altLang="en-US" sz="1000" b="0">
              <a:solidFill>
                <a:schemeClr val="tx1"/>
              </a:solidFill>
              <a:latin typeface="Arial" panose="020B0604020202020204" pitchFamily="34" charset="0"/>
            </a:endParaRPr>
          </a:p>
        </p:txBody>
      </p:sp>
      <p:sp>
        <p:nvSpPr>
          <p:cNvPr id="16401" name="Rectangle 69"/>
          <p:cNvSpPr>
            <a:spLocks/>
          </p:cNvSpPr>
          <p:nvPr/>
        </p:nvSpPr>
        <p:spPr bwMode="auto">
          <a:xfrm>
            <a:off x="7248525" y="3497263"/>
            <a:ext cx="23034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A schedule job will download the pickslip .dat file from Avago ftp server. Data will be loaded into ASEM LI System. Based on the customer lot number in the pick slip file, system will matched to ASEM internal PT number, FGI Shelf location to create internal ship request file. </a:t>
            </a:r>
          </a:p>
          <a:p>
            <a:pPr eaLnBrk="1" hangingPunct="1">
              <a:spcBef>
                <a:spcPct val="0"/>
              </a:spcBef>
              <a:buClrTx/>
              <a:buSzTx/>
              <a:buFontTx/>
              <a:buNone/>
            </a:pPr>
            <a:r>
              <a:rPr lang="en-US" altLang="en-US" sz="1000" b="0">
                <a:solidFill>
                  <a:schemeClr val="tx1"/>
                </a:solidFill>
                <a:latin typeface="Arial" panose="020B0604020202020204" pitchFamily="34" charset="0"/>
              </a:rPr>
              <a:t>Ship Request file will be sent to shipping team by email. </a:t>
            </a:r>
          </a:p>
          <a:p>
            <a:pPr eaLnBrk="1" hangingPunct="1">
              <a:spcBef>
                <a:spcPct val="0"/>
              </a:spcBef>
              <a:buClrTx/>
              <a:buSzTx/>
              <a:buFontTx/>
              <a:buNone/>
            </a:pPr>
            <a:endParaRPr lang="en-US" altLang="en-US" sz="1000" b="0">
              <a:solidFill>
                <a:schemeClr val="tx1"/>
              </a:solidFill>
              <a:latin typeface="Arial" panose="020B0604020202020204" pitchFamily="34" charset="0"/>
            </a:endParaRPr>
          </a:p>
        </p:txBody>
      </p:sp>
      <p:sp>
        <p:nvSpPr>
          <p:cNvPr id="16402" name="Rectangle 70"/>
          <p:cNvSpPr>
            <a:spLocks/>
          </p:cNvSpPr>
          <p:nvPr/>
        </p:nvSpPr>
        <p:spPr bwMode="auto">
          <a:xfrm>
            <a:off x="7264400" y="5711825"/>
            <a:ext cx="2305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000" b="0">
                <a:solidFill>
                  <a:schemeClr val="tx1"/>
                </a:solidFill>
                <a:latin typeface="Arial" panose="020B0604020202020204" pitchFamily="34" charset="0"/>
              </a:rPr>
              <a:t>Shipping team receive Ship Request file and print out. Go to LI System, assign invoice no to each PickSlip ID. One invoice to one PickSlip ID. </a:t>
            </a:r>
          </a:p>
        </p:txBody>
      </p:sp>
      <p:sp>
        <p:nvSpPr>
          <p:cNvPr id="16403" name="TextBox 71"/>
          <p:cNvSpPr txBox="1">
            <a:spLocks noChangeArrowheads="1"/>
          </p:cNvSpPr>
          <p:nvPr/>
        </p:nvSpPr>
        <p:spPr bwMode="auto">
          <a:xfrm>
            <a:off x="-53975" y="1004888"/>
            <a:ext cx="10080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cxnSp>
        <p:nvCxnSpPr>
          <p:cNvPr id="8" name="Straight Arrow Connector 7"/>
          <p:cNvCxnSpPr>
            <a:stCxn id="16391" idx="2"/>
            <a:endCxn id="16392" idx="0"/>
          </p:cNvCxnSpPr>
          <p:nvPr/>
        </p:nvCxnSpPr>
        <p:spPr bwMode="auto">
          <a:xfrm>
            <a:off x="1630363" y="2233613"/>
            <a:ext cx="11112" cy="1143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stCxn id="16392" idx="2"/>
            <a:endCxn id="25" idx="1"/>
          </p:cNvCxnSpPr>
          <p:nvPr/>
        </p:nvCxnSpPr>
        <p:spPr bwMode="auto">
          <a:xfrm rot="16200000" flipH="1">
            <a:off x="1804195" y="3044031"/>
            <a:ext cx="715962" cy="1044575"/>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Rectangle 49"/>
          <p:cNvSpPr>
            <a:spLocks/>
          </p:cNvSpPr>
          <p:nvPr/>
        </p:nvSpPr>
        <p:spPr bwMode="auto">
          <a:xfrm>
            <a:off x="4764088" y="6405563"/>
            <a:ext cx="1655762" cy="40005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Continue to Picking Process</a:t>
            </a:r>
          </a:p>
        </p:txBody>
      </p:sp>
      <p:cxnSp>
        <p:nvCxnSpPr>
          <p:cNvPr id="55" name="Straight Connector 54"/>
          <p:cNvCxnSpPr/>
          <p:nvPr/>
        </p:nvCxnSpPr>
        <p:spPr bwMode="auto">
          <a:xfrm>
            <a:off x="4338638" y="9001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6408" name="TextBox 56"/>
          <p:cNvSpPr txBox="1">
            <a:spLocks noChangeArrowheads="1"/>
          </p:cNvSpPr>
          <p:nvPr/>
        </p:nvSpPr>
        <p:spPr bwMode="auto">
          <a:xfrm>
            <a:off x="2898775" y="971550"/>
            <a:ext cx="5762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IT</a:t>
            </a:r>
          </a:p>
        </p:txBody>
      </p:sp>
      <p:cxnSp>
        <p:nvCxnSpPr>
          <p:cNvPr id="45" name="Straight Arrow Connector 44"/>
          <p:cNvCxnSpPr>
            <a:stCxn id="25" idx="2"/>
            <a:endCxn id="26" idx="0"/>
          </p:cNvCxnSpPr>
          <p:nvPr/>
        </p:nvCxnSpPr>
        <p:spPr bwMode="auto">
          <a:xfrm>
            <a:off x="3282950" y="4354513"/>
            <a:ext cx="12700" cy="34448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3" name="Rectangle 72"/>
          <p:cNvSpPr>
            <a:spLocks/>
          </p:cNvSpPr>
          <p:nvPr/>
        </p:nvSpPr>
        <p:spPr bwMode="auto">
          <a:xfrm>
            <a:off x="4764088" y="4183063"/>
            <a:ext cx="1655762" cy="40005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Print out Internal Ship Request File</a:t>
            </a:r>
          </a:p>
        </p:txBody>
      </p:sp>
      <p:sp>
        <p:nvSpPr>
          <p:cNvPr id="74" name="Rectangle 73"/>
          <p:cNvSpPr>
            <a:spLocks/>
          </p:cNvSpPr>
          <p:nvPr/>
        </p:nvSpPr>
        <p:spPr bwMode="auto">
          <a:xfrm>
            <a:off x="4770438" y="4856163"/>
            <a:ext cx="1655762" cy="552450"/>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Login to LI, assign invoice no for each </a:t>
            </a:r>
            <a:r>
              <a:rPr lang="en-US" sz="1000" dirty="0" err="1">
                <a:latin typeface="Arial" charset="0"/>
                <a:ea typeface="新細明體" charset="-120"/>
              </a:rPr>
              <a:t>Pickslip</a:t>
            </a:r>
            <a:r>
              <a:rPr lang="en-US" sz="1000" dirty="0">
                <a:latin typeface="Arial" charset="0"/>
                <a:ea typeface="新細明體" charset="-120"/>
              </a:rPr>
              <a:t> ID</a:t>
            </a:r>
          </a:p>
        </p:txBody>
      </p:sp>
      <p:sp>
        <p:nvSpPr>
          <p:cNvPr id="75" name="Rectangle 74"/>
          <p:cNvSpPr>
            <a:spLocks/>
          </p:cNvSpPr>
          <p:nvPr/>
        </p:nvSpPr>
        <p:spPr bwMode="auto">
          <a:xfrm>
            <a:off x="4770438" y="5610225"/>
            <a:ext cx="1655762" cy="554038"/>
          </a:xfrm>
          <a:prstGeom prst="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Manually write Invoice No in the Ship Request document</a:t>
            </a:r>
          </a:p>
        </p:txBody>
      </p:sp>
      <p:cxnSp>
        <p:nvCxnSpPr>
          <p:cNvPr id="52" name="Elbow Connector 51"/>
          <p:cNvCxnSpPr>
            <a:stCxn id="26" idx="3"/>
            <a:endCxn id="73" idx="1"/>
          </p:cNvCxnSpPr>
          <p:nvPr/>
        </p:nvCxnSpPr>
        <p:spPr bwMode="auto">
          <a:xfrm flipV="1">
            <a:off x="4051300" y="4383088"/>
            <a:ext cx="712788" cy="901700"/>
          </a:xfrm>
          <a:prstGeom prst="bent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3" idx="2"/>
            <a:endCxn id="74" idx="0"/>
          </p:cNvCxnSpPr>
          <p:nvPr/>
        </p:nvCxnSpPr>
        <p:spPr bwMode="auto">
          <a:xfrm>
            <a:off x="5592763" y="4583113"/>
            <a:ext cx="6350" cy="27305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74" idx="2"/>
            <a:endCxn id="75" idx="0"/>
          </p:cNvCxnSpPr>
          <p:nvPr/>
        </p:nvCxnSpPr>
        <p:spPr bwMode="auto">
          <a:xfrm>
            <a:off x="5599113" y="5408613"/>
            <a:ext cx="0" cy="20161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401" name="Straight Arrow Connector 14400"/>
          <p:cNvCxnSpPr>
            <a:stCxn id="75" idx="2"/>
            <a:endCxn id="50" idx="0"/>
          </p:cNvCxnSpPr>
          <p:nvPr/>
        </p:nvCxnSpPr>
        <p:spPr bwMode="auto">
          <a:xfrm flipH="1">
            <a:off x="5592763" y="6164263"/>
            <a:ext cx="6350" cy="2413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417" name="TextBox 36"/>
          <p:cNvSpPr txBox="1">
            <a:spLocks noChangeArrowheads="1"/>
          </p:cNvSpPr>
          <p:nvPr/>
        </p:nvSpPr>
        <p:spPr bwMode="auto">
          <a:xfrm>
            <a:off x="7218363" y="936625"/>
            <a:ext cx="2306637"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63500" y="146050"/>
            <a:ext cx="449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Customer Order Receiving Process – Details 1</a:t>
            </a:r>
            <a:endParaRPr lang="en-US" altLang="en-US" sz="1800">
              <a:solidFill>
                <a:schemeClr val="tx1"/>
              </a:solidFill>
              <a:latin typeface="Arial" panose="020B0604020202020204" pitchFamily="34" charset="0"/>
            </a:endParaRPr>
          </a:p>
        </p:txBody>
      </p:sp>
      <p:graphicFrame>
        <p:nvGraphicFramePr>
          <p:cNvPr id="17411" name="Object 1"/>
          <p:cNvGraphicFramePr>
            <a:graphicFrameLocks noChangeAspect="1"/>
          </p:cNvGraphicFramePr>
          <p:nvPr/>
        </p:nvGraphicFramePr>
        <p:xfrm>
          <a:off x="954088" y="1476375"/>
          <a:ext cx="914400" cy="771525"/>
        </p:xfrm>
        <a:graphic>
          <a:graphicData uri="http://schemas.openxmlformats.org/presentationml/2006/ole">
            <mc:AlternateContent xmlns:mc="http://schemas.openxmlformats.org/markup-compatibility/2006">
              <mc:Choice xmlns:v="urn:schemas-microsoft-com:vml" Requires="v">
                <p:oleObj spid="_x0000_s17418" name="Packager Shell Object" showAsIcon="1" r:id="rId3" imgW="914400" imgH="771525" progId="Package">
                  <p:embed/>
                </p:oleObj>
              </mc:Choice>
              <mc:Fallback>
                <p:oleObj name="Packager Shell Object" showAsIcon="1" r:id="rId3" imgW="914400" imgH="771525" progId="Packag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1476375"/>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Rectangle 68"/>
          <p:cNvSpPr>
            <a:spLocks/>
          </p:cNvSpPr>
          <p:nvPr/>
        </p:nvSpPr>
        <p:spPr bwMode="auto">
          <a:xfrm>
            <a:off x="306388" y="793750"/>
            <a:ext cx="7848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Sample PickSlip file (.dat) from customer as below. </a:t>
            </a:r>
          </a:p>
          <a:p>
            <a:pPr eaLnBrk="1" hangingPunct="1">
              <a:spcBef>
                <a:spcPct val="0"/>
              </a:spcBef>
              <a:buClrTx/>
              <a:buSzTx/>
              <a:buFontTx/>
              <a:buNone/>
            </a:pPr>
            <a:endParaRPr lang="en-US" altLang="en-US" sz="1400" b="0">
              <a:solidFill>
                <a:schemeClr val="tx1"/>
              </a:solidFill>
              <a:latin typeface="Arial" panose="020B0604020202020204" pitchFamily="34" charset="0"/>
            </a:endParaRPr>
          </a:p>
        </p:txBody>
      </p:sp>
      <p:sp>
        <p:nvSpPr>
          <p:cNvPr id="17413" name="Rectangle 68"/>
          <p:cNvSpPr>
            <a:spLocks/>
          </p:cNvSpPr>
          <p:nvPr/>
        </p:nvSpPr>
        <p:spPr bwMode="auto">
          <a:xfrm>
            <a:off x="306388" y="2555875"/>
            <a:ext cx="9217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The scheduled job will load this file into LI system and generate internal ship request file to shipping team by email. </a:t>
            </a:r>
          </a:p>
          <a:p>
            <a:pPr eaLnBrk="1" hangingPunct="1">
              <a:spcBef>
                <a:spcPct val="0"/>
              </a:spcBef>
              <a:buClrTx/>
              <a:buSzTx/>
              <a:buFontTx/>
              <a:buNone/>
            </a:pPr>
            <a:endParaRPr lang="en-US" altLang="en-US" sz="1400" b="0">
              <a:solidFill>
                <a:schemeClr val="tx1"/>
              </a:solidFill>
              <a:latin typeface="Arial" panose="020B0604020202020204" pitchFamily="34" charset="0"/>
            </a:endParaRPr>
          </a:p>
        </p:txBody>
      </p:sp>
      <p:pic>
        <p:nvPicPr>
          <p:cNvPr id="17414"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6725" y="3073400"/>
            <a:ext cx="7777163"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5" name="Object 2"/>
          <p:cNvGraphicFramePr>
            <a:graphicFrameLocks noChangeAspect="1"/>
          </p:cNvGraphicFramePr>
          <p:nvPr/>
        </p:nvGraphicFramePr>
        <p:xfrm>
          <a:off x="452438" y="6076950"/>
          <a:ext cx="2135187" cy="685800"/>
        </p:xfrm>
        <a:graphic>
          <a:graphicData uri="http://schemas.openxmlformats.org/presentationml/2006/ole">
            <mc:AlternateContent xmlns:mc="http://schemas.openxmlformats.org/markup-compatibility/2006">
              <mc:Choice xmlns:v="urn:schemas-microsoft-com:vml" Requires="v">
                <p:oleObj spid="_x0000_s17419" name="Packager Shell Object" showAsIcon="1" r:id="rId6" imgW="2150772" imgH="682580" progId="Package">
                  <p:embed/>
                </p:oleObj>
              </mc:Choice>
              <mc:Fallback>
                <p:oleObj name="Packager Shell Object" showAsIcon="1" r:id="rId6" imgW="2150772" imgH="682580" progId="Package">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438" y="6076950"/>
                        <a:ext cx="2135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63500" y="146050"/>
            <a:ext cx="4491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Customer Order Receiving Process – Details 2</a:t>
            </a:r>
            <a:endParaRPr lang="en-US" altLang="en-US" sz="1800">
              <a:solidFill>
                <a:schemeClr val="tx1"/>
              </a:solidFill>
              <a:latin typeface="Arial" panose="020B0604020202020204" pitchFamily="34" charset="0"/>
            </a:endParaRPr>
          </a:p>
        </p:txBody>
      </p:sp>
      <p:sp>
        <p:nvSpPr>
          <p:cNvPr id="18435" name="Rectangle 68"/>
          <p:cNvSpPr>
            <a:spLocks/>
          </p:cNvSpPr>
          <p:nvPr/>
        </p:nvSpPr>
        <p:spPr bwMode="auto">
          <a:xfrm>
            <a:off x="160338" y="595313"/>
            <a:ext cx="78486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400" b="0">
                <a:solidFill>
                  <a:schemeClr val="tx1"/>
                </a:solidFill>
                <a:latin typeface="Arial" panose="020B0604020202020204" pitchFamily="34" charset="0"/>
              </a:rPr>
              <a:t>Assign Invoice No to each PickSlip ID</a:t>
            </a:r>
          </a:p>
        </p:txBody>
      </p:sp>
      <p:sp>
        <p:nvSpPr>
          <p:cNvPr id="18436" name="Rectangle 69"/>
          <p:cNvSpPr>
            <a:spLocks/>
          </p:cNvSpPr>
          <p:nvPr/>
        </p:nvSpPr>
        <p:spPr bwMode="auto">
          <a:xfrm>
            <a:off x="160338" y="981075"/>
            <a:ext cx="6538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Login to LI System. Go to </a:t>
            </a:r>
            <a:r>
              <a:rPr lang="en-US" altLang="en-US" sz="1200" b="0">
                <a:latin typeface="Arial" panose="020B0604020202020204" pitchFamily="34" charset="0"/>
                <a:cs typeface="Arial" panose="020B0604020202020204" pitchFamily="34" charset="0"/>
              </a:rPr>
              <a:t>Transaction </a:t>
            </a:r>
            <a:r>
              <a:rPr lang="en-US" altLang="en-US" sz="1200" b="0">
                <a:latin typeface="Arial" panose="020B0604020202020204" pitchFamily="34" charset="0"/>
                <a:cs typeface="Arial" panose="020B0604020202020204" pitchFamily="34" charset="0"/>
                <a:sym typeface="Wingdings" panose="05000000000000000000" pitchFamily="2" charset="2"/>
              </a:rPr>
              <a:t></a:t>
            </a:r>
            <a:r>
              <a:rPr lang="en-US" altLang="en-US" sz="1200" b="0">
                <a:latin typeface="Arial" panose="020B0604020202020204" pitchFamily="34" charset="0"/>
                <a:cs typeface="Arial" panose="020B0604020202020204" pitchFamily="34" charset="0"/>
              </a:rPr>
              <a:t> Drop Shipment (FGI)</a:t>
            </a:r>
            <a:endParaRPr lang="en-US" altLang="en-US" sz="1200" b="0">
              <a:solidFill>
                <a:schemeClr val="tx1"/>
              </a:solidFill>
              <a:latin typeface="Arial" panose="020B0604020202020204" pitchFamily="34" charset="0"/>
              <a:cs typeface="Arial" panose="020B0604020202020204" pitchFamily="34" charset="0"/>
            </a:endParaRP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Click New. In the new screen prompt up, key in Avago Customer Code LS.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Scan in the PickSlip No. And Click OK. </a:t>
            </a:r>
          </a:p>
          <a:p>
            <a:pPr eaLnBrk="1" hangingPunct="1">
              <a:spcBef>
                <a:spcPct val="0"/>
              </a:spcBef>
              <a:buClrTx/>
              <a:buSzTx/>
              <a:buFontTx/>
              <a:buAutoNum type="arabicPeriod"/>
            </a:pPr>
            <a:r>
              <a:rPr lang="en-US" altLang="en-US" sz="1200" b="0">
                <a:solidFill>
                  <a:schemeClr val="tx1"/>
                </a:solidFill>
                <a:latin typeface="Arial" panose="020B0604020202020204" pitchFamily="34" charset="0"/>
                <a:cs typeface="Arial" panose="020B0604020202020204" pitchFamily="34" charset="0"/>
              </a:rPr>
              <a:t>Invoice No will be generated.</a:t>
            </a:r>
          </a:p>
        </p:txBody>
      </p:sp>
      <p:grpSp>
        <p:nvGrpSpPr>
          <p:cNvPr id="18437" name="Group 6"/>
          <p:cNvGrpSpPr>
            <a:grpSpLocks/>
          </p:cNvGrpSpPr>
          <p:nvPr/>
        </p:nvGrpSpPr>
        <p:grpSpPr bwMode="auto">
          <a:xfrm>
            <a:off x="233363" y="1927225"/>
            <a:ext cx="3314700" cy="1411288"/>
            <a:chOff x="234132" y="1927836"/>
            <a:chExt cx="3313733" cy="1411411"/>
          </a:xfrm>
        </p:grpSpPr>
        <p:pic>
          <p:nvPicPr>
            <p:cNvPr id="1844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32" y="1927836"/>
              <a:ext cx="3313733" cy="1411411"/>
            </a:xfrm>
            <a:prstGeom prst="rect">
              <a:avLst/>
            </a:prstGeom>
            <a:solidFill>
              <a:schemeClr val="tx1"/>
            </a:solidFill>
            <a:ln w="9525">
              <a:solidFill>
                <a:schemeClr val="tx1"/>
              </a:solidFill>
              <a:miter lim="800000"/>
              <a:headEnd/>
              <a:tailEnd/>
            </a:ln>
          </p:spPr>
        </p:pic>
        <p:sp>
          <p:nvSpPr>
            <p:cNvPr id="6" name="Rectangle 5"/>
            <p:cNvSpPr/>
            <p:nvPr/>
          </p:nvSpPr>
          <p:spPr>
            <a:xfrm>
              <a:off x="2682405" y="2196455"/>
              <a:ext cx="504056" cy="584775"/>
            </a:xfrm>
            <a:prstGeom prst="rect">
              <a:avLst/>
            </a:prstGeom>
            <a:noFill/>
          </p:spPr>
          <p:txBody>
            <a:bodyPr>
              <a:spAutoFit/>
            </a:bodyPr>
            <a:lstStyle/>
            <a:p>
              <a:pPr algn="ctr">
                <a:defRPr/>
              </a:pPr>
              <a:r>
                <a:rPr lang="en-US" sz="3200" dirty="0">
                  <a:ln w="9525">
                    <a:solidFill>
                      <a:schemeClr val="bg1"/>
                    </a:solidFill>
                    <a:prstDash val="solid"/>
                  </a:ln>
                  <a:effectLst>
                    <a:outerShdw blurRad="12700" dist="38100" dir="2700000" algn="tl" rotWithShape="0">
                      <a:schemeClr val="bg1">
                        <a:lumMod val="50000"/>
                      </a:schemeClr>
                    </a:outerShdw>
                  </a:effectLst>
                </a:rPr>
                <a:t>1</a:t>
              </a:r>
            </a:p>
          </p:txBody>
        </p:sp>
      </p:grpSp>
      <p:grpSp>
        <p:nvGrpSpPr>
          <p:cNvPr id="18438" name="Group 10"/>
          <p:cNvGrpSpPr>
            <a:grpSpLocks/>
          </p:cNvGrpSpPr>
          <p:nvPr/>
        </p:nvGrpSpPr>
        <p:grpSpPr bwMode="auto">
          <a:xfrm>
            <a:off x="4194175" y="1917700"/>
            <a:ext cx="5262563" cy="2838450"/>
            <a:chOff x="4194572" y="1918467"/>
            <a:chExt cx="5262537" cy="2837572"/>
          </a:xfrm>
        </p:grpSpPr>
        <p:pic>
          <p:nvPicPr>
            <p:cNvPr id="1844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4572" y="1918467"/>
              <a:ext cx="5262537" cy="28375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 name="Rectangle 14"/>
            <p:cNvSpPr/>
            <p:nvPr/>
          </p:nvSpPr>
          <p:spPr>
            <a:xfrm>
              <a:off x="8803084" y="1927836"/>
              <a:ext cx="504056" cy="584775"/>
            </a:xfrm>
            <a:prstGeom prst="rect">
              <a:avLst/>
            </a:prstGeom>
            <a:noFill/>
          </p:spPr>
          <p:txBody>
            <a:bodyPr>
              <a:spAutoFit/>
            </a:bodyPr>
            <a:lstStyle/>
            <a:p>
              <a:pPr algn="ctr">
                <a:defRPr/>
              </a:pPr>
              <a:r>
                <a:rPr lang="en-US" sz="3200" dirty="0">
                  <a:ln w="9525">
                    <a:solidFill>
                      <a:schemeClr val="bg1"/>
                    </a:solidFill>
                    <a:prstDash val="solid"/>
                  </a:ln>
                  <a:effectLst>
                    <a:outerShdw blurRad="12700" dist="38100" dir="2700000" algn="tl" rotWithShape="0">
                      <a:schemeClr val="bg1">
                        <a:lumMod val="50000"/>
                      </a:schemeClr>
                    </a:outerShdw>
                  </a:effectLst>
                </a:rPr>
                <a:t>2</a:t>
              </a:r>
            </a:p>
          </p:txBody>
        </p:sp>
      </p:grpSp>
      <p:grpSp>
        <p:nvGrpSpPr>
          <p:cNvPr id="18439" name="Group 11"/>
          <p:cNvGrpSpPr>
            <a:grpSpLocks/>
          </p:cNvGrpSpPr>
          <p:nvPr/>
        </p:nvGrpSpPr>
        <p:grpSpPr bwMode="auto">
          <a:xfrm>
            <a:off x="158750" y="5033963"/>
            <a:ext cx="3654425" cy="1644650"/>
            <a:chOff x="158726" y="5034693"/>
            <a:chExt cx="3655120" cy="1644029"/>
          </a:xfrm>
        </p:grpSpPr>
        <p:pic>
          <p:nvPicPr>
            <p:cNvPr id="1844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726" y="5034693"/>
              <a:ext cx="3655120" cy="16440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48125" y="5346276"/>
              <a:ext cx="504056" cy="584775"/>
            </a:xfrm>
            <a:prstGeom prst="rect">
              <a:avLst/>
            </a:prstGeom>
            <a:noFill/>
          </p:spPr>
          <p:txBody>
            <a:bodyPr>
              <a:spAutoFit/>
            </a:bodyPr>
            <a:lstStyle/>
            <a:p>
              <a:pPr algn="ctr">
                <a:defRPr/>
              </a:pPr>
              <a:r>
                <a:rPr lang="en-US" sz="3200" dirty="0">
                  <a:ln w="9525">
                    <a:solidFill>
                      <a:schemeClr val="bg1"/>
                    </a:solidFill>
                    <a:prstDash val="solid"/>
                  </a:ln>
                  <a:effectLst>
                    <a:outerShdw blurRad="12700" dist="38100" dir="2700000" algn="tl" rotWithShape="0">
                      <a:schemeClr val="bg1">
                        <a:lumMod val="50000"/>
                      </a:schemeClr>
                    </a:outerShdw>
                  </a:effectLst>
                </a:rPr>
                <a:t>3</a:t>
              </a:r>
            </a:p>
          </p:txBody>
        </p:sp>
      </p:grpSp>
      <p:grpSp>
        <p:nvGrpSpPr>
          <p:cNvPr id="18440" name="Group 12"/>
          <p:cNvGrpSpPr>
            <a:grpSpLocks/>
          </p:cNvGrpSpPr>
          <p:nvPr/>
        </p:nvGrpSpPr>
        <p:grpSpPr bwMode="auto">
          <a:xfrm>
            <a:off x="4194175" y="5033963"/>
            <a:ext cx="6264275" cy="2111375"/>
            <a:chOff x="4194572" y="5034693"/>
            <a:chExt cx="6263331" cy="2111039"/>
          </a:xfrm>
        </p:grpSpPr>
        <p:pic>
          <p:nvPicPr>
            <p:cNvPr id="1844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94572" y="5034693"/>
              <a:ext cx="6263331" cy="2111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9811196" y="5034693"/>
              <a:ext cx="504056" cy="584775"/>
            </a:xfrm>
            <a:prstGeom prst="rect">
              <a:avLst/>
            </a:prstGeom>
            <a:noFill/>
          </p:spPr>
          <p:txBody>
            <a:bodyPr>
              <a:spAutoFit/>
            </a:bodyPr>
            <a:lstStyle/>
            <a:p>
              <a:pPr algn="ctr">
                <a:defRPr/>
              </a:pPr>
              <a:r>
                <a:rPr lang="en-US" sz="3200" dirty="0">
                  <a:ln w="9525">
                    <a:solidFill>
                      <a:schemeClr val="bg1"/>
                    </a:solidFill>
                    <a:prstDash val="solid"/>
                  </a:ln>
                  <a:effectLst>
                    <a:outerShdw blurRad="12700" dist="38100" dir="2700000" algn="tl" rotWithShape="0">
                      <a:schemeClr val="bg1">
                        <a:lumMod val="50000"/>
                      </a:schemeClr>
                    </a:outerShdw>
                  </a:effectLst>
                </a:rPr>
                <a:t>4</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90488" y="100013"/>
            <a:ext cx="1631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Picking Process</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7515225" y="788988"/>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460" name="TextBox 15"/>
          <p:cNvSpPr txBox="1">
            <a:spLocks noChangeArrowheads="1"/>
          </p:cNvSpPr>
          <p:nvPr/>
        </p:nvSpPr>
        <p:spPr bwMode="auto">
          <a:xfrm>
            <a:off x="2862263" y="958850"/>
            <a:ext cx="1763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Shipping Dept</a:t>
            </a:r>
          </a:p>
        </p:txBody>
      </p:sp>
      <p:sp>
        <p:nvSpPr>
          <p:cNvPr id="15" name="Rounded Rectangle 14"/>
          <p:cNvSpPr/>
          <p:nvPr/>
        </p:nvSpPr>
        <p:spPr bwMode="auto">
          <a:xfrm>
            <a:off x="2019300" y="1641475"/>
            <a:ext cx="1241425" cy="784225"/>
          </a:xfrm>
          <a:prstGeom prst="roundRect">
            <a:avLst/>
          </a:prstGeom>
          <a:solidFill>
            <a:schemeClr val="bg2">
              <a:lumMod val="40000"/>
              <a:lumOff val="60000"/>
            </a:schemeClr>
          </a:solidFill>
          <a:ln w="9525" cap="flat" cmpd="sng" algn="ctr">
            <a:noFill/>
            <a:prstDash val="solid"/>
            <a:round/>
            <a:headEnd type="none" w="med" len="med"/>
            <a:tailEnd type="none" w="med" len="med"/>
          </a:ln>
          <a:effectLst/>
        </p:spPr>
        <p:txBody>
          <a:bodyPr anchor="ctr">
            <a:spAutoFit/>
          </a:bodyPr>
          <a:lstStyle/>
          <a:p>
            <a:pPr algn="ctr" defTabSz="995363" eaLnBrk="1" hangingPunct="1">
              <a:defRPr/>
            </a:pPr>
            <a:r>
              <a:rPr lang="en-US" sz="1000" dirty="0">
                <a:latin typeface="Arial" charset="0"/>
                <a:ea typeface="新細明體" charset="-120"/>
              </a:rPr>
              <a:t>Refer to physical Ship request document </a:t>
            </a:r>
          </a:p>
        </p:txBody>
      </p:sp>
      <p:sp>
        <p:nvSpPr>
          <p:cNvPr id="19462" name="Rectangle 16"/>
          <p:cNvSpPr>
            <a:spLocks/>
          </p:cNvSpPr>
          <p:nvPr/>
        </p:nvSpPr>
        <p:spPr bwMode="auto">
          <a:xfrm>
            <a:off x="2036763" y="3343275"/>
            <a:ext cx="1223962" cy="708025"/>
          </a:xfrm>
          <a:prstGeom prst="rect">
            <a:avLst/>
          </a:prstGeom>
          <a:solidFill>
            <a:srgbClr val="FF9999"/>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Retrieve lot from warehouse, pick physical lot into trolley</a:t>
            </a:r>
          </a:p>
        </p:txBody>
      </p:sp>
      <p:cxnSp>
        <p:nvCxnSpPr>
          <p:cNvPr id="27" name="Straight Connector 26"/>
          <p:cNvCxnSpPr/>
          <p:nvPr/>
        </p:nvCxnSpPr>
        <p:spPr bwMode="auto">
          <a:xfrm>
            <a:off x="1314450" y="971550"/>
            <a:ext cx="0" cy="576103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464" name="Rectangle 33"/>
          <p:cNvSpPr>
            <a:spLocks/>
          </p:cNvSpPr>
          <p:nvPr/>
        </p:nvSpPr>
        <p:spPr bwMode="auto">
          <a:xfrm>
            <a:off x="36513" y="1671638"/>
            <a:ext cx="88423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Logistic &amp; Invoicing System</a:t>
            </a:r>
          </a:p>
          <a:p>
            <a:pPr algn="ctr" eaLnBrk="1" hangingPunct="1">
              <a:spcBef>
                <a:spcPct val="0"/>
              </a:spcBef>
              <a:buClrTx/>
              <a:buSzTx/>
              <a:buFontTx/>
              <a:buNone/>
            </a:pPr>
            <a:r>
              <a:rPr lang="en-US" altLang="en-US" sz="1200">
                <a:solidFill>
                  <a:schemeClr val="tx1"/>
                </a:solidFill>
                <a:latin typeface="Arial" panose="020B0604020202020204" pitchFamily="34" charset="0"/>
              </a:rPr>
              <a:t>(LI)</a:t>
            </a:r>
          </a:p>
        </p:txBody>
      </p:sp>
      <p:cxnSp>
        <p:nvCxnSpPr>
          <p:cNvPr id="65" name="Straight Connector 64"/>
          <p:cNvCxnSpPr/>
          <p:nvPr/>
        </p:nvCxnSpPr>
        <p:spPr bwMode="auto">
          <a:xfrm flipV="1">
            <a:off x="90488" y="1331913"/>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6" name="Straight Connector 65"/>
          <p:cNvCxnSpPr/>
          <p:nvPr/>
        </p:nvCxnSpPr>
        <p:spPr bwMode="auto">
          <a:xfrm flipV="1">
            <a:off x="90488" y="2916238"/>
            <a:ext cx="10369550" cy="26987"/>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9467" name="Rectangle 69"/>
          <p:cNvSpPr>
            <a:spLocks/>
          </p:cNvSpPr>
          <p:nvPr/>
        </p:nvSpPr>
        <p:spPr bwMode="auto">
          <a:xfrm>
            <a:off x="7731125" y="3157538"/>
            <a:ext cx="27273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None/>
            </a:pPr>
            <a:r>
              <a:rPr lang="en-US" altLang="en-US" sz="1200" b="0">
                <a:solidFill>
                  <a:schemeClr val="tx1"/>
                </a:solidFill>
                <a:latin typeface="Arial" panose="020B0604020202020204" pitchFamily="34" charset="0"/>
              </a:rPr>
              <a:t>Based on the ship request document, refer to Shelf location and customer lot number to pick the # of box required into a trolley.</a:t>
            </a:r>
          </a:p>
          <a:p>
            <a:pPr eaLnBrk="1" hangingPunct="1">
              <a:spcBef>
                <a:spcPct val="0"/>
              </a:spcBef>
              <a:buClrTx/>
              <a:buSzTx/>
              <a:buFontTx/>
              <a:buNone/>
            </a:pPr>
            <a:endParaRPr lang="en-US" altLang="en-US" sz="1200" b="0">
              <a:solidFill>
                <a:schemeClr val="tx1"/>
              </a:solidFill>
              <a:latin typeface="Arial" panose="020B0604020202020204" pitchFamily="34" charset="0"/>
            </a:endParaRPr>
          </a:p>
          <a:p>
            <a:pPr eaLnBrk="1" hangingPunct="1">
              <a:spcBef>
                <a:spcPct val="0"/>
              </a:spcBef>
              <a:buClrTx/>
              <a:buSzTx/>
              <a:buFontTx/>
              <a:buNone/>
            </a:pPr>
            <a:endParaRPr lang="en-US" altLang="en-US" sz="1200" b="0">
              <a:solidFill>
                <a:schemeClr val="tx1"/>
              </a:solidFill>
              <a:latin typeface="Arial" panose="020B0604020202020204" pitchFamily="34" charset="0"/>
            </a:endParaRPr>
          </a:p>
          <a:p>
            <a:pPr eaLnBrk="1" hangingPunct="1">
              <a:spcBef>
                <a:spcPct val="0"/>
              </a:spcBef>
              <a:buClrTx/>
              <a:buSzTx/>
              <a:buFontTx/>
              <a:buNone/>
            </a:pPr>
            <a:endParaRPr lang="en-US" altLang="en-US" sz="1200" b="0">
              <a:solidFill>
                <a:schemeClr val="tx1"/>
              </a:solidFill>
              <a:latin typeface="Arial" panose="020B0604020202020204" pitchFamily="34" charset="0"/>
            </a:endParaRPr>
          </a:p>
          <a:p>
            <a:pPr eaLnBrk="1" hangingPunct="1">
              <a:spcBef>
                <a:spcPct val="0"/>
              </a:spcBef>
              <a:buClrTx/>
              <a:buSzTx/>
              <a:buFontTx/>
              <a:buNone/>
            </a:pPr>
            <a:endParaRPr lang="en-US" altLang="en-US" sz="1200" b="0">
              <a:solidFill>
                <a:schemeClr val="tx1"/>
              </a:solidFill>
              <a:latin typeface="Arial" panose="020B0604020202020204" pitchFamily="34" charset="0"/>
            </a:endParaRPr>
          </a:p>
          <a:p>
            <a:pPr eaLnBrk="1" hangingPunct="1">
              <a:spcBef>
                <a:spcPct val="0"/>
              </a:spcBef>
              <a:buClrTx/>
              <a:buSzTx/>
              <a:buFontTx/>
              <a:buNone/>
            </a:pPr>
            <a:r>
              <a:rPr lang="en-US" altLang="en-US" sz="1200" b="0">
                <a:solidFill>
                  <a:schemeClr val="tx1"/>
                </a:solidFill>
                <a:latin typeface="Arial" panose="020B0604020202020204" pitchFamily="34" charset="0"/>
              </a:rPr>
              <a:t>No box splitting is allowed in FGI. </a:t>
            </a:r>
          </a:p>
        </p:txBody>
      </p:sp>
      <p:sp>
        <p:nvSpPr>
          <p:cNvPr id="19468" name="TextBox 71"/>
          <p:cNvSpPr txBox="1">
            <a:spLocks noChangeArrowheads="1"/>
          </p:cNvSpPr>
          <p:nvPr/>
        </p:nvSpPr>
        <p:spPr bwMode="auto">
          <a:xfrm>
            <a:off x="-125413" y="1009650"/>
            <a:ext cx="1079501"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19469" name="Rectangle 31"/>
          <p:cNvSpPr>
            <a:spLocks/>
          </p:cNvSpPr>
          <p:nvPr/>
        </p:nvSpPr>
        <p:spPr bwMode="auto">
          <a:xfrm>
            <a:off x="17463" y="3422650"/>
            <a:ext cx="884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Manual Process</a:t>
            </a:r>
          </a:p>
        </p:txBody>
      </p:sp>
      <p:cxnSp>
        <p:nvCxnSpPr>
          <p:cNvPr id="3" name="Straight Arrow Connector 2"/>
          <p:cNvCxnSpPr>
            <a:stCxn id="15" idx="2"/>
            <a:endCxn id="19462" idx="0"/>
          </p:cNvCxnSpPr>
          <p:nvPr/>
        </p:nvCxnSpPr>
        <p:spPr bwMode="auto">
          <a:xfrm>
            <a:off x="2640013" y="2425700"/>
            <a:ext cx="7937" cy="9175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9471" name="Diamond 23"/>
          <p:cNvSpPr>
            <a:spLocks noChangeArrowheads="1"/>
          </p:cNvSpPr>
          <p:nvPr/>
        </p:nvSpPr>
        <p:spPr bwMode="auto">
          <a:xfrm>
            <a:off x="3403600" y="3327400"/>
            <a:ext cx="1655763" cy="723900"/>
          </a:xfrm>
          <a:prstGeom prst="diamond">
            <a:avLst/>
          </a:prstGeom>
          <a:solidFill>
            <a:schemeClr val="bg1">
              <a:lumMod val="50000"/>
            </a:schemeClr>
          </a:solidFill>
          <a:ln>
            <a:noFill/>
          </a:ln>
        </p:spPr>
        <p:txBody>
          <a:bodyPr wrap="none" anchor="ct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defRPr/>
            </a:pPr>
            <a:r>
              <a:rPr lang="en-US" altLang="en-US" sz="1000" strike="sngStrike" dirty="0" smtClean="0">
                <a:solidFill>
                  <a:schemeClr val="tx1"/>
                </a:solidFill>
                <a:latin typeface="Arial" panose="020B0604020202020204" pitchFamily="34" charset="0"/>
              </a:rPr>
              <a:t>Box</a:t>
            </a:r>
            <a:r>
              <a:rPr lang="en-US" altLang="en-US" sz="1000" dirty="0" smtClean="0">
                <a:solidFill>
                  <a:schemeClr val="tx1"/>
                </a:solidFill>
                <a:latin typeface="Arial" panose="020B0604020202020204" pitchFamily="34" charset="0"/>
              </a:rPr>
              <a:t> </a:t>
            </a:r>
            <a:r>
              <a:rPr lang="en-US" altLang="en-US" sz="1000" strike="sngStrike" dirty="0" smtClean="0">
                <a:solidFill>
                  <a:schemeClr val="tx1"/>
                </a:solidFill>
                <a:latin typeface="Arial" panose="020B0604020202020204" pitchFamily="34" charset="0"/>
              </a:rPr>
              <a:t>Splitting</a:t>
            </a:r>
            <a:r>
              <a:rPr lang="en-US" altLang="en-US" sz="1000" dirty="0" smtClean="0">
                <a:solidFill>
                  <a:schemeClr val="tx1"/>
                </a:solidFill>
                <a:latin typeface="Arial" panose="020B0604020202020204" pitchFamily="34" charset="0"/>
              </a:rPr>
              <a:t>?</a:t>
            </a:r>
          </a:p>
        </p:txBody>
      </p:sp>
      <p:sp>
        <p:nvSpPr>
          <p:cNvPr id="19472" name="Rectangle 43"/>
          <p:cNvSpPr>
            <a:spLocks/>
          </p:cNvSpPr>
          <p:nvPr/>
        </p:nvSpPr>
        <p:spPr bwMode="auto">
          <a:xfrm>
            <a:off x="5275263" y="3492500"/>
            <a:ext cx="1223962" cy="400050"/>
          </a:xfrm>
          <a:prstGeom prst="rect">
            <a:avLst/>
          </a:prstGeom>
          <a:solidFill>
            <a:schemeClr val="bg1">
              <a:lumMod val="50000"/>
            </a:schemeClr>
          </a:solidFill>
          <a:ln>
            <a:noFill/>
          </a:ln>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defRPr/>
            </a:pPr>
            <a:r>
              <a:rPr lang="en-US" altLang="en-US" sz="1000" b="0" strike="sngStrike" dirty="0" smtClean="0">
                <a:solidFill>
                  <a:schemeClr val="tx1"/>
                </a:solidFill>
                <a:latin typeface="Arial" panose="020B0604020202020204" pitchFamily="34" charset="0"/>
              </a:rPr>
              <a:t>Relabeling &amp; QA buyoff</a:t>
            </a:r>
          </a:p>
        </p:txBody>
      </p:sp>
      <p:cxnSp>
        <p:nvCxnSpPr>
          <p:cNvPr id="37" name="Straight Arrow Connector 36"/>
          <p:cNvCxnSpPr>
            <a:stCxn id="19462" idx="3"/>
            <a:endCxn id="19471" idx="1"/>
          </p:cNvCxnSpPr>
          <p:nvPr/>
        </p:nvCxnSpPr>
        <p:spPr bwMode="auto">
          <a:xfrm flipV="1">
            <a:off x="3260725" y="3689350"/>
            <a:ext cx="142875" cy="79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9471" idx="3"/>
            <a:endCxn id="19472" idx="1"/>
          </p:cNvCxnSpPr>
          <p:nvPr/>
        </p:nvCxnSpPr>
        <p:spPr bwMode="auto">
          <a:xfrm>
            <a:off x="5059363" y="3689350"/>
            <a:ext cx="215900" cy="31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9475" name="TextBox 48"/>
          <p:cNvSpPr txBox="1">
            <a:spLocks noChangeArrowheads="1"/>
          </p:cNvSpPr>
          <p:nvPr/>
        </p:nvSpPr>
        <p:spPr bwMode="auto">
          <a:xfrm>
            <a:off x="4772025" y="3422650"/>
            <a:ext cx="684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b="0"/>
              <a:t>Yes</a:t>
            </a:r>
          </a:p>
        </p:txBody>
      </p:sp>
      <p:sp>
        <p:nvSpPr>
          <p:cNvPr id="19476" name="TextBox 57"/>
          <p:cNvSpPr txBox="1">
            <a:spLocks noChangeArrowheads="1"/>
          </p:cNvSpPr>
          <p:nvPr/>
        </p:nvSpPr>
        <p:spPr bwMode="auto">
          <a:xfrm>
            <a:off x="4267200" y="4038600"/>
            <a:ext cx="684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b="0"/>
              <a:t>No</a:t>
            </a:r>
          </a:p>
        </p:txBody>
      </p:sp>
      <p:sp>
        <p:nvSpPr>
          <p:cNvPr id="19477" name="TextBox 31"/>
          <p:cNvSpPr txBox="1">
            <a:spLocks noChangeArrowheads="1"/>
          </p:cNvSpPr>
          <p:nvPr/>
        </p:nvSpPr>
        <p:spPr bwMode="auto">
          <a:xfrm>
            <a:off x="152400" y="6934200"/>
            <a:ext cx="10360025"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200" u="sng"/>
              <a:t>Summary:-</a:t>
            </a:r>
          </a:p>
          <a:p>
            <a:r>
              <a:rPr lang="en-US" altLang="en-US" sz="1200" b="0"/>
              <a:t>Lot Splitting is possible in FGI where relabeling process is needed.   </a:t>
            </a:r>
          </a:p>
        </p:txBody>
      </p:sp>
      <p:sp>
        <p:nvSpPr>
          <p:cNvPr id="19478" name="TextBox 35"/>
          <p:cNvSpPr txBox="1">
            <a:spLocks noChangeArrowheads="1"/>
          </p:cNvSpPr>
          <p:nvPr/>
        </p:nvSpPr>
        <p:spPr bwMode="auto">
          <a:xfrm>
            <a:off x="7578725" y="887413"/>
            <a:ext cx="1800225" cy="322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152400" y="225425"/>
            <a:ext cx="420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Customer Inner Box Label Printing Process</a:t>
            </a:r>
            <a:endParaRPr lang="en-US" altLang="en-US" sz="1800">
              <a:solidFill>
                <a:schemeClr val="tx1"/>
              </a:solidFill>
              <a:latin typeface="Arial" panose="020B0604020202020204" pitchFamily="34" charset="0"/>
            </a:endParaRPr>
          </a:p>
        </p:txBody>
      </p:sp>
      <p:cxnSp>
        <p:nvCxnSpPr>
          <p:cNvPr id="9" name="Straight Connector 8"/>
          <p:cNvCxnSpPr/>
          <p:nvPr/>
        </p:nvCxnSpPr>
        <p:spPr bwMode="auto">
          <a:xfrm>
            <a:off x="7286625" y="9001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484" name="TextBox 15"/>
          <p:cNvSpPr txBox="1">
            <a:spLocks noChangeArrowheads="1"/>
          </p:cNvSpPr>
          <p:nvPr/>
        </p:nvSpPr>
        <p:spPr bwMode="auto">
          <a:xfrm>
            <a:off x="1754188" y="915988"/>
            <a:ext cx="1763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Fresh Print Flow</a:t>
            </a:r>
          </a:p>
        </p:txBody>
      </p:sp>
      <p:sp>
        <p:nvSpPr>
          <p:cNvPr id="20485" name="Rounded Rectangle 14"/>
          <p:cNvSpPr>
            <a:spLocks noChangeArrowheads="1"/>
          </p:cNvSpPr>
          <p:nvPr/>
        </p:nvSpPr>
        <p:spPr bwMode="auto">
          <a:xfrm>
            <a:off x="2019300" y="1547813"/>
            <a:ext cx="1241425" cy="273050"/>
          </a:xfrm>
          <a:prstGeom prst="roundRect">
            <a:avLst>
              <a:gd name="adj" fmla="val 16667"/>
            </a:avLst>
          </a:prstGeom>
          <a:solidFill>
            <a:srgbClr val="A0C8C8"/>
          </a:solidFill>
          <a:ln w="9525" algn="ctr">
            <a:solidFill>
              <a:srgbClr val="A0C8C8"/>
            </a:solidFill>
            <a:round/>
            <a:headEnd/>
            <a:tailEnd/>
          </a:ln>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Login to LPS</a:t>
            </a:r>
          </a:p>
        </p:txBody>
      </p:sp>
      <p:cxnSp>
        <p:nvCxnSpPr>
          <p:cNvPr id="27" name="Straight Connector 26"/>
          <p:cNvCxnSpPr/>
          <p:nvPr/>
        </p:nvCxnSpPr>
        <p:spPr bwMode="auto">
          <a:xfrm>
            <a:off x="1458913" y="900113"/>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bwMode="auto">
          <a:xfrm flipV="1">
            <a:off x="90488" y="1260475"/>
            <a:ext cx="10369550" cy="26988"/>
          </a:xfrm>
          <a:prstGeom prst="line">
            <a:avLst/>
          </a:prstGeom>
          <a:ln>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8445" name="Rectangle 69"/>
          <p:cNvSpPr>
            <a:spLocks/>
          </p:cNvSpPr>
          <p:nvPr/>
        </p:nvSpPr>
        <p:spPr bwMode="auto">
          <a:xfrm>
            <a:off x="7413625" y="1331913"/>
            <a:ext cx="304641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 typeface="Wingdings" panose="05000000000000000000" pitchFamily="2" charset="2"/>
              <a:buNone/>
              <a:defRPr/>
            </a:pPr>
            <a:r>
              <a:rPr lang="en-US" altLang="en-US" sz="1200" u="sng" dirty="0" smtClean="0">
                <a:solidFill>
                  <a:schemeClr val="tx1"/>
                </a:solidFill>
                <a:latin typeface="Arial" panose="020B0604020202020204" pitchFamily="34" charset="0"/>
              </a:rPr>
              <a:t>Fresh Printing Flow:-</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Login to Label Printing System (LPS)</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Go to screen – Avago LSI Inner Label Bartender</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the </a:t>
            </a:r>
            <a:r>
              <a:rPr lang="en-US" altLang="en-US" sz="1200" b="0" dirty="0" err="1" smtClean="0">
                <a:solidFill>
                  <a:schemeClr val="tx1"/>
                </a:solidFill>
                <a:latin typeface="Arial" panose="020B0604020202020204" pitchFamily="34" charset="0"/>
              </a:rPr>
              <a:t>PickSlip</a:t>
            </a:r>
            <a:r>
              <a:rPr lang="en-US" altLang="en-US" sz="1200" b="0" dirty="0" smtClean="0">
                <a:solidFill>
                  <a:schemeClr val="tx1"/>
                </a:solidFill>
                <a:latin typeface="Arial" panose="020B0604020202020204" pitchFamily="34" charset="0"/>
              </a:rPr>
              <a:t> number from ship request document. System will list down all ship lot number required. </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ship lot # from ship request document.</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the Inn-Gen 2D barcode stick on the physical box. </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If that is the correct 2D barcode scan, user can click the print button to print the customer inner box label.</a:t>
            </a:r>
          </a:p>
        </p:txBody>
      </p:sp>
      <p:sp>
        <p:nvSpPr>
          <p:cNvPr id="20489" name="TextBox 71"/>
          <p:cNvSpPr txBox="1">
            <a:spLocks noChangeArrowheads="1"/>
          </p:cNvSpPr>
          <p:nvPr/>
        </p:nvSpPr>
        <p:spPr bwMode="auto">
          <a:xfrm>
            <a:off x="19050" y="900113"/>
            <a:ext cx="10795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pPr algn="ctr"/>
            <a:r>
              <a:rPr lang="en-US" altLang="en-US"/>
              <a:t>System</a:t>
            </a:r>
          </a:p>
        </p:txBody>
      </p:sp>
      <p:sp>
        <p:nvSpPr>
          <p:cNvPr id="20490" name="TextBox 35"/>
          <p:cNvSpPr txBox="1">
            <a:spLocks noChangeArrowheads="1"/>
          </p:cNvSpPr>
          <p:nvPr/>
        </p:nvSpPr>
        <p:spPr bwMode="auto">
          <a:xfrm>
            <a:off x="7650163" y="887413"/>
            <a:ext cx="1800225" cy="322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Remark</a:t>
            </a:r>
          </a:p>
        </p:txBody>
      </p:sp>
      <p:sp>
        <p:nvSpPr>
          <p:cNvPr id="20491" name="Rectangle 73"/>
          <p:cNvSpPr>
            <a:spLocks/>
          </p:cNvSpPr>
          <p:nvPr/>
        </p:nvSpPr>
        <p:spPr bwMode="auto">
          <a:xfrm>
            <a:off x="38100" y="2120900"/>
            <a:ext cx="1276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200">
                <a:solidFill>
                  <a:schemeClr val="tx1"/>
                </a:solidFill>
                <a:latin typeface="Arial" panose="020B0604020202020204" pitchFamily="34" charset="0"/>
              </a:rPr>
              <a:t>Label Printing System (LPS)</a:t>
            </a:r>
          </a:p>
        </p:txBody>
      </p:sp>
      <p:sp>
        <p:nvSpPr>
          <p:cNvPr id="20492" name="Rectangle 16"/>
          <p:cNvSpPr>
            <a:spLocks/>
          </p:cNvSpPr>
          <p:nvPr/>
        </p:nvSpPr>
        <p:spPr bwMode="auto">
          <a:xfrm>
            <a:off x="2024063" y="2211388"/>
            <a:ext cx="1236662" cy="708025"/>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Launch the screen – Avago Drop Ship Inner Label  (FGI)</a:t>
            </a:r>
          </a:p>
        </p:txBody>
      </p:sp>
      <p:sp>
        <p:nvSpPr>
          <p:cNvPr id="20493" name="Rectangle 16"/>
          <p:cNvSpPr>
            <a:spLocks/>
          </p:cNvSpPr>
          <p:nvPr/>
        </p:nvSpPr>
        <p:spPr bwMode="auto">
          <a:xfrm>
            <a:off x="1965325" y="3375025"/>
            <a:ext cx="1366838" cy="246063"/>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Pickslip #</a:t>
            </a:r>
          </a:p>
        </p:txBody>
      </p:sp>
      <p:sp>
        <p:nvSpPr>
          <p:cNvPr id="20494" name="Rectangle 16"/>
          <p:cNvSpPr>
            <a:spLocks/>
          </p:cNvSpPr>
          <p:nvPr/>
        </p:nvSpPr>
        <p:spPr bwMode="auto">
          <a:xfrm>
            <a:off x="1955800" y="4049713"/>
            <a:ext cx="1366838" cy="246062"/>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Ship Lot #</a:t>
            </a:r>
          </a:p>
        </p:txBody>
      </p:sp>
      <p:sp>
        <p:nvSpPr>
          <p:cNvPr id="20495" name="Rectangle 16"/>
          <p:cNvSpPr>
            <a:spLocks/>
          </p:cNvSpPr>
          <p:nvPr/>
        </p:nvSpPr>
        <p:spPr bwMode="auto">
          <a:xfrm>
            <a:off x="1954213" y="4727575"/>
            <a:ext cx="1365250"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2D barcode from Inn Gen label</a:t>
            </a:r>
          </a:p>
        </p:txBody>
      </p:sp>
      <p:sp>
        <p:nvSpPr>
          <p:cNvPr id="20496" name="Rectangle 16"/>
          <p:cNvSpPr>
            <a:spLocks/>
          </p:cNvSpPr>
          <p:nvPr/>
        </p:nvSpPr>
        <p:spPr bwMode="auto">
          <a:xfrm>
            <a:off x="1954213" y="5591175"/>
            <a:ext cx="1365250" cy="2476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Click Print</a:t>
            </a:r>
          </a:p>
        </p:txBody>
      </p:sp>
      <p:cxnSp>
        <p:nvCxnSpPr>
          <p:cNvPr id="20497" name="Straight Arrow Connector 4"/>
          <p:cNvCxnSpPr>
            <a:cxnSpLocks noChangeShapeType="1"/>
            <a:stCxn id="20485" idx="2"/>
            <a:endCxn id="20492" idx="0"/>
          </p:cNvCxnSpPr>
          <p:nvPr/>
        </p:nvCxnSpPr>
        <p:spPr bwMode="auto">
          <a:xfrm>
            <a:off x="2640013" y="1820863"/>
            <a:ext cx="3175" cy="3905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8" name="Straight Arrow Connector 6"/>
          <p:cNvCxnSpPr>
            <a:cxnSpLocks noChangeShapeType="1"/>
            <a:stCxn id="20492" idx="2"/>
            <a:endCxn id="20493" idx="0"/>
          </p:cNvCxnSpPr>
          <p:nvPr/>
        </p:nvCxnSpPr>
        <p:spPr bwMode="auto">
          <a:xfrm>
            <a:off x="2643188" y="2919413"/>
            <a:ext cx="6350" cy="4556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9" name="Straight Arrow Connector 9"/>
          <p:cNvCxnSpPr>
            <a:cxnSpLocks noChangeShapeType="1"/>
            <a:stCxn id="20493" idx="2"/>
            <a:endCxn id="20494" idx="0"/>
          </p:cNvCxnSpPr>
          <p:nvPr/>
        </p:nvCxnSpPr>
        <p:spPr bwMode="auto">
          <a:xfrm flipH="1">
            <a:off x="2640013" y="3621088"/>
            <a:ext cx="7937" cy="4286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0" name="Straight Arrow Connector 11"/>
          <p:cNvCxnSpPr>
            <a:cxnSpLocks noChangeShapeType="1"/>
            <a:stCxn id="20494" idx="2"/>
            <a:endCxn id="20495" idx="0"/>
          </p:cNvCxnSpPr>
          <p:nvPr/>
        </p:nvCxnSpPr>
        <p:spPr bwMode="auto">
          <a:xfrm flipH="1">
            <a:off x="2636838" y="4295775"/>
            <a:ext cx="3175" cy="4318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Straight Arrow Connector 13"/>
          <p:cNvCxnSpPr>
            <a:cxnSpLocks noChangeShapeType="1"/>
            <a:stCxn id="20495" idx="2"/>
            <a:endCxn id="20496" idx="0"/>
          </p:cNvCxnSpPr>
          <p:nvPr/>
        </p:nvCxnSpPr>
        <p:spPr bwMode="auto">
          <a:xfrm>
            <a:off x="2636838" y="5127625"/>
            <a:ext cx="0" cy="4635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02" name="TextBox 15"/>
          <p:cNvSpPr txBox="1">
            <a:spLocks noChangeArrowheads="1"/>
          </p:cNvSpPr>
          <p:nvPr/>
        </p:nvSpPr>
        <p:spPr bwMode="auto">
          <a:xfrm>
            <a:off x="4662488" y="885825"/>
            <a:ext cx="17637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a:t>Reprint Flow</a:t>
            </a:r>
          </a:p>
        </p:txBody>
      </p:sp>
      <p:cxnSp>
        <p:nvCxnSpPr>
          <p:cNvPr id="42" name="Straight Connector 41"/>
          <p:cNvCxnSpPr/>
          <p:nvPr/>
        </p:nvCxnSpPr>
        <p:spPr bwMode="auto">
          <a:xfrm>
            <a:off x="3906838" y="954088"/>
            <a:ext cx="0" cy="57610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504" name="Rounded Rectangle 42"/>
          <p:cNvSpPr>
            <a:spLocks noChangeArrowheads="1"/>
          </p:cNvSpPr>
          <p:nvPr/>
        </p:nvSpPr>
        <p:spPr bwMode="auto">
          <a:xfrm>
            <a:off x="4970463" y="1547813"/>
            <a:ext cx="1241425" cy="273050"/>
          </a:xfrm>
          <a:prstGeom prst="roundRect">
            <a:avLst>
              <a:gd name="adj" fmla="val 16667"/>
            </a:avLst>
          </a:prstGeom>
          <a:solidFill>
            <a:srgbClr val="A0C8C8"/>
          </a:solidFill>
          <a:ln w="9525" algn="ctr">
            <a:solidFill>
              <a:srgbClr val="A0C8C8"/>
            </a:solidFill>
            <a:round/>
            <a:headEnd/>
            <a:tailEnd/>
          </a:ln>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Login to LPS</a:t>
            </a:r>
          </a:p>
        </p:txBody>
      </p:sp>
      <p:sp>
        <p:nvSpPr>
          <p:cNvPr id="20505" name="Rectangle 16"/>
          <p:cNvSpPr>
            <a:spLocks/>
          </p:cNvSpPr>
          <p:nvPr/>
        </p:nvSpPr>
        <p:spPr bwMode="auto">
          <a:xfrm>
            <a:off x="4976813" y="1981200"/>
            <a:ext cx="1223962" cy="706438"/>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Launch the screen – Avago LSI Inner Label Bartender</a:t>
            </a:r>
          </a:p>
        </p:txBody>
      </p:sp>
      <p:sp>
        <p:nvSpPr>
          <p:cNvPr id="20506" name="Rectangle 16"/>
          <p:cNvSpPr>
            <a:spLocks/>
          </p:cNvSpPr>
          <p:nvPr/>
        </p:nvSpPr>
        <p:spPr bwMode="auto">
          <a:xfrm>
            <a:off x="4916488" y="2844800"/>
            <a:ext cx="1366837" cy="246063"/>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Select Reprint</a:t>
            </a:r>
          </a:p>
        </p:txBody>
      </p:sp>
      <p:sp>
        <p:nvSpPr>
          <p:cNvPr id="20507" name="Rectangle 16"/>
          <p:cNvSpPr>
            <a:spLocks/>
          </p:cNvSpPr>
          <p:nvPr/>
        </p:nvSpPr>
        <p:spPr bwMode="auto">
          <a:xfrm>
            <a:off x="4908550" y="3276600"/>
            <a:ext cx="1365250"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the Pickslip #</a:t>
            </a:r>
          </a:p>
        </p:txBody>
      </p:sp>
      <p:sp>
        <p:nvSpPr>
          <p:cNvPr id="20508" name="Rectangle 16"/>
          <p:cNvSpPr>
            <a:spLocks/>
          </p:cNvSpPr>
          <p:nvPr/>
        </p:nvSpPr>
        <p:spPr bwMode="auto">
          <a:xfrm>
            <a:off x="4905375" y="4429125"/>
            <a:ext cx="1365250"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2D barcode from Inn Gen label</a:t>
            </a:r>
          </a:p>
        </p:txBody>
      </p:sp>
      <p:sp>
        <p:nvSpPr>
          <p:cNvPr id="20509" name="Rectangle 16"/>
          <p:cNvSpPr>
            <a:spLocks/>
          </p:cNvSpPr>
          <p:nvPr/>
        </p:nvSpPr>
        <p:spPr bwMode="auto">
          <a:xfrm>
            <a:off x="5919788" y="6630988"/>
            <a:ext cx="1366837" cy="246062"/>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Proceed Printing</a:t>
            </a:r>
          </a:p>
        </p:txBody>
      </p:sp>
      <p:cxnSp>
        <p:nvCxnSpPr>
          <p:cNvPr id="20510" name="Straight Arrow Connector 48"/>
          <p:cNvCxnSpPr>
            <a:cxnSpLocks noChangeShapeType="1"/>
            <a:stCxn id="20504" idx="2"/>
            <a:endCxn id="20505" idx="0"/>
          </p:cNvCxnSpPr>
          <p:nvPr/>
        </p:nvCxnSpPr>
        <p:spPr bwMode="auto">
          <a:xfrm flipH="1">
            <a:off x="5588000" y="1820863"/>
            <a:ext cx="3175" cy="1603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1" name="Straight Arrow Connector 49"/>
          <p:cNvCxnSpPr>
            <a:cxnSpLocks noChangeShapeType="1"/>
            <a:stCxn id="20505" idx="2"/>
            <a:endCxn id="20506" idx="0"/>
          </p:cNvCxnSpPr>
          <p:nvPr/>
        </p:nvCxnSpPr>
        <p:spPr bwMode="auto">
          <a:xfrm>
            <a:off x="5588000" y="2687638"/>
            <a:ext cx="11113" cy="1571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2" name="Straight Arrow Connector 50"/>
          <p:cNvCxnSpPr>
            <a:cxnSpLocks noChangeShapeType="1"/>
            <a:stCxn id="20506" idx="2"/>
            <a:endCxn id="20507" idx="0"/>
          </p:cNvCxnSpPr>
          <p:nvPr/>
        </p:nvCxnSpPr>
        <p:spPr bwMode="auto">
          <a:xfrm flipH="1">
            <a:off x="5591175" y="3090863"/>
            <a:ext cx="7938" cy="18573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13" name="Straight Arrow Connector 51"/>
          <p:cNvCxnSpPr>
            <a:cxnSpLocks noChangeShapeType="1"/>
            <a:endCxn id="20508" idx="0"/>
          </p:cNvCxnSpPr>
          <p:nvPr/>
        </p:nvCxnSpPr>
        <p:spPr bwMode="auto">
          <a:xfrm flipH="1">
            <a:off x="5588000" y="4073525"/>
            <a:ext cx="3175" cy="355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14" name="Rectangle 16"/>
          <p:cNvSpPr>
            <a:spLocks/>
          </p:cNvSpPr>
          <p:nvPr/>
        </p:nvSpPr>
        <p:spPr bwMode="auto">
          <a:xfrm>
            <a:off x="4916488" y="3852863"/>
            <a:ext cx="1366837"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Scan in the Ship Lot #</a:t>
            </a:r>
          </a:p>
        </p:txBody>
      </p:sp>
      <p:cxnSp>
        <p:nvCxnSpPr>
          <p:cNvPr id="20515" name="Straight Arrow Connector 16"/>
          <p:cNvCxnSpPr>
            <a:cxnSpLocks noChangeShapeType="1"/>
            <a:stCxn id="20507" idx="2"/>
            <a:endCxn id="20514" idx="0"/>
          </p:cNvCxnSpPr>
          <p:nvPr/>
        </p:nvCxnSpPr>
        <p:spPr bwMode="auto">
          <a:xfrm>
            <a:off x="5591175" y="3676650"/>
            <a:ext cx="7938" cy="1762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16" name="Rectangle 16"/>
          <p:cNvSpPr>
            <a:spLocks/>
          </p:cNvSpPr>
          <p:nvPr/>
        </p:nvSpPr>
        <p:spPr bwMode="auto">
          <a:xfrm>
            <a:off x="4914900" y="5005388"/>
            <a:ext cx="1365250" cy="554037"/>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Input User ID, password and reason to reprint</a:t>
            </a:r>
          </a:p>
        </p:txBody>
      </p:sp>
      <p:cxnSp>
        <p:nvCxnSpPr>
          <p:cNvPr id="20517" name="Straight Arrow Connector 18"/>
          <p:cNvCxnSpPr>
            <a:cxnSpLocks noChangeShapeType="1"/>
            <a:stCxn id="20508" idx="2"/>
            <a:endCxn id="20516" idx="0"/>
          </p:cNvCxnSpPr>
          <p:nvPr/>
        </p:nvCxnSpPr>
        <p:spPr bwMode="auto">
          <a:xfrm>
            <a:off x="5588000" y="4829175"/>
            <a:ext cx="9525" cy="1762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18" name="Diamond 19"/>
          <p:cNvSpPr>
            <a:spLocks noChangeArrowheads="1"/>
          </p:cNvSpPr>
          <p:nvPr/>
        </p:nvSpPr>
        <p:spPr bwMode="auto">
          <a:xfrm>
            <a:off x="4838700" y="5740400"/>
            <a:ext cx="1516063" cy="571500"/>
          </a:xfrm>
          <a:prstGeom prst="diamond">
            <a:avLst/>
          </a:prstGeom>
          <a:solidFill>
            <a:srgbClr val="A0C8C8"/>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Authorized user?</a:t>
            </a:r>
          </a:p>
        </p:txBody>
      </p:sp>
      <p:sp>
        <p:nvSpPr>
          <p:cNvPr id="20519" name="Rectangle 16"/>
          <p:cNvSpPr>
            <a:spLocks/>
          </p:cNvSpPr>
          <p:nvPr/>
        </p:nvSpPr>
        <p:spPr bwMode="auto">
          <a:xfrm>
            <a:off x="3978275" y="6494463"/>
            <a:ext cx="1366838" cy="400050"/>
          </a:xfrm>
          <a:prstGeom prst="rect">
            <a:avLst/>
          </a:prstGeom>
          <a:solidFill>
            <a:srgbClr val="A0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en-US" sz="1000">
                <a:solidFill>
                  <a:schemeClr val="tx1"/>
                </a:solidFill>
                <a:latin typeface="Arial" panose="020B0604020202020204" pitchFamily="34" charset="0"/>
              </a:rPr>
              <a:t>Blocked from Printing</a:t>
            </a:r>
          </a:p>
        </p:txBody>
      </p:sp>
      <p:cxnSp>
        <p:nvCxnSpPr>
          <p:cNvPr id="20520" name="Straight Arrow Connector 21"/>
          <p:cNvCxnSpPr>
            <a:cxnSpLocks noChangeShapeType="1"/>
            <a:stCxn id="20516" idx="2"/>
            <a:endCxn id="20518" idx="0"/>
          </p:cNvCxnSpPr>
          <p:nvPr/>
        </p:nvCxnSpPr>
        <p:spPr bwMode="auto">
          <a:xfrm flipH="1">
            <a:off x="5597525" y="5559425"/>
            <a:ext cx="0" cy="1809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1" name="Elbow Connector 24"/>
          <p:cNvCxnSpPr>
            <a:cxnSpLocks noChangeShapeType="1"/>
            <a:stCxn id="20518" idx="1"/>
            <a:endCxn id="20519" idx="0"/>
          </p:cNvCxnSpPr>
          <p:nvPr/>
        </p:nvCxnSpPr>
        <p:spPr bwMode="auto">
          <a:xfrm rot="10800000" flipV="1">
            <a:off x="4662488" y="6026150"/>
            <a:ext cx="176212" cy="468313"/>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22" name="Elbow Connector 33"/>
          <p:cNvCxnSpPr>
            <a:cxnSpLocks noChangeShapeType="1"/>
            <a:stCxn id="20518" idx="3"/>
            <a:endCxn id="20509" idx="0"/>
          </p:cNvCxnSpPr>
          <p:nvPr/>
        </p:nvCxnSpPr>
        <p:spPr bwMode="auto">
          <a:xfrm>
            <a:off x="6354763" y="6026150"/>
            <a:ext cx="249237" cy="604838"/>
          </a:xfrm>
          <a:prstGeom prst="bentConnector2">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 name="Rectangle 69"/>
          <p:cNvSpPr>
            <a:spLocks/>
          </p:cNvSpPr>
          <p:nvPr/>
        </p:nvSpPr>
        <p:spPr bwMode="auto">
          <a:xfrm>
            <a:off x="7440613" y="4068763"/>
            <a:ext cx="30464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 typeface="Wingdings" panose="05000000000000000000" pitchFamily="2" charset="2"/>
              <a:buNone/>
              <a:defRPr/>
            </a:pPr>
            <a:r>
              <a:rPr lang="en-US" altLang="en-US" sz="1200" u="sng" dirty="0" smtClean="0">
                <a:solidFill>
                  <a:schemeClr val="tx1"/>
                </a:solidFill>
                <a:latin typeface="Arial" panose="020B0604020202020204" pitchFamily="34" charset="0"/>
              </a:rPr>
              <a:t>Reprint Flow:-</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Login to Label Printing System (LPS)</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Go to screen – Avago LSI Inner Label Bartender.</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the </a:t>
            </a:r>
            <a:r>
              <a:rPr lang="en-US" altLang="en-US" sz="1200" b="0" dirty="0" err="1" smtClean="0">
                <a:solidFill>
                  <a:schemeClr val="tx1"/>
                </a:solidFill>
                <a:latin typeface="Arial" panose="020B0604020202020204" pitchFamily="34" charset="0"/>
              </a:rPr>
              <a:t>PickSlip</a:t>
            </a:r>
            <a:r>
              <a:rPr lang="en-US" altLang="en-US" sz="1200" b="0" dirty="0" smtClean="0">
                <a:solidFill>
                  <a:schemeClr val="tx1"/>
                </a:solidFill>
                <a:latin typeface="Arial" panose="020B0604020202020204" pitchFamily="34" charset="0"/>
              </a:rPr>
              <a:t> number from ship request document. </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ship lot # to reprint. </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Scan in the Inn-Gen 2D barcode stick on the physical box that need to reprint. </a:t>
            </a:r>
          </a:p>
          <a:p>
            <a:pPr marL="228600" indent="-228600" eaLnBrk="1" hangingPunct="1">
              <a:spcBef>
                <a:spcPct val="0"/>
              </a:spcBef>
              <a:buClrTx/>
              <a:buSzTx/>
              <a:buFont typeface="+mj-lt"/>
              <a:buAutoNum type="arabicPeriod"/>
              <a:defRPr/>
            </a:pPr>
            <a:r>
              <a:rPr lang="en-US" altLang="en-US" sz="1200" b="0" dirty="0" smtClean="0">
                <a:solidFill>
                  <a:schemeClr val="tx1"/>
                </a:solidFill>
                <a:latin typeface="Arial" panose="020B0604020202020204" pitchFamily="34" charset="0"/>
              </a:rPr>
              <a:t>System will prompt a screen to enter user name, password and reason to reprint. Only Authorized user can perform the reprint.</a:t>
            </a:r>
          </a:p>
        </p:txBody>
      </p:sp>
      <p:sp>
        <p:nvSpPr>
          <p:cNvPr id="20524" name="TextBox 7"/>
          <p:cNvSpPr txBox="1">
            <a:spLocks noChangeArrowheads="1"/>
          </p:cNvSpPr>
          <p:nvPr/>
        </p:nvSpPr>
        <p:spPr bwMode="auto">
          <a:xfrm>
            <a:off x="6354763" y="5740400"/>
            <a:ext cx="568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b="0"/>
              <a:t>Yes</a:t>
            </a:r>
          </a:p>
        </p:txBody>
      </p:sp>
      <p:sp>
        <p:nvSpPr>
          <p:cNvPr id="20525" name="TextBox 51"/>
          <p:cNvSpPr txBox="1">
            <a:spLocks noChangeArrowheads="1"/>
          </p:cNvSpPr>
          <p:nvPr/>
        </p:nvSpPr>
        <p:spPr bwMode="auto">
          <a:xfrm>
            <a:off x="4562475" y="5754688"/>
            <a:ext cx="568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500" b="1">
                <a:solidFill>
                  <a:schemeClr val="tx1"/>
                </a:solidFill>
                <a:latin typeface="Arial" panose="020B0604020202020204" pitchFamily="34" charset="0"/>
                <a:ea typeface="新細明體" panose="02020500000000000000" pitchFamily="18" charset="-120"/>
              </a:defRPr>
            </a:lvl1pPr>
            <a:lvl2pPr marL="742950" indent="-285750">
              <a:defRPr kumimoji="1" sz="1500" b="1">
                <a:solidFill>
                  <a:schemeClr val="tx1"/>
                </a:solidFill>
                <a:latin typeface="Arial" panose="020B0604020202020204" pitchFamily="34" charset="0"/>
                <a:ea typeface="新細明體" panose="02020500000000000000" pitchFamily="18" charset="-120"/>
              </a:defRPr>
            </a:lvl2pPr>
            <a:lvl3pPr marL="1143000" indent="-228600">
              <a:defRPr kumimoji="1" sz="1500" b="1">
                <a:solidFill>
                  <a:schemeClr val="tx1"/>
                </a:solidFill>
                <a:latin typeface="Arial" panose="020B0604020202020204" pitchFamily="34" charset="0"/>
                <a:ea typeface="新細明體" panose="02020500000000000000" pitchFamily="18" charset="-120"/>
              </a:defRPr>
            </a:lvl3pPr>
            <a:lvl4pPr marL="1600200" indent="-228600">
              <a:defRPr kumimoji="1" sz="1500" b="1">
                <a:solidFill>
                  <a:schemeClr val="tx1"/>
                </a:solidFill>
                <a:latin typeface="Arial" panose="020B0604020202020204" pitchFamily="34" charset="0"/>
                <a:ea typeface="新細明體" panose="02020500000000000000" pitchFamily="18" charset="-120"/>
              </a:defRPr>
            </a:lvl4pPr>
            <a:lvl5pPr marL="2057400" indent="-228600">
              <a:defRPr kumimoji="1" sz="15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500" b="1">
                <a:solidFill>
                  <a:schemeClr val="tx1"/>
                </a:solidFill>
                <a:latin typeface="Arial" panose="020B0604020202020204" pitchFamily="34" charset="0"/>
                <a:ea typeface="新細明體" panose="02020500000000000000" pitchFamily="18" charset="-120"/>
              </a:defRPr>
            </a:lvl9pPr>
          </a:lstStyle>
          <a:p>
            <a:r>
              <a:rPr lang="en-US" altLang="en-US" sz="1000" b="0"/>
              <a:t>No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192088" y="160338"/>
            <a:ext cx="5083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a:solidFill>
                  <a:schemeClr val="tx1"/>
                </a:solidFill>
              </a:rPr>
              <a:t>Customer Inner Box Label Printing Process – Details</a:t>
            </a:r>
            <a:endParaRPr lang="en-US" altLang="en-US" sz="1800">
              <a:solidFill>
                <a:schemeClr val="tx1"/>
              </a:solidFill>
              <a:latin typeface="Arial" panose="020B0604020202020204" pitchFamily="34" charset="0"/>
            </a:endParaRPr>
          </a:p>
        </p:txBody>
      </p:sp>
      <p:sp>
        <p:nvSpPr>
          <p:cNvPr id="21507" name="Rectangle 69"/>
          <p:cNvSpPr>
            <a:spLocks/>
          </p:cNvSpPr>
          <p:nvPr/>
        </p:nvSpPr>
        <p:spPr bwMode="auto">
          <a:xfrm>
            <a:off x="450850" y="500063"/>
            <a:ext cx="65389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Tx/>
              <a:buAutoNum type="arabicPeriod"/>
            </a:pPr>
            <a:r>
              <a:rPr lang="en-US" altLang="en-US" sz="1200" b="0" dirty="0">
                <a:solidFill>
                  <a:schemeClr val="tx1"/>
                </a:solidFill>
                <a:latin typeface="Arial" panose="020B0604020202020204" pitchFamily="34" charset="0"/>
                <a:cs typeface="Arial" panose="020B0604020202020204" pitchFamily="34" charset="0"/>
              </a:rPr>
              <a:t>Login to LPS. Go to Avago Drop Ship Inner label (FGI) screen. </a:t>
            </a:r>
          </a:p>
          <a:p>
            <a:pPr eaLnBrk="1" hangingPunct="1">
              <a:spcBef>
                <a:spcPct val="0"/>
              </a:spcBef>
              <a:buClrTx/>
              <a:buSzTx/>
              <a:buFontTx/>
              <a:buAutoNum type="arabicPeriod"/>
            </a:pPr>
            <a:r>
              <a:rPr lang="en-US" altLang="en-US" sz="1200" b="0" dirty="0">
                <a:solidFill>
                  <a:schemeClr val="tx1"/>
                </a:solidFill>
                <a:latin typeface="Arial" panose="020B0604020202020204" pitchFamily="34" charset="0"/>
                <a:cs typeface="Arial" panose="020B0604020202020204" pitchFamily="34" charset="0"/>
              </a:rPr>
              <a:t>Scan </a:t>
            </a:r>
            <a:r>
              <a:rPr lang="en-US" altLang="en-US" sz="1200" b="0" dirty="0" err="1">
                <a:solidFill>
                  <a:schemeClr val="tx1"/>
                </a:solidFill>
                <a:latin typeface="Arial" panose="020B0604020202020204" pitchFamily="34" charset="0"/>
                <a:cs typeface="Arial" panose="020B0604020202020204" pitchFamily="34" charset="0"/>
              </a:rPr>
              <a:t>PickSlip</a:t>
            </a:r>
            <a:r>
              <a:rPr lang="en-US" altLang="en-US" sz="1200" b="0" dirty="0">
                <a:solidFill>
                  <a:schemeClr val="tx1"/>
                </a:solidFill>
                <a:latin typeface="Arial" panose="020B0604020202020204" pitchFamily="34" charset="0"/>
                <a:cs typeface="Arial" panose="020B0604020202020204" pitchFamily="34" charset="0"/>
              </a:rPr>
              <a:t> #. Ship lot no attached to this </a:t>
            </a:r>
            <a:r>
              <a:rPr lang="en-US" altLang="en-US" sz="1200" b="0" dirty="0" err="1">
                <a:solidFill>
                  <a:schemeClr val="tx1"/>
                </a:solidFill>
                <a:latin typeface="Arial" panose="020B0604020202020204" pitchFamily="34" charset="0"/>
                <a:cs typeface="Arial" panose="020B0604020202020204" pitchFamily="34" charset="0"/>
              </a:rPr>
              <a:t>pickslip</a:t>
            </a:r>
            <a:r>
              <a:rPr lang="en-US" altLang="en-US" sz="1200" b="0" dirty="0">
                <a:solidFill>
                  <a:schemeClr val="tx1"/>
                </a:solidFill>
                <a:latin typeface="Arial" panose="020B0604020202020204" pitchFamily="34" charset="0"/>
                <a:cs typeface="Arial" panose="020B0604020202020204" pitchFamily="34" charset="0"/>
              </a:rPr>
              <a:t> will be auto displayed.</a:t>
            </a:r>
          </a:p>
          <a:p>
            <a:pPr eaLnBrk="1" hangingPunct="1">
              <a:spcBef>
                <a:spcPct val="0"/>
              </a:spcBef>
              <a:buClrTx/>
              <a:buSzTx/>
              <a:buFontTx/>
              <a:buAutoNum type="arabicPeriod"/>
            </a:pPr>
            <a:r>
              <a:rPr lang="en-US" altLang="en-US" sz="1200" b="0" dirty="0">
                <a:solidFill>
                  <a:schemeClr val="tx1"/>
                </a:solidFill>
                <a:latin typeface="Arial" panose="020B0604020202020204" pitchFamily="34" charset="0"/>
                <a:cs typeface="Arial" panose="020B0604020202020204" pitchFamily="34" charset="0"/>
              </a:rPr>
              <a:t>Scan Ship Lot No from internal ship request document. </a:t>
            </a:r>
          </a:p>
          <a:p>
            <a:pPr eaLnBrk="1" hangingPunct="1">
              <a:spcBef>
                <a:spcPct val="0"/>
              </a:spcBef>
              <a:buClrTx/>
              <a:buSzTx/>
              <a:buFontTx/>
              <a:buAutoNum type="arabicPeriod"/>
            </a:pPr>
            <a:r>
              <a:rPr lang="en-US" altLang="en-US" sz="1200" b="0" dirty="0">
                <a:solidFill>
                  <a:schemeClr val="tx1"/>
                </a:solidFill>
                <a:latin typeface="Arial" panose="020B0604020202020204" pitchFamily="34" charset="0"/>
                <a:cs typeface="Arial" panose="020B0604020202020204" pitchFamily="34" charset="0"/>
              </a:rPr>
              <a:t>Scan 2D barcode from inner box (INN-GEN) label. System validate the information on the 2D barcode (Box ID, customer lot no, device and quantity). If matched with system, user can click the print button to proceed printing. </a:t>
            </a:r>
          </a:p>
        </p:txBody>
      </p:sp>
      <p:grpSp>
        <p:nvGrpSpPr>
          <p:cNvPr id="21508" name="Group 1"/>
          <p:cNvGrpSpPr>
            <a:grpSpLocks/>
          </p:cNvGrpSpPr>
          <p:nvPr/>
        </p:nvGrpSpPr>
        <p:grpSpPr bwMode="auto">
          <a:xfrm>
            <a:off x="192088" y="1862138"/>
            <a:ext cx="10329862" cy="3614737"/>
            <a:chOff x="192088" y="1862138"/>
            <a:chExt cx="10329862" cy="3614737"/>
          </a:xfrm>
        </p:grpSpPr>
        <p:pic>
          <p:nvPicPr>
            <p:cNvPr id="2151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1947863"/>
              <a:ext cx="4787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0800" y="1862138"/>
              <a:ext cx="5391150"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0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5630863"/>
            <a:ext cx="31527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81438" y="1981200"/>
            <a:ext cx="385762" cy="522288"/>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1</a:t>
            </a:r>
          </a:p>
        </p:txBody>
      </p:sp>
      <p:sp>
        <p:nvSpPr>
          <p:cNvPr id="8" name="Rectangle 7"/>
          <p:cNvSpPr/>
          <p:nvPr/>
        </p:nvSpPr>
        <p:spPr>
          <a:xfrm>
            <a:off x="5275263" y="1960563"/>
            <a:ext cx="385762" cy="523875"/>
          </a:xfrm>
          <a:prstGeom prst="rect">
            <a:avLst/>
          </a:prstGeom>
          <a:noFill/>
        </p:spPr>
        <p:txBody>
          <a:bodyPr wrap="none">
            <a:spAutoFit/>
          </a:bodyPr>
          <a:lstStyle/>
          <a:p>
            <a:pPr algn="ctr">
              <a:defRPr/>
            </a:pPr>
            <a:r>
              <a:rPr lang="en-US" sz="2800" b="0" dirty="0">
                <a:ln w="0"/>
                <a:effectLst>
                  <a:outerShdw blurRad="38100" dist="19050" dir="2700000" algn="tl" rotWithShape="0">
                    <a:schemeClr val="dk1">
                      <a:alpha val="40000"/>
                    </a:schemeClr>
                  </a:outerShdw>
                </a:effectLst>
              </a:rPr>
              <a:t>2</a:t>
            </a:r>
          </a:p>
        </p:txBody>
      </p:sp>
      <p:sp>
        <p:nvSpPr>
          <p:cNvPr id="21512" name="Rectangle 69"/>
          <p:cNvSpPr>
            <a:spLocks/>
          </p:cNvSpPr>
          <p:nvPr/>
        </p:nvSpPr>
        <p:spPr bwMode="auto">
          <a:xfrm>
            <a:off x="377825" y="5586413"/>
            <a:ext cx="1830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eaLnBrk="1" hangingPunct="1">
              <a:spcBef>
                <a:spcPct val="0"/>
              </a:spcBef>
              <a:buClrTx/>
              <a:buSzTx/>
              <a:buFont typeface="Wingdings" panose="05000000000000000000" pitchFamily="2" charset="2"/>
              <a:buNone/>
            </a:pPr>
            <a:r>
              <a:rPr lang="en-US" altLang="en-US" sz="1200" b="0">
                <a:solidFill>
                  <a:schemeClr val="tx1"/>
                </a:solidFill>
                <a:latin typeface="Arial" panose="020B0604020202020204" pitchFamily="34" charset="0"/>
                <a:cs typeface="Arial" panose="020B0604020202020204" pitchFamily="34" charset="0"/>
              </a:rPr>
              <a:t>Actual Label print out</a:t>
            </a:r>
          </a:p>
        </p:txBody>
      </p:sp>
      <p:sp>
        <p:nvSpPr>
          <p:cNvPr id="2" name="Rectangle 1"/>
          <p:cNvSpPr/>
          <p:nvPr/>
        </p:nvSpPr>
        <p:spPr>
          <a:xfrm>
            <a:off x="4450461" y="3618256"/>
            <a:ext cx="1792478" cy="323165"/>
          </a:xfrm>
          <a:prstGeom prst="rect">
            <a:avLst/>
          </a:prstGeom>
        </p:spPr>
        <p:txBody>
          <a:bodyPr wrap="none">
            <a:spAutoFit/>
          </a:bodyPr>
          <a:lstStyle/>
          <a:p>
            <a:r>
              <a:rPr lang="en-US" dirty="0" smtClean="0"/>
              <a:t>LS92700_F&amp;R097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377825" y="130731"/>
            <a:ext cx="26143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algn="ctr" eaLnBrk="1" hangingPunct="1">
              <a:spcBef>
                <a:spcPct val="0"/>
              </a:spcBef>
              <a:buClrTx/>
              <a:buSzTx/>
              <a:buFontTx/>
              <a:buNone/>
            </a:pPr>
            <a:r>
              <a:rPr lang="en-US" altLang="zh-TW" sz="1800" dirty="0" smtClean="0">
                <a:solidFill>
                  <a:schemeClr val="tx1"/>
                </a:solidFill>
              </a:rPr>
              <a:t>Label Verification Process</a:t>
            </a:r>
            <a:endParaRPr lang="en-US" altLang="en-US" sz="1800" dirty="0">
              <a:solidFill>
                <a:schemeClr val="tx1"/>
              </a:solidFill>
              <a:latin typeface="Arial" panose="020B0604020202020204" pitchFamily="34"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663496638"/>
              </p:ext>
            </p:extLst>
          </p:nvPr>
        </p:nvGraphicFramePr>
        <p:xfrm>
          <a:off x="627790" y="1332359"/>
          <a:ext cx="2376264" cy="2004973"/>
        </p:xfrm>
        <a:graphic>
          <a:graphicData uri="http://schemas.openxmlformats.org/presentationml/2006/ole">
            <mc:AlternateContent xmlns:mc="http://schemas.openxmlformats.org/markup-compatibility/2006">
              <mc:Choice xmlns:v="urn:schemas-microsoft-com:vml" Requires="v">
                <p:oleObj spid="_x0000_s49155" name="Presentation" showAsIcon="1" r:id="rId4" imgW="914400" imgH="771480" progId="PowerPoint.Show.12">
                  <p:embed/>
                </p:oleObj>
              </mc:Choice>
              <mc:Fallback>
                <p:oleObj name="Presentation" showAsIcon="1" r:id="rId4" imgW="914400" imgH="771480" progId="PowerPoint.Show.12">
                  <p:embed/>
                  <p:pic>
                    <p:nvPicPr>
                      <p:cNvPr id="0" name=""/>
                      <p:cNvPicPr/>
                      <p:nvPr/>
                    </p:nvPicPr>
                    <p:blipFill>
                      <a:blip r:embed="rId5"/>
                      <a:stretch>
                        <a:fillRect/>
                      </a:stretch>
                    </p:blipFill>
                    <p:spPr>
                      <a:xfrm>
                        <a:off x="627790" y="1332359"/>
                        <a:ext cx="2376264" cy="2004973"/>
                      </a:xfrm>
                      <a:prstGeom prst="rect">
                        <a:avLst/>
                      </a:prstGeom>
                    </p:spPr>
                  </p:pic>
                </p:oleObj>
              </mc:Fallback>
            </mc:AlternateContent>
          </a:graphicData>
        </a:graphic>
      </p:graphicFrame>
      <p:sp>
        <p:nvSpPr>
          <p:cNvPr id="13" name="Rectangle 69"/>
          <p:cNvSpPr>
            <a:spLocks/>
          </p:cNvSpPr>
          <p:nvPr/>
        </p:nvSpPr>
        <p:spPr bwMode="auto">
          <a:xfrm>
            <a:off x="405486" y="687611"/>
            <a:ext cx="6538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marL="228600" indent="-228600" defTabSz="995363">
              <a:spcBef>
                <a:spcPct val="20000"/>
              </a:spcBef>
              <a:buClr>
                <a:srgbClr val="800000"/>
              </a:buClr>
              <a:buSzPct val="50000"/>
              <a:buFont typeface="Wingdings" panose="05000000000000000000" pitchFamily="2" charset="2"/>
              <a:buChar char="£"/>
              <a:defRPr kumimoji="1" sz="3000" b="1">
                <a:solidFill>
                  <a:srgbClr val="333333"/>
                </a:solidFill>
                <a:latin typeface="Calibri" panose="020F0502020204030204" pitchFamily="34" charset="0"/>
                <a:ea typeface="新細明體" panose="02020500000000000000" pitchFamily="18" charset="-120"/>
                <a:cs typeface="Calibri" panose="020F0502020204030204" pitchFamily="34" charset="0"/>
              </a:defRPr>
            </a:lvl1pPr>
            <a:lvl2pPr marL="742950" indent="-285750" defTabSz="995363">
              <a:spcBef>
                <a:spcPct val="20000"/>
              </a:spcBef>
              <a:buClr>
                <a:srgbClr val="E6820A"/>
              </a:buClr>
              <a:buChar char="–"/>
              <a:defRPr kumimoji="1" sz="3000" b="1">
                <a:solidFill>
                  <a:srgbClr val="3C1E1E"/>
                </a:solidFill>
                <a:latin typeface="Trebuchet MS" panose="020B0603020202020204" pitchFamily="34" charset="0"/>
                <a:ea typeface="新細明體" panose="02020500000000000000" pitchFamily="18" charset="-120"/>
                <a:cs typeface="Calibri" panose="020F0502020204030204" pitchFamily="34" charset="0"/>
              </a:defRPr>
            </a:lvl2pPr>
            <a:lvl3pPr marL="1143000" indent="-228600" defTabSz="995363">
              <a:spcBef>
                <a:spcPct val="20000"/>
              </a:spcBef>
              <a:buClr>
                <a:srgbClr val="800000"/>
              </a:buClr>
              <a:buChar char="•"/>
              <a:defRPr kumimoji="1" sz="2600" b="1">
                <a:solidFill>
                  <a:srgbClr val="4D4D4D"/>
                </a:solidFill>
                <a:latin typeface="Calibri" panose="020F0502020204030204" pitchFamily="34" charset="0"/>
                <a:ea typeface="新細明體" panose="02020500000000000000" pitchFamily="18" charset="-120"/>
                <a:cs typeface="Calibri" panose="020F0502020204030204" pitchFamily="34" charset="0"/>
              </a:defRPr>
            </a:lvl3pPr>
            <a:lvl4pPr marL="1600200" indent="-228600" defTabSz="995363">
              <a:spcBef>
                <a:spcPct val="20000"/>
              </a:spcBef>
              <a:buClr>
                <a:srgbClr val="800000"/>
              </a:buClr>
              <a:buSzPct val="60000"/>
              <a:buFont typeface="Wingdings" panose="05000000000000000000" pitchFamily="2" charset="2"/>
              <a:buChar char="u"/>
              <a:defRPr kumimoji="1" sz="2200">
                <a:solidFill>
                  <a:srgbClr val="4D4D4D"/>
                </a:solidFill>
                <a:latin typeface="Calibri" panose="020F0502020204030204" pitchFamily="34" charset="0"/>
                <a:ea typeface="新細明體" panose="02020500000000000000" pitchFamily="18" charset="-120"/>
                <a:cs typeface="Calibri" panose="020F0502020204030204" pitchFamily="34" charset="0"/>
              </a:defRPr>
            </a:lvl4pPr>
            <a:lvl5pPr marL="2057400" indent="-228600" defTabSz="995363">
              <a:spcBef>
                <a:spcPct val="20000"/>
              </a:spcBef>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5pPr>
            <a:lvl6pPr marL="25146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6pPr>
            <a:lvl7pPr marL="29718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7pPr>
            <a:lvl8pPr marL="34290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8pPr>
            <a:lvl9pPr marL="3886200" indent="-228600" defTabSz="995363" eaLnBrk="0" fontAlgn="base" hangingPunct="0">
              <a:spcBef>
                <a:spcPct val="20000"/>
              </a:spcBef>
              <a:spcAft>
                <a:spcPct val="0"/>
              </a:spcAft>
              <a:buClr>
                <a:srgbClr val="800000"/>
              </a:buClr>
              <a:buFont typeface="Arial" panose="020B0604020202020204" pitchFamily="34" charset="0"/>
              <a:buChar char="»"/>
              <a:defRPr kumimoji="1" sz="2000">
                <a:solidFill>
                  <a:srgbClr val="4D4D4D"/>
                </a:solidFill>
                <a:latin typeface="Calibri" panose="020F0502020204030204" pitchFamily="34" charset="0"/>
                <a:ea typeface="新細明體" panose="02020500000000000000" pitchFamily="18" charset="-120"/>
                <a:cs typeface="Calibri" panose="020F0502020204030204" pitchFamily="34" charset="0"/>
              </a:defRPr>
            </a:lvl9pPr>
          </a:lstStyle>
          <a:p>
            <a:pPr marL="0" indent="0" eaLnBrk="1" hangingPunct="1">
              <a:spcBef>
                <a:spcPct val="0"/>
              </a:spcBef>
              <a:buClrTx/>
              <a:buSzTx/>
              <a:buNone/>
            </a:pPr>
            <a:r>
              <a:rPr lang="en-US" altLang="en-US" sz="1200" b="0" dirty="0" smtClean="0">
                <a:solidFill>
                  <a:schemeClr val="tx1"/>
                </a:solidFill>
                <a:latin typeface="Arial" panose="020B0604020202020204" pitchFamily="34" charset="0"/>
                <a:cs typeface="Arial" panose="020B0604020202020204" pitchFamily="34" charset="0"/>
              </a:rPr>
              <a:t>Refer to attached slides for details.</a:t>
            </a:r>
            <a:endParaRPr lang="en-US" altLang="en-US" sz="1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839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E -Template">
  <a:themeElements>
    <a:clrScheme name="AS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E -Template">
      <a:majorFont>
        <a:latin typeface="Trebuchet MS"/>
        <a:ea typeface="新細明體"/>
        <a:cs typeface=""/>
      </a:majorFont>
      <a:minorFont>
        <a:latin typeface="Trebuchet MS"/>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AS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rgbClr val="FF00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95363" rtl="0" eaLnBrk="1" fontAlgn="base" latinLnBrk="0" hangingPunct="1">
          <a:lnSpc>
            <a:spcPct val="100000"/>
          </a:lnSpc>
          <a:spcBef>
            <a:spcPct val="0"/>
          </a:spcBef>
          <a:spcAft>
            <a:spcPct val="0"/>
          </a:spcAft>
          <a:buClrTx/>
          <a:buSzTx/>
          <a:buFontTx/>
          <a:buNone/>
          <a:tabLst/>
          <a:defRPr kumimoji="1" lang="zh-TW" altLang="en-US" sz="1500" b="1"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5697</TotalTime>
  <Words>3070</Words>
  <Application>Microsoft Office PowerPoint</Application>
  <PresentationFormat>Custom</PresentationFormat>
  <Paragraphs>369</Paragraphs>
  <Slides>22</Slides>
  <Notes>0</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22</vt:i4>
      </vt:variant>
    </vt:vector>
  </HeadingPairs>
  <TitlesOfParts>
    <vt:vector size="31" baseType="lpstr">
      <vt:lpstr>新細明體</vt:lpstr>
      <vt:lpstr>Arial</vt:lpstr>
      <vt:lpstr>Calibri</vt:lpstr>
      <vt:lpstr>Trebuchet MS</vt:lpstr>
      <vt:lpstr>Wingdings</vt:lpstr>
      <vt:lpstr>ASE -Template</vt:lpstr>
      <vt:lpstr>自訂設計</vt:lpstr>
      <vt:lpstr>Packager Shell Object</vt:lpstr>
      <vt:lpstr>Presentation</vt:lpstr>
      <vt:lpstr>ASEM - Avago Drop Shipment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Lot Ship Process</vt:lpstr>
      <vt:lpstr>PowerPoint Presentation</vt:lpstr>
      <vt:lpstr>PowerPoint Presentation</vt:lpstr>
    </vt:vector>
  </TitlesOfParts>
  <Company>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ASE Group</dc:creator>
  <cp:lastModifiedBy>Chong Kim Chor</cp:lastModifiedBy>
  <cp:revision>336</cp:revision>
  <dcterms:created xsi:type="dcterms:W3CDTF">2007-08-06T02:37:39Z</dcterms:created>
  <dcterms:modified xsi:type="dcterms:W3CDTF">2015-12-08T11:13:26Z</dcterms:modified>
</cp:coreProperties>
</file>