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83" r:id="rId3"/>
    <p:sldId id="270" r:id="rId4"/>
    <p:sldId id="300" r:id="rId5"/>
    <p:sldId id="278" r:id="rId6"/>
    <p:sldId id="301" r:id="rId7"/>
    <p:sldId id="302" r:id="rId8"/>
    <p:sldId id="303" r:id="rId9"/>
    <p:sldId id="304" r:id="rId10"/>
    <p:sldId id="305" r:id="rId11"/>
  </p:sldIdLst>
  <p:sldSz cx="10693400" cy="7561263"/>
  <p:notesSz cx="6858000" cy="994568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5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5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5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5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5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15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15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15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15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8C8"/>
    <a:srgbClr val="FF9999"/>
    <a:srgbClr val="A0A0C8"/>
    <a:srgbClr val="7FA6E5"/>
    <a:srgbClr val="5F5F5F"/>
    <a:srgbClr val="8C9BB4"/>
    <a:srgbClr val="82B4AA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>
        <p:scale>
          <a:sx n="84" d="100"/>
          <a:sy n="84" d="100"/>
        </p:scale>
        <p:origin x="276" y="456"/>
      </p:cViewPr>
      <p:guideLst>
        <p:guide orient="horz" pos="53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4014" y="-114"/>
      </p:cViewPr>
      <p:guideLst>
        <p:guide orient="horz" pos="31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10FD484-FDE6-45A6-88C9-6A57C9BFD9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4390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2163" y="746125"/>
            <a:ext cx="5273675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1D53EDE5-7110-4E01-BB57-DA5FF6F557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1244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118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2B2DAFD-3DBC-4E82-82DC-F672C7FEBE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629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767638" y="446088"/>
            <a:ext cx="2405062" cy="65103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47688" y="446088"/>
            <a:ext cx="7067550" cy="65103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8C8F8A65-4E18-4ADC-B198-BC771282F2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821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30238" y="3645510"/>
            <a:ext cx="6316662" cy="955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9569" tIns="49785" rIns="99569" bIns="49785" numCol="1" anchor="ctr" anchorCtr="0" compatLnSpc="1">
            <a:prstTxWarp prst="textNoShape">
              <a:avLst/>
            </a:prstTxWarp>
          </a:bodyPr>
          <a:lstStyle>
            <a:lvl1pPr algn="l">
              <a:defRPr sz="4500" b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ASE Corporate Profile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69175" y="3984389"/>
            <a:ext cx="2524125" cy="1719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80000"/>
              </a:lnSpc>
              <a:buFontTx/>
              <a:buNone/>
              <a:defRPr sz="2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651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FA317CE-E4F4-47E9-B9A7-8DE0E1927A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922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8076F15-C8BA-4F7D-9233-652C4D5F34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837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47688" y="1331913"/>
            <a:ext cx="4735512" cy="5624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35600" y="1331913"/>
            <a:ext cx="4737100" cy="5624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F0C6B31-D551-40B3-9A5F-19253DF38D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244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41FC425-C990-41EB-8B98-256AF2C15D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246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881ABBF4-0913-4835-B0E4-58691FF718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855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DCB5673-92B0-49F3-8875-5B8A358C6D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04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82F1251-5334-40B1-B527-12977F4E69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94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5E6FD471-E4EB-469F-A633-9ACE50A460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237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4"/>
          <p:cNvSpPr txBox="1">
            <a:spLocks noChangeArrowheads="1"/>
          </p:cNvSpPr>
          <p:nvPr userDrawn="1"/>
        </p:nvSpPr>
        <p:spPr bwMode="auto">
          <a:xfrm>
            <a:off x="7089775" y="7227888"/>
            <a:ext cx="3790950" cy="269875"/>
          </a:xfrm>
          <a:prstGeom prst="rect">
            <a:avLst/>
          </a:prstGeom>
          <a:noFill/>
          <a:ln>
            <a:noFill/>
          </a:ln>
          <a:extLst/>
        </p:spPr>
        <p:txBody>
          <a:bodyPr lIns="99569" tIns="49785" rIns="99569" bIns="49785">
            <a:spAutoFit/>
          </a:bodyPr>
          <a:lstStyle>
            <a:lvl1pPr defTabSz="995363">
              <a:defRPr kumimoji="1" sz="15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95363">
              <a:defRPr kumimoji="1" sz="15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95363">
              <a:defRPr kumimoji="1" sz="15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95363">
              <a:defRPr kumimoji="1" sz="15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95363">
              <a:defRPr kumimoji="1" sz="15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defTabSz="995363" fontAlgn="base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defTabSz="995363" fontAlgn="base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defTabSz="995363" fontAlgn="base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defTabSz="995363" fontAlgn="base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000" smtClean="0">
                <a:solidFill>
                  <a:srgbClr val="7F7F7F"/>
                </a:solidFill>
                <a:latin typeface="Calibri" pitchFamily="34" charset="0"/>
              </a:rPr>
              <a:t>© ASE Group. All rights reserved.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7688" y="446088"/>
            <a:ext cx="783113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69" tIns="49785" rIns="99569" bIns="49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Changing Industry Landscape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63050" y="716438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595959"/>
                </a:solidFill>
                <a:latin typeface="Calibri" pitchFamily="34" charset="0"/>
                <a:ea typeface="新細明體" charset="-120"/>
                <a:cs typeface="Calibri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7688" y="1331913"/>
            <a:ext cx="9625012" cy="562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pic>
        <p:nvPicPr>
          <p:cNvPr id="1030" name="圖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300" y="323850"/>
            <a:ext cx="9366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圖片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6970713"/>
            <a:ext cx="7239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2" r:id="rId1"/>
    <p:sldLayoutId id="2147484693" r:id="rId2"/>
    <p:sldLayoutId id="2147484694" r:id="rId3"/>
    <p:sldLayoutId id="2147484695" r:id="rId4"/>
    <p:sldLayoutId id="2147484696" r:id="rId5"/>
    <p:sldLayoutId id="2147484697" r:id="rId6"/>
    <p:sldLayoutId id="2147484698" r:id="rId7"/>
    <p:sldLayoutId id="2147484699" r:id="rId8"/>
    <p:sldLayoutId id="2147484700" r:id="rId9"/>
    <p:sldLayoutId id="2147484701" r:id="rId10"/>
    <p:sldLayoutId id="2147484702" r:id="rId11"/>
  </p:sldLayoutIdLst>
  <p:hf hdr="0" ftr="0" dt="0"/>
  <p:txStyles>
    <p:titleStyle>
      <a:lvl1pPr algn="l" defTabSz="995363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292929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defTabSz="995363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292929"/>
          </a:solidFill>
          <a:latin typeface="Calibri" pitchFamily="34" charset="0"/>
          <a:ea typeface="新細明體" charset="-120"/>
          <a:cs typeface="Calibri" pitchFamily="34" charset="0"/>
        </a:defRPr>
      </a:lvl2pPr>
      <a:lvl3pPr algn="l" defTabSz="995363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292929"/>
          </a:solidFill>
          <a:latin typeface="Calibri" pitchFamily="34" charset="0"/>
          <a:ea typeface="新細明體" charset="-120"/>
          <a:cs typeface="Calibri" pitchFamily="34" charset="0"/>
        </a:defRPr>
      </a:lvl3pPr>
      <a:lvl4pPr algn="l" defTabSz="995363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292929"/>
          </a:solidFill>
          <a:latin typeface="Calibri" pitchFamily="34" charset="0"/>
          <a:ea typeface="新細明體" charset="-120"/>
          <a:cs typeface="Calibri" pitchFamily="34" charset="0"/>
        </a:defRPr>
      </a:lvl4pPr>
      <a:lvl5pPr algn="l" defTabSz="995363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292929"/>
          </a:solidFill>
          <a:latin typeface="Calibri" pitchFamily="34" charset="0"/>
          <a:ea typeface="新細明體" charset="-120"/>
          <a:cs typeface="Calibri" pitchFamily="34" charset="0"/>
        </a:defRPr>
      </a:lvl5pPr>
      <a:lvl6pPr marL="457200" algn="l" defTabSz="995363" rtl="0" fontAlgn="base">
        <a:spcBef>
          <a:spcPct val="0"/>
        </a:spcBef>
        <a:spcAft>
          <a:spcPct val="0"/>
        </a:spcAft>
        <a:defRPr sz="3900" b="1">
          <a:solidFill>
            <a:srgbClr val="292929"/>
          </a:solidFill>
          <a:latin typeface="Trebuchet MS" pitchFamily="34" charset="0"/>
          <a:ea typeface="新細明體" charset="-120"/>
        </a:defRPr>
      </a:lvl6pPr>
      <a:lvl7pPr marL="914400" algn="l" defTabSz="995363" rtl="0" fontAlgn="base">
        <a:spcBef>
          <a:spcPct val="0"/>
        </a:spcBef>
        <a:spcAft>
          <a:spcPct val="0"/>
        </a:spcAft>
        <a:defRPr sz="3900" b="1">
          <a:solidFill>
            <a:srgbClr val="292929"/>
          </a:solidFill>
          <a:latin typeface="Trebuchet MS" pitchFamily="34" charset="0"/>
          <a:ea typeface="新細明體" charset="-120"/>
        </a:defRPr>
      </a:lvl7pPr>
      <a:lvl8pPr marL="1371600" algn="l" defTabSz="995363" rtl="0" fontAlgn="base">
        <a:spcBef>
          <a:spcPct val="0"/>
        </a:spcBef>
        <a:spcAft>
          <a:spcPct val="0"/>
        </a:spcAft>
        <a:defRPr sz="3900" b="1">
          <a:solidFill>
            <a:srgbClr val="292929"/>
          </a:solidFill>
          <a:latin typeface="Trebuchet MS" pitchFamily="34" charset="0"/>
          <a:ea typeface="新細明體" charset="-120"/>
        </a:defRPr>
      </a:lvl8pPr>
      <a:lvl9pPr marL="1828800" algn="l" defTabSz="995363" rtl="0" fontAlgn="base">
        <a:spcBef>
          <a:spcPct val="0"/>
        </a:spcBef>
        <a:spcAft>
          <a:spcPct val="0"/>
        </a:spcAft>
        <a:defRPr sz="3900" b="1">
          <a:solidFill>
            <a:srgbClr val="292929"/>
          </a:solidFill>
          <a:latin typeface="Trebuchet MS" pitchFamily="34" charset="0"/>
          <a:ea typeface="新細明體" charset="-120"/>
        </a:defRPr>
      </a:lvl9pPr>
    </p:titleStyle>
    <p:bodyStyle>
      <a:lvl1pPr marL="342900" indent="-52388" algn="l" defTabSz="995363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0000"/>
        <a:buFont typeface="Wingdings" panose="05000000000000000000" pitchFamily="2" charset="2"/>
        <a:buChar char="£"/>
        <a:tabLst>
          <a:tab pos="0" algn="r"/>
        </a:tabLst>
        <a:defRPr kumimoji="1" sz="3000" b="1">
          <a:solidFill>
            <a:srgbClr val="333333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85775" indent="-28575" algn="l" defTabSz="995363" rtl="0" eaLnBrk="0" fontAlgn="base" hangingPunct="0">
        <a:spcBef>
          <a:spcPct val="20000"/>
        </a:spcBef>
        <a:spcAft>
          <a:spcPct val="0"/>
        </a:spcAft>
        <a:buClr>
          <a:srgbClr val="E6820A"/>
        </a:buClr>
        <a:buChar char="–"/>
        <a:tabLst>
          <a:tab pos="0" algn="r"/>
        </a:tabLst>
        <a:defRPr kumimoji="1" sz="3000" b="1">
          <a:solidFill>
            <a:srgbClr val="3C1E1E"/>
          </a:solidFill>
          <a:latin typeface="+mn-lt"/>
          <a:ea typeface="+mn-ea"/>
          <a:cs typeface="Calibri" pitchFamily="34" charset="0"/>
        </a:defRPr>
      </a:lvl2pPr>
      <a:lvl3pPr marL="261938" indent="274638" algn="l" defTabSz="995363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tabLst>
          <a:tab pos="0" algn="r"/>
        </a:tabLst>
        <a:defRPr kumimoji="1" sz="2600" b="1">
          <a:solidFill>
            <a:srgbClr val="4D4D4D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536575" indent="276225" algn="l" defTabSz="995363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u"/>
        <a:tabLst>
          <a:tab pos="0" algn="r"/>
        </a:tabLst>
        <a:defRPr kumimoji="1" sz="2200">
          <a:solidFill>
            <a:srgbClr val="4D4D4D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12800" indent="261938" algn="l" defTabSz="995363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»"/>
        <a:tabLst>
          <a:tab pos="0" algn="r"/>
        </a:tabLst>
        <a:defRPr kumimoji="1" sz="2000">
          <a:solidFill>
            <a:srgbClr val="4D4D4D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312988" indent="-190500" algn="l" defTabSz="995363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tabLst>
          <a:tab pos="0" algn="r"/>
        </a:tabLst>
        <a:defRPr kumimoji="1" sz="2000">
          <a:solidFill>
            <a:srgbClr val="4D4D4D"/>
          </a:solidFill>
          <a:latin typeface="+mn-lt"/>
          <a:ea typeface="+mn-ea"/>
        </a:defRPr>
      </a:lvl6pPr>
      <a:lvl7pPr marL="2770188" indent="-190500" algn="l" defTabSz="995363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tabLst>
          <a:tab pos="0" algn="r"/>
        </a:tabLst>
        <a:defRPr kumimoji="1" sz="2000">
          <a:solidFill>
            <a:srgbClr val="4D4D4D"/>
          </a:solidFill>
          <a:latin typeface="+mn-lt"/>
          <a:ea typeface="+mn-ea"/>
        </a:defRPr>
      </a:lvl7pPr>
      <a:lvl8pPr marL="3227388" indent="-190500" algn="l" defTabSz="995363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tabLst>
          <a:tab pos="0" algn="r"/>
        </a:tabLst>
        <a:defRPr kumimoji="1" sz="2000">
          <a:solidFill>
            <a:srgbClr val="4D4D4D"/>
          </a:solidFill>
          <a:latin typeface="+mn-lt"/>
          <a:ea typeface="+mn-ea"/>
        </a:defRPr>
      </a:lvl8pPr>
      <a:lvl9pPr marL="3684588" indent="-190500" algn="l" defTabSz="995363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tabLst>
          <a:tab pos="0" algn="r"/>
        </a:tabLst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03" r:id="rId1"/>
  </p:sldLayoutIdLst>
  <p:hf hdr="0" ftr="0" dt="0"/>
  <p:txStyles>
    <p:titleStyle>
      <a:lvl1pPr algn="ctr" defTabSz="995363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新細明體" charset="0"/>
        </a:defRPr>
      </a:lvl1pPr>
      <a:lvl2pPr algn="ctr" defTabSz="995363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charset="0"/>
          <a:ea typeface="新細明體" charset="-120"/>
          <a:cs typeface="新細明體" charset="0"/>
        </a:defRPr>
      </a:lvl2pPr>
      <a:lvl3pPr algn="ctr" defTabSz="995363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charset="0"/>
          <a:ea typeface="新細明體" charset="-120"/>
          <a:cs typeface="新細明體" charset="0"/>
        </a:defRPr>
      </a:lvl3pPr>
      <a:lvl4pPr algn="ctr" defTabSz="995363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charset="0"/>
          <a:ea typeface="新細明體" charset="-120"/>
          <a:cs typeface="新細明體" charset="0"/>
        </a:defRPr>
      </a:lvl4pPr>
      <a:lvl5pPr algn="ctr" defTabSz="995363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charset="0"/>
          <a:ea typeface="新細明體" charset="-120"/>
          <a:cs typeface="新細明體" charset="0"/>
        </a:defRPr>
      </a:lvl5pPr>
      <a:lvl6pPr marL="457200" algn="ctr" defTabSz="995363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charset="0"/>
          <a:ea typeface="新細明體" charset="-120"/>
        </a:defRPr>
      </a:lvl6pPr>
      <a:lvl7pPr marL="914400" algn="ctr" defTabSz="995363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defTabSz="995363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defTabSz="995363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73063" indent="-373063" algn="l" defTabSz="995363" rtl="0" eaLnBrk="0" fontAlgn="base" hangingPunct="0">
        <a:spcBef>
          <a:spcPct val="20000"/>
        </a:spcBef>
        <a:spcAft>
          <a:spcPct val="0"/>
        </a:spcAft>
        <a:buChar char="•"/>
        <a:defRPr kumimoji="1" sz="35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809625" indent="-311150" algn="l" defTabSz="995363" rtl="0" eaLnBrk="0" fontAlgn="base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44600" indent="-249238" algn="l" defTabSz="995363" rtl="0" eaLnBrk="0" fontAlgn="base" hangingPunct="0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43075" indent="-249238" algn="l" defTabSz="995363" rtl="0" eaLnBrk="0" fontAlgn="base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2239963" indent="-249238" algn="l" defTabSz="995363" rtl="0" eaLnBrk="0" fontAlgn="base" hangingPunct="0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5pPr>
      <a:lvl6pPr marL="2697163" indent="-249238" algn="l" defTabSz="995363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6pPr>
      <a:lvl7pPr marL="3154363" indent="-249238" algn="l" defTabSz="995363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7pPr>
      <a:lvl8pPr marL="3611563" indent="-249238" algn="l" defTabSz="995363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8pPr>
      <a:lvl9pPr marL="4068763" indent="-249238" algn="l" defTabSz="995363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770867" y="2700511"/>
            <a:ext cx="8615362" cy="555625"/>
          </a:xfrm>
        </p:spPr>
        <p:txBody>
          <a:bodyPr/>
          <a:lstStyle/>
          <a:p>
            <a:r>
              <a:rPr lang="en-US" altLang="en-US" dirty="0" smtClean="0"/>
              <a:t>ASEM – </a:t>
            </a:r>
            <a:r>
              <a:rPr lang="en-US" altLang="en-US" dirty="0" smtClean="0"/>
              <a:t>FGI Label Verification</a:t>
            </a:r>
            <a:endParaRPr lang="en-US" alt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8BE49BA-2916-491E-8C16-FDD333BCCEE4}" type="slidenum">
              <a:rPr lang="en-US" altLang="zh-TW" sz="1200" b="0" smtClean="0">
                <a:solidFill>
                  <a:srgbClr val="595959"/>
                </a:solidFill>
                <a:latin typeface="Calibri" panose="020F0502020204030204" pitchFamily="34" charset="0"/>
              </a:rPr>
              <a:pPr/>
              <a:t>0</a:t>
            </a:fld>
            <a:endParaRPr lang="en-US" altLang="zh-TW" sz="1200" b="0" smtClean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14341" name="TextBox 1"/>
          <p:cNvSpPr txBox="1">
            <a:spLocks noChangeArrowheads="1"/>
          </p:cNvSpPr>
          <p:nvPr/>
        </p:nvSpPr>
        <p:spPr bwMode="auto">
          <a:xfrm>
            <a:off x="7650163" y="6300788"/>
            <a:ext cx="30257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en-US" i="1"/>
              <a:t>Prepared by Chong Kim Chor (ASEM-IT)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162124" y="193405"/>
            <a:ext cx="5848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50000"/>
              <a:buFont typeface="Wingdings" panose="05000000000000000000" pitchFamily="2" charset="2"/>
              <a:buChar char="£"/>
              <a:defRPr kumimoji="1" sz="3000" b="1">
                <a:solidFill>
                  <a:srgbClr val="333333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6820A"/>
              </a:buClr>
              <a:buChar char="–"/>
              <a:defRPr kumimoji="1" sz="3000" b="1">
                <a:solidFill>
                  <a:srgbClr val="3C1E1E"/>
                </a:solidFill>
                <a:latin typeface="Trebuchet MS" panose="020B060302020202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Char char="•"/>
              <a:defRPr kumimoji="1" sz="2600" b="1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60000"/>
              <a:buFont typeface="Wingdings" panose="05000000000000000000" pitchFamily="2" charset="2"/>
              <a:buChar char="u"/>
              <a:defRPr kumimoji="1" sz="22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FGI Label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Verification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System – Western Digital … 1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860" y="1007452"/>
            <a:ext cx="3552825" cy="2009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46" y="756295"/>
            <a:ext cx="5934075" cy="510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8106" y="684287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INN_GEN1 Label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5274692" y="2844527"/>
            <a:ext cx="1656184" cy="288032"/>
          </a:xfrm>
          <a:prstGeom prst="straightConnector1">
            <a:avLst/>
          </a:prstGeom>
          <a:solidFill>
            <a:srgbClr val="FF00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Elbow Connector 13"/>
          <p:cNvCxnSpPr/>
          <p:nvPr/>
        </p:nvCxnSpPr>
        <p:spPr bwMode="auto">
          <a:xfrm flipV="1">
            <a:off x="6224621" y="2844527"/>
            <a:ext cx="2938503" cy="720080"/>
          </a:xfrm>
          <a:prstGeom prst="bentConnector3">
            <a:avLst>
              <a:gd name="adj1" fmla="val 99034"/>
            </a:avLst>
          </a:prstGeom>
          <a:solidFill>
            <a:srgbClr val="FF00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765" y="4420607"/>
            <a:ext cx="3590925" cy="19621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868" y="4079658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INN_WDIG Label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2682404" y="4173968"/>
            <a:ext cx="4248472" cy="542767"/>
          </a:xfrm>
          <a:prstGeom prst="straightConnector1">
            <a:avLst/>
          </a:prstGeom>
          <a:solidFill>
            <a:srgbClr val="FF00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682404" y="4420607"/>
            <a:ext cx="4248472" cy="838216"/>
          </a:xfrm>
          <a:prstGeom prst="straightConnector1">
            <a:avLst/>
          </a:prstGeom>
          <a:solidFill>
            <a:srgbClr val="FF00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410596" y="3160545"/>
            <a:ext cx="6082308" cy="4376295"/>
            <a:chOff x="4410596" y="3160545"/>
            <a:chExt cx="6082308" cy="437629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0596" y="3160545"/>
              <a:ext cx="6082308" cy="43762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Rectangle 20"/>
            <p:cNvSpPr/>
            <p:nvPr/>
          </p:nvSpPr>
          <p:spPr>
            <a:xfrm>
              <a:off x="9523164" y="3160545"/>
              <a:ext cx="41229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90116" y="211589"/>
            <a:ext cx="5848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50000"/>
              <a:buFont typeface="Wingdings" panose="05000000000000000000" pitchFamily="2" charset="2"/>
              <a:buChar char="£"/>
              <a:defRPr kumimoji="1" sz="3000" b="1">
                <a:solidFill>
                  <a:srgbClr val="333333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6820A"/>
              </a:buClr>
              <a:buChar char="–"/>
              <a:defRPr kumimoji="1" sz="3000" b="1">
                <a:solidFill>
                  <a:srgbClr val="3C1E1E"/>
                </a:solidFill>
                <a:latin typeface="Trebuchet MS" panose="020B060302020202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Char char="•"/>
              <a:defRPr kumimoji="1" sz="2600" b="1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60000"/>
              <a:buFont typeface="Wingdings" panose="05000000000000000000" pitchFamily="2" charset="2"/>
              <a:buChar char="u"/>
              <a:defRPr kumimoji="1" sz="22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FGI Label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Verification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System – Western Digital … 2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34132" y="684287"/>
            <a:ext cx="5984665" cy="3960440"/>
            <a:chOff x="234132" y="684287"/>
            <a:chExt cx="5984665" cy="39604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132" y="684287"/>
              <a:ext cx="5984665" cy="3960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4914652" y="684287"/>
              <a:ext cx="41229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355924" y="1003721"/>
            <a:ext cx="3024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Pic 1:</a:t>
            </a:r>
          </a:p>
          <a:p>
            <a:pPr marL="342900" indent="-342900">
              <a:buAutoNum type="arabicPeriod"/>
            </a:pPr>
            <a:r>
              <a:rPr lang="en-US" sz="1400" b="0" dirty="0" smtClean="0"/>
              <a:t>If the Ship Lot 2D scanned is not belongs to any Box ID listed, system will prompt error.</a:t>
            </a:r>
          </a:p>
          <a:p>
            <a:pPr marL="342900" indent="-342900">
              <a:buAutoNum type="arabicPeriod"/>
            </a:pPr>
            <a:r>
              <a:rPr lang="en-US" sz="1400" b="0" dirty="0" smtClean="0"/>
              <a:t>User have to scan again the correct label.</a:t>
            </a:r>
            <a:endParaRPr lang="en-US" sz="1400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666180" y="5220791"/>
            <a:ext cx="3600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Pic 2:</a:t>
            </a:r>
          </a:p>
          <a:p>
            <a:pPr marL="342900" indent="-342900">
              <a:buAutoNum type="arabicPeriod"/>
            </a:pPr>
            <a:r>
              <a:rPr lang="en-US" sz="1400" b="0" dirty="0" smtClean="0"/>
              <a:t>If the INN_GEN1 2D scanned is not matched with Internal ship lot 2D, system will prompt error.</a:t>
            </a:r>
          </a:p>
          <a:p>
            <a:pPr marL="342900" indent="-342900">
              <a:buAutoNum type="arabicPeriod"/>
            </a:pPr>
            <a:r>
              <a:rPr lang="en-US" sz="1400" b="0" dirty="0" smtClean="0"/>
              <a:t>User have to scan Internal Ship Lot 2D and INN_GEN1 2D from the same label.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2853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25872" y="180231"/>
            <a:ext cx="5848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50000"/>
              <a:buFont typeface="Wingdings" panose="05000000000000000000" pitchFamily="2" charset="2"/>
              <a:buChar char="£"/>
              <a:defRPr kumimoji="1" sz="3000" b="1">
                <a:solidFill>
                  <a:srgbClr val="333333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6820A"/>
              </a:buClr>
              <a:buChar char="–"/>
              <a:defRPr kumimoji="1" sz="3000" b="1">
                <a:solidFill>
                  <a:srgbClr val="3C1E1E"/>
                </a:solidFill>
                <a:latin typeface="Trebuchet MS" panose="020B060302020202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Char char="•"/>
              <a:defRPr kumimoji="1" sz="2600" b="1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60000"/>
              <a:buFont typeface="Wingdings" panose="05000000000000000000" pitchFamily="2" charset="2"/>
              <a:buChar char="u"/>
              <a:defRPr kumimoji="1" sz="22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FGI Label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Verification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System – Western Digital … 3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32" y="5427523"/>
            <a:ext cx="3590925" cy="196215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130676" y="3132559"/>
            <a:ext cx="5472608" cy="36289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269340" y="756295"/>
            <a:ext cx="5544616" cy="44644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882204" y="3780631"/>
            <a:ext cx="648072" cy="1800200"/>
          </a:xfrm>
          <a:prstGeom prst="straightConnector1">
            <a:avLst/>
          </a:prstGeom>
          <a:solidFill>
            <a:srgbClr val="FF00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9523164" y="3160545"/>
            <a:ext cx="4122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24530" y="756295"/>
            <a:ext cx="4122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0384" y="1020085"/>
            <a:ext cx="3024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Pic 1:</a:t>
            </a:r>
          </a:p>
          <a:p>
            <a:pPr marL="342900" indent="-342900">
              <a:buAutoNum type="arabicPeriod"/>
            </a:pPr>
            <a:r>
              <a:rPr lang="en-US" sz="1400" b="0" dirty="0" smtClean="0"/>
              <a:t>Next to scan Customer Label. If the barcode scan not matched with system, error will be prompted and scan result is failed (Pic 2)</a:t>
            </a:r>
          </a:p>
          <a:p>
            <a:pPr marL="342900" indent="-342900">
              <a:buAutoNum type="arabicPeriod"/>
            </a:pPr>
            <a:r>
              <a:rPr lang="en-US" sz="1400" b="0" dirty="0" smtClean="0"/>
              <a:t>User cannot proceed until the correct barcode is scanned.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90116" y="206943"/>
            <a:ext cx="5848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50000"/>
              <a:buFont typeface="Wingdings" panose="05000000000000000000" pitchFamily="2" charset="2"/>
              <a:buChar char="£"/>
              <a:defRPr kumimoji="1" sz="3000" b="1">
                <a:solidFill>
                  <a:srgbClr val="333333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6820A"/>
              </a:buClr>
              <a:buChar char="–"/>
              <a:defRPr kumimoji="1" sz="3000" b="1">
                <a:solidFill>
                  <a:srgbClr val="3C1E1E"/>
                </a:solidFill>
                <a:latin typeface="Trebuchet MS" panose="020B060302020202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Char char="•"/>
              <a:defRPr kumimoji="1" sz="2600" b="1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60000"/>
              <a:buFont typeface="Wingdings" panose="05000000000000000000" pitchFamily="2" charset="2"/>
              <a:buChar char="u"/>
              <a:defRPr kumimoji="1" sz="22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FGI Label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Verification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System – Western Digital … 4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34132" y="612279"/>
            <a:ext cx="5943600" cy="50774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620" y="3492599"/>
            <a:ext cx="5329461" cy="370888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24530" y="684287"/>
            <a:ext cx="4122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47100" y="3460214"/>
            <a:ext cx="4122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3338" y="998001"/>
            <a:ext cx="3271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Pic 1:</a:t>
            </a:r>
          </a:p>
          <a:p>
            <a:pPr marL="342900" indent="-342900">
              <a:buAutoNum type="arabicPeriod"/>
            </a:pPr>
            <a:r>
              <a:rPr lang="en-US" sz="1400" b="0" dirty="0" smtClean="0"/>
              <a:t>Until the scan result is Passed, next is to scan the quantity from customer label.</a:t>
            </a:r>
          </a:p>
          <a:p>
            <a:endParaRPr lang="en-US" sz="1400" b="0" dirty="0"/>
          </a:p>
          <a:p>
            <a:endParaRPr lang="en-US" sz="1400" b="0" dirty="0" smtClean="0"/>
          </a:p>
          <a:p>
            <a:r>
              <a:rPr lang="en-US" sz="1400" b="0" dirty="0" smtClean="0"/>
              <a:t>Pic 2: </a:t>
            </a:r>
          </a:p>
          <a:p>
            <a:pPr marL="342900" indent="-342900">
              <a:buAutoNum type="arabicPeriod"/>
            </a:pPr>
            <a:r>
              <a:rPr lang="en-US" sz="1400" b="0" dirty="0" smtClean="0"/>
              <a:t>If the quantity scanned is passed, MBB label scan is completed. Next is to scan the BOX label.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50" y="5485084"/>
            <a:ext cx="3384376" cy="184928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V="1">
            <a:off x="954212" y="4284687"/>
            <a:ext cx="792088" cy="2016224"/>
          </a:xfrm>
          <a:prstGeom prst="straightConnector1">
            <a:avLst/>
          </a:prstGeom>
          <a:solidFill>
            <a:srgbClr val="FF00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240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36022" y="180231"/>
            <a:ext cx="5848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50000"/>
              <a:buFont typeface="Wingdings" panose="05000000000000000000" pitchFamily="2" charset="2"/>
              <a:buChar char="£"/>
              <a:defRPr kumimoji="1" sz="3000" b="1">
                <a:solidFill>
                  <a:srgbClr val="333333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6820A"/>
              </a:buClr>
              <a:buChar char="–"/>
              <a:defRPr kumimoji="1" sz="3000" b="1">
                <a:solidFill>
                  <a:srgbClr val="3C1E1E"/>
                </a:solidFill>
                <a:latin typeface="Trebuchet MS" panose="020B060302020202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Char char="•"/>
              <a:defRPr kumimoji="1" sz="2600" b="1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60000"/>
              <a:buFont typeface="Wingdings" panose="05000000000000000000" pitchFamily="2" charset="2"/>
              <a:buChar char="u"/>
              <a:defRPr kumimoji="1" sz="22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FGI Label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Verification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System – Western Digital … 5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" y="756295"/>
            <a:ext cx="7772400" cy="537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554" y="6128395"/>
            <a:ext cx="99926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0" dirty="0" smtClean="0"/>
              <a:t>Every INN_GEN1 label has the unique internal ship lot 2D  and it is tagged to the Box ID. System will only accept the correct unique ship lot 2D vs box id. </a:t>
            </a:r>
          </a:p>
          <a:p>
            <a:pPr marL="342900" indent="-342900">
              <a:buAutoNum type="arabicPeriod"/>
            </a:pPr>
            <a:r>
              <a:rPr lang="en-US" sz="1400" b="0" dirty="0" smtClean="0"/>
              <a:t>To avoid user scan the same label twice, system will detect if the same internal ship lot 2D scanned. The same label cannot scan more than 1 time. </a:t>
            </a:r>
          </a:p>
          <a:p>
            <a:pPr marL="342900" indent="-342900">
              <a:buAutoNum type="arabicPeriod"/>
            </a:pP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7114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" y="575876"/>
            <a:ext cx="5871614" cy="5004955"/>
          </a:xfrm>
          <a:prstGeom prst="rect">
            <a:avLst/>
          </a:prstGeom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30796" y="152339"/>
            <a:ext cx="5848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50000"/>
              <a:buFont typeface="Wingdings" panose="05000000000000000000" pitchFamily="2" charset="2"/>
              <a:buChar char="£"/>
              <a:defRPr kumimoji="1" sz="3000" b="1">
                <a:solidFill>
                  <a:srgbClr val="333333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6820A"/>
              </a:buClr>
              <a:buChar char="–"/>
              <a:defRPr kumimoji="1" sz="3000" b="1">
                <a:solidFill>
                  <a:srgbClr val="3C1E1E"/>
                </a:solidFill>
                <a:latin typeface="Trebuchet MS" panose="020B060302020202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Char char="•"/>
              <a:defRPr kumimoji="1" sz="2600" b="1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60000"/>
              <a:buFont typeface="Wingdings" panose="05000000000000000000" pitchFamily="2" charset="2"/>
              <a:buChar char="u"/>
              <a:defRPr kumimoji="1" sz="22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FGI Label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Verification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System – Western Digital … 6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76" y="3276575"/>
            <a:ext cx="5450235" cy="358119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24530" y="684287"/>
            <a:ext cx="4122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23164" y="3297912"/>
            <a:ext cx="4122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912" y="5745381"/>
            <a:ext cx="48801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Pic 1:</a:t>
            </a:r>
          </a:p>
          <a:p>
            <a:pPr marL="342900" indent="-342900">
              <a:buAutoNum type="arabicPeriod"/>
            </a:pPr>
            <a:r>
              <a:rPr lang="en-US" sz="1400" b="0" dirty="0" smtClean="0"/>
              <a:t>Once completed scanned MBB, BOX label the result is passed, the [OK] button is enable. Click the OK button to complete the scanning for 1 box. </a:t>
            </a:r>
          </a:p>
          <a:p>
            <a:pPr marL="342900" indent="-342900">
              <a:buAutoNum type="arabicPeriod"/>
            </a:pPr>
            <a:endParaRPr lang="en-US" sz="14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6105746" y="2052439"/>
            <a:ext cx="4425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Pic 2:</a:t>
            </a:r>
          </a:p>
          <a:p>
            <a:pPr marL="342900" indent="-342900">
              <a:buAutoNum type="arabicPeriod"/>
            </a:pPr>
            <a:r>
              <a:rPr lang="en-US" sz="1400" b="0" dirty="0" smtClean="0"/>
              <a:t>Once the [OK] button is clicked, the scan result for the box will changed to Passed. </a:t>
            </a:r>
          </a:p>
          <a:p>
            <a:pPr marL="342900" indent="-342900">
              <a:buAutoNum type="arabicPeriod"/>
            </a:pPr>
            <a:r>
              <a:rPr lang="en-US" sz="1400" b="0" dirty="0" smtClean="0"/>
              <a:t>User can continue to scan MBB label for next box.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7651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8" y="612279"/>
            <a:ext cx="7194936" cy="5400600"/>
          </a:xfrm>
          <a:prstGeom prst="rect">
            <a:avLst/>
          </a:prstGeo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34132" y="108223"/>
            <a:ext cx="5848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50000"/>
              <a:buFont typeface="Wingdings" panose="05000000000000000000" pitchFamily="2" charset="2"/>
              <a:buChar char="£"/>
              <a:defRPr kumimoji="1" sz="3000" b="1">
                <a:solidFill>
                  <a:srgbClr val="333333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6820A"/>
              </a:buClr>
              <a:buChar char="–"/>
              <a:defRPr kumimoji="1" sz="3000" b="1">
                <a:solidFill>
                  <a:srgbClr val="3C1E1E"/>
                </a:solidFill>
                <a:latin typeface="Trebuchet MS" panose="020B060302020202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Char char="•"/>
              <a:defRPr kumimoji="1" sz="2600" b="1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60000"/>
              <a:buFont typeface="Wingdings" panose="05000000000000000000" pitchFamily="2" charset="2"/>
              <a:buChar char="u"/>
              <a:defRPr kumimoji="1" sz="22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FGI Label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Verification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System – Western Digital … 7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148" y="6012879"/>
            <a:ext cx="9953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0" dirty="0" smtClean="0"/>
              <a:t>If the Box ID already scanned before and scan result passed, system will prompt message box and user can select Yes to scan again and No to stop the scanning. </a:t>
            </a:r>
          </a:p>
          <a:p>
            <a:pPr marL="342900" indent="-342900">
              <a:buAutoNum type="arabicPeriod"/>
            </a:pP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0171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62124" y="108223"/>
            <a:ext cx="6430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50000"/>
              <a:buFont typeface="Wingdings" panose="05000000000000000000" pitchFamily="2" charset="2"/>
              <a:buChar char="£"/>
              <a:defRPr kumimoji="1" sz="3000" b="1">
                <a:solidFill>
                  <a:srgbClr val="333333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6820A"/>
              </a:buClr>
              <a:buChar char="–"/>
              <a:defRPr kumimoji="1" sz="3000" b="1">
                <a:solidFill>
                  <a:srgbClr val="3C1E1E"/>
                </a:solidFill>
                <a:latin typeface="Trebuchet MS" panose="020B060302020202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Char char="•"/>
              <a:defRPr kumimoji="1" sz="2600" b="1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60000"/>
              <a:buFont typeface="Wingdings" panose="05000000000000000000" pitchFamily="2" charset="2"/>
              <a:buChar char="u"/>
              <a:defRPr kumimoji="1" sz="22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kumimoji="1" sz="2000">
                <a:solidFill>
                  <a:srgbClr val="4D4D4D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FGI Label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Verification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System – Others Customer’s Label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124" y="477555"/>
            <a:ext cx="866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0" dirty="0" smtClean="0"/>
              <a:t>Scanning logic for other customer’s label is the same, just that the field required to scan is different based on every customer label designed.</a:t>
            </a:r>
          </a:p>
          <a:p>
            <a:pPr marL="342900" indent="-342900">
              <a:buAutoNum type="arabicPeriod"/>
            </a:pPr>
            <a:endParaRPr lang="en-US" sz="14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2" y="1332360"/>
            <a:ext cx="5046822" cy="432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332359"/>
            <a:ext cx="5019750" cy="43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E -Template">
  <a:themeElements>
    <a:clrScheme name="ASE -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SE -Template">
      <a:majorFont>
        <a:latin typeface="Trebuchet MS"/>
        <a:ea typeface="新細明體"/>
        <a:cs typeface=""/>
      </a:majorFont>
      <a:minorFont>
        <a:latin typeface="Trebuchet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95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95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ASE 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E 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E 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E 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E 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E 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E 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E 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E 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E 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E 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E 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95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95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6008</TotalTime>
  <Words>443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PMingLiU</vt:lpstr>
      <vt:lpstr>Arial</vt:lpstr>
      <vt:lpstr>Calibri</vt:lpstr>
      <vt:lpstr>Trebuchet MS</vt:lpstr>
      <vt:lpstr>Wingdings</vt:lpstr>
      <vt:lpstr>ASE -Template</vt:lpstr>
      <vt:lpstr>自訂設計</vt:lpstr>
      <vt:lpstr>ASEM – FGI Label Verification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ASE Group</dc:creator>
  <cp:lastModifiedBy>Chong Kim Chor</cp:lastModifiedBy>
  <cp:revision>380</cp:revision>
  <dcterms:created xsi:type="dcterms:W3CDTF">2007-08-06T02:37:39Z</dcterms:created>
  <dcterms:modified xsi:type="dcterms:W3CDTF">2015-11-14T18:20:54Z</dcterms:modified>
</cp:coreProperties>
</file>