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 id="2147483650" r:id="rId2"/>
  </p:sldMasterIdLst>
  <p:notesMasterIdLst>
    <p:notesMasterId r:id="rId11"/>
  </p:notesMasterIdLst>
  <p:handoutMasterIdLst>
    <p:handoutMasterId r:id="rId12"/>
  </p:handoutMasterIdLst>
  <p:sldIdLst>
    <p:sldId id="283" r:id="rId3"/>
    <p:sldId id="270" r:id="rId4"/>
    <p:sldId id="300" r:id="rId5"/>
    <p:sldId id="278" r:id="rId6"/>
    <p:sldId id="301" r:id="rId7"/>
    <p:sldId id="302" r:id="rId8"/>
    <p:sldId id="303" r:id="rId9"/>
    <p:sldId id="304" r:id="rId10"/>
  </p:sldIdLst>
  <p:sldSz cx="10693400" cy="7561263"/>
  <p:notesSz cx="6858000" cy="9945688"/>
  <p:defaultTextStyle>
    <a:defPPr>
      <a:defRPr lang="zh-TW"/>
    </a:defPPr>
    <a:lvl1pPr algn="l" rtl="0" eaLnBrk="0" fontAlgn="base" hangingPunct="0">
      <a:spcBef>
        <a:spcPct val="0"/>
      </a:spcBef>
      <a:spcAft>
        <a:spcPct val="0"/>
      </a:spcAft>
      <a:defRPr kumimoji="1" sz="1500" b="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sz="1500" b="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sz="1500" b="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sz="1500" b="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sz="1500" b="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sz="1500" b="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sz="1500" b="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sz="1500" b="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sz="1500" b="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531">
          <p15:clr>
            <a:srgbClr val="A4A3A4"/>
          </p15:clr>
        </p15:guide>
        <p15:guide id="2" pos="3368">
          <p15:clr>
            <a:srgbClr val="A4A3A4"/>
          </p15:clr>
        </p15:guide>
      </p15:sldGuideLst>
    </p:ext>
    <p:ext uri="{2D200454-40CA-4A62-9FC3-DE9A4176ACB9}">
      <p15:notesGuideLst xmlns:p15="http://schemas.microsoft.com/office/powerpoint/2012/main">
        <p15:guide id="1" orient="horz" pos="313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C8C8"/>
    <a:srgbClr val="FF9999"/>
    <a:srgbClr val="A0A0C8"/>
    <a:srgbClr val="7FA6E5"/>
    <a:srgbClr val="5F5F5F"/>
    <a:srgbClr val="8C9BB4"/>
    <a:srgbClr val="82B4AA"/>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68" d="100"/>
          <a:sy n="68" d="100"/>
        </p:scale>
        <p:origin x="1014" y="60"/>
      </p:cViewPr>
      <p:guideLst>
        <p:guide orient="horz" pos="531"/>
        <p:guide pos="3368"/>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4014" y="-114"/>
      </p:cViewPr>
      <p:guideLst>
        <p:guide orient="horz" pos="313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ea typeface="新細明體" charset="-120"/>
                <a:cs typeface="+mn-cs"/>
              </a:defRPr>
            </a:lvl1pPr>
          </a:lstStyle>
          <a:p>
            <a:pPr>
              <a:defRPr/>
            </a:pPr>
            <a:endParaRPr lang="en-US" altLang="zh-TW"/>
          </a:p>
        </p:txBody>
      </p:sp>
      <p:sp>
        <p:nvSpPr>
          <p:cNvPr id="75779" name="Rectangle 3"/>
          <p:cNvSpPr>
            <a:spLocks noGrp="1" noChangeArrowheads="1"/>
          </p:cNvSpPr>
          <p:nvPr>
            <p:ph type="dt" sz="quarter"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新細明體" charset="-120"/>
                <a:cs typeface="+mn-cs"/>
              </a:defRPr>
            </a:lvl1pPr>
          </a:lstStyle>
          <a:p>
            <a:pPr>
              <a:defRPr/>
            </a:pPr>
            <a:endParaRPr lang="en-US" altLang="zh-TW"/>
          </a:p>
        </p:txBody>
      </p:sp>
      <p:sp>
        <p:nvSpPr>
          <p:cNvPr id="75780" name="Rectangle 4"/>
          <p:cNvSpPr>
            <a:spLocks noGrp="1" noChangeArrowheads="1"/>
          </p:cNvSpPr>
          <p:nvPr>
            <p:ph type="ftr" sz="quarter" idx="2"/>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ea typeface="新細明體" charset="-120"/>
                <a:cs typeface="+mn-cs"/>
              </a:defRPr>
            </a:lvl1pPr>
          </a:lstStyle>
          <a:p>
            <a:pPr>
              <a:defRPr/>
            </a:pPr>
            <a:endParaRPr lang="en-US" altLang="zh-TW"/>
          </a:p>
        </p:txBody>
      </p:sp>
      <p:sp>
        <p:nvSpPr>
          <p:cNvPr id="75781" name="Rectangle 5"/>
          <p:cNvSpPr>
            <a:spLocks noGrp="1" noChangeArrowheads="1"/>
          </p:cNvSpPr>
          <p:nvPr>
            <p:ph type="sldNum" sz="quarter" idx="3"/>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A10FD484-FDE6-45A6-88C9-6A57C9BFD967}" type="slidenum">
              <a:rPr lang="en-US" altLang="zh-TW"/>
              <a:pPr>
                <a:defRPr/>
              </a:pPr>
              <a:t>‹#›</a:t>
            </a:fld>
            <a:endParaRPr lang="en-US" altLang="zh-TW"/>
          </a:p>
        </p:txBody>
      </p:sp>
    </p:spTree>
    <p:extLst>
      <p:ext uri="{BB962C8B-B14F-4D97-AF65-F5344CB8AC3E}">
        <p14:creationId xmlns:p14="http://schemas.microsoft.com/office/powerpoint/2010/main" val="3854390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ea typeface="新細明體" charset="-120"/>
                <a:cs typeface="+mn-cs"/>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新細明體" charset="-120"/>
                <a:cs typeface="+mn-cs"/>
              </a:defRPr>
            </a:lvl1pPr>
          </a:lstStyle>
          <a:p>
            <a:pPr>
              <a:defRPr/>
            </a:pPr>
            <a:endParaRPr lang="en-US" altLang="zh-TW"/>
          </a:p>
        </p:txBody>
      </p:sp>
      <p:sp>
        <p:nvSpPr>
          <p:cNvPr id="12292" name="Rectangle 4"/>
          <p:cNvSpPr>
            <a:spLocks noGrp="1" noRot="1" noChangeAspect="1" noChangeArrowheads="1" noTextEdit="1"/>
          </p:cNvSpPr>
          <p:nvPr>
            <p:ph type="sldImg" idx="2"/>
          </p:nvPr>
        </p:nvSpPr>
        <p:spPr bwMode="auto">
          <a:xfrm>
            <a:off x="792163" y="746125"/>
            <a:ext cx="5273675"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724400"/>
            <a:ext cx="5486400" cy="4475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126" name="Rectangle 6"/>
          <p:cNvSpPr>
            <a:spLocks noGrp="1" noChangeArrowheads="1"/>
          </p:cNvSpPr>
          <p:nvPr>
            <p:ph type="ftr" sz="quarter" idx="4"/>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ea typeface="新細明體" charset="-120"/>
                <a:cs typeface="+mn-cs"/>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1D53EDE5-7110-4E01-BB57-DA5FF6F5578B}" type="slidenum">
              <a:rPr lang="en-US" altLang="zh-TW"/>
              <a:pPr>
                <a:defRPr/>
              </a:pPr>
              <a:t>‹#›</a:t>
            </a:fld>
            <a:endParaRPr lang="en-US" altLang="zh-TW"/>
          </a:p>
        </p:txBody>
      </p:sp>
    </p:spTree>
    <p:extLst>
      <p:ext uri="{BB962C8B-B14F-4D97-AF65-F5344CB8AC3E}">
        <p14:creationId xmlns:p14="http://schemas.microsoft.com/office/powerpoint/2010/main" val="2601244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新細明體" charset="0"/>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01688" y="2349500"/>
            <a:ext cx="9090025" cy="1620838"/>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03375" y="4284663"/>
            <a:ext cx="7486650" cy="19319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6"/>
          <p:cNvSpPr>
            <a:spLocks noGrp="1" noChangeArrowheads="1"/>
          </p:cNvSpPr>
          <p:nvPr>
            <p:ph type="sldNum" sz="quarter" idx="10"/>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43118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12B2DAFD-3DBC-4E82-82DC-F672C7FEBE1C}" type="slidenum">
              <a:rPr lang="en-US" altLang="zh-TW"/>
              <a:pPr>
                <a:defRPr/>
              </a:pPr>
              <a:t>‹#›</a:t>
            </a:fld>
            <a:endParaRPr lang="en-US" altLang="zh-TW"/>
          </a:p>
        </p:txBody>
      </p:sp>
    </p:spTree>
    <p:extLst>
      <p:ext uri="{BB962C8B-B14F-4D97-AF65-F5344CB8AC3E}">
        <p14:creationId xmlns:p14="http://schemas.microsoft.com/office/powerpoint/2010/main" val="262629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767638" y="446088"/>
            <a:ext cx="2405062" cy="6510337"/>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47688" y="446088"/>
            <a:ext cx="7067550" cy="651033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8C8F8A65-4E18-4ADC-B198-BC771282F26A}" type="slidenum">
              <a:rPr lang="en-US" altLang="zh-TW"/>
              <a:pPr>
                <a:defRPr/>
              </a:pPr>
              <a:t>‹#›</a:t>
            </a:fld>
            <a:endParaRPr lang="en-US" altLang="zh-TW"/>
          </a:p>
        </p:txBody>
      </p:sp>
    </p:spTree>
    <p:extLst>
      <p:ext uri="{BB962C8B-B14F-4D97-AF65-F5344CB8AC3E}">
        <p14:creationId xmlns:p14="http://schemas.microsoft.com/office/powerpoint/2010/main" val="287821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ctrTitle"/>
          </p:nvPr>
        </p:nvSpPr>
        <p:spPr bwMode="auto">
          <a:xfrm>
            <a:off x="630238" y="3645510"/>
            <a:ext cx="6316662" cy="955675"/>
          </a:xfrm>
          <a:prstGeom prst="rect">
            <a:avLst/>
          </a:prstGeom>
          <a:noFill/>
          <a:ln>
            <a:miter lim="800000"/>
            <a:headEnd/>
            <a:tailEnd/>
          </a:ln>
        </p:spPr>
        <p:txBody>
          <a:bodyPr vert="horz" wrap="square" lIns="99569" tIns="49785" rIns="99569" bIns="49785" numCol="1" anchor="ctr" anchorCtr="0" compatLnSpc="1">
            <a:prstTxWarp prst="textNoShape">
              <a:avLst/>
            </a:prstTxWarp>
          </a:bodyPr>
          <a:lstStyle>
            <a:lvl1pPr algn="l">
              <a:defRPr sz="4500" b="1">
                <a:solidFill>
                  <a:srgbClr val="292929"/>
                </a:solidFill>
                <a:latin typeface="Calibri" panose="020F0502020204030204" pitchFamily="34" charset="0"/>
                <a:cs typeface="Calibri" panose="020F0502020204030204" pitchFamily="34" charset="0"/>
              </a:defRPr>
            </a:lvl1pPr>
          </a:lstStyle>
          <a:p>
            <a:r>
              <a:rPr lang="en-US" altLang="zh-TW" dirty="0"/>
              <a:t>ASE Corporate Profile</a:t>
            </a:r>
          </a:p>
        </p:txBody>
      </p:sp>
      <p:sp>
        <p:nvSpPr>
          <p:cNvPr id="193539" name="Rectangle 3"/>
          <p:cNvSpPr>
            <a:spLocks noGrp="1" noChangeArrowheads="1"/>
          </p:cNvSpPr>
          <p:nvPr>
            <p:ph type="subTitle" idx="1"/>
          </p:nvPr>
        </p:nvSpPr>
        <p:spPr bwMode="auto">
          <a:xfrm>
            <a:off x="7369175" y="3984389"/>
            <a:ext cx="2524125" cy="1719262"/>
          </a:xfrm>
          <a:prstGeom prst="rect">
            <a:avLst/>
          </a:prstGeom>
          <a:noFill/>
          <a:ln>
            <a:miter lim="800000"/>
            <a:headEnd/>
            <a:tailEnd/>
          </a:ln>
        </p:spPr>
        <p:txBody>
          <a:bodyPr vert="horz" wrap="square" lIns="99569" tIns="49785" rIns="99569" bIns="49785" numCol="1" anchor="t" anchorCtr="0" compatLnSpc="1">
            <a:prstTxWarp prst="textNoShape">
              <a:avLst/>
            </a:prstTxWarp>
          </a:bodyPr>
          <a:lstStyle>
            <a:lvl1pPr marL="0" indent="0">
              <a:lnSpc>
                <a:spcPct val="80000"/>
              </a:lnSpc>
              <a:buFontTx/>
              <a:buNone/>
              <a:defRPr sz="2100">
                <a:solidFill>
                  <a:schemeClr val="tx1"/>
                </a:solidFill>
                <a:latin typeface="Calibri" panose="020F0502020204030204" pitchFamily="34" charset="0"/>
                <a:cs typeface="Calibri" panose="020F0502020204030204" pitchFamily="34" charset="0"/>
              </a:defRPr>
            </a:lvl1pPr>
          </a:lstStyle>
          <a:p>
            <a:r>
              <a:rPr lang="zh-TW" altLang="en-US" smtClean="0"/>
              <a:t>按一下以編輯母片副標題樣式</a:t>
            </a:r>
            <a:endParaRPr lang="en-US" altLang="zh-TW" dirty="0"/>
          </a:p>
        </p:txBody>
      </p:sp>
    </p:spTree>
    <p:extLst>
      <p:ext uri="{BB962C8B-B14F-4D97-AF65-F5344CB8AC3E}">
        <p14:creationId xmlns:p14="http://schemas.microsoft.com/office/powerpoint/2010/main" val="107651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EFA317CE-E4F4-47E9-B9A7-8DE0E1927A8A}" type="slidenum">
              <a:rPr lang="en-US" altLang="zh-TW"/>
              <a:pPr>
                <a:defRPr/>
              </a:pPr>
              <a:t>‹#›</a:t>
            </a:fld>
            <a:endParaRPr lang="en-US" altLang="zh-TW"/>
          </a:p>
        </p:txBody>
      </p:sp>
    </p:spTree>
    <p:extLst>
      <p:ext uri="{BB962C8B-B14F-4D97-AF65-F5344CB8AC3E}">
        <p14:creationId xmlns:p14="http://schemas.microsoft.com/office/powerpoint/2010/main" val="320922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844550" y="4859338"/>
            <a:ext cx="9090025" cy="15017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B8076F15-C8BA-4F7D-9233-652C4D5F34EA}" type="slidenum">
              <a:rPr lang="en-US" altLang="zh-TW"/>
              <a:pPr>
                <a:defRPr/>
              </a:pPr>
              <a:t>‹#›</a:t>
            </a:fld>
            <a:endParaRPr lang="en-US" altLang="zh-TW"/>
          </a:p>
        </p:txBody>
      </p:sp>
    </p:spTree>
    <p:extLst>
      <p:ext uri="{BB962C8B-B14F-4D97-AF65-F5344CB8AC3E}">
        <p14:creationId xmlns:p14="http://schemas.microsoft.com/office/powerpoint/2010/main" val="139837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47688" y="1331913"/>
            <a:ext cx="4735512" cy="5624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435600" y="1331913"/>
            <a:ext cx="4737100" cy="5624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CF0C6B31-D551-40B3-9A5F-19253DF38DD1}" type="slidenum">
              <a:rPr lang="en-US" altLang="zh-TW"/>
              <a:pPr>
                <a:defRPr/>
              </a:pPr>
              <a:t>‹#›</a:t>
            </a:fld>
            <a:endParaRPr lang="en-US" altLang="zh-TW"/>
          </a:p>
        </p:txBody>
      </p:sp>
    </p:spTree>
    <p:extLst>
      <p:ext uri="{BB962C8B-B14F-4D97-AF65-F5344CB8AC3E}">
        <p14:creationId xmlns:p14="http://schemas.microsoft.com/office/powerpoint/2010/main" val="344244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34988" y="303213"/>
            <a:ext cx="9623425" cy="1260475"/>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241FC425-C990-41EB-8B98-256AF2C15DDE}" type="slidenum">
              <a:rPr lang="en-US" altLang="zh-TW"/>
              <a:pPr>
                <a:defRPr/>
              </a:pPr>
              <a:t>‹#›</a:t>
            </a:fld>
            <a:endParaRPr lang="en-US" altLang="zh-TW"/>
          </a:p>
        </p:txBody>
      </p:sp>
    </p:spTree>
    <p:extLst>
      <p:ext uri="{BB962C8B-B14F-4D97-AF65-F5344CB8AC3E}">
        <p14:creationId xmlns:p14="http://schemas.microsoft.com/office/powerpoint/2010/main" val="244246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881ABBF4-0913-4835-B0E4-58691FF7180D}" type="slidenum">
              <a:rPr lang="en-US" altLang="zh-TW"/>
              <a:pPr>
                <a:defRPr/>
              </a:pPr>
              <a:t>‹#›</a:t>
            </a:fld>
            <a:endParaRPr lang="en-US" altLang="zh-TW"/>
          </a:p>
        </p:txBody>
      </p:sp>
    </p:spTree>
    <p:extLst>
      <p:ext uri="{BB962C8B-B14F-4D97-AF65-F5344CB8AC3E}">
        <p14:creationId xmlns:p14="http://schemas.microsoft.com/office/powerpoint/2010/main" val="113855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7DCB5673-92B0-49F3-8875-5B8A358C6D85}" type="slidenum">
              <a:rPr lang="en-US" altLang="zh-TW"/>
              <a:pPr>
                <a:defRPr/>
              </a:pPr>
              <a:t>‹#›</a:t>
            </a:fld>
            <a:endParaRPr lang="en-US" altLang="zh-TW"/>
          </a:p>
        </p:txBody>
      </p:sp>
    </p:spTree>
    <p:extLst>
      <p:ext uri="{BB962C8B-B14F-4D97-AF65-F5344CB8AC3E}">
        <p14:creationId xmlns:p14="http://schemas.microsoft.com/office/powerpoint/2010/main" val="365043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34988" y="301625"/>
            <a:ext cx="3517900" cy="1281113"/>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782F1251-5334-40B1-B527-12977F4E6907}" type="slidenum">
              <a:rPr lang="en-US" altLang="zh-TW"/>
              <a:pPr>
                <a:defRPr/>
              </a:pPr>
              <a:t>‹#›</a:t>
            </a:fld>
            <a:endParaRPr lang="en-US" altLang="zh-TW"/>
          </a:p>
        </p:txBody>
      </p:sp>
    </p:spTree>
    <p:extLst>
      <p:ext uri="{BB962C8B-B14F-4D97-AF65-F5344CB8AC3E}">
        <p14:creationId xmlns:p14="http://schemas.microsoft.com/office/powerpoint/2010/main" val="172940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095500" y="5292725"/>
            <a:ext cx="6416675" cy="625475"/>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5E6FD471-E4EB-469F-A633-9ACE50A460BA}" type="slidenum">
              <a:rPr lang="en-US" altLang="zh-TW"/>
              <a:pPr>
                <a:defRPr/>
              </a:pPr>
              <a:t>‹#›</a:t>
            </a:fld>
            <a:endParaRPr lang="en-US" altLang="zh-TW"/>
          </a:p>
        </p:txBody>
      </p:sp>
    </p:spTree>
    <p:extLst>
      <p:ext uri="{BB962C8B-B14F-4D97-AF65-F5344CB8AC3E}">
        <p14:creationId xmlns:p14="http://schemas.microsoft.com/office/powerpoint/2010/main" val="4142370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 name="Text Box 24"/>
          <p:cNvSpPr txBox="1">
            <a:spLocks noChangeArrowheads="1"/>
          </p:cNvSpPr>
          <p:nvPr userDrawn="1"/>
        </p:nvSpPr>
        <p:spPr bwMode="auto">
          <a:xfrm>
            <a:off x="7089775" y="7227888"/>
            <a:ext cx="3790950" cy="269875"/>
          </a:xfrm>
          <a:prstGeom prst="rect">
            <a:avLst/>
          </a:prstGeom>
          <a:noFill/>
          <a:ln>
            <a:noFill/>
          </a:ln>
          <a:extLst/>
        </p:spPr>
        <p:txBody>
          <a:bodyPr lIns="99569" tIns="49785" rIns="99569" bIns="49785">
            <a:spAutoFit/>
          </a:bodyPr>
          <a:lstStyle>
            <a:lvl1pPr defTabSz="995363">
              <a:defRPr kumimoji="1" sz="1500" b="1">
                <a:solidFill>
                  <a:schemeClr val="tx1"/>
                </a:solidFill>
                <a:latin typeface="Arial" pitchFamily="34" charset="0"/>
                <a:ea typeface="新細明體" pitchFamily="18" charset="-120"/>
              </a:defRPr>
            </a:lvl1pPr>
            <a:lvl2pPr marL="742950" indent="-285750" defTabSz="995363">
              <a:defRPr kumimoji="1" sz="1500" b="1">
                <a:solidFill>
                  <a:schemeClr val="tx1"/>
                </a:solidFill>
                <a:latin typeface="Arial" pitchFamily="34" charset="0"/>
                <a:ea typeface="新細明體" pitchFamily="18" charset="-120"/>
              </a:defRPr>
            </a:lvl2pPr>
            <a:lvl3pPr marL="1143000" indent="-228600" defTabSz="995363">
              <a:defRPr kumimoji="1" sz="1500" b="1">
                <a:solidFill>
                  <a:schemeClr val="tx1"/>
                </a:solidFill>
                <a:latin typeface="Arial" pitchFamily="34" charset="0"/>
                <a:ea typeface="新細明體" pitchFamily="18" charset="-120"/>
              </a:defRPr>
            </a:lvl3pPr>
            <a:lvl4pPr marL="1600200" indent="-228600" defTabSz="995363">
              <a:defRPr kumimoji="1" sz="1500" b="1">
                <a:solidFill>
                  <a:schemeClr val="tx1"/>
                </a:solidFill>
                <a:latin typeface="Arial" pitchFamily="34" charset="0"/>
                <a:ea typeface="新細明體" pitchFamily="18" charset="-120"/>
              </a:defRPr>
            </a:lvl4pPr>
            <a:lvl5pPr marL="2057400" indent="-228600" defTabSz="995363">
              <a:defRPr kumimoji="1" sz="1500" b="1">
                <a:solidFill>
                  <a:schemeClr val="tx1"/>
                </a:solidFill>
                <a:latin typeface="Arial" pitchFamily="34" charset="0"/>
                <a:ea typeface="新細明體" pitchFamily="18" charset="-120"/>
              </a:defRPr>
            </a:lvl5pPr>
            <a:lvl6pPr marL="2514600" indent="-228600" algn="ctr" defTabSz="995363" fontAlgn="base">
              <a:spcBef>
                <a:spcPct val="0"/>
              </a:spcBef>
              <a:spcAft>
                <a:spcPct val="0"/>
              </a:spcAft>
              <a:defRPr kumimoji="1" sz="1500" b="1">
                <a:solidFill>
                  <a:schemeClr val="tx1"/>
                </a:solidFill>
                <a:latin typeface="Arial" pitchFamily="34" charset="0"/>
                <a:ea typeface="新細明體" pitchFamily="18" charset="-120"/>
              </a:defRPr>
            </a:lvl6pPr>
            <a:lvl7pPr marL="2971800" indent="-228600" algn="ctr" defTabSz="995363" fontAlgn="base">
              <a:spcBef>
                <a:spcPct val="0"/>
              </a:spcBef>
              <a:spcAft>
                <a:spcPct val="0"/>
              </a:spcAft>
              <a:defRPr kumimoji="1" sz="1500" b="1">
                <a:solidFill>
                  <a:schemeClr val="tx1"/>
                </a:solidFill>
                <a:latin typeface="Arial" pitchFamily="34" charset="0"/>
                <a:ea typeface="新細明體" pitchFamily="18" charset="-120"/>
              </a:defRPr>
            </a:lvl7pPr>
            <a:lvl8pPr marL="3429000" indent="-228600" algn="ctr" defTabSz="995363" fontAlgn="base">
              <a:spcBef>
                <a:spcPct val="0"/>
              </a:spcBef>
              <a:spcAft>
                <a:spcPct val="0"/>
              </a:spcAft>
              <a:defRPr kumimoji="1" sz="1500" b="1">
                <a:solidFill>
                  <a:schemeClr val="tx1"/>
                </a:solidFill>
                <a:latin typeface="Arial" pitchFamily="34" charset="0"/>
                <a:ea typeface="新細明體" pitchFamily="18" charset="-120"/>
              </a:defRPr>
            </a:lvl8pPr>
            <a:lvl9pPr marL="3886200" indent="-228600" algn="ctr" defTabSz="995363" fontAlgn="base">
              <a:spcBef>
                <a:spcPct val="0"/>
              </a:spcBef>
              <a:spcAft>
                <a:spcPct val="0"/>
              </a:spcAft>
              <a:defRPr kumimoji="1" sz="1500" b="1">
                <a:solidFill>
                  <a:schemeClr val="tx1"/>
                </a:solidFill>
                <a:latin typeface="Arial" pitchFamily="34" charset="0"/>
                <a:ea typeface="新細明體" pitchFamily="18" charset="-120"/>
              </a:defRPr>
            </a:lvl9pPr>
          </a:lstStyle>
          <a:p>
            <a:pPr eaLnBrk="1" hangingPunct="1">
              <a:spcBef>
                <a:spcPct val="50000"/>
              </a:spcBef>
              <a:defRPr/>
            </a:pPr>
            <a:r>
              <a:rPr lang="en-US" altLang="zh-TW" sz="1000" smtClean="0">
                <a:solidFill>
                  <a:srgbClr val="7F7F7F"/>
                </a:solidFill>
                <a:latin typeface="Calibri" pitchFamily="34" charset="0"/>
              </a:rPr>
              <a:t>© ASE Group. All rights reserved.</a:t>
            </a:r>
          </a:p>
        </p:txBody>
      </p:sp>
      <p:sp>
        <p:nvSpPr>
          <p:cNvPr id="1027" name="Rectangle 2"/>
          <p:cNvSpPr>
            <a:spLocks noGrp="1" noChangeArrowheads="1"/>
          </p:cNvSpPr>
          <p:nvPr>
            <p:ph type="title"/>
          </p:nvPr>
        </p:nvSpPr>
        <p:spPr bwMode="auto">
          <a:xfrm>
            <a:off x="547688" y="446088"/>
            <a:ext cx="7831137"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569" tIns="49785" rIns="99569" bIns="49785" numCol="1" anchor="ctr" anchorCtr="0" compatLnSpc="1">
            <a:prstTxWarp prst="textNoShape">
              <a:avLst/>
            </a:prstTxWarp>
          </a:bodyPr>
          <a:lstStyle/>
          <a:p>
            <a:pPr lvl="0"/>
            <a:r>
              <a:rPr lang="en-US" altLang="zh-TW" smtClean="0"/>
              <a:t>Changing Industry Landscape</a:t>
            </a:r>
          </a:p>
        </p:txBody>
      </p:sp>
      <p:sp>
        <p:nvSpPr>
          <p:cNvPr id="8198" name="Rectangle 6"/>
          <p:cNvSpPr>
            <a:spLocks noGrp="1" noChangeArrowheads="1"/>
          </p:cNvSpPr>
          <p:nvPr>
            <p:ph type="sldNum" sz="quarter" idx="4"/>
          </p:nvPr>
        </p:nvSpPr>
        <p:spPr bwMode="auto">
          <a:xfrm>
            <a:off x="9163050" y="7164388"/>
            <a:ext cx="1200150" cy="396875"/>
          </a:xfrm>
          <a:prstGeom prst="rect">
            <a:avLst/>
          </a:prstGeom>
          <a:noFill/>
          <a:ln w="9525">
            <a:noFill/>
            <a:miter lim="800000"/>
            <a:headEnd/>
            <a:tailEnd/>
          </a:ln>
          <a:effectLst/>
        </p:spPr>
        <p:txBody>
          <a:bodyPr vert="horz" wrap="square" lIns="99569" tIns="49785" rIns="99569" bIns="49785" numCol="1" anchor="t" anchorCtr="0" compatLnSpc="1">
            <a:prstTxWarp prst="textNoShape">
              <a:avLst/>
            </a:prstTxWarp>
          </a:bodyPr>
          <a:lstStyle>
            <a:lvl1pPr algn="r" eaLnBrk="1" hangingPunct="1">
              <a:defRPr sz="1200" b="0">
                <a:solidFill>
                  <a:srgbClr val="595959"/>
                </a:solidFill>
                <a:latin typeface="Calibri" pitchFamily="34" charset="0"/>
                <a:ea typeface="新細明體" charset="-120"/>
                <a:cs typeface="Calibri" pitchFamily="34" charset="0"/>
              </a:defRPr>
            </a:lvl1pPr>
          </a:lstStyle>
          <a:p>
            <a:pPr>
              <a:defRPr/>
            </a:pPr>
            <a:endParaRPr lang="en-US" altLang="zh-TW"/>
          </a:p>
        </p:txBody>
      </p:sp>
      <p:sp>
        <p:nvSpPr>
          <p:cNvPr id="1029" name="Rectangle 14"/>
          <p:cNvSpPr>
            <a:spLocks noGrp="1" noChangeArrowheads="1"/>
          </p:cNvSpPr>
          <p:nvPr>
            <p:ph type="body" idx="1"/>
          </p:nvPr>
        </p:nvSpPr>
        <p:spPr bwMode="auto">
          <a:xfrm>
            <a:off x="547688" y="1331913"/>
            <a:ext cx="9625012" cy="562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569" tIns="49785" rIns="99569" bIns="49785" numCol="1" anchor="t" anchorCtr="0" compatLnSpc="1">
            <a:prstTxWarp prst="textNoShape">
              <a:avLst/>
            </a:prstTxWarp>
          </a:bodyPr>
          <a:lstStyle/>
          <a:p>
            <a:pPr lvl="0"/>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pic>
        <p:nvPicPr>
          <p:cNvPr id="1030" name="圖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385300" y="323850"/>
            <a:ext cx="93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圖片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74675" y="6970713"/>
            <a:ext cx="7239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92" r:id="rId1"/>
    <p:sldLayoutId id="2147484693" r:id="rId2"/>
    <p:sldLayoutId id="2147484694" r:id="rId3"/>
    <p:sldLayoutId id="2147484695" r:id="rId4"/>
    <p:sldLayoutId id="2147484696" r:id="rId5"/>
    <p:sldLayoutId id="2147484697" r:id="rId6"/>
    <p:sldLayoutId id="2147484698" r:id="rId7"/>
    <p:sldLayoutId id="2147484699" r:id="rId8"/>
    <p:sldLayoutId id="2147484700" r:id="rId9"/>
    <p:sldLayoutId id="2147484701" r:id="rId10"/>
    <p:sldLayoutId id="2147484702" r:id="rId11"/>
  </p:sldLayoutIdLst>
  <p:hf hdr="0" ftr="0" dt="0"/>
  <p:txStyles>
    <p:titleStyle>
      <a:lvl1pPr algn="l" defTabSz="995363" rtl="0" eaLnBrk="0" fontAlgn="base" hangingPunct="0">
        <a:spcBef>
          <a:spcPct val="0"/>
        </a:spcBef>
        <a:spcAft>
          <a:spcPct val="0"/>
        </a:spcAft>
        <a:defRPr sz="3900" b="1">
          <a:solidFill>
            <a:srgbClr val="292929"/>
          </a:solidFill>
          <a:latin typeface="Calibri" panose="020F0502020204030204" pitchFamily="34" charset="0"/>
          <a:ea typeface="+mj-ea"/>
          <a:cs typeface="Calibri" panose="020F0502020204030204" pitchFamily="34" charset="0"/>
        </a:defRPr>
      </a:lvl1pPr>
      <a:lvl2pPr algn="l" defTabSz="995363" rtl="0" eaLnBrk="0" fontAlgn="base" hangingPunct="0">
        <a:spcBef>
          <a:spcPct val="0"/>
        </a:spcBef>
        <a:spcAft>
          <a:spcPct val="0"/>
        </a:spcAft>
        <a:defRPr sz="3900" b="1">
          <a:solidFill>
            <a:srgbClr val="292929"/>
          </a:solidFill>
          <a:latin typeface="Calibri" pitchFamily="34" charset="0"/>
          <a:ea typeface="新細明體" charset="-120"/>
          <a:cs typeface="Calibri" pitchFamily="34" charset="0"/>
        </a:defRPr>
      </a:lvl2pPr>
      <a:lvl3pPr algn="l" defTabSz="995363" rtl="0" eaLnBrk="0" fontAlgn="base" hangingPunct="0">
        <a:spcBef>
          <a:spcPct val="0"/>
        </a:spcBef>
        <a:spcAft>
          <a:spcPct val="0"/>
        </a:spcAft>
        <a:defRPr sz="3900" b="1">
          <a:solidFill>
            <a:srgbClr val="292929"/>
          </a:solidFill>
          <a:latin typeface="Calibri" pitchFamily="34" charset="0"/>
          <a:ea typeface="新細明體" charset="-120"/>
          <a:cs typeface="Calibri" pitchFamily="34" charset="0"/>
        </a:defRPr>
      </a:lvl3pPr>
      <a:lvl4pPr algn="l" defTabSz="995363" rtl="0" eaLnBrk="0" fontAlgn="base" hangingPunct="0">
        <a:spcBef>
          <a:spcPct val="0"/>
        </a:spcBef>
        <a:spcAft>
          <a:spcPct val="0"/>
        </a:spcAft>
        <a:defRPr sz="3900" b="1">
          <a:solidFill>
            <a:srgbClr val="292929"/>
          </a:solidFill>
          <a:latin typeface="Calibri" pitchFamily="34" charset="0"/>
          <a:ea typeface="新細明體" charset="-120"/>
          <a:cs typeface="Calibri" pitchFamily="34" charset="0"/>
        </a:defRPr>
      </a:lvl4pPr>
      <a:lvl5pPr algn="l" defTabSz="995363" rtl="0" eaLnBrk="0" fontAlgn="base" hangingPunct="0">
        <a:spcBef>
          <a:spcPct val="0"/>
        </a:spcBef>
        <a:spcAft>
          <a:spcPct val="0"/>
        </a:spcAft>
        <a:defRPr sz="3900" b="1">
          <a:solidFill>
            <a:srgbClr val="292929"/>
          </a:solidFill>
          <a:latin typeface="Calibri" pitchFamily="34" charset="0"/>
          <a:ea typeface="新細明體" charset="-120"/>
          <a:cs typeface="Calibri" pitchFamily="34" charset="0"/>
        </a:defRPr>
      </a:lvl5pPr>
      <a:lvl6pPr marL="457200" algn="l" defTabSz="995363" rtl="0" fontAlgn="base">
        <a:spcBef>
          <a:spcPct val="0"/>
        </a:spcBef>
        <a:spcAft>
          <a:spcPct val="0"/>
        </a:spcAft>
        <a:defRPr sz="3900" b="1">
          <a:solidFill>
            <a:srgbClr val="292929"/>
          </a:solidFill>
          <a:latin typeface="Trebuchet MS" pitchFamily="34" charset="0"/>
          <a:ea typeface="新細明體" charset="-120"/>
        </a:defRPr>
      </a:lvl6pPr>
      <a:lvl7pPr marL="914400" algn="l" defTabSz="995363" rtl="0" fontAlgn="base">
        <a:spcBef>
          <a:spcPct val="0"/>
        </a:spcBef>
        <a:spcAft>
          <a:spcPct val="0"/>
        </a:spcAft>
        <a:defRPr sz="3900" b="1">
          <a:solidFill>
            <a:srgbClr val="292929"/>
          </a:solidFill>
          <a:latin typeface="Trebuchet MS" pitchFamily="34" charset="0"/>
          <a:ea typeface="新細明體" charset="-120"/>
        </a:defRPr>
      </a:lvl7pPr>
      <a:lvl8pPr marL="1371600" algn="l" defTabSz="995363" rtl="0" fontAlgn="base">
        <a:spcBef>
          <a:spcPct val="0"/>
        </a:spcBef>
        <a:spcAft>
          <a:spcPct val="0"/>
        </a:spcAft>
        <a:defRPr sz="3900" b="1">
          <a:solidFill>
            <a:srgbClr val="292929"/>
          </a:solidFill>
          <a:latin typeface="Trebuchet MS" pitchFamily="34" charset="0"/>
          <a:ea typeface="新細明體" charset="-120"/>
        </a:defRPr>
      </a:lvl8pPr>
      <a:lvl9pPr marL="1828800" algn="l" defTabSz="995363" rtl="0" fontAlgn="base">
        <a:spcBef>
          <a:spcPct val="0"/>
        </a:spcBef>
        <a:spcAft>
          <a:spcPct val="0"/>
        </a:spcAft>
        <a:defRPr sz="3900" b="1">
          <a:solidFill>
            <a:srgbClr val="292929"/>
          </a:solidFill>
          <a:latin typeface="Trebuchet MS" pitchFamily="34" charset="0"/>
          <a:ea typeface="新細明體" charset="-120"/>
        </a:defRPr>
      </a:lvl9pPr>
    </p:titleStyle>
    <p:bodyStyle>
      <a:lvl1pPr marL="342900" indent="-52388" algn="l" defTabSz="995363" rtl="0" eaLnBrk="0" fontAlgn="base" hangingPunct="0">
        <a:spcBef>
          <a:spcPct val="20000"/>
        </a:spcBef>
        <a:spcAft>
          <a:spcPct val="0"/>
        </a:spcAft>
        <a:buClr>
          <a:srgbClr val="800000"/>
        </a:buClr>
        <a:buSzPct val="50000"/>
        <a:buFont typeface="Wingdings" panose="05000000000000000000" pitchFamily="2" charset="2"/>
        <a:buChar char="£"/>
        <a:tabLst>
          <a:tab pos="0" algn="r"/>
        </a:tabLst>
        <a:defRPr kumimoji="1" sz="3000" b="1">
          <a:solidFill>
            <a:srgbClr val="333333"/>
          </a:solidFill>
          <a:latin typeface="Calibri" panose="020F0502020204030204" pitchFamily="34" charset="0"/>
          <a:ea typeface="+mn-ea"/>
          <a:cs typeface="Calibri" panose="020F0502020204030204" pitchFamily="34" charset="0"/>
        </a:defRPr>
      </a:lvl1pPr>
      <a:lvl2pPr marL="485775" indent="-28575" algn="l" defTabSz="995363" rtl="0" eaLnBrk="0" fontAlgn="base" hangingPunct="0">
        <a:spcBef>
          <a:spcPct val="20000"/>
        </a:spcBef>
        <a:spcAft>
          <a:spcPct val="0"/>
        </a:spcAft>
        <a:buClr>
          <a:srgbClr val="E6820A"/>
        </a:buClr>
        <a:buChar char="–"/>
        <a:tabLst>
          <a:tab pos="0" algn="r"/>
        </a:tabLst>
        <a:defRPr kumimoji="1" sz="3000" b="1">
          <a:solidFill>
            <a:srgbClr val="3C1E1E"/>
          </a:solidFill>
          <a:latin typeface="+mn-lt"/>
          <a:ea typeface="+mn-ea"/>
          <a:cs typeface="Calibri" pitchFamily="34" charset="0"/>
        </a:defRPr>
      </a:lvl2pPr>
      <a:lvl3pPr marL="261938" indent="274638" algn="l" defTabSz="995363" rtl="0" eaLnBrk="0" fontAlgn="base" hangingPunct="0">
        <a:spcBef>
          <a:spcPct val="20000"/>
        </a:spcBef>
        <a:spcAft>
          <a:spcPct val="0"/>
        </a:spcAft>
        <a:buClr>
          <a:srgbClr val="800000"/>
        </a:buClr>
        <a:buChar char="•"/>
        <a:tabLst>
          <a:tab pos="0" algn="r"/>
        </a:tabLst>
        <a:defRPr kumimoji="1" sz="2600" b="1">
          <a:solidFill>
            <a:srgbClr val="4D4D4D"/>
          </a:solidFill>
          <a:latin typeface="Calibri" panose="020F0502020204030204" pitchFamily="34" charset="0"/>
          <a:ea typeface="+mn-ea"/>
          <a:cs typeface="Calibri" panose="020F0502020204030204" pitchFamily="34" charset="0"/>
        </a:defRPr>
      </a:lvl3pPr>
      <a:lvl4pPr marL="536575" indent="276225" algn="l" defTabSz="995363" rtl="0" eaLnBrk="0" fontAlgn="base" hangingPunct="0">
        <a:spcBef>
          <a:spcPct val="20000"/>
        </a:spcBef>
        <a:spcAft>
          <a:spcPct val="0"/>
        </a:spcAft>
        <a:buClr>
          <a:srgbClr val="800000"/>
        </a:buClr>
        <a:buSzPct val="60000"/>
        <a:buFont typeface="Wingdings" panose="05000000000000000000" pitchFamily="2" charset="2"/>
        <a:buChar char="u"/>
        <a:tabLst>
          <a:tab pos="0" algn="r"/>
        </a:tabLst>
        <a:defRPr kumimoji="1" sz="2200">
          <a:solidFill>
            <a:srgbClr val="4D4D4D"/>
          </a:solidFill>
          <a:latin typeface="Calibri" panose="020F0502020204030204" pitchFamily="34" charset="0"/>
          <a:ea typeface="+mn-ea"/>
          <a:cs typeface="Calibri" panose="020F0502020204030204" pitchFamily="34" charset="0"/>
        </a:defRPr>
      </a:lvl4pPr>
      <a:lvl5pPr marL="812800" indent="261938" algn="l" defTabSz="995363" rtl="0" eaLnBrk="0" fontAlgn="base" hangingPunct="0">
        <a:spcBef>
          <a:spcPct val="20000"/>
        </a:spcBef>
        <a:spcAft>
          <a:spcPct val="0"/>
        </a:spcAft>
        <a:buClr>
          <a:srgbClr val="800000"/>
        </a:buClr>
        <a:buFont typeface="Arial" panose="020B0604020202020204" pitchFamily="34" charset="0"/>
        <a:buChar char="»"/>
        <a:tabLst>
          <a:tab pos="0" algn="r"/>
        </a:tabLst>
        <a:defRPr kumimoji="1" sz="2000">
          <a:solidFill>
            <a:srgbClr val="4D4D4D"/>
          </a:solidFill>
          <a:latin typeface="Calibri" panose="020F0502020204030204" pitchFamily="34" charset="0"/>
          <a:ea typeface="+mn-ea"/>
          <a:cs typeface="Calibri" panose="020F0502020204030204" pitchFamily="34" charset="0"/>
        </a:defRPr>
      </a:lvl5pPr>
      <a:lvl6pPr marL="2312988" indent="-190500" algn="l" defTabSz="995363" rtl="0" fontAlgn="base">
        <a:spcBef>
          <a:spcPct val="20000"/>
        </a:spcBef>
        <a:spcAft>
          <a:spcPct val="0"/>
        </a:spcAft>
        <a:buClr>
          <a:srgbClr val="800000"/>
        </a:buClr>
        <a:buFont typeface="Arial" charset="0"/>
        <a:buChar char="»"/>
        <a:tabLst>
          <a:tab pos="0" algn="r"/>
        </a:tabLst>
        <a:defRPr kumimoji="1" sz="2000">
          <a:solidFill>
            <a:srgbClr val="4D4D4D"/>
          </a:solidFill>
          <a:latin typeface="+mn-lt"/>
          <a:ea typeface="+mn-ea"/>
        </a:defRPr>
      </a:lvl6pPr>
      <a:lvl7pPr marL="2770188" indent="-190500" algn="l" defTabSz="995363" rtl="0" fontAlgn="base">
        <a:spcBef>
          <a:spcPct val="20000"/>
        </a:spcBef>
        <a:spcAft>
          <a:spcPct val="0"/>
        </a:spcAft>
        <a:buClr>
          <a:srgbClr val="800000"/>
        </a:buClr>
        <a:buFont typeface="Arial" charset="0"/>
        <a:buChar char="»"/>
        <a:tabLst>
          <a:tab pos="0" algn="r"/>
        </a:tabLst>
        <a:defRPr kumimoji="1" sz="2000">
          <a:solidFill>
            <a:srgbClr val="4D4D4D"/>
          </a:solidFill>
          <a:latin typeface="+mn-lt"/>
          <a:ea typeface="+mn-ea"/>
        </a:defRPr>
      </a:lvl7pPr>
      <a:lvl8pPr marL="3227388" indent="-190500" algn="l" defTabSz="995363" rtl="0" fontAlgn="base">
        <a:spcBef>
          <a:spcPct val="20000"/>
        </a:spcBef>
        <a:spcAft>
          <a:spcPct val="0"/>
        </a:spcAft>
        <a:buClr>
          <a:srgbClr val="800000"/>
        </a:buClr>
        <a:buFont typeface="Arial" charset="0"/>
        <a:buChar char="»"/>
        <a:tabLst>
          <a:tab pos="0" algn="r"/>
        </a:tabLst>
        <a:defRPr kumimoji="1" sz="2000">
          <a:solidFill>
            <a:srgbClr val="4D4D4D"/>
          </a:solidFill>
          <a:latin typeface="+mn-lt"/>
          <a:ea typeface="+mn-ea"/>
        </a:defRPr>
      </a:lvl8pPr>
      <a:lvl9pPr marL="3684588" indent="-190500" algn="l" defTabSz="995363" rtl="0" fontAlgn="base">
        <a:spcBef>
          <a:spcPct val="20000"/>
        </a:spcBef>
        <a:spcAft>
          <a:spcPct val="0"/>
        </a:spcAft>
        <a:buClr>
          <a:srgbClr val="800000"/>
        </a:buClr>
        <a:buFont typeface="Arial" charset="0"/>
        <a:buChar char="»"/>
        <a:tabLst>
          <a:tab pos="0" algn="r"/>
        </a:tabLst>
        <a:defRPr kumimoji="1" sz="2000">
          <a:solidFill>
            <a:srgbClr val="4D4D4D"/>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703" r:id="rId1"/>
  </p:sldLayoutIdLst>
  <p:hf hdr="0" ftr="0" dt="0"/>
  <p:txStyles>
    <p:titleStyle>
      <a:lvl1pPr algn="ctr" defTabSz="995363" rtl="0" eaLnBrk="0" fontAlgn="base" hangingPunct="0">
        <a:spcBef>
          <a:spcPct val="0"/>
        </a:spcBef>
        <a:spcAft>
          <a:spcPct val="0"/>
        </a:spcAft>
        <a:defRPr kumimoji="1" sz="4800">
          <a:solidFill>
            <a:schemeClr val="tx2"/>
          </a:solidFill>
          <a:latin typeface="+mj-lt"/>
          <a:ea typeface="+mj-ea"/>
          <a:cs typeface="新細明體" charset="0"/>
        </a:defRPr>
      </a:lvl1pPr>
      <a:lvl2pPr algn="ctr" defTabSz="995363" rtl="0" eaLnBrk="0" fontAlgn="base" hangingPunct="0">
        <a:spcBef>
          <a:spcPct val="0"/>
        </a:spcBef>
        <a:spcAft>
          <a:spcPct val="0"/>
        </a:spcAft>
        <a:defRPr kumimoji="1" sz="4800">
          <a:solidFill>
            <a:schemeClr val="tx2"/>
          </a:solidFill>
          <a:latin typeface="Arial" charset="0"/>
          <a:ea typeface="新細明體" charset="-120"/>
          <a:cs typeface="新細明體" charset="0"/>
        </a:defRPr>
      </a:lvl2pPr>
      <a:lvl3pPr algn="ctr" defTabSz="995363" rtl="0" eaLnBrk="0" fontAlgn="base" hangingPunct="0">
        <a:spcBef>
          <a:spcPct val="0"/>
        </a:spcBef>
        <a:spcAft>
          <a:spcPct val="0"/>
        </a:spcAft>
        <a:defRPr kumimoji="1" sz="4800">
          <a:solidFill>
            <a:schemeClr val="tx2"/>
          </a:solidFill>
          <a:latin typeface="Arial" charset="0"/>
          <a:ea typeface="新細明體" charset="-120"/>
          <a:cs typeface="新細明體" charset="0"/>
        </a:defRPr>
      </a:lvl3pPr>
      <a:lvl4pPr algn="ctr" defTabSz="995363" rtl="0" eaLnBrk="0" fontAlgn="base" hangingPunct="0">
        <a:spcBef>
          <a:spcPct val="0"/>
        </a:spcBef>
        <a:spcAft>
          <a:spcPct val="0"/>
        </a:spcAft>
        <a:defRPr kumimoji="1" sz="4800">
          <a:solidFill>
            <a:schemeClr val="tx2"/>
          </a:solidFill>
          <a:latin typeface="Arial" charset="0"/>
          <a:ea typeface="新細明體" charset="-120"/>
          <a:cs typeface="新細明體" charset="0"/>
        </a:defRPr>
      </a:lvl4pPr>
      <a:lvl5pPr algn="ctr" defTabSz="995363" rtl="0" eaLnBrk="0" fontAlgn="base" hangingPunct="0">
        <a:spcBef>
          <a:spcPct val="0"/>
        </a:spcBef>
        <a:spcAft>
          <a:spcPct val="0"/>
        </a:spcAft>
        <a:defRPr kumimoji="1" sz="4800">
          <a:solidFill>
            <a:schemeClr val="tx2"/>
          </a:solidFill>
          <a:latin typeface="Arial" charset="0"/>
          <a:ea typeface="新細明體" charset="-120"/>
          <a:cs typeface="新細明體" charset="0"/>
        </a:defRPr>
      </a:lvl5pPr>
      <a:lvl6pPr marL="457200" algn="ctr" defTabSz="995363" rtl="0" fontAlgn="base">
        <a:spcBef>
          <a:spcPct val="0"/>
        </a:spcBef>
        <a:spcAft>
          <a:spcPct val="0"/>
        </a:spcAft>
        <a:defRPr kumimoji="1" sz="4800">
          <a:solidFill>
            <a:schemeClr val="tx2"/>
          </a:solidFill>
          <a:latin typeface="Arial" charset="0"/>
          <a:ea typeface="新細明體" charset="-120"/>
        </a:defRPr>
      </a:lvl6pPr>
      <a:lvl7pPr marL="914400" algn="ctr" defTabSz="995363" rtl="0" fontAlgn="base">
        <a:spcBef>
          <a:spcPct val="0"/>
        </a:spcBef>
        <a:spcAft>
          <a:spcPct val="0"/>
        </a:spcAft>
        <a:defRPr kumimoji="1" sz="4800">
          <a:solidFill>
            <a:schemeClr val="tx2"/>
          </a:solidFill>
          <a:latin typeface="Arial" charset="0"/>
          <a:ea typeface="新細明體" charset="-120"/>
        </a:defRPr>
      </a:lvl7pPr>
      <a:lvl8pPr marL="1371600" algn="ctr" defTabSz="995363" rtl="0" fontAlgn="base">
        <a:spcBef>
          <a:spcPct val="0"/>
        </a:spcBef>
        <a:spcAft>
          <a:spcPct val="0"/>
        </a:spcAft>
        <a:defRPr kumimoji="1" sz="4800">
          <a:solidFill>
            <a:schemeClr val="tx2"/>
          </a:solidFill>
          <a:latin typeface="Arial" charset="0"/>
          <a:ea typeface="新細明體" charset="-120"/>
        </a:defRPr>
      </a:lvl8pPr>
      <a:lvl9pPr marL="1828800" algn="ctr" defTabSz="995363" rtl="0" fontAlgn="base">
        <a:spcBef>
          <a:spcPct val="0"/>
        </a:spcBef>
        <a:spcAft>
          <a:spcPct val="0"/>
        </a:spcAft>
        <a:defRPr kumimoji="1" sz="4800">
          <a:solidFill>
            <a:schemeClr val="tx2"/>
          </a:solidFill>
          <a:latin typeface="Arial" charset="0"/>
          <a:ea typeface="新細明體" charset="-120"/>
        </a:defRPr>
      </a:lvl9pPr>
    </p:titleStyle>
    <p:bodyStyle>
      <a:lvl1pPr marL="373063" indent="-373063" algn="l" defTabSz="995363" rtl="0" eaLnBrk="0" fontAlgn="base" hangingPunct="0">
        <a:spcBef>
          <a:spcPct val="20000"/>
        </a:spcBef>
        <a:spcAft>
          <a:spcPct val="0"/>
        </a:spcAft>
        <a:buChar char="•"/>
        <a:defRPr kumimoji="1" sz="3500">
          <a:solidFill>
            <a:schemeClr val="tx1"/>
          </a:solidFill>
          <a:latin typeface="+mn-lt"/>
          <a:ea typeface="+mn-ea"/>
          <a:cs typeface="新細明體" charset="0"/>
        </a:defRPr>
      </a:lvl1pPr>
      <a:lvl2pPr marL="809625" indent="-311150" algn="l" defTabSz="995363" rtl="0" eaLnBrk="0" fontAlgn="base" hangingPunct="0">
        <a:spcBef>
          <a:spcPct val="20000"/>
        </a:spcBef>
        <a:spcAft>
          <a:spcPct val="0"/>
        </a:spcAft>
        <a:buChar char="–"/>
        <a:defRPr kumimoji="1" sz="3000">
          <a:solidFill>
            <a:schemeClr val="tx1"/>
          </a:solidFill>
          <a:latin typeface="+mn-lt"/>
          <a:ea typeface="+mn-ea"/>
        </a:defRPr>
      </a:lvl2pPr>
      <a:lvl3pPr marL="1244600" indent="-249238" algn="l" defTabSz="995363" rtl="0" eaLnBrk="0" fontAlgn="base" hangingPunct="0">
        <a:spcBef>
          <a:spcPct val="20000"/>
        </a:spcBef>
        <a:spcAft>
          <a:spcPct val="0"/>
        </a:spcAft>
        <a:buChar char="•"/>
        <a:defRPr kumimoji="1" sz="2600">
          <a:solidFill>
            <a:schemeClr val="tx1"/>
          </a:solidFill>
          <a:latin typeface="+mn-lt"/>
          <a:ea typeface="+mn-ea"/>
        </a:defRPr>
      </a:lvl3pPr>
      <a:lvl4pPr marL="1743075" indent="-249238" algn="l" defTabSz="995363" rtl="0" eaLnBrk="0" fontAlgn="base" hangingPunct="0">
        <a:spcBef>
          <a:spcPct val="20000"/>
        </a:spcBef>
        <a:spcAft>
          <a:spcPct val="0"/>
        </a:spcAft>
        <a:buChar char="–"/>
        <a:defRPr kumimoji="1" sz="2200">
          <a:solidFill>
            <a:schemeClr val="tx1"/>
          </a:solidFill>
          <a:latin typeface="+mn-lt"/>
          <a:ea typeface="+mn-ea"/>
        </a:defRPr>
      </a:lvl4pPr>
      <a:lvl5pPr marL="2239963" indent="-249238" algn="l" defTabSz="995363" rtl="0" eaLnBrk="0" fontAlgn="base" hangingPunct="0">
        <a:spcBef>
          <a:spcPct val="20000"/>
        </a:spcBef>
        <a:spcAft>
          <a:spcPct val="0"/>
        </a:spcAft>
        <a:buChar char="»"/>
        <a:defRPr kumimoji="1" sz="2200">
          <a:solidFill>
            <a:schemeClr val="tx1"/>
          </a:solidFill>
          <a:latin typeface="+mn-lt"/>
          <a:ea typeface="+mn-ea"/>
        </a:defRPr>
      </a:lvl5pPr>
      <a:lvl6pPr marL="2697163" indent="-249238" algn="l" defTabSz="995363" rtl="0" fontAlgn="base">
        <a:spcBef>
          <a:spcPct val="20000"/>
        </a:spcBef>
        <a:spcAft>
          <a:spcPct val="0"/>
        </a:spcAft>
        <a:buChar char="»"/>
        <a:defRPr kumimoji="1" sz="2200">
          <a:solidFill>
            <a:schemeClr val="tx1"/>
          </a:solidFill>
          <a:latin typeface="+mn-lt"/>
          <a:ea typeface="+mn-ea"/>
        </a:defRPr>
      </a:lvl6pPr>
      <a:lvl7pPr marL="3154363" indent="-249238" algn="l" defTabSz="995363" rtl="0" fontAlgn="base">
        <a:spcBef>
          <a:spcPct val="20000"/>
        </a:spcBef>
        <a:spcAft>
          <a:spcPct val="0"/>
        </a:spcAft>
        <a:buChar char="»"/>
        <a:defRPr kumimoji="1" sz="2200">
          <a:solidFill>
            <a:schemeClr val="tx1"/>
          </a:solidFill>
          <a:latin typeface="+mn-lt"/>
          <a:ea typeface="+mn-ea"/>
        </a:defRPr>
      </a:lvl7pPr>
      <a:lvl8pPr marL="3611563" indent="-249238" algn="l" defTabSz="995363" rtl="0" fontAlgn="base">
        <a:spcBef>
          <a:spcPct val="20000"/>
        </a:spcBef>
        <a:spcAft>
          <a:spcPct val="0"/>
        </a:spcAft>
        <a:buChar char="»"/>
        <a:defRPr kumimoji="1" sz="2200">
          <a:solidFill>
            <a:schemeClr val="tx1"/>
          </a:solidFill>
          <a:latin typeface="+mn-lt"/>
          <a:ea typeface="+mn-ea"/>
        </a:defRPr>
      </a:lvl8pPr>
      <a:lvl9pPr marL="4068763" indent="-249238" algn="l" defTabSz="995363" rtl="0" fontAlgn="base">
        <a:spcBef>
          <a:spcPct val="20000"/>
        </a:spcBef>
        <a:spcAft>
          <a:spcPct val="0"/>
        </a:spcAft>
        <a:buChar char="»"/>
        <a:defRPr kumimoji="1" sz="22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47688" y="446088"/>
            <a:ext cx="8615362" cy="555625"/>
          </a:xfrm>
        </p:spPr>
        <p:txBody>
          <a:bodyPr/>
          <a:lstStyle/>
          <a:p>
            <a:r>
              <a:rPr lang="en-US" altLang="en-US" dirty="0" smtClean="0"/>
              <a:t>ASEM – Label Verification Process </a:t>
            </a:r>
          </a:p>
        </p:txBody>
      </p:sp>
      <p:sp>
        <p:nvSpPr>
          <p:cNvPr id="14339" name="Content Placeholder 2"/>
          <p:cNvSpPr>
            <a:spLocks noGrp="1"/>
          </p:cNvSpPr>
          <p:nvPr>
            <p:ph idx="1"/>
          </p:nvPr>
        </p:nvSpPr>
        <p:spPr>
          <a:xfrm>
            <a:off x="547688" y="1331913"/>
            <a:ext cx="9625012" cy="4248150"/>
          </a:xfrm>
        </p:spPr>
        <p:txBody>
          <a:bodyPr/>
          <a:lstStyle/>
          <a:p>
            <a:r>
              <a:rPr lang="en-US" altLang="en-US" dirty="0" smtClean="0"/>
              <a:t> Existing Label Verification at Post Test</a:t>
            </a:r>
          </a:p>
          <a:p>
            <a:r>
              <a:rPr lang="en-US" altLang="en-US" dirty="0" smtClean="0"/>
              <a:t> Proposed Label Verification for Drop Ship Implementation</a:t>
            </a:r>
          </a:p>
        </p:txBody>
      </p:sp>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fld id="{08BE49BA-2916-491E-8C16-FDD333BCCEE4}" type="slidenum">
              <a:rPr lang="en-US" altLang="zh-TW" sz="1200" b="0" smtClean="0">
                <a:solidFill>
                  <a:srgbClr val="595959"/>
                </a:solidFill>
                <a:latin typeface="Calibri" panose="020F0502020204030204" pitchFamily="34" charset="0"/>
              </a:rPr>
              <a:pPr/>
              <a:t>0</a:t>
            </a:fld>
            <a:endParaRPr lang="en-US" altLang="zh-TW" sz="1200" b="0" smtClean="0">
              <a:solidFill>
                <a:srgbClr val="595959"/>
              </a:solidFill>
              <a:latin typeface="Calibri" panose="020F0502020204030204" pitchFamily="34" charset="0"/>
            </a:endParaRPr>
          </a:p>
        </p:txBody>
      </p:sp>
      <p:sp>
        <p:nvSpPr>
          <p:cNvPr id="14341" name="TextBox 1"/>
          <p:cNvSpPr txBox="1">
            <a:spLocks noChangeArrowheads="1"/>
          </p:cNvSpPr>
          <p:nvPr/>
        </p:nvSpPr>
        <p:spPr bwMode="auto">
          <a:xfrm>
            <a:off x="7650163" y="6300788"/>
            <a:ext cx="30257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pPr algn="ctr"/>
            <a:r>
              <a:rPr lang="en-US" altLang="en-US" i="1"/>
              <a:t>Prepared by Chong Kim Chor (ASEM-IT)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234132" y="329910"/>
            <a:ext cx="54809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800" dirty="0" smtClean="0">
                <a:solidFill>
                  <a:schemeClr val="tx1"/>
                </a:solidFill>
                <a:latin typeface="Arial" panose="020B0604020202020204" pitchFamily="34" charset="0"/>
              </a:rPr>
              <a:t>Label Verification System At Post Test (Existing)</a:t>
            </a:r>
            <a:endParaRPr lang="en-US" altLang="en-US" sz="1800" dirty="0">
              <a:solidFill>
                <a:schemeClr val="tx1"/>
              </a:solidFill>
              <a:latin typeface="Arial" panose="020B0604020202020204" pitchFamily="34" charset="0"/>
            </a:endParaRPr>
          </a:p>
        </p:txBody>
      </p:sp>
      <p:sp>
        <p:nvSpPr>
          <p:cNvPr id="2" name="TextBox 1"/>
          <p:cNvSpPr txBox="1"/>
          <p:nvPr/>
        </p:nvSpPr>
        <p:spPr>
          <a:xfrm>
            <a:off x="378148" y="972319"/>
            <a:ext cx="9073008" cy="2631490"/>
          </a:xfrm>
          <a:prstGeom prst="rect">
            <a:avLst/>
          </a:prstGeom>
          <a:noFill/>
        </p:spPr>
        <p:txBody>
          <a:bodyPr wrap="square" rtlCol="0">
            <a:spAutoFit/>
          </a:bodyPr>
          <a:lstStyle/>
          <a:p>
            <a:pPr marL="285750" indent="-285750">
              <a:buFont typeface="Arial" panose="020B0604020202020204" pitchFamily="34" charset="0"/>
              <a:buChar char="•"/>
            </a:pPr>
            <a:r>
              <a:rPr lang="en-US" b="0" dirty="0" smtClean="0"/>
              <a:t>All Inner box labels are printed at Post Test and stick on the </a:t>
            </a:r>
            <a:r>
              <a:rPr lang="en-US" b="0" dirty="0" smtClean="0"/>
              <a:t>MBB </a:t>
            </a:r>
            <a:r>
              <a:rPr lang="en-US" b="0" dirty="0" smtClean="0"/>
              <a:t>&amp; Inner Box by Post Test operator, there are INN_GEN1 label and Customer labels.</a:t>
            </a:r>
          </a:p>
          <a:p>
            <a:pPr marL="285750" indent="-285750">
              <a:buFont typeface="Arial" panose="020B0604020202020204" pitchFamily="34" charset="0"/>
              <a:buChar char="•"/>
            </a:pPr>
            <a:r>
              <a:rPr lang="en-US" b="0" dirty="0" smtClean="0"/>
              <a:t>Existing Label Verification system at Post Test:-</a:t>
            </a:r>
          </a:p>
          <a:p>
            <a:pPr marL="742950" lvl="1" indent="-285750">
              <a:buFont typeface="Wingdings" panose="05000000000000000000" pitchFamily="2" charset="2"/>
              <a:buChar char="ü"/>
            </a:pPr>
            <a:r>
              <a:rPr lang="en-US" b="0" dirty="0" smtClean="0"/>
              <a:t>Program developed in excel file.</a:t>
            </a:r>
          </a:p>
          <a:p>
            <a:pPr marL="742950" lvl="1" indent="-285750">
              <a:buFont typeface="Wingdings" panose="05000000000000000000" pitchFamily="2" charset="2"/>
              <a:buChar char="ü"/>
            </a:pPr>
            <a:r>
              <a:rPr lang="en-US" b="0" dirty="0" smtClean="0"/>
              <a:t>Linked to Label printing system to get the label information details like device, total </a:t>
            </a:r>
            <a:r>
              <a:rPr lang="en-US" b="0" dirty="0" err="1" smtClean="0"/>
              <a:t>qty</a:t>
            </a:r>
            <a:r>
              <a:rPr lang="en-US" b="0" dirty="0" smtClean="0"/>
              <a:t>, total box, end customer, box id and etc. </a:t>
            </a:r>
          </a:p>
          <a:p>
            <a:pPr marL="742950" lvl="1" indent="-285750">
              <a:buFont typeface="Wingdings" panose="05000000000000000000" pitchFamily="2" charset="2"/>
              <a:buChar char="ü"/>
            </a:pPr>
            <a:r>
              <a:rPr lang="en-US" b="0" dirty="0" smtClean="0"/>
              <a:t>Linked to MES (</a:t>
            </a:r>
            <a:r>
              <a:rPr lang="en-US" b="0" dirty="0" err="1" smtClean="0"/>
              <a:t>FactoryWorks</a:t>
            </a:r>
            <a:r>
              <a:rPr lang="en-US" b="0" dirty="0" smtClean="0"/>
              <a:t>) to block the lot from moving to next step if the label verification is not done. </a:t>
            </a:r>
          </a:p>
          <a:p>
            <a:pPr marL="742950" lvl="1" indent="-285750">
              <a:buFont typeface="Wingdings" panose="05000000000000000000" pitchFamily="2" charset="2"/>
              <a:buChar char="ü"/>
            </a:pPr>
            <a:r>
              <a:rPr lang="en-US" b="0" dirty="0" smtClean="0"/>
              <a:t>First scanning done by production. </a:t>
            </a:r>
          </a:p>
          <a:p>
            <a:pPr marL="742950" lvl="1" indent="-285750">
              <a:buFont typeface="Wingdings" panose="05000000000000000000" pitchFamily="2" charset="2"/>
              <a:buChar char="ü"/>
            </a:pPr>
            <a:r>
              <a:rPr lang="en-US" b="0" dirty="0" smtClean="0"/>
              <a:t>Second scanning done by QA.</a:t>
            </a:r>
          </a:p>
          <a:p>
            <a:pPr marL="742950" lvl="1" indent="-285750">
              <a:buFont typeface="Wingdings" panose="05000000000000000000" pitchFamily="2" charset="2"/>
              <a:buChar char="ü"/>
            </a:pPr>
            <a:r>
              <a:rPr lang="en-US" b="0" dirty="0" smtClean="0"/>
              <a:t>For customer Seagate, Western Digital, INN STDCU label and Cisco Label.</a:t>
            </a:r>
          </a:p>
        </p:txBody>
      </p:sp>
      <p:pic>
        <p:nvPicPr>
          <p:cNvPr id="3" name="Picture 2"/>
          <p:cNvPicPr>
            <a:picLocks noChangeAspect="1"/>
          </p:cNvPicPr>
          <p:nvPr/>
        </p:nvPicPr>
        <p:blipFill>
          <a:blip r:embed="rId2"/>
          <a:stretch>
            <a:fillRect/>
          </a:stretch>
        </p:blipFill>
        <p:spPr>
          <a:xfrm>
            <a:off x="954212" y="3780631"/>
            <a:ext cx="7439025" cy="28098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768160" y="2555541"/>
            <a:ext cx="3903395" cy="1756316"/>
            <a:chOff x="4611657" y="2394548"/>
            <a:chExt cx="4119419" cy="1597981"/>
          </a:xfrm>
        </p:grpSpPr>
        <p:pic>
          <p:nvPicPr>
            <p:cNvPr id="3" name="Picture 2"/>
            <p:cNvPicPr>
              <a:picLocks noChangeAspect="1"/>
            </p:cNvPicPr>
            <p:nvPr/>
          </p:nvPicPr>
          <p:blipFill>
            <a:blip r:embed="rId2"/>
            <a:stretch>
              <a:fillRect/>
            </a:stretch>
          </p:blipFill>
          <p:spPr>
            <a:xfrm>
              <a:off x="4611657" y="2394548"/>
              <a:ext cx="4119419" cy="1597981"/>
            </a:xfrm>
            <a:prstGeom prst="rect">
              <a:avLst/>
            </a:prstGeom>
          </p:spPr>
        </p:pic>
        <p:sp>
          <p:nvSpPr>
            <p:cNvPr id="9" name="TextBox 8"/>
            <p:cNvSpPr txBox="1"/>
            <p:nvPr/>
          </p:nvSpPr>
          <p:spPr>
            <a:xfrm>
              <a:off x="7163299" y="3376565"/>
              <a:ext cx="1296144" cy="323165"/>
            </a:xfrm>
            <a:prstGeom prst="rect">
              <a:avLst/>
            </a:prstGeom>
            <a:noFill/>
          </p:spPr>
          <p:txBody>
            <a:bodyPr wrap="square" rtlCol="0">
              <a:spAutoFit/>
            </a:bodyPr>
            <a:lstStyle/>
            <a:p>
              <a:r>
                <a:rPr lang="en-US" dirty="0" smtClean="0"/>
                <a:t>INN_WDIG</a:t>
              </a:r>
              <a:endParaRPr lang="en-US" dirty="0"/>
            </a:p>
          </p:txBody>
        </p:sp>
      </p:grpSp>
      <p:sp>
        <p:nvSpPr>
          <p:cNvPr id="16386" name="TextBox 3"/>
          <p:cNvSpPr txBox="1">
            <a:spLocks noChangeArrowheads="1"/>
          </p:cNvSpPr>
          <p:nvPr/>
        </p:nvSpPr>
        <p:spPr bwMode="auto">
          <a:xfrm>
            <a:off x="252278" y="-35793"/>
            <a:ext cx="389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dirty="0" smtClean="0">
                <a:solidFill>
                  <a:schemeClr val="tx1"/>
                </a:solidFill>
              </a:rPr>
              <a:t>Label Scanning by Production - Existing</a:t>
            </a:r>
            <a:endParaRPr lang="en-US" altLang="en-US" sz="1800" dirty="0">
              <a:solidFill>
                <a:schemeClr val="tx1"/>
              </a:solidFill>
              <a:latin typeface="Arial" panose="020B0604020202020204" pitchFamily="34" charset="0"/>
            </a:endParaRPr>
          </a:p>
        </p:txBody>
      </p:sp>
      <p:sp>
        <p:nvSpPr>
          <p:cNvPr id="34" name="TextBox 33"/>
          <p:cNvSpPr txBox="1"/>
          <p:nvPr/>
        </p:nvSpPr>
        <p:spPr>
          <a:xfrm>
            <a:off x="306140" y="324247"/>
            <a:ext cx="9793088" cy="2169825"/>
          </a:xfrm>
          <a:prstGeom prst="rect">
            <a:avLst/>
          </a:prstGeom>
          <a:noFill/>
        </p:spPr>
        <p:txBody>
          <a:bodyPr wrap="square" rtlCol="0">
            <a:spAutoFit/>
          </a:bodyPr>
          <a:lstStyle/>
          <a:p>
            <a:pPr marL="285750" indent="-285750">
              <a:buFont typeface="Arial" panose="020B0604020202020204" pitchFamily="34" charset="0"/>
              <a:buChar char="•"/>
            </a:pPr>
            <a:r>
              <a:rPr lang="en-US" b="0" dirty="0" smtClean="0"/>
              <a:t>Scan labels on </a:t>
            </a:r>
            <a:r>
              <a:rPr lang="en-US" b="0" dirty="0" smtClean="0"/>
              <a:t>MBB:- </a:t>
            </a:r>
            <a:endParaRPr lang="en-US" b="0" dirty="0" smtClean="0"/>
          </a:p>
          <a:p>
            <a:pPr marL="742950" lvl="1" indent="-285750">
              <a:buFont typeface="Arial" panose="020B0604020202020204" pitchFamily="34" charset="0"/>
              <a:buChar char="•"/>
            </a:pPr>
            <a:r>
              <a:rPr lang="en-US" b="0" dirty="0" smtClean="0"/>
              <a:t>INN_Gen1 – 2D barcode.</a:t>
            </a:r>
          </a:p>
          <a:p>
            <a:pPr marL="742950" lvl="1" indent="-285750">
              <a:buFont typeface="Arial" panose="020B0604020202020204" pitchFamily="34" charset="0"/>
              <a:buChar char="•"/>
            </a:pPr>
            <a:r>
              <a:rPr lang="en-US" b="0" dirty="0" smtClean="0"/>
              <a:t>Customer label – 2D/1D barcode.</a:t>
            </a:r>
          </a:p>
          <a:p>
            <a:pPr marL="285750" indent="-285750">
              <a:buFont typeface="Arial" panose="020B0604020202020204" pitchFamily="34" charset="0"/>
              <a:buChar char="•"/>
            </a:pPr>
            <a:r>
              <a:rPr lang="en-US" b="0" dirty="0" smtClean="0"/>
              <a:t>Scan labels on Inner Box:- </a:t>
            </a:r>
          </a:p>
          <a:p>
            <a:pPr marL="742950" lvl="1" indent="-285750">
              <a:buFont typeface="Arial" panose="020B0604020202020204" pitchFamily="34" charset="0"/>
              <a:buChar char="•"/>
            </a:pPr>
            <a:r>
              <a:rPr lang="en-US" b="0" dirty="0" smtClean="0"/>
              <a:t>INN_Gen1 – 2D barcode.</a:t>
            </a:r>
          </a:p>
          <a:p>
            <a:pPr marL="742950" lvl="1" indent="-285750">
              <a:buFont typeface="Arial" panose="020B0604020202020204" pitchFamily="34" charset="0"/>
              <a:buChar char="•"/>
            </a:pPr>
            <a:r>
              <a:rPr lang="en-US" b="0" dirty="0" smtClean="0"/>
              <a:t>Customer label – 2D/1D barcode. </a:t>
            </a:r>
            <a:endParaRPr lang="en-US" b="0" dirty="0"/>
          </a:p>
          <a:p>
            <a:pPr marL="285750" indent="-285750">
              <a:buFont typeface="Arial" panose="020B0604020202020204" pitchFamily="34" charset="0"/>
              <a:buChar char="•"/>
            </a:pPr>
            <a:r>
              <a:rPr lang="en-US" b="0" dirty="0" smtClean="0"/>
              <a:t>Barcode that scanned on customer labels highlighted in red in below pictures.</a:t>
            </a:r>
          </a:p>
          <a:p>
            <a:pPr marL="285750" indent="-285750">
              <a:buFont typeface="Arial" panose="020B0604020202020204" pitchFamily="34" charset="0"/>
              <a:buChar char="•"/>
            </a:pPr>
            <a:r>
              <a:rPr lang="en-US" b="0" dirty="0" smtClean="0"/>
              <a:t>Verification on </a:t>
            </a:r>
            <a:r>
              <a:rPr lang="en-US" b="0" dirty="0" smtClean="0"/>
              <a:t>MBB bag, </a:t>
            </a:r>
            <a:r>
              <a:rPr lang="en-US" b="0" dirty="0" smtClean="0"/>
              <a:t>inner box vs label printing system data. Any mismatched, scan status will be failed. Only all data matched, status will be passed and operator will print out the hard copy scanning result.</a:t>
            </a:r>
          </a:p>
        </p:txBody>
      </p:sp>
      <p:pic>
        <p:nvPicPr>
          <p:cNvPr id="6" name="Picture 5"/>
          <p:cNvPicPr>
            <a:picLocks noChangeAspect="1"/>
          </p:cNvPicPr>
          <p:nvPr/>
        </p:nvPicPr>
        <p:blipFill>
          <a:blip r:embed="rId3"/>
          <a:stretch>
            <a:fillRect/>
          </a:stretch>
        </p:blipFill>
        <p:spPr>
          <a:xfrm>
            <a:off x="308349" y="5364807"/>
            <a:ext cx="4424780" cy="2041672"/>
          </a:xfrm>
          <a:prstGeom prst="rect">
            <a:avLst/>
          </a:prstGeom>
        </p:spPr>
      </p:pic>
      <p:grpSp>
        <p:nvGrpSpPr>
          <p:cNvPr id="8" name="Group 7"/>
          <p:cNvGrpSpPr/>
          <p:nvPr/>
        </p:nvGrpSpPr>
        <p:grpSpPr>
          <a:xfrm>
            <a:off x="323318" y="2464455"/>
            <a:ext cx="4248634" cy="2756336"/>
            <a:chOff x="234132" y="2248431"/>
            <a:chExt cx="4248634" cy="2756336"/>
          </a:xfrm>
        </p:grpSpPr>
        <p:pic>
          <p:nvPicPr>
            <p:cNvPr id="2" name="Picture 1"/>
            <p:cNvPicPr>
              <a:picLocks noChangeAspect="1"/>
            </p:cNvPicPr>
            <p:nvPr/>
          </p:nvPicPr>
          <p:blipFill>
            <a:blip r:embed="rId4"/>
            <a:stretch>
              <a:fillRect/>
            </a:stretch>
          </p:blipFill>
          <p:spPr>
            <a:xfrm>
              <a:off x="252278" y="2504587"/>
              <a:ext cx="4230488" cy="2500180"/>
            </a:xfrm>
            <a:prstGeom prst="rect">
              <a:avLst/>
            </a:prstGeom>
          </p:spPr>
        </p:pic>
        <p:sp>
          <p:nvSpPr>
            <p:cNvPr id="7" name="TextBox 6"/>
            <p:cNvSpPr txBox="1"/>
            <p:nvPr/>
          </p:nvSpPr>
          <p:spPr>
            <a:xfrm>
              <a:off x="234132" y="2248431"/>
              <a:ext cx="1224136" cy="323165"/>
            </a:xfrm>
            <a:prstGeom prst="rect">
              <a:avLst/>
            </a:prstGeom>
            <a:noFill/>
          </p:spPr>
          <p:txBody>
            <a:bodyPr wrap="square" rtlCol="0">
              <a:spAutoFit/>
            </a:bodyPr>
            <a:lstStyle/>
            <a:p>
              <a:r>
                <a:rPr lang="en-US" dirty="0" smtClean="0"/>
                <a:t>INN_GEN1</a:t>
              </a:r>
              <a:endParaRPr lang="en-US" dirty="0"/>
            </a:p>
          </p:txBody>
        </p:sp>
      </p:grpSp>
      <p:grpSp>
        <p:nvGrpSpPr>
          <p:cNvPr id="12" name="Group 11"/>
          <p:cNvGrpSpPr/>
          <p:nvPr/>
        </p:nvGrpSpPr>
        <p:grpSpPr>
          <a:xfrm>
            <a:off x="5641601" y="4146039"/>
            <a:ext cx="3737547" cy="2062099"/>
            <a:chOff x="4644628" y="4150863"/>
            <a:chExt cx="3737547" cy="2062099"/>
          </a:xfrm>
        </p:grpSpPr>
        <p:pic>
          <p:nvPicPr>
            <p:cNvPr id="4" name="Picture 3"/>
            <p:cNvPicPr>
              <a:picLocks noChangeAspect="1"/>
            </p:cNvPicPr>
            <p:nvPr/>
          </p:nvPicPr>
          <p:blipFill>
            <a:blip r:embed="rId5"/>
            <a:stretch>
              <a:fillRect/>
            </a:stretch>
          </p:blipFill>
          <p:spPr>
            <a:xfrm>
              <a:off x="4644628" y="4150863"/>
              <a:ext cx="3606742" cy="2062099"/>
            </a:xfrm>
            <a:prstGeom prst="rect">
              <a:avLst/>
            </a:prstGeom>
          </p:spPr>
        </p:pic>
        <p:sp>
          <p:nvSpPr>
            <p:cNvPr id="11" name="TextBox 10"/>
            <p:cNvSpPr txBox="1"/>
            <p:nvPr/>
          </p:nvSpPr>
          <p:spPr>
            <a:xfrm>
              <a:off x="6930876" y="4284687"/>
              <a:ext cx="1451299" cy="323165"/>
            </a:xfrm>
            <a:prstGeom prst="rect">
              <a:avLst/>
            </a:prstGeom>
            <a:noFill/>
          </p:spPr>
          <p:txBody>
            <a:bodyPr wrap="square" rtlCol="0">
              <a:spAutoFit/>
            </a:bodyPr>
            <a:lstStyle/>
            <a:p>
              <a:r>
                <a:rPr lang="en-US" dirty="0" smtClean="0"/>
                <a:t>INN_SEAGA</a:t>
              </a:r>
              <a:endParaRPr lang="en-US" dirty="0"/>
            </a:p>
          </p:txBody>
        </p:sp>
      </p:grpSp>
      <p:grpSp>
        <p:nvGrpSpPr>
          <p:cNvPr id="14" name="Group 13"/>
          <p:cNvGrpSpPr/>
          <p:nvPr/>
        </p:nvGrpSpPr>
        <p:grpSpPr>
          <a:xfrm>
            <a:off x="7185993" y="6148935"/>
            <a:ext cx="3223537" cy="1348922"/>
            <a:chOff x="4672811" y="6208138"/>
            <a:chExt cx="3223537" cy="1348922"/>
          </a:xfrm>
        </p:grpSpPr>
        <p:pic>
          <p:nvPicPr>
            <p:cNvPr id="5" name="Picture 4"/>
            <p:cNvPicPr>
              <a:picLocks noChangeAspect="1"/>
            </p:cNvPicPr>
            <p:nvPr/>
          </p:nvPicPr>
          <p:blipFill>
            <a:blip r:embed="rId6"/>
            <a:stretch>
              <a:fillRect/>
            </a:stretch>
          </p:blipFill>
          <p:spPr>
            <a:xfrm>
              <a:off x="4672811" y="6208138"/>
              <a:ext cx="3223537" cy="1348922"/>
            </a:xfrm>
            <a:prstGeom prst="rect">
              <a:avLst/>
            </a:prstGeom>
          </p:spPr>
        </p:pic>
        <p:sp>
          <p:nvSpPr>
            <p:cNvPr id="13" name="TextBox 12"/>
            <p:cNvSpPr txBox="1"/>
            <p:nvPr/>
          </p:nvSpPr>
          <p:spPr>
            <a:xfrm>
              <a:off x="6447998" y="6660951"/>
              <a:ext cx="1448349" cy="323165"/>
            </a:xfrm>
            <a:prstGeom prst="rect">
              <a:avLst/>
            </a:prstGeom>
            <a:noFill/>
          </p:spPr>
          <p:txBody>
            <a:bodyPr wrap="square" rtlCol="0">
              <a:spAutoFit/>
            </a:bodyPr>
            <a:lstStyle/>
            <a:p>
              <a:r>
                <a:rPr lang="en-US" dirty="0" smtClean="0"/>
                <a:t>INN_CISCO</a:t>
              </a:r>
              <a:endParaRPr lang="en-US" dirty="0"/>
            </a:p>
          </p:txBody>
        </p:sp>
      </p:grpSp>
    </p:spTree>
    <p:extLst>
      <p:ext uri="{BB962C8B-B14F-4D97-AF65-F5344CB8AC3E}">
        <p14:creationId xmlns:p14="http://schemas.microsoft.com/office/powerpoint/2010/main" val="3285367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307088" y="98931"/>
            <a:ext cx="3140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dirty="0" smtClean="0">
                <a:solidFill>
                  <a:schemeClr val="tx1"/>
                </a:solidFill>
              </a:rPr>
              <a:t>Label Scanning by QA - Existing</a:t>
            </a:r>
            <a:endParaRPr lang="en-US" altLang="en-US" sz="1800" dirty="0">
              <a:solidFill>
                <a:schemeClr val="tx1"/>
              </a:solidFill>
              <a:latin typeface="Arial" panose="020B0604020202020204" pitchFamily="34" charset="0"/>
            </a:endParaRPr>
          </a:p>
        </p:txBody>
      </p:sp>
      <p:sp>
        <p:nvSpPr>
          <p:cNvPr id="34" name="TextBox 33"/>
          <p:cNvSpPr txBox="1"/>
          <p:nvPr/>
        </p:nvSpPr>
        <p:spPr>
          <a:xfrm>
            <a:off x="306140" y="473487"/>
            <a:ext cx="9073008" cy="1938992"/>
          </a:xfrm>
          <a:prstGeom prst="rect">
            <a:avLst/>
          </a:prstGeom>
          <a:noFill/>
        </p:spPr>
        <p:txBody>
          <a:bodyPr wrap="square" rtlCol="0">
            <a:spAutoFit/>
          </a:bodyPr>
          <a:lstStyle/>
          <a:p>
            <a:pPr marL="285750" indent="-285750">
              <a:buFont typeface="Arial" panose="020B0604020202020204" pitchFamily="34" charset="0"/>
              <a:buChar char="•"/>
            </a:pPr>
            <a:r>
              <a:rPr lang="en-US" b="0" dirty="0" smtClean="0"/>
              <a:t>Scan </a:t>
            </a:r>
            <a:r>
              <a:rPr lang="en-US" b="0" dirty="0" smtClean="0"/>
              <a:t>MBB </a:t>
            </a:r>
            <a:r>
              <a:rPr lang="en-US" b="0" dirty="0" smtClean="0"/>
              <a:t>bag:- </a:t>
            </a:r>
          </a:p>
          <a:p>
            <a:pPr marL="742950" lvl="1" indent="-285750">
              <a:buFont typeface="Arial" panose="020B0604020202020204" pitchFamily="34" charset="0"/>
              <a:buChar char="•"/>
            </a:pPr>
            <a:r>
              <a:rPr lang="en-US" b="0" dirty="0" smtClean="0"/>
              <a:t>INN_Gen1 – all 1D barcode.</a:t>
            </a:r>
          </a:p>
          <a:p>
            <a:pPr marL="742950" lvl="1" indent="-285750">
              <a:buFont typeface="Arial" panose="020B0604020202020204" pitchFamily="34" charset="0"/>
              <a:buChar char="•"/>
            </a:pPr>
            <a:r>
              <a:rPr lang="en-US" b="0" dirty="0" smtClean="0"/>
              <a:t>Customer label – all 1D barcode.</a:t>
            </a:r>
          </a:p>
          <a:p>
            <a:pPr marL="285750" indent="-285750">
              <a:buFont typeface="Arial" panose="020B0604020202020204" pitchFamily="34" charset="0"/>
              <a:buChar char="•"/>
            </a:pPr>
            <a:r>
              <a:rPr lang="en-US" b="0" dirty="0" smtClean="0"/>
              <a:t>Scan Inner Box:- </a:t>
            </a:r>
          </a:p>
          <a:p>
            <a:pPr marL="742950" lvl="1" indent="-285750">
              <a:buFont typeface="Arial" panose="020B0604020202020204" pitchFamily="34" charset="0"/>
              <a:buChar char="•"/>
            </a:pPr>
            <a:r>
              <a:rPr lang="en-US" b="0" dirty="0" smtClean="0"/>
              <a:t>INN_Gen1 – all 1D barcode.</a:t>
            </a:r>
          </a:p>
          <a:p>
            <a:pPr marL="742950" lvl="1" indent="-285750">
              <a:buFont typeface="Arial" panose="020B0604020202020204" pitchFamily="34" charset="0"/>
              <a:buChar char="•"/>
            </a:pPr>
            <a:r>
              <a:rPr lang="en-US" b="0" dirty="0" smtClean="0"/>
              <a:t>Customer label – all 1D barcode. </a:t>
            </a:r>
            <a:endParaRPr lang="en-US" b="0" dirty="0"/>
          </a:p>
          <a:p>
            <a:pPr marL="285750" indent="-285750">
              <a:buFont typeface="Arial" panose="020B0604020202020204" pitchFamily="34" charset="0"/>
              <a:buChar char="•"/>
            </a:pPr>
            <a:r>
              <a:rPr lang="en-US" b="0" dirty="0"/>
              <a:t>Any of the fields not matched with Label printing history, scanning result will be failed</a:t>
            </a:r>
            <a:r>
              <a:rPr lang="en-US" b="0" dirty="0" smtClean="0"/>
              <a:t>. Lot cannot track out to next steps if the scanning is not complete or result is not passed. </a:t>
            </a:r>
          </a:p>
        </p:txBody>
      </p:sp>
      <p:pic>
        <p:nvPicPr>
          <p:cNvPr id="3" name="Picture 2"/>
          <p:cNvPicPr>
            <a:picLocks noChangeAspect="1"/>
          </p:cNvPicPr>
          <p:nvPr/>
        </p:nvPicPr>
        <p:blipFill>
          <a:blip r:embed="rId2"/>
          <a:stretch>
            <a:fillRect/>
          </a:stretch>
        </p:blipFill>
        <p:spPr>
          <a:xfrm>
            <a:off x="4882643" y="2561352"/>
            <a:ext cx="4886325" cy="1895475"/>
          </a:xfrm>
          <a:prstGeom prst="rect">
            <a:avLst/>
          </a:prstGeom>
        </p:spPr>
      </p:pic>
      <p:pic>
        <p:nvPicPr>
          <p:cNvPr id="4" name="Picture 3"/>
          <p:cNvPicPr>
            <a:picLocks noChangeAspect="1"/>
          </p:cNvPicPr>
          <p:nvPr/>
        </p:nvPicPr>
        <p:blipFill>
          <a:blip r:embed="rId3"/>
          <a:stretch>
            <a:fillRect/>
          </a:stretch>
        </p:blipFill>
        <p:spPr>
          <a:xfrm>
            <a:off x="269913" y="2582105"/>
            <a:ext cx="4448175" cy="2543175"/>
          </a:xfrm>
          <a:prstGeom prst="rect">
            <a:avLst/>
          </a:prstGeom>
        </p:spPr>
      </p:pic>
      <p:pic>
        <p:nvPicPr>
          <p:cNvPr id="5" name="Picture 4"/>
          <p:cNvPicPr>
            <a:picLocks noChangeAspect="1"/>
          </p:cNvPicPr>
          <p:nvPr/>
        </p:nvPicPr>
        <p:blipFill>
          <a:blip r:embed="rId4"/>
          <a:stretch>
            <a:fillRect/>
          </a:stretch>
        </p:blipFill>
        <p:spPr>
          <a:xfrm>
            <a:off x="5395003" y="5190892"/>
            <a:ext cx="4825547" cy="2019300"/>
          </a:xfrm>
          <a:prstGeom prst="rect">
            <a:avLst/>
          </a:prstGeom>
        </p:spPr>
      </p:pic>
      <p:pic>
        <p:nvPicPr>
          <p:cNvPr id="6" name="Picture 5"/>
          <p:cNvPicPr>
            <a:picLocks noChangeAspect="1"/>
          </p:cNvPicPr>
          <p:nvPr/>
        </p:nvPicPr>
        <p:blipFill>
          <a:blip r:embed="rId5"/>
          <a:stretch>
            <a:fillRect/>
          </a:stretch>
        </p:blipFill>
        <p:spPr>
          <a:xfrm>
            <a:off x="269913" y="5190892"/>
            <a:ext cx="5086350" cy="2286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37425" y="170939"/>
            <a:ext cx="9413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800" dirty="0" smtClean="0">
                <a:solidFill>
                  <a:schemeClr val="tx1"/>
                </a:solidFill>
                <a:latin typeface="Arial" panose="020B0604020202020204" pitchFamily="34" charset="0"/>
              </a:rPr>
              <a:t>Proposed Label Verification System – For Drop shipment flow (Post Test Production)</a:t>
            </a:r>
            <a:endParaRPr lang="en-US" altLang="en-US" sz="1800" dirty="0">
              <a:solidFill>
                <a:schemeClr val="tx1"/>
              </a:solidFill>
              <a:latin typeface="Arial" panose="020B0604020202020204" pitchFamily="34" charset="0"/>
            </a:endParaRPr>
          </a:p>
        </p:txBody>
      </p:sp>
      <p:sp>
        <p:nvSpPr>
          <p:cNvPr id="34" name="TextBox 33"/>
          <p:cNvSpPr txBox="1"/>
          <p:nvPr/>
        </p:nvSpPr>
        <p:spPr>
          <a:xfrm>
            <a:off x="234132" y="647119"/>
            <a:ext cx="9073008" cy="1477328"/>
          </a:xfrm>
          <a:prstGeom prst="rect">
            <a:avLst/>
          </a:prstGeom>
          <a:noFill/>
        </p:spPr>
        <p:txBody>
          <a:bodyPr wrap="square" rtlCol="0">
            <a:spAutoFit/>
          </a:bodyPr>
          <a:lstStyle/>
          <a:p>
            <a:pPr marL="285750" indent="-285750">
              <a:buFont typeface="Arial" panose="020B0604020202020204" pitchFamily="34" charset="0"/>
              <a:buChar char="•"/>
            </a:pPr>
            <a:r>
              <a:rPr lang="en-US" b="0" dirty="0" smtClean="0"/>
              <a:t>Post Test will only print INN_GEN1 label for </a:t>
            </a:r>
            <a:r>
              <a:rPr lang="en-US" b="0" dirty="0" smtClean="0"/>
              <a:t>MBB </a:t>
            </a:r>
            <a:r>
              <a:rPr lang="en-US" b="0" dirty="0" smtClean="0"/>
              <a:t>bag and inner box. </a:t>
            </a:r>
          </a:p>
          <a:p>
            <a:pPr marL="285750" indent="-285750">
              <a:buFont typeface="Arial" panose="020B0604020202020204" pitchFamily="34" charset="0"/>
              <a:buChar char="•"/>
            </a:pPr>
            <a:r>
              <a:rPr lang="en-US" b="0" dirty="0" smtClean="0"/>
              <a:t>All customers label will be printed in FGI Shipping after received order from customer.</a:t>
            </a:r>
          </a:p>
          <a:p>
            <a:pPr marL="285750" indent="-285750">
              <a:buFont typeface="Arial" panose="020B0604020202020204" pitchFamily="34" charset="0"/>
              <a:buChar char="•"/>
            </a:pPr>
            <a:r>
              <a:rPr lang="en-US" b="0" dirty="0" smtClean="0"/>
              <a:t>Changes on existing label verification system in Post Test:-</a:t>
            </a:r>
          </a:p>
          <a:p>
            <a:pPr marL="742950" lvl="1" indent="-285750">
              <a:buFont typeface="Arial" panose="020B0604020202020204" pitchFamily="34" charset="0"/>
              <a:buChar char="•"/>
            </a:pPr>
            <a:r>
              <a:rPr lang="en-US" b="0" dirty="0" smtClean="0"/>
              <a:t>Only verify INN_GEN1 label since there is no customer label print in Post Test.</a:t>
            </a:r>
          </a:p>
          <a:p>
            <a:pPr marL="742950" lvl="1" indent="-285750">
              <a:buFont typeface="Arial" panose="020B0604020202020204" pitchFamily="34" charset="0"/>
              <a:buChar char="•"/>
            </a:pPr>
            <a:r>
              <a:rPr lang="en-US" b="0" dirty="0" smtClean="0"/>
              <a:t>To ensure operator scan every label </a:t>
            </a:r>
            <a:r>
              <a:rPr lang="en-US" b="0" dirty="0" smtClean="0"/>
              <a:t>(MBB and </a:t>
            </a:r>
            <a:r>
              <a:rPr lang="en-US" b="0" dirty="0" smtClean="0"/>
              <a:t>Inner box label), will make the internal 2D barcode as unique for every label. </a:t>
            </a:r>
          </a:p>
        </p:txBody>
      </p:sp>
      <p:pic>
        <p:nvPicPr>
          <p:cNvPr id="2" name="Picture 1"/>
          <p:cNvPicPr>
            <a:picLocks noChangeAspect="1"/>
          </p:cNvPicPr>
          <p:nvPr/>
        </p:nvPicPr>
        <p:blipFill>
          <a:blip r:embed="rId2"/>
          <a:stretch>
            <a:fillRect/>
          </a:stretch>
        </p:blipFill>
        <p:spPr>
          <a:xfrm>
            <a:off x="234132" y="2296788"/>
            <a:ext cx="5286375" cy="3124200"/>
          </a:xfrm>
          <a:prstGeom prst="rect">
            <a:avLst/>
          </a:prstGeom>
        </p:spPr>
      </p:pic>
      <p:sp>
        <p:nvSpPr>
          <p:cNvPr id="7" name="TextBox 6"/>
          <p:cNvSpPr txBox="1"/>
          <p:nvPr/>
        </p:nvSpPr>
        <p:spPr>
          <a:xfrm>
            <a:off x="242659" y="5837066"/>
            <a:ext cx="5976664" cy="800219"/>
          </a:xfrm>
          <a:prstGeom prst="rect">
            <a:avLst/>
          </a:prstGeom>
          <a:noFill/>
        </p:spPr>
        <p:txBody>
          <a:bodyPr wrap="square" rtlCol="0">
            <a:spAutoFit/>
          </a:bodyPr>
          <a:lstStyle/>
          <a:p>
            <a:r>
              <a:rPr lang="en-US" dirty="0" smtClean="0"/>
              <a:t>Internal 2D barcode:–</a:t>
            </a:r>
          </a:p>
          <a:p>
            <a:r>
              <a:rPr lang="en-US" sz="1600" dirty="0"/>
              <a:t>MANUFACTURING ID: </a:t>
            </a:r>
            <a:r>
              <a:rPr lang="en-US" sz="1600" dirty="0" smtClean="0">
                <a:solidFill>
                  <a:srgbClr val="FF0000"/>
                </a:solidFill>
              </a:rPr>
              <a:t>536LSWMS01</a:t>
            </a:r>
            <a:r>
              <a:rPr lang="en-US" sz="1600" dirty="0" smtClean="0">
                <a:solidFill>
                  <a:srgbClr val="00B0F0"/>
                </a:solidFill>
              </a:rPr>
              <a:t>009</a:t>
            </a:r>
            <a:r>
              <a:rPr lang="en-US" sz="1600" dirty="0" smtClean="0">
                <a:solidFill>
                  <a:srgbClr val="00B050"/>
                </a:solidFill>
              </a:rPr>
              <a:t>14</a:t>
            </a:r>
            <a:r>
              <a:rPr lang="en-US" sz="1600" dirty="0" smtClean="0">
                <a:solidFill>
                  <a:schemeClr val="accent2">
                    <a:lumMod val="60000"/>
                    <a:lumOff val="40000"/>
                  </a:schemeClr>
                </a:solidFill>
              </a:rPr>
              <a:t>10</a:t>
            </a:r>
            <a:r>
              <a:rPr lang="en-US" sz="1600" dirty="0" smtClean="0"/>
              <a:t>17</a:t>
            </a:r>
            <a:r>
              <a:rPr lang="en-US" sz="1600" dirty="0" smtClean="0">
                <a:solidFill>
                  <a:schemeClr val="accent5">
                    <a:lumMod val="50000"/>
                  </a:schemeClr>
                </a:solidFill>
              </a:rPr>
              <a:t>453</a:t>
            </a:r>
            <a:endParaRPr lang="en-US" sz="1600" dirty="0">
              <a:solidFill>
                <a:schemeClr val="accent5">
                  <a:lumMod val="50000"/>
                </a:schemeClr>
              </a:solidFill>
            </a:endParaRPr>
          </a:p>
          <a:p>
            <a:r>
              <a:rPr lang="en-US" dirty="0" smtClean="0"/>
              <a:t>Internal ship lot no + box count + </a:t>
            </a:r>
            <a:r>
              <a:rPr lang="en-US" dirty="0" err="1" smtClean="0"/>
              <a:t>hh+mm+ss+mss</a:t>
            </a:r>
            <a:r>
              <a:rPr lang="en-US" dirty="0" smtClean="0"/>
              <a:t> </a:t>
            </a:r>
            <a:endParaRPr lang="en-US" dirty="0"/>
          </a:p>
        </p:txBody>
      </p:sp>
      <p:cxnSp>
        <p:nvCxnSpPr>
          <p:cNvPr id="9" name="Straight Arrow Connector 8"/>
          <p:cNvCxnSpPr/>
          <p:nvPr/>
        </p:nvCxnSpPr>
        <p:spPr bwMode="auto">
          <a:xfrm>
            <a:off x="522164" y="5261002"/>
            <a:ext cx="0" cy="648072"/>
          </a:xfrm>
          <a:prstGeom prst="straightConnector1">
            <a:avLst/>
          </a:prstGeom>
          <a:solidFill>
            <a:srgbClr val="FF00FF"/>
          </a:solidFill>
          <a:ln w="28575" cap="flat" cmpd="sng" algn="ctr">
            <a:solidFill>
              <a:schemeClr val="tx1">
                <a:lumMod val="95000"/>
                <a:lumOff val="5000"/>
              </a:schemeClr>
            </a:solidFill>
            <a:prstDash val="solid"/>
            <a:round/>
            <a:headEnd type="none" w="med" len="med"/>
            <a:tailEnd type="triangle"/>
          </a:ln>
          <a:effectLst/>
        </p:spPr>
      </p:cxnSp>
      <p:sp>
        <p:nvSpPr>
          <p:cNvPr id="11" name="TextBox 10"/>
          <p:cNvSpPr txBox="1"/>
          <p:nvPr/>
        </p:nvSpPr>
        <p:spPr>
          <a:xfrm>
            <a:off x="5808539" y="2326818"/>
            <a:ext cx="4464496" cy="4478149"/>
          </a:xfrm>
          <a:prstGeom prst="rect">
            <a:avLst/>
          </a:prstGeom>
          <a:noFill/>
        </p:spPr>
        <p:txBody>
          <a:bodyPr wrap="square" rtlCol="0">
            <a:spAutoFit/>
          </a:bodyPr>
          <a:lstStyle/>
          <a:p>
            <a:r>
              <a:rPr lang="en-US" b="0" dirty="0" smtClean="0"/>
              <a:t>Steps:-</a:t>
            </a:r>
          </a:p>
          <a:p>
            <a:pPr marL="342900" indent="-342900">
              <a:buAutoNum type="arabicPeriod"/>
            </a:pPr>
            <a:r>
              <a:rPr lang="en-US" b="0" dirty="0" smtClean="0"/>
              <a:t>Scan Internal Lot no from Residue combine listing document. System will retrieve all information from label printing system.</a:t>
            </a:r>
          </a:p>
          <a:p>
            <a:pPr marL="342900" indent="-342900">
              <a:buAutoNum type="arabicPeriod"/>
            </a:pPr>
            <a:r>
              <a:rPr lang="en-US" b="0" dirty="0" smtClean="0"/>
              <a:t>Scan </a:t>
            </a:r>
            <a:r>
              <a:rPr lang="en-US" b="0" dirty="0" smtClean="0"/>
              <a:t>MBB </a:t>
            </a:r>
            <a:r>
              <a:rPr lang="en-US" b="0" dirty="0" smtClean="0"/>
              <a:t>bag INN_GEN1:-</a:t>
            </a:r>
          </a:p>
          <a:p>
            <a:pPr marL="857250" lvl="1" indent="-400050">
              <a:buFont typeface="+mj-lt"/>
              <a:buAutoNum type="romanLcPeriod"/>
            </a:pPr>
            <a:r>
              <a:rPr lang="en-US" b="0" dirty="0" smtClean="0"/>
              <a:t>Scan internal 2D barcode. Internal lot# must matched. </a:t>
            </a:r>
          </a:p>
          <a:p>
            <a:pPr marL="857250" lvl="1" indent="-400050">
              <a:buFont typeface="+mj-lt"/>
              <a:buAutoNum type="romanLcPeriod"/>
            </a:pPr>
            <a:r>
              <a:rPr lang="en-US" b="0" dirty="0" smtClean="0"/>
              <a:t>Scan 2D INN_GEN1 barcode. All data in 2D must matched with Label printing system.</a:t>
            </a:r>
          </a:p>
          <a:p>
            <a:pPr marL="400050" indent="-400050">
              <a:buFont typeface="+mj-lt"/>
              <a:buAutoNum type="arabicPeriod"/>
            </a:pPr>
            <a:r>
              <a:rPr lang="en-US" b="0" dirty="0" smtClean="0"/>
              <a:t>Scan Inner Box INN_GEN1:-</a:t>
            </a:r>
          </a:p>
          <a:p>
            <a:pPr marL="857250" lvl="1" indent="-400050">
              <a:buFont typeface="+mj-lt"/>
              <a:buAutoNum type="romanLcPeriod"/>
            </a:pPr>
            <a:r>
              <a:rPr lang="en-US" b="0" dirty="0" smtClean="0"/>
              <a:t>Scan internal 2D barcode. Internal lot# must matched and internal 2D value must be different from vapor bag. </a:t>
            </a:r>
          </a:p>
          <a:p>
            <a:pPr marL="857250" lvl="1" indent="-400050">
              <a:buFont typeface="+mj-lt"/>
              <a:buAutoNum type="romanLcPeriod"/>
            </a:pPr>
            <a:r>
              <a:rPr lang="en-US" b="0" dirty="0" smtClean="0"/>
              <a:t>Scan 2D from INN_GEN1 barcode. All data in 2D must matched with label printing system. </a:t>
            </a:r>
            <a:endParaRPr lang="en-US" b="0" dirty="0"/>
          </a:p>
          <a:p>
            <a:pPr marL="400050" indent="-400050">
              <a:buFont typeface="+mj-lt"/>
              <a:buAutoNum type="arabicPeriod"/>
            </a:pPr>
            <a:r>
              <a:rPr lang="en-US" b="0" dirty="0" smtClean="0"/>
              <a:t>Scan every box until completely passed. This step is more to ensure no mix label.</a:t>
            </a:r>
          </a:p>
        </p:txBody>
      </p:sp>
    </p:spTree>
    <p:extLst>
      <p:ext uri="{BB962C8B-B14F-4D97-AF65-F5344CB8AC3E}">
        <p14:creationId xmlns:p14="http://schemas.microsoft.com/office/powerpoint/2010/main" val="824010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45362" y="226393"/>
            <a:ext cx="85416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800" dirty="0" smtClean="0">
                <a:solidFill>
                  <a:schemeClr val="tx1"/>
                </a:solidFill>
                <a:latin typeface="Arial" panose="020B0604020202020204" pitchFamily="34" charset="0"/>
              </a:rPr>
              <a:t>Proposed Label Verification System – For Drop shipment flow (Post Test QA)</a:t>
            </a:r>
            <a:endParaRPr lang="en-US" altLang="en-US" sz="1800" dirty="0">
              <a:solidFill>
                <a:schemeClr val="tx1"/>
              </a:solidFill>
              <a:latin typeface="Arial" panose="020B0604020202020204" pitchFamily="34" charset="0"/>
            </a:endParaRPr>
          </a:p>
        </p:txBody>
      </p:sp>
      <p:sp>
        <p:nvSpPr>
          <p:cNvPr id="7" name="TextBox 6"/>
          <p:cNvSpPr txBox="1"/>
          <p:nvPr/>
        </p:nvSpPr>
        <p:spPr>
          <a:xfrm>
            <a:off x="126121" y="4309472"/>
            <a:ext cx="5976664" cy="800219"/>
          </a:xfrm>
          <a:prstGeom prst="rect">
            <a:avLst/>
          </a:prstGeom>
          <a:noFill/>
        </p:spPr>
        <p:txBody>
          <a:bodyPr wrap="square" rtlCol="0">
            <a:spAutoFit/>
          </a:bodyPr>
          <a:lstStyle/>
          <a:p>
            <a:r>
              <a:rPr lang="en-US" dirty="0" smtClean="0"/>
              <a:t>Internal 2D barcode:–</a:t>
            </a:r>
          </a:p>
          <a:p>
            <a:r>
              <a:rPr lang="en-US" sz="1600" dirty="0"/>
              <a:t>MANUFACTURING ID: </a:t>
            </a:r>
            <a:r>
              <a:rPr lang="en-US" sz="1600" dirty="0" smtClean="0">
                <a:solidFill>
                  <a:srgbClr val="FF0000"/>
                </a:solidFill>
              </a:rPr>
              <a:t>536LSWMS01</a:t>
            </a:r>
            <a:r>
              <a:rPr lang="en-US" sz="1600" dirty="0" smtClean="0">
                <a:solidFill>
                  <a:srgbClr val="00B0F0"/>
                </a:solidFill>
              </a:rPr>
              <a:t>009</a:t>
            </a:r>
            <a:r>
              <a:rPr lang="en-US" sz="1600" dirty="0" smtClean="0">
                <a:solidFill>
                  <a:srgbClr val="00B050"/>
                </a:solidFill>
              </a:rPr>
              <a:t>14</a:t>
            </a:r>
            <a:r>
              <a:rPr lang="en-US" sz="1600" dirty="0" smtClean="0">
                <a:solidFill>
                  <a:schemeClr val="accent2">
                    <a:lumMod val="60000"/>
                    <a:lumOff val="40000"/>
                  </a:schemeClr>
                </a:solidFill>
              </a:rPr>
              <a:t>10</a:t>
            </a:r>
            <a:r>
              <a:rPr lang="en-US" sz="1600" dirty="0" smtClean="0"/>
              <a:t>17</a:t>
            </a:r>
            <a:r>
              <a:rPr lang="en-US" sz="1600" dirty="0" smtClean="0">
                <a:solidFill>
                  <a:schemeClr val="accent5">
                    <a:lumMod val="50000"/>
                  </a:schemeClr>
                </a:solidFill>
              </a:rPr>
              <a:t>453</a:t>
            </a:r>
            <a:endParaRPr lang="en-US" sz="1600" dirty="0">
              <a:solidFill>
                <a:schemeClr val="accent5">
                  <a:lumMod val="50000"/>
                </a:schemeClr>
              </a:solidFill>
            </a:endParaRPr>
          </a:p>
          <a:p>
            <a:r>
              <a:rPr lang="en-US" dirty="0" smtClean="0"/>
              <a:t>Internal ship lot no + box count + </a:t>
            </a:r>
            <a:r>
              <a:rPr lang="en-US" dirty="0" err="1" smtClean="0"/>
              <a:t>hh+mm+ss+mss</a:t>
            </a:r>
            <a:r>
              <a:rPr lang="en-US" dirty="0" smtClean="0"/>
              <a:t> </a:t>
            </a:r>
            <a:endParaRPr lang="en-US" dirty="0"/>
          </a:p>
        </p:txBody>
      </p:sp>
      <p:cxnSp>
        <p:nvCxnSpPr>
          <p:cNvPr id="9" name="Straight Arrow Connector 8"/>
          <p:cNvCxnSpPr/>
          <p:nvPr/>
        </p:nvCxnSpPr>
        <p:spPr bwMode="auto">
          <a:xfrm>
            <a:off x="450156" y="3580152"/>
            <a:ext cx="0" cy="648072"/>
          </a:xfrm>
          <a:prstGeom prst="straightConnector1">
            <a:avLst/>
          </a:prstGeom>
          <a:solidFill>
            <a:srgbClr val="FF00FF"/>
          </a:solidFill>
          <a:ln w="28575" cap="flat" cmpd="sng" algn="ctr">
            <a:solidFill>
              <a:schemeClr val="tx1">
                <a:lumMod val="95000"/>
                <a:lumOff val="5000"/>
              </a:schemeClr>
            </a:solidFill>
            <a:prstDash val="solid"/>
            <a:round/>
            <a:headEnd type="none" w="med" len="med"/>
            <a:tailEnd type="triangle"/>
          </a:ln>
          <a:effectLst/>
        </p:spPr>
      </p:cxnSp>
      <p:sp>
        <p:nvSpPr>
          <p:cNvPr id="11" name="TextBox 10"/>
          <p:cNvSpPr txBox="1"/>
          <p:nvPr/>
        </p:nvSpPr>
        <p:spPr>
          <a:xfrm>
            <a:off x="5346700" y="1087874"/>
            <a:ext cx="4464496" cy="4708981"/>
          </a:xfrm>
          <a:prstGeom prst="rect">
            <a:avLst/>
          </a:prstGeom>
          <a:noFill/>
        </p:spPr>
        <p:txBody>
          <a:bodyPr wrap="square" rtlCol="0">
            <a:spAutoFit/>
          </a:bodyPr>
          <a:lstStyle/>
          <a:p>
            <a:r>
              <a:rPr lang="en-US" b="0" dirty="0" smtClean="0"/>
              <a:t>Steps:-</a:t>
            </a:r>
          </a:p>
          <a:p>
            <a:pPr marL="342900" indent="-342900">
              <a:buAutoNum type="arabicPeriod"/>
            </a:pPr>
            <a:r>
              <a:rPr lang="en-US" b="0" dirty="0" smtClean="0"/>
              <a:t>Scan Internal Lot no from Residue combine listing document. System will retrieve all information from label printing system.</a:t>
            </a:r>
          </a:p>
          <a:p>
            <a:pPr marL="342900" indent="-342900">
              <a:buAutoNum type="arabicPeriod"/>
            </a:pPr>
            <a:r>
              <a:rPr lang="en-US" b="0" dirty="0" smtClean="0"/>
              <a:t>Scan </a:t>
            </a:r>
            <a:r>
              <a:rPr lang="en-US" b="0" dirty="0" smtClean="0"/>
              <a:t>MBB</a:t>
            </a:r>
            <a:r>
              <a:rPr lang="en-US" b="0" dirty="0" smtClean="0"/>
              <a:t> </a:t>
            </a:r>
            <a:r>
              <a:rPr lang="en-US" b="0" dirty="0" smtClean="0"/>
              <a:t>bag INN_GEN1:-</a:t>
            </a:r>
          </a:p>
          <a:p>
            <a:pPr marL="857250" lvl="1" indent="-400050">
              <a:buFont typeface="+mj-lt"/>
              <a:buAutoNum type="romanLcPeriod"/>
            </a:pPr>
            <a:r>
              <a:rPr lang="en-US" b="0" dirty="0" smtClean="0"/>
              <a:t>Scan internal 2D barcode. Internal lot# must matched. </a:t>
            </a:r>
          </a:p>
          <a:p>
            <a:pPr marL="857250" lvl="1" indent="-400050">
              <a:buFont typeface="+mj-lt"/>
              <a:buAutoNum type="romanLcPeriod"/>
            </a:pPr>
            <a:r>
              <a:rPr lang="en-US" b="0" dirty="0" smtClean="0"/>
              <a:t>Scan every 1D barcode in INN_GEN1 label. All data must matched with LPS system.</a:t>
            </a:r>
          </a:p>
          <a:p>
            <a:pPr marL="400050" indent="-400050">
              <a:buFont typeface="+mj-lt"/>
              <a:buAutoNum type="arabicPeriod"/>
            </a:pPr>
            <a:r>
              <a:rPr lang="en-US" b="0" dirty="0" smtClean="0"/>
              <a:t>Scan Inner Box INN_GEN1:-</a:t>
            </a:r>
          </a:p>
          <a:p>
            <a:pPr marL="857250" lvl="1" indent="-400050">
              <a:buFont typeface="+mj-lt"/>
              <a:buAutoNum type="romanLcPeriod"/>
            </a:pPr>
            <a:r>
              <a:rPr lang="en-US" b="0" dirty="0" smtClean="0"/>
              <a:t>Scan internal 2D barcode. Internal lot# must matched and internal 2D must be different from </a:t>
            </a:r>
            <a:r>
              <a:rPr lang="en-US" b="0" dirty="0" smtClean="0"/>
              <a:t>MBB </a:t>
            </a:r>
            <a:r>
              <a:rPr lang="en-US" b="0" dirty="0" smtClean="0"/>
              <a:t>bag label. </a:t>
            </a:r>
          </a:p>
          <a:p>
            <a:pPr marL="857250" lvl="1" indent="-400050">
              <a:buFont typeface="+mj-lt"/>
              <a:buAutoNum type="romanLcPeriod"/>
            </a:pPr>
            <a:r>
              <a:rPr lang="en-US" b="0" dirty="0" smtClean="0"/>
              <a:t>Scan every 1D barcode in INN_GEN1 label. All data must matched with </a:t>
            </a:r>
            <a:r>
              <a:rPr lang="en-US" b="0" dirty="0" smtClean="0"/>
              <a:t>MBB </a:t>
            </a:r>
            <a:r>
              <a:rPr lang="en-US" b="0" dirty="0" smtClean="0"/>
              <a:t>label.  </a:t>
            </a:r>
            <a:endParaRPr lang="en-US" b="0" dirty="0"/>
          </a:p>
          <a:p>
            <a:pPr marL="400050" indent="-400050">
              <a:buFont typeface="+mj-lt"/>
              <a:buAutoNum type="arabicPeriod"/>
            </a:pPr>
            <a:r>
              <a:rPr lang="en-US" b="0" dirty="0" smtClean="0"/>
              <a:t>Scan every box until completely passed. This step is to ensure all 1D is able to scan and data are correct.</a:t>
            </a:r>
          </a:p>
        </p:txBody>
      </p:sp>
      <p:pic>
        <p:nvPicPr>
          <p:cNvPr id="3" name="Picture 2"/>
          <p:cNvPicPr>
            <a:picLocks noChangeAspect="1"/>
          </p:cNvPicPr>
          <p:nvPr/>
        </p:nvPicPr>
        <p:blipFill>
          <a:blip r:embed="rId2"/>
          <a:stretch>
            <a:fillRect/>
          </a:stretch>
        </p:blipFill>
        <p:spPr>
          <a:xfrm>
            <a:off x="241738" y="932202"/>
            <a:ext cx="4819650" cy="2647950"/>
          </a:xfrm>
          <a:prstGeom prst="rect">
            <a:avLst/>
          </a:prstGeom>
        </p:spPr>
      </p:pic>
    </p:spTree>
    <p:extLst>
      <p:ext uri="{BB962C8B-B14F-4D97-AF65-F5344CB8AC3E}">
        <p14:creationId xmlns:p14="http://schemas.microsoft.com/office/powerpoint/2010/main" val="3711446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306140" y="206628"/>
            <a:ext cx="48269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800" dirty="0" smtClean="0">
                <a:solidFill>
                  <a:schemeClr val="tx1"/>
                </a:solidFill>
                <a:latin typeface="Arial" panose="020B0604020202020204" pitchFamily="34" charset="0"/>
              </a:rPr>
              <a:t>Customer Label Printing in FGI Drop Ship</a:t>
            </a:r>
            <a:endParaRPr lang="en-US" altLang="en-US" sz="1800" dirty="0">
              <a:solidFill>
                <a:schemeClr val="tx1"/>
              </a:solidFill>
              <a:latin typeface="Arial" panose="020B0604020202020204" pitchFamily="34" charset="0"/>
            </a:endParaRPr>
          </a:p>
        </p:txBody>
      </p:sp>
      <p:sp>
        <p:nvSpPr>
          <p:cNvPr id="34" name="TextBox 33"/>
          <p:cNvSpPr txBox="1"/>
          <p:nvPr/>
        </p:nvSpPr>
        <p:spPr>
          <a:xfrm>
            <a:off x="234132" y="431095"/>
            <a:ext cx="9073008" cy="323165"/>
          </a:xfrm>
          <a:prstGeom prst="rect">
            <a:avLst/>
          </a:prstGeom>
          <a:noFill/>
        </p:spPr>
        <p:txBody>
          <a:bodyPr wrap="square" rtlCol="0">
            <a:spAutoFit/>
          </a:bodyPr>
          <a:lstStyle/>
          <a:p>
            <a:pPr marL="285750" indent="-285750">
              <a:buFont typeface="Arial" panose="020B0604020202020204" pitchFamily="34" charset="0"/>
              <a:buChar char="•"/>
            </a:pPr>
            <a:endParaRPr lang="en-US" b="0" dirty="0" smtClean="0"/>
          </a:p>
        </p:txBody>
      </p:sp>
      <p:sp>
        <p:nvSpPr>
          <p:cNvPr id="11" name="TextBox 10"/>
          <p:cNvSpPr txBox="1"/>
          <p:nvPr/>
        </p:nvSpPr>
        <p:spPr>
          <a:xfrm>
            <a:off x="306140" y="609104"/>
            <a:ext cx="9649072" cy="2400657"/>
          </a:xfrm>
          <a:prstGeom prst="rect">
            <a:avLst/>
          </a:prstGeom>
          <a:noFill/>
        </p:spPr>
        <p:txBody>
          <a:bodyPr wrap="square" rtlCol="0">
            <a:spAutoFit/>
          </a:bodyPr>
          <a:lstStyle/>
          <a:p>
            <a:pPr marL="285750" indent="-285750">
              <a:buFont typeface="Arial" panose="020B0604020202020204" pitchFamily="34" charset="0"/>
              <a:buChar char="•"/>
            </a:pPr>
            <a:r>
              <a:rPr lang="en-US" b="0" dirty="0" smtClean="0"/>
              <a:t>After received pick slip file, FGI will proceed to picking according to required quantity. Next will print customer label. </a:t>
            </a:r>
          </a:p>
          <a:p>
            <a:pPr marL="285750" indent="-285750">
              <a:buFont typeface="Arial" panose="020B0604020202020204" pitchFamily="34" charset="0"/>
              <a:buChar char="•"/>
            </a:pPr>
            <a:r>
              <a:rPr lang="en-US" b="0" dirty="0" smtClean="0"/>
              <a:t>To print customer label:- </a:t>
            </a:r>
          </a:p>
          <a:p>
            <a:pPr marL="857250" lvl="1" indent="-400050">
              <a:buFont typeface="+mj-lt"/>
              <a:buAutoNum type="romanUcPeriod"/>
            </a:pPr>
            <a:r>
              <a:rPr lang="en-US" b="0" dirty="0" smtClean="0"/>
              <a:t>Scan </a:t>
            </a:r>
            <a:r>
              <a:rPr lang="en-US" b="0" dirty="0" err="1" smtClean="0"/>
              <a:t>PickSlip</a:t>
            </a:r>
            <a:r>
              <a:rPr lang="en-US" b="0" dirty="0" smtClean="0"/>
              <a:t>#, system will pull internal ship lot # assigned to this pick slip and all the box id belongs to the internal ship lot# from label printing system. </a:t>
            </a:r>
          </a:p>
          <a:p>
            <a:pPr marL="857250" lvl="1" indent="-400050">
              <a:buFont typeface="+mj-lt"/>
              <a:buAutoNum type="romanUcPeriod"/>
            </a:pPr>
            <a:r>
              <a:rPr lang="en-US" b="0" dirty="0" smtClean="0"/>
              <a:t>Scan Internal 2D barcode, internal ship lot # must matched with the ship lot# assigned to the pick slip.</a:t>
            </a:r>
          </a:p>
          <a:p>
            <a:pPr marL="857250" lvl="1" indent="-400050">
              <a:buFont typeface="+mj-lt"/>
              <a:buAutoNum type="romanUcPeriod"/>
            </a:pPr>
            <a:r>
              <a:rPr lang="en-US" b="0" dirty="0" smtClean="0"/>
              <a:t>Scan INN_GEN1 2D barcode, system will match the box id and verify LSI part no, part </a:t>
            </a:r>
            <a:r>
              <a:rPr lang="en-US" b="0" dirty="0" err="1" smtClean="0"/>
              <a:t>desc</a:t>
            </a:r>
            <a:r>
              <a:rPr lang="en-US" b="0" dirty="0" smtClean="0"/>
              <a:t> and </a:t>
            </a:r>
            <a:r>
              <a:rPr lang="en-US" b="0" dirty="0" err="1" smtClean="0"/>
              <a:t>qty</a:t>
            </a:r>
            <a:r>
              <a:rPr lang="en-US" b="0" dirty="0" smtClean="0"/>
              <a:t> from INN_GEN1 label with </a:t>
            </a:r>
            <a:r>
              <a:rPr lang="en-US" b="0" dirty="0" err="1" smtClean="0"/>
              <a:t>pickslip</a:t>
            </a:r>
            <a:r>
              <a:rPr lang="en-US" b="0" dirty="0" smtClean="0"/>
              <a:t> data. If is matched, FGI operator will print the customer label. Operator will stick the customer label on the </a:t>
            </a:r>
            <a:r>
              <a:rPr lang="en-US" b="0" dirty="0" smtClean="0"/>
              <a:t>MBB and </a:t>
            </a:r>
            <a:r>
              <a:rPr lang="en-US" b="0" dirty="0" err="1" smtClean="0"/>
              <a:t>Innerbox</a:t>
            </a:r>
            <a:r>
              <a:rPr lang="en-US" b="0" dirty="0" smtClean="0"/>
              <a:t>. Proceed to next inner box. Repeat step II &amp; III above. </a:t>
            </a:r>
          </a:p>
        </p:txBody>
      </p:sp>
      <p:pic>
        <p:nvPicPr>
          <p:cNvPr id="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6140" y="3179833"/>
            <a:ext cx="47879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2728" y="3187770"/>
            <a:ext cx="5391150"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139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79606" y="180231"/>
            <a:ext cx="44721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800" dirty="0" smtClean="0">
                <a:solidFill>
                  <a:schemeClr val="tx1"/>
                </a:solidFill>
                <a:latin typeface="Arial" panose="020B0604020202020204" pitchFamily="34" charset="0"/>
              </a:rPr>
              <a:t>Proposed Label Verification in FGI QA</a:t>
            </a:r>
            <a:endParaRPr lang="en-US" altLang="en-US" sz="1800" dirty="0">
              <a:solidFill>
                <a:schemeClr val="tx1"/>
              </a:solidFill>
              <a:latin typeface="Arial" panose="020B0604020202020204" pitchFamily="34" charset="0"/>
            </a:endParaRPr>
          </a:p>
        </p:txBody>
      </p:sp>
      <p:sp>
        <p:nvSpPr>
          <p:cNvPr id="11" name="TextBox 10"/>
          <p:cNvSpPr txBox="1"/>
          <p:nvPr/>
        </p:nvSpPr>
        <p:spPr>
          <a:xfrm>
            <a:off x="83628" y="684287"/>
            <a:ext cx="9649072" cy="2400657"/>
          </a:xfrm>
          <a:prstGeom prst="rect">
            <a:avLst/>
          </a:prstGeom>
          <a:noFill/>
        </p:spPr>
        <p:txBody>
          <a:bodyPr wrap="square" rtlCol="0">
            <a:spAutoFit/>
          </a:bodyPr>
          <a:lstStyle/>
          <a:p>
            <a:pPr marL="285750" indent="-285750">
              <a:buFont typeface="Arial" panose="020B0604020202020204" pitchFamily="34" charset="0"/>
              <a:buChar char="•"/>
            </a:pPr>
            <a:r>
              <a:rPr lang="en-US" b="0" dirty="0" smtClean="0"/>
              <a:t>After completed customer label printing, next is QA to verify and scan the customer label. QA scan the pick slip#, only box id that picked for this pick slip# and already printed customer label will be displayed.  </a:t>
            </a:r>
          </a:p>
          <a:p>
            <a:pPr marL="285750" indent="-285750">
              <a:buFont typeface="Arial" panose="020B0604020202020204" pitchFamily="34" charset="0"/>
              <a:buChar char="•"/>
            </a:pPr>
            <a:r>
              <a:rPr lang="en-US" b="0" dirty="0" smtClean="0"/>
              <a:t>Changes required in existing Label Verification screen:-</a:t>
            </a:r>
          </a:p>
          <a:p>
            <a:pPr marL="742950" lvl="1" indent="-285750">
              <a:buFont typeface="Arial" panose="020B0604020202020204" pitchFamily="34" charset="0"/>
              <a:buChar char="•"/>
            </a:pPr>
            <a:r>
              <a:rPr lang="en-US" b="0" dirty="0" smtClean="0"/>
              <a:t>MBB </a:t>
            </a:r>
            <a:r>
              <a:rPr lang="en-US" b="0" dirty="0" smtClean="0"/>
              <a:t>Bag:-</a:t>
            </a:r>
          </a:p>
          <a:p>
            <a:pPr marL="857250" lvl="1" indent="-400050">
              <a:buFont typeface="+mj-lt"/>
              <a:buAutoNum type="romanUcPeriod"/>
            </a:pPr>
            <a:r>
              <a:rPr lang="en-US" b="0" dirty="0" smtClean="0"/>
              <a:t>Scan internal 2D from INN_GEN1 label.</a:t>
            </a:r>
          </a:p>
          <a:p>
            <a:pPr marL="857250" lvl="1" indent="-400050">
              <a:buFont typeface="+mj-lt"/>
              <a:buAutoNum type="romanUcPeriod"/>
            </a:pPr>
            <a:r>
              <a:rPr lang="en-US" b="0" dirty="0" smtClean="0"/>
              <a:t>Scan 2D barcode from INN_GEN1 label.</a:t>
            </a:r>
          </a:p>
          <a:p>
            <a:pPr marL="857250" lvl="1" indent="-400050">
              <a:buFont typeface="+mj-lt"/>
              <a:buAutoNum type="romanUcPeriod"/>
            </a:pPr>
            <a:r>
              <a:rPr lang="en-US" b="0" dirty="0" smtClean="0"/>
              <a:t>Scan every field in customer label. Every field must matched with INN_GEN1/Pick Slip info (customer part no/PO No &amp; </a:t>
            </a:r>
            <a:r>
              <a:rPr lang="en-US" b="0" dirty="0" err="1" smtClean="0"/>
              <a:t>etc</a:t>
            </a:r>
            <a:r>
              <a:rPr lang="en-US" b="0" dirty="0" smtClean="0"/>
              <a:t>).</a:t>
            </a:r>
          </a:p>
          <a:p>
            <a:pPr marL="857250" lvl="1" indent="-400050">
              <a:buFont typeface="+mj-lt"/>
              <a:buAutoNum type="romanUcPeriod"/>
            </a:pPr>
            <a:r>
              <a:rPr lang="en-US" b="0" dirty="0" smtClean="0"/>
              <a:t>Every field must passed in order to proceed </a:t>
            </a:r>
          </a:p>
          <a:p>
            <a:pPr lvl="1"/>
            <a:r>
              <a:rPr lang="en-US" b="0" dirty="0" smtClean="0"/>
              <a:t>        to inner box label scan. </a:t>
            </a:r>
          </a:p>
        </p:txBody>
      </p:sp>
      <p:pic>
        <p:nvPicPr>
          <p:cNvPr id="34818"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732" y="2412479"/>
            <a:ext cx="4889168" cy="4768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9606" y="3091726"/>
            <a:ext cx="5411110" cy="3554819"/>
          </a:xfrm>
          <a:prstGeom prst="rect">
            <a:avLst/>
          </a:prstGeom>
          <a:noFill/>
        </p:spPr>
        <p:txBody>
          <a:bodyPr wrap="square" rtlCol="0">
            <a:spAutoFit/>
          </a:bodyPr>
          <a:lstStyle/>
          <a:p>
            <a:pPr marL="742950" lvl="1" indent="-285750">
              <a:buFont typeface="Arial" panose="020B0604020202020204" pitchFamily="34" charset="0"/>
              <a:buChar char="•"/>
            </a:pPr>
            <a:r>
              <a:rPr lang="en-US" b="0" dirty="0" smtClean="0"/>
              <a:t>Inner box:-</a:t>
            </a:r>
          </a:p>
          <a:p>
            <a:pPr marL="857250" lvl="1" indent="-400050">
              <a:buFont typeface="+mj-lt"/>
              <a:buAutoNum type="romanUcPeriod"/>
            </a:pPr>
            <a:r>
              <a:rPr lang="en-US" b="0" dirty="0" smtClean="0"/>
              <a:t>Scan internal 2D from INN_GEN1 label. Ship Lot # must matched with </a:t>
            </a:r>
            <a:r>
              <a:rPr lang="en-US" b="0" dirty="0" smtClean="0"/>
              <a:t>MBB </a:t>
            </a:r>
            <a:r>
              <a:rPr lang="en-US" b="0" dirty="0" smtClean="0"/>
              <a:t>bag INN_GEN1 but the internal 2D value must be different from </a:t>
            </a:r>
            <a:r>
              <a:rPr lang="en-US" b="0" dirty="0" smtClean="0"/>
              <a:t>MBB label </a:t>
            </a:r>
            <a:r>
              <a:rPr lang="en-US" b="0" dirty="0" smtClean="0"/>
              <a:t>(to ensure QA scan every label).</a:t>
            </a:r>
          </a:p>
          <a:p>
            <a:pPr marL="857250" lvl="1" indent="-400050">
              <a:buFont typeface="+mj-lt"/>
              <a:buAutoNum type="romanUcPeriod"/>
            </a:pPr>
            <a:r>
              <a:rPr lang="en-US" b="0" dirty="0" smtClean="0"/>
              <a:t>Scan 2D barcode from INN_GEN1 label. Data must be the same with </a:t>
            </a:r>
            <a:r>
              <a:rPr lang="en-US" b="0" dirty="0" smtClean="0"/>
              <a:t>MBB bag </a:t>
            </a:r>
            <a:r>
              <a:rPr lang="en-US" b="0" dirty="0" smtClean="0"/>
              <a:t>INN_GEN1 2D.</a:t>
            </a:r>
          </a:p>
          <a:p>
            <a:pPr marL="857250" lvl="1" indent="-400050">
              <a:buFont typeface="+mj-lt"/>
              <a:buAutoNum type="romanUcPeriod"/>
            </a:pPr>
            <a:r>
              <a:rPr lang="en-US" b="0" dirty="0" smtClean="0"/>
              <a:t>Scan every field in customer label. Every field must matched with INN_GEN1/Pick Slip Info. </a:t>
            </a:r>
          </a:p>
          <a:p>
            <a:pPr marL="285750" indent="-285750">
              <a:buFont typeface="Arial" panose="020B0604020202020204" pitchFamily="34" charset="0"/>
              <a:buChar char="•"/>
            </a:pPr>
            <a:r>
              <a:rPr lang="en-US" b="0" dirty="0" smtClean="0"/>
              <a:t>Repeat </a:t>
            </a:r>
            <a:r>
              <a:rPr lang="en-US" b="0" dirty="0" smtClean="0"/>
              <a:t>MBB </a:t>
            </a:r>
            <a:r>
              <a:rPr lang="en-US" b="0" dirty="0" smtClean="0"/>
              <a:t>bag &amp; inner box </a:t>
            </a:r>
            <a:r>
              <a:rPr lang="en-US" b="0" dirty="0" smtClean="0"/>
              <a:t>scanning </a:t>
            </a:r>
            <a:r>
              <a:rPr lang="en-US" b="0" dirty="0" smtClean="0"/>
              <a:t>for the next inner box. </a:t>
            </a:r>
          </a:p>
          <a:p>
            <a:pPr marL="285750" indent="-285750">
              <a:buFont typeface="Arial" panose="020B0604020202020204" pitchFamily="34" charset="0"/>
              <a:buChar char="•"/>
            </a:pPr>
            <a:r>
              <a:rPr lang="en-US" b="0" dirty="0" smtClean="0"/>
              <a:t>Next process is to create the packing list and print the ship request label. If not all boxes scanned, system will block user to print out the ship request label. Every box must scan.</a:t>
            </a:r>
            <a:endParaRPr lang="en-US" b="0" dirty="0"/>
          </a:p>
        </p:txBody>
      </p:sp>
    </p:spTree>
    <p:extLst>
      <p:ext uri="{BB962C8B-B14F-4D97-AF65-F5344CB8AC3E}">
        <p14:creationId xmlns:p14="http://schemas.microsoft.com/office/powerpoint/2010/main" val="4017115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ASE -Template">
  <a:themeElements>
    <a:clrScheme name="AS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E -Template">
      <a:majorFont>
        <a:latin typeface="Trebuchet MS"/>
        <a:ea typeface="新細明體"/>
        <a:cs typeface=""/>
      </a:majorFont>
      <a:minorFont>
        <a:latin typeface="Trebuchet MS"/>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95363" rtl="0" eaLnBrk="1" fontAlgn="base" latinLnBrk="0" hangingPunct="1">
          <a:lnSpc>
            <a:spcPct val="100000"/>
          </a:lnSpc>
          <a:spcBef>
            <a:spcPct val="0"/>
          </a:spcBef>
          <a:spcAft>
            <a:spcPct val="0"/>
          </a:spcAft>
          <a:buClrTx/>
          <a:buSzTx/>
          <a:buFontTx/>
          <a:buNone/>
          <a:tabLst/>
          <a:defRPr kumimoji="1" lang="zh-TW" altLang="en-US" sz="1500" b="1"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rgbClr val="FF00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95363" rtl="0" eaLnBrk="1" fontAlgn="base" latinLnBrk="0" hangingPunct="1">
          <a:lnSpc>
            <a:spcPct val="100000"/>
          </a:lnSpc>
          <a:spcBef>
            <a:spcPct val="0"/>
          </a:spcBef>
          <a:spcAft>
            <a:spcPct val="0"/>
          </a:spcAft>
          <a:buClrTx/>
          <a:buSzTx/>
          <a:buFontTx/>
          <a:buNone/>
          <a:tabLst/>
          <a:defRPr kumimoji="1" lang="zh-TW" altLang="en-US" sz="1500" b="1"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AS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S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S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S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S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S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S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S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S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S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S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S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95363" rtl="0" eaLnBrk="1" fontAlgn="base" latinLnBrk="0" hangingPunct="1">
          <a:lnSpc>
            <a:spcPct val="100000"/>
          </a:lnSpc>
          <a:spcBef>
            <a:spcPct val="0"/>
          </a:spcBef>
          <a:spcAft>
            <a:spcPct val="0"/>
          </a:spcAft>
          <a:buClrTx/>
          <a:buSzTx/>
          <a:buFontTx/>
          <a:buNone/>
          <a:tabLst/>
          <a:defRPr kumimoji="1" lang="zh-TW" altLang="en-US" sz="1500" b="1"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rgbClr val="FF00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95363" rtl="0" eaLnBrk="1" fontAlgn="base" latinLnBrk="0" hangingPunct="1">
          <a:lnSpc>
            <a:spcPct val="100000"/>
          </a:lnSpc>
          <a:spcBef>
            <a:spcPct val="0"/>
          </a:spcBef>
          <a:spcAft>
            <a:spcPct val="0"/>
          </a:spcAft>
          <a:buClrTx/>
          <a:buSzTx/>
          <a:buFontTx/>
          <a:buNone/>
          <a:tabLst/>
          <a:defRPr kumimoji="1" lang="zh-TW" altLang="en-US" sz="1500" b="1"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5876</TotalTime>
  <Words>1094</Words>
  <Application>Microsoft Office PowerPoint</Application>
  <PresentationFormat>Custom</PresentationFormat>
  <Paragraphs>87</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新細明體</vt:lpstr>
      <vt:lpstr>Arial</vt:lpstr>
      <vt:lpstr>Calibri</vt:lpstr>
      <vt:lpstr>Trebuchet MS</vt:lpstr>
      <vt:lpstr>Wingdings</vt:lpstr>
      <vt:lpstr>ASE -Template</vt:lpstr>
      <vt:lpstr>自訂設計</vt:lpstr>
      <vt:lpstr>ASEM – Label Verification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ASE Group</dc:creator>
  <cp:lastModifiedBy>Chong Kim Chor</cp:lastModifiedBy>
  <cp:revision>365</cp:revision>
  <dcterms:created xsi:type="dcterms:W3CDTF">2007-08-06T02:37:39Z</dcterms:created>
  <dcterms:modified xsi:type="dcterms:W3CDTF">2015-11-07T16:43:06Z</dcterms:modified>
</cp:coreProperties>
</file>