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01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Sheet1!$B$2:$B$4</c:f>
              <c:numCache>
                <c:formatCode>_(* #,##0_);_(* \(#,##0\);_(* "-"_);_(@_)</c:formatCode>
                <c:ptCount val="3"/>
                <c:pt idx="0">
                  <c:v>24860</c:v>
                </c:pt>
                <c:pt idx="1">
                  <c:v>25825</c:v>
                </c:pt>
                <c:pt idx="2">
                  <c:v>26869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3-48B8-9A20-49E7CE9390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4455080"/>
        <c:axId val="4644563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사용건수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8273874098279006E-2"/>
                  <c:y val="-5.20522296749785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973-48B8-9A20-49E7CE9390B1}"/>
                </c:ext>
              </c:extLst>
            </c:dLbl>
            <c:dLbl>
              <c:idx val="1"/>
              <c:layout>
                <c:manualLayout>
                  <c:x val="-4.5786615362933492E-2"/>
                  <c:y val="-4.899033381174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73-48B8-9A20-49E7CE9390B1}"/>
                </c:ext>
              </c:extLst>
            </c:dLbl>
            <c:dLbl>
              <c:idx val="2"/>
              <c:layout>
                <c:manualLayout>
                  <c:x val="-8.0368328318511581E-2"/>
                  <c:y val="-6.34735685832486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973-48B8-9A20-49E7CE9390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Sheet1!$C$2:$C$4</c:f>
              <c:numCache>
                <c:formatCode>_(* #,##0_);_(* \(#,##0\);_(* "-"_);_(@_)</c:formatCode>
                <c:ptCount val="3"/>
                <c:pt idx="0">
                  <c:v>49886</c:v>
                </c:pt>
                <c:pt idx="1">
                  <c:v>53501</c:v>
                </c:pt>
                <c:pt idx="2">
                  <c:v>55807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73-48B8-9A20-49E7CE9390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4455080"/>
        <c:axId val="464456392"/>
      </c:lineChart>
      <c:catAx>
        <c:axId val="46445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4456392"/>
        <c:crosses val="autoZero"/>
        <c:auto val="1"/>
        <c:lblAlgn val="ctr"/>
        <c:lblOffset val="100"/>
        <c:noMultiLvlLbl val="0"/>
      </c:catAx>
      <c:valAx>
        <c:axId val="464456392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46445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24860</c:v>
                </c:pt>
                <c:pt idx="1">
                  <c:v>15727</c:v>
                </c:pt>
                <c:pt idx="2">
                  <c:v>12971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C-447C-89C0-83E3E3DA4F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성별(1)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14869</c:v>
                </c:pt>
                <c:pt idx="1">
                  <c:v>9316</c:v>
                </c:pt>
                <c:pt idx="2">
                  <c:v>7674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3C-447C-89C0-83E3E3DA4F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성별(2)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9991</c:v>
                </c:pt>
                <c:pt idx="1">
                  <c:v>6411</c:v>
                </c:pt>
                <c:pt idx="2">
                  <c:v>5297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3C-447C-89C0-83E3E3DA4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7761736"/>
        <c:axId val="507763048"/>
      </c:barChart>
      <c:catAx>
        <c:axId val="507761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7763048"/>
        <c:crosses val="autoZero"/>
        <c:auto val="1"/>
        <c:lblAlgn val="ctr"/>
        <c:lblOffset val="100"/>
        <c:noMultiLvlLbl val="0"/>
      </c:catAx>
      <c:valAx>
        <c:axId val="5077630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7761736"/>
        <c:crosses val="autoZero"/>
        <c:crossBetween val="between"/>
        <c:dispUnits>
          <c:custUnit val="1000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166064001777143"/>
          <c:y val="7.8947172116438993E-2"/>
          <c:w val="0.45508030155112322"/>
          <c:h val="0.120898781485123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고객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1488</c:v>
                </c:pt>
                <c:pt idx="1">
                  <c:v>32852</c:v>
                </c:pt>
                <c:pt idx="2">
                  <c:v>14593</c:v>
                </c:pt>
                <c:pt idx="3">
                  <c:v>4009</c:v>
                </c:pt>
                <c:pt idx="4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4-44BE-9C24-DC385DCADA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1106528"/>
        <c:axId val="511098984"/>
      </c:barChart>
      <c:catAx>
        <c:axId val="51110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1098984"/>
        <c:crosses val="autoZero"/>
        <c:auto val="1"/>
        <c:lblAlgn val="ctr"/>
        <c:lblOffset val="100"/>
        <c:noMultiLvlLbl val="0"/>
      </c:catAx>
      <c:valAx>
        <c:axId val="511098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110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10대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4029849570082026E-2"/>
                  <c:y val="-4.56300241001074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EC7-4496-B3F8-3011D6F288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612</c:v>
                </c:pt>
                <c:pt idx="1">
                  <c:v>552</c:v>
                </c:pt>
                <c:pt idx="2">
                  <c:v>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C7-4496-B3F8-3011D6F288A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20대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15373</c:v>
                </c:pt>
                <c:pt idx="1">
                  <c:v>15934</c:v>
                </c:pt>
                <c:pt idx="2">
                  <c:v>16801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C7-4496-B3F8-3011D6F288A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30대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6823</c:v>
                </c:pt>
                <c:pt idx="1">
                  <c:v>7202</c:v>
                </c:pt>
                <c:pt idx="2">
                  <c:v>7441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C7-4496-B3F8-3011D6F288A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40대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4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1785</c:v>
                </c:pt>
                <c:pt idx="1">
                  <c:v>1899</c:v>
                </c:pt>
                <c:pt idx="2">
                  <c:v>1877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EC7-4496-B3F8-3011D6F288A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50대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4029849570082026E-2"/>
                  <c:y val="2.29867924546291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C7-4496-B3F8-3011D6F288A1}"/>
                </c:ext>
              </c:extLst>
            </c:dLbl>
            <c:dLbl>
              <c:idx val="1"/>
              <c:layout>
                <c:manualLayout>
                  <c:x val="-5.1535978590392315E-2"/>
                  <c:y val="1.89505091278799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C7-4496-B3F8-3011D6F288A1}"/>
                </c:ext>
              </c:extLst>
            </c:dLbl>
            <c:dLbl>
              <c:idx val="2"/>
              <c:layout>
                <c:manualLayout>
                  <c:x val="-4.1527806563312022E-2"/>
                  <c:y val="2.29867924546291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EC7-4496-B3F8-3011D6F288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267</c:v>
                </c:pt>
                <c:pt idx="1">
                  <c:v>238</c:v>
                </c:pt>
                <c:pt idx="2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EC7-4496-B3F8-3011D6F288A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7647064"/>
        <c:axId val="567646408"/>
      </c:lineChart>
      <c:catAx>
        <c:axId val="56764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646408"/>
        <c:crosses val="autoZero"/>
        <c:auto val="1"/>
        <c:lblAlgn val="ctr"/>
        <c:lblOffset val="100"/>
        <c:noMultiLvlLbl val="0"/>
      </c:catAx>
      <c:valAx>
        <c:axId val="567646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647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재사용 소요시간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FE-4F5C-A862-4E84254F24E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FE-4F5C-A862-4E84254F24E9}"/>
                </c:ext>
              </c:extLst>
            </c:dLbl>
            <c:dLbl>
              <c:idx val="2"/>
              <c:layout>
                <c:manualLayout>
                  <c:x val="2.5214191579412989E-3"/>
                  <c:y val="2.45338685709069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FE-4F5C-A862-4E84254F24E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FE-4F5C-A862-4E84254F24E9}"/>
                </c:ext>
              </c:extLst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FE-4F5C-A862-4E84254F24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Sheet1!$B$2:$B$51</c:f>
              <c:numCache>
                <c:formatCode>0.0</c:formatCode>
                <c:ptCount val="50"/>
                <c:pt idx="0">
                  <c:v>8.176539922294495</c:v>
                </c:pt>
                <c:pt idx="1">
                  <c:v>6.1291308333697119</c:v>
                </c:pt>
                <c:pt idx="2">
                  <c:v>4.8806041821277342</c:v>
                </c:pt>
                <c:pt idx="3">
                  <c:v>4.2956301567206534</c:v>
                </c:pt>
                <c:pt idx="4">
                  <c:v>4.3261885013314707</c:v>
                </c:pt>
                <c:pt idx="5">
                  <c:v>4.3392849347361064</c:v>
                </c:pt>
                <c:pt idx="6">
                  <c:v>4.5662897804164668</c:v>
                </c:pt>
                <c:pt idx="7">
                  <c:v>3.5491334526563931</c:v>
                </c:pt>
                <c:pt idx="8">
                  <c:v>3.0296415942724928</c:v>
                </c:pt>
                <c:pt idx="9">
                  <c:v>2.4752259134762302</c:v>
                </c:pt>
                <c:pt idx="10">
                  <c:v>2.3355306238267781</c:v>
                </c:pt>
                <c:pt idx="11">
                  <c:v>2.3180687126205965</c:v>
                </c:pt>
                <c:pt idx="12">
                  <c:v>2.4053782686515039</c:v>
                </c:pt>
                <c:pt idx="13">
                  <c:v>2.8419260488060418</c:v>
                </c:pt>
                <c:pt idx="14">
                  <c:v>2.3137032348190512</c:v>
                </c:pt>
                <c:pt idx="15">
                  <c:v>2.0823329113371458</c:v>
                </c:pt>
                <c:pt idx="16">
                  <c:v>1.7461911206181517</c:v>
                </c:pt>
                <c:pt idx="17">
                  <c:v>1.519186274937792</c:v>
                </c:pt>
                <c:pt idx="18">
                  <c:v>1.3663945518837035</c:v>
                </c:pt>
                <c:pt idx="19">
                  <c:v>1.6545160867856987</c:v>
                </c:pt>
                <c:pt idx="20">
                  <c:v>1.9339066660846029</c:v>
                </c:pt>
                <c:pt idx="21">
                  <c:v>1.702536342602698</c:v>
                </c:pt>
                <c:pt idx="22">
                  <c:v>1.4711660191207927</c:v>
                </c:pt>
                <c:pt idx="23">
                  <c:v>1.1961409176234339</c:v>
                </c:pt>
                <c:pt idx="24">
                  <c:v>1.1655825730126161</c:v>
                </c:pt>
                <c:pt idx="25">
                  <c:v>0.97786702754616495</c:v>
                </c:pt>
                <c:pt idx="26">
                  <c:v>1.1350242284017986</c:v>
                </c:pt>
                <c:pt idx="27">
                  <c:v>1.3271052516697952</c:v>
                </c:pt>
                <c:pt idx="28">
                  <c:v>1.2048718732265247</c:v>
                </c:pt>
                <c:pt idx="29">
                  <c:v>1.1088313615925263</c:v>
                </c:pt>
                <c:pt idx="30">
                  <c:v>0.97350154974461955</c:v>
                </c:pt>
                <c:pt idx="31">
                  <c:v>0.88619199371371193</c:v>
                </c:pt>
                <c:pt idx="32">
                  <c:v>0.86436460470598508</c:v>
                </c:pt>
                <c:pt idx="33">
                  <c:v>0.75522765966735061</c:v>
                </c:pt>
                <c:pt idx="34">
                  <c:v>0.97350154974461955</c:v>
                </c:pt>
                <c:pt idx="35">
                  <c:v>0.88182651591216654</c:v>
                </c:pt>
                <c:pt idx="36">
                  <c:v>0.61116689221635312</c:v>
                </c:pt>
                <c:pt idx="37">
                  <c:v>0.62862880342253458</c:v>
                </c:pt>
                <c:pt idx="38">
                  <c:v>0.60680141441480773</c:v>
                </c:pt>
                <c:pt idx="39">
                  <c:v>0.51076090278080932</c:v>
                </c:pt>
                <c:pt idx="40">
                  <c:v>0.59370498101017155</c:v>
                </c:pt>
                <c:pt idx="41">
                  <c:v>0.61989784781944379</c:v>
                </c:pt>
                <c:pt idx="42">
                  <c:v>0.66791810363644299</c:v>
                </c:pt>
                <c:pt idx="43">
                  <c:v>0.5718775920024447</c:v>
                </c:pt>
                <c:pt idx="44">
                  <c:v>0.51949185838390011</c:v>
                </c:pt>
                <c:pt idx="45">
                  <c:v>0.42345134674990176</c:v>
                </c:pt>
                <c:pt idx="46">
                  <c:v>0.41035491334526564</c:v>
                </c:pt>
                <c:pt idx="47">
                  <c:v>0.44964421355917406</c:v>
                </c:pt>
                <c:pt idx="48">
                  <c:v>0.44964421355917406</c:v>
                </c:pt>
                <c:pt idx="49">
                  <c:v>0.51949185838390011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E-4F5C-A862-4E84254F2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422992"/>
        <c:axId val="477417416"/>
      </c:barChart>
      <c:catAx>
        <c:axId val="47742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417416"/>
        <c:crosses val="autoZero"/>
        <c:auto val="1"/>
        <c:lblAlgn val="ctr"/>
        <c:lblOffset val="100"/>
        <c:noMultiLvlLbl val="0"/>
      </c:catAx>
      <c:valAx>
        <c:axId val="477417416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42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6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2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7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5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0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4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EC07-F070-41C1-A2A8-768A93B4BF3C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6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D3AAA-596B-4C20-97A2-34ED1C1F10A9}"/>
              </a:ext>
            </a:extLst>
          </p:cNvPr>
          <p:cNvSpPr txBox="1"/>
          <p:nvPr/>
        </p:nvSpPr>
        <p:spPr>
          <a:xfrm>
            <a:off x="3574401" y="3318876"/>
            <a:ext cx="56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카카오페이 사전과제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CAC93-83F8-4F0D-9424-2EDCD63944D9}"/>
              </a:ext>
            </a:extLst>
          </p:cNvPr>
          <p:cNvSpPr txBox="1"/>
          <p:nvPr/>
        </p:nvSpPr>
        <p:spPr>
          <a:xfrm>
            <a:off x="10021076" y="478783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ko-KR" altLang="en-US" b="1" dirty="0"/>
              <a:t>김청운</a:t>
            </a: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D63D02E-B75C-4B23-94CC-5F661607F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83025"/>
              </p:ext>
            </p:extLst>
          </p:nvPr>
        </p:nvGraphicFramePr>
        <p:xfrm>
          <a:off x="2806668" y="3382829"/>
          <a:ext cx="1251802" cy="51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비트맵 이미지" r:id="rId3" imgW="942840" imgH="390600" progId="Paint.Picture">
                  <p:embed/>
                </p:oleObj>
              </mc:Choice>
              <mc:Fallback>
                <p:oleObj name="비트맵 이미지" r:id="rId3" imgW="942840" imgH="390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6668" y="3382829"/>
                        <a:ext cx="1251802" cy="518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90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80" y="114530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INDEX</a:t>
            </a:r>
            <a:r>
              <a:rPr lang="ko-KR" altLang="en-US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ED5AA-EF05-4828-B98C-77F5DE6924EB}"/>
              </a:ext>
            </a:extLst>
          </p:cNvPr>
          <p:cNvSpPr txBox="1"/>
          <p:nvPr/>
        </p:nvSpPr>
        <p:spPr>
          <a:xfrm>
            <a:off x="3713584" y="634479"/>
            <a:ext cx="42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36FB7-CFF5-4449-843E-2B8906F150C9}"/>
              </a:ext>
            </a:extLst>
          </p:cNvPr>
          <p:cNvSpPr txBox="1"/>
          <p:nvPr/>
        </p:nvSpPr>
        <p:spPr>
          <a:xfrm>
            <a:off x="3044890" y="1040154"/>
            <a:ext cx="61022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더치페이 고객 현황</a:t>
            </a:r>
            <a:br>
              <a:rPr lang="en-US" altLang="ko-KR" sz="16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월별 고객 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사용량 및 신규 고객 수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연령별 고객 수</a:t>
            </a:r>
            <a:br>
              <a:rPr lang="en-US" altLang="ko-KR" sz="1400" b="1" dirty="0">
                <a:latin typeface="+mn-ea"/>
              </a:rPr>
            </a:b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더치페이 응답</a:t>
            </a:r>
            <a:r>
              <a:rPr lang="en-US" altLang="ko-KR" sz="1600" b="1" dirty="0">
                <a:latin typeface="+mn-ea"/>
              </a:rPr>
              <a:t>x</a:t>
            </a:r>
            <a:r>
              <a:rPr lang="ko-KR" altLang="en-US" sz="1600" b="1" dirty="0">
                <a:latin typeface="+mn-ea"/>
              </a:rPr>
              <a:t>사용 관계 분석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사용에 대한 정의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분포 확인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en-US" altLang="ko-KR" sz="1400" b="1" dirty="0">
                <a:latin typeface="+mn-ea"/>
              </a:rPr>
              <a:t>x</a:t>
            </a:r>
            <a:r>
              <a:rPr lang="ko-KR" altLang="en-US" sz="1400" b="1" dirty="0">
                <a:latin typeface="+mn-ea"/>
              </a:rPr>
              <a:t>사용에 대한 관계 분석</a:t>
            </a: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더치페이 재사용율 및 기타 분석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월별 재사용율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clustering</a:t>
            </a:r>
            <a:r>
              <a:rPr lang="ko-KR" altLang="en-US" sz="1400" b="1" dirty="0">
                <a:latin typeface="+mn-ea"/>
              </a:rPr>
              <a:t>을 활용한 고객 그룹 분류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Ranger</a:t>
            </a:r>
            <a:r>
              <a:rPr lang="ko-KR" altLang="en-US" sz="1400" b="1" dirty="0">
                <a:latin typeface="+mn-ea"/>
              </a:rPr>
              <a:t>모델을 이용한 더치페이 이용고객 분석</a:t>
            </a: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요약 및 결론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90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80" y="114530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</a:t>
            </a:r>
            <a:r>
              <a:rPr lang="ko-KR" altLang="en-US" b="1" dirty="0"/>
              <a:t> </a:t>
            </a:r>
            <a:r>
              <a:rPr lang="en-US" altLang="ko-KR" b="1" dirty="0"/>
              <a:t>EDA</a:t>
            </a:r>
            <a:r>
              <a:rPr lang="ko-KR" altLang="en-US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36FB7-CFF5-4449-843E-2B8906F150C9}"/>
              </a:ext>
            </a:extLst>
          </p:cNvPr>
          <p:cNvSpPr txBox="1"/>
          <p:nvPr/>
        </p:nvSpPr>
        <p:spPr>
          <a:xfrm>
            <a:off x="376336" y="2270899"/>
            <a:ext cx="61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더치페이 사용자 수 및 사용량</a:t>
            </a:r>
            <a:endParaRPr lang="en-US" altLang="ko-KR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EEE65A62-9435-418C-8FB5-0AFBFCE9B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556467"/>
              </p:ext>
            </p:extLst>
          </p:nvPr>
        </p:nvGraphicFramePr>
        <p:xfrm>
          <a:off x="1043991" y="2954076"/>
          <a:ext cx="4462106" cy="2261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9ACE65-C0AE-406F-AD41-632B125A2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82282"/>
              </p:ext>
            </p:extLst>
          </p:nvPr>
        </p:nvGraphicFramePr>
        <p:xfrm>
          <a:off x="1222310" y="5477065"/>
          <a:ext cx="3816219" cy="942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073">
                  <a:extLst>
                    <a:ext uri="{9D8B030D-6E8A-4147-A177-3AD203B41FA5}">
                      <a16:colId xmlns:a16="http://schemas.microsoft.com/office/drawing/2014/main" val="1118409847"/>
                    </a:ext>
                  </a:extLst>
                </a:gridCol>
                <a:gridCol w="1272073">
                  <a:extLst>
                    <a:ext uri="{9D8B030D-6E8A-4147-A177-3AD203B41FA5}">
                      <a16:colId xmlns:a16="http://schemas.microsoft.com/office/drawing/2014/main" val="2767641723"/>
                    </a:ext>
                  </a:extLst>
                </a:gridCol>
                <a:gridCol w="1272073">
                  <a:extLst>
                    <a:ext uri="{9D8B030D-6E8A-4147-A177-3AD203B41FA5}">
                      <a16:colId xmlns:a16="http://schemas.microsoft.com/office/drawing/2014/main" val="4082740149"/>
                    </a:ext>
                  </a:extLst>
                </a:gridCol>
              </a:tblGrid>
              <a:tr h="3141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성장률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70324"/>
                  </a:ext>
                </a:extLst>
              </a:tr>
              <a:tr h="3141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3.9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4.0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25231"/>
                  </a:ext>
                </a:extLst>
              </a:tr>
              <a:tr h="3141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사용건수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7.2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4.3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4368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A8DE77-5DAB-4E63-8446-04BD1809A443}"/>
              </a:ext>
            </a:extLst>
          </p:cNvPr>
          <p:cNvSpPr txBox="1"/>
          <p:nvPr/>
        </p:nvSpPr>
        <p:spPr>
          <a:xfrm>
            <a:off x="3554964" y="2727714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명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건수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4220A-8220-4417-BDE8-4EAFF6FE4ACF}"/>
              </a:ext>
            </a:extLst>
          </p:cNvPr>
          <p:cNvSpPr txBox="1"/>
          <p:nvPr/>
        </p:nvSpPr>
        <p:spPr>
          <a:xfrm>
            <a:off x="3368350" y="5199228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%)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DEC35C-0A3B-461B-860D-F68A987508B1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지속적으로 더치페이 사용자 및 사용건수는 성장하고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신규 고객의 유입이 지속적으로 감소하고 있음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0854304C-3E1D-486A-9B05-703E6526C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026662"/>
              </p:ext>
            </p:extLst>
          </p:nvPr>
        </p:nvGraphicFramePr>
        <p:xfrm>
          <a:off x="6685905" y="2972840"/>
          <a:ext cx="4618653" cy="2149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B49F189-3C25-4FC1-A7AE-DB540A72975D}"/>
              </a:ext>
            </a:extLst>
          </p:cNvPr>
          <p:cNvSpPr txBox="1"/>
          <p:nvPr/>
        </p:nvSpPr>
        <p:spPr>
          <a:xfrm>
            <a:off x="9505820" y="2727714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천 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62EA28-431C-41E7-A33A-F87CE284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05692"/>
              </p:ext>
            </p:extLst>
          </p:nvPr>
        </p:nvGraphicFramePr>
        <p:xfrm>
          <a:off x="7087121" y="5299782"/>
          <a:ext cx="3816219" cy="1156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073">
                  <a:extLst>
                    <a:ext uri="{9D8B030D-6E8A-4147-A177-3AD203B41FA5}">
                      <a16:colId xmlns:a16="http://schemas.microsoft.com/office/drawing/2014/main" val="1118409847"/>
                    </a:ext>
                  </a:extLst>
                </a:gridCol>
                <a:gridCol w="1272073">
                  <a:extLst>
                    <a:ext uri="{9D8B030D-6E8A-4147-A177-3AD203B41FA5}">
                      <a16:colId xmlns:a16="http://schemas.microsoft.com/office/drawing/2014/main" val="2767641723"/>
                    </a:ext>
                  </a:extLst>
                </a:gridCol>
                <a:gridCol w="1272073">
                  <a:extLst>
                    <a:ext uri="{9D8B030D-6E8A-4147-A177-3AD203B41FA5}">
                      <a16:colId xmlns:a16="http://schemas.microsoft.com/office/drawing/2014/main" val="4082740149"/>
                    </a:ext>
                  </a:extLst>
                </a:gridCol>
              </a:tblGrid>
              <a:tr h="28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성장률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70324"/>
                  </a:ext>
                </a:extLst>
              </a:tr>
              <a:tr h="28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25231"/>
                  </a:ext>
                </a:extLst>
              </a:tr>
              <a:tr h="28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436864"/>
                  </a:ext>
                </a:extLst>
              </a:tr>
              <a:tr h="28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79733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37269F-3300-484B-A822-483A576767DD}"/>
              </a:ext>
            </a:extLst>
          </p:cNvPr>
          <p:cNvSpPr txBox="1"/>
          <p:nvPr/>
        </p:nvSpPr>
        <p:spPr>
          <a:xfrm>
            <a:off x="9251301" y="5053561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%)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DD91FD-FFC1-44A8-AADC-BC5C4C95980C}"/>
              </a:ext>
            </a:extLst>
          </p:cNvPr>
          <p:cNvSpPr txBox="1"/>
          <p:nvPr/>
        </p:nvSpPr>
        <p:spPr>
          <a:xfrm>
            <a:off x="6766768" y="6535903"/>
            <a:ext cx="42174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+mj-ea"/>
                <a:ea typeface="+mj-ea"/>
              </a:rPr>
              <a:t>* </a:t>
            </a:r>
            <a:r>
              <a:rPr lang="ko-KR" altLang="en-US" sz="800" dirty="0" err="1">
                <a:latin typeface="+mj-ea"/>
                <a:ea typeface="+mj-ea"/>
              </a:rPr>
              <a:t>짧은기간의</a:t>
            </a:r>
            <a:r>
              <a:rPr lang="ko-KR" altLang="en-US" sz="800" dirty="0">
                <a:latin typeface="+mj-ea"/>
                <a:ea typeface="+mj-ea"/>
              </a:rPr>
              <a:t> 데이터이므로 실제 신규 유입과 차이가 있을 수 있음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B73B9-87B4-4A7D-A17E-E2164C8AE193}"/>
              </a:ext>
            </a:extLst>
          </p:cNvPr>
          <p:cNvSpPr txBox="1"/>
          <p:nvPr/>
        </p:nvSpPr>
        <p:spPr>
          <a:xfrm>
            <a:off x="6282612" y="2270899"/>
            <a:ext cx="429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더치페이 월별 신규 </a:t>
            </a:r>
            <a:r>
              <a:rPr lang="ko-KR" altLang="en-US" dirty="0" err="1"/>
              <a:t>유입자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9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80" y="114530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</a:t>
            </a:r>
            <a:r>
              <a:rPr lang="ko-KR" altLang="en-US" b="1" dirty="0"/>
              <a:t> </a:t>
            </a:r>
            <a:r>
              <a:rPr lang="en-US" altLang="ko-KR" b="1" dirty="0"/>
              <a:t>EDA</a:t>
            </a:r>
            <a:r>
              <a:rPr lang="ko-KR" altLang="en-US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36FB7-CFF5-4449-843E-2B8906F150C9}"/>
              </a:ext>
            </a:extLst>
          </p:cNvPr>
          <p:cNvSpPr txBox="1"/>
          <p:nvPr/>
        </p:nvSpPr>
        <p:spPr>
          <a:xfrm>
            <a:off x="376336" y="2270899"/>
            <a:ext cx="346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연령별 더치페이 사용자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8DE77-5DAB-4E63-8446-04BD1809A443}"/>
              </a:ext>
            </a:extLst>
          </p:cNvPr>
          <p:cNvSpPr txBox="1"/>
          <p:nvPr/>
        </p:nvSpPr>
        <p:spPr>
          <a:xfrm>
            <a:off x="3554964" y="2727714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DEC35C-0A3B-461B-860D-F68A987508B1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더치페이 사용자 중 </a:t>
            </a:r>
            <a:r>
              <a:rPr lang="en-US" altLang="ko-KR" sz="1600" dirty="0">
                <a:solidFill>
                  <a:schemeClr val="tx1"/>
                </a:solidFill>
              </a:rPr>
              <a:t>20</a:t>
            </a:r>
            <a:r>
              <a:rPr lang="ko-KR" altLang="en-US" sz="1600" dirty="0">
                <a:solidFill>
                  <a:schemeClr val="tx1"/>
                </a:solidFill>
              </a:rPr>
              <a:t>대 </a:t>
            </a:r>
            <a:r>
              <a:rPr lang="en-US" altLang="ko-KR" sz="1600" dirty="0">
                <a:solidFill>
                  <a:schemeClr val="tx1"/>
                </a:solidFill>
              </a:rPr>
              <a:t>~30</a:t>
            </a:r>
            <a:r>
              <a:rPr lang="ko-KR" altLang="en-US" sz="1600" dirty="0">
                <a:solidFill>
                  <a:schemeClr val="tx1"/>
                </a:solidFill>
              </a:rPr>
              <a:t>대 </a:t>
            </a:r>
            <a:r>
              <a:rPr lang="en-US" altLang="ko-KR" sz="1600" dirty="0">
                <a:solidFill>
                  <a:schemeClr val="tx1"/>
                </a:solidFill>
              </a:rPr>
              <a:t>88.6%</a:t>
            </a:r>
            <a:r>
              <a:rPr lang="ko-KR" altLang="en-US" sz="1600" dirty="0">
                <a:solidFill>
                  <a:schemeClr val="tx1"/>
                </a:solidFill>
              </a:rPr>
              <a:t>의 비중을 차지하고 있음</a:t>
            </a:r>
            <a:r>
              <a:rPr lang="en-US" altLang="ko-KR" sz="1600" dirty="0">
                <a:solidFill>
                  <a:schemeClr val="tx1"/>
                </a:solidFill>
              </a:rPr>
              <a:t>(20</a:t>
            </a:r>
            <a:r>
              <a:rPr lang="ko-KR" altLang="en-US" sz="1600" dirty="0">
                <a:solidFill>
                  <a:schemeClr val="tx1"/>
                </a:solidFill>
              </a:rPr>
              <a:t>대 </a:t>
            </a:r>
            <a:r>
              <a:rPr lang="en-US" altLang="ko-KR" sz="1600" dirty="0">
                <a:solidFill>
                  <a:schemeClr val="tx1"/>
                </a:solidFill>
              </a:rPr>
              <a:t>: 61.3%, 30</a:t>
            </a:r>
            <a:r>
              <a:rPr lang="ko-KR" altLang="en-US" sz="1600" dirty="0">
                <a:solidFill>
                  <a:schemeClr val="tx1"/>
                </a:solidFill>
              </a:rPr>
              <a:t>대 </a:t>
            </a:r>
            <a:r>
              <a:rPr lang="en-US" altLang="ko-KR" sz="1600" dirty="0">
                <a:solidFill>
                  <a:schemeClr val="tx1"/>
                </a:solidFill>
              </a:rPr>
              <a:t>: 27.2%)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주 연령층인 </a:t>
            </a:r>
            <a:r>
              <a:rPr lang="en-US" altLang="ko-KR" sz="1600" dirty="0">
                <a:solidFill>
                  <a:schemeClr val="tx1"/>
                </a:solidFill>
              </a:rPr>
              <a:t>20~30</a:t>
            </a:r>
            <a:r>
              <a:rPr lang="ko-KR" altLang="en-US" sz="1600" dirty="0">
                <a:solidFill>
                  <a:schemeClr val="tx1"/>
                </a:solidFill>
              </a:rPr>
              <a:t>대를 제외하고 나머지 연령층에서 사용자 감소가 나타남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9F189-3C25-4FC1-A7AE-DB540A72975D}"/>
              </a:ext>
            </a:extLst>
          </p:cNvPr>
          <p:cNvSpPr txBox="1"/>
          <p:nvPr/>
        </p:nvSpPr>
        <p:spPr>
          <a:xfrm>
            <a:off x="9505820" y="2727714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B73B9-87B4-4A7D-A17E-E2164C8AE193}"/>
              </a:ext>
            </a:extLst>
          </p:cNvPr>
          <p:cNvSpPr txBox="1"/>
          <p:nvPr/>
        </p:nvSpPr>
        <p:spPr>
          <a:xfrm>
            <a:off x="6282612" y="2270899"/>
            <a:ext cx="429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월별 더치페이 연령별 사용자 추이</a:t>
            </a:r>
            <a:endParaRPr lang="en-US" altLang="ko-KR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8B55529-2988-41BE-88B3-2DC754296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744650"/>
              </p:ext>
            </p:extLst>
          </p:nvPr>
        </p:nvGraphicFramePr>
        <p:xfrm>
          <a:off x="622569" y="2727714"/>
          <a:ext cx="4602575" cy="376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62DE359B-F270-4B65-9099-EFB7CA2BC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373245"/>
              </p:ext>
            </p:extLst>
          </p:nvPr>
        </p:nvGraphicFramePr>
        <p:xfrm>
          <a:off x="6337560" y="3079614"/>
          <a:ext cx="5075852" cy="3411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71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더치페이 응답</a:t>
            </a:r>
            <a:r>
              <a:rPr lang="en-US" altLang="ko-KR" b="1" dirty="0"/>
              <a:t>x</a:t>
            </a:r>
            <a:r>
              <a:rPr lang="ko-KR" altLang="en-US" b="1" dirty="0"/>
              <a:t>사용 관계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27360-E9B7-43E0-BBE6-C99CD0812754}"/>
              </a:ext>
            </a:extLst>
          </p:cNvPr>
          <p:cNvSpPr txBox="1"/>
          <p:nvPr/>
        </p:nvSpPr>
        <p:spPr>
          <a:xfrm>
            <a:off x="376336" y="608340"/>
            <a:ext cx="11669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응답 및 사용에 대한 정의</a:t>
            </a:r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응답</a:t>
            </a:r>
            <a:r>
              <a:rPr lang="en-US" altLang="ko-KR" sz="1400" dirty="0"/>
              <a:t>1)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dutchpay_claim_detail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recv_user_id</a:t>
            </a:r>
            <a:r>
              <a:rPr lang="ko-KR" altLang="en-US" sz="1400" dirty="0"/>
              <a:t>를 기준으로 </a:t>
            </a:r>
            <a:r>
              <a:rPr lang="en-US" altLang="ko-KR" sz="1400" dirty="0"/>
              <a:t>status </a:t>
            </a:r>
            <a:r>
              <a:rPr lang="ko-KR" altLang="en-US" sz="1400" dirty="0"/>
              <a:t>가 </a:t>
            </a:r>
            <a:r>
              <a:rPr lang="en-US" altLang="ko-KR" sz="1400" u="sng" dirty="0"/>
              <a:t>CHECK or SEND</a:t>
            </a:r>
            <a:r>
              <a:rPr lang="ko-KR" altLang="en-US" sz="1400" dirty="0"/>
              <a:t>가 되었을 때 응답이라고 정의함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응답</a:t>
            </a:r>
            <a:r>
              <a:rPr lang="en-US" altLang="ko-KR" sz="1400" dirty="0"/>
              <a:t>2) : </a:t>
            </a:r>
            <a:r>
              <a:rPr lang="en-US" altLang="ko-KR" sz="1400" dirty="0" err="1"/>
              <a:t>dutchpay_claim_detail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recv_user_id</a:t>
            </a:r>
            <a:r>
              <a:rPr lang="ko-KR" altLang="en-US" sz="1400" dirty="0"/>
              <a:t>를 기준으로 </a:t>
            </a:r>
            <a:r>
              <a:rPr lang="en-US" altLang="ko-KR" sz="1400" dirty="0"/>
              <a:t>status </a:t>
            </a:r>
            <a:r>
              <a:rPr lang="ko-KR" altLang="en-US" sz="1400" dirty="0"/>
              <a:t>가 </a:t>
            </a:r>
            <a:r>
              <a:rPr lang="en-US" altLang="ko-KR" sz="1400" u="sng" dirty="0"/>
              <a:t>SEND</a:t>
            </a:r>
            <a:r>
              <a:rPr lang="ko-KR" altLang="en-US" sz="1400" dirty="0"/>
              <a:t>가 되었을 때 응답이라고 정의함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dutchpay_claim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claim_user_id</a:t>
            </a:r>
            <a:r>
              <a:rPr lang="ko-KR" altLang="en-US" sz="1400" dirty="0"/>
              <a:t>를 기준으로 요청 </a:t>
            </a:r>
            <a:r>
              <a:rPr lang="en-US" altLang="ko-KR" sz="1400" dirty="0" err="1"/>
              <a:t>claim_id</a:t>
            </a:r>
            <a:r>
              <a:rPr lang="en-US" altLang="ko-KR" sz="1400" dirty="0"/>
              <a:t> </a:t>
            </a:r>
            <a:r>
              <a:rPr lang="ko-KR" altLang="en-US" sz="1400" dirty="0"/>
              <a:t>건수를 사용이라고 정의함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E335C-612E-4008-BC83-4A71D53499F2}"/>
              </a:ext>
            </a:extLst>
          </p:cNvPr>
          <p:cNvSpPr txBox="1"/>
          <p:nvPr/>
        </p:nvSpPr>
        <p:spPr>
          <a:xfrm>
            <a:off x="376336" y="1639067"/>
            <a:ext cx="9937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응답 </a:t>
            </a:r>
            <a:r>
              <a:rPr lang="en-US" altLang="ko-KR" sz="1600" b="1" dirty="0"/>
              <a:t>x </a:t>
            </a:r>
            <a:r>
              <a:rPr lang="ko-KR" altLang="en-US" sz="1600" b="1" dirty="0"/>
              <a:t>사용 상관분석을 위한 데이터 구성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더치페이 응답을 한 고객을 기준으로 더치페이를 요청한 건수를 기입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응답은 하였으나</a:t>
            </a:r>
            <a:r>
              <a:rPr lang="en-US" altLang="ko-KR" sz="1400" dirty="0"/>
              <a:t>, </a:t>
            </a:r>
            <a:r>
              <a:rPr lang="ko-KR" altLang="en-US" sz="1400" dirty="0"/>
              <a:t>요청한 적이 없을 경우 요청 건수 </a:t>
            </a:r>
            <a:r>
              <a:rPr lang="en-US" altLang="ko-KR" sz="1400" dirty="0"/>
              <a:t>0</a:t>
            </a:r>
            <a:r>
              <a:rPr lang="ko-KR" altLang="en-US" sz="1400" dirty="0"/>
              <a:t>으로 기입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7DE147-CB36-4DF4-8936-83984CECB44A}"/>
              </a:ext>
            </a:extLst>
          </p:cNvPr>
          <p:cNvSpPr txBox="1"/>
          <p:nvPr/>
        </p:nvSpPr>
        <p:spPr>
          <a:xfrm>
            <a:off x="376336" y="2450360"/>
            <a:ext cx="11473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응답</a:t>
            </a:r>
            <a:r>
              <a:rPr lang="en-US" altLang="ko-KR" sz="1600" b="1" dirty="0"/>
              <a:t>2)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 </a:t>
            </a:r>
            <a:r>
              <a:rPr lang="ko-KR" altLang="en-US" sz="1600" b="1" dirty="0"/>
              <a:t>사용 상관관계 분석</a:t>
            </a:r>
            <a:br>
              <a:rPr lang="en-US" altLang="ko-KR" dirty="0"/>
            </a:br>
            <a:r>
              <a:rPr lang="en-US" altLang="ko-KR" sz="1400" dirty="0"/>
              <a:t>-     </a:t>
            </a:r>
            <a:r>
              <a:rPr lang="ko-KR" altLang="en-US" sz="1400" dirty="0"/>
              <a:t>더치페이 요청에 대한 응답</a:t>
            </a:r>
            <a:r>
              <a:rPr lang="en-US" altLang="ko-KR" sz="1400" dirty="0"/>
              <a:t>2(SEND)</a:t>
            </a:r>
            <a:r>
              <a:rPr lang="ko-KR" altLang="en-US" sz="1400" dirty="0"/>
              <a:t>와 실제 요청 간의 </a:t>
            </a:r>
            <a:r>
              <a:rPr lang="ko-KR" altLang="en-US" sz="1400" b="1" dirty="0">
                <a:solidFill>
                  <a:srgbClr val="FF0000"/>
                </a:solidFill>
              </a:rPr>
              <a:t>상관계수 </a:t>
            </a:r>
            <a:r>
              <a:rPr lang="en-US" altLang="ko-KR" sz="1400" b="1" dirty="0">
                <a:solidFill>
                  <a:srgbClr val="FF0000"/>
                </a:solidFill>
              </a:rPr>
              <a:t>= 0.014</a:t>
            </a:r>
            <a:r>
              <a:rPr lang="ko-KR" altLang="en-US" sz="1400" dirty="0"/>
              <a:t>로 </a:t>
            </a:r>
            <a:r>
              <a:rPr lang="en-US" altLang="ko-KR" sz="1400" dirty="0"/>
              <a:t>0</a:t>
            </a:r>
            <a:r>
              <a:rPr lang="ko-KR" altLang="en-US" sz="1400" dirty="0"/>
              <a:t>에 가까우며</a:t>
            </a:r>
            <a:r>
              <a:rPr lang="en-US" altLang="ko-KR" sz="1400" dirty="0"/>
              <a:t>, </a:t>
            </a:r>
            <a:r>
              <a:rPr lang="ko-KR" altLang="en-US" sz="1400" b="1" dirty="0"/>
              <a:t>응답이 많을 수록 사용 간의 </a:t>
            </a:r>
            <a:r>
              <a:rPr lang="ko-KR" altLang="en-US" sz="1400" b="1" dirty="0">
                <a:solidFill>
                  <a:srgbClr val="FF0000"/>
                </a:solidFill>
              </a:rPr>
              <a:t>상관이 없다고 할 수 있음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36D560-30C0-48F2-BA7B-3421D5FE002E}"/>
              </a:ext>
            </a:extLst>
          </p:cNvPr>
          <p:cNvSpPr/>
          <p:nvPr/>
        </p:nvSpPr>
        <p:spPr>
          <a:xfrm>
            <a:off x="597159" y="3510154"/>
            <a:ext cx="5131837" cy="26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6257B1-7867-49EE-B0C3-723936FE05E2}"/>
              </a:ext>
            </a:extLst>
          </p:cNvPr>
          <p:cNvSpPr/>
          <p:nvPr/>
        </p:nvSpPr>
        <p:spPr>
          <a:xfrm>
            <a:off x="6463006" y="3510154"/>
            <a:ext cx="5131837" cy="26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F2ADE09-CAF8-4806-89DE-5FB0BFAA17FD}"/>
              </a:ext>
            </a:extLst>
          </p:cNvPr>
          <p:cNvSpPr/>
          <p:nvPr/>
        </p:nvSpPr>
        <p:spPr>
          <a:xfrm>
            <a:off x="597159" y="3090281"/>
            <a:ext cx="5131837" cy="4198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응답</a:t>
            </a:r>
            <a:r>
              <a:rPr lang="en-US" altLang="ko-KR" dirty="0">
                <a:solidFill>
                  <a:schemeClr val="bg1"/>
                </a:solidFill>
              </a:rPr>
              <a:t>1) CHECK + SEND </a:t>
            </a:r>
            <a:r>
              <a:rPr lang="ko-KR" altLang="en-US" dirty="0">
                <a:solidFill>
                  <a:schemeClr val="bg1"/>
                </a:solidFill>
              </a:rPr>
              <a:t>와 사용 건 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E0DE6D-9A9F-4C79-8AA0-9B0294AF6329}"/>
              </a:ext>
            </a:extLst>
          </p:cNvPr>
          <p:cNvSpPr/>
          <p:nvPr/>
        </p:nvSpPr>
        <p:spPr>
          <a:xfrm>
            <a:off x="6463006" y="3090281"/>
            <a:ext cx="5131837" cy="4198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응답</a:t>
            </a:r>
            <a:r>
              <a:rPr lang="en-US" altLang="ko-KR" dirty="0">
                <a:solidFill>
                  <a:schemeClr val="bg1"/>
                </a:solidFill>
              </a:rPr>
              <a:t>2) SEND </a:t>
            </a:r>
            <a:r>
              <a:rPr lang="ko-KR" altLang="en-US" dirty="0">
                <a:solidFill>
                  <a:schemeClr val="bg1"/>
                </a:solidFill>
              </a:rPr>
              <a:t>와 사용 건 수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CE6A0C0-DCB0-409C-9209-6EF0B5AA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5" y="3633112"/>
            <a:ext cx="4837217" cy="244542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4B4FF1E-3DB7-4461-B62C-B581ADD0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40" y="3622199"/>
            <a:ext cx="4863755" cy="2485674"/>
          </a:xfrm>
          <a:prstGeom prst="rect">
            <a:avLst/>
          </a:prstGeom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A245DD4-A41C-4365-A331-E2EA5D185964}"/>
              </a:ext>
            </a:extLst>
          </p:cNvPr>
          <p:cNvSpPr txBox="1"/>
          <p:nvPr/>
        </p:nvSpPr>
        <p:spPr>
          <a:xfrm>
            <a:off x="597159" y="6358836"/>
            <a:ext cx="1041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응답 </a:t>
            </a:r>
            <a:r>
              <a:rPr lang="en-US" altLang="ko-KR" sz="1200" dirty="0"/>
              <a:t>1)</a:t>
            </a:r>
            <a:r>
              <a:rPr lang="ko-KR" altLang="en-US" sz="1200" dirty="0"/>
              <a:t>의 경우 점도표를 통해 보았을 때 양의 상관관계를 어느정도 띄고 있다고 볼 수 있으나</a:t>
            </a:r>
            <a:r>
              <a:rPr lang="en-US" altLang="ko-KR" sz="1200" dirty="0"/>
              <a:t>, CHECK</a:t>
            </a:r>
            <a:r>
              <a:rPr lang="ko-KR" altLang="en-US" sz="1200" dirty="0"/>
              <a:t>의 경우 더치페이 요청자가 확인한 상태라고 판단하여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응답 및 사용에 대한 정의 분석 시</a:t>
            </a:r>
            <a:r>
              <a:rPr lang="en-US" altLang="ko-KR" sz="1200" dirty="0"/>
              <a:t> </a:t>
            </a:r>
            <a:r>
              <a:rPr lang="en-US" altLang="ko-KR" sz="1200" b="1" dirty="0"/>
              <a:t>CHECK</a:t>
            </a:r>
            <a:r>
              <a:rPr lang="ko-KR" altLang="en-US" sz="1200" b="1" dirty="0"/>
              <a:t>상태를 제외한 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b="1" dirty="0"/>
              <a:t>응답</a:t>
            </a:r>
            <a:r>
              <a:rPr lang="en-US" altLang="ko-KR" sz="1200" b="1" dirty="0"/>
              <a:t>2) SEND’ </a:t>
            </a:r>
            <a:r>
              <a:rPr lang="ko-KR" altLang="en-US" sz="1200" dirty="0"/>
              <a:t>를 실제 응답</a:t>
            </a:r>
            <a:r>
              <a:rPr lang="en-US" altLang="ko-KR" sz="1200" dirty="0"/>
              <a:t>x</a:t>
            </a:r>
            <a:r>
              <a:rPr lang="ko-KR" altLang="en-US" sz="1200" dirty="0"/>
              <a:t>사용에 대한 관계로 봐야할 것임</a:t>
            </a:r>
            <a:endParaRPr lang="en-US" altLang="ko-KR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351A47-BE27-4DEC-A6D2-ABFFC1981CD5}"/>
              </a:ext>
            </a:extLst>
          </p:cNvPr>
          <p:cNvSpPr txBox="1"/>
          <p:nvPr/>
        </p:nvSpPr>
        <p:spPr>
          <a:xfrm>
            <a:off x="9462091" y="3723917"/>
            <a:ext cx="20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상관계수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0.014</a:t>
            </a:r>
          </a:p>
          <a:p>
            <a:r>
              <a:rPr lang="en-US" altLang="ko-KR" dirty="0"/>
              <a:t>P-value : 6.97 e^-13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97FF96-3798-48E0-91DA-67FD1A035C02}"/>
              </a:ext>
            </a:extLst>
          </p:cNvPr>
          <p:cNvSpPr/>
          <p:nvPr/>
        </p:nvSpPr>
        <p:spPr>
          <a:xfrm>
            <a:off x="6373658" y="3046210"/>
            <a:ext cx="5326930" cy="3237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4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>
                <a:latin typeface="+mn-ea"/>
              </a:rPr>
              <a:t>더치페이 재사용율 및 기타 분석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76755-E353-4F53-9854-21313F1ED4F3}"/>
              </a:ext>
            </a:extLst>
          </p:cNvPr>
          <p:cNvSpPr txBox="1"/>
          <p:nvPr/>
        </p:nvSpPr>
        <p:spPr>
          <a:xfrm>
            <a:off x="376336" y="2193525"/>
            <a:ext cx="346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더치페이 재사용율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01CD80-E6D2-478E-B4F5-84483C16688D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더치페이 요청에 대한 응답</a:t>
            </a:r>
            <a:r>
              <a:rPr lang="en-US" altLang="ko-KR" sz="1600" dirty="0">
                <a:solidFill>
                  <a:schemeClr val="tx1"/>
                </a:solidFill>
              </a:rPr>
              <a:t>2(SEND)</a:t>
            </a:r>
            <a:r>
              <a:rPr lang="ko-KR" altLang="en-US" sz="1600" dirty="0">
                <a:solidFill>
                  <a:schemeClr val="tx1"/>
                </a:solidFill>
              </a:rPr>
              <a:t>와 실제 요청 간의 상관계수 </a:t>
            </a:r>
            <a:r>
              <a:rPr lang="en-US" altLang="ko-KR" sz="1600" dirty="0">
                <a:solidFill>
                  <a:schemeClr val="tx1"/>
                </a:solidFill>
              </a:rPr>
              <a:t>= 0.014</a:t>
            </a:r>
            <a:r>
              <a:rPr lang="ko-KR" altLang="en-US" sz="1600" dirty="0">
                <a:solidFill>
                  <a:schemeClr val="tx1"/>
                </a:solidFill>
              </a:rPr>
              <a:t>로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에 가까우며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상관이 없다고 할 수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재사용자 중 </a:t>
            </a:r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r>
              <a:rPr lang="ko-KR" altLang="en-US" sz="1600" dirty="0">
                <a:solidFill>
                  <a:schemeClr val="tx1"/>
                </a:solidFill>
              </a:rPr>
              <a:t>일 이내 재사용자 </a:t>
            </a:r>
            <a:r>
              <a:rPr lang="en-US" altLang="ko-KR" sz="1600" dirty="0">
                <a:solidFill>
                  <a:schemeClr val="tx1"/>
                </a:solidFill>
              </a:rPr>
              <a:t>55.7%</a:t>
            </a:r>
            <a:r>
              <a:rPr lang="ko-KR" altLang="en-US" sz="1600" dirty="0">
                <a:solidFill>
                  <a:schemeClr val="tx1"/>
                </a:solidFill>
              </a:rPr>
              <a:t>이며</a:t>
            </a:r>
            <a:r>
              <a:rPr lang="en-US" altLang="ko-KR" sz="1600" dirty="0">
                <a:solidFill>
                  <a:schemeClr val="tx1"/>
                </a:solidFill>
              </a:rPr>
              <a:t>, 30</a:t>
            </a:r>
            <a:r>
              <a:rPr lang="ko-KR" altLang="en-US" sz="1600" dirty="0">
                <a:solidFill>
                  <a:schemeClr val="tx1"/>
                </a:solidFill>
              </a:rPr>
              <a:t>일이 지나서 재사용하는 비율은 </a:t>
            </a:r>
            <a:r>
              <a:rPr lang="en-US" altLang="ko-KR" sz="1600" dirty="0">
                <a:solidFill>
                  <a:schemeClr val="tx1"/>
                </a:solidFill>
              </a:rPr>
              <a:t>20.4%</a:t>
            </a:r>
            <a:r>
              <a:rPr lang="ko-KR" altLang="en-US" sz="1600" dirty="0">
                <a:solidFill>
                  <a:schemeClr val="tx1"/>
                </a:solidFill>
              </a:rPr>
              <a:t>로 나타남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9039014-F4F4-4A64-A27E-C32441C8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28551"/>
              </p:ext>
            </p:extLst>
          </p:nvPr>
        </p:nvGraphicFramePr>
        <p:xfrm>
          <a:off x="598844" y="3344227"/>
          <a:ext cx="5036846" cy="2509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155">
                  <a:extLst>
                    <a:ext uri="{9D8B030D-6E8A-4147-A177-3AD203B41FA5}">
                      <a16:colId xmlns:a16="http://schemas.microsoft.com/office/drawing/2014/main" val="166303392"/>
                    </a:ext>
                  </a:extLst>
                </a:gridCol>
                <a:gridCol w="1084226">
                  <a:extLst>
                    <a:ext uri="{9D8B030D-6E8A-4147-A177-3AD203B41FA5}">
                      <a16:colId xmlns:a16="http://schemas.microsoft.com/office/drawing/2014/main" val="1613932898"/>
                    </a:ext>
                  </a:extLst>
                </a:gridCol>
                <a:gridCol w="988155">
                  <a:extLst>
                    <a:ext uri="{9D8B030D-6E8A-4147-A177-3AD203B41FA5}">
                      <a16:colId xmlns:a16="http://schemas.microsoft.com/office/drawing/2014/main" val="3232469301"/>
                    </a:ext>
                  </a:extLst>
                </a:gridCol>
                <a:gridCol w="988155">
                  <a:extLst>
                    <a:ext uri="{9D8B030D-6E8A-4147-A177-3AD203B41FA5}">
                      <a16:colId xmlns:a16="http://schemas.microsoft.com/office/drawing/2014/main" val="1408052048"/>
                    </a:ext>
                  </a:extLst>
                </a:gridCol>
                <a:gridCol w="988155">
                  <a:extLst>
                    <a:ext uri="{9D8B030D-6E8A-4147-A177-3AD203B41FA5}">
                      <a16:colId xmlns:a16="http://schemas.microsoft.com/office/drawing/2014/main" val="4178032870"/>
                    </a:ext>
                  </a:extLst>
                </a:gridCol>
              </a:tblGrid>
              <a:tr h="698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82489"/>
                  </a:ext>
                </a:extLst>
              </a:tr>
              <a:tr h="6037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44.1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38.3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28.8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709651"/>
                  </a:ext>
                </a:extLst>
              </a:tr>
              <a:tr h="6037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r>
                        <a:rPr lang="ko-KR" altLang="en-US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32.0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16.6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253574"/>
                  </a:ext>
                </a:extLst>
              </a:tr>
              <a:tr h="6037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17.9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08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3B18252-82A4-4EB1-A678-63E3B34ADDEE}"/>
              </a:ext>
            </a:extLst>
          </p:cNvPr>
          <p:cNvSpPr txBox="1"/>
          <p:nvPr/>
        </p:nvSpPr>
        <p:spPr>
          <a:xfrm>
            <a:off x="3027783" y="3031365"/>
            <a:ext cx="2892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단위 </a:t>
            </a:r>
            <a:r>
              <a:rPr lang="en-US" altLang="ko-KR" sz="1200" dirty="0"/>
              <a:t>: %   /  </a:t>
            </a:r>
            <a:r>
              <a:rPr lang="ko-KR" altLang="en-US" sz="1200" dirty="0"/>
              <a:t>기준 </a:t>
            </a:r>
            <a:r>
              <a:rPr lang="en-US" altLang="ko-KR" sz="1200" dirty="0"/>
              <a:t>: </a:t>
            </a:r>
            <a:r>
              <a:rPr lang="ko-KR" altLang="en-US" sz="1200" dirty="0"/>
              <a:t>경과일</a:t>
            </a:r>
            <a:r>
              <a:rPr lang="en-US" altLang="ko-KR" sz="1200" dirty="0"/>
              <a:t>(1</a:t>
            </a:r>
            <a:r>
              <a:rPr lang="ko-KR" altLang="en-US" sz="1200" dirty="0"/>
              <a:t>개월</a:t>
            </a:r>
            <a:r>
              <a:rPr lang="en-US" altLang="ko-KR" sz="1200" dirty="0"/>
              <a:t>: 30</a:t>
            </a:r>
            <a:r>
              <a:rPr lang="ko-KR" altLang="en-US" sz="1200" dirty="0"/>
              <a:t>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8C7C0F33-F69C-4D46-9749-F22411DC6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19849"/>
              </p:ext>
            </p:extLst>
          </p:nvPr>
        </p:nvGraphicFramePr>
        <p:xfrm>
          <a:off x="6096000" y="2743857"/>
          <a:ext cx="5036846" cy="380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5B65EF3-49DE-46FE-8D76-3A12A7279B06}"/>
              </a:ext>
            </a:extLst>
          </p:cNvPr>
          <p:cNvSpPr txBox="1"/>
          <p:nvPr/>
        </p:nvSpPr>
        <p:spPr>
          <a:xfrm>
            <a:off x="10237105" y="2992582"/>
            <a:ext cx="111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단위 </a:t>
            </a:r>
            <a:r>
              <a:rPr lang="en-US" altLang="ko-KR" sz="1200" dirty="0"/>
              <a:t>: %)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2763A9-F6DF-474C-9077-02959621D79C}"/>
              </a:ext>
            </a:extLst>
          </p:cNvPr>
          <p:cNvSpPr/>
          <p:nvPr/>
        </p:nvSpPr>
        <p:spPr>
          <a:xfrm>
            <a:off x="6447454" y="3131081"/>
            <a:ext cx="1401012" cy="3344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420CB-E0A1-4532-99B4-42C801CFF78A}"/>
              </a:ext>
            </a:extLst>
          </p:cNvPr>
          <p:cNvSpPr txBox="1"/>
          <p:nvPr/>
        </p:nvSpPr>
        <p:spPr>
          <a:xfrm>
            <a:off x="8189035" y="4360456"/>
            <a:ext cx="2603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</a:t>
            </a:r>
            <a:r>
              <a:rPr lang="ko-KR" altLang="en-US" sz="1200" dirty="0"/>
              <a:t>일 내 재사용 자 </a:t>
            </a:r>
            <a:r>
              <a:rPr lang="en-US" altLang="ko-KR" sz="1200" dirty="0"/>
              <a:t>55.7%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2D9A81-665F-4D22-B1CE-D995934BEF0E}"/>
              </a:ext>
            </a:extLst>
          </p:cNvPr>
          <p:cNvCxnSpPr>
            <a:stCxn id="40" idx="1"/>
          </p:cNvCxnSpPr>
          <p:nvPr/>
        </p:nvCxnSpPr>
        <p:spPr>
          <a:xfrm flipH="1">
            <a:off x="7876461" y="4498956"/>
            <a:ext cx="312574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7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>
                <a:latin typeface="+mn-ea"/>
              </a:rPr>
              <a:t>더치페이 재사용율 및 기타 분석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76755-E353-4F53-9854-21313F1ED4F3}"/>
              </a:ext>
            </a:extLst>
          </p:cNvPr>
          <p:cNvSpPr txBox="1"/>
          <p:nvPr/>
        </p:nvSpPr>
        <p:spPr>
          <a:xfrm>
            <a:off x="376336" y="2193525"/>
            <a:ext cx="410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그룹</a:t>
            </a:r>
            <a:r>
              <a:rPr lang="en-US" altLang="ko-KR" dirty="0"/>
              <a:t>x</a:t>
            </a:r>
            <a:r>
              <a:rPr lang="ko-KR" altLang="en-US" dirty="0"/>
              <a:t>연령별 더치페이 사용 건수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01CD80-E6D2-478E-B4F5-84483C16688D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20~40</a:t>
            </a:r>
            <a:r>
              <a:rPr lang="ko-KR" altLang="en-US" sz="1600" dirty="0">
                <a:solidFill>
                  <a:schemeClr val="tx1"/>
                </a:solidFill>
              </a:rPr>
              <a:t>대 사이에 더치페이 사용 건수가 많은 고객들이 분포하는 것으로 보임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더치페이 응답 및 사용 수가 많은 고객 그룹이 존재함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</a:rPr>
              <a:t> 행동 로그 등 다양한 데이터가 있다면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그룹 간 차이에 대해 추가적인 분석이 가능할 것으로 보임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46EE83-79E4-4984-93C5-04FFD9B8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70" y="2724963"/>
            <a:ext cx="5320685" cy="3858222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0F560E-7675-46C9-99AB-76048ADF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25554"/>
              </p:ext>
            </p:extLst>
          </p:nvPr>
        </p:nvGraphicFramePr>
        <p:xfrm>
          <a:off x="6096000" y="2724963"/>
          <a:ext cx="5547731" cy="2101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533">
                  <a:extLst>
                    <a:ext uri="{9D8B030D-6E8A-4147-A177-3AD203B41FA5}">
                      <a16:colId xmlns:a16="http://schemas.microsoft.com/office/drawing/2014/main" val="1791488775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3726302757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3190425566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2806065666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1214114888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2690178879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1396538440"/>
                    </a:ext>
                  </a:extLst>
                </a:gridCol>
              </a:tblGrid>
              <a:tr h="5847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연령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외국인</a:t>
                      </a:r>
                      <a:endParaRPr lang="en-US" altLang="ko-KR" sz="1200" b="1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더치페이 응답 수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더치페이 사용 수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09122"/>
                  </a:ext>
                </a:extLst>
              </a:tr>
              <a:tr h="505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endParaRPr lang="ko-KR" alt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1.39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38.05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0.01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0.40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2.22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530871"/>
                  </a:ext>
                </a:extLst>
              </a:tr>
              <a:tr h="505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endParaRPr lang="ko-KR" alt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1.42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27.13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0.52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1.27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16.39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92573"/>
                  </a:ext>
                </a:extLst>
              </a:tr>
              <a:tr h="505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endParaRPr lang="ko-KR" alt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1.41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25.03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0.58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0.23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2.17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80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AD2809-09A6-453E-B887-6967AA5362C9}"/>
              </a:ext>
            </a:extLst>
          </p:cNvPr>
          <p:cNvSpPr txBox="1"/>
          <p:nvPr/>
        </p:nvSpPr>
        <p:spPr>
          <a:xfrm>
            <a:off x="6078894" y="4935894"/>
            <a:ext cx="556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외국인여부</a:t>
            </a:r>
            <a:r>
              <a:rPr lang="en-US" altLang="ko-KR" sz="1000" dirty="0"/>
              <a:t> : 0</a:t>
            </a:r>
            <a:r>
              <a:rPr lang="ko-KR" altLang="en-US" sz="1000" dirty="0"/>
              <a:t>에 가까울 수록 </a:t>
            </a:r>
            <a:r>
              <a:rPr lang="en-US" altLang="ko-KR" sz="1000" dirty="0"/>
              <a:t>N</a:t>
            </a:r>
            <a:r>
              <a:rPr lang="ko-KR" altLang="en-US" sz="1000" dirty="0"/>
              <a:t>의 비중이 높음  </a:t>
            </a:r>
            <a:r>
              <a:rPr lang="en-US" altLang="ko-KR" sz="1000" dirty="0"/>
              <a:t>/  OS</a:t>
            </a:r>
            <a:r>
              <a:rPr lang="ko-KR" altLang="en-US" sz="1000" dirty="0"/>
              <a:t>타입 </a:t>
            </a:r>
            <a:r>
              <a:rPr lang="en-US" altLang="ko-KR" sz="1000" dirty="0"/>
              <a:t>: 0</a:t>
            </a:r>
            <a:r>
              <a:rPr lang="ko-KR" altLang="en-US" sz="1000" dirty="0"/>
              <a:t>에 가까울 수록 </a:t>
            </a:r>
            <a:r>
              <a:rPr lang="en-US" altLang="ko-KR" sz="1000" dirty="0"/>
              <a:t>A type</a:t>
            </a:r>
            <a:r>
              <a:rPr lang="ko-KR" altLang="en-US" sz="1000" dirty="0"/>
              <a:t>의 비중이 높음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BFC88-AEB3-4B7E-AA46-F2DF3C9EA291}"/>
              </a:ext>
            </a:extLst>
          </p:cNvPr>
          <p:cNvSpPr txBox="1"/>
          <p:nvPr/>
        </p:nvSpPr>
        <p:spPr>
          <a:xfrm>
            <a:off x="6078894" y="5393094"/>
            <a:ext cx="5659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/>
              <a:t>20</a:t>
            </a:r>
            <a:r>
              <a:rPr lang="ko-KR" altLang="en-US" sz="1400" dirty="0"/>
              <a:t>대 후반의 사용자 중 더치페이 응답 수가 </a:t>
            </a:r>
            <a:r>
              <a:rPr lang="en-US" altLang="ko-KR" sz="1400" dirty="0"/>
              <a:t>1</a:t>
            </a:r>
            <a:r>
              <a:rPr lang="ko-KR" altLang="en-US" sz="1400" dirty="0"/>
              <a:t>회 이상이며</a:t>
            </a:r>
            <a:r>
              <a:rPr lang="en-US" altLang="ko-KR" sz="1400" dirty="0"/>
              <a:t>, </a:t>
            </a:r>
            <a:r>
              <a:rPr lang="ko-KR" altLang="en-US" sz="1400" dirty="0"/>
              <a:t>더치페이 사용 수가 높은 그룹이 존재함</a:t>
            </a:r>
            <a:endParaRPr lang="en-US" altLang="ko-K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다양한 데이터가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추가적인 분석이 가능할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233582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>
                <a:latin typeface="+mn-ea"/>
              </a:rPr>
              <a:t>더치페이 재사용율 및 기타 분석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01CD80-E6D2-478E-B4F5-84483C16688D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대 및 </a:t>
            </a:r>
            <a:r>
              <a:rPr lang="en-US" altLang="ko-KR" sz="1600" dirty="0">
                <a:solidFill>
                  <a:schemeClr val="tx1"/>
                </a:solidFill>
              </a:rPr>
              <a:t>30</a:t>
            </a:r>
            <a:r>
              <a:rPr lang="ko-KR" altLang="en-US" sz="1600" dirty="0">
                <a:solidFill>
                  <a:schemeClr val="tx1"/>
                </a:solidFill>
              </a:rPr>
              <a:t>대 후반의 경우 다른 연령층보다 더치페이 서비스를 사용하지 않는 것으로 보임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20</a:t>
            </a:r>
            <a:r>
              <a:rPr lang="ko-KR" altLang="en-US" sz="1600" dirty="0">
                <a:solidFill>
                  <a:schemeClr val="tx1"/>
                </a:solidFill>
              </a:rPr>
              <a:t>대에서 주로 더치페이 서비스를 사용하며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성별 및 </a:t>
            </a:r>
            <a:r>
              <a:rPr lang="en-US" altLang="ko-KR" sz="1600" dirty="0">
                <a:solidFill>
                  <a:schemeClr val="tx1"/>
                </a:solidFill>
              </a:rPr>
              <a:t>OS </a:t>
            </a:r>
            <a:r>
              <a:rPr lang="ko-KR" altLang="en-US" sz="1600" dirty="0">
                <a:solidFill>
                  <a:schemeClr val="tx1"/>
                </a:solidFill>
              </a:rPr>
              <a:t>타입에 따른 차이가 나타나는 것으로 보임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9CE8ED-7DF8-4541-B481-3BE3FCD4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9" y="2444621"/>
            <a:ext cx="6630081" cy="4413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1C7760-7E16-44FB-8EFB-1695DF1042BF}"/>
              </a:ext>
            </a:extLst>
          </p:cNvPr>
          <p:cNvSpPr txBox="1"/>
          <p:nvPr/>
        </p:nvSpPr>
        <p:spPr>
          <a:xfrm>
            <a:off x="298580" y="2193525"/>
            <a:ext cx="437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더치페이 사용 건 수에 추가 분석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C62189-15F7-49D5-94B2-2880AA0B4EB0}"/>
              </a:ext>
            </a:extLst>
          </p:cNvPr>
          <p:cNvSpPr/>
          <p:nvPr/>
        </p:nvSpPr>
        <p:spPr>
          <a:xfrm>
            <a:off x="4991440" y="6092890"/>
            <a:ext cx="644250" cy="650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2FF629-9566-4DC2-9E24-D1A9AADD05B3}"/>
              </a:ext>
            </a:extLst>
          </p:cNvPr>
          <p:cNvSpPr/>
          <p:nvPr/>
        </p:nvSpPr>
        <p:spPr>
          <a:xfrm>
            <a:off x="3461219" y="6092890"/>
            <a:ext cx="644250" cy="650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A44DE-5C67-4DAF-AB1C-2ABE01C45D2D}"/>
              </a:ext>
            </a:extLst>
          </p:cNvPr>
          <p:cNvSpPr txBox="1"/>
          <p:nvPr/>
        </p:nvSpPr>
        <p:spPr>
          <a:xfrm>
            <a:off x="6534539" y="3189174"/>
            <a:ext cx="5324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상대적으로 더치페이 사용 건수가 많은 그룹이 존재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대 중 </a:t>
            </a:r>
            <a:r>
              <a:rPr lang="en-US" altLang="ko-KR" sz="1400" dirty="0"/>
              <a:t>25</a:t>
            </a:r>
            <a:r>
              <a:rPr lang="ko-KR" altLang="en-US" sz="1400" dirty="0"/>
              <a:t>세 이하이며</a:t>
            </a:r>
            <a:r>
              <a:rPr lang="en-US" altLang="ko-KR" sz="1400" dirty="0"/>
              <a:t>, </a:t>
            </a:r>
            <a:r>
              <a:rPr lang="ko-KR" altLang="en-US" sz="1400" dirty="0"/>
              <a:t>성별은 </a:t>
            </a:r>
            <a:r>
              <a:rPr lang="en-US" altLang="ko-KR" sz="1400" dirty="0"/>
              <a:t>2, </a:t>
            </a:r>
            <a:r>
              <a:rPr lang="en-US" altLang="ko-KR" sz="1400" dirty="0" err="1"/>
              <a:t>os</a:t>
            </a:r>
            <a:r>
              <a:rPr lang="ko-KR" altLang="en-US" sz="1400" dirty="0"/>
              <a:t>타입은 </a:t>
            </a:r>
            <a:r>
              <a:rPr lang="en-US" altLang="ko-KR" sz="1400" dirty="0"/>
              <a:t>B</a:t>
            </a:r>
            <a:r>
              <a:rPr lang="ko-KR" altLang="en-US" sz="1400" dirty="0"/>
              <a:t>인 그룹이 평균적으로 </a:t>
            </a:r>
            <a:r>
              <a:rPr lang="en-US" altLang="ko-KR" sz="1400" dirty="0"/>
              <a:t>3.127</a:t>
            </a:r>
            <a:r>
              <a:rPr lang="ko-KR" altLang="en-US" sz="1400" dirty="0"/>
              <a:t>회 더치페이를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대 중 </a:t>
            </a:r>
            <a:r>
              <a:rPr lang="en-US" altLang="ko-KR" sz="1400" dirty="0"/>
              <a:t>26</a:t>
            </a:r>
            <a:r>
              <a:rPr lang="ko-KR" altLang="en-US" sz="1400" dirty="0"/>
              <a:t>세 이상이며</a:t>
            </a:r>
            <a:r>
              <a:rPr lang="en-US" altLang="ko-KR" sz="1400" dirty="0"/>
              <a:t>, </a:t>
            </a:r>
            <a:r>
              <a:rPr lang="ko-KR" altLang="en-US" sz="1400" dirty="0"/>
              <a:t>성별은 </a:t>
            </a:r>
            <a:r>
              <a:rPr lang="en-US" altLang="ko-KR" sz="1400" dirty="0"/>
              <a:t>1, </a:t>
            </a:r>
            <a:r>
              <a:rPr lang="en-US" altLang="ko-KR" sz="1400" dirty="0" err="1"/>
              <a:t>os</a:t>
            </a:r>
            <a:r>
              <a:rPr lang="ko-KR" altLang="en-US" sz="1400" dirty="0"/>
              <a:t>타입은 </a:t>
            </a:r>
            <a:r>
              <a:rPr lang="en-US" altLang="ko-KR" sz="1400" dirty="0"/>
              <a:t>B</a:t>
            </a:r>
            <a:r>
              <a:rPr lang="ko-KR" altLang="en-US" sz="1400" dirty="0"/>
              <a:t>인 그룹이 평균적으로 </a:t>
            </a:r>
            <a:r>
              <a:rPr lang="en-US" altLang="ko-KR" sz="1400" dirty="0"/>
              <a:t>3.208</a:t>
            </a:r>
            <a:r>
              <a:rPr lang="ko-KR" altLang="en-US" sz="1400" dirty="0"/>
              <a:t>회 터치페이를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10</a:t>
            </a:r>
            <a:r>
              <a:rPr lang="ko-KR" altLang="en-US" sz="1400" dirty="0"/>
              <a:t>대의 경우 상대적으로 더치페이 기능을 사용하지 않는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8446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요약 및 </a:t>
            </a:r>
            <a:r>
              <a:rPr lang="ko-KR" altLang="en-US" sz="1800" b="1" dirty="0">
                <a:latin typeface="+mn-ea"/>
              </a:rPr>
              <a:t>결론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01CD80-E6D2-478E-B4F5-84483C16688D}"/>
              </a:ext>
            </a:extLst>
          </p:cNvPr>
          <p:cNvSpPr/>
          <p:nvPr/>
        </p:nvSpPr>
        <p:spPr>
          <a:xfrm>
            <a:off x="298580" y="1212976"/>
            <a:ext cx="11560628" cy="46093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더치페이의 사용자 및 사용 건수는 </a:t>
            </a:r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r>
              <a:rPr lang="ko-KR" altLang="en-US" sz="1400" dirty="0">
                <a:solidFill>
                  <a:schemeClr val="tx1"/>
                </a:solidFill>
              </a:rPr>
              <a:t>월 이후로 지속적으로 증가하고 있으나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신규 유입자의 감소 또한 지속적으로 일어나고 있음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-&gt;  </a:t>
            </a:r>
            <a:r>
              <a:rPr lang="ko-KR" altLang="en-US" sz="1400" dirty="0">
                <a:solidFill>
                  <a:schemeClr val="tx1"/>
                </a:solidFill>
              </a:rPr>
              <a:t>신규 유입의 부재로 성장성이 둔화될 수 있으므로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신규 유입을 위한 마케팅 진행 필요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짧은 기간의 데이터 이므로 실제 신규 고객의 추이가 어떻게 되는지 파악할 필요가 있음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20~30</a:t>
            </a:r>
            <a:r>
              <a:rPr lang="ko-KR" altLang="en-US" sz="1400" dirty="0">
                <a:solidFill>
                  <a:schemeClr val="tx1"/>
                </a:solidFill>
              </a:rPr>
              <a:t>대가 더치페이 서비스를 주로 이용하고 있으며</a:t>
            </a:r>
            <a:r>
              <a:rPr lang="en-US" altLang="ko-KR" sz="1400" dirty="0">
                <a:solidFill>
                  <a:schemeClr val="tx1"/>
                </a:solidFill>
              </a:rPr>
              <a:t>, 10</a:t>
            </a:r>
            <a:r>
              <a:rPr lang="ko-KR" altLang="en-US" sz="1400" dirty="0">
                <a:solidFill>
                  <a:schemeClr val="tx1"/>
                </a:solidFill>
              </a:rPr>
              <a:t>대와 </a:t>
            </a:r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r>
              <a:rPr lang="ko-KR" altLang="en-US" sz="1400" dirty="0">
                <a:solidFill>
                  <a:schemeClr val="tx1"/>
                </a:solidFill>
              </a:rPr>
              <a:t>대 이상의 이용자 비중이 매우 낮음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20~30</a:t>
            </a:r>
            <a:r>
              <a:rPr lang="ko-KR" altLang="en-US" sz="1400" dirty="0">
                <a:solidFill>
                  <a:schemeClr val="tx1"/>
                </a:solidFill>
              </a:rPr>
              <a:t>대의 이용자는 </a:t>
            </a:r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~2</a:t>
            </a:r>
            <a:r>
              <a:rPr lang="ko-KR" altLang="en-US" sz="1400" dirty="0">
                <a:solidFill>
                  <a:schemeClr val="tx1"/>
                </a:solidFill>
              </a:rPr>
              <a:t>월 지속적으로 증가하고 있으며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타 연령층의 경우 감소하고 있음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-&gt; 20~30</a:t>
            </a:r>
            <a:r>
              <a:rPr lang="ko-KR" altLang="en-US" sz="1400" dirty="0">
                <a:solidFill>
                  <a:schemeClr val="tx1"/>
                </a:solidFill>
              </a:rPr>
              <a:t>대의 이용자 중에서도 성별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연령</a:t>
            </a:r>
            <a:r>
              <a:rPr lang="en-US" altLang="ko-KR" sz="1400" dirty="0">
                <a:solidFill>
                  <a:schemeClr val="tx1"/>
                </a:solidFill>
              </a:rPr>
              <a:t>, OS</a:t>
            </a:r>
            <a:r>
              <a:rPr lang="ko-KR" altLang="en-US" sz="1400" dirty="0">
                <a:solidFill>
                  <a:schemeClr val="tx1"/>
                </a:solidFill>
              </a:rPr>
              <a:t>타입별로 차이를 보이므로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고객 분류에 따른 추가 분석이 필요함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더치페이에 대한 응답이 많다고 해서</a:t>
            </a:r>
            <a:r>
              <a:rPr lang="en-US" altLang="ko-KR" sz="1400" dirty="0">
                <a:solidFill>
                  <a:schemeClr val="tx1"/>
                </a:solidFill>
              </a:rPr>
              <a:t>,  </a:t>
            </a:r>
            <a:r>
              <a:rPr lang="ko-KR" altLang="en-US" sz="1400" dirty="0">
                <a:solidFill>
                  <a:schemeClr val="tx1"/>
                </a:solidFill>
              </a:rPr>
              <a:t>사용이 많다고 할 수 없는 것으로 보임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더치페이 재사용율의 경우 지속적으로 재사용율이 감소하는 것으로 나타남</a:t>
            </a:r>
            <a:r>
              <a:rPr lang="en-US" altLang="ko-KR" sz="1400" dirty="0">
                <a:solidFill>
                  <a:schemeClr val="tx1"/>
                </a:solidFill>
              </a:rPr>
              <a:t>(2</a:t>
            </a:r>
            <a:r>
              <a:rPr lang="ko-KR" altLang="en-US" sz="1400" dirty="0">
                <a:solidFill>
                  <a:schemeClr val="tx1"/>
                </a:solidFill>
              </a:rPr>
              <a:t>주일 내 재사용율 </a:t>
            </a:r>
            <a:r>
              <a:rPr lang="en-US" altLang="ko-KR" sz="1400" dirty="0">
                <a:solidFill>
                  <a:schemeClr val="tx1"/>
                </a:solidFill>
              </a:rPr>
              <a:t>55.7%)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83E67-BA8F-44BA-B83B-9BCAAC4E2979}"/>
              </a:ext>
            </a:extLst>
          </p:cNvPr>
          <p:cNvSpPr txBox="1"/>
          <p:nvPr/>
        </p:nvSpPr>
        <p:spPr>
          <a:xfrm>
            <a:off x="298580" y="767056"/>
            <a:ext cx="437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요약 및 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52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991</Words>
  <Application>Microsoft Office PowerPoint</Application>
  <PresentationFormat>와이드스크린</PresentationFormat>
  <Paragraphs>172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Segoe UI</vt:lpstr>
      <vt:lpstr>Symbol</vt:lpstr>
      <vt:lpstr>Office 테마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청운</dc:creator>
  <cp:lastModifiedBy>김 청운</cp:lastModifiedBy>
  <cp:revision>3</cp:revision>
  <dcterms:created xsi:type="dcterms:W3CDTF">2022-01-14T08:15:33Z</dcterms:created>
  <dcterms:modified xsi:type="dcterms:W3CDTF">2022-01-15T09:07:58Z</dcterms:modified>
</cp:coreProperties>
</file>