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64" r:id="rId5"/>
    <p:sldId id="261" r:id="rId6"/>
    <p:sldId id="265" r:id="rId7"/>
    <p:sldId id="260" r:id="rId8"/>
    <p:sldId id="266" r:id="rId9"/>
    <p:sldId id="267" r:id="rId10"/>
    <p:sldId id="268" r:id="rId11"/>
    <p:sldId id="258" r:id="rId12"/>
    <p:sldId id="259" r:id="rId13"/>
    <p:sldId id="269" r:id="rId14"/>
    <p:sldId id="262" r:id="rId15"/>
    <p:sldId id="273" r:id="rId16"/>
    <p:sldId id="271" r:id="rId17"/>
    <p:sldId id="274" r:id="rId18"/>
    <p:sldId id="275" r:id="rId19"/>
    <p:sldId id="276" r:id="rId20"/>
    <p:sldId id="277" r:id="rId21"/>
    <p:sldId id="278" r:id="rId22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119" userDrawn="1">
          <p15:clr>
            <a:srgbClr val="A4A3A4"/>
          </p15:clr>
        </p15:guide>
        <p15:guide id="4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602" y="48"/>
      </p:cViewPr>
      <p:guideLst>
        <p:guide orient="horz" pos="3120"/>
        <p:guide pos="2160"/>
        <p:guide pos="119"/>
        <p:guide pos="2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2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798" y="-8781"/>
            <a:ext cx="6526090" cy="13052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칠불통계게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212" y="4544850"/>
            <a:ext cx="5529261" cy="1836470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악은 저지르지 말고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선은 받들어 행하며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스스로 그 마음을 청정하게 하라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그것이 곧 부처님의 가르침이다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384CD6D-98FD-4336-8346-D0EF4F39CFED}"/>
              </a:ext>
            </a:extLst>
          </p:cNvPr>
          <p:cNvSpPr txBox="1">
            <a:spLocks/>
          </p:cNvSpPr>
          <p:nvPr/>
        </p:nvSpPr>
        <p:spPr>
          <a:xfrm>
            <a:off x="664369" y="6232257"/>
            <a:ext cx="5529261" cy="1453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중국 당나라 도림선사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세살짜리도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아는 말이지만 팔십먹은 늙은이도 실천하기 어렵다</a:t>
            </a: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＂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7465" y="1330034"/>
            <a:ext cx="6526090" cy="3112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諸惡莫作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제악막작</a:t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衆善奉行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중선봉행</a:t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自淨其意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자정기의</a:t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是諸佛敎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시제불교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0BAC8CB-B331-4741-A603-4AAFD24C9434}"/>
              </a:ext>
            </a:extLst>
          </p:cNvPr>
          <p:cNvSpPr txBox="1">
            <a:spLocks/>
          </p:cNvSpPr>
          <p:nvPr/>
        </p:nvSpPr>
        <p:spPr>
          <a:xfrm>
            <a:off x="370828" y="7932162"/>
            <a:ext cx="6116343" cy="1453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일체의 악하고 불건전한 죄악을 짓지 않는 것은 율장</a:t>
            </a:r>
            <a:endParaRPr lang="en-US" altLang="ko-KR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착하고 건전한 것을 다루는 것은 경장</a:t>
            </a:r>
            <a:endParaRPr lang="en-US" altLang="ko-KR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마음이 깨끗이 하는 것 </a:t>
            </a:r>
            <a:r>
              <a:rPr lang="ko-KR" altLang="en-US" sz="2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논장</a:t>
            </a:r>
            <a:endParaRPr lang="ko-KR" altLang="en-US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0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크랩] 탑의 세부 명칭도">
            <a:extLst>
              <a:ext uri="{FF2B5EF4-FFF2-40B4-BE49-F238E27FC236}">
                <a16:creationId xmlns:a16="http://schemas.microsoft.com/office/drawing/2014/main" id="{DCC970D2-99B0-4690-B0BC-DE5DD1B3C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151" y="503275"/>
            <a:ext cx="5649211" cy="846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8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스크랩] 불상의 명칭">
            <a:extLst>
              <a:ext uri="{FF2B5EF4-FFF2-40B4-BE49-F238E27FC236}">
                <a16:creationId xmlns:a16="http://schemas.microsoft.com/office/drawing/2014/main" id="{68C6B7B9-E295-4F37-8A08-799F3B9E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4" y="645318"/>
            <a:ext cx="5529152" cy="861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7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9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361" y="803033"/>
            <a:ext cx="6038073" cy="917697"/>
          </a:xfrm>
        </p:spPr>
        <p:txBody>
          <a:bodyPr>
            <a:normAutofit fontScale="90000"/>
          </a:bodyPr>
          <a:lstStyle/>
          <a:p>
            <a:r>
              <a:rPr lang="en-US" altLang="ko-KR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부 </a:t>
            </a:r>
            <a:r>
              <a:rPr lang="ko-KR" altLang="en-US" sz="6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ko-KR" altLang="en-US" sz="6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913" y="1977039"/>
            <a:ext cx="5436032" cy="6151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디가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Dīgha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長部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맛자마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Majjhima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中部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상윳따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Saṃyutta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相應部</a:t>
            </a:r>
            <a:r>
              <a:rPr lang="en-US" altLang="ko-KR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3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잡아함경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앙굿따라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r>
              <a:rPr lang="en-US" altLang="ko-KR" sz="3600" dirty="0"/>
              <a:t>	</a:t>
            </a:r>
          </a:p>
          <a:p>
            <a:pPr lvl="1">
              <a:lnSpc>
                <a:spcPct val="120000"/>
              </a:lnSpc>
            </a:pPr>
            <a:r>
              <a:rPr lang="en-US" altLang="ko-KR" sz="3300" dirty="0"/>
              <a:t>(</a:t>
            </a:r>
            <a:r>
              <a:rPr lang="en-US" altLang="ko-KR" sz="3300" dirty="0" err="1"/>
              <a:t>Aṅguttara</a:t>
            </a:r>
            <a:r>
              <a:rPr lang="en-US" altLang="ko-KR" sz="3300" dirty="0"/>
              <a:t> </a:t>
            </a:r>
            <a:r>
              <a:rPr lang="en-US" altLang="ko-KR" sz="3300" dirty="0" err="1"/>
              <a:t>Nikāya</a:t>
            </a:r>
            <a:r>
              <a:rPr lang="en-US" altLang="ko-KR" sz="3300" dirty="0"/>
              <a:t>, </a:t>
            </a:r>
            <a:r>
              <a:rPr lang="ko-KR" altLang="en-US" sz="3200" dirty="0"/>
              <a:t>增支部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쿳다까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Khuddaka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小部</a:t>
            </a:r>
            <a:r>
              <a:rPr lang="en-US" altLang="ko-KR" sz="32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sz="3600" dirty="0"/>
          </a:p>
          <a:p>
            <a:pPr>
              <a:lnSpc>
                <a:spcPct val="120000"/>
              </a:lnSpc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641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四聖諦 사성제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657350"/>
            <a:ext cx="5915025" cy="4192411"/>
          </a:xfrm>
        </p:spPr>
        <p:txBody>
          <a:bodyPr>
            <a:noAutofit/>
          </a:bodyPr>
          <a:lstStyle/>
          <a:p>
            <a:pPr marL="539750" indent="-539750">
              <a:lnSpc>
                <a:spcPct val="150000"/>
              </a:lnSpc>
              <a:buNone/>
            </a:pPr>
            <a: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苦聖諦 고성제</a:t>
            </a:r>
            <a:b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괴로움의 진리에 관한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생각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623888" indent="-540000">
              <a:lnSpc>
                <a:spcPct val="150000"/>
              </a:lnSpc>
              <a:buNone/>
            </a:pPr>
            <a: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集聖諦 </a:t>
            </a:r>
            <a:r>
              <a:rPr lang="ko-KR" altLang="en-US" sz="3200" b="1" dirty="0" err="1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집성제</a:t>
            </a:r>
            <a:b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괴로움의 일어남의 진리에 관한 생각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623888" indent="-540000">
              <a:lnSpc>
                <a:spcPct val="150000"/>
              </a:lnSpc>
              <a:buNone/>
            </a:pPr>
            <a: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滅聖諦 </a:t>
            </a:r>
            <a:r>
              <a:rPr lang="ko-KR" altLang="en-US" sz="3200" b="1" dirty="0" err="1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멸성제</a:t>
            </a:r>
            <a:b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괴로움의 소멸에 관한 생각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623888" indent="-540000">
              <a:lnSpc>
                <a:spcPct val="150000"/>
              </a:lnSpc>
              <a:buNone/>
            </a:pPr>
            <a: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4.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道聖諦 </a:t>
            </a:r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도성제</a:t>
            </a:r>
            <a:b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괴로움의 소멸로 인도하는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도닦음에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관한 생각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07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사성제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51213"/>
            <a:ext cx="5915025" cy="41924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다섯 무더기</a:t>
            </a:r>
            <a:endParaRPr lang="en-US" altLang="ko-KR" sz="3200" b="0" i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 1.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물질 무더기</a:t>
            </a:r>
            <a:endParaRPr lang="en-US" altLang="ko-KR" sz="3200" b="0" i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2.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느낌 무더기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3.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인식 무더기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 4.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형성 무더기</a:t>
            </a:r>
            <a:endParaRPr lang="en-US" altLang="ko-KR" sz="3200" b="0" i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5.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의식 무더기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97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AF5C-2ACE-5FFC-C03D-12B544C7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45A0D-65A4-DD73-91BB-128C708F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699230"/>
            <a:ext cx="5915025" cy="62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b="1" i="0" dirty="0">
                <a:solidFill>
                  <a:srgbClr val="000000"/>
                </a:solidFill>
                <a:effectLst/>
                <a:latin typeface="inherit"/>
              </a:rPr>
              <a:t>三日修心千載寶</a:t>
            </a:r>
            <a:br>
              <a:rPr lang="ko-KR" altLang="en-US" sz="4000" dirty="0"/>
            </a:b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4000" b="0" i="0" dirty="0" err="1">
                <a:solidFill>
                  <a:srgbClr val="000000"/>
                </a:solidFill>
                <a:effectLst/>
                <a:latin typeface="Helvetica Neue"/>
              </a:rPr>
              <a:t>삼일수심천재보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br>
              <a:rPr lang="ko-KR" altLang="en-US" sz="4000" dirty="0"/>
            </a:br>
            <a:r>
              <a:rPr lang="ko-KR" altLang="en-US" sz="4000" b="0" i="0" dirty="0">
                <a:solidFill>
                  <a:srgbClr val="000000"/>
                </a:solidFill>
                <a:effectLst/>
                <a:latin typeface="Helvetica Neue"/>
              </a:rPr>
              <a:t>삼 일간 닦은 마음은 천 년의 보배요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br>
              <a:rPr lang="ko-KR" altLang="en-US" sz="4000" dirty="0"/>
            </a:br>
            <a:br>
              <a:rPr lang="ko-KR" altLang="en-US" sz="4000" dirty="0"/>
            </a:br>
            <a:r>
              <a:rPr lang="ko-KR" altLang="en-US" sz="4000" b="1" i="0" dirty="0">
                <a:solidFill>
                  <a:srgbClr val="000000"/>
                </a:solidFill>
                <a:effectLst/>
                <a:latin typeface="inherit"/>
              </a:rPr>
              <a:t>百年貪物一朝塵</a:t>
            </a:r>
            <a:br>
              <a:rPr lang="ko-KR" altLang="en-US" sz="4000" dirty="0"/>
            </a:b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4000" b="0" i="0" dirty="0" err="1">
                <a:solidFill>
                  <a:srgbClr val="000000"/>
                </a:solidFill>
                <a:effectLst/>
                <a:latin typeface="Helvetica Neue"/>
              </a:rPr>
              <a:t>백년탐물일조진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br>
              <a:rPr lang="ko-KR" altLang="en-US" sz="4000" dirty="0"/>
            </a:br>
            <a:r>
              <a:rPr lang="ko-KR" altLang="en-US" sz="4000" b="0" i="0" dirty="0">
                <a:solidFill>
                  <a:srgbClr val="000000"/>
                </a:solidFill>
                <a:effectLst/>
                <a:latin typeface="Helvetica Neue"/>
              </a:rPr>
              <a:t>백 년간 탐하여 모은 재산은 하루아침에 먼지가 된다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12CE16-31A5-2390-A31A-5277FF86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53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사고팔고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四苦八苦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6E9F1-90CC-C505-26F7-3A498023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35" y="2932849"/>
            <a:ext cx="5915025" cy="492023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四苦사고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生老病死 생로병사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八苦팔고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愛別離苦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애벌리고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怨憎會苦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원증회고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救不得苦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구불득고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五陰盛苦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오음성고</a:t>
            </a:r>
            <a:endParaRPr lang="ko-KR" altLang="en-US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62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35" y="244772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삼독</a:t>
            </a: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三毒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貪탐 嗔진 癡치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 txBox="1">
            <a:spLocks/>
          </p:cNvSpPr>
          <p:nvPr/>
        </p:nvSpPr>
        <p:spPr>
          <a:xfrm>
            <a:off x="471487" y="208757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삼학 三學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戒계 定정 慧혜</a:t>
            </a:r>
            <a:endParaRPr lang="en-US" altLang="ko-KR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 txBox="1">
            <a:spLocks/>
          </p:cNvSpPr>
          <p:nvPr/>
        </p:nvSpPr>
        <p:spPr>
          <a:xfrm>
            <a:off x="357447" y="4953000"/>
            <a:ext cx="6267797" cy="293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육바라밀 六波羅蜜</a:t>
            </a:r>
            <a:endParaRPr lang="en-US" altLang="ko-KR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보시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布施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지계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持戒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인욕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忍辱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정진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精進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선정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禪定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반야바라밀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般若波羅蜜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97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>
            <a:extLst>
              <a:ext uri="{FF2B5EF4-FFF2-40B4-BE49-F238E27FC236}">
                <a16:creationId xmlns:a16="http://schemas.microsoft.com/office/drawing/2014/main" id="{F3DF518D-DA9D-45AF-97F1-28C64BC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13" y="498563"/>
            <a:ext cx="5143500" cy="1014412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과거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칠불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부제목 7">
            <a:extLst>
              <a:ext uri="{FF2B5EF4-FFF2-40B4-BE49-F238E27FC236}">
                <a16:creationId xmlns:a16="http://schemas.microsoft.com/office/drawing/2014/main" id="{ECA125DC-CEDC-4AF8-92B7-C4D5D6225C58}"/>
              </a:ext>
            </a:extLst>
          </p:cNvPr>
          <p:cNvSpPr txBox="1">
            <a:spLocks/>
          </p:cNvSpPr>
          <p:nvPr/>
        </p:nvSpPr>
        <p:spPr>
          <a:xfrm>
            <a:off x="633413" y="2012863"/>
            <a:ext cx="5143500" cy="6380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비바사불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시기불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비사부불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구류손불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구나함모니불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가섭불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34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3" y="302961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반야심경의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종취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般若心經의 宗趣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 txBox="1">
            <a:spLocks/>
          </p:cNvSpPr>
          <p:nvPr/>
        </p:nvSpPr>
        <p:spPr>
          <a:xfrm>
            <a:off x="471487" y="2400544"/>
            <a:ext cx="5915025" cy="5612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實相般若</a:t>
            </a:r>
            <a:endParaRPr lang="en-US" altLang="ko-KR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觀照般若</a:t>
            </a:r>
            <a:endParaRPr lang="en-US" altLang="ko-KR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文字般若 方便般若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58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3" y="302961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육바라밀 六波羅蜜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 txBox="1">
            <a:spLocks/>
          </p:cNvSpPr>
          <p:nvPr/>
        </p:nvSpPr>
        <p:spPr>
          <a:xfrm>
            <a:off x="471487" y="2400543"/>
            <a:ext cx="6225148" cy="6676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보시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布施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지계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持戒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인욕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忍辱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정진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精進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선정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禪定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반야바라밀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般若波羅蜜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  <a:b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55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34" y="688052"/>
            <a:ext cx="5926016" cy="917697"/>
          </a:xfrm>
        </p:spPr>
        <p:txBody>
          <a:bodyPr>
            <a:noAutofit/>
          </a:bodyPr>
          <a:lstStyle/>
          <a:p>
            <a:r>
              <a:rPr lang="ko-KR" altLang="en-US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 종지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034" y="2165923"/>
            <a:ext cx="6283204" cy="7452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조계종은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 부처님의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자각각타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自覺覺他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각행원만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覺行圓滿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한 근본교리를 받들어 체득하고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직지인심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直指人心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견성성불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見性成佛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전법도생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傳法度生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함을 종지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宗旨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로 한다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472" y="9093907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779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214313"/>
            <a:ext cx="6415087" cy="107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868" y="730914"/>
            <a:ext cx="3015762" cy="917697"/>
          </a:xfrm>
        </p:spPr>
        <p:txBody>
          <a:bodyPr>
            <a:noAutofit/>
          </a:bodyPr>
          <a:lstStyle/>
          <a:p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육신통</a:t>
            </a:r>
            <a:endParaRPr lang="ko-KR" altLang="en-US" sz="5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943255"/>
              </p:ext>
            </p:extLst>
          </p:nvPr>
        </p:nvGraphicFramePr>
        <p:xfrm>
          <a:off x="1003299" y="2433612"/>
          <a:ext cx="5554664" cy="547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32">
                  <a:extLst>
                    <a:ext uri="{9D8B030D-6E8A-4147-A177-3AD203B41FA5}">
                      <a16:colId xmlns:a16="http://schemas.microsoft.com/office/drawing/2014/main" val="2675271751"/>
                    </a:ext>
                  </a:extLst>
                </a:gridCol>
                <a:gridCol w="2777332">
                  <a:extLst>
                    <a:ext uri="{9D8B030D-6E8A-4147-A177-3AD203B41FA5}">
                      <a16:colId xmlns:a16="http://schemas.microsoft.com/office/drawing/2014/main" val="4205535687"/>
                    </a:ext>
                  </a:extLst>
                </a:gridCol>
              </a:tblGrid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천안통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天眼通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265789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천이통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天耳通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46760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타심통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他心通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622637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숙명통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宿命通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434418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신족통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神足通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801711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누진통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漏盡通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01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02221" y="93853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3105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357188"/>
            <a:ext cx="6397625" cy="9901238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CB9B3982-BCA9-4514-9812-B6CE3407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8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364" y="536336"/>
            <a:ext cx="3239966" cy="106862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진언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9507E07-AC88-4088-8A28-B887875A6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72018"/>
              </p:ext>
            </p:extLst>
          </p:nvPr>
        </p:nvGraphicFramePr>
        <p:xfrm>
          <a:off x="188913" y="1884217"/>
          <a:ext cx="6669088" cy="592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88">
                  <a:extLst>
                    <a:ext uri="{9D8B030D-6E8A-4147-A177-3AD203B41FA5}">
                      <a16:colId xmlns:a16="http://schemas.microsoft.com/office/drawing/2014/main" val="1084169236"/>
                    </a:ext>
                  </a:extLst>
                </a:gridCol>
              </a:tblGrid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정구업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마하수리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40804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개법장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아라남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아라다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42298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참회진언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살바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못지 모지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사다야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376890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</a:t>
                      </a: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바라아제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바라승아제</a:t>
                      </a: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모지사바하</a:t>
                      </a:r>
                      <a:endParaRPr lang="en-US" altLang="ko-KR" sz="2800" spc="-3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1700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관세음보살 </a:t>
                      </a:r>
                      <a:r>
                        <a:rPr lang="ko-KR" altLang="en-US" sz="30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본심미묘</a:t>
                      </a: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육자대명왕진언</a:t>
                      </a:r>
                      <a:endParaRPr lang="en-US" altLang="ko-KR" sz="30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마니 반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메흄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9095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 txBox="1">
            <a:spLocks/>
          </p:cNvSpPr>
          <p:nvPr/>
        </p:nvSpPr>
        <p:spPr>
          <a:xfrm>
            <a:off x="188913" y="8270554"/>
            <a:ext cx="5915025" cy="122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>
                <a:latin typeface="HY견명조" panose="02030600000101010101" pitchFamily="18" charset="-127"/>
                <a:ea typeface="HY견명조" panose="02030600000101010101" pitchFamily="18" charset="-127"/>
              </a:rPr>
              <a:t>지장보살 멸장업진언</a:t>
            </a:r>
            <a:br>
              <a:rPr lang="en-US" altLang="ko-KR" sz="480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480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000">
                <a:latin typeface="HY견명조" panose="02030600000101010101" pitchFamily="18" charset="-127"/>
                <a:ea typeface="HY견명조" panose="02030600000101010101" pitchFamily="18" charset="-127"/>
              </a:rPr>
              <a:t>옴 바라 마니 다이 사바하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87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금강경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법신비상분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51213"/>
            <a:ext cx="5915025" cy="4192411"/>
          </a:xfrm>
        </p:spPr>
        <p:txBody>
          <a:bodyPr>
            <a:normAutofit/>
          </a:bodyPr>
          <a:lstStyle/>
          <a:p>
            <a:pPr marL="0" indent="0" algn="dist">
              <a:lnSpc>
                <a:spcPct val="150000"/>
              </a:lnSpc>
              <a:buNone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若以色見我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약이색견아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以音聲求我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이음성구아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是人行邪道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시인행사도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不能見如來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불능견여래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 </a:t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16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880206"/>
            <a:ext cx="5915025" cy="122568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지장보살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멸장업진언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옴 바라 마니 다이 </a:t>
            </a: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사바하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1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448</Words>
  <Application>Microsoft Office PowerPoint</Application>
  <PresentationFormat>A4 용지(210x297mm)</PresentationFormat>
  <Paragraphs>116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Helvetica Neue</vt:lpstr>
      <vt:lpstr>HY견명조</vt:lpstr>
      <vt:lpstr>inherit</vt:lpstr>
      <vt:lpstr>궁서</vt:lpstr>
      <vt:lpstr>Arial</vt:lpstr>
      <vt:lpstr>Calibri</vt:lpstr>
      <vt:lpstr>Calibri Light</vt:lpstr>
      <vt:lpstr>Office 테마</vt:lpstr>
      <vt:lpstr>칠불통계게</vt:lpstr>
      <vt:lpstr>PowerPoint 프레젠테이션</vt:lpstr>
      <vt:lpstr>조계종 종지</vt:lpstr>
      <vt:lpstr>PowerPoint 프레젠테이션</vt:lpstr>
      <vt:lpstr>육신통</vt:lpstr>
      <vt:lpstr>PowerPoint 프레젠테이션</vt:lpstr>
      <vt:lpstr>진언</vt:lpstr>
      <vt:lpstr>금강경 법신비상분</vt:lpstr>
      <vt:lpstr>지장보살 멸장업진언  옴 바라 마니 다이 사바하</vt:lpstr>
      <vt:lpstr>PowerPoint 프레젠테이션</vt:lpstr>
      <vt:lpstr>PowerPoint 프레젠테이션</vt:lpstr>
      <vt:lpstr>PowerPoint 프레젠테이션</vt:lpstr>
      <vt:lpstr>PowerPoint 프레젠테이션</vt:lpstr>
      <vt:lpstr>5부 니까야</vt:lpstr>
      <vt:lpstr>四聖諦 사성제</vt:lpstr>
      <vt:lpstr>사성제</vt:lpstr>
      <vt:lpstr>PowerPoint 프레젠테이션</vt:lpstr>
      <vt:lpstr>사고팔고 四苦八苦</vt:lpstr>
      <vt:lpstr>삼독 三毒 貪탐 嗔진 癡치</vt:lpstr>
      <vt:lpstr>반야심경의 종취 般若心經의 宗趣</vt:lpstr>
      <vt:lpstr>육바라밀 六波羅蜜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諸惡莫作 제악막자 衆善奉行 중선봉행 自淨其意 자정기의 是諸佛敎 시제불교</dc:title>
  <dc:creator>user</dc:creator>
  <cp:lastModifiedBy>821038395609</cp:lastModifiedBy>
  <cp:revision>58</cp:revision>
  <cp:lastPrinted>2022-07-28T05:09:47Z</cp:lastPrinted>
  <dcterms:created xsi:type="dcterms:W3CDTF">2022-04-19T01:20:58Z</dcterms:created>
  <dcterms:modified xsi:type="dcterms:W3CDTF">2022-07-30T00:06:26Z</dcterms:modified>
</cp:coreProperties>
</file>