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9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13"/>
    <a:srgbClr val="080002"/>
    <a:srgbClr val="42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>
        <p:scale>
          <a:sx n="150" d="100"/>
          <a:sy n="150" d="100"/>
        </p:scale>
        <p:origin x="451" y="-3634"/>
      </p:cViewPr>
      <p:guideLst>
        <p:guide orient="horz" pos="3120"/>
        <p:guide pos="19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76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44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17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65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6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84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1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5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36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5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1">
                <a:lumMod val="60000"/>
                <a:lumOff val="40000"/>
              </a:schemeClr>
            </a:gs>
            <a:gs pos="88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519F8-679C-4D69-8070-F008E616BF6E}"/>
              </a:ext>
            </a:extLst>
          </p:cNvPr>
          <p:cNvSpPr/>
          <p:nvPr/>
        </p:nvSpPr>
        <p:spPr>
          <a:xfrm>
            <a:off x="0" y="8530401"/>
            <a:ext cx="6858000" cy="1370908"/>
          </a:xfrm>
          <a:prstGeom prst="rect">
            <a:avLst/>
          </a:prstGeom>
          <a:solidFill>
            <a:srgbClr val="5000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869B0B-9785-4A99-BBE1-0A64AB01924A}"/>
              </a:ext>
            </a:extLst>
          </p:cNvPr>
          <p:cNvSpPr/>
          <p:nvPr/>
        </p:nvSpPr>
        <p:spPr>
          <a:xfrm>
            <a:off x="365805" y="704528"/>
            <a:ext cx="46473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반야불교대학</a:t>
            </a:r>
            <a:endParaRPr lang="en-US" altLang="ko-KR" sz="54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C3837C-A827-4413-8E43-A1C0875162F5}"/>
              </a:ext>
            </a:extLst>
          </p:cNvPr>
          <p:cNvSpPr/>
          <p:nvPr/>
        </p:nvSpPr>
        <p:spPr>
          <a:xfrm>
            <a:off x="5191452" y="771794"/>
            <a:ext cx="12618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ko-KR" altLang="en-US" sz="28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신입생</a:t>
            </a:r>
            <a:endParaRPr lang="en-US" altLang="ko-KR" sz="2800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ko-KR" altLang="en-US" sz="280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모   집</a:t>
            </a:r>
            <a:endParaRPr lang="en-US" altLang="ko-KR" sz="2800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717CD43-E732-4268-A410-4E9DC67F1F3F}"/>
              </a:ext>
            </a:extLst>
          </p:cNvPr>
          <p:cNvGrpSpPr/>
          <p:nvPr/>
        </p:nvGrpSpPr>
        <p:grpSpPr>
          <a:xfrm>
            <a:off x="378176" y="2532671"/>
            <a:ext cx="2498982" cy="483746"/>
            <a:chOff x="260648" y="5457057"/>
            <a:chExt cx="14245376" cy="305827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5D62CA-8A9F-4A0E-8899-7A1FCF506FF1}"/>
                </a:ext>
              </a:extLst>
            </p:cNvPr>
            <p:cNvSpPr/>
            <p:nvPr/>
          </p:nvSpPr>
          <p:spPr>
            <a:xfrm>
              <a:off x="2492897" y="5938562"/>
              <a:ext cx="12013127" cy="2083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모 집 과 정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E021FEF-658A-4394-809C-FD3922F2CF36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5487DE6-31F0-4B16-9429-0FB76A39AA78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F512729-E1CA-4807-87C5-01977DE15A68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A6D5391-4D4C-4C45-8FD5-116B6CDFA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585E26-4D68-498A-98CF-1DC6DBB6243E}"/>
              </a:ext>
            </a:extLst>
          </p:cNvPr>
          <p:cNvGrpSpPr/>
          <p:nvPr/>
        </p:nvGrpSpPr>
        <p:grpSpPr>
          <a:xfrm>
            <a:off x="357793" y="1818894"/>
            <a:ext cx="2519365" cy="473413"/>
            <a:chOff x="260648" y="5457057"/>
            <a:chExt cx="14245376" cy="305827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441D0-4DB9-4CB6-855E-97914E652E21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모 집 대 상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F1A642E-C64F-49D4-A787-C3B31E9EBEB8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D9F7ACA-F8F1-4637-A70C-DFACFA41B7E3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469F70E1-CABA-4340-9720-111D4C37BBF2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31DA4D-0D1E-486F-88CF-949F679AF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86A737-15DA-4611-A334-060280745D73}"/>
              </a:ext>
            </a:extLst>
          </p:cNvPr>
          <p:cNvGrpSpPr/>
          <p:nvPr/>
        </p:nvGrpSpPr>
        <p:grpSpPr>
          <a:xfrm>
            <a:off x="365805" y="7361503"/>
            <a:ext cx="2740904" cy="426392"/>
            <a:chOff x="260648" y="5457057"/>
            <a:chExt cx="14245376" cy="305827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E2D05D3-DF8F-4BB1-8C62-6BDEFD1BC972}"/>
                </a:ext>
              </a:extLst>
            </p:cNvPr>
            <p:cNvSpPr/>
            <p:nvPr/>
          </p:nvSpPr>
          <p:spPr>
            <a:xfrm>
              <a:off x="2492895" y="5938564"/>
              <a:ext cx="12013129" cy="2083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입학금 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&amp;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수업료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FA7BC04-CB31-40FE-99F8-A54E03DD59ED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5AF7C39-057A-4E64-99B2-87A3083B96C5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9E8AE8CA-09BC-42F7-8BF3-EEE2C1AC0677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353B6304-9933-47C9-B40B-B1CF17A9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B0DEAD-7863-4293-A088-98A2890C48C9}"/>
              </a:ext>
            </a:extLst>
          </p:cNvPr>
          <p:cNvSpPr/>
          <p:nvPr/>
        </p:nvSpPr>
        <p:spPr>
          <a:xfrm>
            <a:off x="404664" y="9286270"/>
            <a:ext cx="4104455" cy="67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부산시 해운대구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세실로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87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영진파스타빌딩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층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algn="dist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Tel. 051-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701-5655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FAX. 051-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701-5654 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algn="dist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FFDE19-508B-463A-88B2-EC50082FB0AE}"/>
              </a:ext>
            </a:extLst>
          </p:cNvPr>
          <p:cNvSpPr/>
          <p:nvPr/>
        </p:nvSpPr>
        <p:spPr>
          <a:xfrm>
            <a:off x="815635" y="2924771"/>
            <a:ext cx="5661472" cy="217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기초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교리반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(4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개월 월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화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야간빈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찬불가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부처님 생애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불교개론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사찰예절과 신행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한국의 단청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불교사</a:t>
            </a:r>
            <a:r>
              <a:rPr lang="en-US" altLang="ko-KR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 문화</a:t>
            </a:r>
            <a:r>
              <a:rPr lang="en-US" altLang="ko-KR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경전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예불문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반야심경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천수경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불교와 한문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불교와 환경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조계종 종헌</a:t>
            </a:r>
            <a:r>
              <a:rPr lang="en-US" altLang="ko-K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종법</a:t>
            </a:r>
            <a:endParaRPr lang="en-US" altLang="ko-KR" sz="10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경전반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(6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개월 수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육조단경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금강경</a:t>
            </a:r>
            <a:r>
              <a:rPr lang="ko-KR" altLang="en-US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오가해</a:t>
            </a:r>
            <a:r>
              <a:rPr lang="en-US" altLang="ko-KR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법화경</a:t>
            </a:r>
            <a:endParaRPr lang="en-US" altLang="ko-KR" sz="10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유식반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(1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년 목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유식 불교의 이해 마음이 무엇이고 어떻게 작용하는가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?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참선반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(1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년 금 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신심명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선가귀감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간화선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화두참선의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길잡이 공부</a:t>
            </a:r>
            <a:endParaRPr lang="en-US" altLang="ko-KR" sz="10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사찰문화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해설반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(3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개월 수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사찰의 문화</a:t>
            </a:r>
            <a:r>
              <a:rPr lang="en-US" altLang="ko-KR" sz="8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그 속에 숨겨진 의미</a:t>
            </a:r>
            <a:endParaRPr lang="en-US" altLang="ko-KR" sz="8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특별프로그램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/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사찰순례</a:t>
            </a:r>
            <a:r>
              <a:rPr lang="en-US" altLang="ko-KR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환경정화활동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템플스테이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일요법회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환경법회</a:t>
            </a:r>
            <a:endParaRPr lang="ko-KR" altLang="en-US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</p:txBody>
      </p:sp>
      <p:graphicFrame>
        <p:nvGraphicFramePr>
          <p:cNvPr id="50" name="표 50">
            <a:extLst>
              <a:ext uri="{FF2B5EF4-FFF2-40B4-BE49-F238E27FC236}">
                <a16:creationId xmlns:a16="http://schemas.microsoft.com/office/drawing/2014/main" id="{4B0C19CA-34B9-49FE-8EAC-E07AC676A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62798"/>
              </p:ext>
            </p:extLst>
          </p:nvPr>
        </p:nvGraphicFramePr>
        <p:xfrm>
          <a:off x="880227" y="6218396"/>
          <a:ext cx="5863582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3083165697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3705856833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561569498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4167489405"/>
                    </a:ext>
                  </a:extLst>
                </a:gridCol>
                <a:gridCol w="759143">
                  <a:extLst>
                    <a:ext uri="{9D8B030D-6E8A-4147-A177-3AD203B41FA5}">
                      <a16:colId xmlns:a16="http://schemas.microsoft.com/office/drawing/2014/main" val="270297283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145338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58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주간반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기초교리반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기초교리반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경전반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유식반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참선반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66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야간반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기초교리반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기초교리반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사찰문화해설반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유식반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참선반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115191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3DDCFD-039E-4339-8B9F-4E03B7333127}"/>
              </a:ext>
            </a:extLst>
          </p:cNvPr>
          <p:cNvSpPr/>
          <p:nvPr/>
        </p:nvSpPr>
        <p:spPr>
          <a:xfrm>
            <a:off x="1047366" y="8591487"/>
            <a:ext cx="3389746" cy="249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대한불교조계종 반야선원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64F51AC-04D9-41E5-9D21-EFBAD359DEB7}"/>
              </a:ext>
            </a:extLst>
          </p:cNvPr>
          <p:cNvSpPr/>
          <p:nvPr/>
        </p:nvSpPr>
        <p:spPr>
          <a:xfrm>
            <a:off x="1040608" y="8823445"/>
            <a:ext cx="3468512" cy="37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반야불교대학장 도원 허공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80DC506C-EFD6-4AD9-84BE-1BEE697A9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2" y="8530401"/>
            <a:ext cx="688548" cy="70699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B193CF-D5DF-48D4-ABFC-1B81A84500A4}"/>
              </a:ext>
            </a:extLst>
          </p:cNvPr>
          <p:cNvSpPr/>
          <p:nvPr/>
        </p:nvSpPr>
        <p:spPr>
          <a:xfrm>
            <a:off x="867460" y="2237590"/>
            <a:ext cx="5225836" cy="267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불교를 바로 알고 바로 믿고자 하는 사람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학력제한 없음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865E3C4-5389-4A3E-8CF7-6E25C4BEE7C7}"/>
              </a:ext>
            </a:extLst>
          </p:cNvPr>
          <p:cNvSpPr/>
          <p:nvPr/>
        </p:nvSpPr>
        <p:spPr>
          <a:xfrm>
            <a:off x="782752" y="7729603"/>
            <a:ext cx="5526568" cy="31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기초교리반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입학금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만원 수업료 </a:t>
            </a:r>
            <a:r>
              <a:rPr lang="en-US" altLang="ko-KR" sz="12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15</a:t>
            </a:r>
            <a:r>
              <a:rPr lang="ko-KR" altLang="en-US" sz="12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만원   </a:t>
            </a:r>
            <a:endParaRPr lang="en-US" altLang="ko-KR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수업료는 분납 가능 </a:t>
            </a:r>
            <a:endParaRPr lang="en-US" altLang="ko-KR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각 과정 수업료 </a:t>
            </a:r>
            <a:r>
              <a:rPr lang="en-US" altLang="ko-KR" sz="12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4</a:t>
            </a:r>
            <a:r>
              <a:rPr lang="ko-KR" altLang="en-US" sz="12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만원</a:t>
            </a:r>
            <a:endParaRPr lang="en-US" altLang="ko-KR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수시 접수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BA587EB-FA14-4B44-83B0-245F512CEAC5}"/>
              </a:ext>
            </a:extLst>
          </p:cNvPr>
          <p:cNvSpPr/>
          <p:nvPr/>
        </p:nvSpPr>
        <p:spPr>
          <a:xfrm>
            <a:off x="404665" y="429889"/>
            <a:ext cx="60486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1400" b="0" cap="none" spc="0" dirty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청정한 마음으로 </a:t>
            </a:r>
            <a:r>
              <a:rPr lang="ko-KR" altLang="en-US" sz="1400" b="0" cap="none" spc="0" dirty="0" err="1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불국토</a:t>
            </a:r>
            <a:r>
              <a:rPr lang="ko-KR" altLang="en-US" sz="1400" b="0" cap="none" spc="0" dirty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장엄하는 환경보살의 길 반야선원이 함께합니다</a:t>
            </a:r>
            <a:endParaRPr lang="en-US" altLang="ko-KR" sz="1400" b="0" cap="none" spc="0" dirty="0">
              <a:ln w="0"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3C1F79-7B0B-4BD3-BD73-E7A46D23DEC1}"/>
              </a:ext>
            </a:extLst>
          </p:cNvPr>
          <p:cNvSpPr/>
          <p:nvPr/>
        </p:nvSpPr>
        <p:spPr>
          <a:xfrm>
            <a:off x="3429000" y="5945894"/>
            <a:ext cx="3206333" cy="313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주간반</a:t>
            </a:r>
            <a:r>
              <a:rPr lang="ko-KR" altLang="en-US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10:00~12:00  </a:t>
            </a:r>
            <a:r>
              <a:rPr lang="ko-KR" altLang="en-US" sz="1200" dirty="0" err="1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야간반</a:t>
            </a:r>
            <a:r>
              <a:rPr lang="ko-KR" altLang="en-US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19:00~21:00</a:t>
            </a:r>
            <a:endParaRPr lang="ko-KR" altLang="en-US" sz="1200" dirty="0">
              <a:solidFill>
                <a:schemeClr val="tx1"/>
              </a:solidFill>
              <a:latin typeface="석보체 가는" panose="02020603020101020101" pitchFamily="18" charset="-127"/>
              <a:ea typeface="석보체 가는" panose="0202060302010102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4BFA3E-DF05-4868-A62F-867A95A72DD4}"/>
              </a:ext>
            </a:extLst>
          </p:cNvPr>
          <p:cNvGrpSpPr/>
          <p:nvPr/>
        </p:nvGrpSpPr>
        <p:grpSpPr>
          <a:xfrm>
            <a:off x="365805" y="5761465"/>
            <a:ext cx="2511353" cy="487679"/>
            <a:chOff x="260648" y="5457057"/>
            <a:chExt cx="14245376" cy="305827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7F94723-1E4B-42DD-A0A2-3965A8BF73AC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교 육 기 간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FBA973-29D9-49F0-B165-CFC55AABC0CD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87A2837E-D4BC-4281-A658-303D12A7C778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1CB8DA07-B602-4139-9328-A886F4BE0A17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6D1B0DF-51F1-4683-A249-7C18B88B1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sp>
        <p:nvSpPr>
          <p:cNvPr id="52" name="별: 꼭짓점 10개 51">
            <a:extLst>
              <a:ext uri="{FF2B5EF4-FFF2-40B4-BE49-F238E27FC236}">
                <a16:creationId xmlns:a16="http://schemas.microsoft.com/office/drawing/2014/main" id="{3228EB82-CA89-42BA-9B85-B37A8BB3D199}"/>
              </a:ext>
            </a:extLst>
          </p:cNvPr>
          <p:cNvSpPr/>
          <p:nvPr/>
        </p:nvSpPr>
        <p:spPr>
          <a:xfrm>
            <a:off x="4905164" y="3938876"/>
            <a:ext cx="1512168" cy="1446328"/>
          </a:xfrm>
          <a:prstGeom prst="star10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입학식</a:t>
            </a:r>
            <a:endParaRPr lang="en-US" altLang="ko-KR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9</a:t>
            </a:r>
            <a:r>
              <a:rPr lang="ko-KR" alt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월 </a:t>
            </a:r>
            <a:r>
              <a:rPr lang="en-US" altLang="ko-KR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4</a:t>
            </a:r>
            <a:r>
              <a:rPr lang="ko-KR" alt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일</a:t>
            </a:r>
            <a:endParaRPr lang="en-US" altLang="ko-KR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algn="ctr"/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오후 </a:t>
            </a:r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2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A59CA6-01B7-4AF5-97C6-CF32C8F36CC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64" y="7428636"/>
            <a:ext cx="1979387" cy="24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55312B-7B0E-47EE-977B-735690403130}"/>
              </a:ext>
            </a:extLst>
          </p:cNvPr>
          <p:cNvGrpSpPr/>
          <p:nvPr/>
        </p:nvGrpSpPr>
        <p:grpSpPr>
          <a:xfrm>
            <a:off x="260648" y="5457057"/>
            <a:ext cx="2693118" cy="576063"/>
            <a:chOff x="260648" y="5457057"/>
            <a:chExt cx="14245376" cy="305827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293FF98-3227-4AF2-8833-5D2AA2BDAA11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모 집 과 정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CE57B60-FB52-4162-9FC8-1B8DECDB0586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3750F4C-B884-414D-8066-8BCD67F5AB85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4B87490-9390-4716-9232-49F9E18FE7FB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7BA43D-CB7D-4B67-A920-A17167945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7FD344-263A-4DC1-B446-A8BD294B095E}"/>
              </a:ext>
            </a:extLst>
          </p:cNvPr>
          <p:cNvSpPr/>
          <p:nvPr/>
        </p:nvSpPr>
        <p:spPr>
          <a:xfrm>
            <a:off x="-3030918" y="1080469"/>
            <a:ext cx="12013128" cy="208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>
                <a:ln>
                  <a:solidFill>
                    <a:schemeClr val="tx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모 집 과 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A381D-975C-4ED2-8F70-9344F5D6E310}"/>
              </a:ext>
            </a:extLst>
          </p:cNvPr>
          <p:cNvSpPr/>
          <p:nvPr/>
        </p:nvSpPr>
        <p:spPr>
          <a:xfrm>
            <a:off x="1743994" y="10497616"/>
            <a:ext cx="2693118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기초 </a:t>
            </a:r>
            <a:r>
              <a:rPr lang="ko-KR" altLang="en-US" dirty="0" err="1">
                <a:solidFill>
                  <a:schemeClr val="tx1"/>
                </a:solidFill>
              </a:rPr>
              <a:t>교리반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사찰문화해설반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/>
                </a:solidFill>
              </a:rPr>
              <a:t>유식반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/>
                </a:solidFill>
              </a:rPr>
              <a:t>참선반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8FC84D-FBEF-42DF-A5A1-A6A32F7E30F7}"/>
              </a:ext>
            </a:extLst>
          </p:cNvPr>
          <p:cNvGrpSpPr/>
          <p:nvPr/>
        </p:nvGrpSpPr>
        <p:grpSpPr>
          <a:xfrm>
            <a:off x="260648" y="6246578"/>
            <a:ext cx="2693118" cy="576063"/>
            <a:chOff x="260648" y="5457057"/>
            <a:chExt cx="14245376" cy="305827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9043790-617F-4B4C-8053-B1BC9191A1F2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강 좌  내 용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B337883-3176-4346-9ACC-AAEC4D79AE27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638AE53-A516-4233-800E-C88B1D9CAFAA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68AD3F2-A35A-497C-BCB4-F42373815119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0071A3E-ED6C-44E9-8550-1E8AFBC93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1A2DE64-B4B7-401B-8D09-E5DEE27DED5D}"/>
              </a:ext>
            </a:extLst>
          </p:cNvPr>
          <p:cNvGrpSpPr/>
          <p:nvPr/>
        </p:nvGrpSpPr>
        <p:grpSpPr>
          <a:xfrm>
            <a:off x="282528" y="6931753"/>
            <a:ext cx="2693118" cy="576063"/>
            <a:chOff x="260648" y="5457057"/>
            <a:chExt cx="14245376" cy="305827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0F1985-F22A-4564-89BA-4E2E04C5E1EE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특별 프로그램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ABA0217-B800-4877-8E57-D4A17535F5AA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332213A-5D5A-4336-96CF-AC57DBC27013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84A4F5E-50FD-4671-9FAA-F69D2F32BE47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C020E48-C05E-4FA2-BAC5-E730738C4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6807058-1298-46F7-BBCA-2AB48DD1257F}"/>
              </a:ext>
            </a:extLst>
          </p:cNvPr>
          <p:cNvGrpSpPr/>
          <p:nvPr/>
        </p:nvGrpSpPr>
        <p:grpSpPr>
          <a:xfrm>
            <a:off x="260648" y="7689305"/>
            <a:ext cx="2693118" cy="576063"/>
            <a:chOff x="260648" y="5457057"/>
            <a:chExt cx="14245376" cy="305827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9C1F472-4707-4267-A30F-1B15FB3E5EAC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교육기간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1A33D92-62D8-4E3B-8640-AFD67CD515CD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7A89B97-C218-4679-A911-CED04D3242A1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BD1852F-E811-4625-A831-B6EA8849E891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CB2B9D0-22BA-45AE-A562-A0AE5356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85701CB-55BD-4AD2-9E62-5D52915933EE}"/>
              </a:ext>
            </a:extLst>
          </p:cNvPr>
          <p:cNvGrpSpPr/>
          <p:nvPr/>
        </p:nvGrpSpPr>
        <p:grpSpPr>
          <a:xfrm>
            <a:off x="260648" y="8337377"/>
            <a:ext cx="2693118" cy="576063"/>
            <a:chOff x="260648" y="5457057"/>
            <a:chExt cx="14245376" cy="305827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EE312AF-D25A-4760-BF64-D7B7EA346F8E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모 집 대 상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0A469C8-22EE-468C-B77A-F293F208D512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FCB612FF-B974-48F2-A516-7B3166B46C29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AD009F55-7DD0-46E7-A94F-CDA9FD388A71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9F8C134-8339-44B2-98E7-2CA694EA4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1C6F532-D600-4CD2-A2BC-C4FB08AE74B9}"/>
              </a:ext>
            </a:extLst>
          </p:cNvPr>
          <p:cNvGrpSpPr/>
          <p:nvPr/>
        </p:nvGrpSpPr>
        <p:grpSpPr>
          <a:xfrm>
            <a:off x="188640" y="9057457"/>
            <a:ext cx="2693118" cy="576063"/>
            <a:chOff x="260648" y="5457057"/>
            <a:chExt cx="14245376" cy="305827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337778E-8079-406C-A91B-5F1CEBEE9895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입학금 </a:t>
              </a:r>
              <a:r>
                <a:rPr lang="en-US" altLang="ko-KR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&amp; </a:t>
              </a:r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수업료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CEE5FBD-D615-445A-BE44-60F178BBF986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B6B652C-1F70-4727-9D79-27DAFCC036B0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6553D671-8AB2-4334-93C1-EDFD823A2776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35CFAE0-1BE9-4B59-B39A-F7F0BF933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342485-4250-4FC0-99E2-374139AEF84B}"/>
              </a:ext>
            </a:extLst>
          </p:cNvPr>
          <p:cNvSpPr/>
          <p:nvPr/>
        </p:nvSpPr>
        <p:spPr>
          <a:xfrm>
            <a:off x="3573016" y="5547754"/>
            <a:ext cx="445121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부산광역시 해운대구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좌동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1461-7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영진파스타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층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지하철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호선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번출구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9C6F8DE-E148-4A8A-92D3-9E9DF246F34E}"/>
              </a:ext>
            </a:extLst>
          </p:cNvPr>
          <p:cNvSpPr/>
          <p:nvPr/>
        </p:nvSpPr>
        <p:spPr>
          <a:xfrm>
            <a:off x="-3124806" y="3480063"/>
            <a:ext cx="12013128" cy="1440160"/>
          </a:xfrm>
          <a:prstGeom prst="rect">
            <a:avLst/>
          </a:prstGeom>
          <a:solidFill>
            <a:srgbClr val="5000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AEAE980-5630-4202-A015-D56BA798F0B0}"/>
              </a:ext>
            </a:extLst>
          </p:cNvPr>
          <p:cNvSpPr/>
          <p:nvPr/>
        </p:nvSpPr>
        <p:spPr>
          <a:xfrm>
            <a:off x="3429000" y="8199738"/>
            <a:ext cx="2448272" cy="392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1200" dirty="0">
                <a:solidFill>
                  <a:schemeClr val="tx1"/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대한불교조계종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9E6A9F-B426-4CDF-8E72-20CDCE5449CB}"/>
              </a:ext>
            </a:extLst>
          </p:cNvPr>
          <p:cNvSpPr/>
          <p:nvPr/>
        </p:nvSpPr>
        <p:spPr>
          <a:xfrm>
            <a:off x="3447049" y="8459672"/>
            <a:ext cx="2430223" cy="256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1200" dirty="0">
                <a:solidFill>
                  <a:schemeClr val="tx1"/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범어사 직할 전법 교육 </a:t>
            </a:r>
            <a:r>
              <a:rPr lang="ko-KR" altLang="en-US" sz="1200" dirty="0" err="1">
                <a:solidFill>
                  <a:schemeClr val="tx1"/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기도도량</a:t>
            </a:r>
            <a:endParaRPr lang="en-US" altLang="ko-KR" sz="1200" dirty="0">
              <a:solidFill>
                <a:schemeClr val="tx1"/>
              </a:solidFill>
              <a:latin typeface="석보체 보통(OTF)" panose="02020603020101020101" pitchFamily="18" charset="-127"/>
              <a:ea typeface="석보체 보통(OTF)" panose="02020603020101020101" pitchFamily="18" charset="-127"/>
            </a:endParaRPr>
          </a:p>
          <a:p>
            <a:pPr algn="dist"/>
            <a:endParaRPr lang="ko-KR" altLang="en-US" sz="1200" dirty="0">
              <a:solidFill>
                <a:schemeClr val="tx1"/>
              </a:solidFill>
              <a:latin typeface="석보체 보통(OTF)" panose="02020603020101020101" pitchFamily="18" charset="-127"/>
              <a:ea typeface="석보체 보통(OTF)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5E2F99-3B7E-4965-ACD1-26555C3D66CD}"/>
              </a:ext>
            </a:extLst>
          </p:cNvPr>
          <p:cNvSpPr/>
          <p:nvPr/>
        </p:nvSpPr>
        <p:spPr>
          <a:xfrm>
            <a:off x="3429000" y="8697416"/>
            <a:ext cx="2430223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3200" dirty="0">
                <a:solidFill>
                  <a:schemeClr val="tx1"/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반야선원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81ABF-04A2-4A73-AAFD-63BAE2305DBF}"/>
              </a:ext>
            </a:extLst>
          </p:cNvPr>
          <p:cNvSpPr/>
          <p:nvPr/>
        </p:nvSpPr>
        <p:spPr>
          <a:xfrm>
            <a:off x="3573016" y="6177136"/>
            <a:ext cx="445121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불교를 바로 알고 바로 믿고자 하는 사람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만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19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세 이상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학력제한 없음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FC2A1D-9DB6-4F93-837A-F45C300B0F88}"/>
              </a:ext>
            </a:extLst>
          </p:cNvPr>
          <p:cNvSpPr/>
          <p:nvPr/>
        </p:nvSpPr>
        <p:spPr>
          <a:xfrm>
            <a:off x="3645024" y="6753200"/>
            <a:ext cx="4451210" cy="392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입학금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만원 수업료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20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만원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b="0" i="0" dirty="0">
                <a:solidFill>
                  <a:srgbClr val="555555"/>
                </a:solidFill>
                <a:effectLst/>
                <a:latin typeface="Droid Sans"/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수업료는 분납 가능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43B5B7-ADC7-4D30-BE33-7C046B0A5A1E}"/>
              </a:ext>
            </a:extLst>
          </p:cNvPr>
          <p:cNvSpPr/>
          <p:nvPr/>
        </p:nvSpPr>
        <p:spPr>
          <a:xfrm>
            <a:off x="373573" y="9755575"/>
            <a:ext cx="51603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범어사직할 전법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ko-KR" altLang="en-US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교육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ko-KR" altLang="en-US" b="0" cap="none" spc="0" dirty="0" err="1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기도도량</a:t>
            </a:r>
            <a:r>
              <a:rPr lang="ko-KR" altLang="en-US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0" cap="none" spc="0" dirty="0" err="1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해운대포교원</a:t>
            </a:r>
            <a:endParaRPr lang="en-US" altLang="ko-KR" b="0" cap="none" spc="0" dirty="0">
              <a:ln w="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AC05193-1B68-4110-A862-A2AEC52B5CEB}"/>
              </a:ext>
            </a:extLst>
          </p:cNvPr>
          <p:cNvSpPr/>
          <p:nvPr/>
        </p:nvSpPr>
        <p:spPr>
          <a:xfrm>
            <a:off x="3651667" y="7314625"/>
            <a:ext cx="3206333" cy="313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오전반 </a:t>
            </a:r>
            <a:r>
              <a:rPr lang="en-US" altLang="ko-KR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10:00~12:00  </a:t>
            </a:r>
            <a:r>
              <a:rPr lang="ko-KR" altLang="en-US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오후반 </a:t>
            </a:r>
            <a:r>
              <a:rPr lang="en-US" altLang="ko-KR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19:00~21:00</a:t>
            </a:r>
            <a:endParaRPr lang="ko-KR" altLang="en-US" sz="1200" dirty="0">
              <a:solidFill>
                <a:schemeClr val="tx1"/>
              </a:solidFill>
              <a:latin typeface="석보체 가는" panose="02020603020101020101" pitchFamily="18" charset="-127"/>
              <a:ea typeface="석보체 가는" panose="02020603020101020101" pitchFamily="18" charset="-127"/>
            </a:endParaRPr>
          </a:p>
        </p:txBody>
      </p:sp>
      <p:sp>
        <p:nvSpPr>
          <p:cNvPr id="4" name="별: 꼭짓점 10개 3">
            <a:extLst>
              <a:ext uri="{FF2B5EF4-FFF2-40B4-BE49-F238E27FC236}">
                <a16:creationId xmlns:a16="http://schemas.microsoft.com/office/drawing/2014/main" id="{658DBEEC-5787-4369-964F-E4ED5008040C}"/>
              </a:ext>
            </a:extLst>
          </p:cNvPr>
          <p:cNvSpPr/>
          <p:nvPr/>
        </p:nvSpPr>
        <p:spPr>
          <a:xfrm>
            <a:off x="4498749" y="10161321"/>
            <a:ext cx="1512168" cy="1446328"/>
          </a:xfrm>
          <a:prstGeom prst="star10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입학식</a:t>
            </a:r>
            <a:endParaRPr lang="en-US" altLang="ko-KR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월 </a:t>
            </a:r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6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57062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925B0A-8D44-4E50-A7FA-157CCAB1F3E8}"/>
              </a:ext>
            </a:extLst>
          </p:cNvPr>
          <p:cNvGrpSpPr/>
          <p:nvPr/>
        </p:nvGrpSpPr>
        <p:grpSpPr>
          <a:xfrm>
            <a:off x="14064" y="100236"/>
            <a:ext cx="11509536" cy="9705528"/>
            <a:chOff x="585118" y="848544"/>
            <a:chExt cx="9673742" cy="7048400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8662AFB-DCAB-456C-B652-E100FB9AC535}"/>
                </a:ext>
              </a:extLst>
            </p:cNvPr>
            <p:cNvSpPr/>
            <p:nvPr/>
          </p:nvSpPr>
          <p:spPr>
            <a:xfrm>
              <a:off x="761207" y="848544"/>
              <a:ext cx="5296085" cy="7048400"/>
            </a:xfrm>
            <a:custGeom>
              <a:avLst/>
              <a:gdLst>
                <a:gd name="connsiteX0" fmla="*/ 2380456 w 5296085"/>
                <a:gd name="connsiteY0" fmla="*/ 0 h 7048400"/>
                <a:gd name="connsiteX1" fmla="*/ 2876128 w 5296085"/>
                <a:gd name="connsiteY1" fmla="*/ 0 h 7048400"/>
                <a:gd name="connsiteX2" fmla="*/ 2876128 w 5296085"/>
                <a:gd name="connsiteY2" fmla="*/ 1872208 h 7048400"/>
                <a:gd name="connsiteX3" fmla="*/ 5256584 w 5296085"/>
                <a:gd name="connsiteY3" fmla="*/ 1872208 h 7048400"/>
                <a:gd name="connsiteX4" fmla="*/ 5256584 w 5296085"/>
                <a:gd name="connsiteY4" fmla="*/ 2448272 h 7048400"/>
                <a:gd name="connsiteX5" fmla="*/ 2876128 w 5296085"/>
                <a:gd name="connsiteY5" fmla="*/ 2448272 h 7048400"/>
                <a:gd name="connsiteX6" fmla="*/ 2876128 w 5296085"/>
                <a:gd name="connsiteY6" fmla="*/ 4752528 h 7048400"/>
                <a:gd name="connsiteX7" fmla="*/ 5296085 w 5296085"/>
                <a:gd name="connsiteY7" fmla="*/ 4752528 h 7048400"/>
                <a:gd name="connsiteX8" fmla="*/ 5296085 w 5296085"/>
                <a:gd name="connsiteY8" fmla="*/ 5328592 h 7048400"/>
                <a:gd name="connsiteX9" fmla="*/ 2876128 w 5296085"/>
                <a:gd name="connsiteY9" fmla="*/ 5328592 h 7048400"/>
                <a:gd name="connsiteX10" fmla="*/ 2876128 w 5296085"/>
                <a:gd name="connsiteY10" fmla="*/ 7048400 h 7048400"/>
                <a:gd name="connsiteX11" fmla="*/ 2380456 w 5296085"/>
                <a:gd name="connsiteY11" fmla="*/ 7048400 h 7048400"/>
                <a:gd name="connsiteX12" fmla="*/ 2380456 w 5296085"/>
                <a:gd name="connsiteY12" fmla="*/ 5328592 h 7048400"/>
                <a:gd name="connsiteX13" fmla="*/ 39501 w 5296085"/>
                <a:gd name="connsiteY13" fmla="*/ 5328592 h 7048400"/>
                <a:gd name="connsiteX14" fmla="*/ 39501 w 5296085"/>
                <a:gd name="connsiteY14" fmla="*/ 4752528 h 7048400"/>
                <a:gd name="connsiteX15" fmla="*/ 2380456 w 5296085"/>
                <a:gd name="connsiteY15" fmla="*/ 4752528 h 7048400"/>
                <a:gd name="connsiteX16" fmla="*/ 2380456 w 5296085"/>
                <a:gd name="connsiteY16" fmla="*/ 2448272 h 7048400"/>
                <a:gd name="connsiteX17" fmla="*/ 0 w 5296085"/>
                <a:gd name="connsiteY17" fmla="*/ 2448272 h 7048400"/>
                <a:gd name="connsiteX18" fmla="*/ 0 w 5296085"/>
                <a:gd name="connsiteY18" fmla="*/ 1872208 h 7048400"/>
                <a:gd name="connsiteX19" fmla="*/ 2380456 w 5296085"/>
                <a:gd name="connsiteY19" fmla="*/ 1872208 h 704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96085" h="7048400">
                  <a:moveTo>
                    <a:pt x="2380456" y="0"/>
                  </a:moveTo>
                  <a:lnTo>
                    <a:pt x="2876128" y="0"/>
                  </a:lnTo>
                  <a:lnTo>
                    <a:pt x="2876128" y="1872208"/>
                  </a:lnTo>
                  <a:lnTo>
                    <a:pt x="5256584" y="1872208"/>
                  </a:lnTo>
                  <a:lnTo>
                    <a:pt x="5256584" y="2448272"/>
                  </a:lnTo>
                  <a:lnTo>
                    <a:pt x="2876128" y="2448272"/>
                  </a:lnTo>
                  <a:lnTo>
                    <a:pt x="2876128" y="4752528"/>
                  </a:lnTo>
                  <a:lnTo>
                    <a:pt x="5296085" y="4752528"/>
                  </a:lnTo>
                  <a:lnTo>
                    <a:pt x="5296085" y="5328592"/>
                  </a:lnTo>
                  <a:lnTo>
                    <a:pt x="2876128" y="5328592"/>
                  </a:lnTo>
                  <a:lnTo>
                    <a:pt x="2876128" y="7048400"/>
                  </a:lnTo>
                  <a:lnTo>
                    <a:pt x="2380456" y="7048400"/>
                  </a:lnTo>
                  <a:lnTo>
                    <a:pt x="2380456" y="5328592"/>
                  </a:lnTo>
                  <a:lnTo>
                    <a:pt x="39501" y="5328592"/>
                  </a:lnTo>
                  <a:lnTo>
                    <a:pt x="39501" y="4752528"/>
                  </a:lnTo>
                  <a:lnTo>
                    <a:pt x="2380456" y="4752528"/>
                  </a:lnTo>
                  <a:lnTo>
                    <a:pt x="2380456" y="2448272"/>
                  </a:lnTo>
                  <a:lnTo>
                    <a:pt x="0" y="2448272"/>
                  </a:lnTo>
                  <a:lnTo>
                    <a:pt x="0" y="1872208"/>
                  </a:lnTo>
                  <a:lnTo>
                    <a:pt x="2380456" y="18722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EAB36AFF-F559-443C-98E4-B60B5F925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12" y="1373043"/>
              <a:ext cx="2200429" cy="319217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C4BBE1-AB1A-4AB6-9ABB-6B0038738252}"/>
                </a:ext>
              </a:extLst>
            </p:cNvPr>
            <p:cNvSpPr/>
            <p:nvPr/>
          </p:nvSpPr>
          <p:spPr>
            <a:xfrm>
              <a:off x="7449855" y="3010310"/>
              <a:ext cx="2809005" cy="981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파스타 빌딩 </a:t>
              </a:r>
              <a:r>
                <a:rPr lang="en-US" altLang="ko-KR" sz="3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8</a:t>
              </a:r>
              <a:r>
                <a:rPr lang="ko-KR" altLang="en-US" sz="3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층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76C7CA-52B5-4A83-8DFA-B1CBFB12ADF9}"/>
                </a:ext>
              </a:extLst>
            </p:cNvPr>
            <p:cNvSpPr/>
            <p:nvPr/>
          </p:nvSpPr>
          <p:spPr>
            <a:xfrm>
              <a:off x="3740875" y="2723806"/>
              <a:ext cx="2016224" cy="573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</a:rPr>
                <a:t>좌동로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7E2395-5D6E-4374-9E0B-88340144EB25}"/>
                </a:ext>
              </a:extLst>
            </p:cNvPr>
            <p:cNvSpPr/>
            <p:nvPr/>
          </p:nvSpPr>
          <p:spPr>
            <a:xfrm>
              <a:off x="3716339" y="5569032"/>
              <a:ext cx="2016224" cy="646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</a:rPr>
                <a:t>해운대로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E295E4C-188B-4873-8D45-C1FE5AA6530B}"/>
                </a:ext>
              </a:extLst>
            </p:cNvPr>
            <p:cNvSpPr/>
            <p:nvPr/>
          </p:nvSpPr>
          <p:spPr>
            <a:xfrm>
              <a:off x="585118" y="4577750"/>
              <a:ext cx="239005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장산역</a:t>
              </a:r>
              <a:endPara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  <a:r>
                <a:rPr lang="ko-KR" altLang="en-US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번 출구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68D8A0-7C03-4CE3-B1A4-09C11D60F9D0}"/>
                </a:ext>
              </a:extLst>
            </p:cNvPr>
            <p:cNvSpPr/>
            <p:nvPr/>
          </p:nvSpPr>
          <p:spPr>
            <a:xfrm>
              <a:off x="3141663" y="1136576"/>
              <a:ext cx="518488" cy="11992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</a:rPr>
                <a:t>세실로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83F8F0-9AE7-42F6-984A-BAF6E52C6A7B}"/>
              </a:ext>
            </a:extLst>
          </p:cNvPr>
          <p:cNvSpPr/>
          <p:nvPr/>
        </p:nvSpPr>
        <p:spPr>
          <a:xfrm>
            <a:off x="344781" y="6665429"/>
            <a:ext cx="2559781" cy="72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지하철 </a:t>
            </a:r>
            <a:r>
              <a:rPr lang="ko-KR" altLang="en-US" sz="2800" dirty="0" err="1">
                <a:solidFill>
                  <a:schemeClr val="tx1"/>
                </a:solidFill>
              </a:rPr>
              <a:t>장산역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D8334C-DB4E-4C52-AFF2-6D8CC093EF00}"/>
              </a:ext>
            </a:extLst>
          </p:cNvPr>
          <p:cNvSpPr/>
          <p:nvPr/>
        </p:nvSpPr>
        <p:spPr>
          <a:xfrm>
            <a:off x="203719" y="290253"/>
            <a:ext cx="2843611" cy="708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+mj-ea"/>
                <a:ea typeface="+mj-ea"/>
              </a:rPr>
              <a:t>좌동</a:t>
            </a:r>
            <a:r>
              <a:rPr lang="ko-KR" altLang="en-US" sz="2800" dirty="0">
                <a:solidFill>
                  <a:schemeClr val="tx1"/>
                </a:solidFill>
                <a:latin typeface="+mj-ea"/>
                <a:ea typeface="+mj-ea"/>
              </a:rPr>
              <a:t> 재래시장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14C407-E1ED-429C-A2BC-4CA75677C1CF}"/>
              </a:ext>
            </a:extLst>
          </p:cNvPr>
          <p:cNvGrpSpPr/>
          <p:nvPr/>
        </p:nvGrpSpPr>
        <p:grpSpPr>
          <a:xfrm>
            <a:off x="-3929437" y="2339525"/>
            <a:ext cx="1368152" cy="1474854"/>
            <a:chOff x="-4212974" y="2499011"/>
            <a:chExt cx="1368152" cy="147485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5BC0D8D-C185-4DE2-B3A5-E38EA4097E66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217A31C-D694-456B-833D-6B6E2146F270}"/>
                </a:ext>
              </a:extLst>
            </p:cNvPr>
            <p:cNvSpPr/>
            <p:nvPr/>
          </p:nvSpPr>
          <p:spPr>
            <a:xfrm>
              <a:off x="-3990419" y="2682440"/>
              <a:ext cx="923042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6600" b="0" cap="none" spc="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102A62-5C64-4C12-96B1-EED6A7A6A64C}"/>
              </a:ext>
            </a:extLst>
          </p:cNvPr>
          <p:cNvGrpSpPr/>
          <p:nvPr/>
        </p:nvGrpSpPr>
        <p:grpSpPr>
          <a:xfrm>
            <a:off x="2348880" y="6051342"/>
            <a:ext cx="616882" cy="557842"/>
            <a:chOff x="-4212974" y="2499011"/>
            <a:chExt cx="1368152" cy="147485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B89C0AF-8525-45AD-951A-39DBADA6FF67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C0A4F54-4B95-4FB4-9F34-50766B28E91A}"/>
                </a:ext>
              </a:extLst>
            </p:cNvPr>
            <p:cNvSpPr/>
            <p:nvPr/>
          </p:nvSpPr>
          <p:spPr>
            <a:xfrm>
              <a:off x="-3990419" y="2682439"/>
              <a:ext cx="923043" cy="12205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0" cap="none" spc="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0469CB-F139-4126-9F9D-E15349719556}"/>
              </a:ext>
            </a:extLst>
          </p:cNvPr>
          <p:cNvGrpSpPr/>
          <p:nvPr/>
        </p:nvGrpSpPr>
        <p:grpSpPr>
          <a:xfrm>
            <a:off x="3734833" y="5997407"/>
            <a:ext cx="616882" cy="557842"/>
            <a:chOff x="-4212974" y="2499011"/>
            <a:chExt cx="1368152" cy="147485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59CD07C-8FA0-404A-8D61-377B427D1B25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06DC59-0364-4CD8-BB75-FA01437BE859}"/>
                </a:ext>
              </a:extLst>
            </p:cNvPr>
            <p:cNvSpPr/>
            <p:nvPr/>
          </p:nvSpPr>
          <p:spPr>
            <a:xfrm>
              <a:off x="-3990419" y="2682439"/>
              <a:ext cx="923043" cy="12205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endParaRPr lang="en-US" altLang="ko-KR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313FBD-B035-401B-B9F1-D3BC037A591F}"/>
              </a:ext>
            </a:extLst>
          </p:cNvPr>
          <p:cNvGrpSpPr/>
          <p:nvPr/>
        </p:nvGrpSpPr>
        <p:grpSpPr>
          <a:xfrm>
            <a:off x="3789306" y="7558645"/>
            <a:ext cx="616882" cy="557842"/>
            <a:chOff x="-4212974" y="2499011"/>
            <a:chExt cx="1368152" cy="147485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B06896D-82EC-4C0B-B8CD-56035DE62B28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CD9C32-DF63-458A-816E-BE1E75B38BE3}"/>
                </a:ext>
              </a:extLst>
            </p:cNvPr>
            <p:cNvSpPr/>
            <p:nvPr/>
          </p:nvSpPr>
          <p:spPr>
            <a:xfrm>
              <a:off x="-3990419" y="2682439"/>
              <a:ext cx="923043" cy="12205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en-US" altLang="ko-KR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3DC3C0E-590F-449C-822F-9E852F096E86}"/>
              </a:ext>
            </a:extLst>
          </p:cNvPr>
          <p:cNvGrpSpPr/>
          <p:nvPr/>
        </p:nvGrpSpPr>
        <p:grpSpPr>
          <a:xfrm>
            <a:off x="2348880" y="7563510"/>
            <a:ext cx="616882" cy="557842"/>
            <a:chOff x="-4212974" y="2499011"/>
            <a:chExt cx="1368152" cy="147485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9A1033B-6567-42E3-AAC5-6FA009562825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3E311DB-351F-47AC-A5EA-5FD160DA2A95}"/>
                </a:ext>
              </a:extLst>
            </p:cNvPr>
            <p:cNvSpPr/>
            <p:nvPr/>
          </p:nvSpPr>
          <p:spPr>
            <a:xfrm>
              <a:off x="-3990419" y="2682439"/>
              <a:ext cx="923043" cy="12205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endParaRPr lang="en-US" altLang="ko-KR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82C0E544-1DFD-41D7-9AB9-421B5AD9DCCF}"/>
              </a:ext>
            </a:extLst>
          </p:cNvPr>
          <p:cNvSpPr/>
          <p:nvPr/>
        </p:nvSpPr>
        <p:spPr>
          <a:xfrm>
            <a:off x="3454557" y="3751704"/>
            <a:ext cx="2873384" cy="2088232"/>
          </a:xfrm>
          <a:prstGeom prst="wedgeEllipseCallout">
            <a:avLst>
              <a:gd name="adj1" fmla="val -88775"/>
              <a:gd name="adj2" fmla="val -43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영진 파스타 빌딩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층</a:t>
            </a: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311F3BD9-F3AA-46C1-BCC3-0537DA66A3C2}"/>
              </a:ext>
            </a:extLst>
          </p:cNvPr>
          <p:cNvSpPr/>
          <p:nvPr/>
        </p:nvSpPr>
        <p:spPr>
          <a:xfrm>
            <a:off x="2360612" y="4364117"/>
            <a:ext cx="616883" cy="1621216"/>
          </a:xfrm>
          <a:prstGeom prst="upArrow">
            <a:avLst>
              <a:gd name="adj1" fmla="val 50000"/>
              <a:gd name="adj2" fmla="val 105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200m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22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233</Words>
  <Application>Microsoft Office PowerPoint</Application>
  <PresentationFormat>A4 용지(210x297mm)</PresentationFormat>
  <Paragraphs>84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6" baseType="lpstr">
      <vt:lpstr>Droid Sans</vt:lpstr>
      <vt:lpstr>HY견고딕</vt:lpstr>
      <vt:lpstr>HY견명조</vt:lpstr>
      <vt:lpstr>HY궁서</vt:lpstr>
      <vt:lpstr>맑은 고딕</vt:lpstr>
      <vt:lpstr>석보체 가는</vt:lpstr>
      <vt:lpstr>석보체 가는(OTF)</vt:lpstr>
      <vt:lpstr>석보체 보통(OTF)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김대희</dc:creator>
  <cp:lastModifiedBy>user</cp:lastModifiedBy>
  <cp:revision>43</cp:revision>
  <cp:lastPrinted>2022-01-25T14:10:43Z</cp:lastPrinted>
  <dcterms:created xsi:type="dcterms:W3CDTF">2022-01-21T21:45:00Z</dcterms:created>
  <dcterms:modified xsi:type="dcterms:W3CDTF">2022-07-26T07:48:26Z</dcterms:modified>
</cp:coreProperties>
</file>