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handoutMasterIdLst>
    <p:handoutMasterId r:id="rId9"/>
  </p:handoutMasterIdLst>
  <p:sldIdLst>
    <p:sldId id="277" r:id="rId2"/>
    <p:sldId id="278" r:id="rId3"/>
    <p:sldId id="279" r:id="rId4"/>
    <p:sldId id="280" r:id="rId5"/>
    <p:sldId id="281" r:id="rId6"/>
    <p:sldId id="265" r:id="rId7"/>
  </p:sldIdLst>
  <p:sldSz cx="9906000" cy="6858000" type="A4"/>
  <p:notesSz cx="6797675" cy="9926638"/>
  <p:defaultTextStyle>
    <a:defPPr>
      <a:defRPr lang="ko-KR"/>
    </a:defPPr>
    <a:lvl1pPr marL="0" algn="l" defTabSz="663123" rtl="0" eaLnBrk="1" latinLnBrk="1" hangingPunct="1">
      <a:defRPr sz="1305" kern="1200">
        <a:solidFill>
          <a:schemeClr val="tx1"/>
        </a:solidFill>
        <a:latin typeface="+mn-lt"/>
        <a:ea typeface="+mn-ea"/>
        <a:cs typeface="+mn-cs"/>
      </a:defRPr>
    </a:lvl1pPr>
    <a:lvl2pPr marL="331561" algn="l" defTabSz="663123" rtl="0" eaLnBrk="1" latinLnBrk="1" hangingPunct="1">
      <a:defRPr sz="1305" kern="1200">
        <a:solidFill>
          <a:schemeClr val="tx1"/>
        </a:solidFill>
        <a:latin typeface="+mn-lt"/>
        <a:ea typeface="+mn-ea"/>
        <a:cs typeface="+mn-cs"/>
      </a:defRPr>
    </a:lvl2pPr>
    <a:lvl3pPr marL="663123" algn="l" defTabSz="663123" rtl="0" eaLnBrk="1" latinLnBrk="1" hangingPunct="1">
      <a:defRPr sz="1305" kern="1200">
        <a:solidFill>
          <a:schemeClr val="tx1"/>
        </a:solidFill>
        <a:latin typeface="+mn-lt"/>
        <a:ea typeface="+mn-ea"/>
        <a:cs typeface="+mn-cs"/>
      </a:defRPr>
    </a:lvl3pPr>
    <a:lvl4pPr marL="994684" algn="l" defTabSz="663123" rtl="0" eaLnBrk="1" latinLnBrk="1" hangingPunct="1">
      <a:defRPr sz="1305" kern="1200">
        <a:solidFill>
          <a:schemeClr val="tx1"/>
        </a:solidFill>
        <a:latin typeface="+mn-lt"/>
        <a:ea typeface="+mn-ea"/>
        <a:cs typeface="+mn-cs"/>
      </a:defRPr>
    </a:lvl4pPr>
    <a:lvl5pPr marL="1326246" algn="l" defTabSz="663123" rtl="0" eaLnBrk="1" latinLnBrk="1" hangingPunct="1">
      <a:defRPr sz="1305" kern="1200">
        <a:solidFill>
          <a:schemeClr val="tx1"/>
        </a:solidFill>
        <a:latin typeface="+mn-lt"/>
        <a:ea typeface="+mn-ea"/>
        <a:cs typeface="+mn-cs"/>
      </a:defRPr>
    </a:lvl5pPr>
    <a:lvl6pPr marL="1657807" algn="l" defTabSz="663123" rtl="0" eaLnBrk="1" latinLnBrk="1" hangingPunct="1">
      <a:defRPr sz="1305" kern="1200">
        <a:solidFill>
          <a:schemeClr val="tx1"/>
        </a:solidFill>
        <a:latin typeface="+mn-lt"/>
        <a:ea typeface="+mn-ea"/>
        <a:cs typeface="+mn-cs"/>
      </a:defRPr>
    </a:lvl6pPr>
    <a:lvl7pPr marL="1989369" algn="l" defTabSz="663123" rtl="0" eaLnBrk="1" latinLnBrk="1" hangingPunct="1">
      <a:defRPr sz="1305" kern="1200">
        <a:solidFill>
          <a:schemeClr val="tx1"/>
        </a:solidFill>
        <a:latin typeface="+mn-lt"/>
        <a:ea typeface="+mn-ea"/>
        <a:cs typeface="+mn-cs"/>
      </a:defRPr>
    </a:lvl7pPr>
    <a:lvl8pPr marL="2320930" algn="l" defTabSz="663123" rtl="0" eaLnBrk="1" latinLnBrk="1" hangingPunct="1">
      <a:defRPr sz="1305" kern="1200">
        <a:solidFill>
          <a:schemeClr val="tx1"/>
        </a:solidFill>
        <a:latin typeface="+mn-lt"/>
        <a:ea typeface="+mn-ea"/>
        <a:cs typeface="+mn-cs"/>
      </a:defRPr>
    </a:lvl8pPr>
    <a:lvl9pPr marL="2652492" algn="l" defTabSz="663123" rtl="0" eaLnBrk="1" latinLnBrk="1" hangingPunct="1">
      <a:defRPr sz="13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1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0B6FA-2FC1-40F5-BE28-F999581D425F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47A8B-D737-4D7F-95A7-48BF52B0E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4823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65757-2D83-4FEE-BC73-75FE23ED4059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023581-5FB8-46A1-9DD1-1AE216ABC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9583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63123" rtl="0" eaLnBrk="1" latinLnBrk="1" hangingPunct="1">
      <a:defRPr sz="870" kern="1200">
        <a:solidFill>
          <a:schemeClr val="tx1"/>
        </a:solidFill>
        <a:latin typeface="+mn-lt"/>
        <a:ea typeface="+mn-ea"/>
        <a:cs typeface="+mn-cs"/>
      </a:defRPr>
    </a:lvl1pPr>
    <a:lvl2pPr marL="331561" algn="l" defTabSz="663123" rtl="0" eaLnBrk="1" latinLnBrk="1" hangingPunct="1">
      <a:defRPr sz="870" kern="1200">
        <a:solidFill>
          <a:schemeClr val="tx1"/>
        </a:solidFill>
        <a:latin typeface="+mn-lt"/>
        <a:ea typeface="+mn-ea"/>
        <a:cs typeface="+mn-cs"/>
      </a:defRPr>
    </a:lvl2pPr>
    <a:lvl3pPr marL="663123" algn="l" defTabSz="663123" rtl="0" eaLnBrk="1" latinLnBrk="1" hangingPunct="1">
      <a:defRPr sz="870" kern="1200">
        <a:solidFill>
          <a:schemeClr val="tx1"/>
        </a:solidFill>
        <a:latin typeface="+mn-lt"/>
        <a:ea typeface="+mn-ea"/>
        <a:cs typeface="+mn-cs"/>
      </a:defRPr>
    </a:lvl3pPr>
    <a:lvl4pPr marL="994684" algn="l" defTabSz="663123" rtl="0" eaLnBrk="1" latinLnBrk="1" hangingPunct="1">
      <a:defRPr sz="870" kern="1200">
        <a:solidFill>
          <a:schemeClr val="tx1"/>
        </a:solidFill>
        <a:latin typeface="+mn-lt"/>
        <a:ea typeface="+mn-ea"/>
        <a:cs typeface="+mn-cs"/>
      </a:defRPr>
    </a:lvl4pPr>
    <a:lvl5pPr marL="1326246" algn="l" defTabSz="663123" rtl="0" eaLnBrk="1" latinLnBrk="1" hangingPunct="1">
      <a:defRPr sz="870" kern="1200">
        <a:solidFill>
          <a:schemeClr val="tx1"/>
        </a:solidFill>
        <a:latin typeface="+mn-lt"/>
        <a:ea typeface="+mn-ea"/>
        <a:cs typeface="+mn-cs"/>
      </a:defRPr>
    </a:lvl5pPr>
    <a:lvl6pPr marL="1657807" algn="l" defTabSz="663123" rtl="0" eaLnBrk="1" latinLnBrk="1" hangingPunct="1">
      <a:defRPr sz="870" kern="1200">
        <a:solidFill>
          <a:schemeClr val="tx1"/>
        </a:solidFill>
        <a:latin typeface="+mn-lt"/>
        <a:ea typeface="+mn-ea"/>
        <a:cs typeface="+mn-cs"/>
      </a:defRPr>
    </a:lvl6pPr>
    <a:lvl7pPr marL="1989369" algn="l" defTabSz="663123" rtl="0" eaLnBrk="1" latinLnBrk="1" hangingPunct="1">
      <a:defRPr sz="870" kern="1200">
        <a:solidFill>
          <a:schemeClr val="tx1"/>
        </a:solidFill>
        <a:latin typeface="+mn-lt"/>
        <a:ea typeface="+mn-ea"/>
        <a:cs typeface="+mn-cs"/>
      </a:defRPr>
    </a:lvl7pPr>
    <a:lvl8pPr marL="2320930" algn="l" defTabSz="663123" rtl="0" eaLnBrk="1" latinLnBrk="1" hangingPunct="1">
      <a:defRPr sz="870" kern="1200">
        <a:solidFill>
          <a:schemeClr val="tx1"/>
        </a:solidFill>
        <a:latin typeface="+mn-lt"/>
        <a:ea typeface="+mn-ea"/>
        <a:cs typeface="+mn-cs"/>
      </a:defRPr>
    </a:lvl8pPr>
    <a:lvl9pPr marL="2652492" algn="l" defTabSz="663123" rtl="0" eaLnBrk="1" latinLnBrk="1" hangingPunct="1">
      <a:defRPr sz="87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94A878E0-70BF-4E77-8AEE-CAE6BAB756BB}" type="datetime1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5FC1168B-A5B2-49BF-ABDF-9EAE186E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736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5C0FC615-E43D-4E9A-A561-C0077F106427}" type="datetime1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5FC1168B-A5B2-49BF-ABDF-9EAE186E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491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E4FEF30C-47FA-48A3-A8FE-FC6516513C60}" type="datetime1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5FC1168B-A5B2-49BF-ABDF-9EAE186E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173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0130E7D0-3ADF-4522-8D5B-346379DA99AB}" type="datetime1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5FC1168B-A5B2-49BF-ABDF-9EAE186E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280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DD051C98-9E1A-4AE2-B562-B47E67BC2AF6}" type="datetime1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5FC1168B-A5B2-49BF-ABDF-9EAE186E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940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5872BF38-132A-4646-9373-D184E6ECBC92}" type="datetime1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5FC1168B-A5B2-49BF-ABDF-9EAE186E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27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1CD83176-13EF-4115-9044-787CC337CAC9}" type="datetime1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5FC1168B-A5B2-49BF-ABDF-9EAE186E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078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5C5E316D-1B46-4A19-8632-E5A136EB2425}" type="datetime1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5FC1168B-A5B2-49BF-ABDF-9EAE186E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54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2085D05F-E70B-4514-88F9-DB5D5454E4B7}" type="datetime1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756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626D7124-14C3-4E44-9CCE-79FE89E495B1}" type="datetime1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5FC1168B-A5B2-49BF-ABDF-9EAE186E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77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EEF7EE0C-4CCB-411D-9CF8-4B9AEDFBCD4A}" type="datetime1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5FC1168B-A5B2-49BF-ABDF-9EAE186E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84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5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0" y="646056"/>
            <a:ext cx="9906000" cy="20321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113" y="713864"/>
            <a:ext cx="9778097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ko-KR" altLang="en-US" sz="14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안녕하세요</a:t>
            </a:r>
            <a:r>
              <a:rPr lang="en-US" altLang="ko-KR" sz="14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  <a:r>
              <a:rPr lang="en-US" altLang="ko-KR" sz="1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endParaRPr lang="en-US" altLang="ko-KR" sz="1400" dirty="0" smtClean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fontAlgn="base" latinLnBrk="0"/>
            <a:r>
              <a:rPr lang="ko-KR" altLang="en-US" sz="14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현재 </a:t>
            </a:r>
            <a:r>
              <a:rPr lang="en-US" altLang="ko-KR" sz="140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“</a:t>
            </a:r>
            <a:r>
              <a:rPr lang="ko-KR" altLang="en-US" sz="140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국가 </a:t>
            </a:r>
            <a:r>
              <a:rPr lang="ko-KR" altLang="en-US" sz="1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암 지식정보 중심의 인공지능 기반 </a:t>
            </a:r>
            <a:r>
              <a:rPr lang="ko-KR" altLang="en-US" sz="14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상담형</a:t>
            </a:r>
            <a:r>
              <a:rPr lang="ko-KR" altLang="en-US" sz="1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4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챗봇</a:t>
            </a:r>
            <a:r>
              <a:rPr lang="ko-KR" altLang="en-US" sz="1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서비스 구축</a:t>
            </a:r>
            <a:r>
              <a:rPr lang="en-US" altLang="ko-KR" sz="1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”</a:t>
            </a:r>
            <a:r>
              <a:rPr lang="ko-KR" altLang="en-US" sz="1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4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프로젝트를 수행하고 있는 지능형 </a:t>
            </a:r>
            <a:r>
              <a:rPr lang="ko-KR" altLang="en-US" sz="1400" dirty="0" err="1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챗봇</a:t>
            </a:r>
            <a:r>
              <a:rPr lang="ko-KR" altLang="en-US" sz="14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기술팀입니다</a:t>
            </a:r>
            <a:r>
              <a:rPr lang="en-US" altLang="ko-KR" sz="14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  <a:p>
            <a:pPr fontAlgn="base"/>
            <a:r>
              <a:rPr lang="ko-KR" altLang="en-US" sz="14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프로젝트의 성공적인 수행을 위해 의견이 필요하여 설문 조사를 요청 드리오니</a:t>
            </a:r>
            <a:r>
              <a:rPr lang="en-US" altLang="ko-KR" sz="14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</a:t>
            </a:r>
            <a:r>
              <a:rPr lang="ko-KR" altLang="en-US" sz="1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4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잠시만 시간과 관심 부탁드립니다</a:t>
            </a:r>
            <a:r>
              <a:rPr lang="en-US" altLang="ko-KR" sz="14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  <a:endParaRPr lang="en-US" altLang="ko-KR" sz="14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fontAlgn="base"/>
            <a:endParaRPr lang="en-US" altLang="ko-KR" sz="1400" dirty="0" smtClean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fontAlgn="base"/>
            <a:r>
              <a:rPr lang="ko-KR" altLang="en-US" sz="14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국립암센터에서 제공하고 있는 </a:t>
            </a:r>
            <a:r>
              <a:rPr lang="en-US" altLang="ko-KR" sz="14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99</a:t>
            </a:r>
            <a:r>
              <a:rPr lang="ko-KR" altLang="en-US" sz="14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개 </a:t>
            </a:r>
            <a:r>
              <a:rPr lang="ko-KR" altLang="en-US" sz="1400" dirty="0" err="1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암종</a:t>
            </a:r>
            <a:r>
              <a:rPr lang="en-US" altLang="ko-KR" sz="14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14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위암</a:t>
            </a:r>
            <a:r>
              <a:rPr lang="en-US" altLang="ko-KR" sz="14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4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간암</a:t>
            </a:r>
            <a:r>
              <a:rPr lang="en-US" altLang="ko-KR" sz="14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4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대장암 등</a:t>
            </a:r>
            <a:r>
              <a:rPr lang="en-US" altLang="ko-KR" sz="14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sz="14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정보에 대하여 효율적으로 </a:t>
            </a:r>
            <a:r>
              <a:rPr lang="ko-KR" altLang="en-US" sz="1400" dirty="0" err="1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챗봇</a:t>
            </a:r>
            <a:r>
              <a:rPr lang="ko-KR" altLang="en-US" sz="14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서비스에 제공하기 위해</a:t>
            </a:r>
            <a:r>
              <a:rPr lang="en-US" altLang="ko-KR" sz="14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</a:p>
          <a:p>
            <a:pPr fontAlgn="base"/>
            <a:r>
              <a:rPr lang="ko-KR" altLang="en-US" sz="14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일반 사용자 관점의 분류체계를 구축하고자 합니다</a:t>
            </a:r>
            <a:r>
              <a:rPr lang="en-US" altLang="ko-KR" sz="14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 (※ </a:t>
            </a:r>
            <a:r>
              <a:rPr lang="ko-KR" altLang="en-US" sz="14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주 이용 층 </a:t>
            </a:r>
            <a:r>
              <a:rPr lang="en-US" altLang="ko-KR" sz="14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4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환자</a:t>
            </a:r>
            <a:r>
              <a:rPr lang="en-US" altLang="ko-KR" sz="14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4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보호자</a:t>
            </a:r>
            <a:r>
              <a:rPr lang="en-US" altLang="ko-KR" sz="14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4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암에 대해 알고 싶은 일반인</a:t>
            </a:r>
            <a:r>
              <a:rPr lang="en-US" altLang="ko-KR" sz="14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endParaRPr lang="en-US" altLang="ko-KR" sz="14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fontAlgn="base"/>
            <a:endParaRPr lang="en-US" altLang="ko-KR" sz="1400" dirty="0" smtClean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fontAlgn="base"/>
            <a:r>
              <a:rPr lang="ko-KR" altLang="en-US" sz="14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암 정보를 찾고자 해당 </a:t>
            </a:r>
            <a:r>
              <a:rPr lang="ko-KR" altLang="en-US" sz="1400" dirty="0" err="1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챗봇</a:t>
            </a:r>
            <a:r>
              <a:rPr lang="ko-KR" altLang="en-US" sz="14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서비스를 이용하는 일반 사용자 입장에서</a:t>
            </a:r>
            <a:r>
              <a:rPr lang="en-US" altLang="ko-KR" sz="14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4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뒤에 첨부된 서비스 예시와 분류체계를 보시고</a:t>
            </a:r>
            <a:r>
              <a:rPr lang="en-US" altLang="ko-KR" sz="14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</a:t>
            </a:r>
          </a:p>
          <a:p>
            <a:pPr fontAlgn="base"/>
            <a:r>
              <a:rPr lang="ko-KR" altLang="en-US" sz="14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내가 원하는 암 정보를 찾기에 가장 편리하다고 생각되는 분류체계를 선택하시고 이유를 간략하게 적어주세요</a:t>
            </a:r>
            <a:r>
              <a:rPr lang="en-US" altLang="ko-KR" sz="14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  <a:p>
            <a:pPr fontAlgn="base"/>
            <a:endParaRPr lang="en-US" altLang="ko-KR" sz="14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fontAlgn="base"/>
            <a:r>
              <a:rPr lang="ko-KR" altLang="en-US" sz="14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설문 조사 결과와 소중한 의견을 반영하여 최종 분류체계를 결정하는데 길잡이로 삼겠습니다</a:t>
            </a:r>
            <a:r>
              <a:rPr lang="en-US" altLang="ko-KR" sz="14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 </a:t>
            </a:r>
            <a:r>
              <a:rPr lang="ko-KR" altLang="en-US" sz="14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감사합니다</a:t>
            </a:r>
            <a:r>
              <a:rPr lang="en-US" altLang="ko-KR" sz="14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  <a:p>
            <a:pPr fontAlgn="base"/>
            <a:endParaRPr lang="en-US" altLang="ko-KR" sz="1600" u="sng" dirty="0" smtClean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fontAlgn="base"/>
            <a:endParaRPr lang="en-US" altLang="ko-KR" sz="1600" u="sng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fontAlgn="base"/>
            <a:endParaRPr lang="en-US" altLang="ko-KR" sz="1400" u="sng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fontAlgn="base"/>
            <a:endParaRPr lang="en-US" altLang="ko-KR" sz="1600" u="sng" dirty="0" smtClean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fontAlgn="base"/>
            <a:endParaRPr lang="ko-KR" altLang="en-US" sz="14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0" y="6461760"/>
            <a:ext cx="9906000" cy="101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-1110624" y="194394"/>
            <a:ext cx="11477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[ </a:t>
            </a:r>
            <a:r>
              <a:rPr lang="ko-KR" altLang="en-US" sz="20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암 지식정보 분류체계 관련 설문 </a:t>
            </a:r>
            <a:r>
              <a:rPr lang="en-US" altLang="ko-KR" sz="20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]</a:t>
            </a:r>
            <a:endParaRPr lang="ko-KR" altLang="en-US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29361" y="3425813"/>
            <a:ext cx="9018046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프로젝트명</a:t>
            </a:r>
            <a:r>
              <a:rPr lang="ko-KR" altLang="en-US" sz="1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en-US" altLang="ko-KR" sz="1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국가 암 지식정보 중심의 인공지능 기반 </a:t>
            </a:r>
            <a:r>
              <a:rPr lang="ko-KR" altLang="en-US" sz="14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상담형</a:t>
            </a:r>
            <a:r>
              <a:rPr lang="ko-KR" altLang="en-US" sz="1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4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챗봇</a:t>
            </a:r>
            <a:r>
              <a:rPr lang="ko-KR" altLang="en-US" sz="1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서비스 </a:t>
            </a:r>
            <a:r>
              <a:rPr lang="ko-KR" altLang="en-US" sz="14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구축</a:t>
            </a:r>
            <a:endParaRPr lang="en-US" altLang="ko-KR" sz="1400" dirty="0" smtClean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altLang="ko-KR" sz="14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사업 목적 </a:t>
            </a:r>
            <a:r>
              <a:rPr lang="en-US" altLang="ko-KR" sz="1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국가암정보센터에서 제공하는 주요 </a:t>
            </a:r>
            <a:r>
              <a:rPr lang="en-US" altLang="ko-KR" sz="1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10</a:t>
            </a:r>
            <a:r>
              <a:rPr lang="ko-KR" altLang="en-US" sz="1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대 암과 그 외 </a:t>
            </a:r>
            <a:r>
              <a:rPr lang="en-US" altLang="ko-KR" sz="1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89</a:t>
            </a:r>
            <a:r>
              <a:rPr lang="ko-KR" altLang="en-US" sz="1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개 암에 대한 정보를 제공하는 </a:t>
            </a:r>
            <a:r>
              <a:rPr lang="ko-KR" altLang="en-US" sz="1400" dirty="0" err="1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챗봇</a:t>
            </a:r>
            <a:r>
              <a:rPr lang="ko-KR" altLang="en-US" sz="14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상담 </a:t>
            </a:r>
            <a:r>
              <a:rPr lang="ko-KR" altLang="en-US" sz="1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서비스 </a:t>
            </a:r>
            <a:r>
              <a:rPr lang="ko-KR" altLang="en-US" sz="14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구축</a:t>
            </a:r>
            <a:endParaRPr lang="en-US" altLang="ko-KR" sz="1400" dirty="0" smtClean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altLang="ko-KR" sz="14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서비스 내용 </a:t>
            </a:r>
            <a:r>
              <a:rPr lang="en-US" altLang="ko-KR" sz="14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400" dirty="0" err="1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암종의</a:t>
            </a:r>
            <a:r>
              <a:rPr lang="ko-KR" altLang="en-US" sz="14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정의</a:t>
            </a:r>
            <a:r>
              <a:rPr lang="en-US" altLang="ko-KR" sz="14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4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증상</a:t>
            </a:r>
            <a:r>
              <a:rPr lang="en-US" altLang="ko-KR" sz="14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4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치료 방법</a:t>
            </a:r>
            <a:r>
              <a:rPr lang="en-US" altLang="ko-KR" sz="14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4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관리 방법 등 각종 암에 대한 다양한 지식 정보 제공</a:t>
            </a:r>
            <a:endParaRPr lang="en-US" altLang="ko-KR" sz="1400" dirty="0" smtClean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fontAlgn="base"/>
            <a:endParaRPr lang="en-US" altLang="ko-KR" sz="14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fontAlgn="base"/>
            <a:r>
              <a:rPr lang="en-US" altLang="ko-KR" sz="14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※ </a:t>
            </a:r>
            <a:r>
              <a:rPr lang="ko-KR" altLang="en-US" sz="14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참고 </a:t>
            </a:r>
            <a:r>
              <a:rPr lang="ko-KR" altLang="en-US" sz="1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사항</a:t>
            </a:r>
            <a:endParaRPr lang="en-US" altLang="ko-KR" sz="14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fontAlgn="base"/>
            <a:r>
              <a:rPr lang="en-US" altLang="ko-KR" sz="1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en-US" altLang="ko-KR" sz="14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- </a:t>
            </a:r>
            <a:r>
              <a:rPr lang="ko-KR" altLang="en-US" sz="14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대국민 대상 서비스로 원하는 암을 </a:t>
            </a:r>
            <a:r>
              <a:rPr lang="ko-KR" altLang="en-US" sz="1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사용자가 쉽게 찾을 수 있어야 함</a:t>
            </a:r>
            <a:r>
              <a:rPr lang="en-US" altLang="ko-KR" sz="14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  <a:p>
            <a:pPr fontAlgn="base"/>
            <a:r>
              <a:rPr lang="en-US" altLang="ko-KR" sz="1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en-US" altLang="ko-KR" sz="14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</a:t>
            </a:r>
            <a:r>
              <a:rPr lang="en-US" altLang="ko-KR" sz="1400" dirty="0" smtClean="0">
                <a:solidFill>
                  <a:srgbClr val="FF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- </a:t>
            </a:r>
            <a:r>
              <a:rPr lang="ko-KR" altLang="en-US" sz="1400" dirty="0" smtClean="0">
                <a:solidFill>
                  <a:srgbClr val="FF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국가암정보센터를 이용하는 사용자는 대부분 자신의 병명에 대해 알고 정보를 얻기 위해 서비스 이용</a:t>
            </a:r>
            <a:endParaRPr lang="en-US" altLang="ko-KR" sz="1400" dirty="0">
              <a:solidFill>
                <a:srgbClr val="FF0000"/>
              </a:solidFill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fontAlgn="base"/>
            <a:r>
              <a:rPr lang="en-US" altLang="ko-KR" sz="14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</a:t>
            </a:r>
            <a:endParaRPr lang="en-US" altLang="ko-KR" sz="14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fontAlgn="base"/>
            <a:r>
              <a:rPr lang="en-US" altLang="ko-KR" sz="14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※10</a:t>
            </a:r>
            <a:r>
              <a:rPr lang="ko-KR" altLang="en-US" sz="1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대 주요 암 </a:t>
            </a:r>
            <a:r>
              <a:rPr lang="en-US" altLang="ko-KR" sz="1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4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국가암정보센터를 통해 사용자가 가장 많이 검색하고</a:t>
            </a:r>
            <a:r>
              <a:rPr lang="en-US" altLang="ko-KR" sz="14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4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문의 하는 상위 </a:t>
            </a:r>
            <a:r>
              <a:rPr lang="en-US" altLang="ko-KR" sz="14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10</a:t>
            </a:r>
            <a:r>
              <a:rPr lang="ko-KR" altLang="en-US" sz="14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개 </a:t>
            </a:r>
            <a:r>
              <a:rPr lang="ko-KR" altLang="en-US" sz="1400" dirty="0" err="1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암종</a:t>
            </a:r>
            <a:r>
              <a:rPr lang="en-US" altLang="ko-KR" sz="14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/>
            </a:r>
            <a:br>
              <a:rPr lang="en-US" altLang="ko-KR" sz="14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</a:br>
            <a:r>
              <a:rPr lang="en-US" altLang="ko-KR" sz="14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                  </a:t>
            </a:r>
            <a:r>
              <a:rPr lang="en-US" altLang="ko-KR" sz="1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 </a:t>
            </a:r>
            <a:r>
              <a:rPr lang="ko-KR" altLang="en-US" sz="1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위암</a:t>
            </a:r>
            <a:r>
              <a:rPr lang="en-US" altLang="ko-KR" sz="1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대장암</a:t>
            </a:r>
            <a:r>
              <a:rPr lang="en-US" altLang="ko-KR" sz="1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4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갑상선암</a:t>
            </a:r>
            <a:r>
              <a:rPr lang="en-US" altLang="ko-KR" sz="1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폐암</a:t>
            </a:r>
            <a:r>
              <a:rPr lang="en-US" altLang="ko-KR" sz="1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유방암</a:t>
            </a:r>
            <a:r>
              <a:rPr lang="en-US" altLang="ko-KR" sz="1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간암</a:t>
            </a:r>
            <a:r>
              <a:rPr lang="en-US" altLang="ko-KR" sz="1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4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전립선암</a:t>
            </a:r>
            <a:r>
              <a:rPr lang="en-US" altLang="ko-KR" sz="1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4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담낭담도암</a:t>
            </a:r>
            <a:r>
              <a:rPr lang="en-US" altLang="ko-KR" sz="1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췌장암</a:t>
            </a:r>
            <a:r>
              <a:rPr lang="en-US" altLang="ko-KR" sz="1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4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자궁경부암</a:t>
            </a:r>
            <a:r>
              <a:rPr lang="en-US" altLang="ko-KR" sz="1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</a:t>
            </a:r>
            <a:endParaRPr lang="en-US" altLang="ko-KR" sz="1400" dirty="0" smtClean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687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 flipV="1">
            <a:off x="40640" y="365760"/>
            <a:ext cx="9784080" cy="43914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-1100464" y="30480"/>
            <a:ext cx="11477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[ </a:t>
            </a:r>
            <a:r>
              <a:rPr lang="ko-KR" altLang="en-US" sz="16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암 지식정보 분류체계 관련 설문 </a:t>
            </a:r>
            <a:r>
              <a:rPr lang="en-US" altLang="ko-KR" sz="16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]</a:t>
            </a:r>
            <a:endParaRPr lang="ko-KR" altLang="en-US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702431" y="670560"/>
            <a:ext cx="6123600" cy="60028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702431" y="521268"/>
            <a:ext cx="6123600" cy="31652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>
                <a:solidFill>
                  <a:schemeClr val="tx1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</a:t>
            </a:r>
            <a:r>
              <a:rPr lang="ko-KR" altLang="en-US" sz="1500" dirty="0" smtClean="0">
                <a:solidFill>
                  <a:schemeClr val="tx1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번</a:t>
            </a:r>
            <a:r>
              <a:rPr lang="en-US" altLang="ko-KR" sz="1500" dirty="0" smtClean="0">
                <a:solidFill>
                  <a:schemeClr val="tx1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 </a:t>
            </a:r>
            <a:r>
              <a:rPr lang="ko-KR" altLang="en-US" sz="1500" dirty="0" smtClean="0">
                <a:solidFill>
                  <a:schemeClr val="tx1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신체기관</a:t>
            </a:r>
            <a:r>
              <a:rPr lang="en-US" altLang="ko-KR" sz="1500" dirty="0" smtClean="0">
                <a:solidFill>
                  <a:schemeClr val="tx1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1500" dirty="0" smtClean="0">
                <a:solidFill>
                  <a:schemeClr val="tx1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위치</a:t>
            </a:r>
            <a:r>
              <a:rPr lang="en-US" altLang="ko-KR" sz="1500" dirty="0" smtClean="0">
                <a:solidFill>
                  <a:schemeClr val="tx1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sz="1500" dirty="0" smtClean="0">
                <a:solidFill>
                  <a:schemeClr val="tx1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형</a:t>
            </a:r>
            <a:endParaRPr lang="ko-KR" altLang="en-US" sz="1500" dirty="0">
              <a:solidFill>
                <a:schemeClr val="tx1"/>
              </a:solidFill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52400" y="485623"/>
            <a:ext cx="33324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</a:t>
            </a:r>
            <a:r>
              <a:rPr lang="ko-KR" altLang="en-US" sz="15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번</a:t>
            </a:r>
            <a:r>
              <a:rPr lang="en-US" altLang="ko-KR" sz="15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 </a:t>
            </a:r>
            <a:r>
              <a:rPr lang="ko-KR" altLang="en-US" sz="15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신체기관</a:t>
            </a:r>
            <a:r>
              <a:rPr lang="en-US" altLang="ko-KR" sz="15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15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위치</a:t>
            </a:r>
            <a:r>
              <a:rPr lang="en-US" altLang="ko-KR" sz="15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sz="15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형</a:t>
            </a:r>
            <a:endParaRPr lang="ko-KR" altLang="en-US" sz="15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113848"/>
              </p:ext>
            </p:extLst>
          </p:nvPr>
        </p:nvGraphicFramePr>
        <p:xfrm>
          <a:off x="152400" y="1424694"/>
          <a:ext cx="3379693" cy="524910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99253">
                  <a:extLst>
                    <a:ext uri="{9D8B030D-6E8A-4147-A177-3AD203B41FA5}">
                      <a16:colId xmlns:a16="http://schemas.microsoft.com/office/drawing/2014/main" val="3061815277"/>
                    </a:ext>
                  </a:extLst>
                </a:gridCol>
                <a:gridCol w="681934">
                  <a:extLst>
                    <a:ext uri="{9D8B030D-6E8A-4147-A177-3AD203B41FA5}">
                      <a16:colId xmlns:a16="http://schemas.microsoft.com/office/drawing/2014/main" val="3906926270"/>
                    </a:ext>
                  </a:extLst>
                </a:gridCol>
                <a:gridCol w="899253">
                  <a:extLst>
                    <a:ext uri="{9D8B030D-6E8A-4147-A177-3AD203B41FA5}">
                      <a16:colId xmlns:a16="http://schemas.microsoft.com/office/drawing/2014/main" val="548928279"/>
                    </a:ext>
                  </a:extLst>
                </a:gridCol>
                <a:gridCol w="899253">
                  <a:extLst>
                    <a:ext uri="{9D8B030D-6E8A-4147-A177-3AD203B41FA5}">
                      <a16:colId xmlns:a16="http://schemas.microsoft.com/office/drawing/2014/main" val="4258115761"/>
                    </a:ext>
                  </a:extLst>
                </a:gridCol>
              </a:tblGrid>
              <a:tr h="162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solidFill>
                            <a:schemeClr val="bg1"/>
                          </a:solidFill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대분류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5740" marR="5740" marT="5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중분류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5740" marR="5740" marT="5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소분류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5740" marR="5740" marT="5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solidFill>
                            <a:schemeClr val="bg1"/>
                          </a:solidFill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세분류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5740" marR="5740" marT="574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800928"/>
                  </a:ext>
                </a:extLst>
              </a:tr>
              <a:tr h="155749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가슴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5740" marR="5740" marT="5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심장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5740" marR="5740" marT="5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심장암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5740" marR="5740" marT="5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암 이란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5740" marR="5740" marT="5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927"/>
                  </a:ext>
                </a:extLst>
              </a:tr>
              <a:tr h="155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암 예방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5740" marR="5740" marT="5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4396308"/>
                  </a:ext>
                </a:extLst>
              </a:tr>
              <a:tr h="155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암 진단 및 증상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5740" marR="5740" marT="5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7190387"/>
                  </a:ext>
                </a:extLst>
              </a:tr>
              <a:tr h="155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암 치료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5740" marR="5740" marT="5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8524109"/>
                  </a:ext>
                </a:extLst>
              </a:tr>
              <a:tr h="155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암 재발 및 전이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5740" marR="5740" marT="5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2618022"/>
                  </a:ext>
                </a:extLst>
              </a:tr>
              <a:tr h="155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 dirty="0" err="1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생활가이드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5740" marR="5740" marT="5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4370837"/>
                  </a:ext>
                </a:extLst>
              </a:tr>
              <a:tr h="155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흉막암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5740" marR="5740" marT="5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5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※ </a:t>
                      </a:r>
                      <a:r>
                        <a:rPr lang="ko-KR" altLang="en-US" sz="1000" u="none" strike="noStrike" dirty="0" err="1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암종별로</a:t>
                      </a:r>
                      <a:r>
                        <a:rPr lang="ko-KR" altLang="en-US" sz="1000" u="none" strike="noStrike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/>
                      </a:r>
                      <a:br>
                        <a:rPr lang="ko-KR" altLang="en-US" sz="1000" u="none" strike="noStrike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</a:br>
                      <a:r>
                        <a:rPr lang="ko-KR" altLang="en-US" sz="1000" u="none" strike="noStrike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소분류 동일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5740" marR="5740" marT="5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0085870"/>
                  </a:ext>
                </a:extLst>
              </a:tr>
              <a:tr h="155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흉선암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5740" marR="5740" marT="5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740534"/>
                  </a:ext>
                </a:extLst>
              </a:tr>
              <a:tr h="155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유방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5740" marR="5740" marT="5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남성유방암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5740" marR="5740" marT="5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718591"/>
                  </a:ext>
                </a:extLst>
              </a:tr>
              <a:tr h="155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5740" marR="5740" marT="5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종격동암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5740" marR="5740" marT="5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45420"/>
                  </a:ext>
                </a:extLst>
              </a:tr>
              <a:tr h="155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비소세포폐암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5740" marR="5740" marT="5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833887"/>
                  </a:ext>
                </a:extLst>
              </a:tr>
              <a:tr h="347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0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smtClean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암 </a:t>
                      </a:r>
                      <a:r>
                        <a:rPr lang="ko-KR" altLang="en-US" sz="1000" u="none" strike="noStrike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종 생략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5740" marR="5740" marT="5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631555"/>
                  </a:ext>
                </a:extLst>
              </a:tr>
              <a:tr h="15574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머리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5740" marR="5740" marT="5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뇌</a:t>
                      </a:r>
                      <a:r>
                        <a:rPr lang="en-US" altLang="ko-KR" sz="1000" u="none" strike="noStrike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/</a:t>
                      </a:r>
                      <a:r>
                        <a:rPr lang="ko-KR" altLang="en-US" sz="1000" u="none" strike="noStrike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척수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5740" marR="5740" marT="5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717269"/>
                  </a:ext>
                </a:extLst>
              </a:tr>
              <a:tr h="155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뇌신경</a:t>
                      </a:r>
                      <a:r>
                        <a:rPr lang="en-US" altLang="ko-KR" sz="1000" u="none" strike="noStrike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/</a:t>
                      </a:r>
                      <a:r>
                        <a:rPr lang="ko-KR" altLang="en-US" sz="1000" u="none" strike="noStrike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막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5740" marR="5740" marT="5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876910"/>
                  </a:ext>
                </a:extLst>
              </a:tr>
              <a:tr h="15574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얼굴</a:t>
                      </a:r>
                      <a:r>
                        <a:rPr lang="en-US" altLang="ko-KR" sz="1000" u="none" strike="noStrike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/</a:t>
                      </a:r>
                      <a:r>
                        <a:rPr lang="ko-KR" altLang="en-US" sz="1000" u="none" strike="noStrike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목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5740" marR="5740" marT="5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눈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5740" marR="5740" marT="5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843181"/>
                  </a:ext>
                </a:extLst>
              </a:tr>
              <a:tr h="155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목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5740" marR="5740" marT="5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124467"/>
                  </a:ext>
                </a:extLst>
              </a:tr>
              <a:tr h="155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5740" marR="5740" marT="5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252055"/>
                  </a:ext>
                </a:extLst>
              </a:tr>
              <a:tr h="155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코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5740" marR="5740" marT="5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547167"/>
                  </a:ext>
                </a:extLst>
              </a:tr>
              <a:tr h="15574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5740" marR="5740" marT="5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간</a:t>
                      </a:r>
                      <a:r>
                        <a:rPr lang="en-US" altLang="ko-KR" sz="1000" u="none" strike="noStrike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/</a:t>
                      </a:r>
                      <a:r>
                        <a:rPr lang="ko-KR" altLang="en-US" sz="1000" u="none" strike="noStrike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담낭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5740" marR="5740" marT="5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604476"/>
                  </a:ext>
                </a:extLst>
              </a:tr>
              <a:tr h="155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대장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5740" marR="5740" marT="5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553273"/>
                  </a:ext>
                </a:extLst>
              </a:tr>
              <a:tr h="155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복막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5740" marR="5740" marT="5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856308"/>
                  </a:ext>
                </a:extLst>
              </a:tr>
              <a:tr h="155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소장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5740" marR="5740" marT="5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896344"/>
                  </a:ext>
                </a:extLst>
              </a:tr>
              <a:tr h="2894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신장</a:t>
                      </a:r>
                      <a:r>
                        <a:rPr lang="en-US" altLang="ko-KR" sz="1000" u="none" strike="noStrike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/</a:t>
                      </a:r>
                      <a:r>
                        <a:rPr lang="ko-KR" altLang="en-US" sz="1000" u="none" strike="noStrike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방광</a:t>
                      </a:r>
                      <a:r>
                        <a:rPr lang="en-US" altLang="ko-KR" sz="1000" u="none" strike="noStrike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/</a:t>
                      </a:r>
                      <a:r>
                        <a:rPr lang="ko-KR" altLang="en-US" sz="1000" u="none" strike="noStrike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부신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5740" marR="5740" marT="5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34386"/>
                  </a:ext>
                </a:extLst>
              </a:tr>
              <a:tr h="155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위</a:t>
                      </a:r>
                      <a:r>
                        <a:rPr lang="en-US" altLang="ko-KR" sz="1000" u="none" strike="noStrike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/</a:t>
                      </a:r>
                      <a:r>
                        <a:rPr lang="ko-KR" altLang="en-US" sz="1000" u="none" strike="noStrike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췌장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5740" marR="5740" marT="5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282238"/>
                  </a:ext>
                </a:extLst>
              </a:tr>
              <a:tr h="15574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생식기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5740" marR="5740" marT="5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smtClean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남성</a:t>
                      </a:r>
                      <a:r>
                        <a:rPr lang="ko-KR" altLang="en-US" sz="1000" u="none" strike="noStrike" baseline="0" dirty="0" smtClean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 생식기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5740" marR="5740" marT="5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171672"/>
                  </a:ext>
                </a:extLst>
              </a:tr>
              <a:tr h="155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smtClean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여성</a:t>
                      </a:r>
                      <a:r>
                        <a:rPr lang="ko-KR" altLang="en-US" sz="1000" u="none" strike="noStrike" baseline="0" dirty="0" smtClean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 생식기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5740" marR="5740" marT="5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853249"/>
                  </a:ext>
                </a:extLst>
              </a:tr>
              <a:tr h="155749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전신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5740" marR="5740" marT="5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림프절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5740" marR="5740" marT="5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428374"/>
                  </a:ext>
                </a:extLst>
              </a:tr>
              <a:tr h="155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뼈</a:t>
                      </a:r>
                      <a:r>
                        <a:rPr lang="en-US" altLang="ko-KR" sz="1000" u="none" strike="noStrike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/</a:t>
                      </a:r>
                      <a:r>
                        <a:rPr lang="ko-KR" altLang="en-US" sz="1000" u="none" strike="noStrike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연부조직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5740" marR="5740" marT="5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971387"/>
                  </a:ext>
                </a:extLst>
              </a:tr>
              <a:tr h="2894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원발부위불명암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5740" marR="5740" marT="5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699052"/>
                  </a:ext>
                </a:extLst>
              </a:tr>
              <a:tr h="155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피부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5740" marR="5740" marT="5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984825"/>
                  </a:ext>
                </a:extLst>
              </a:tr>
              <a:tr h="155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혈관</a:t>
                      </a:r>
                      <a:r>
                        <a:rPr lang="en-US" altLang="ko-KR" sz="1000" u="none" strike="noStrike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/</a:t>
                      </a:r>
                      <a:r>
                        <a:rPr lang="ko-KR" altLang="en-US" sz="1000" u="none" strike="noStrike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혈액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5740" marR="5740" marT="57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972749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199828" y="869748"/>
            <a:ext cx="3260548" cy="493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일반인에게 익숙한 신체기관</a:t>
            </a:r>
            <a:r>
              <a:rPr lang="en-US" altLang="ko-KR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부위 명칭을 </a:t>
            </a:r>
            <a:r>
              <a:rPr lang="en-US" altLang="ko-KR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/>
            </a:r>
            <a:br>
              <a:rPr lang="en-US" altLang="ko-KR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</a:br>
            <a:r>
              <a:rPr lang="ko-KR" altLang="en-US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기준으로 분류</a:t>
            </a:r>
            <a:endParaRPr lang="en-US" altLang="ko-KR" dirty="0" smtClean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059" y="878541"/>
            <a:ext cx="3034238" cy="575741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796" y="878542"/>
            <a:ext cx="2960663" cy="575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1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 flipV="1">
            <a:off x="40640" y="365760"/>
            <a:ext cx="9784080" cy="43914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-1100464" y="30480"/>
            <a:ext cx="11477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[ </a:t>
            </a:r>
            <a:r>
              <a:rPr lang="ko-KR" altLang="en-US" sz="16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암 지식정보 분류체계 관련 설문 </a:t>
            </a:r>
            <a:r>
              <a:rPr lang="en-US" altLang="ko-KR" sz="16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]</a:t>
            </a:r>
            <a:endParaRPr lang="ko-KR" altLang="en-US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675533" y="670560"/>
            <a:ext cx="6123600" cy="610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75533" y="521268"/>
            <a:ext cx="6123600" cy="31652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</a:t>
            </a:r>
            <a:r>
              <a:rPr lang="ko-KR" altLang="en-US" sz="1500" dirty="0" smtClean="0">
                <a:solidFill>
                  <a:schemeClr val="tx1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번</a:t>
            </a:r>
            <a:r>
              <a:rPr lang="en-US" altLang="ko-KR" sz="1500" dirty="0" smtClean="0">
                <a:solidFill>
                  <a:schemeClr val="tx1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 </a:t>
            </a:r>
            <a:r>
              <a:rPr lang="ko-KR" altLang="en-US" sz="1500" dirty="0">
                <a:solidFill>
                  <a:schemeClr val="tx1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혼합형 </a:t>
            </a:r>
            <a:r>
              <a:rPr lang="en-US" altLang="ko-KR" sz="1500" dirty="0">
                <a:solidFill>
                  <a:schemeClr val="tx1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10</a:t>
            </a:r>
            <a:r>
              <a:rPr lang="ko-KR" altLang="en-US" sz="1500" dirty="0">
                <a:solidFill>
                  <a:schemeClr val="tx1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대 주요 암</a:t>
            </a:r>
            <a:r>
              <a:rPr lang="en-US" altLang="ko-KR" sz="1500" dirty="0">
                <a:solidFill>
                  <a:schemeClr val="tx1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+</a:t>
            </a:r>
            <a:r>
              <a:rPr lang="ko-KR" altLang="en-US" sz="1500" dirty="0" err="1">
                <a:solidFill>
                  <a:schemeClr val="tx1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가나다형</a:t>
            </a:r>
            <a:endParaRPr lang="ko-KR" altLang="en-US" sz="1500" dirty="0">
              <a:solidFill>
                <a:schemeClr val="tx1"/>
              </a:solidFill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963" y="485623"/>
            <a:ext cx="34373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</a:t>
            </a:r>
            <a:r>
              <a:rPr lang="ko-KR" altLang="en-US" sz="15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번</a:t>
            </a:r>
            <a:r>
              <a:rPr lang="en-US" altLang="ko-KR" sz="15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 </a:t>
            </a:r>
            <a:r>
              <a:rPr lang="ko-KR" altLang="en-US" sz="15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혼합형 </a:t>
            </a:r>
            <a:r>
              <a:rPr lang="en-US" altLang="ko-KR" sz="15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10</a:t>
            </a:r>
            <a:r>
              <a:rPr lang="ko-KR" altLang="en-US" sz="15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대 주요 암</a:t>
            </a:r>
            <a:r>
              <a:rPr lang="en-US" altLang="ko-KR" sz="15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+</a:t>
            </a:r>
            <a:r>
              <a:rPr lang="ko-KR" altLang="en-US" sz="1500" dirty="0" err="1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가나다형</a:t>
            </a:r>
            <a:endParaRPr lang="ko-KR" altLang="en-US" sz="15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190" y="814119"/>
            <a:ext cx="4666812" cy="493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수요가 높은 </a:t>
            </a:r>
            <a:r>
              <a:rPr lang="en-US" altLang="ko-KR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10</a:t>
            </a:r>
            <a:r>
              <a:rPr lang="ko-KR" altLang="en-US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대 주요 암은 암 명칭을 바로 제공</a:t>
            </a:r>
            <a:r>
              <a:rPr lang="en-US" altLang="ko-KR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br>
              <a:rPr lang="en-US" altLang="ko-KR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</a:br>
            <a:r>
              <a:rPr lang="ko-KR" altLang="en-US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나머지 </a:t>
            </a:r>
            <a:r>
              <a:rPr lang="ko-KR" altLang="en-US" dirty="0" err="1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암종은</a:t>
            </a:r>
            <a:r>
              <a:rPr lang="ko-KR" altLang="en-US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가나다형으로 분류하여 제공</a:t>
            </a:r>
            <a:endParaRPr lang="en-US" altLang="ko-KR" dirty="0" smtClean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14" name="Rectangle 4"/>
          <p:cNvSpPr/>
          <p:nvPr/>
        </p:nvSpPr>
        <p:spPr>
          <a:xfrm>
            <a:off x="-152399" y="6943386"/>
            <a:ext cx="3388658" cy="4961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5"/>
          <p:cNvSpPr/>
          <p:nvPr/>
        </p:nvSpPr>
        <p:spPr>
          <a:xfrm>
            <a:off x="-64722" y="7045088"/>
            <a:ext cx="3233762" cy="3168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6"/>
          <p:cNvCxnSpPr/>
          <p:nvPr/>
        </p:nvCxnSpPr>
        <p:spPr>
          <a:xfrm flipV="1">
            <a:off x="17437" y="7113595"/>
            <a:ext cx="1" cy="20567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384799"/>
              </p:ext>
            </p:extLst>
          </p:nvPr>
        </p:nvGraphicFramePr>
        <p:xfrm>
          <a:off x="212942" y="1434347"/>
          <a:ext cx="3348001" cy="495749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28987">
                  <a:extLst>
                    <a:ext uri="{9D8B030D-6E8A-4147-A177-3AD203B41FA5}">
                      <a16:colId xmlns:a16="http://schemas.microsoft.com/office/drawing/2014/main" val="712857776"/>
                    </a:ext>
                  </a:extLst>
                </a:gridCol>
                <a:gridCol w="1084730">
                  <a:extLst>
                    <a:ext uri="{9D8B030D-6E8A-4147-A177-3AD203B41FA5}">
                      <a16:colId xmlns:a16="http://schemas.microsoft.com/office/drawing/2014/main" val="1774195706"/>
                    </a:ext>
                  </a:extLst>
                </a:gridCol>
                <a:gridCol w="934284">
                  <a:extLst>
                    <a:ext uri="{9D8B030D-6E8A-4147-A177-3AD203B41FA5}">
                      <a16:colId xmlns:a16="http://schemas.microsoft.com/office/drawing/2014/main" val="2959578923"/>
                    </a:ext>
                  </a:extLst>
                </a:gridCol>
              </a:tblGrid>
              <a:tr h="192432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  <a:cs typeface="+mn-cs"/>
                        </a:rPr>
                        <a:t>대</a:t>
                      </a:r>
                      <a:r>
                        <a:rPr lang="ko-KR" altLang="en-US" sz="1000" b="0" i="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  <a:cs typeface="+mn-cs"/>
                        </a:rPr>
                        <a:t>분류</a:t>
                      </a:r>
                      <a:endParaRPr lang="ko-KR" altLang="en-US" sz="1000" b="0" i="0" u="none" strike="noStrike" kern="1200" dirty="0">
                        <a:solidFill>
                          <a:schemeClr val="bg1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  <a:cs typeface="+mn-cs"/>
                      </a:endParaRPr>
                    </a:p>
                  </a:txBody>
                  <a:tcPr marL="6008" marR="6008" marT="6008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  <a:cs typeface="+mn-cs"/>
                        </a:rPr>
                        <a:t>중분류</a:t>
                      </a:r>
                      <a:endParaRPr lang="ko-KR" altLang="en-US" sz="1000" b="0" i="0" u="none" strike="noStrike" kern="1200" dirty="0">
                        <a:solidFill>
                          <a:schemeClr val="bg1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  <a:cs typeface="+mn-cs"/>
                      </a:endParaRPr>
                    </a:p>
                  </a:txBody>
                  <a:tcPr marL="6008" marR="6008" marT="6008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  <a:cs typeface="+mn-cs"/>
                        </a:rPr>
                        <a:t>소분류</a:t>
                      </a:r>
                      <a:endParaRPr lang="ko-KR" altLang="en-US" sz="1000" b="0" i="0" u="none" strike="noStrike" kern="1200" dirty="0">
                        <a:solidFill>
                          <a:schemeClr val="bg1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  <a:cs typeface="+mn-cs"/>
                      </a:endParaRPr>
                    </a:p>
                  </a:txBody>
                  <a:tcPr marL="6008" marR="6008" marT="6008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617028"/>
                  </a:ext>
                </a:extLst>
              </a:tr>
              <a:tr h="184843">
                <a:tc rowSpan="6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  <a:cs typeface="+mn-cs"/>
                        </a:rPr>
                        <a:t>간암</a:t>
                      </a:r>
                    </a:p>
                  </a:txBody>
                  <a:tcPr marL="6008" marR="6008" marT="60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  <a:cs typeface="+mn-cs"/>
                        </a:rPr>
                        <a:t>암 이란</a:t>
                      </a:r>
                    </a:p>
                  </a:txBody>
                  <a:tcPr marL="6008" marR="6008" marT="60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008" marR="6008" marT="60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3243009"/>
                  </a:ext>
                </a:extLst>
              </a:tr>
              <a:tr h="1848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  <a:cs typeface="+mn-cs"/>
                        </a:rPr>
                        <a:t>암 예방</a:t>
                      </a:r>
                      <a:endParaRPr lang="ko-KR" alt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  <a:cs typeface="+mn-cs"/>
                      </a:endParaRPr>
                    </a:p>
                  </a:txBody>
                  <a:tcPr marL="6008" marR="6008" marT="60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  <a:cs typeface="+mn-cs"/>
                      </a:endParaRPr>
                    </a:p>
                  </a:txBody>
                  <a:tcPr marL="6008" marR="6008" marT="60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1050627"/>
                  </a:ext>
                </a:extLst>
              </a:tr>
              <a:tr h="2623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  <a:cs typeface="+mn-cs"/>
                        </a:rPr>
                        <a:t>암 진단 및 증상</a:t>
                      </a:r>
                    </a:p>
                  </a:txBody>
                  <a:tcPr marL="6008" marR="6008" marT="60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  <a:cs typeface="+mn-cs"/>
                      </a:endParaRPr>
                    </a:p>
                  </a:txBody>
                  <a:tcPr marL="6008" marR="6008" marT="60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566557"/>
                  </a:ext>
                </a:extLst>
              </a:tr>
              <a:tr h="1848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  <a:cs typeface="+mn-cs"/>
                        </a:rPr>
                        <a:t>암 치료</a:t>
                      </a:r>
                    </a:p>
                  </a:txBody>
                  <a:tcPr marL="6008" marR="6008" marT="60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  <a:cs typeface="+mn-cs"/>
                      </a:endParaRPr>
                    </a:p>
                  </a:txBody>
                  <a:tcPr marL="6008" marR="6008" marT="60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574067"/>
                  </a:ext>
                </a:extLst>
              </a:tr>
              <a:tr h="2623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  <a:cs typeface="+mn-cs"/>
                        </a:rPr>
                        <a:t>암 재발 및 전이</a:t>
                      </a:r>
                    </a:p>
                  </a:txBody>
                  <a:tcPr marL="6008" marR="6008" marT="60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  <a:cs typeface="+mn-cs"/>
                      </a:endParaRPr>
                    </a:p>
                  </a:txBody>
                  <a:tcPr marL="6008" marR="6008" marT="60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7327511"/>
                  </a:ext>
                </a:extLst>
              </a:tr>
              <a:tr h="1848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  <a:cs typeface="+mn-cs"/>
                        </a:rPr>
                        <a:t>생활가이드</a:t>
                      </a:r>
                      <a:endParaRPr lang="ko-KR" alt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  <a:cs typeface="+mn-cs"/>
                      </a:endParaRPr>
                    </a:p>
                  </a:txBody>
                  <a:tcPr marL="6008" marR="6008" marT="60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  <a:cs typeface="+mn-cs"/>
                      </a:endParaRPr>
                    </a:p>
                  </a:txBody>
                  <a:tcPr marL="6008" marR="6008" marT="60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5539051"/>
                  </a:ext>
                </a:extLst>
              </a:tr>
              <a:tr h="18484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  <a:cs typeface="+mn-cs"/>
                        </a:rPr>
                        <a:t>갑상선암</a:t>
                      </a:r>
                      <a:endParaRPr lang="ko-KR" alt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  <a:cs typeface="+mn-cs"/>
                      </a:endParaRPr>
                    </a:p>
                  </a:txBody>
                  <a:tcPr marL="6008" marR="6008" marT="60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  <a:cs typeface="+mn-cs"/>
                        </a:rPr>
                        <a:t>※ </a:t>
                      </a:r>
                      <a:r>
                        <a:rPr lang="ko-KR" altLang="en-US" sz="100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  <a:cs typeface="+mn-cs"/>
                        </a:rPr>
                        <a:t>암종별로</a:t>
                      </a:r>
                      <a:r>
                        <a:rPr lang="ko-KR" altLang="en-US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  <a:cs typeface="+mn-cs"/>
                        </a:rPr>
                        <a:t/>
                      </a:r>
                      <a:br>
                        <a:rPr lang="ko-KR" altLang="en-US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  <a:cs typeface="+mn-cs"/>
                        </a:rPr>
                      </a:br>
                      <a:r>
                        <a:rPr lang="ko-KR" altLang="en-US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  <a:cs typeface="+mn-cs"/>
                        </a:rPr>
                        <a:t>소분류 동일</a:t>
                      </a:r>
                    </a:p>
                  </a:txBody>
                  <a:tcPr marL="6008" marR="6008" marT="60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u="none" strike="noStrike" kern="1200" dirty="0" smtClean="0">
                        <a:solidFill>
                          <a:schemeClr val="tx1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  <a:cs typeface="+mn-cs"/>
                      </a:endParaRPr>
                    </a:p>
                  </a:txBody>
                  <a:tcPr marL="6008" marR="6008" marT="60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525453"/>
                  </a:ext>
                </a:extLst>
              </a:tr>
              <a:tr h="18484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  <a:cs typeface="+mn-cs"/>
                        </a:rPr>
                        <a:t>담도담낭암</a:t>
                      </a:r>
                      <a:endParaRPr lang="ko-KR" alt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  <a:cs typeface="+mn-cs"/>
                      </a:endParaRPr>
                    </a:p>
                  </a:txBody>
                  <a:tcPr marL="6008" marR="6008" marT="60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008" marR="6008" marT="60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835551"/>
                  </a:ext>
                </a:extLst>
              </a:tr>
              <a:tr h="18484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  <a:cs typeface="+mn-cs"/>
                        </a:rPr>
                        <a:t>대장암</a:t>
                      </a:r>
                    </a:p>
                  </a:txBody>
                  <a:tcPr marL="6008" marR="6008" marT="60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008" marR="6008" marT="60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863636"/>
                  </a:ext>
                </a:extLst>
              </a:tr>
              <a:tr h="18484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  <a:cs typeface="+mn-cs"/>
                        </a:rPr>
                        <a:t>위암</a:t>
                      </a:r>
                    </a:p>
                  </a:txBody>
                  <a:tcPr marL="6008" marR="6008" marT="60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008" marR="6008" marT="60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875872"/>
                  </a:ext>
                </a:extLst>
              </a:tr>
              <a:tr h="18484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  <a:cs typeface="+mn-cs"/>
                        </a:rPr>
                        <a:t>유방암</a:t>
                      </a:r>
                    </a:p>
                  </a:txBody>
                  <a:tcPr marL="6008" marR="6008" marT="60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008" marR="6008" marT="60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460113"/>
                  </a:ext>
                </a:extLst>
              </a:tr>
              <a:tr h="18484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  <a:cs typeface="+mn-cs"/>
                        </a:rPr>
                        <a:t>자궁경부암</a:t>
                      </a:r>
                      <a:endParaRPr lang="ko-KR" alt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  <a:cs typeface="+mn-cs"/>
                      </a:endParaRPr>
                    </a:p>
                  </a:txBody>
                  <a:tcPr marL="6008" marR="6008" marT="60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008" marR="6008" marT="60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67950"/>
                  </a:ext>
                </a:extLst>
              </a:tr>
              <a:tr h="18484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  <a:cs typeface="+mn-cs"/>
                        </a:rPr>
                        <a:t>전립선암</a:t>
                      </a:r>
                      <a:endParaRPr lang="ko-KR" alt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  <a:cs typeface="+mn-cs"/>
                      </a:endParaRPr>
                    </a:p>
                  </a:txBody>
                  <a:tcPr marL="6008" marR="6008" marT="60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008" marR="6008" marT="60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896484"/>
                  </a:ext>
                </a:extLst>
              </a:tr>
              <a:tr h="18484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  <a:cs typeface="+mn-cs"/>
                        </a:rPr>
                        <a:t>췌장암</a:t>
                      </a:r>
                    </a:p>
                  </a:txBody>
                  <a:tcPr marL="6008" marR="6008" marT="60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008" marR="6008" marT="60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84415"/>
                  </a:ext>
                </a:extLst>
              </a:tr>
              <a:tr h="18484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  <a:cs typeface="+mn-cs"/>
                        </a:rPr>
                        <a:t>폐암</a:t>
                      </a:r>
                    </a:p>
                  </a:txBody>
                  <a:tcPr marL="6008" marR="6008" marT="60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008" marR="6008" marT="60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194190"/>
                  </a:ext>
                </a:extLst>
              </a:tr>
              <a:tr h="184066">
                <a:tc rowSpan="8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  <a:cs typeface="+mn-cs"/>
                        </a:rPr>
                        <a:t>ㄱ</a:t>
                      </a:r>
                      <a:r>
                        <a:rPr lang="en-US" altLang="ko-KR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  <a:cs typeface="+mn-cs"/>
                        </a:rPr>
                        <a:t>/</a:t>
                      </a:r>
                      <a:r>
                        <a:rPr lang="ko-KR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  <a:cs typeface="+mn-cs"/>
                        </a:rPr>
                        <a:t>ㄴ</a:t>
                      </a:r>
                      <a:r>
                        <a:rPr lang="en-US" altLang="ko-KR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  <a:cs typeface="+mn-cs"/>
                        </a:rPr>
                        <a:t>/</a:t>
                      </a:r>
                      <a:r>
                        <a:rPr lang="ko-KR" altLang="en-US" sz="10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  <a:cs typeface="+mn-cs"/>
                        </a:rPr>
                        <a:t>ㄷ</a:t>
                      </a:r>
                      <a:endParaRPr lang="ko-KR" alt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  <a:cs typeface="+mn-cs"/>
                      </a:endParaRPr>
                    </a:p>
                  </a:txBody>
                  <a:tcPr marL="4571" marR="4571" marT="45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  <a:cs typeface="+mn-cs"/>
                        </a:rPr>
                        <a:t>가성점액종</a:t>
                      </a:r>
                      <a:endParaRPr lang="ko-KR" altLang="en-US" sz="1000" u="none" strike="noStrike" kern="1200" dirty="0" smtClean="0">
                        <a:solidFill>
                          <a:schemeClr val="tx1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  <a:cs typeface="+mn-cs"/>
                      </a:endParaRPr>
                    </a:p>
                  </a:txBody>
                  <a:tcPr marL="6008" marR="6008" marT="60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  <a:cs typeface="+mn-cs"/>
                        </a:rPr>
                        <a:t>암 이란</a:t>
                      </a:r>
                    </a:p>
                  </a:txBody>
                  <a:tcPr marL="6008" marR="6008" marT="60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818956"/>
                  </a:ext>
                </a:extLst>
              </a:tr>
              <a:tr h="1840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  <a:cs typeface="+mn-cs"/>
                        </a:rPr>
                        <a:t>암 예방</a:t>
                      </a:r>
                    </a:p>
                  </a:txBody>
                  <a:tcPr marL="6008" marR="6008" marT="60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128543"/>
                  </a:ext>
                </a:extLst>
              </a:tr>
              <a:tr h="1840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  <a:cs typeface="+mn-cs"/>
                        </a:rPr>
                        <a:t>암 진단 및 증상</a:t>
                      </a:r>
                    </a:p>
                  </a:txBody>
                  <a:tcPr marL="6008" marR="6008" marT="60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025121"/>
                  </a:ext>
                </a:extLst>
              </a:tr>
              <a:tr h="1840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  <a:cs typeface="+mn-cs"/>
                        </a:rPr>
                        <a:t>암 치료</a:t>
                      </a:r>
                    </a:p>
                  </a:txBody>
                  <a:tcPr marL="6008" marR="6008" marT="60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9020835"/>
                  </a:ext>
                </a:extLst>
              </a:tr>
              <a:tr h="1840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  <a:cs typeface="+mn-cs"/>
                        </a:rPr>
                        <a:t>암 재발 및 전이</a:t>
                      </a:r>
                    </a:p>
                  </a:txBody>
                  <a:tcPr marL="6008" marR="6008" marT="60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740681"/>
                  </a:ext>
                </a:extLst>
              </a:tr>
              <a:tr h="1840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  <a:cs typeface="+mn-cs"/>
                        </a:rPr>
                        <a:t>생활가이드</a:t>
                      </a:r>
                      <a:endParaRPr lang="ko-KR" alt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  <a:cs typeface="+mn-cs"/>
                      </a:endParaRPr>
                    </a:p>
                  </a:txBody>
                  <a:tcPr marL="6008" marR="6008" marT="60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3616315"/>
                  </a:ext>
                </a:extLst>
              </a:tr>
              <a:tr h="1823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  <a:cs typeface="+mn-cs"/>
                        </a:rPr>
                        <a:t>간내 </a:t>
                      </a:r>
                      <a:r>
                        <a:rPr lang="ko-KR" altLang="en-US" sz="100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  <a:cs typeface="+mn-cs"/>
                        </a:rPr>
                        <a:t>담도암</a:t>
                      </a:r>
                      <a:endParaRPr lang="ko-KR" alt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  <a:cs typeface="+mn-cs"/>
                      </a:endParaRPr>
                    </a:p>
                  </a:txBody>
                  <a:tcPr marL="4571" marR="4571" marT="45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  <a:cs typeface="+mn-cs"/>
                        </a:rPr>
                        <a:t>※ </a:t>
                      </a:r>
                      <a:r>
                        <a:rPr lang="ko-KR" altLang="en-US" sz="100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  <a:cs typeface="+mn-cs"/>
                        </a:rPr>
                        <a:t>암종별로</a:t>
                      </a:r>
                      <a:r>
                        <a:rPr lang="ko-KR" altLang="en-US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  <a:cs typeface="+mn-cs"/>
                        </a:rPr>
                        <a:t/>
                      </a:r>
                      <a:br>
                        <a:rPr lang="ko-KR" altLang="en-US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  <a:cs typeface="+mn-cs"/>
                        </a:rPr>
                      </a:br>
                      <a:r>
                        <a:rPr lang="ko-KR" altLang="en-US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  <a:cs typeface="+mn-cs"/>
                        </a:rPr>
                        <a:t>소분류 동일</a:t>
                      </a:r>
                    </a:p>
                  </a:txBody>
                  <a:tcPr marL="4571" marR="4571" marT="45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249083"/>
                  </a:ext>
                </a:extLst>
              </a:tr>
              <a:tr h="1823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  <a:cs typeface="+mn-cs"/>
                        </a:rPr>
                        <a:t>간모세포종</a:t>
                      </a:r>
                      <a:endParaRPr lang="ko-KR" alt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  <a:cs typeface="+mn-cs"/>
                      </a:endParaRPr>
                    </a:p>
                  </a:txBody>
                  <a:tcPr marL="4571" marR="4571" marT="45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1" marR="4571" marT="45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981753"/>
                  </a:ext>
                </a:extLst>
              </a:tr>
              <a:tr h="184066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  <a:cs typeface="+mn-cs"/>
                        </a:rPr>
                        <a:t>ㄹ</a:t>
                      </a:r>
                      <a:r>
                        <a:rPr lang="en-US" altLang="ko-KR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  <a:cs typeface="+mn-cs"/>
                        </a:rPr>
                        <a:t>/</a:t>
                      </a:r>
                      <a:r>
                        <a:rPr lang="ko-KR" altLang="en-US" sz="10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  <a:cs typeface="+mn-cs"/>
                        </a:rPr>
                        <a:t>ㅁ</a:t>
                      </a:r>
                      <a:r>
                        <a:rPr lang="en-US" altLang="ko-KR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  <a:cs typeface="+mn-cs"/>
                        </a:rPr>
                        <a:t>/</a:t>
                      </a:r>
                      <a:r>
                        <a:rPr lang="ko-KR" altLang="en-US" sz="10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  <a:cs typeface="+mn-cs"/>
                        </a:rPr>
                        <a:t>ㅂ</a:t>
                      </a:r>
                      <a:endParaRPr lang="ko-KR" alt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  <a:cs typeface="+mn-cs"/>
                      </a:endParaRPr>
                    </a:p>
                  </a:txBody>
                  <a:tcPr marL="4571" marR="4571" marT="45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  <a:cs typeface="+mn-cs"/>
                        </a:rPr>
                        <a:t>만성골수성백혈병</a:t>
                      </a:r>
                      <a:endParaRPr lang="ko-KR" alt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  <a:cs typeface="+mn-cs"/>
                      </a:endParaRPr>
                    </a:p>
                  </a:txBody>
                  <a:tcPr marL="6008" marR="6008" marT="60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008" marR="6008" marT="60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465206"/>
                  </a:ext>
                </a:extLst>
              </a:tr>
              <a:tr h="184066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  <a:cs typeface="+mn-cs"/>
                        </a:rPr>
                        <a:t>…</a:t>
                      </a:r>
                      <a:endParaRPr lang="ko-KR" alt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  <a:cs typeface="+mn-cs"/>
                      </a:endParaRPr>
                    </a:p>
                  </a:txBody>
                  <a:tcPr marL="4571" marR="4571" marT="45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  <a:cs typeface="+mn-cs"/>
                      </a:endParaRPr>
                    </a:p>
                  </a:txBody>
                  <a:tcPr marL="6008" marR="6008" marT="60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008" marR="6008" marT="60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8099383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123" y="889517"/>
            <a:ext cx="3270731" cy="578082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755" y="944537"/>
            <a:ext cx="2921437" cy="572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78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3680" y="465303"/>
            <a:ext cx="33324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3</a:t>
            </a:r>
            <a:r>
              <a:rPr lang="ko-KR" altLang="en-US" sz="15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번</a:t>
            </a:r>
            <a:r>
              <a:rPr lang="en-US" altLang="ko-KR" sz="15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 </a:t>
            </a:r>
            <a:r>
              <a:rPr lang="ko-KR" altLang="en-US" sz="1500" dirty="0" err="1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가나다형</a:t>
            </a:r>
            <a:r>
              <a:rPr lang="en-US" altLang="ko-KR" sz="15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endParaRPr lang="ko-KR" altLang="en-US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 flipV="1">
            <a:off x="40640" y="365760"/>
            <a:ext cx="9784080" cy="43914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-1100464" y="30480"/>
            <a:ext cx="11477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[ </a:t>
            </a:r>
            <a:r>
              <a:rPr lang="ko-KR" altLang="en-US" sz="16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암 지식정보 분류체계 관련 설문 </a:t>
            </a:r>
            <a:r>
              <a:rPr lang="en-US" altLang="ko-KR" sz="16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]</a:t>
            </a:r>
            <a:endParaRPr lang="ko-KR" altLang="en-US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608885"/>
              </p:ext>
            </p:extLst>
          </p:nvPr>
        </p:nvGraphicFramePr>
        <p:xfrm>
          <a:off x="240469" y="1503703"/>
          <a:ext cx="3282661" cy="51206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5133">
                  <a:extLst>
                    <a:ext uri="{9D8B030D-6E8A-4147-A177-3AD203B41FA5}">
                      <a16:colId xmlns:a16="http://schemas.microsoft.com/office/drawing/2014/main" val="1589423421"/>
                    </a:ext>
                  </a:extLst>
                </a:gridCol>
                <a:gridCol w="1569869">
                  <a:extLst>
                    <a:ext uri="{9D8B030D-6E8A-4147-A177-3AD203B41FA5}">
                      <a16:colId xmlns:a16="http://schemas.microsoft.com/office/drawing/2014/main" val="3618580668"/>
                    </a:ext>
                  </a:extLst>
                </a:gridCol>
                <a:gridCol w="1047659">
                  <a:extLst>
                    <a:ext uri="{9D8B030D-6E8A-4147-A177-3AD203B41FA5}">
                      <a16:colId xmlns:a16="http://schemas.microsoft.com/office/drawing/2014/main" val="2481407361"/>
                    </a:ext>
                  </a:extLst>
                </a:gridCol>
              </a:tblGrid>
              <a:tr h="19269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solidFill>
                            <a:schemeClr val="bg1"/>
                          </a:solidFill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대분류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4571" marR="4571" marT="45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중분류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4571" marR="4571" marT="45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소분류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4571" marR="4571" marT="45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435653"/>
                  </a:ext>
                </a:extLst>
              </a:tr>
              <a:tr h="180365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ㄱ</a:t>
                      </a:r>
                      <a:r>
                        <a:rPr lang="en-US" altLang="ko-KR" sz="1000" u="none" strike="noStrike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/</a:t>
                      </a:r>
                      <a:r>
                        <a:rPr lang="ko-KR" altLang="en-US" sz="1000" u="none" strike="noStrike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ㄴ</a:t>
                      </a:r>
                      <a:r>
                        <a:rPr lang="en-US" altLang="ko-KR" sz="1000" u="none" strike="noStrike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/</a:t>
                      </a:r>
                      <a:r>
                        <a:rPr lang="ko-KR" altLang="en-US" sz="1000" u="none" strike="noStrike" dirty="0" err="1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ㄷ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4571" marR="4571" marT="45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가성점액종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4571" marR="4571" marT="45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암 이란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4571" marR="4571" marT="45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7598472"/>
                  </a:ext>
                </a:extLst>
              </a:tr>
              <a:tr h="1803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암 예방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4571" marR="4571" marT="45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9010666"/>
                  </a:ext>
                </a:extLst>
              </a:tr>
              <a:tr h="2094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암 진단 및 증상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4571" marR="4571" marT="45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022694"/>
                  </a:ext>
                </a:extLst>
              </a:tr>
              <a:tr h="1803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암 치료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4571" marR="4571" marT="45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4109537"/>
                  </a:ext>
                </a:extLst>
              </a:tr>
              <a:tr h="2094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암 재발 및 전이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4571" marR="4571" marT="45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584855"/>
                  </a:ext>
                </a:extLst>
              </a:tr>
              <a:tr h="1803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 dirty="0" err="1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생활가이드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4571" marR="4571" marT="45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1921241"/>
                  </a:ext>
                </a:extLst>
              </a:tr>
              <a:tr h="1803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smtClean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간내 </a:t>
                      </a:r>
                      <a:r>
                        <a:rPr lang="ko-KR" altLang="en-US" sz="1000" u="none" strike="noStrike" dirty="0" err="1" smtClean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담도암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4571" marR="4571" marT="45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1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※ </a:t>
                      </a:r>
                      <a:r>
                        <a:rPr lang="ko-KR" altLang="en-US" sz="1000" u="none" strike="noStrike" dirty="0" err="1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암종별로</a:t>
                      </a:r>
                      <a:r>
                        <a:rPr lang="ko-KR" altLang="en-US" sz="1000" u="none" strike="noStrike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/>
                      </a:r>
                      <a:br>
                        <a:rPr lang="ko-KR" altLang="en-US" sz="1000" u="none" strike="noStrike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</a:br>
                      <a:r>
                        <a:rPr lang="ko-KR" altLang="en-US" sz="1000" u="none" strike="noStrike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소분류 동일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4571" marR="4571" marT="45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1970831"/>
                  </a:ext>
                </a:extLst>
              </a:tr>
              <a:tr h="1803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 smtClean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간모세포종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4571" marR="4571" marT="45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902155"/>
                  </a:ext>
                </a:extLst>
              </a:tr>
              <a:tr h="1803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smtClean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간암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4571" marR="4571" marT="45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272916"/>
                  </a:ext>
                </a:extLst>
              </a:tr>
              <a:tr h="1803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 smtClean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갑상선암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4571" marR="4571" marT="45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366207"/>
                  </a:ext>
                </a:extLst>
              </a:tr>
              <a:tr h="18036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ㄹ</a:t>
                      </a:r>
                      <a:r>
                        <a:rPr lang="en-US" altLang="ko-KR" sz="1000" u="none" strike="noStrike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/</a:t>
                      </a:r>
                      <a:r>
                        <a:rPr lang="ko-KR" altLang="en-US" sz="1000" u="none" strike="noStrike" dirty="0" err="1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ㅁ</a:t>
                      </a:r>
                      <a:r>
                        <a:rPr lang="en-US" altLang="ko-KR" sz="1000" u="none" strike="noStrike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/</a:t>
                      </a:r>
                      <a:r>
                        <a:rPr lang="ko-KR" altLang="en-US" sz="1000" u="none" strike="noStrike" dirty="0" err="1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ㅂ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4571" marR="4571" marT="45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smtClean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만성골수성백혈병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4571" marR="4571" marT="45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392842"/>
                  </a:ext>
                </a:extLst>
              </a:tr>
              <a:tr h="1803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smtClean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만성림프구백혈병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4571" marR="4571" marT="45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921989"/>
                  </a:ext>
                </a:extLst>
              </a:tr>
              <a:tr h="1803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smtClean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망막모세포종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4571" marR="4571" marT="45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578739"/>
                  </a:ext>
                </a:extLst>
              </a:tr>
              <a:tr h="1803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smtClean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맥락막흑색종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4571" marR="4571" marT="45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4185"/>
                  </a:ext>
                </a:extLst>
              </a:tr>
              <a:tr h="18036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ㅅ</a:t>
                      </a:r>
                      <a:r>
                        <a:rPr lang="en-US" altLang="ko-KR" sz="1000" u="none" strike="noStrike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/</a:t>
                      </a:r>
                      <a:r>
                        <a:rPr lang="ko-KR" altLang="en-US" sz="1000" u="none" strike="noStrike" dirty="0" err="1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ㅇ</a:t>
                      </a:r>
                      <a:r>
                        <a:rPr lang="en-US" altLang="ko-KR" sz="1000" u="none" strike="noStrike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/</a:t>
                      </a:r>
                      <a:r>
                        <a:rPr lang="ko-KR" altLang="en-US" sz="1000" u="none" strike="noStrike" dirty="0" err="1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ㅈ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4571" marR="4571" marT="45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smtClean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설암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4571" marR="4571" marT="45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274681"/>
                  </a:ext>
                </a:extLst>
              </a:tr>
              <a:tr h="1803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smtClean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성상세포종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4571" marR="4571" marT="45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189612"/>
                  </a:ext>
                </a:extLst>
              </a:tr>
              <a:tr h="1803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smtClean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소세포폐암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4571" marR="4571" marT="45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582546"/>
                  </a:ext>
                </a:extLst>
              </a:tr>
              <a:tr h="1803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 smtClean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소아뇌종양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4571" marR="4571" marT="45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602350"/>
                  </a:ext>
                </a:extLst>
              </a:tr>
              <a:tr h="180365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ㅊ</a:t>
                      </a:r>
                      <a:r>
                        <a:rPr lang="en-US" altLang="ko-KR" sz="1000" u="none" strike="noStrike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/</a:t>
                      </a:r>
                      <a:r>
                        <a:rPr lang="ko-KR" altLang="en-US" sz="1000" u="none" strike="noStrike" dirty="0" err="1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ㅋ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4571" marR="4571" marT="45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 smtClean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척수종양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4571" marR="4571" marT="45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774827"/>
                  </a:ext>
                </a:extLst>
              </a:tr>
              <a:tr h="1803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 smtClean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청신경초종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4571" marR="4571" marT="45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95815"/>
                  </a:ext>
                </a:extLst>
              </a:tr>
              <a:tr h="1803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smtClean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췌장암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4571" marR="4571" marT="45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743919"/>
                  </a:ext>
                </a:extLst>
              </a:tr>
              <a:tr h="1803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 smtClean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침샘암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4571" marR="4571" marT="45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573025"/>
                  </a:ext>
                </a:extLst>
              </a:tr>
              <a:tr h="1803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 smtClean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카포시</a:t>
                      </a:r>
                      <a:r>
                        <a:rPr lang="ko-KR" altLang="en-US" sz="1000" u="none" strike="noStrike" dirty="0" smtClean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 육종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4571" marR="4571" marT="45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547626"/>
                  </a:ext>
                </a:extLst>
              </a:tr>
              <a:tr h="18036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ㅍ</a:t>
                      </a:r>
                      <a:r>
                        <a:rPr lang="en-US" altLang="ko-KR" sz="1000" u="none" strike="noStrike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/</a:t>
                      </a:r>
                      <a:r>
                        <a:rPr lang="ko-KR" altLang="en-US" sz="1000" u="none" strike="noStrike" dirty="0" err="1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ㅎ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4571" marR="4571" marT="45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 smtClean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파제트병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4571" marR="4571" marT="45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645690"/>
                  </a:ext>
                </a:extLst>
              </a:tr>
              <a:tr h="1803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 smtClean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편평상피세포암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4571" marR="4571" marT="45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426328"/>
                  </a:ext>
                </a:extLst>
              </a:tr>
              <a:tr h="1803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 smtClean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폐선암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4571" marR="4571" marT="45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406821"/>
                  </a:ext>
                </a:extLst>
              </a:tr>
              <a:tr h="1803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smtClean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폐암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4571" marR="4571" marT="45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65306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0468" y="864368"/>
            <a:ext cx="4666812" cy="493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99</a:t>
            </a:r>
            <a:r>
              <a:rPr lang="ko-KR" altLang="en-US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개의 </a:t>
            </a:r>
            <a:r>
              <a:rPr lang="ko-KR" altLang="en-US" dirty="0" err="1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암종을</a:t>
            </a:r>
            <a:r>
              <a:rPr lang="ko-KR" altLang="en-US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암의 명칭에 따라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/>
            </a:r>
            <a:b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</a:br>
            <a:r>
              <a:rPr lang="ko-KR" altLang="en-US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가나다 순으로 분류</a:t>
            </a:r>
            <a:endParaRPr lang="en-US" altLang="ko-KR" dirty="0" smtClean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93459" y="633984"/>
            <a:ext cx="6113929" cy="6053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684229" y="499756"/>
            <a:ext cx="6123441" cy="32487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3</a:t>
            </a:r>
            <a:r>
              <a:rPr lang="ko-KR" altLang="en-US" sz="1500" dirty="0" smtClean="0">
                <a:solidFill>
                  <a:schemeClr val="tx1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번</a:t>
            </a:r>
            <a:r>
              <a:rPr lang="en-US" altLang="ko-KR" sz="1500" dirty="0" smtClean="0">
                <a:solidFill>
                  <a:schemeClr val="tx1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 </a:t>
            </a:r>
            <a:r>
              <a:rPr lang="ko-KR" altLang="en-US" sz="1500" dirty="0" err="1" smtClean="0">
                <a:solidFill>
                  <a:schemeClr val="tx1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가나다형</a:t>
            </a:r>
            <a:r>
              <a:rPr lang="ko-KR" altLang="en-US" sz="1500" dirty="0">
                <a:solidFill>
                  <a:schemeClr val="tx1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서비스 예시</a:t>
            </a:r>
            <a:endParaRPr lang="ko-KR" altLang="en-US" sz="1500" dirty="0">
              <a:solidFill>
                <a:schemeClr val="tx1"/>
              </a:solidFill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955" y="932329"/>
            <a:ext cx="2930748" cy="565755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471" y="931685"/>
            <a:ext cx="3026094" cy="566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98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 flipV="1">
            <a:off x="40640" y="365760"/>
            <a:ext cx="9784080" cy="43914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-1100464" y="30480"/>
            <a:ext cx="11477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[ </a:t>
            </a:r>
            <a:r>
              <a:rPr lang="ko-KR" altLang="en-US" sz="16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암 지식정보 분류체계 관련 설문 </a:t>
            </a:r>
            <a:r>
              <a:rPr lang="en-US" altLang="ko-KR" sz="16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]</a:t>
            </a:r>
            <a:endParaRPr lang="ko-KR" altLang="en-US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1169" y="545986"/>
            <a:ext cx="44663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4</a:t>
            </a:r>
            <a:r>
              <a:rPr lang="ko-KR" altLang="en-US" sz="15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번</a:t>
            </a:r>
            <a:r>
              <a:rPr lang="en-US" altLang="ko-KR" sz="15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 </a:t>
            </a:r>
            <a:r>
              <a:rPr lang="ko-KR" altLang="en-US" sz="15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신체기관</a:t>
            </a:r>
            <a:r>
              <a:rPr lang="en-US" altLang="ko-KR" sz="15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15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기능</a:t>
            </a:r>
            <a:r>
              <a:rPr lang="en-US" altLang="ko-KR" sz="15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sz="15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형</a:t>
            </a:r>
            <a:r>
              <a:rPr lang="en-US" altLang="ko-KR" sz="15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endParaRPr lang="ko-KR" altLang="en-US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931044"/>
              </p:ext>
            </p:extLst>
          </p:nvPr>
        </p:nvGraphicFramePr>
        <p:xfrm>
          <a:off x="282684" y="1396088"/>
          <a:ext cx="3283200" cy="52580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1515">
                  <a:extLst>
                    <a:ext uri="{9D8B030D-6E8A-4147-A177-3AD203B41FA5}">
                      <a16:colId xmlns:a16="http://schemas.microsoft.com/office/drawing/2014/main" val="2963979411"/>
                    </a:ext>
                  </a:extLst>
                </a:gridCol>
                <a:gridCol w="1339685">
                  <a:extLst>
                    <a:ext uri="{9D8B030D-6E8A-4147-A177-3AD203B41FA5}">
                      <a16:colId xmlns:a16="http://schemas.microsoft.com/office/drawing/2014/main" val="3214984077"/>
                    </a:ext>
                  </a:extLst>
                </a:gridCol>
                <a:gridCol w="912000">
                  <a:extLst>
                    <a:ext uri="{9D8B030D-6E8A-4147-A177-3AD203B41FA5}">
                      <a16:colId xmlns:a16="http://schemas.microsoft.com/office/drawing/2014/main" val="4058641009"/>
                    </a:ext>
                  </a:extLst>
                </a:gridCol>
              </a:tblGrid>
              <a:tr h="1873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solidFill>
                            <a:schemeClr val="bg1"/>
                          </a:solidFill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대분류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2747" marR="2747" marT="2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중분류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2747" marR="2747" marT="2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소분류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2747" marR="2747" marT="2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670755"/>
                  </a:ext>
                </a:extLst>
              </a:tr>
              <a:tr h="170114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골연부기관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2747" marR="2747" marT="2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악성 연부조직 종양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2747" marR="2747" marT="2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암 이란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2747" marR="2747" marT="2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4626615"/>
                  </a:ext>
                </a:extLst>
              </a:tr>
              <a:tr h="1701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암 예방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2747" marR="2747" marT="2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9971264"/>
                  </a:ext>
                </a:extLst>
              </a:tr>
              <a:tr h="1701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암 진단 및 증상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2747" marR="2747" marT="2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7092063"/>
                  </a:ext>
                </a:extLst>
              </a:tr>
              <a:tr h="1701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암 치료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2747" marR="2747" marT="2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1902375"/>
                  </a:ext>
                </a:extLst>
              </a:tr>
              <a:tr h="1701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암 재발 및 전이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2747" marR="2747" marT="2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015761"/>
                  </a:ext>
                </a:extLst>
              </a:tr>
              <a:tr h="1701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 dirty="0" err="1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생활가이드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2747" marR="2747" marT="2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3060231"/>
                  </a:ext>
                </a:extLst>
              </a:tr>
              <a:tr h="1701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악성골종양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2747" marR="2747" marT="2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※ </a:t>
                      </a:r>
                      <a:r>
                        <a:rPr lang="ko-KR" altLang="en-US" sz="1000" u="none" strike="noStrike" dirty="0" err="1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암종별로</a:t>
                      </a:r>
                      <a:r>
                        <a:rPr lang="ko-KR" altLang="en-US" sz="1000" u="none" strike="noStrike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/>
                      </a:r>
                      <a:br>
                        <a:rPr lang="ko-KR" altLang="en-US" sz="1000" u="none" strike="noStrike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</a:br>
                      <a:r>
                        <a:rPr lang="ko-KR" altLang="en-US" sz="1000" u="none" strike="noStrike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소분류 동일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2747" marR="2747" marT="2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8395992"/>
                  </a:ext>
                </a:extLst>
              </a:tr>
              <a:tr h="17011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내분비기관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2747" marR="2747" marT="2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갑상선암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2747" marR="2747" marT="2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145193"/>
                  </a:ext>
                </a:extLst>
              </a:tr>
              <a:tr h="1701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뇌하수체선종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2747" marR="2747" marT="2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283718"/>
                  </a:ext>
                </a:extLst>
              </a:tr>
              <a:tr h="17011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림프 및 </a:t>
                      </a:r>
                      <a:r>
                        <a:rPr lang="ko-KR" altLang="en-US" sz="1000" u="none" strike="noStrike" dirty="0" err="1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면역기관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2747" marR="2747" marT="2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구인두</a:t>
                      </a:r>
                      <a:r>
                        <a:rPr lang="en-US" altLang="ko-KR" sz="1000" u="none" strike="noStrike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-</a:t>
                      </a:r>
                      <a:r>
                        <a:rPr lang="ko-KR" altLang="en-US" sz="1000" u="none" strike="noStrike" dirty="0" err="1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편도암</a:t>
                      </a:r>
                      <a:r>
                        <a:rPr lang="en-US" altLang="ko-KR" sz="1000" u="none" strike="noStrike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(HPV </a:t>
                      </a:r>
                      <a:r>
                        <a:rPr lang="ko-KR" altLang="en-US" sz="1000" u="none" strike="noStrike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관련</a:t>
                      </a:r>
                      <a:r>
                        <a:rPr lang="en-US" altLang="ko-KR" sz="1000" u="none" strike="noStrike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2747" marR="2747" marT="2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606407"/>
                  </a:ext>
                </a:extLst>
              </a:tr>
              <a:tr h="1701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구인두</a:t>
                      </a:r>
                      <a:r>
                        <a:rPr lang="en-US" altLang="ko-KR" sz="1000" u="none" strike="noStrike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-</a:t>
                      </a:r>
                      <a:r>
                        <a:rPr lang="ko-KR" altLang="en-US" sz="1000" u="none" strike="noStrike" dirty="0" err="1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하인두암</a:t>
                      </a:r>
                      <a:r>
                        <a:rPr lang="en-US" altLang="ko-KR" sz="1000" u="none" strike="noStrike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(HPV </a:t>
                      </a:r>
                      <a:r>
                        <a:rPr lang="ko-KR" altLang="en-US" sz="1000" u="none" strike="noStrike" dirty="0" err="1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비관련</a:t>
                      </a:r>
                      <a:r>
                        <a:rPr lang="en-US" altLang="ko-KR" sz="1000" u="none" strike="noStrike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2747" marR="2747" marT="2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843315"/>
                  </a:ext>
                </a:extLst>
              </a:tr>
              <a:tr h="17011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비뇨기관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2747" marR="2747" marT="2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방광암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2747" marR="2747" marT="2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251145"/>
                  </a:ext>
                </a:extLst>
              </a:tr>
              <a:tr h="1701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신우암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2747" marR="2747" marT="2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821084"/>
                  </a:ext>
                </a:extLst>
              </a:tr>
              <a:tr h="17011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생식기관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2747" marR="2747" marT="2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고환암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2747" marR="2747" marT="2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667268"/>
                  </a:ext>
                </a:extLst>
              </a:tr>
              <a:tr h="1701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난소상피암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2747" marR="2747" marT="2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287571"/>
                  </a:ext>
                </a:extLst>
              </a:tr>
              <a:tr h="17011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소화기관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2747" marR="2747" marT="2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간모세포종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2747" marR="2747" marT="2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888161"/>
                  </a:ext>
                </a:extLst>
              </a:tr>
              <a:tr h="1701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가성점액종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2747" marR="2747" marT="2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751181"/>
                  </a:ext>
                </a:extLst>
              </a:tr>
              <a:tr h="17011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순환기관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2747" marR="2747" marT="2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소아백혈병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2747" marR="2747" marT="2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965528"/>
                  </a:ext>
                </a:extLst>
              </a:tr>
              <a:tr h="1701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골수이형성증후군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2747" marR="2747" marT="2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823025"/>
                  </a:ext>
                </a:extLst>
              </a:tr>
              <a:tr h="17011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시각기관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2747" marR="2747" marT="2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망막모세포종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2747" marR="2747" marT="2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00357"/>
                  </a:ext>
                </a:extLst>
              </a:tr>
              <a:tr h="1701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맥락막흑색종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2747" marR="2747" marT="2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292763"/>
                  </a:ext>
                </a:extLst>
              </a:tr>
              <a:tr h="17011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신경기관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2747" marR="2747" marT="2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소아뇌종양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2747" marR="2747" marT="2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124805"/>
                  </a:ext>
                </a:extLst>
              </a:tr>
              <a:tr h="1701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신경모세포종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2747" marR="2747" marT="2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664200"/>
                  </a:ext>
                </a:extLst>
              </a:tr>
              <a:tr h="17011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피부기관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2747" marR="2747" marT="2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균상식육종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2747" marR="2747" marT="2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078106"/>
                  </a:ext>
                </a:extLst>
              </a:tr>
              <a:tr h="1701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기저세포암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2747" marR="2747" marT="2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621959"/>
                  </a:ext>
                </a:extLst>
              </a:tr>
              <a:tr h="17011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호흡기관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2747" marR="2747" marT="2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악성중피종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2747" marR="2747" marT="2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774775"/>
                  </a:ext>
                </a:extLst>
              </a:tr>
              <a:tr h="1701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비부비동암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2747" marR="2747" marT="2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495649"/>
                  </a:ext>
                </a:extLst>
              </a:tr>
              <a:tr h="17011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기타기관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2747" marR="2747" marT="2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복막암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2747" marR="2747" marT="2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47" marR="2747" marT="2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1430521"/>
                  </a:ext>
                </a:extLst>
              </a:tr>
              <a:tr h="1701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원발부위불명암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marL="2747" marR="2747" marT="2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47" marR="2747" marT="27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2052142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69772" y="925282"/>
            <a:ext cx="4438087" cy="293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신체기관의 기능별 명칭을 기준으로 분류</a:t>
            </a:r>
            <a:endParaRPr lang="en-US" altLang="ko-KR" dirty="0" smtClean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675527" y="679525"/>
            <a:ext cx="6123600" cy="6088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75527" y="530233"/>
            <a:ext cx="6123600" cy="31652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4</a:t>
            </a:r>
            <a:r>
              <a:rPr lang="ko-KR" altLang="en-US" sz="1500" dirty="0" smtClean="0">
                <a:solidFill>
                  <a:schemeClr val="tx1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번</a:t>
            </a:r>
            <a:r>
              <a:rPr lang="en-US" altLang="ko-KR" sz="1500" dirty="0" smtClean="0">
                <a:solidFill>
                  <a:schemeClr val="tx1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 </a:t>
            </a:r>
            <a:r>
              <a:rPr lang="ko-KR" altLang="en-US" sz="1500" dirty="0" smtClean="0">
                <a:solidFill>
                  <a:schemeClr val="tx1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신체기관</a:t>
            </a:r>
            <a:r>
              <a:rPr lang="en-US" altLang="ko-KR" sz="1500" dirty="0" smtClean="0">
                <a:solidFill>
                  <a:schemeClr val="tx1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1500" dirty="0" smtClean="0">
                <a:solidFill>
                  <a:schemeClr val="tx1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기능</a:t>
            </a:r>
            <a:r>
              <a:rPr lang="en-US" altLang="ko-KR" sz="1500" dirty="0" smtClean="0">
                <a:solidFill>
                  <a:schemeClr val="tx1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sz="1500" dirty="0" smtClean="0">
                <a:solidFill>
                  <a:schemeClr val="tx1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형</a:t>
            </a:r>
            <a:endParaRPr lang="ko-KR" altLang="en-US" sz="1500" dirty="0">
              <a:solidFill>
                <a:schemeClr val="tx1"/>
              </a:solidFill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243" y="975084"/>
            <a:ext cx="2958357" cy="570362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759" y="977152"/>
            <a:ext cx="2934006" cy="569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66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 flipV="1">
            <a:off x="60960" y="442075"/>
            <a:ext cx="9508989" cy="7981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-1100464" y="71120"/>
            <a:ext cx="11477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[ </a:t>
            </a:r>
            <a:r>
              <a:rPr lang="ko-KR" altLang="en-US" sz="16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암 지식정보 분류체계 관련 설문 의견 </a:t>
            </a:r>
            <a:r>
              <a:rPr lang="ko-KR" altLang="en-US" sz="1600" dirty="0" err="1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작성란</a:t>
            </a:r>
            <a:r>
              <a:rPr lang="ko-KR" altLang="en-US" sz="16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en-US" altLang="ko-KR" sz="1600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]</a:t>
            </a:r>
            <a:endParaRPr lang="ko-KR" altLang="en-US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86560"/>
              </p:ext>
            </p:extLst>
          </p:nvPr>
        </p:nvGraphicFramePr>
        <p:xfrm>
          <a:off x="283707" y="607907"/>
          <a:ext cx="9353352" cy="550602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57697">
                  <a:extLst>
                    <a:ext uri="{9D8B030D-6E8A-4147-A177-3AD203B41FA5}">
                      <a16:colId xmlns:a16="http://schemas.microsoft.com/office/drawing/2014/main" val="309237904"/>
                    </a:ext>
                  </a:extLst>
                </a:gridCol>
                <a:gridCol w="1831783">
                  <a:extLst>
                    <a:ext uri="{9D8B030D-6E8A-4147-A177-3AD203B41FA5}">
                      <a16:colId xmlns:a16="http://schemas.microsoft.com/office/drawing/2014/main" val="3538898819"/>
                    </a:ext>
                  </a:extLst>
                </a:gridCol>
                <a:gridCol w="5463872">
                  <a:extLst>
                    <a:ext uri="{9D8B030D-6E8A-4147-A177-3AD203B41FA5}">
                      <a16:colId xmlns:a16="http://schemas.microsoft.com/office/drawing/2014/main" val="2511928080"/>
                    </a:ext>
                  </a:extLst>
                </a:gridCol>
              </a:tblGrid>
              <a:tr h="10174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성명 및 소속</a:t>
                      </a:r>
                      <a:endParaRPr lang="en-US" altLang="ko-KR" sz="1600" b="0" dirty="0" smtClean="0"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  <a:p>
                      <a:pPr algn="ctr" latinLnBrk="1"/>
                      <a:endParaRPr lang="en-US" altLang="ko-KR" sz="1600" b="0" dirty="0" smtClean="0"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  <a:p>
                      <a:pPr latinLnBrk="1"/>
                      <a:r>
                        <a:rPr lang="ko-KR" altLang="en-US" sz="1200" b="0" dirty="0" smtClean="0"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예시</a:t>
                      </a:r>
                      <a:r>
                        <a:rPr lang="en-US" altLang="ko-KR" sz="1200" b="0" dirty="0" smtClean="0"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) </a:t>
                      </a:r>
                      <a:r>
                        <a:rPr lang="ko-KR" altLang="en-US" sz="1200" b="0" dirty="0" smtClean="0"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박 </a:t>
                      </a:r>
                      <a:r>
                        <a:rPr lang="en-US" altLang="ko-KR" sz="1200" b="0" dirty="0" err="1" smtClean="0"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oo</a:t>
                      </a:r>
                      <a:r>
                        <a:rPr lang="en-US" altLang="ko-KR" sz="1200" b="0" dirty="0" smtClean="0"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 (</a:t>
                      </a:r>
                      <a:r>
                        <a:rPr lang="ko-KR" altLang="en-US" sz="1200" b="0" dirty="0" smtClean="0"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지능정보혁신본부</a:t>
                      </a:r>
                      <a:r>
                        <a:rPr lang="en-US" altLang="ko-KR" sz="1200" b="0" dirty="0" smtClean="0"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)</a:t>
                      </a:r>
                      <a:endParaRPr lang="ko-KR" altLang="en-US" sz="1200" b="0" dirty="0"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분류체계 번호</a:t>
                      </a:r>
                      <a:endParaRPr lang="en-US" altLang="ko-KR" sz="1600" b="0" dirty="0" smtClean="0"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  <a:p>
                      <a:pPr algn="ctr" latinLnBrk="1"/>
                      <a:endParaRPr lang="en-US" altLang="ko-KR" sz="1600" b="0" dirty="0" smtClean="0"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  <a:p>
                      <a:pPr latinLnBrk="1"/>
                      <a:r>
                        <a:rPr lang="ko-KR" altLang="en-US" sz="1200" b="0" dirty="0" smtClean="0"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예시</a:t>
                      </a:r>
                      <a:r>
                        <a:rPr lang="en-US" altLang="ko-KR" sz="1200" b="0" dirty="0" smtClean="0"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) 2</a:t>
                      </a:r>
                      <a:r>
                        <a:rPr lang="ko-KR" altLang="en-US" sz="1200" b="0" dirty="0" smtClean="0"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번</a:t>
                      </a:r>
                      <a:endParaRPr lang="ko-KR" altLang="en-US" sz="1200" b="0" dirty="0"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선택 사유</a:t>
                      </a:r>
                      <a:endParaRPr lang="en-US" altLang="ko-KR" sz="1600" b="0" dirty="0" smtClean="0"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  <a:p>
                      <a:pPr algn="ctr" latinLnBrk="1"/>
                      <a:endParaRPr lang="en-US" altLang="ko-KR" sz="1600" b="0" dirty="0" smtClean="0"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  <a:p>
                      <a:pPr latinLnBrk="1"/>
                      <a:r>
                        <a:rPr lang="ko-KR" altLang="en-US" sz="1200" b="0" dirty="0" smtClean="0"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예시</a:t>
                      </a:r>
                      <a:r>
                        <a:rPr lang="en-US" altLang="ko-KR" sz="1200" b="0" dirty="0" smtClean="0"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) </a:t>
                      </a:r>
                      <a:r>
                        <a:rPr lang="ko-KR" altLang="en-US" sz="1200" b="0" dirty="0" smtClean="0"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관리자가 편리할 듯</a:t>
                      </a:r>
                      <a:r>
                        <a:rPr lang="en-US" altLang="ko-KR" sz="1200" b="0" dirty="0" smtClean="0"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…</a:t>
                      </a:r>
                      <a:endParaRPr lang="ko-KR" altLang="en-US" sz="1200" b="0" dirty="0"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5521806"/>
                  </a:ext>
                </a:extLst>
              </a:tr>
              <a:tr h="44886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smtClean="0"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김수빈 </a:t>
                      </a:r>
                      <a:r>
                        <a:rPr lang="en-US" altLang="ko-KR" b="0" smtClean="0"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(</a:t>
                      </a:r>
                      <a:r>
                        <a:rPr lang="ko-KR" altLang="en-US" b="0" smtClean="0"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웹개발 신입사원 세종</a:t>
                      </a:r>
                      <a:r>
                        <a:rPr lang="en-US" altLang="ko-KR" b="0" smtClean="0"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)</a:t>
                      </a:r>
                      <a:endParaRPr lang="ko-KR" altLang="en-US" b="0" dirty="0"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smtClean="0"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1</a:t>
                      </a:r>
                      <a:r>
                        <a:rPr lang="ko-KR" altLang="en-US" b="0" smtClean="0"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번</a:t>
                      </a:r>
                      <a:endParaRPr lang="ko-KR" altLang="en-US" b="0" dirty="0"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smtClean="0"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일반 사용자를 본인이라고 생각한 경우에</a:t>
                      </a:r>
                      <a:r>
                        <a:rPr lang="en-US" altLang="ko-KR" b="0" baseline="0" smtClean="0"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 </a:t>
                      </a:r>
                      <a:r>
                        <a:rPr lang="ko-KR" altLang="en-US" b="0" baseline="0" smtClean="0"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암 관련 챗봇을 이용하는 상황은 예방을 원해서 또는 징후가 감지되었기 때문이라 생각합니다</a:t>
                      </a:r>
                      <a:r>
                        <a:rPr lang="en-US" altLang="ko-KR" b="0" baseline="0" smtClean="0"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b="0" baseline="0" smtClean="0"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 </a:t>
                      </a:r>
                      <a:r>
                        <a:rPr lang="ko-KR" altLang="en-US" b="0" baseline="0" smtClean="0"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전문적인 정보를 알고 싶거나 병원에 가기 전 자가 진단을 위해서 챗봇을 보통 이용하는데</a:t>
                      </a:r>
                      <a:r>
                        <a:rPr lang="en-US" altLang="ko-KR" b="0" baseline="0" smtClean="0"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, </a:t>
                      </a:r>
                      <a:r>
                        <a:rPr lang="ko-KR" altLang="en-US" b="0" baseline="0" smtClean="0"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그런 경우는 전문용어나 명칭을 알고있는 경우가 드물다고 생각합니다</a:t>
                      </a:r>
                      <a:r>
                        <a:rPr lang="en-US" altLang="ko-KR" b="0" baseline="0" smtClean="0"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. </a:t>
                      </a:r>
                    </a:p>
                    <a:p>
                      <a:pPr latinLnBrk="1"/>
                      <a:r>
                        <a:rPr lang="ko-KR" altLang="en-US" b="0" baseline="0" smtClean="0"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이 때</a:t>
                      </a:r>
                      <a:r>
                        <a:rPr lang="en-US" altLang="ko-KR" b="0" baseline="0" smtClean="0"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, </a:t>
                      </a:r>
                      <a:r>
                        <a:rPr lang="ko-KR" altLang="en-US" b="0" baseline="0" smtClean="0"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징후가 보이는 신체 위치를 기준으로 검색을 하여 원하는 정보를 얻는 것이 가장 도움이 될 것 같다 생각합니다</a:t>
                      </a:r>
                      <a:r>
                        <a:rPr lang="en-US" altLang="ko-KR" b="0" baseline="0" smtClean="0">
                          <a:latin typeface="KoPub돋움체_Pro Medium" panose="02020603020101020101" pitchFamily="18" charset="-127"/>
                          <a:ea typeface="KoPub돋움체_Pro Medium" panose="02020603020101020101" pitchFamily="18" charset="-127"/>
                        </a:rPr>
                        <a:t>.</a:t>
                      </a:r>
                      <a:endParaRPr lang="en-US" altLang="ko-KR" b="0" dirty="0" smtClean="0">
                        <a:latin typeface="KoPub돋움체_Pro Medium" panose="02020603020101020101" pitchFamily="18" charset="-127"/>
                        <a:ea typeface="KoPub돋움체_Pro Medium" panose="02020603020101020101" pitchFamily="18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8792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291840" y="6390640"/>
            <a:ext cx="3322320" cy="293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참여해주셔서 감사합니다</a:t>
            </a:r>
            <a:r>
              <a:rPr lang="en-US" altLang="ko-KR" dirty="0" smtClean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 ^^</a:t>
            </a:r>
            <a:endParaRPr lang="ko-KR" altLang="en-US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431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774</TotalTime>
  <Words>746</Words>
  <Application>Microsoft Office PowerPoint</Application>
  <PresentationFormat>A4 용지(210x297mm)</PresentationFormat>
  <Paragraphs>221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KoPub돋움체_Pro Medium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Daumsoft</dc:creator>
  <cp:lastModifiedBy>Daumsoft</cp:lastModifiedBy>
  <cp:revision>90</cp:revision>
  <cp:lastPrinted>2019-09-26T07:40:49Z</cp:lastPrinted>
  <dcterms:created xsi:type="dcterms:W3CDTF">2019-09-06T05:06:38Z</dcterms:created>
  <dcterms:modified xsi:type="dcterms:W3CDTF">2019-10-02T02:24:45Z</dcterms:modified>
</cp:coreProperties>
</file>