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71" r:id="rId9"/>
    <p:sldId id="272" r:id="rId10"/>
    <p:sldId id="273" r:id="rId11"/>
    <p:sldId id="263" r:id="rId12"/>
    <p:sldId id="264" r:id="rId13"/>
    <p:sldId id="279" r:id="rId14"/>
    <p:sldId id="275" r:id="rId15"/>
    <p:sldId id="277" r:id="rId16"/>
    <p:sldId id="276" r:id="rId17"/>
    <p:sldId id="278" r:id="rId18"/>
    <p:sldId id="269" r:id="rId19"/>
    <p:sldId id="266" r:id="rId20"/>
    <p:sldId id="27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3" d="100"/>
          <a:sy n="43" d="100"/>
        </p:scale>
        <p:origin x="75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7F56-D319-4484-BD9A-09C6E50C846D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4B51-8747-4662-87BF-391B3AB74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7F56-D319-4484-BD9A-09C6E50C846D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4B51-8747-4662-87BF-391B3AB74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97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7F56-D319-4484-BD9A-09C6E50C846D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4B51-8747-4662-87BF-391B3AB74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03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7F56-D319-4484-BD9A-09C6E50C846D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4B51-8747-4662-87BF-391B3AB74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08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7F56-D319-4484-BD9A-09C6E50C846D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4B51-8747-4662-87BF-391B3AB74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7F56-D319-4484-BD9A-09C6E50C846D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4B51-8747-4662-87BF-391B3AB74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0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7F56-D319-4484-BD9A-09C6E50C846D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4B51-8747-4662-87BF-391B3AB74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88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7F56-D319-4484-BD9A-09C6E50C846D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4B51-8747-4662-87BF-391B3AB74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11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7F56-D319-4484-BD9A-09C6E50C846D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4B51-8747-4662-87BF-391B3AB74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36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7F56-D319-4484-BD9A-09C6E50C846D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4B51-8747-4662-87BF-391B3AB74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74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7F56-D319-4484-BD9A-09C6E50C846D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4B51-8747-4662-87BF-391B3AB74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8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57F56-D319-4484-BD9A-09C6E50C846D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84B51-8747-4662-87BF-391B3AB74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49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50004" y="2967335"/>
            <a:ext cx="70920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SOCIALmetrics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소개서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7167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50112B-8B61-485B-975F-978BCC5566FE}"/>
              </a:ext>
            </a:extLst>
          </p:cNvPr>
          <p:cNvSpPr/>
          <p:nvPr/>
        </p:nvSpPr>
        <p:spPr>
          <a:xfrm>
            <a:off x="0" y="0"/>
            <a:ext cx="12192000" cy="9479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33123" y="114710"/>
            <a:ext cx="98299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SOCIALmetrics</a:t>
            </a:r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3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차별점</a:t>
            </a:r>
            <a:r>
              <a:rPr lang="ko-KR" alt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ko-KR" alt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성장하는 키워드 파워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타원 6"/>
          <p:cNvSpPr/>
          <p:nvPr/>
        </p:nvSpPr>
        <p:spPr>
          <a:xfrm>
            <a:off x="11298236" y="145201"/>
            <a:ext cx="681580" cy="6815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369904" y="1053800"/>
            <a:ext cx="295144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i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최상위 품질 제공</a:t>
            </a:r>
            <a:endParaRPr lang="en-US" altLang="ko-KR" sz="28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3903" y="2786993"/>
            <a:ext cx="534633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메인 </a:t>
            </a:r>
            <a:r>
              <a:rPr lang="ko-KR" altLang="en-US" sz="240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검색어</a:t>
            </a:r>
            <a:r>
              <a:rPr lang="ko-KR" alt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</a:t>
            </a:r>
            <a:r>
              <a:rPr lang="ko-KR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포함어</a:t>
            </a:r>
            <a:r>
              <a:rPr lang="en-US" altLang="ko-K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제외어를</a:t>
            </a:r>
            <a:r>
              <a:rPr lang="en-US" altLang="ko-K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조합하여 사용자에 딱 맞는 검색 제공</a:t>
            </a:r>
            <a:r>
              <a:rPr lang="en-US" altLang="ko-K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altLang="ko-KR" sz="2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1274" y="2287017"/>
            <a:ext cx="559159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사용자 맞춤 </a:t>
            </a:r>
            <a:r>
              <a:rPr lang="ko-KR" altLang="en-US" sz="2800" b="1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검색어</a:t>
            </a:r>
            <a:r>
              <a:rPr lang="ko-KR" altLang="en-US" sz="28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800" b="1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커스터마이징</a:t>
            </a:r>
            <a:endParaRPr lang="en-US" altLang="ko-KR" sz="28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77479" y="1692182"/>
            <a:ext cx="18473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altLang="ko-KR" sz="2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29271" y="2255112"/>
            <a:ext cx="464101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i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모든 키워드 즉시 분석 가능</a:t>
            </a:r>
            <a:endParaRPr lang="en-US" altLang="ko-KR" sz="28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61474" y="5101389"/>
            <a:ext cx="11077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969252" y="1634817"/>
            <a:ext cx="65325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신조어</a:t>
            </a:r>
            <a:r>
              <a:rPr lang="en-US" altLang="ko-KR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새로운 상품</a:t>
            </a:r>
            <a:r>
              <a:rPr lang="en-US" altLang="ko-KR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lang="ko-KR" altLang="en-US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인물 키워드 개선</a:t>
            </a:r>
            <a:r>
              <a:rPr lang="en-US" altLang="ko-KR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lang="ko-KR" altLang="en-US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강화 </a:t>
            </a:r>
            <a:endParaRPr lang="en-US" altLang="ko-KR" sz="2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401695" y="2809348"/>
            <a:ext cx="523733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모든 키워드를 사전에 분석하는 역량</a:t>
            </a:r>
            <a:r>
              <a:rPr lang="en-US" altLang="ko-K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대부분 경쟁사 미리 등록된 일부 키워드에</a:t>
            </a:r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한하여 수집 및 분석 제공</a:t>
            </a:r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36" y="3805026"/>
            <a:ext cx="5180089" cy="12060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61" y="3819246"/>
            <a:ext cx="5542250" cy="1136769"/>
          </a:xfrm>
          <a:prstGeom prst="rect">
            <a:avLst/>
          </a:prstGeom>
        </p:spPr>
      </p:pic>
      <p:sp>
        <p:nvSpPr>
          <p:cNvPr id="4" name="아래쪽 화살표 3"/>
          <p:cNvSpPr/>
          <p:nvPr/>
        </p:nvSpPr>
        <p:spPr>
          <a:xfrm>
            <a:off x="5470432" y="4849889"/>
            <a:ext cx="1315379" cy="8771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십자형 13"/>
          <p:cNvSpPr/>
          <p:nvPr/>
        </p:nvSpPr>
        <p:spPr>
          <a:xfrm>
            <a:off x="5804472" y="4031934"/>
            <a:ext cx="583055" cy="583055"/>
          </a:xfrm>
          <a:prstGeom prst="plus">
            <a:avLst>
              <a:gd name="adj" fmla="val 38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5685" y="2967335"/>
            <a:ext cx="87206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SOCIALmetrics</a:t>
            </a:r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솔루션 활용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34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50112B-8B61-485B-975F-978BCC5566FE}"/>
              </a:ext>
            </a:extLst>
          </p:cNvPr>
          <p:cNvSpPr/>
          <p:nvPr/>
        </p:nvSpPr>
        <p:spPr>
          <a:xfrm>
            <a:off x="0" y="0"/>
            <a:ext cx="12192000" cy="9479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48973" y="143923"/>
            <a:ext cx="281679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솔루션 구성</a:t>
            </a:r>
            <a:r>
              <a:rPr lang="en-US" altLang="ko-KR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1281458" y="212948"/>
            <a:ext cx="681580" cy="6815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67494" y="2033990"/>
            <a:ext cx="311655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소셜 모니터링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78381" y="2033989"/>
            <a:ext cx="311655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소셜 </a:t>
            </a:r>
            <a:r>
              <a:rPr lang="ko-KR" altLang="en-US" sz="3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인사이트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589269" y="2033990"/>
            <a:ext cx="21932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소셜 랭킹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10776" y="3174726"/>
            <a:ext cx="307327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최대 </a:t>
            </a:r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가지 관심 키워드에 </a:t>
            </a:r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대한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실시간 모니터링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544934" y="3110371"/>
            <a:ext cx="351089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최</a:t>
            </a:r>
            <a:r>
              <a:rPr lang="ko-KR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 </a:t>
            </a:r>
            <a: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ko-KR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년간 과거  </a:t>
            </a:r>
            <a: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ko-KR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고객들의 주관적 생각</a:t>
            </a:r>
            <a: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감정 </a:t>
            </a:r>
            <a: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ko-KR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발자취를 분석 </a:t>
            </a:r>
            <a: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397271" y="3111982"/>
            <a:ext cx="29835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ko-KR" alt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카테고리별</a:t>
            </a: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이슈 키워드 </a:t>
            </a:r>
            <a: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TOP 20 </a:t>
            </a:r>
            <a:r>
              <a:rPr lang="ko-KR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랭킹 및 </a:t>
            </a:r>
            <a: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ko-KR" alt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채널별</a:t>
            </a:r>
            <a:r>
              <a:rPr lang="ko-KR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원문 제공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10776" y="4145274"/>
            <a:ext cx="26709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○ 고객 반응에 대한 </a:t>
            </a:r>
            <a: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ko-KR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실시간 모니터링</a:t>
            </a:r>
            <a: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○ 이슈 발생 징후 감지 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578381" y="4145274"/>
            <a:ext cx="315342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○ </a:t>
            </a:r>
            <a:r>
              <a:rPr lang="ko-KR" alt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언급량</a:t>
            </a:r>
            <a: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추이</a:t>
            </a:r>
            <a: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키워드 관련</a:t>
            </a:r>
            <a: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ko-KR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다양한 </a:t>
            </a:r>
            <a:r>
              <a:rPr lang="ko-KR" alt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감성어를</a:t>
            </a:r>
            <a:r>
              <a:rPr lang="ko-KR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통해</a:t>
            </a:r>
            <a: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ko-KR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주관적인 </a:t>
            </a: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고객의 마음을 </a:t>
            </a:r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객관적 지표로 제공</a:t>
            </a:r>
            <a:r>
              <a:rPr lang="ko-KR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66881" y="5869800"/>
            <a:ext cx="255871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실시간 분석</a:t>
            </a:r>
            <a: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이슈 파악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71214" y="5869800"/>
            <a:ext cx="34291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기간별 리뷰</a:t>
            </a:r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경쟁사분석</a:t>
            </a:r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0000 </a:t>
            </a:r>
            <a:b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623768" y="5830006"/>
            <a:ext cx="26564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방송</a:t>
            </a:r>
            <a: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인물</a:t>
            </a:r>
            <a: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쇼핑 등 </a:t>
            </a:r>
            <a: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카테코리별</a:t>
            </a:r>
            <a:r>
              <a:rPr lang="ko-KR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트렌드 파악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716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50112B-8B61-485B-975F-978BCC5566FE}"/>
              </a:ext>
            </a:extLst>
          </p:cNvPr>
          <p:cNvSpPr/>
          <p:nvPr/>
        </p:nvSpPr>
        <p:spPr>
          <a:xfrm>
            <a:off x="0" y="0"/>
            <a:ext cx="12192000" cy="11769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1281458" y="212948"/>
            <a:ext cx="681580" cy="6815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0" y="67093"/>
            <a:ext cx="265489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솔루션 활용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670" y="667147"/>
            <a:ext cx="20313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소셜모니터링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942731" y="353683"/>
            <a:ext cx="448071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관심 키워드 및 실시간 모니터링 제공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4030" y="2222587"/>
            <a:ext cx="164660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키워드 랭킹 </a:t>
            </a:r>
            <a:r>
              <a:rPr lang="en-US" altLang="ko-K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그림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89824" y="2222587"/>
            <a:ext cx="25058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실시간 </a:t>
            </a:r>
            <a:r>
              <a:rPr lang="ko-KR" alt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시간별</a:t>
            </a:r>
            <a:r>
              <a:rPr lang="ko-KR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추이 </a:t>
            </a:r>
            <a:r>
              <a:rPr lang="en-US" altLang="ko-K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그림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8918" y="3198835"/>
            <a:ext cx="241604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이슈 </a:t>
            </a:r>
            <a:r>
              <a:rPr lang="ko-KR" alt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히스토리</a:t>
            </a:r>
            <a:r>
              <a:rPr lang="ko-KR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그림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4034" y="3776067"/>
            <a:ext cx="241604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뉴스 모니터링 그림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312476"/>
              </p:ext>
            </p:extLst>
          </p:nvPr>
        </p:nvGraphicFramePr>
        <p:xfrm>
          <a:off x="4708985" y="2238443"/>
          <a:ext cx="5964362" cy="4294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983">
                  <a:extLst>
                    <a:ext uri="{9D8B030D-6E8A-4147-A177-3AD203B41FA5}">
                      <a16:colId xmlns:a16="http://schemas.microsoft.com/office/drawing/2014/main" val="1772428327"/>
                    </a:ext>
                  </a:extLst>
                </a:gridCol>
                <a:gridCol w="4208379">
                  <a:extLst>
                    <a:ext uri="{9D8B030D-6E8A-4147-A177-3AD203B41FA5}">
                      <a16:colId xmlns:a16="http://schemas.microsoft.com/office/drawing/2014/main" val="2536340818"/>
                    </a:ext>
                  </a:extLst>
                </a:gridCol>
              </a:tblGrid>
              <a:tr h="793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분석채널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트위터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국내 언론사 </a:t>
                      </a:r>
                      <a:r>
                        <a:rPr lang="en-US" altLang="ko-KR" baseline="0" dirty="0" smtClean="0"/>
                        <a:t>19</a:t>
                      </a:r>
                      <a:r>
                        <a:rPr lang="ko-KR" altLang="en-US" baseline="0" dirty="0" smtClean="0"/>
                        <a:t>곳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401482"/>
                  </a:ext>
                </a:extLst>
              </a:tr>
              <a:tr h="1214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○ 실시간 키워드 랭킹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○ 실시간 </a:t>
                      </a:r>
                      <a:r>
                        <a:rPr lang="ko-KR" altLang="en-US" dirty="0" err="1" smtClean="0"/>
                        <a:t>시간별</a:t>
                      </a:r>
                      <a:r>
                        <a:rPr lang="ko-KR" altLang="en-US" dirty="0" smtClean="0"/>
                        <a:t> 추이 그래프 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○ </a:t>
                      </a:r>
                      <a:r>
                        <a:rPr lang="ko-KR" altLang="en-US" dirty="0" err="1" smtClean="0"/>
                        <a:t>리트윗</a:t>
                      </a:r>
                      <a:r>
                        <a:rPr lang="ko-KR" altLang="en-US" dirty="0" smtClean="0"/>
                        <a:t> 수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○ </a:t>
                      </a:r>
                      <a:r>
                        <a:rPr lang="ko-KR" altLang="en-US" dirty="0" err="1" smtClean="0"/>
                        <a:t>일자별</a:t>
                      </a:r>
                      <a:r>
                        <a:rPr lang="ko-KR" altLang="en-US" dirty="0" smtClean="0"/>
                        <a:t> 추이 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○ </a:t>
                      </a:r>
                      <a:r>
                        <a:rPr lang="ko-KR" altLang="en-US" dirty="0" err="1" smtClean="0"/>
                        <a:t>일자별</a:t>
                      </a:r>
                      <a:r>
                        <a:rPr lang="ko-KR" altLang="en-US" dirty="0" smtClean="0"/>
                        <a:t> 가장 이슈가 된 트윗 원문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○ 이슈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실시간 트윗 원문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○ 소셜 미디어 상 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    </a:t>
                      </a:r>
                      <a:r>
                        <a:rPr lang="ko-KR" altLang="en-US" dirty="0" smtClean="0"/>
                        <a:t>가장 화제가 되고 있는 언론사 뉴스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653737"/>
                  </a:ext>
                </a:extLst>
              </a:tr>
              <a:tr h="1214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주요기능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○ 경쟁사 비교 분석 기능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최대 </a:t>
                      </a:r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개사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355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765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653624" y="2923494"/>
            <a:ext cx="1841036" cy="2285575"/>
          </a:xfrm>
          <a:prstGeom prst="roundRect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50112B-8B61-485B-975F-978BCC5566FE}"/>
              </a:ext>
            </a:extLst>
          </p:cNvPr>
          <p:cNvSpPr/>
          <p:nvPr/>
        </p:nvSpPr>
        <p:spPr>
          <a:xfrm>
            <a:off x="0" y="0"/>
            <a:ext cx="12192000" cy="1855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115219"/>
            <a:ext cx="265489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솔루션 활용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1281458" y="212948"/>
            <a:ext cx="681580" cy="6815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469828" y="100276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핵심기능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879746" y="178248"/>
            <a:ext cx="533992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등록된 관심 키워드에 대한 실시간 추이 확인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81027" y="627700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활용사례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896799" y="667619"/>
            <a:ext cx="393409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실시간 브랜드 이미지</a:t>
            </a:r>
            <a:r>
              <a:rPr lang="en-US" altLang="ko-K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위기 관리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실시간 경쟁사 비교분석 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최신 트렌드 분석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76550" y="2094789"/>
            <a:ext cx="4701928" cy="15081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실시간 분석 기능</a:t>
            </a:r>
            <a:r>
              <a:rPr lang="en-US" altLang="ko-KR" sz="2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경쟁사 비교분석</a:t>
            </a:r>
            <a:r>
              <a:rPr lang="en-US" altLang="ko-KR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br>
              <a:rPr lang="en-US" altLang="ko-KR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브랜드 이미지</a:t>
            </a:r>
            <a:r>
              <a:rPr lang="en-US" altLang="ko-KR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위기 관리에 대한</a:t>
            </a:r>
            <a:r>
              <a:rPr lang="en-US" altLang="ko-KR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즉각적인 파악 </a:t>
            </a:r>
            <a:endParaRPr lang="en-US" altLang="ko-KR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006693" y="2256388"/>
            <a:ext cx="52421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모바일 시장</a:t>
            </a:r>
            <a:r>
              <a:rPr lang="en-US" altLang="ko-K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신제품 출시 기간 모니터링</a:t>
            </a:r>
            <a:r>
              <a:rPr lang="en-US" altLang="ko-K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r>
              <a:rPr lang="en-US" altLang="ko-K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84545" y="3842319"/>
            <a:ext cx="473238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000" b="0" cap="none" spc="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sz="2000" b="0" cap="none" spc="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관심 키워드를 통해 자사</a:t>
            </a:r>
            <a:r>
              <a:rPr lang="en-US" altLang="ko-KR" sz="2000" b="0" cap="none" spc="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000" b="0" cap="none" spc="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경쟁사 비교</a:t>
            </a:r>
            <a:r>
              <a:rPr lang="en-US" altLang="ko-KR" sz="2000" b="0" cap="none" spc="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000" b="0" cap="none" spc="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2000" b="0" cap="none" spc="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ko-KR" altLang="en-US" sz="2000" b="0" cap="none" spc="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및 운영 전략 수집</a:t>
            </a:r>
            <a:endParaRPr lang="en-US" altLang="ko-KR" sz="2000" b="0" cap="none" spc="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740791" y="3120071"/>
            <a:ext cx="155683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키워드 랭킹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494661" y="2983730"/>
            <a:ext cx="9218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사과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757623" y="3866227"/>
            <a:ext cx="152317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</a:t>
            </a:r>
            <a:r>
              <a:rPr lang="ko-KR" alt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어른폰</a:t>
            </a:r>
            <a:r>
              <a:rPr lang="en-US" altLang="ko-K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868119" y="4212273"/>
            <a:ext cx="126669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</a:t>
            </a:r>
            <a:r>
              <a:rPr lang="ko-KR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공책</a:t>
            </a:r>
            <a:r>
              <a:rPr lang="en-US" altLang="ko-K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06693" y="4558319"/>
            <a:ext cx="98456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</a:t>
            </a:r>
            <a:r>
              <a:rPr lang="ko-KR" alt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사성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43361" y="4604269"/>
            <a:ext cx="45095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000" b="0" cap="none" spc="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sz="2000" b="0" cap="none" spc="0" dirty="0" err="1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일자별</a:t>
            </a:r>
            <a:r>
              <a:rPr lang="ko-KR" altLang="en-US" sz="2000" b="0" cap="none" spc="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추이 및 관심 키워드에 대해 </a:t>
            </a:r>
            <a:r>
              <a:rPr lang="en-US" altLang="ko-KR" sz="2000" b="0" cap="none" spc="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000" b="0" cap="none" spc="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2000" b="0" cap="none" spc="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ko-KR" altLang="en-US" sz="2000" b="0" cap="none" spc="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가장 이슈가 된 트윗 원문 제공  </a:t>
            </a:r>
            <a:r>
              <a:rPr lang="en-US" altLang="ko-KR" sz="2000" b="0" cap="none" spc="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2000" b="0" cap="none" spc="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034949" y="3565339"/>
            <a:ext cx="98456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ko-KR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사과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494661" y="4412328"/>
            <a:ext cx="9218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사성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494660" y="5610093"/>
            <a:ext cx="9218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엘치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423" y="2704698"/>
            <a:ext cx="3314247" cy="3815370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475529" y="5414211"/>
            <a:ext cx="425308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000" b="0" cap="none" spc="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sz="2000" b="0" cap="none" spc="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가장 화제인 최근 뉴스 확인 가능 </a:t>
            </a:r>
            <a:r>
              <a:rPr lang="en-US" altLang="ko-KR" sz="2000" b="0" cap="none" spc="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000" b="0" cap="none" spc="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2000" b="0" cap="none" spc="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(19</a:t>
            </a:r>
            <a:r>
              <a:rPr lang="ko-KR" altLang="en-US" sz="2000" b="0" cap="none" spc="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 언론사</a:t>
            </a:r>
            <a:r>
              <a:rPr lang="en-US" altLang="ko-KR" sz="2000" b="0" cap="none" spc="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000" b="0" cap="none" spc="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이슈 뉴스 및 </a:t>
            </a:r>
            <a:r>
              <a:rPr lang="en-US" altLang="ko-KR" sz="2000" b="0" cap="none" spc="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000" b="0" cap="none" spc="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2000" b="0" cap="none" spc="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관심 키워드 포함 뉴스 열람 가능</a:t>
            </a:r>
            <a:r>
              <a:rPr lang="en-US" altLang="ko-KR" sz="2000" b="0" cap="none" spc="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2000" b="0" cap="none" spc="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1670" y="715273"/>
            <a:ext cx="20313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소셜모니터링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941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50112B-8B61-485B-975F-978BCC5566FE}"/>
              </a:ext>
            </a:extLst>
          </p:cNvPr>
          <p:cNvSpPr/>
          <p:nvPr/>
        </p:nvSpPr>
        <p:spPr>
          <a:xfrm>
            <a:off x="0" y="0"/>
            <a:ext cx="12192000" cy="137699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1281458" y="212948"/>
            <a:ext cx="681580" cy="6815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0" y="115219"/>
            <a:ext cx="265489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솔루션 활용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670" y="715273"/>
            <a:ext cx="20313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소셜인사이트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126271" y="161275"/>
            <a:ext cx="756328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○ 일간</a:t>
            </a:r>
            <a:r>
              <a:rPr lang="en-US" altLang="ko-K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주간</a:t>
            </a:r>
            <a:r>
              <a:rPr lang="en-US" altLang="ko-K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월간</a:t>
            </a:r>
            <a:r>
              <a:rPr lang="en-US" altLang="ko-K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연간 등 장기적 상품</a:t>
            </a:r>
            <a:r>
              <a:rPr lang="en-US" altLang="ko-K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브랜드</a:t>
            </a:r>
            <a:r>
              <a:rPr lang="en-US" altLang="ko-K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인물 등에 대한 </a:t>
            </a:r>
            <a:r>
              <a:rPr lang="en-US" altLang="ko-K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소셜 분석 결과 조회</a:t>
            </a:r>
            <a:r>
              <a:rPr lang="en-US" altLang="ko-K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○ </a:t>
            </a:r>
            <a:r>
              <a:rPr lang="ko-KR" alt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검색어에</a:t>
            </a:r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대하여 최대 </a:t>
            </a:r>
            <a:r>
              <a:rPr lang="en-US" altLang="ko-K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년간의 데이터를 한번에 분석 가능 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2039" y="2222587"/>
            <a:ext cx="12105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추이그림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73983" y="2222587"/>
            <a:ext cx="233749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연관어</a:t>
            </a:r>
            <a:r>
              <a:rPr lang="en-US" altLang="ko-K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기간연관어</a:t>
            </a:r>
            <a:r>
              <a:rPr lang="en-US" altLang="ko-K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그림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5169" y="3198835"/>
            <a:ext cx="172354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감성분석그림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5400" y="3776067"/>
            <a:ext cx="181331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비교분석 그림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993293"/>
              </p:ext>
            </p:extLst>
          </p:nvPr>
        </p:nvGraphicFramePr>
        <p:xfrm>
          <a:off x="4853363" y="1589942"/>
          <a:ext cx="6428095" cy="5091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512">
                  <a:extLst>
                    <a:ext uri="{9D8B030D-6E8A-4147-A177-3AD203B41FA5}">
                      <a16:colId xmlns:a16="http://schemas.microsoft.com/office/drawing/2014/main" val="1772428327"/>
                    </a:ext>
                  </a:extLst>
                </a:gridCol>
                <a:gridCol w="4535583">
                  <a:extLst>
                    <a:ext uri="{9D8B030D-6E8A-4147-A177-3AD203B41FA5}">
                      <a16:colId xmlns:a16="http://schemas.microsoft.com/office/drawing/2014/main" val="2536340818"/>
                    </a:ext>
                  </a:extLst>
                </a:gridCol>
              </a:tblGrid>
              <a:tr h="793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분석채널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인스타그램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트위터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블로그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커뮤니티</a:t>
                      </a:r>
                      <a:r>
                        <a:rPr lang="en-US" altLang="ko-KR" dirty="0" smtClean="0"/>
                        <a:t>,</a:t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네이버 뉴스</a:t>
                      </a:r>
                      <a:r>
                        <a:rPr lang="ko-KR" altLang="en-US" baseline="0" dirty="0" smtClean="0"/>
                        <a:t> 기사</a:t>
                      </a:r>
                      <a:r>
                        <a:rPr lang="en-US" altLang="ko-KR" baseline="0" dirty="0" smtClean="0"/>
                        <a:t>(+</a:t>
                      </a:r>
                      <a:r>
                        <a:rPr lang="ko-KR" altLang="en-US" baseline="0" dirty="0" smtClean="0"/>
                        <a:t>댓글</a:t>
                      </a:r>
                      <a:r>
                        <a:rPr lang="en-US" altLang="ko-KR" baseline="0" dirty="0" smtClean="0"/>
                        <a:t>), </a:t>
                      </a:r>
                      <a:r>
                        <a:rPr lang="ko-KR" altLang="en-US" baseline="0" dirty="0" smtClean="0"/>
                        <a:t>고객희망매체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401482"/>
                  </a:ext>
                </a:extLst>
              </a:tr>
              <a:tr h="1214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○ </a:t>
                      </a:r>
                      <a:r>
                        <a:rPr lang="ko-KR" altLang="en-US" dirty="0" err="1" smtClean="0"/>
                        <a:t>언급량수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채널비중</a:t>
                      </a:r>
                      <a:r>
                        <a:rPr lang="en-US" altLang="ko-KR" dirty="0" smtClean="0"/>
                        <a:t> </a:t>
                      </a:r>
                    </a:p>
                    <a:p>
                      <a:pPr latinLnBrk="1"/>
                      <a:r>
                        <a:rPr lang="ko-KR" altLang="en-US" dirty="0" smtClean="0"/>
                        <a:t>○ </a:t>
                      </a:r>
                      <a:r>
                        <a:rPr lang="ko-KR" altLang="en-US" dirty="0" err="1" smtClean="0"/>
                        <a:t>언급량수</a:t>
                      </a:r>
                      <a:r>
                        <a:rPr lang="ko-KR" altLang="en-US" dirty="0" smtClean="0"/>
                        <a:t> 추이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감정 추이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    </a:t>
                      </a:r>
                      <a:r>
                        <a:rPr lang="ko-KR" altLang="en-US" baseline="0" dirty="0" smtClean="0"/>
                        <a:t>기간별 </a:t>
                      </a:r>
                      <a:r>
                        <a:rPr lang="ko-KR" altLang="en-US" baseline="0" dirty="0" err="1" smtClean="0"/>
                        <a:t>연관어</a:t>
                      </a:r>
                      <a:r>
                        <a:rPr lang="ko-KR" altLang="en-US" baseline="0" dirty="0" smtClean="0"/>
                        <a:t> 추이</a:t>
                      </a:r>
                      <a:r>
                        <a:rPr lang="en-US" altLang="ko-KR" baseline="0" dirty="0" smtClean="0"/>
                        <a:t>, </a:t>
                      </a:r>
                      <a:br>
                        <a:rPr lang="en-US" altLang="ko-KR" baseline="0" dirty="0" smtClean="0"/>
                      </a:br>
                      <a:r>
                        <a:rPr lang="en-US" altLang="ko-KR" baseline="0" dirty="0" smtClean="0"/>
                        <a:t>    </a:t>
                      </a:r>
                      <a:r>
                        <a:rPr lang="ko-KR" altLang="en-US" baseline="0" dirty="0" smtClean="0"/>
                        <a:t>세부 감성 키워드 순위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○</a:t>
                      </a:r>
                      <a:r>
                        <a:rPr lang="ko-KR" altLang="en-US" baseline="0" dirty="0" smtClean="0"/>
                        <a:t> 각 </a:t>
                      </a:r>
                      <a:r>
                        <a:rPr lang="ko-KR" altLang="en-US" baseline="0" dirty="0" err="1" smtClean="0"/>
                        <a:t>채널별</a:t>
                      </a:r>
                      <a:r>
                        <a:rPr lang="ko-KR" altLang="en-US" baseline="0" dirty="0" smtClean="0"/>
                        <a:t> 소셜 미디어 원문 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○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dirty="0" smtClean="0"/>
                        <a:t>속성 </a:t>
                      </a:r>
                      <a:r>
                        <a:rPr lang="ko-KR" altLang="en-US" dirty="0" err="1" smtClean="0"/>
                        <a:t>카테고리별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연관어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○ 감성 트리 맵 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○ 추이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연관어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err="1" smtClean="0"/>
                        <a:t>감성분석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/>
                      </a:r>
                      <a:br>
                        <a:rPr lang="en-US" altLang="ko-KR" baseline="0" dirty="0" smtClean="0"/>
                      </a:br>
                      <a:r>
                        <a:rPr lang="en-US" altLang="ko-KR" baseline="0" dirty="0" smtClean="0"/>
                        <a:t>    </a:t>
                      </a:r>
                      <a:r>
                        <a:rPr lang="ko-KR" altLang="en-US" baseline="0" dirty="0" smtClean="0"/>
                        <a:t>기간별 </a:t>
                      </a:r>
                      <a:r>
                        <a:rPr lang="ko-KR" altLang="en-US" baseline="0" dirty="0" err="1" smtClean="0"/>
                        <a:t>연관어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raw</a:t>
                      </a:r>
                      <a:r>
                        <a:rPr lang="ko-KR" altLang="en-US" baseline="0" dirty="0" smtClean="0"/>
                        <a:t>데이터 파일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○</a:t>
                      </a:r>
                      <a:r>
                        <a:rPr lang="ko-KR" altLang="en-US" baseline="0" dirty="0" smtClean="0"/>
                        <a:t> 비교분석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653737"/>
                  </a:ext>
                </a:extLst>
              </a:tr>
              <a:tr h="1214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주요기능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○ 정제되지 않은 소셜 미디어 데이터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    </a:t>
                      </a:r>
                      <a:r>
                        <a:rPr lang="ko-KR" altLang="en-US" baseline="0" dirty="0" smtClean="0"/>
                        <a:t>객관적 시각화 자료로 </a:t>
                      </a:r>
                      <a:r>
                        <a:rPr lang="ko-KR" altLang="en-US" dirty="0" smtClean="0"/>
                        <a:t>제공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○ 원문</a:t>
                      </a:r>
                      <a:r>
                        <a:rPr lang="en-US" altLang="ko-KR" dirty="0" smtClean="0"/>
                        <a:t>/raw </a:t>
                      </a:r>
                      <a:r>
                        <a:rPr lang="ko-KR" altLang="en-US" dirty="0" smtClean="0"/>
                        <a:t>데이터 제공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○</a:t>
                      </a:r>
                      <a:r>
                        <a:rPr lang="ko-KR" altLang="en-US" baseline="0" dirty="0" smtClean="0"/>
                        <a:t> 경쟁사 비교분석 기능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355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44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50112B-8B61-485B-975F-978BCC5566FE}"/>
              </a:ext>
            </a:extLst>
          </p:cNvPr>
          <p:cNvSpPr/>
          <p:nvPr/>
        </p:nvSpPr>
        <p:spPr>
          <a:xfrm>
            <a:off x="0" y="-1"/>
            <a:ext cx="12192000" cy="179671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1281458" y="212948"/>
            <a:ext cx="681580" cy="6815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0" y="115219"/>
            <a:ext cx="265489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솔루션 활용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670" y="715273"/>
            <a:ext cx="20313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소셜인사이트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69828" y="100276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핵심기능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81027" y="627700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활용사례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92647" y="178248"/>
            <a:ext cx="550663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고객의 주관적인 정보를 객관적은 자료로 제공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892647" y="656330"/>
            <a:ext cx="579838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브랜드 관심도</a:t>
            </a:r>
            <a:r>
              <a:rPr lang="en-US" altLang="ko-K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평판</a:t>
            </a:r>
            <a:r>
              <a:rPr lang="en-US" altLang="ko-K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잠재고객 발굴</a:t>
            </a:r>
            <a:r>
              <a:rPr lang="ko-KR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타겟 </a:t>
            </a:r>
            <a:r>
              <a:rPr lang="ko-KR" alt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도달성</a:t>
            </a:r>
            <a:r>
              <a:rPr lang="ko-KR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↑</a:t>
            </a:r>
            <a:r>
              <a:rPr lang="en-US" altLang="ko-K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br>
              <a:rPr lang="en-US" altLang="ko-K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신상품 개발</a:t>
            </a:r>
            <a:r>
              <a:rPr lang="en-US" altLang="ko-K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마케팅 아이디어</a:t>
            </a:r>
            <a:r>
              <a:rPr lang="en-US" altLang="ko-K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업종 트렌드 분석 </a:t>
            </a:r>
            <a:r>
              <a:rPr lang="en-US" altLang="ko-K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3415" y="2595863"/>
            <a:ext cx="266290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채널별</a:t>
            </a:r>
            <a:r>
              <a:rPr lang="ko-KR" altLang="en-US" sz="2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0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언급량</a:t>
            </a:r>
            <a:r>
              <a:rPr lang="ko-KR" altLang="en-US" sz="2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· </a:t>
            </a:r>
            <a:r>
              <a:rPr lang="ko-KR" altLang="en-US" sz="2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추이 </a:t>
            </a:r>
            <a: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비교분석</a:t>
            </a:r>
            <a:endParaRPr lang="en-US" altLang="ko-KR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91113" y="3484642"/>
            <a:ext cx="204575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전체</a:t>
            </a:r>
            <a: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채널별</a:t>
            </a:r>
            <a:r>
              <a:rPr lang="ko-KR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언급량</a:t>
            </a:r>
            <a:r>
              <a:rPr lang="ko-KR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추이 변화 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16421" y="4370814"/>
            <a:ext cx="204575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관련 </a:t>
            </a:r>
            <a:r>
              <a:rPr lang="ko-KR" alt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연관어</a:t>
            </a: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확인 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60281" y="5963619"/>
            <a:ext cx="25074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채널별</a:t>
            </a:r>
            <a:r>
              <a:rPr lang="ko-KR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키워드 언급 </a:t>
            </a:r>
            <a:r>
              <a:rPr lang="ko-KR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원문 제공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2370" y="2573444"/>
            <a:ext cx="247375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브랜드 </a:t>
            </a:r>
            <a:r>
              <a:rPr lang="en-US" altLang="ko-K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· </a:t>
            </a:r>
            <a:r>
              <a:rPr lang="ko-KR" altLang="en-U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이슈 </a:t>
            </a:r>
            <a:r>
              <a:rPr lang="en-US" altLang="ko-K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· </a:t>
            </a:r>
            <a:r>
              <a:rPr lang="ko-KR" altLang="en-U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속성</a:t>
            </a:r>
            <a:r>
              <a:rPr lang="en-US" altLang="ko-K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고객 감성 비교분석</a:t>
            </a:r>
            <a:endParaRPr lang="en-US" altLang="ko-KR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632953" y="4367048"/>
            <a:ext cx="351250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기간별 </a:t>
            </a:r>
            <a:r>
              <a:rPr lang="ko-KR" alt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연관어</a:t>
            </a:r>
            <a:r>
              <a:rPr lang="ko-KR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추이 변화</a:t>
            </a:r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b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속성 카테고리 별로 </a:t>
            </a:r>
            <a:r>
              <a:rPr lang="ko-KR" alt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연관어</a:t>
            </a: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비교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176371" y="5220116"/>
            <a:ext cx="24256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긍</a:t>
            </a:r>
            <a:r>
              <a:rPr lang="ko-KR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· </a:t>
            </a: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부정 키워드 순위</a:t>
            </a:r>
            <a:endParaRPr lang="en-US" altLang="ko-KR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및 상세감정분류 비교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55461" y="2002465"/>
            <a:ext cx="343235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1" i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브랜드 평판 </a:t>
            </a:r>
            <a:r>
              <a:rPr lang="en-US" altLang="ko-KR" sz="20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· </a:t>
            </a:r>
            <a:r>
              <a:rPr lang="ko-KR" altLang="en-US" sz="20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포지셔닝 파악</a:t>
            </a:r>
            <a:endParaRPr lang="en-US" altLang="ko-KR" sz="20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140006" y="1991759"/>
            <a:ext cx="422423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잠재고객 발굴</a:t>
            </a:r>
            <a:r>
              <a:rPr lang="en-US" altLang="ko-KR" sz="20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0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기획</a:t>
            </a:r>
            <a:r>
              <a:rPr lang="en-US" altLang="ko-KR" sz="20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sz="20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 아이디어</a:t>
            </a:r>
            <a:r>
              <a:rPr lang="en-US" altLang="ko-KR" sz="20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0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20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20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845011" y="2015376"/>
            <a:ext cx="310854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1" i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경쟁력 강화 및 전략 수립</a:t>
            </a:r>
            <a:endParaRPr lang="en-US" altLang="ko-KR" sz="20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290037" y="3513825"/>
            <a:ext cx="205537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채널별</a:t>
            </a:r>
            <a:r>
              <a:rPr lang="ko-KR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공통</a:t>
            </a:r>
            <a: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차이 </a:t>
            </a:r>
            <a: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이슈 비교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아래쪽 화살표 70"/>
          <p:cNvSpPr/>
          <p:nvPr/>
        </p:nvSpPr>
        <p:spPr>
          <a:xfrm rot="16200000">
            <a:off x="3661560" y="2054192"/>
            <a:ext cx="391026" cy="260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1670" y="2537894"/>
            <a:ext cx="12160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652882" y="5241561"/>
            <a:ext cx="272222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긍</a:t>
            </a: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· </a:t>
            </a: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부정 감성 추이 변화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866954" y="6140083"/>
            <a:ext cx="296908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감성분석</a:t>
            </a: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및 기간별 </a:t>
            </a:r>
            <a:r>
              <a:rPr lang="ko-KR" alt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연관어</a:t>
            </a:r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원문 탐색</a:t>
            </a:r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비교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0151907" y="5000333"/>
            <a:ext cx="165141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아이디어 발굴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095369" y="3573017"/>
            <a:ext cx="211307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브랜드 </a:t>
            </a:r>
            <a:r>
              <a:rPr lang="ko-KR" alt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리포지셔닝</a:t>
            </a:r>
            <a: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및 이미지 강화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9359870" y="5504319"/>
            <a:ext cx="11079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선제적 </a:t>
            </a:r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고객관리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아래쪽 화살표 76"/>
          <p:cNvSpPr/>
          <p:nvPr/>
        </p:nvSpPr>
        <p:spPr>
          <a:xfrm rot="16200000">
            <a:off x="8380236" y="2064344"/>
            <a:ext cx="391026" cy="260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08460" y="3389865"/>
            <a:ext cx="3261673" cy="770291"/>
          </a:xfrm>
          <a:prstGeom prst="round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758367" y="3467155"/>
            <a:ext cx="3261672" cy="770291"/>
          </a:xfrm>
          <a:prstGeom prst="round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408462" y="5970078"/>
            <a:ext cx="3261673" cy="770291"/>
          </a:xfrm>
          <a:prstGeom prst="round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4791533" y="5993456"/>
            <a:ext cx="3261673" cy="770291"/>
          </a:xfrm>
          <a:prstGeom prst="round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4791533" y="5164963"/>
            <a:ext cx="3261673" cy="770291"/>
          </a:xfrm>
          <a:prstGeom prst="round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4758366" y="4305067"/>
            <a:ext cx="3261673" cy="770291"/>
          </a:xfrm>
          <a:prstGeom prst="round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408460" y="4221960"/>
            <a:ext cx="3261673" cy="770291"/>
          </a:xfrm>
          <a:prstGeom prst="round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408460" y="5075358"/>
            <a:ext cx="3261673" cy="770291"/>
          </a:xfrm>
          <a:prstGeom prst="round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48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50112B-8B61-485B-975F-978BCC5566FE}"/>
              </a:ext>
            </a:extLst>
          </p:cNvPr>
          <p:cNvSpPr/>
          <p:nvPr/>
        </p:nvSpPr>
        <p:spPr>
          <a:xfrm>
            <a:off x="0" y="-1"/>
            <a:ext cx="12192000" cy="179671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1281458" y="212948"/>
            <a:ext cx="681580" cy="6815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0" y="115219"/>
            <a:ext cx="265489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솔루션 활용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9446" y="715273"/>
            <a:ext cx="141577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소셜랭킹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274571" y="553738"/>
            <a:ext cx="276229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업종별 이슈 랭킹 제공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0788" y="2418869"/>
            <a:ext cx="181331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소셜랭킹</a:t>
            </a:r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사진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523597"/>
              </p:ext>
            </p:extLst>
          </p:nvPr>
        </p:nvGraphicFramePr>
        <p:xfrm>
          <a:off x="4708985" y="2238443"/>
          <a:ext cx="5964362" cy="3222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983">
                  <a:extLst>
                    <a:ext uri="{9D8B030D-6E8A-4147-A177-3AD203B41FA5}">
                      <a16:colId xmlns:a16="http://schemas.microsoft.com/office/drawing/2014/main" val="1772428327"/>
                    </a:ext>
                  </a:extLst>
                </a:gridCol>
                <a:gridCol w="4208379">
                  <a:extLst>
                    <a:ext uri="{9D8B030D-6E8A-4147-A177-3AD203B41FA5}">
                      <a16:colId xmlns:a16="http://schemas.microsoft.com/office/drawing/2014/main" val="2536340818"/>
                    </a:ext>
                  </a:extLst>
                </a:gridCol>
              </a:tblGrid>
              <a:tr h="793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분석채널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트위터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블로그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401482"/>
                  </a:ext>
                </a:extLst>
              </a:tr>
              <a:tr h="1214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○ 업종 </a:t>
                      </a:r>
                      <a:r>
                        <a:rPr lang="ko-KR" altLang="en-US" dirty="0" err="1" smtClean="0"/>
                        <a:t>카테고리별</a:t>
                      </a:r>
                      <a:r>
                        <a:rPr lang="ko-KR" altLang="en-US" dirty="0" smtClean="0"/>
                        <a:t> 키워드 순위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○ 오늘</a:t>
                      </a:r>
                      <a:r>
                        <a:rPr lang="en-US" altLang="ko-KR" dirty="0" smtClean="0"/>
                        <a:t>, 1</a:t>
                      </a:r>
                      <a:r>
                        <a:rPr lang="ko-KR" altLang="en-US" dirty="0" smtClean="0"/>
                        <a:t>주일</a:t>
                      </a:r>
                      <a:r>
                        <a:rPr lang="en-US" altLang="ko-KR" dirty="0" smtClean="0"/>
                        <a:t>, 1</a:t>
                      </a:r>
                      <a:r>
                        <a:rPr lang="ko-KR" altLang="en-US" dirty="0" smtClean="0"/>
                        <a:t>개월 기간 설정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○ 업종 </a:t>
                      </a:r>
                      <a:r>
                        <a:rPr lang="ko-KR" altLang="en-US" dirty="0" err="1" smtClean="0"/>
                        <a:t>카테고리별</a:t>
                      </a:r>
                      <a:r>
                        <a:rPr lang="ko-KR" altLang="en-US" dirty="0" smtClean="0"/>
                        <a:t> 트윗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블로그 원문 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653737"/>
                  </a:ext>
                </a:extLst>
              </a:tr>
              <a:tr h="1214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주요기능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○</a:t>
                      </a:r>
                      <a:r>
                        <a:rPr lang="ko-KR" altLang="en-US" baseline="0" dirty="0" smtClean="0"/>
                        <a:t> 업종별 트렌드 파악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355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33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50112B-8B61-485B-975F-978BCC5566FE}"/>
              </a:ext>
            </a:extLst>
          </p:cNvPr>
          <p:cNvSpPr/>
          <p:nvPr/>
        </p:nvSpPr>
        <p:spPr>
          <a:xfrm>
            <a:off x="0" y="0"/>
            <a:ext cx="12192000" cy="9479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4421" y="143923"/>
            <a:ext cx="603723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SOCIALmetrics</a:t>
            </a:r>
            <a:r>
              <a:rPr lang="en-US" altLang="ko-KR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서비스 종류</a:t>
            </a:r>
            <a:r>
              <a:rPr lang="en-US" altLang="ko-KR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1281458" y="212948"/>
            <a:ext cx="681580" cy="6815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733205" y="1424970"/>
            <a:ext cx="15696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소셜메트릭스</a:t>
            </a:r>
            <a:endParaRPr lang="en-US" altLang="ko-KR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비즈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62524" y="1424970"/>
            <a:ext cx="165141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소셜메트릭스</a:t>
            </a:r>
            <a:endParaRPr lang="en-US" altLang="ko-KR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맞춤형 서비스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73437" y="2408185"/>
            <a:ext cx="127150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분석 매체 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71731" y="2269685"/>
            <a:ext cx="322075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트위터</a:t>
            </a:r>
            <a: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인스타그램</a:t>
            </a:r>
            <a: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블로그 </a:t>
            </a:r>
            <a: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커뮤니티</a:t>
            </a:r>
            <a: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뉴스</a:t>
            </a:r>
            <a: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고객희망매체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6356" y="3523111"/>
            <a:ext cx="242566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분석 데이터 </a:t>
            </a:r>
            <a:r>
              <a:rPr lang="ko-KR" alt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제공기간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6356" y="4237746"/>
            <a:ext cx="127150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제공 기능 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42772" y="3523111"/>
            <a:ext cx="75052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년 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812968" y="3523111"/>
            <a:ext cx="75052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년 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0329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50112B-8B61-485B-975F-978BCC5566FE}"/>
              </a:ext>
            </a:extLst>
          </p:cNvPr>
          <p:cNvSpPr/>
          <p:nvPr/>
        </p:nvSpPr>
        <p:spPr>
          <a:xfrm>
            <a:off x="0" y="0"/>
            <a:ext cx="12192000" cy="9479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13706" y="143923"/>
            <a:ext cx="603723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SOCIALmetrics</a:t>
            </a:r>
            <a:r>
              <a:rPr lang="en-US" altLang="ko-KR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주요 </a:t>
            </a:r>
            <a:r>
              <a:rPr lang="ko-KR" altLang="en-US" sz="3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고객사</a:t>
            </a:r>
            <a:r>
              <a:rPr lang="en-US" altLang="ko-KR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1281458" y="212948"/>
            <a:ext cx="681580" cy="6815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91878"/>
            <a:ext cx="12079704" cy="558163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170" y="1875986"/>
            <a:ext cx="8474159" cy="401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0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2C23FED-1DC0-424A-AB3F-21A910C8F943}"/>
              </a:ext>
            </a:extLst>
          </p:cNvPr>
          <p:cNvSpPr/>
          <p:nvPr/>
        </p:nvSpPr>
        <p:spPr>
          <a:xfrm>
            <a:off x="0" y="0"/>
            <a:ext cx="12192000" cy="9479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-17132" y="143187"/>
            <a:ext cx="391645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SOCIALmetrics</a:t>
            </a:r>
            <a:r>
              <a:rPr lang="ko-KR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란</a:t>
            </a:r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23899" y="1258848"/>
            <a:ext cx="8755923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SOCIALmetrics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는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SNS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와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온라인 </a:t>
            </a:r>
            <a:r>
              <a:rPr lang="ko-KR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플랫폼에서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수많은 </a:t>
            </a:r>
            <a:r>
              <a:rPr lang="ko-KR" altLang="en-US" sz="3600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고객의 </a:t>
            </a:r>
            <a:r>
              <a:rPr lang="ko-KR" altLang="en-US" sz="3600" b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주관적인 생각</a:t>
            </a:r>
            <a:r>
              <a:rPr lang="en-US" altLang="ko-KR" sz="3600" b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3600" b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감정 데이터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3600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객관화 된 지표</a:t>
            </a:r>
            <a:r>
              <a:rPr lang="ko-KR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인사이트를</a:t>
            </a:r>
            <a:r>
              <a:rPr lang="ko-KR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제공하는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3600" b="1" dirty="0" err="1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소셜데이터분석솔루션</a:t>
            </a:r>
            <a:r>
              <a:rPr lang="ko-KR" alt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입니다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0242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50112B-8B61-485B-975F-978BCC5566FE}"/>
              </a:ext>
            </a:extLst>
          </p:cNvPr>
          <p:cNvSpPr/>
          <p:nvPr/>
        </p:nvSpPr>
        <p:spPr>
          <a:xfrm>
            <a:off x="0" y="0"/>
            <a:ext cx="12192000" cy="9479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13603" y="143923"/>
            <a:ext cx="34050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SOCIALmetrics</a:t>
            </a:r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1281458" y="212948"/>
            <a:ext cx="681580" cy="6815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87896" y="1023917"/>
            <a:ext cx="165141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소셜메트릭스</a:t>
            </a: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Contact us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8213" y="2363431"/>
            <a:ext cx="117692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ADDRESS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05199" y="2363431"/>
            <a:ext cx="53732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42761" y="2393225"/>
            <a:ext cx="93487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E-MAIL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8213" y="2762557"/>
            <a:ext cx="345318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서울특별시 용산구 </a:t>
            </a:r>
            <a:r>
              <a:rPr lang="ko-KR" alt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독서당로</a:t>
            </a:r>
            <a:r>
              <a:rPr lang="ko-KR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97</a:t>
            </a:r>
            <a:b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DaumSoft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05198" y="2716390"/>
            <a:ext cx="151355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02-565-0531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05197" y="3039556"/>
            <a:ext cx="51847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Fax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05196" y="3382444"/>
            <a:ext cx="151355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02-565-0532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05196" y="4823766"/>
            <a:ext cx="23551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회사 지도 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734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B20468-A15A-43B0-9113-322E4BE227F7}"/>
              </a:ext>
            </a:extLst>
          </p:cNvPr>
          <p:cNvSpPr/>
          <p:nvPr/>
        </p:nvSpPr>
        <p:spPr>
          <a:xfrm>
            <a:off x="0" y="0"/>
            <a:ext cx="12192000" cy="9479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60250" y="155918"/>
            <a:ext cx="667201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소셜미디어</a:t>
            </a:r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분석이 중요한 이유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9054" y="1940639"/>
            <a:ext cx="21932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빅데이터 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98402" y="1976912"/>
            <a:ext cx="21932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빠른 확산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94644" y="1924596"/>
            <a:ext cx="15696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주관성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67319" y="1924596"/>
            <a:ext cx="265489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많은 사용자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97126" y="3195569"/>
            <a:ext cx="286488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소셜 미디어에서는 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순식간에 메시지가 </a:t>
            </a:r>
            <a:r>
              <a:rPr lang="en-US" altLang="ko-KR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확산되고</a:t>
            </a:r>
            <a:r>
              <a:rPr lang="en-US" altLang="ko-KR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변형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되고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다양한 목소리로 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구전됩니다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3365" y="3195569"/>
            <a:ext cx="241604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정보의 바다 속에서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우리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이야기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찾기는</a:t>
            </a:r>
            <a:r>
              <a:rPr lang="en-US" altLang="ko-KR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쉽지 않습니다</a:t>
            </a:r>
            <a:r>
              <a:rPr lang="en-US" altLang="ko-KR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20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88935" y="3122455"/>
            <a:ext cx="255711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우리의 이야기가 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수많은 </a:t>
            </a:r>
            <a:r>
              <a:rPr lang="ko-KR" altLang="en-US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사람들의 </a:t>
            </a:r>
            <a:r>
              <a:rPr lang="en-US" altLang="ko-KR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주관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으로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표현되고 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언급됩니다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867319" y="3077519"/>
            <a:ext cx="3214341" cy="329320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우리 국민의 </a:t>
            </a:r>
            <a:r>
              <a:rPr lang="en-US" altLang="ko-KR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84.8%</a:t>
            </a:r>
            <a:r>
              <a:rPr lang="ko-KR" altLang="en-US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 </a:t>
            </a:r>
            <a:r>
              <a:rPr lang="en-US" altLang="ko-KR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SNS</a:t>
            </a:r>
            <a:r>
              <a:rPr lang="ko-KR" altLang="en-US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이용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하고 있으며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b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사회적 영향력과 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SNS </a:t>
            </a:r>
            <a:b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채널의 종류는 확대되고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있습니다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b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출처 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2016</a:t>
            </a:r>
            <a:b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과학기술정보통신부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인터넷주이용 </a:t>
            </a:r>
            <a:r>
              <a:rPr lang="ko-KR" alt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콘텐츠이용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정도 실태조사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타원 1"/>
          <p:cNvSpPr/>
          <p:nvPr/>
        </p:nvSpPr>
        <p:spPr>
          <a:xfrm>
            <a:off x="11281458" y="212948"/>
            <a:ext cx="681580" cy="681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36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0F6DAB-4F1B-476F-90CE-4C2F4D6D82AF}"/>
              </a:ext>
            </a:extLst>
          </p:cNvPr>
          <p:cNvSpPr/>
          <p:nvPr/>
        </p:nvSpPr>
        <p:spPr>
          <a:xfrm>
            <a:off x="0" y="0"/>
            <a:ext cx="12192000" cy="9479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0273" y="143923"/>
            <a:ext cx="525175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SOCIALmetrics</a:t>
            </a:r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기대효과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0273" y="1729768"/>
            <a:ext cx="36150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일분일초</a:t>
            </a:r>
            <a:r>
              <a:rPr lang="ko-KR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단위로 급변하는</a:t>
            </a:r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소비자</a:t>
            </a:r>
            <a:r>
              <a:rPr lang="en-US" altLang="ko-KR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시장의 </a:t>
            </a:r>
            <a:r>
              <a:rPr lang="ko-KR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트렌드로 인해 </a:t>
            </a:r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리서치</a:t>
            </a:r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컨설팅의 효과</a:t>
            </a:r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효율 감소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273" y="4649430"/>
            <a:ext cx="460895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전통적 설문조사의 경우 시간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비용이 높고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비성실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응답의 발생으로 신뢰도 낮음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734336" y="1729768"/>
            <a:ext cx="32912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소비자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시장의 가장 </a:t>
            </a:r>
            <a:r>
              <a:rPr lang="ko-KR" alt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트렌디한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니즈와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이슈 파악 가능 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0273" y="3269446"/>
            <a:ext cx="35637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기업 내부 데이터</a:t>
            </a:r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다양하고 많은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SNS </a:t>
            </a:r>
            <a:r>
              <a:rPr lang="ko-KR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속 데이터 수집의 어려움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798504" y="3044858"/>
            <a:ext cx="305083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기업 내부 데이터가 없어도 </a:t>
            </a:r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SNS </a:t>
            </a:r>
            <a:r>
              <a:rPr lang="ko-KR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데이터를 통해 </a:t>
            </a:r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고객의 </a:t>
            </a:r>
            <a:r>
              <a:rPr lang="ko-KR" alt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니즈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성향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감정 등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빅데이터 분석 가능 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830588" y="4714831"/>
            <a:ext cx="35221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SNS 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빅데이터 수집을 통해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소비자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시장의 전반적인 동향을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즉각적으로 파악 가능 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624413" y="2493960"/>
            <a:ext cx="204504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SOCIAL</a:t>
            </a:r>
            <a:b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METRICS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1281458" y="212948"/>
            <a:ext cx="681580" cy="681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52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C8074DE-A72A-45F4-A6C3-9241BB52C5F5}"/>
              </a:ext>
            </a:extLst>
          </p:cNvPr>
          <p:cNvSpPr/>
          <p:nvPr/>
        </p:nvSpPr>
        <p:spPr>
          <a:xfrm>
            <a:off x="0" y="0"/>
            <a:ext cx="12192000" cy="81897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0273" y="76811"/>
            <a:ext cx="525175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SOCIALmetrics</a:t>
            </a:r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활용방안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93918" y="818976"/>
            <a:ext cx="9648796" cy="15081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소셜 빅데이터를 통해 누구나 손쉽게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3200" b="1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고객의 주관적인 생각</a:t>
            </a:r>
            <a:r>
              <a:rPr lang="en-US" altLang="ko-KR" sz="3200" b="1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3200" b="1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감정 가치를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3600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객관적 지표로 </a:t>
            </a:r>
            <a:r>
              <a:rPr lang="ko-KR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제공 받아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다양한 활동을 진행할 </a:t>
            </a:r>
            <a:r>
              <a:rPr lang="ko-KR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있습니다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44515" y="2388636"/>
            <a:ext cx="1747593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인사이트</a:t>
            </a:r>
            <a:r>
              <a:rPr lang="ko-KR" altLang="en-US" sz="28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8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8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28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도출</a:t>
            </a:r>
            <a:endParaRPr lang="en-US" altLang="ko-KR" sz="28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341775" y="2327662"/>
            <a:ext cx="138852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트렌드 </a:t>
            </a:r>
            <a:r>
              <a:rPr lang="en-US" altLang="ko-KR" sz="28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8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28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분석</a:t>
            </a:r>
            <a:endParaRPr lang="en-US" altLang="ko-KR" sz="28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8165" y="2389250"/>
            <a:ext cx="248176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타겟</a:t>
            </a:r>
            <a:r>
              <a:rPr lang="en-US" altLang="ko-KR" sz="28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sz="28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잠재고객</a:t>
            </a:r>
            <a:r>
              <a:rPr lang="en-US" altLang="ko-KR" sz="28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8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28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모니터링</a:t>
            </a:r>
            <a:endParaRPr lang="en-US" altLang="ko-KR" sz="28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0316" y="5274492"/>
            <a:ext cx="324640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SNS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규모와 </a:t>
            </a:r>
            <a:r>
              <a:rPr lang="ko-KR" alt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파급력으로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인해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브랜드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상품에 대한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즉각적인 모니터링이 필수적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38167" y="5236749"/>
            <a:ext cx="2887329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고객</a:t>
            </a:r>
            <a:r>
              <a:rPr lang="ko-KR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주관적인 게시글</a:t>
            </a:r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심층 분석을 통해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브랜드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상품 경쟁력 제고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b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이슈 방지를 위한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인사이트</a:t>
            </a: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도출 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52177" y="5236749"/>
            <a:ext cx="307007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각광받는 키워드를 사전에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분석하여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트렌드 도출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브랜딩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마케팅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프로모션 등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다양한 방안 적용 가능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1348570" y="68698"/>
            <a:ext cx="681580" cy="681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D56E51-C854-4064-B8A3-F2443209BC7A}"/>
              </a:ext>
            </a:extLst>
          </p:cNvPr>
          <p:cNvSpPr/>
          <p:nvPr/>
        </p:nvSpPr>
        <p:spPr>
          <a:xfrm>
            <a:off x="745371" y="3658051"/>
            <a:ext cx="229421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ko-KR" alt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엔터테인먼트 </a:t>
            </a:r>
            <a:r>
              <a:rPr lang="en-US" altLang="ko-K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</a:t>
            </a:r>
            <a:r>
              <a:rPr lang="ko-KR" alt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가수 </a:t>
            </a:r>
            <a:r>
              <a:rPr lang="en-US" altLang="ko-K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신곡 발표 </a:t>
            </a:r>
            <a:r>
              <a:rPr lang="ko-KR" altLang="en-US" sz="1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왜이렇게</a:t>
            </a:r>
            <a:r>
              <a:rPr lang="ko-KR" alt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안해</a:t>
            </a:r>
            <a:r>
              <a:rPr lang="en-US" altLang="ko-K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br>
              <a:rPr lang="en-US" altLang="ko-K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다른 아티스트로 </a:t>
            </a:r>
            <a:r>
              <a:rPr lang="ko-KR" altLang="en-US" sz="1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갈아타야겠다</a:t>
            </a:r>
            <a:r>
              <a:rPr lang="en-US" altLang="ko-K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소속사 </a:t>
            </a:r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일좀해라</a:t>
            </a:r>
            <a:endParaRPr lang="en-US" altLang="ko-K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A6F2C78-5B95-463D-B4ED-87039A3AEE19}"/>
              </a:ext>
            </a:extLst>
          </p:cNvPr>
          <p:cNvSpPr/>
          <p:nvPr/>
        </p:nvSpPr>
        <p:spPr>
          <a:xfrm>
            <a:off x="4807471" y="3515257"/>
            <a:ext cx="234872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</a:t>
            </a:r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브랜드 마스크 </a:t>
            </a:r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광고봄</a:t>
            </a:r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??</a:t>
            </a:r>
            <a:b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저게 마스크를 </a:t>
            </a:r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파는거야</a:t>
            </a:r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옷을 </a:t>
            </a:r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파는거야</a:t>
            </a:r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???</a:t>
            </a:r>
            <a:b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마스크를 멋있게 보이게 </a:t>
            </a:r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하는건</a:t>
            </a:r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아닌듯</a:t>
            </a:r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;;</a:t>
            </a:r>
            <a:r>
              <a:rPr lang="en-US" altLang="ko-K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altLang="ko-K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6BAB6F0-4F4F-4141-93D5-3DB58B7493F8}"/>
              </a:ext>
            </a:extLst>
          </p:cNvPr>
          <p:cNvSpPr/>
          <p:nvPr/>
        </p:nvSpPr>
        <p:spPr>
          <a:xfrm>
            <a:off x="8924073" y="3467017"/>
            <a:ext cx="232627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 </a:t>
            </a:r>
            <a:r>
              <a:rPr lang="ko-KR" alt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편의점 </a:t>
            </a:r>
            <a:r>
              <a:rPr lang="ko-KR" altLang="en-US" sz="1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꿀조합</a:t>
            </a:r>
            <a:r>
              <a:rPr lang="en-US" altLang="ko-K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~</a:t>
            </a:r>
            <a:br>
              <a:rPr lang="en-US" altLang="ko-K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gs25 </a:t>
            </a:r>
            <a:r>
              <a:rPr lang="ko-KR" alt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마크정식 꼭 </a:t>
            </a:r>
            <a:r>
              <a:rPr lang="ko-KR" altLang="en-US" sz="1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먹어보세여</a:t>
            </a:r>
            <a:r>
              <a:rPr lang="en-US" altLang="ko-K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 </a:t>
            </a:r>
            <a:r>
              <a:rPr lang="ko-KR" alt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마크정식 만드는 법</a:t>
            </a:r>
            <a:r>
              <a:rPr lang="en-US" altLang="ko-K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간편</a:t>
            </a:r>
            <a:r>
              <a:rPr lang="en-US" altLang="ko-K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ko-KR" alt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뚝딱 야식으로 추천 </a:t>
            </a:r>
            <a:r>
              <a:rPr lang="en-US" altLang="ko-K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</a:t>
            </a:r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마크정식 진짜 </a:t>
            </a:r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존맛임</a:t>
            </a:r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??</a:t>
            </a:r>
            <a:b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만들기 </a:t>
            </a:r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안어려움</a:t>
            </a:r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altLang="ko-K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9924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50005" y="2967335"/>
            <a:ext cx="709200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SOCIALmetrics</a:t>
            </a:r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차별점</a:t>
            </a:r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POWER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769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C50112B-8B61-485B-975F-978BCC5566FE}"/>
              </a:ext>
            </a:extLst>
          </p:cNvPr>
          <p:cNvSpPr/>
          <p:nvPr/>
        </p:nvSpPr>
        <p:spPr>
          <a:xfrm>
            <a:off x="0" y="0"/>
            <a:ext cx="12192000" cy="9479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2350" y="143923"/>
            <a:ext cx="479009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SOCIALmetrics</a:t>
            </a:r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차별점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1298236" y="145201"/>
            <a:ext cx="681580" cy="6815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145242" y="3264435"/>
            <a:ext cx="71465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고객의 진짜 마음</a:t>
            </a:r>
            <a:r>
              <a:rPr lang="en-US" altLang="ko-KR" sz="28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8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추이</a:t>
            </a:r>
            <a:r>
              <a:rPr lang="en-US" altLang="ko-KR" sz="28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lang="ko-KR" altLang="en-US" sz="2800" b="1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연관어</a:t>
            </a:r>
            <a:r>
              <a:rPr lang="en-US" altLang="ko-KR" sz="28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lang="ko-KR" altLang="en-US" sz="28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감성분석</a:t>
            </a:r>
            <a:endParaRPr lang="en-US" altLang="ko-KR" sz="28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82879" y="1848004"/>
            <a:ext cx="831189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0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年 </a:t>
            </a:r>
            <a:r>
              <a:rPr lang="en-US" altLang="ko-KR" sz="1600" b="0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48</a:t>
            </a:r>
            <a:r>
              <a:rPr lang="ko-KR" altLang="en-US" sz="1600" b="0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억 건 이상 방대한 양의 데이터 축적</a:t>
            </a:r>
            <a:r>
              <a:rPr lang="en-US" altLang="ko-K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(‘17</a:t>
            </a:r>
            <a:r>
              <a:rPr lang="ko-KR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년 기준</a:t>
            </a:r>
            <a:r>
              <a:rPr lang="en-US" altLang="ko-K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), </a:t>
            </a:r>
            <a:r>
              <a:rPr lang="ko-KR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타 솔루션 대비 가장 높은 수준</a:t>
            </a:r>
            <a:endParaRPr lang="en-US" altLang="ko-K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2008</a:t>
            </a:r>
            <a:r>
              <a:rPr lang="ko-KR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년</a:t>
            </a:r>
            <a:r>
              <a:rPr lang="en-US" altLang="ko-K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~2017</a:t>
            </a:r>
            <a:r>
              <a:rPr lang="ko-KR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년 총 </a:t>
            </a:r>
            <a:r>
              <a:rPr lang="ko-KR" altLang="en-US" sz="1600" b="0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 </a:t>
            </a:r>
            <a:r>
              <a:rPr lang="ko-KR" altLang="en-US" sz="1600" b="0" cap="none" spc="0" dirty="0" err="1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보유랑</a:t>
            </a:r>
            <a:r>
              <a:rPr lang="ko-KR" altLang="en-US" sz="1600" b="0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약 </a:t>
            </a:r>
            <a:r>
              <a:rPr lang="en-US" altLang="ko-KR" sz="1600" b="0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178</a:t>
            </a:r>
            <a:r>
              <a:rPr lang="ko-KR" altLang="en-US" sz="1600" b="0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억 건 </a:t>
            </a:r>
            <a:endParaRPr lang="en-US" altLang="ko-KR" sz="16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ko-KR" altLang="en-US" sz="1600" b="0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년 이상의 장기간 데이터분석</a:t>
            </a:r>
            <a:r>
              <a:rPr lang="ko-KR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으로 연간 트렌드 분석 가능</a:t>
            </a:r>
            <a:r>
              <a:rPr lang="en-US" altLang="ko-K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국내 최대 수준</a:t>
            </a: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인스타그램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트위터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블로그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커뮤니티 등 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개의 채널과 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네이버 뉴스 기사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댓글까지 </a:t>
            </a:r>
            <a:r>
              <a:rPr lang="ko-KR" altLang="en-US" sz="1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국내 최다 분석 채널 제공</a:t>
            </a:r>
            <a:endParaRPr lang="en-US" altLang="ko-KR" sz="1600" b="0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98921" y="1322513"/>
            <a:ext cx="379623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국내 </a:t>
            </a:r>
            <a:r>
              <a:rPr lang="ko-KR" altLang="en-US" sz="28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최대 데이터 보유</a:t>
            </a:r>
            <a:endParaRPr lang="en-US" altLang="ko-KR" sz="28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95848" y="4772002"/>
            <a:ext cx="36695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성장하는 </a:t>
            </a:r>
            <a:r>
              <a:rPr lang="ko-KR" altLang="en-US" sz="28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키워드 역량</a:t>
            </a:r>
            <a:endParaRPr lang="en-US" altLang="ko-KR" sz="28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A75B3A-C5B4-4ADE-8FA8-5E71123F4D0F}"/>
              </a:ext>
            </a:extLst>
          </p:cNvPr>
          <p:cNvSpPr/>
          <p:nvPr/>
        </p:nvSpPr>
        <p:spPr>
          <a:xfrm>
            <a:off x="2182879" y="3803044"/>
            <a:ext cx="8082662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⊙ 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SNS </a:t>
            </a:r>
            <a:r>
              <a:rPr lang="ko-KR" altLang="en-US" sz="1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채널 별 </a:t>
            </a:r>
            <a:r>
              <a:rPr lang="ko-KR" altLang="en-US" sz="1600" dirty="0" err="1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언급량</a:t>
            </a:r>
            <a:r>
              <a:rPr lang="ko-KR" altLang="en-US" sz="1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추이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와 </a:t>
            </a:r>
            <a:r>
              <a:rPr lang="ko-KR" altLang="en-US" sz="1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원문 제공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까지 디테일한 고객 관심도 체크</a:t>
            </a: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⊙ </a:t>
            </a:r>
            <a:r>
              <a:rPr lang="ko-KR" altLang="en-US" sz="1600" dirty="0" err="1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긍</a:t>
            </a:r>
            <a:r>
              <a:rPr lang="en-US" altLang="ko-KR" sz="1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sz="1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부정 추이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최대 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</a:t>
            </a:r>
            <a:r>
              <a:rPr lang="en-US" altLang="ko-KR" sz="1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175</a:t>
            </a:r>
            <a:r>
              <a:rPr lang="ko-KR" altLang="en-US" sz="1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 상세감정분류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와 </a:t>
            </a:r>
            <a:r>
              <a:rPr lang="ko-KR" altLang="en-US" sz="1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순위</a:t>
            </a:r>
            <a:r>
              <a:rPr lang="en-US" altLang="ko-KR" sz="1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원문 제공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까지 고객의 마음 탐색  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⊙ 최대 </a:t>
            </a:r>
            <a:r>
              <a:rPr lang="en-US" altLang="ko-KR" sz="1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500</a:t>
            </a:r>
            <a:r>
              <a:rPr lang="ko-KR" altLang="en-US" sz="1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개의 </a:t>
            </a:r>
            <a:r>
              <a:rPr lang="ko-KR" altLang="en-US" sz="1600" dirty="0" err="1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연관어</a:t>
            </a:r>
            <a:r>
              <a:rPr lang="ko-KR" altLang="en-US" sz="1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제공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기간별 </a:t>
            </a:r>
            <a:r>
              <a:rPr lang="ko-KR" altLang="en-US" sz="1600" dirty="0" err="1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연관어</a:t>
            </a:r>
            <a:r>
              <a:rPr lang="ko-KR" altLang="en-US" sz="1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순위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제공으로 타겟 시장 인사이트 확대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altLang="ko-K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529BFD-91A5-4462-BC0B-15946430E2AE}"/>
              </a:ext>
            </a:extLst>
          </p:cNvPr>
          <p:cNvSpPr/>
          <p:nvPr/>
        </p:nvSpPr>
        <p:spPr>
          <a:xfrm>
            <a:off x="2198921" y="5255046"/>
            <a:ext cx="781335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⊙ 신조어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새로운 상품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인물 등 지속적인 관리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분석 결과를 위한 </a:t>
            </a:r>
            <a:r>
              <a:rPr lang="ko-KR" altLang="en-US" sz="1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최상위 품질 유지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⊙ </a:t>
            </a:r>
            <a:r>
              <a:rPr lang="ko-KR" altLang="en-US" sz="1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검색어 커스터마이징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으로 시간 절약 및 최적화 된 결과 도출 가능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altLang="ko-K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873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50112B-8B61-485B-975F-978BCC5566FE}"/>
              </a:ext>
            </a:extLst>
          </p:cNvPr>
          <p:cNvSpPr/>
          <p:nvPr/>
        </p:nvSpPr>
        <p:spPr>
          <a:xfrm>
            <a:off x="0" y="0"/>
            <a:ext cx="12192000" cy="9479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7417" y="143923"/>
            <a:ext cx="782137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SOCIALmetrics</a:t>
            </a:r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3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차별점</a:t>
            </a:r>
            <a:r>
              <a:rPr lang="ko-KR" alt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ko-KR" alt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 파워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타원 6"/>
          <p:cNvSpPr/>
          <p:nvPr/>
        </p:nvSpPr>
        <p:spPr>
          <a:xfrm>
            <a:off x="11298236" y="145201"/>
            <a:ext cx="681580" cy="6815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02104" y="1085186"/>
            <a:ext cx="379623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국내 </a:t>
            </a:r>
            <a:r>
              <a:rPr lang="ko-KR" altLang="en-US" sz="28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최대 데이터 보유</a:t>
            </a:r>
            <a:endParaRPr lang="en-US" altLang="ko-KR" sz="28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35216" y="2848816"/>
            <a:ext cx="453521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2008~2017</a:t>
            </a:r>
            <a:r>
              <a:rPr lang="ko-KR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년 </a:t>
            </a:r>
            <a:r>
              <a:rPr lang="en-US" altLang="ko-K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총 데이터 보유량 약 </a:t>
            </a:r>
            <a:r>
              <a:rPr lang="en-US" altLang="ko-K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178</a:t>
            </a:r>
            <a:r>
              <a:rPr lang="ko-KR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억 건  </a:t>
            </a:r>
            <a:endParaRPr lang="en-US" altLang="ko-KR" sz="2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927" y="2367406"/>
            <a:ext cx="505779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i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최대 </a:t>
            </a:r>
            <a:r>
              <a:rPr lang="en-US" altLang="ko-KR" sz="2800" b="1" i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ko-KR" altLang="en-US" sz="2800" b="1" i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년 장기간 트렌드 분석</a:t>
            </a:r>
            <a:endParaRPr lang="en-US" altLang="ko-KR" sz="28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69553" y="1723568"/>
            <a:ext cx="290977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‘17</a:t>
            </a:r>
            <a:r>
              <a:rPr lang="ko-KR" altLang="en-US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년 </a:t>
            </a:r>
            <a:r>
              <a:rPr lang="en-US" altLang="ko-KR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48</a:t>
            </a:r>
            <a:r>
              <a:rPr lang="ko-KR" altLang="en-US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억 건 이상 </a:t>
            </a:r>
            <a:r>
              <a:rPr lang="en-US" altLang="ko-KR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altLang="ko-KR" sz="2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04249" y="3895782"/>
            <a:ext cx="4307590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</a:t>
            </a:r>
            <a:r>
              <a:rPr lang="ko-KR" altLang="en-US" sz="28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연간 데이터 수집 현황 </a:t>
            </a:r>
            <a:r>
              <a:rPr lang="en-US" altLang="ko-KR" sz="28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8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28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그래프 </a:t>
            </a:r>
            <a:r>
              <a:rPr lang="en-US" altLang="ko-KR" sz="28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28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단위</a:t>
            </a:r>
            <a:r>
              <a:rPr lang="en-US" altLang="ko-KR" sz="28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28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건</a:t>
            </a:r>
            <a:r>
              <a:rPr lang="en-US" altLang="ko-KR" sz="28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28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53366" y="1085186"/>
            <a:ext cx="343715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i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국내 최다 분석 채널</a:t>
            </a:r>
            <a:endParaRPr lang="en-US" altLang="ko-KR" sz="28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53366" y="1656678"/>
            <a:ext cx="498566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인스타그램</a:t>
            </a:r>
            <a:r>
              <a:rPr lang="en-US" altLang="ko-KR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트위터</a:t>
            </a:r>
            <a:r>
              <a:rPr lang="en-US" altLang="ko-KR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블로그 </a:t>
            </a:r>
            <a:r>
              <a:rPr lang="en-US" altLang="ko-KR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커뮤니티</a:t>
            </a:r>
            <a:r>
              <a:rPr lang="en-US" altLang="ko-KR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네이버 뉴스 기사</a:t>
            </a:r>
            <a:r>
              <a:rPr lang="en-US" altLang="ko-KR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(+</a:t>
            </a:r>
            <a:r>
              <a:rPr lang="ko-KR" altLang="en-US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댓글</a:t>
            </a:r>
            <a:r>
              <a:rPr lang="en-US" altLang="ko-KR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2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61474" y="5101389"/>
            <a:ext cx="11077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아래쪽 화살표 3"/>
          <p:cNvSpPr/>
          <p:nvPr/>
        </p:nvSpPr>
        <p:spPr>
          <a:xfrm>
            <a:off x="5470432" y="4849889"/>
            <a:ext cx="1315379" cy="8771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411808" y="5816473"/>
            <a:ext cx="6152646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방대한 데이터 보유</a:t>
            </a:r>
            <a:r>
              <a:rPr lang="en-US" altLang="ko-KR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 </a:t>
            </a:r>
            <a:r>
              <a:rPr lang="ko-KR" alt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분석 역량으로 </a:t>
            </a:r>
            <a:r>
              <a:rPr lang="en-US" altLang="ko-KR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객관적 데이터 제공 신뢰성↑</a:t>
            </a:r>
            <a:endParaRPr lang="en-US" altLang="ko-KR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488131" y="2477565"/>
            <a:ext cx="210666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i="1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 제공</a:t>
            </a:r>
            <a:endParaRPr lang="en-US" altLang="ko-KR" sz="28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45470" y="2961505"/>
            <a:ext cx="561147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추이</a:t>
            </a:r>
            <a:r>
              <a:rPr lang="en-US" altLang="ko-KR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40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연관어</a:t>
            </a:r>
            <a:r>
              <a:rPr lang="en-US" altLang="ko-KR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40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감성분석</a:t>
            </a:r>
            <a:r>
              <a:rPr lang="en-US" altLang="ko-KR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br>
              <a:rPr lang="en-US" altLang="ko-KR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기간별 </a:t>
            </a:r>
            <a:r>
              <a:rPr lang="ko-KR" altLang="en-US" sz="240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연관어</a:t>
            </a:r>
            <a:r>
              <a:rPr lang="ko-KR" altLang="en-US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로우 데이터 제공</a:t>
            </a:r>
            <a:r>
              <a:rPr lang="en-US" altLang="ko-KR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(excel)</a:t>
            </a:r>
            <a:r>
              <a:rPr lang="ko-KR" altLang="en-US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altLang="ko-KR" sz="2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558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50112B-8B61-485B-975F-978BCC5566FE}"/>
              </a:ext>
            </a:extLst>
          </p:cNvPr>
          <p:cNvSpPr/>
          <p:nvPr/>
        </p:nvSpPr>
        <p:spPr>
          <a:xfrm>
            <a:off x="0" y="0"/>
            <a:ext cx="12192000" cy="9479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811" y="143923"/>
            <a:ext cx="844494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SOCIALmetrics</a:t>
            </a:r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3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차별점</a:t>
            </a:r>
            <a:r>
              <a:rPr lang="ko-KR" alt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ko-KR" alt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고객 분석 파워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타원 6"/>
          <p:cNvSpPr/>
          <p:nvPr/>
        </p:nvSpPr>
        <p:spPr>
          <a:xfrm>
            <a:off x="11298236" y="145201"/>
            <a:ext cx="681580" cy="6815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306584" y="1053800"/>
            <a:ext cx="307808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i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채널 별 고객 분석</a:t>
            </a:r>
            <a:endParaRPr lang="en-US" altLang="ko-KR" sz="28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35216" y="2800690"/>
            <a:ext cx="368241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긍</a:t>
            </a:r>
            <a:r>
              <a:rPr lang="en-US" altLang="ko-KR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부정 추이를 넘어 </a:t>
            </a:r>
            <a:r>
              <a:rPr lang="en-US" altLang="ko-KR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최대 </a:t>
            </a:r>
            <a:r>
              <a:rPr lang="en-US" altLang="ko-KR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175</a:t>
            </a:r>
            <a:r>
              <a:rPr lang="ko-KR" altLang="en-US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 상세감정분류</a:t>
            </a:r>
            <a:r>
              <a:rPr lang="en-US" altLang="ko-KR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원문제공까지 </a:t>
            </a:r>
            <a:endParaRPr lang="en-US" altLang="ko-KR" sz="2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50196" y="2287017"/>
            <a:ext cx="379623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i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세밀한 고객 감정 제공</a:t>
            </a:r>
            <a:endParaRPr lang="en-US" altLang="ko-KR" sz="28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77479" y="1692182"/>
            <a:ext cx="18473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altLang="ko-KR" sz="2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88908" y="3895782"/>
            <a:ext cx="8738290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i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긍</a:t>
            </a:r>
            <a:r>
              <a:rPr lang="en-US" altLang="ko-KR" sz="2800" b="1" i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sz="28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부정 </a:t>
            </a:r>
            <a:r>
              <a:rPr lang="ko-KR" altLang="en-US" sz="2800" b="1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감성어</a:t>
            </a:r>
            <a:r>
              <a:rPr lang="ko-KR" altLang="en-US" sz="28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8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</a:t>
            </a:r>
            <a:r>
              <a:rPr lang="ko-KR" altLang="en-US" sz="28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상세 </a:t>
            </a:r>
            <a:r>
              <a:rPr lang="ko-KR" altLang="en-US" sz="2800" b="1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감성어</a:t>
            </a:r>
            <a:r>
              <a:rPr lang="en-US" altLang="ko-KR" sz="28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8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2800" b="1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연관어가</a:t>
            </a:r>
            <a:r>
              <a:rPr lang="ko-KR" altLang="en-US" sz="28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시너지를 낼 수 있다는 뉘앙스의 그림 첨부 </a:t>
            </a:r>
            <a:r>
              <a:rPr lang="en-US" altLang="ko-KR" sz="28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8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altLang="ko-KR" sz="28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231197" y="2255112"/>
            <a:ext cx="343715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인사이트</a:t>
            </a:r>
            <a:r>
              <a:rPr lang="ko-KR" altLang="en-US" sz="28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확장 방안 </a:t>
            </a:r>
            <a:endParaRPr lang="en-US" altLang="ko-KR" sz="28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61474" y="5101389"/>
            <a:ext cx="11077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아래쪽 화살표 3"/>
          <p:cNvSpPr/>
          <p:nvPr/>
        </p:nvSpPr>
        <p:spPr>
          <a:xfrm>
            <a:off x="5470432" y="4849889"/>
            <a:ext cx="1315379" cy="8771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567928" y="1571836"/>
            <a:ext cx="506420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채널 별 </a:t>
            </a:r>
            <a:r>
              <a:rPr lang="ko-KR" altLang="en-US" sz="240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언급량</a:t>
            </a:r>
            <a:r>
              <a:rPr lang="en-US" altLang="ko-KR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감성</a:t>
            </a:r>
            <a:r>
              <a:rPr lang="en-US" altLang="ko-KR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원문제공까지</a:t>
            </a:r>
            <a:endParaRPr lang="en-US" altLang="ko-KR" sz="2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150983" y="2823609"/>
            <a:ext cx="369844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최대 </a:t>
            </a:r>
            <a:r>
              <a:rPr lang="en-US" altLang="ko-KR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500</a:t>
            </a:r>
            <a:r>
              <a:rPr lang="ko-KR" altLang="en-US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 </a:t>
            </a:r>
            <a:r>
              <a:rPr lang="ko-KR" altLang="en-US" sz="240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연관어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en-US" altLang="ko-KR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기간별 </a:t>
            </a:r>
            <a:r>
              <a:rPr lang="ko-KR" altLang="en-US" sz="240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연관어</a:t>
            </a:r>
            <a:r>
              <a:rPr lang="ko-KR" altLang="en-US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순위 제공 </a:t>
            </a:r>
            <a:r>
              <a:rPr lang="en-US" altLang="ko-KR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altLang="ko-KR" sz="2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82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743</Words>
  <Application>Microsoft Office PowerPoint</Application>
  <PresentationFormat>와이드스크린</PresentationFormat>
  <Paragraphs>192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Daumsoft</dc:creator>
  <cp:lastModifiedBy>Daumsoft</cp:lastModifiedBy>
  <cp:revision>47</cp:revision>
  <dcterms:created xsi:type="dcterms:W3CDTF">2019-09-15T09:54:09Z</dcterms:created>
  <dcterms:modified xsi:type="dcterms:W3CDTF">2019-09-16T08:38:44Z</dcterms:modified>
</cp:coreProperties>
</file>