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84" r:id="rId1"/>
    <p:sldMasterId id="2147483750" r:id="rId2"/>
    <p:sldMasterId id="2147483762" r:id="rId3"/>
    <p:sldMasterId id="2147483774" r:id="rId4"/>
  </p:sldMasterIdLst>
  <p:notesMasterIdLst>
    <p:notesMasterId r:id="rId39"/>
  </p:notesMasterIdLst>
  <p:handoutMasterIdLst>
    <p:handoutMasterId r:id="rId40"/>
  </p:handoutMasterIdLst>
  <p:sldIdLst>
    <p:sldId id="256" r:id="rId5"/>
    <p:sldId id="332" r:id="rId6"/>
    <p:sldId id="264" r:id="rId7"/>
    <p:sldId id="268" r:id="rId8"/>
    <p:sldId id="280" r:id="rId9"/>
    <p:sldId id="282" r:id="rId10"/>
    <p:sldId id="298" r:id="rId11"/>
    <p:sldId id="302" r:id="rId12"/>
    <p:sldId id="335" r:id="rId13"/>
    <p:sldId id="338" r:id="rId14"/>
    <p:sldId id="323" r:id="rId15"/>
    <p:sldId id="324" r:id="rId16"/>
    <p:sldId id="318" r:id="rId17"/>
    <p:sldId id="259" r:id="rId18"/>
    <p:sldId id="273" r:id="rId19"/>
    <p:sldId id="265" r:id="rId20"/>
    <p:sldId id="269" r:id="rId21"/>
    <p:sldId id="309" r:id="rId22"/>
    <p:sldId id="313" r:id="rId23"/>
    <p:sldId id="310" r:id="rId24"/>
    <p:sldId id="311" r:id="rId25"/>
    <p:sldId id="314" r:id="rId26"/>
    <p:sldId id="275" r:id="rId27"/>
    <p:sldId id="315" r:id="rId28"/>
    <p:sldId id="316" r:id="rId29"/>
    <p:sldId id="340" r:id="rId30"/>
    <p:sldId id="341" r:id="rId31"/>
    <p:sldId id="342" r:id="rId32"/>
    <p:sldId id="343" r:id="rId33"/>
    <p:sldId id="344" r:id="rId34"/>
    <p:sldId id="345" r:id="rId35"/>
    <p:sldId id="346" r:id="rId36"/>
    <p:sldId id="270" r:id="rId37"/>
    <p:sldId id="339" r:id="rId38"/>
  </p:sldIdLst>
  <p:sldSz cx="12192000" cy="6858000"/>
  <p:notesSz cx="6858000" cy="9144000"/>
  <p:embeddedFontLst>
    <p:embeddedFont>
      <p:font typeface="아리따-돋움(TTF)-Thin" panose="02020603020101020101" pitchFamily="18" charset="-127"/>
      <p:regular r:id="rId41"/>
    </p:embeddedFont>
    <p:embeddedFont>
      <p:font typeface="Calibri Light" panose="020F0302020204030204" pitchFamily="34" charset="0"/>
      <p:regular r:id="rId42"/>
      <p:italic r:id="rId43"/>
    </p:embeddedFont>
    <p:embeddedFont>
      <p:font typeface="Calibri" panose="020F0502020204030204" pitchFamily="34" charset="0"/>
      <p:regular r:id="rId44"/>
      <p:bold r:id="rId45"/>
      <p:italic r:id="rId46"/>
      <p:boldItalic r:id="rId47"/>
    </p:embeddedFont>
    <p:embeddedFont>
      <p:font typeface="D2Coding" panose="020B0609020101020101" pitchFamily="49" charset="-127"/>
      <p:bold r:id="rId48"/>
    </p:embeddedFont>
    <p:embeddedFont>
      <p:font typeface="맑은 고딕" panose="020B0503020000020004" pitchFamily="50" charset="-127"/>
      <p:regular r:id="rId49"/>
      <p:bold r:id="rId50"/>
    </p:embeddedFont>
    <p:embeddedFont>
      <p:font typeface="아리따-돋움(TTF)-SemiBold" panose="02020603020101020101" pitchFamily="18" charset="-127"/>
      <p:regular r:id="rId51"/>
    </p:embeddedFont>
    <p:embeddedFont>
      <p:font typeface="Wingdings 2" panose="05020102010507070707" pitchFamily="18" charset="2"/>
      <p:regular r:id="rId52"/>
    </p:embeddedFont>
    <p:embeddedFont>
      <p:font typeface="아리따-돋움(TTF)-Medium" panose="02020603020101020101" pitchFamily="18" charset="-127"/>
      <p:regular r:id="rId5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969"/>
    <a:srgbClr val="F79393"/>
    <a:srgbClr val="CBA9E5"/>
    <a:srgbClr val="FF66FF"/>
    <a:srgbClr val="669E40"/>
    <a:srgbClr val="FFFFFF"/>
    <a:srgbClr val="FFC43F"/>
    <a:srgbClr val="FFD85D"/>
    <a:srgbClr val="FFCC65"/>
    <a:srgbClr val="FFE2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>
        <p:guide orient="horz" pos="2160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font" Target="fonts/font2.fntdata"/><Relationship Id="rId47" Type="http://schemas.openxmlformats.org/officeDocument/2006/relationships/font" Target="fonts/font7.fntdata"/><Relationship Id="rId50" Type="http://schemas.openxmlformats.org/officeDocument/2006/relationships/font" Target="fonts/font10.fntdata"/><Relationship Id="rId55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handoutMaster" Target="handoutMasters/handoutMaster1.xml"/><Relationship Id="rId45" Type="http://schemas.openxmlformats.org/officeDocument/2006/relationships/font" Target="fonts/font5.fntdata"/><Relationship Id="rId53" Type="http://schemas.openxmlformats.org/officeDocument/2006/relationships/font" Target="fonts/font13.fntdata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font" Target="fonts/font3.fntdata"/><Relationship Id="rId48" Type="http://schemas.openxmlformats.org/officeDocument/2006/relationships/font" Target="fonts/font8.fntdata"/><Relationship Id="rId56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font" Target="fonts/font11.fntdata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font" Target="fonts/font6.fntdata"/><Relationship Id="rId20" Type="http://schemas.openxmlformats.org/officeDocument/2006/relationships/slide" Target="slides/slide16.xml"/><Relationship Id="rId41" Type="http://schemas.openxmlformats.org/officeDocument/2006/relationships/font" Target="fonts/font1.fntdata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font" Target="fonts/font9.fntdata"/><Relationship Id="rId57" Type="http://schemas.openxmlformats.org/officeDocument/2006/relationships/tableStyles" Target="tableStyle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font" Target="fonts/font4.fntdata"/><Relationship Id="rId52" Type="http://schemas.openxmlformats.org/officeDocument/2006/relationships/font" Target="fonts/font12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ko-KR" altLang="en-US" smtClean="0"/>
              <a:t>프로그래밍 과제 </a:t>
            </a:r>
            <a:r>
              <a:rPr lang="en-US" altLang="ko-KR" smtClean="0"/>
              <a:t>#1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7B8D93-C394-47E0-A1D0-37FDA1D2A003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DBAC69-3006-4051-A471-0D065390D0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003727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ko-KR" altLang="en-US" smtClean="0"/>
              <a:t>프로그래밍 과제 </a:t>
            </a:r>
            <a:r>
              <a:rPr lang="en-US" altLang="ko-KR" smtClean="0"/>
              <a:t>#1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437471-A849-45DE-B62A-C0FA5EAE6A59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382717-4468-40AF-BE0C-152DF34D0F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8789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F1886-C2F7-4343-823F-5C31F62424DB}" type="datetime1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프로그래밍 과제 </a:t>
            </a:r>
            <a:r>
              <a:rPr lang="en-US" altLang="ko-KR" smtClean="0"/>
              <a:t>#1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C1693-F979-4DBE-AB78-A2BED85696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0442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06E7B-F8A3-48FD-ADA1-7961032826E3}" type="datetime1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프로그래밍 과제 </a:t>
            </a:r>
            <a:r>
              <a:rPr lang="en-US" altLang="ko-KR" smtClean="0"/>
              <a:t>#1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C1693-F979-4DBE-AB78-A2BED85696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534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197A7-83C5-459C-9965-62E8A84136EC}" type="datetime1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프로그래밍 과제 </a:t>
            </a:r>
            <a:r>
              <a:rPr lang="en-US" altLang="ko-KR" smtClean="0"/>
              <a:t>#1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C1693-F979-4DBE-AB78-A2BED85696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1063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D85CB-813B-4415-800E-6F665026AFE0}" type="datetime1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프로그래밍 과제 </a:t>
            </a:r>
            <a:r>
              <a:rPr lang="en-US" altLang="ko-KR" smtClean="0"/>
              <a:t>#1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C1693-F979-4DBE-AB78-A2BED85696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08377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B072E-D245-4C93-95B1-853EC42C1422}" type="datetime1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프로그래밍 과제 </a:t>
            </a:r>
            <a:r>
              <a:rPr lang="en-US" altLang="ko-KR" smtClean="0"/>
              <a:t>#1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C1693-F979-4DBE-AB78-A2BED85696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07348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55EDA-2998-4F2B-8BDE-4DA2A597DE21}" type="datetime1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프로그래밍 과제 </a:t>
            </a:r>
            <a:r>
              <a:rPr lang="en-US" altLang="ko-KR" smtClean="0"/>
              <a:t>#1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C1693-F979-4DBE-AB78-A2BED85696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14220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8D639-917B-419E-AB4E-196FA7CBAAFA}" type="datetime1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프로그래밍 과제 </a:t>
            </a:r>
            <a:r>
              <a:rPr lang="en-US" altLang="ko-KR" smtClean="0"/>
              <a:t>#1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C1693-F979-4DBE-AB78-A2BED85696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12818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6659E-3CB2-4F3F-A84E-C7E0C27131E9}" type="datetime1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프로그래밍 과제 </a:t>
            </a:r>
            <a:r>
              <a:rPr lang="en-US" altLang="ko-KR" smtClean="0"/>
              <a:t>#1</a:t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C1693-F979-4DBE-AB78-A2BED85696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81137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8F4B2-913D-438E-99B7-517177BA98F8}" type="datetime1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프로그래밍 과제 </a:t>
            </a:r>
            <a:r>
              <a:rPr lang="en-US" altLang="ko-KR" smtClean="0"/>
              <a:t>#1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C1693-F979-4DBE-AB78-A2BED85696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02687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5EE4E-6AFB-4C0F-BAD3-02E227C934F0}" type="datetime1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프로그래밍 과제 </a:t>
            </a:r>
            <a:r>
              <a:rPr lang="en-US" altLang="ko-KR" smtClean="0"/>
              <a:t>#1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C1693-F979-4DBE-AB78-A2BED85696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85897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4F71B-C445-42FC-A805-DB57424B5A8A}" type="datetime1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프로그래밍 과제 </a:t>
            </a:r>
            <a:r>
              <a:rPr lang="en-US" altLang="ko-KR" smtClean="0"/>
              <a:t>#1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C1693-F979-4DBE-AB78-A2BED85696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3247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FF404-67B1-4FF6-BB3D-C56B8BF56862}" type="datetime1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프로그래밍 과제 </a:t>
            </a:r>
            <a:r>
              <a:rPr lang="en-US" altLang="ko-KR" smtClean="0"/>
              <a:t>#1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C1693-F979-4DBE-AB78-A2BED85696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994499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4ACF8-51A5-48A0-BF45-79A60ABC4894}" type="datetime1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프로그래밍 과제 </a:t>
            </a:r>
            <a:r>
              <a:rPr lang="en-US" altLang="ko-KR" smtClean="0"/>
              <a:t>#1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C1693-F979-4DBE-AB78-A2BED85696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01562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584F9-E25E-4C6D-BE6B-AB1356F72B0A}" type="datetime1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프로그래밍 과제 </a:t>
            </a:r>
            <a:r>
              <a:rPr lang="en-US" altLang="ko-KR" smtClean="0"/>
              <a:t>#1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C1693-F979-4DBE-AB78-A2BED85696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759371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9FF69-AE88-40FA-966E-8E1F5F4A96A5}" type="datetime1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프로그래밍 과제 </a:t>
            </a:r>
            <a:r>
              <a:rPr lang="en-US" altLang="ko-KR" smtClean="0"/>
              <a:t>#1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C1693-F979-4DBE-AB78-A2BED85696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783677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D85CB-813B-4415-800E-6F665026AFE0}" type="datetime1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프로그래밍 과제 </a:t>
            </a:r>
            <a:r>
              <a:rPr lang="en-US" altLang="ko-KR" smtClean="0"/>
              <a:t>#1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C1693-F979-4DBE-AB78-A2BED85696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069187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B072E-D245-4C93-95B1-853EC42C1422}" type="datetime1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프로그래밍 과제 </a:t>
            </a:r>
            <a:r>
              <a:rPr lang="en-US" altLang="ko-KR" smtClean="0"/>
              <a:t>#1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C1693-F979-4DBE-AB78-A2BED85696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62630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4" y="1709745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4" y="4589470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55EDA-2998-4F2B-8BDE-4DA2A597DE21}" type="datetime1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프로그래밍 과제 </a:t>
            </a:r>
            <a:r>
              <a:rPr lang="en-US" altLang="ko-KR" smtClean="0"/>
              <a:t>#1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C1693-F979-4DBE-AB78-A2BED85696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165761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8D639-917B-419E-AB4E-196FA7CBAAFA}" type="datetime1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프로그래밍 과제 </a:t>
            </a:r>
            <a:r>
              <a:rPr lang="en-US" altLang="ko-KR" smtClean="0"/>
              <a:t>#1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C1693-F979-4DBE-AB78-A2BED85696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255241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1" y="365129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6659E-3CB2-4F3F-A84E-C7E0C27131E9}" type="datetime1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프로그래밍 과제 </a:t>
            </a:r>
            <a:r>
              <a:rPr lang="en-US" altLang="ko-KR" smtClean="0"/>
              <a:t>#1</a:t>
            </a:r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C1693-F979-4DBE-AB78-A2BED85696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334758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8F4B2-913D-438E-99B7-517177BA98F8}" type="datetime1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프로그래밍 과제 </a:t>
            </a:r>
            <a:r>
              <a:rPr lang="en-US" altLang="ko-KR" smtClean="0"/>
              <a:t>#1</a:t>
            </a:r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C1693-F979-4DBE-AB78-A2BED85696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575286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5EE4E-6AFB-4C0F-BAD3-02E227C934F0}" type="datetime1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프로그래밍 과제 </a:t>
            </a:r>
            <a:r>
              <a:rPr lang="en-US" altLang="ko-KR" smtClean="0"/>
              <a:t>#1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C1693-F979-4DBE-AB78-A2BED85696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348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8D5E8-8373-41FD-80DA-6DBC4CBE1D46}" type="datetime1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프로그래밍 과제 </a:t>
            </a:r>
            <a:r>
              <a:rPr lang="en-US" altLang="ko-KR" smtClean="0"/>
              <a:t>#1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C1693-F979-4DBE-AB78-A2BED85696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299369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32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4F71B-C445-42FC-A805-DB57424B5A8A}" type="datetime1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프로그래밍 과제 </a:t>
            </a:r>
            <a:r>
              <a:rPr lang="en-US" altLang="ko-KR" smtClean="0"/>
              <a:t>#1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C1693-F979-4DBE-AB78-A2BED85696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07981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32"/>
            <a:ext cx="6172201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dirty="0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4ACF8-51A5-48A0-BF45-79A60ABC4894}" type="datetime1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프로그래밍 과제 </a:t>
            </a:r>
            <a:r>
              <a:rPr lang="en-US" altLang="ko-KR" smtClean="0"/>
              <a:t>#1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C1693-F979-4DBE-AB78-A2BED85696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54207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584F9-E25E-4C6D-BE6B-AB1356F72B0A}" type="datetime1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프로그래밍 과제 </a:t>
            </a:r>
            <a:r>
              <a:rPr lang="en-US" altLang="ko-KR" smtClean="0"/>
              <a:t>#1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C1693-F979-4DBE-AB78-A2BED85696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225145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4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4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9FF69-AE88-40FA-966E-8E1F5F4A96A5}" type="datetime1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프로그래밍 과제 </a:t>
            </a:r>
            <a:r>
              <a:rPr lang="en-US" altLang="ko-KR" smtClean="0"/>
              <a:t>#1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C1693-F979-4DBE-AB78-A2BED85696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931108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D85CB-813B-4415-800E-6F665026AFE0}" type="datetime1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프로그래밍 과제 </a:t>
            </a:r>
            <a:r>
              <a:rPr lang="en-US" altLang="ko-KR" smtClean="0"/>
              <a:t>#1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C1693-F979-4DBE-AB78-A2BED85696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137857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B072E-D245-4C93-95B1-853EC42C1422}" type="datetime1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프로그래밍 과제 </a:t>
            </a:r>
            <a:r>
              <a:rPr lang="en-US" altLang="ko-KR" smtClean="0"/>
              <a:t>#1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C1693-F979-4DBE-AB78-A2BED85696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418392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4" y="1709745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4" y="4589470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55EDA-2998-4F2B-8BDE-4DA2A597DE21}" type="datetime1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프로그래밍 과제 </a:t>
            </a:r>
            <a:r>
              <a:rPr lang="en-US" altLang="ko-KR" smtClean="0"/>
              <a:t>#1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C1693-F979-4DBE-AB78-A2BED85696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280638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8D639-917B-419E-AB4E-196FA7CBAAFA}" type="datetime1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프로그래밍 과제 </a:t>
            </a:r>
            <a:r>
              <a:rPr lang="en-US" altLang="ko-KR" smtClean="0"/>
              <a:t>#1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C1693-F979-4DBE-AB78-A2BED85696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275519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1" y="365129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6659E-3CB2-4F3F-A84E-C7E0C27131E9}" type="datetime1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프로그래밍 과제 </a:t>
            </a:r>
            <a:r>
              <a:rPr lang="en-US" altLang="ko-KR" smtClean="0"/>
              <a:t>#1</a:t>
            </a:r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C1693-F979-4DBE-AB78-A2BED85696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680966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8F4B2-913D-438E-99B7-517177BA98F8}" type="datetime1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프로그래밍 과제 </a:t>
            </a:r>
            <a:r>
              <a:rPr lang="en-US" altLang="ko-KR" smtClean="0"/>
              <a:t>#1</a:t>
            </a:r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C1693-F979-4DBE-AB78-A2BED85696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351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D4112-09C2-471A-8FF4-DDB6895444AD}" type="datetime1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프로그래밍 과제 </a:t>
            </a:r>
            <a:r>
              <a:rPr lang="en-US" altLang="ko-KR" smtClean="0"/>
              <a:t>#1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C1693-F979-4DBE-AB78-A2BED85696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066933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5EE4E-6AFB-4C0F-BAD3-02E227C934F0}" type="datetime1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프로그래밍 과제 </a:t>
            </a:r>
            <a:r>
              <a:rPr lang="en-US" altLang="ko-KR" smtClean="0"/>
              <a:t>#1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C1693-F979-4DBE-AB78-A2BED85696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109705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32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4F71B-C445-42FC-A805-DB57424B5A8A}" type="datetime1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프로그래밍 과제 </a:t>
            </a:r>
            <a:r>
              <a:rPr lang="en-US" altLang="ko-KR" smtClean="0"/>
              <a:t>#1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C1693-F979-4DBE-AB78-A2BED85696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254555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32"/>
            <a:ext cx="6172201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dirty="0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4ACF8-51A5-48A0-BF45-79A60ABC4894}" type="datetime1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프로그래밍 과제 </a:t>
            </a:r>
            <a:r>
              <a:rPr lang="en-US" altLang="ko-KR" smtClean="0"/>
              <a:t>#1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C1693-F979-4DBE-AB78-A2BED85696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840567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584F9-E25E-4C6D-BE6B-AB1356F72B0A}" type="datetime1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프로그래밍 과제 </a:t>
            </a:r>
            <a:r>
              <a:rPr lang="en-US" altLang="ko-KR" smtClean="0"/>
              <a:t>#1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C1693-F979-4DBE-AB78-A2BED85696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951685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4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4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9FF69-AE88-40FA-966E-8E1F5F4A96A5}" type="datetime1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프로그래밍 과제 </a:t>
            </a:r>
            <a:r>
              <a:rPr lang="en-US" altLang="ko-KR" smtClean="0"/>
              <a:t>#1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C1693-F979-4DBE-AB78-A2BED85696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8391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FD45E-A3D4-459A-B01F-E42A346DA05A}" type="datetime1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프로그래밍 과제 </a:t>
            </a:r>
            <a:r>
              <a:rPr lang="en-US" altLang="ko-KR" smtClean="0"/>
              <a:t>#1</a:t>
            </a:r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C1693-F979-4DBE-AB78-A2BED856962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574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C1FC0-82BC-452C-94DC-3CFCC536178A}" type="datetime1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프로그래밍 과제 </a:t>
            </a:r>
            <a:r>
              <a:rPr lang="en-US" altLang="ko-KR" smtClean="0"/>
              <a:t>#1</a:t>
            </a:r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C1693-F979-4DBE-AB78-A2BED856962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527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E76ED-E7A7-42AF-90F5-F77049F9877C}" type="datetime1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프로그래밍 과제 </a:t>
            </a:r>
            <a:r>
              <a:rPr lang="en-US" altLang="ko-KR" smtClean="0"/>
              <a:t>#1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C1693-F979-4DBE-AB78-A2BED85696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4738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52B3B-0B76-46EA-B171-38BACFED10AE}" type="datetime1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프로그래밍 과제 </a:t>
            </a:r>
            <a:r>
              <a:rPr lang="en-US" altLang="ko-KR" smtClean="0"/>
              <a:t>#1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C1693-F979-4DBE-AB78-A2BED85696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9277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AEA03-BAD7-4D6C-9D33-F35538CAE7E8}" type="datetime1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프로그래밍 과제 </a:t>
            </a:r>
            <a:r>
              <a:rPr lang="en-US" altLang="ko-KR" smtClean="0"/>
              <a:t>#1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C1693-F979-4DBE-AB78-A2BED85696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22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CF33A92-EC0D-497C-846C-51696F9D1CAB}" type="datetime1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ko-KR" altLang="en-US" smtClean="0"/>
              <a:t>프로그래밍 과제 </a:t>
            </a:r>
            <a:r>
              <a:rPr lang="en-US" altLang="ko-KR" smtClean="0"/>
              <a:t>#1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DC1693-F979-4DBE-AB78-A2BED85696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5191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C5BFF7-E932-4737-9662-98F968A85142}" type="datetime1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 smtClean="0"/>
              <a:t>프로그래밍 과제 </a:t>
            </a:r>
            <a:r>
              <a:rPr lang="en-US" altLang="ko-KR" smtClean="0"/>
              <a:t>#1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DC1693-F979-4DBE-AB78-A2BED85696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4555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4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4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1" y="635635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F33A92-EC0D-497C-846C-51696F9D1CAB}" type="datetime1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4" y="6356357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 smtClean="0"/>
              <a:t>프로그래밍 과제 </a:t>
            </a:r>
            <a:r>
              <a:rPr lang="en-US" altLang="ko-KR" smtClean="0"/>
              <a:t>#1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5635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DC1693-F979-4DBE-AB78-A2BED85696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5928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4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4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1" y="635635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F33A92-EC0D-497C-846C-51696F9D1CAB}" type="datetime1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4" y="6356357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 smtClean="0"/>
              <a:t>프로그래밍 과제 </a:t>
            </a:r>
            <a:r>
              <a:rPr lang="en-US" altLang="ko-KR" smtClean="0"/>
              <a:t>#1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5635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DC1693-F979-4DBE-AB78-A2BED85696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5343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3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34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37.xml"/><Relationship Id="rId1" Type="http://schemas.openxmlformats.org/officeDocument/2006/relationships/themeOverride" Target="../theme/themeOverride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35.xml"/><Relationship Id="rId1" Type="http://schemas.openxmlformats.org/officeDocument/2006/relationships/themeOverride" Target="../theme/themeOverride9.xml"/><Relationship Id="rId4" Type="http://schemas.openxmlformats.org/officeDocument/2006/relationships/image" Target="../media/image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35.xml"/><Relationship Id="rId1" Type="http://schemas.openxmlformats.org/officeDocument/2006/relationships/themeOverride" Target="../theme/themeOverride10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37.xml"/><Relationship Id="rId1" Type="http://schemas.openxmlformats.org/officeDocument/2006/relationships/themeOverride" Target="../theme/themeOverr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37.xml"/><Relationship Id="rId1" Type="http://schemas.openxmlformats.org/officeDocument/2006/relationships/themeOverride" Target="../theme/themeOverride5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37.xml"/><Relationship Id="rId1" Type="http://schemas.openxmlformats.org/officeDocument/2006/relationships/themeOverride" Target="../theme/themeOverride6.xml"/><Relationship Id="rId6" Type="http://schemas.openxmlformats.org/officeDocument/2006/relationships/image" Target="../media/image5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37.xml"/><Relationship Id="rId1" Type="http://schemas.openxmlformats.org/officeDocument/2006/relationships/themeOverride" Target="../theme/themeOverride7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37.xml"/><Relationship Id="rId1" Type="http://schemas.openxmlformats.org/officeDocument/2006/relationships/themeOverride" Target="../theme/themeOverride8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5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04620" y="2194593"/>
            <a:ext cx="10363200" cy="2387600"/>
          </a:xfrm>
        </p:spPr>
        <p:txBody>
          <a:bodyPr/>
          <a:lstStyle/>
          <a:p>
            <a:r>
              <a:rPr lang="ko-KR" altLang="en-US" sz="3400">
                <a:solidFill>
                  <a:schemeClr val="bg1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파일 및</a:t>
            </a:r>
            <a:r>
              <a:rPr lang="en-US" altLang="ko-KR" sz="3400">
                <a:solidFill>
                  <a:schemeClr val="bg1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 DB </a:t>
            </a:r>
            <a:r>
              <a:rPr lang="ko-KR" altLang="en-US" sz="3400">
                <a:solidFill>
                  <a:schemeClr val="bg1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입</a:t>
            </a:r>
            <a:r>
              <a:rPr lang="en-US" altLang="ko-KR" sz="3400">
                <a:solidFill>
                  <a:schemeClr val="bg1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/</a:t>
            </a:r>
            <a:r>
              <a:rPr lang="ko-KR" altLang="en-US" sz="3400">
                <a:solidFill>
                  <a:schemeClr val="bg1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출력</a:t>
            </a:r>
            <a:r>
              <a:rPr lang="en-US" altLang="ko-KR">
                <a:solidFill>
                  <a:schemeClr val="bg1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/>
            </a:r>
            <a:br>
              <a:rPr lang="en-US" altLang="ko-KR">
                <a:solidFill>
                  <a:schemeClr val="bg1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</a:br>
            <a:endParaRPr lang="ko-KR" altLang="en-US">
              <a:solidFill>
                <a:schemeClr val="bg1"/>
              </a:solidFill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891931" y="3914530"/>
            <a:ext cx="2388578" cy="432515"/>
          </a:xfrm>
        </p:spPr>
        <p:txBody>
          <a:bodyPr>
            <a:normAutofit/>
          </a:bodyPr>
          <a:lstStyle/>
          <a:p>
            <a:r>
              <a:rPr lang="ko-KR" altLang="en-US" smtClean="0">
                <a:solidFill>
                  <a:schemeClr val="bg2"/>
                </a:solidFill>
                <a:latin typeface="아리따-돋움(TTF)-Thin" panose="02020603020101020101" pitchFamily="18" charset="-127"/>
                <a:ea typeface="아리따-돋움(TTF)-Thin" panose="02020603020101020101" pitchFamily="18" charset="-127"/>
              </a:rPr>
              <a:t>김수빈</a:t>
            </a:r>
            <a:endParaRPr lang="ko-KR" altLang="en-US">
              <a:solidFill>
                <a:schemeClr val="bg2"/>
              </a:solidFill>
              <a:latin typeface="아리따-돋움(TTF)-Thin" panose="02020603020101020101" pitchFamily="18" charset="-127"/>
              <a:ea typeface="아리따-돋움(TTF)-Thin" panose="02020603020101020101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CADF291-7B63-F04D-8F8B-5D4D73D8C95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4016" y="2639645"/>
            <a:ext cx="1672514" cy="364350"/>
          </a:xfrm>
          <a:prstGeom prst="rect">
            <a:avLst/>
          </a:prstGeom>
        </p:spPr>
      </p:pic>
      <p:sp>
        <p:nvSpPr>
          <p:cNvPr id="12" name="부제목 2"/>
          <p:cNvSpPr txBox="1">
            <a:spLocks/>
          </p:cNvSpPr>
          <p:nvPr/>
        </p:nvSpPr>
        <p:spPr>
          <a:xfrm>
            <a:off x="5659794" y="2673203"/>
            <a:ext cx="2388578" cy="4325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smtClean="0">
                <a:solidFill>
                  <a:schemeClr val="bg2"/>
                </a:solidFill>
                <a:latin typeface="아리따-돋움(TTF)-Thin" panose="02020603020101020101" pitchFamily="18" charset="-127"/>
                <a:ea typeface="아리따-돋움(TTF)-Thin" panose="02020603020101020101" pitchFamily="18" charset="-127"/>
              </a:rPr>
              <a:t>1-2</a:t>
            </a:r>
            <a:r>
              <a:rPr lang="ko-KR" altLang="en-US" sz="2000" smtClean="0">
                <a:solidFill>
                  <a:schemeClr val="bg2"/>
                </a:solidFill>
                <a:latin typeface="아리따-돋움(TTF)-Thin" panose="02020603020101020101" pitchFamily="18" charset="-127"/>
                <a:ea typeface="아리따-돋움(TTF)-Thin" panose="02020603020101020101" pitchFamily="18" charset="-127"/>
              </a:rPr>
              <a:t>주차 과제</a:t>
            </a:r>
            <a:endParaRPr lang="ko-KR" altLang="en-US" sz="2000">
              <a:solidFill>
                <a:schemeClr val="bg2"/>
              </a:solidFill>
              <a:latin typeface="아리따-돋움(TTF)-Thin" panose="02020603020101020101" pitchFamily="18" charset="-127"/>
              <a:ea typeface="아리따-돋움(TTF)-Thin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765506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DB to </a:t>
            </a:r>
            <a:r>
              <a:rPr lang="en-US" altLang="ko-KR" smtClean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File </a:t>
            </a:r>
            <a:r>
              <a:rPr lang="ko-KR" altLang="en-US" smtClean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실행</a:t>
            </a:r>
            <a:endParaRPr lang="ko-KR" altLang="en-US"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1123843" y="2047021"/>
            <a:ext cx="10010775" cy="4435060"/>
          </a:xfrm>
          <a:prstGeom prst="rect">
            <a:avLst/>
          </a:prstGeom>
          <a:solidFill>
            <a:schemeClr val="bg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>
              <a:solidFill>
                <a:schemeClr val="tx1"/>
              </a:solidFill>
            </a:endParaRPr>
          </a:p>
          <a:p>
            <a:endParaRPr lang="en-US" altLang="ko-KR" smtClean="0">
              <a:solidFill>
                <a:schemeClr val="tx1"/>
              </a:solidFill>
            </a:endParaRPr>
          </a:p>
          <a:p>
            <a:endParaRPr lang="en-US" altLang="ko-KR">
              <a:solidFill>
                <a:schemeClr val="tx1"/>
              </a:solidFill>
            </a:endParaRPr>
          </a:p>
          <a:p>
            <a:endParaRPr lang="en-US" altLang="ko-KR" smtClean="0">
              <a:solidFill>
                <a:schemeClr val="tx1"/>
              </a:solidFill>
            </a:endParaRPr>
          </a:p>
          <a:p>
            <a:endParaRPr lang="en-US" altLang="ko-KR">
              <a:solidFill>
                <a:schemeClr val="tx1"/>
              </a:solidFill>
            </a:endParaRPr>
          </a:p>
          <a:p>
            <a:endParaRPr lang="en-US" altLang="ko-KR" smtClean="0">
              <a:solidFill>
                <a:schemeClr val="tx1"/>
              </a:solidFill>
            </a:endParaRPr>
          </a:p>
          <a:p>
            <a:endParaRPr lang="en-US" altLang="ko-KR">
              <a:solidFill>
                <a:schemeClr val="tx1"/>
              </a:solidFill>
            </a:endParaRPr>
          </a:p>
          <a:p>
            <a:endParaRPr lang="en-US" altLang="ko-KR" smtClean="0">
              <a:solidFill>
                <a:schemeClr val="tx1"/>
              </a:solidFill>
            </a:endParaRPr>
          </a:p>
          <a:p>
            <a:endParaRPr lang="en-US" altLang="ko-KR">
              <a:solidFill>
                <a:schemeClr val="tx1"/>
              </a:solidFill>
            </a:endParaRPr>
          </a:p>
          <a:p>
            <a:endParaRPr lang="en-US" altLang="ko-KR" smtClean="0">
              <a:solidFill>
                <a:schemeClr val="tx1"/>
              </a:solidFill>
            </a:endParaRPr>
          </a:p>
          <a:p>
            <a:endParaRPr lang="en-US" altLang="ko-KR">
              <a:solidFill>
                <a:schemeClr val="tx1"/>
              </a:solidFill>
            </a:endParaRPr>
          </a:p>
          <a:p>
            <a:endParaRPr lang="en-US" altLang="ko-KR" smtClean="0">
              <a:solidFill>
                <a:schemeClr val="tx1"/>
              </a:solidFill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1316513" y="2198051"/>
            <a:ext cx="4429125" cy="2572068"/>
            <a:chOff x="1316513" y="2198051"/>
            <a:chExt cx="4429125" cy="2572068"/>
          </a:xfrm>
        </p:grpSpPr>
        <p:pic>
          <p:nvPicPr>
            <p:cNvPr id="12" name="그림 11"/>
            <p:cNvPicPr>
              <a:picLocks noChangeAspect="1"/>
            </p:cNvPicPr>
            <p:nvPr/>
          </p:nvPicPr>
          <p:blipFill rotWithShape="1">
            <a:blip r:embed="rId2"/>
            <a:srcRect b="49901"/>
            <a:stretch/>
          </p:blipFill>
          <p:spPr>
            <a:xfrm>
              <a:off x="1316513" y="2198051"/>
              <a:ext cx="4429125" cy="2572068"/>
            </a:xfrm>
            <a:prstGeom prst="rect">
              <a:avLst/>
            </a:prstGeom>
          </p:spPr>
        </p:pic>
        <p:pic>
          <p:nvPicPr>
            <p:cNvPr id="13" name="그림 12"/>
            <p:cNvPicPr>
              <a:picLocks noChangeAspect="1"/>
            </p:cNvPicPr>
            <p:nvPr/>
          </p:nvPicPr>
          <p:blipFill rotWithShape="1">
            <a:blip r:embed="rId3"/>
            <a:srcRect l="377" t="12739" r="5860" b="81016"/>
            <a:stretch/>
          </p:blipFill>
          <p:spPr>
            <a:xfrm>
              <a:off x="1337310" y="2970518"/>
              <a:ext cx="3322320" cy="254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4" name="그림 3"/>
            <p:cNvPicPr>
              <a:picLocks noChangeAspect="1"/>
            </p:cNvPicPr>
            <p:nvPr/>
          </p:nvPicPr>
          <p:blipFill rotWithShape="1">
            <a:blip r:embed="rId3"/>
            <a:srcRect l="-197" t="38470" r="8439" b="55035"/>
            <a:stretch/>
          </p:blipFill>
          <p:spPr>
            <a:xfrm>
              <a:off x="1332230" y="4264551"/>
              <a:ext cx="3251200" cy="264160"/>
            </a:xfrm>
            <a:prstGeom prst="rect">
              <a:avLst/>
            </a:prstGeom>
          </p:spPr>
        </p:pic>
      </p:grpSp>
      <p:grpSp>
        <p:nvGrpSpPr>
          <p:cNvPr id="15" name="그룹 14"/>
          <p:cNvGrpSpPr/>
          <p:nvPr/>
        </p:nvGrpSpPr>
        <p:grpSpPr>
          <a:xfrm>
            <a:off x="6500583" y="3498531"/>
            <a:ext cx="4429125" cy="1290320"/>
            <a:chOff x="4617137" y="4970266"/>
            <a:chExt cx="4429125" cy="1290320"/>
          </a:xfrm>
        </p:grpSpPr>
        <p:pic>
          <p:nvPicPr>
            <p:cNvPr id="14" name="그림 13"/>
            <p:cNvPicPr>
              <a:picLocks noChangeAspect="1"/>
            </p:cNvPicPr>
            <p:nvPr/>
          </p:nvPicPr>
          <p:blipFill rotWithShape="1">
            <a:blip r:embed="rId2"/>
            <a:srcRect t="49474" b="25393"/>
            <a:stretch/>
          </p:blipFill>
          <p:spPr>
            <a:xfrm>
              <a:off x="4617137" y="4970266"/>
              <a:ext cx="4429125" cy="1290320"/>
            </a:xfrm>
            <a:prstGeom prst="rect">
              <a:avLst/>
            </a:prstGeom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 rotWithShape="1">
            <a:blip r:embed="rId3"/>
            <a:srcRect l="-178" t="88508" r="7563" b="4497"/>
            <a:stretch/>
          </p:blipFill>
          <p:spPr>
            <a:xfrm>
              <a:off x="4617137" y="5786298"/>
              <a:ext cx="3281680" cy="284480"/>
            </a:xfrm>
            <a:prstGeom prst="rect">
              <a:avLst/>
            </a:prstGeom>
          </p:spPr>
        </p:pic>
      </p:grpSp>
      <p:grpSp>
        <p:nvGrpSpPr>
          <p:cNvPr id="16" name="그룹 15"/>
          <p:cNvGrpSpPr/>
          <p:nvPr/>
        </p:nvGrpSpPr>
        <p:grpSpPr>
          <a:xfrm>
            <a:off x="6391656" y="2198051"/>
            <a:ext cx="4511040" cy="1300480"/>
            <a:chOff x="6604000" y="4378961"/>
            <a:chExt cx="4511040" cy="1300480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 rotWithShape="1">
            <a:blip r:embed="rId2"/>
            <a:srcRect l="-2230" t="74804" r="379" b="-135"/>
            <a:stretch/>
          </p:blipFill>
          <p:spPr>
            <a:xfrm>
              <a:off x="6604000" y="4378961"/>
              <a:ext cx="4511040" cy="1300480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 rotWithShape="1">
            <a:blip r:embed="rId3"/>
            <a:srcRect l="395" t="63684" r="2115" b="29321"/>
            <a:stretch/>
          </p:blipFill>
          <p:spPr>
            <a:xfrm>
              <a:off x="6712927" y="5191759"/>
              <a:ext cx="3454400" cy="284481"/>
            </a:xfrm>
            <a:prstGeom prst="rect">
              <a:avLst/>
            </a:prstGeom>
          </p:spPr>
        </p:pic>
      </p:grpSp>
      <p:pic>
        <p:nvPicPr>
          <p:cNvPr id="30" name="그림 29">
            <a:extLst>
              <a:ext uri="{FF2B5EF4-FFF2-40B4-BE49-F238E27FC236}">
                <a16:creationId xmlns:a16="http://schemas.microsoft.com/office/drawing/2014/main" id="{171FE0FA-6880-E847-9D78-B2711F89530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2947" y="124538"/>
            <a:ext cx="1261713" cy="274859"/>
          </a:xfrm>
          <a:prstGeom prst="rect">
            <a:avLst/>
          </a:prstGeom>
        </p:spPr>
      </p:pic>
      <p:cxnSp>
        <p:nvCxnSpPr>
          <p:cNvPr id="33" name="직선 연결선 32"/>
          <p:cNvCxnSpPr/>
          <p:nvPr/>
        </p:nvCxnSpPr>
        <p:spPr>
          <a:xfrm>
            <a:off x="1469740" y="429651"/>
            <a:ext cx="216724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1780597" y="229596"/>
            <a:ext cx="1229303" cy="400110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r>
              <a:rPr lang="ko-KR" altLang="en-US" sz="2000">
                <a:solidFill>
                  <a:prstClr val="black">
                    <a:lumMod val="75000"/>
                    <a:lumOff val="25000"/>
                  </a:prstClr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프로젝트</a:t>
            </a:r>
            <a:endParaRPr lang="en-US" altLang="ko-KR" sz="2000" dirty="0">
              <a:solidFill>
                <a:prstClr val="black">
                  <a:lumMod val="75000"/>
                  <a:lumOff val="25000"/>
                </a:prstClr>
              </a:solidFill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332230" y="2970518"/>
            <a:ext cx="3144520" cy="32481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1316513" y="4234225"/>
            <a:ext cx="3144520" cy="32481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6486895" y="2990683"/>
            <a:ext cx="3144520" cy="32481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6500583" y="4311329"/>
            <a:ext cx="3144520" cy="32481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4113751" y="5173748"/>
            <a:ext cx="403095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mtClean="0"/>
              <a:t>DB SELECT &amp;</a:t>
            </a:r>
            <a:r>
              <a:rPr lang="ko-KR" altLang="en-US" sz="2400" smtClean="0"/>
              <a:t> </a:t>
            </a:r>
            <a:r>
              <a:rPr lang="en-US" altLang="ko-KR" sz="2400" smtClean="0"/>
              <a:t>File Write</a:t>
            </a:r>
          </a:p>
          <a:p>
            <a:pPr algn="ctr"/>
            <a:r>
              <a:rPr lang="ko-KR" altLang="en-US" sz="2400" b="1" smtClean="0">
                <a:solidFill>
                  <a:srgbClr val="FF0000"/>
                </a:solidFill>
              </a:rPr>
              <a:t>평균 경과시간</a:t>
            </a:r>
            <a:r>
              <a:rPr lang="ko-KR" altLang="en-US" sz="2400" smtClean="0">
                <a:solidFill>
                  <a:srgbClr val="FF0000"/>
                </a:solidFill>
              </a:rPr>
              <a:t> </a:t>
            </a:r>
            <a:r>
              <a:rPr lang="en-US" altLang="ko-KR" sz="2400" smtClean="0">
                <a:solidFill>
                  <a:srgbClr val="FF0000"/>
                </a:solidFill>
              </a:rPr>
              <a:t>0.7’s ~ 1’s</a:t>
            </a:r>
          </a:p>
          <a:p>
            <a:pPr algn="ctr"/>
            <a:r>
              <a:rPr lang="ko-KR" altLang="en-US" smtClean="0"/>
              <a:t>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755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smtClean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결과</a:t>
            </a:r>
            <a:r>
              <a:rPr lang="ko-KR" altLang="en-US" smtClean="0"/>
              <a:t> </a:t>
            </a: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224279" y="1499662"/>
            <a:ext cx="1028192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File 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DB </a:t>
            </a:r>
            <a:r>
              <a:rPr lang="en-US" altLang="ko-KR" sz="24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‘DOC1’			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24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File 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DB </a:t>
            </a:r>
            <a:r>
              <a:rPr lang="en-US" altLang="ko-KR" sz="24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‘DOC2’</a:t>
            </a:r>
            <a:endParaRPr lang="en-US" altLang="ko-KR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6336" y="1996604"/>
            <a:ext cx="3519277" cy="4517010"/>
          </a:xfrm>
          <a:prstGeom prst="rect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rcRect l="904"/>
          <a:stretch/>
        </p:blipFill>
        <p:spPr>
          <a:xfrm>
            <a:off x="6588125" y="1999396"/>
            <a:ext cx="4918075" cy="4514218"/>
          </a:xfrm>
          <a:prstGeom prst="rect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71FE0FA-6880-E847-9D78-B2711F89530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2947" y="124538"/>
            <a:ext cx="1261713" cy="274859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1780597" y="229596"/>
            <a:ext cx="1229303" cy="400110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r>
              <a:rPr lang="ko-KR" altLang="en-US" sz="2000">
                <a:solidFill>
                  <a:prstClr val="black">
                    <a:lumMod val="75000"/>
                    <a:lumOff val="25000"/>
                  </a:prstClr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프로젝트</a:t>
            </a:r>
            <a:endParaRPr lang="en-US" altLang="ko-KR" sz="2000" dirty="0">
              <a:solidFill>
                <a:prstClr val="black">
                  <a:lumMod val="75000"/>
                  <a:lumOff val="25000"/>
                </a:prstClr>
              </a:solidFill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1469740" y="429651"/>
            <a:ext cx="216724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243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975359" y="1530201"/>
            <a:ext cx="1028192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DB to File</a:t>
            </a:r>
            <a:endParaRPr lang="en-US" altLang="ko-KR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6100" y="2713990"/>
            <a:ext cx="8486775" cy="2628900"/>
          </a:xfrm>
          <a:prstGeom prst="rect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</p:pic>
      <p:cxnSp>
        <p:nvCxnSpPr>
          <p:cNvPr id="6" name="꺾인 연결선 5"/>
          <p:cNvCxnSpPr/>
          <p:nvPr/>
        </p:nvCxnSpPr>
        <p:spPr>
          <a:xfrm>
            <a:off x="2468880" y="5302250"/>
            <a:ext cx="751840" cy="326390"/>
          </a:xfrm>
          <a:prstGeom prst="bentConnector3">
            <a:avLst>
              <a:gd name="adj1" fmla="val 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220720" y="5465445"/>
            <a:ext cx="2337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사용한 </a:t>
            </a:r>
            <a:r>
              <a:rPr lang="en-US" altLang="ko-KR" smtClean="0"/>
              <a:t>tsv </a:t>
            </a:r>
            <a:r>
              <a:rPr lang="ko-KR" altLang="en-US" smtClean="0"/>
              <a:t>원본 파일</a:t>
            </a:r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238892" y="3505200"/>
            <a:ext cx="981828" cy="26416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238892" y="3769360"/>
            <a:ext cx="981828" cy="26416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2238892" y="4044314"/>
            <a:ext cx="981828" cy="51625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71FE0FA-6880-E847-9D78-B2711F89530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2947" y="124538"/>
            <a:ext cx="1261713" cy="274859"/>
          </a:xfrm>
          <a:prstGeom prst="rect">
            <a:avLst/>
          </a:prstGeom>
        </p:spPr>
      </p:pic>
      <p:cxnSp>
        <p:nvCxnSpPr>
          <p:cNvPr id="17" name="직선 연결선 16"/>
          <p:cNvCxnSpPr/>
          <p:nvPr/>
        </p:nvCxnSpPr>
        <p:spPr>
          <a:xfrm>
            <a:off x="1469740" y="429651"/>
            <a:ext cx="216724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1780597" y="229596"/>
            <a:ext cx="1229303" cy="400110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r>
              <a:rPr lang="ko-KR" altLang="en-US" sz="2000">
                <a:solidFill>
                  <a:prstClr val="black">
                    <a:lumMod val="75000"/>
                    <a:lumOff val="25000"/>
                  </a:prstClr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프로젝트</a:t>
            </a:r>
            <a:endParaRPr lang="en-US" altLang="ko-KR" sz="2000" dirty="0">
              <a:solidFill>
                <a:prstClr val="black">
                  <a:lumMod val="75000"/>
                  <a:lumOff val="25000"/>
                </a:prstClr>
              </a:solidFill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</p:txBody>
      </p:sp>
      <p:sp>
        <p:nvSpPr>
          <p:cNvPr id="19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ko-KR" altLang="en-US" smtClean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결과</a:t>
            </a:r>
            <a:r>
              <a:rPr lang="ko-KR" altLang="en-US" smtClean="0"/>
              <a:t>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3263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3" y="2766218"/>
            <a:ext cx="10515600" cy="1325563"/>
          </a:xfrm>
        </p:spPr>
        <p:txBody>
          <a:bodyPr/>
          <a:lstStyle/>
          <a:p>
            <a:pPr algn="ctr"/>
            <a:r>
              <a:rPr lang="ko-KR" altLang="en-US" smtClean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문제점과 개선</a:t>
            </a:r>
            <a:endParaRPr lang="ko-KR" altLang="en-US"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71FE0FA-6880-E847-9D78-B2711F89530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2947" y="124538"/>
            <a:ext cx="1261713" cy="274859"/>
          </a:xfrm>
          <a:prstGeom prst="rect">
            <a:avLst/>
          </a:prstGeom>
        </p:spPr>
      </p:pic>
      <p:cxnSp>
        <p:nvCxnSpPr>
          <p:cNvPr id="7" name="직선 연결선 6"/>
          <p:cNvCxnSpPr/>
          <p:nvPr/>
        </p:nvCxnSpPr>
        <p:spPr>
          <a:xfrm>
            <a:off x="1469740" y="429651"/>
            <a:ext cx="216724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1780597" y="229596"/>
            <a:ext cx="1229303" cy="400110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r>
              <a:rPr lang="ko-KR" altLang="en-US" sz="2000">
                <a:solidFill>
                  <a:prstClr val="black">
                    <a:lumMod val="75000"/>
                    <a:lumOff val="25000"/>
                  </a:prstClr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프로젝트</a:t>
            </a:r>
            <a:endParaRPr lang="en-US" altLang="ko-KR" sz="2000" dirty="0">
              <a:solidFill>
                <a:prstClr val="black">
                  <a:lumMod val="75000"/>
                  <a:lumOff val="25000"/>
                </a:prstClr>
              </a:solidFill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60406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2458088" y="5418151"/>
            <a:ext cx="7248525" cy="381000"/>
          </a:xfrm>
          <a:prstGeom prst="rect">
            <a:avLst/>
          </a:prstGeom>
          <a:solidFill>
            <a:schemeClr val="accent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Parse(“\n”)  </a:t>
            </a:r>
            <a:r>
              <a:rPr lang="ko-KR" altLang="en-US" smtClean="0"/>
              <a:t>▶ </a:t>
            </a:r>
            <a:r>
              <a:rPr lang="en-US" altLang="ko-KR" smtClean="0"/>
              <a:t> List&lt;String[ ]&gt; </a:t>
            </a:r>
            <a:r>
              <a:rPr lang="ko-KR" altLang="en-US" smtClean="0"/>
              <a:t>▶ </a:t>
            </a:r>
            <a:r>
              <a:rPr lang="en-US" altLang="ko-KR" smtClean="0"/>
              <a:t> Execute(insert(List))</a:t>
            </a:r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2433400" y="2829547"/>
            <a:ext cx="7248525" cy="381000"/>
          </a:xfrm>
          <a:prstGeom prst="rect">
            <a:avLst/>
          </a:prstGeom>
          <a:solidFill>
            <a:schemeClr val="accent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Parse(“\t”)  </a:t>
            </a:r>
            <a:r>
              <a:rPr lang="ko-KR" altLang="en-US" smtClean="0"/>
              <a:t>▶ </a:t>
            </a:r>
            <a:r>
              <a:rPr lang="en-US" altLang="ko-KR" smtClean="0"/>
              <a:t> List&lt;String[ ]&gt; </a:t>
            </a:r>
            <a:r>
              <a:rPr lang="ko-KR" altLang="en-US" smtClean="0"/>
              <a:t>▶ </a:t>
            </a:r>
            <a:r>
              <a:rPr lang="en-US" altLang="ko-KR" smtClean="0"/>
              <a:t> Execute(insert(List))</a:t>
            </a:r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2529166" y="4157917"/>
            <a:ext cx="7524234" cy="381000"/>
          </a:xfrm>
          <a:prstGeom prst="rect">
            <a:avLst/>
          </a:prstGeom>
          <a:solidFill>
            <a:schemeClr val="accent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Execute(select)  </a:t>
            </a:r>
            <a:r>
              <a:rPr lang="ko-KR" altLang="en-US" smtClean="0"/>
              <a:t>▶</a:t>
            </a:r>
            <a:r>
              <a:rPr lang="en-US" altLang="ko-KR" smtClean="0"/>
              <a:t> String.join(</a:t>
            </a:r>
            <a:r>
              <a:rPr lang="en-US" altLang="ko-KR" smtClean="0">
                <a:solidFill>
                  <a:schemeClr val="bg1"/>
                </a:solidFill>
              </a:rPr>
              <a:t>type format,RS</a:t>
            </a:r>
            <a:r>
              <a:rPr lang="en-US" altLang="ko-KR" smtClean="0"/>
              <a:t>) </a:t>
            </a:r>
            <a:r>
              <a:rPr lang="ko-KR" altLang="en-US" smtClean="0"/>
              <a:t>▶</a:t>
            </a:r>
            <a:r>
              <a:rPr lang="en-US" altLang="ko-KR" smtClean="0"/>
              <a:t> fileWrite</a:t>
            </a:r>
            <a:endParaRPr lang="ko-KR" altLang="en-US"/>
          </a:p>
        </p:txBody>
      </p:sp>
      <p:sp>
        <p:nvSpPr>
          <p:cNvPr id="12" name="모서리가 접힌 도형 11"/>
          <p:cNvSpPr/>
          <p:nvPr/>
        </p:nvSpPr>
        <p:spPr>
          <a:xfrm>
            <a:off x="10169032" y="3856047"/>
            <a:ext cx="553915" cy="682870"/>
          </a:xfrm>
          <a:prstGeom prst="foldedCorner">
            <a:avLst/>
          </a:prstGeom>
          <a:gradFill>
            <a:gsLst>
              <a:gs pos="0">
                <a:srgbClr val="FFCC65"/>
              </a:gs>
              <a:gs pos="53000">
                <a:srgbClr val="F8C610"/>
              </a:gs>
              <a:gs pos="100000">
                <a:schemeClr val="accent4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>
                <a:solidFill>
                  <a:schemeClr val="tx1"/>
                </a:solidFill>
              </a:rPr>
              <a:t>Tab</a:t>
            </a:r>
            <a:endParaRPr lang="ko-KR" altLang="en-US" sz="1600" b="1">
              <a:solidFill>
                <a:schemeClr val="tx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568511"/>
            <a:ext cx="10687050" cy="83844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 smtClean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공통적인 코드의 중복 사용</a:t>
            </a:r>
            <a:endParaRPr lang="ko-KR" altLang="en-US"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4" name="모서리가 접힌 도형 3"/>
          <p:cNvSpPr/>
          <p:nvPr/>
        </p:nvSpPr>
        <p:spPr>
          <a:xfrm>
            <a:off x="1716611" y="2546728"/>
            <a:ext cx="764931" cy="993530"/>
          </a:xfrm>
          <a:prstGeom prst="foldedCorner">
            <a:avLst/>
          </a:prstGeom>
          <a:gradFill>
            <a:gsLst>
              <a:gs pos="15000">
                <a:schemeClr val="accent4">
                  <a:lumMod val="110000"/>
                  <a:satMod val="105000"/>
                  <a:tint val="67000"/>
                </a:schemeClr>
              </a:gs>
              <a:gs pos="50000">
                <a:schemeClr val="accent4">
                  <a:lumMod val="105000"/>
                  <a:satMod val="103000"/>
                  <a:tint val="73000"/>
                </a:schemeClr>
              </a:gs>
              <a:gs pos="100000">
                <a:schemeClr val="accent4">
                  <a:lumMod val="105000"/>
                  <a:satMod val="109000"/>
                  <a:tint val="81000"/>
                </a:schemeClr>
              </a:gs>
            </a:gsLst>
          </a:gradFill>
          <a:ln>
            <a:solidFill>
              <a:schemeClr val="accent4">
                <a:alpha val="89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smtClean="0">
                <a:solidFill>
                  <a:schemeClr val="tx1"/>
                </a:solidFill>
              </a:rPr>
              <a:t>Tab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7" name="모서리가 접힌 도형 6"/>
          <p:cNvSpPr/>
          <p:nvPr/>
        </p:nvSpPr>
        <p:spPr>
          <a:xfrm>
            <a:off x="1716611" y="5081844"/>
            <a:ext cx="764931" cy="993530"/>
          </a:xfrm>
          <a:prstGeom prst="foldedCorne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smtClean="0">
                <a:solidFill>
                  <a:schemeClr val="tx1"/>
                </a:solidFill>
              </a:rPr>
              <a:t>Tag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5" name="순서도: 자기 디스크 4"/>
          <p:cNvSpPr/>
          <p:nvPr/>
        </p:nvSpPr>
        <p:spPr>
          <a:xfrm>
            <a:off x="1545161" y="3812820"/>
            <a:ext cx="1107830" cy="967154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smtClean="0"/>
              <a:t>DB</a:t>
            </a:r>
            <a:endParaRPr lang="ko-KR" altLang="en-US" sz="2400" b="1"/>
          </a:p>
        </p:txBody>
      </p:sp>
      <p:sp>
        <p:nvSpPr>
          <p:cNvPr id="9" name="순서도: 자기 디스크 8"/>
          <p:cNvSpPr/>
          <p:nvPr/>
        </p:nvSpPr>
        <p:spPr>
          <a:xfrm>
            <a:off x="9683159" y="5177094"/>
            <a:ext cx="937441" cy="826479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/>
              <a:t>DB</a:t>
            </a:r>
            <a:endParaRPr lang="ko-KR" altLang="en-US" b="1"/>
          </a:p>
        </p:txBody>
      </p:sp>
      <p:sp>
        <p:nvSpPr>
          <p:cNvPr id="10" name="모서리가 접힌 도형 9"/>
          <p:cNvSpPr/>
          <p:nvPr/>
        </p:nvSpPr>
        <p:spPr>
          <a:xfrm>
            <a:off x="9977268" y="4278812"/>
            <a:ext cx="553915" cy="682870"/>
          </a:xfrm>
          <a:prstGeom prst="foldedCorner">
            <a:avLst/>
          </a:prstGeom>
          <a:gradFill>
            <a:gsLst>
              <a:gs pos="0">
                <a:schemeClr val="accent4">
                  <a:lumMod val="110000"/>
                  <a:satMod val="105000"/>
                  <a:tint val="67000"/>
                </a:schemeClr>
              </a:gs>
              <a:gs pos="50000">
                <a:srgbClr val="FFD85D"/>
              </a:gs>
              <a:gs pos="100000">
                <a:schemeClr val="accent4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 smtClean="0">
                <a:solidFill>
                  <a:schemeClr val="tx1"/>
                </a:solidFill>
              </a:rPr>
              <a:t>Tag</a:t>
            </a:r>
            <a:endParaRPr lang="ko-KR" altLang="en-US" sz="1600" b="1">
              <a:solidFill>
                <a:schemeClr val="tx1"/>
              </a:solidFill>
            </a:endParaRPr>
          </a:p>
        </p:txBody>
      </p:sp>
      <p:sp>
        <p:nvSpPr>
          <p:cNvPr id="13" name="모서리가 접힌 도형 12"/>
          <p:cNvSpPr/>
          <p:nvPr/>
        </p:nvSpPr>
        <p:spPr>
          <a:xfrm>
            <a:off x="9683159" y="3713905"/>
            <a:ext cx="571067" cy="682870"/>
          </a:xfrm>
          <a:prstGeom prst="foldedCorne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 smtClean="0">
                <a:solidFill>
                  <a:schemeClr val="tx1"/>
                </a:solidFill>
              </a:rPr>
              <a:t>Json</a:t>
            </a:r>
            <a:endParaRPr lang="ko-KR" altLang="en-US" sz="1400" b="1">
              <a:solidFill>
                <a:schemeClr val="tx1"/>
              </a:solidFill>
            </a:endParaRPr>
          </a:p>
        </p:txBody>
      </p:sp>
      <p:sp>
        <p:nvSpPr>
          <p:cNvPr id="14" name="순서도: 자기 디스크 13"/>
          <p:cNvSpPr/>
          <p:nvPr/>
        </p:nvSpPr>
        <p:spPr>
          <a:xfrm>
            <a:off x="9683159" y="2635381"/>
            <a:ext cx="937441" cy="826479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/>
              <a:t>DB</a:t>
            </a:r>
            <a:endParaRPr lang="ko-KR" altLang="en-US" b="1"/>
          </a:p>
        </p:txBody>
      </p:sp>
      <p:sp>
        <p:nvSpPr>
          <p:cNvPr id="21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ko-KR" altLang="en-US" smtClean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문제</a:t>
            </a:r>
            <a:r>
              <a:rPr lang="en-US" altLang="ko-KR" smtClean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1</a:t>
            </a:r>
            <a:endParaRPr lang="ko-KR" altLang="en-US"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171FE0FA-6880-E847-9D78-B2711F89530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2947" y="124538"/>
            <a:ext cx="1261713" cy="274859"/>
          </a:xfrm>
          <a:prstGeom prst="rect">
            <a:avLst/>
          </a:prstGeom>
        </p:spPr>
      </p:pic>
      <p:cxnSp>
        <p:nvCxnSpPr>
          <p:cNvPr id="22" name="직선 연결선 21"/>
          <p:cNvCxnSpPr/>
          <p:nvPr/>
        </p:nvCxnSpPr>
        <p:spPr>
          <a:xfrm>
            <a:off x="1469740" y="429651"/>
            <a:ext cx="216724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1780597" y="229596"/>
            <a:ext cx="1229303" cy="400110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r>
              <a:rPr lang="ko-KR" altLang="en-US" sz="2000">
                <a:solidFill>
                  <a:prstClr val="black">
                    <a:lumMod val="75000"/>
                    <a:lumOff val="25000"/>
                  </a:prstClr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프로젝트</a:t>
            </a:r>
            <a:endParaRPr lang="en-US" altLang="ko-KR" sz="2000" dirty="0">
              <a:solidFill>
                <a:prstClr val="black">
                  <a:lumMod val="75000"/>
                  <a:lumOff val="25000"/>
                </a:prstClr>
              </a:solidFill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98314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1123950" y="2076450"/>
            <a:ext cx="10010775" cy="4029076"/>
          </a:xfrm>
          <a:prstGeom prst="rect">
            <a:avLst/>
          </a:prstGeom>
          <a:solidFill>
            <a:schemeClr val="bg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mtClean="0">
                <a:solidFill>
                  <a:schemeClr val="tx1"/>
                </a:solidFill>
              </a:rPr>
              <a:t>Public class </a:t>
            </a:r>
            <a:r>
              <a:rPr lang="en-US" altLang="ko-KR" smtClean="0">
                <a:solidFill>
                  <a:srgbClr val="7030A0"/>
                </a:solidFill>
              </a:rPr>
              <a:t>Main</a:t>
            </a:r>
            <a:r>
              <a:rPr lang="en-US" altLang="ko-KR" smtClean="0">
                <a:solidFill>
                  <a:schemeClr val="tx1"/>
                </a:solidFill>
              </a:rPr>
              <a:t>{</a:t>
            </a:r>
          </a:p>
          <a:p>
            <a:endParaRPr lang="en-US" altLang="ko-KR" smtClean="0">
              <a:solidFill>
                <a:schemeClr val="tx1"/>
              </a:solidFill>
            </a:endParaRPr>
          </a:p>
          <a:p>
            <a:r>
              <a:rPr lang="en-US" altLang="ko-KR" smtClean="0">
                <a:solidFill>
                  <a:schemeClr val="tx1"/>
                </a:solidFill>
              </a:rPr>
              <a:t>	</a:t>
            </a:r>
            <a:r>
              <a:rPr lang="en-US" altLang="ko-KR" smtClean="0">
                <a:solidFill>
                  <a:schemeClr val="accent6"/>
                </a:solidFill>
              </a:rPr>
              <a:t>// JDBC Driver, Connector, Statement </a:t>
            </a:r>
            <a:r>
              <a:rPr lang="ko-KR" altLang="en-US" smtClean="0">
                <a:solidFill>
                  <a:schemeClr val="accent6"/>
                </a:solidFill>
              </a:rPr>
              <a:t>셋팅 구문</a:t>
            </a:r>
            <a:r>
              <a:rPr lang="ko-KR" altLang="en-US" smtClean="0">
                <a:solidFill>
                  <a:srgbClr val="FF0000"/>
                </a:solidFill>
              </a:rPr>
              <a:t> </a:t>
            </a:r>
            <a:endParaRPr lang="en-US" altLang="ko-KR" smtClean="0">
              <a:solidFill>
                <a:srgbClr val="FF0000"/>
              </a:solidFill>
            </a:endParaRPr>
          </a:p>
          <a:p>
            <a:r>
              <a:rPr lang="en-US" altLang="ko-KR" smtClean="0">
                <a:solidFill>
                  <a:schemeClr val="accent6"/>
                </a:solidFill>
              </a:rPr>
              <a:t>	// execute DB select query</a:t>
            </a:r>
            <a:endParaRPr lang="en-US" altLang="ko-KR" smtClean="0">
              <a:solidFill>
                <a:srgbClr val="FF0000"/>
              </a:solidFill>
            </a:endParaRPr>
          </a:p>
          <a:p>
            <a:r>
              <a:rPr lang="en-US" altLang="ko-KR" smtClean="0">
                <a:solidFill>
                  <a:schemeClr val="accent6"/>
                </a:solidFill>
              </a:rPr>
              <a:t>	</a:t>
            </a:r>
            <a:r>
              <a:rPr lang="en-US" altLang="ko-KR" smtClean="0">
                <a:solidFill>
                  <a:schemeClr val="tx1"/>
                </a:solidFill>
              </a:rPr>
              <a:t>While() { </a:t>
            </a:r>
            <a:r>
              <a:rPr lang="ko-KR" altLang="en-US" smtClean="0">
                <a:solidFill>
                  <a:srgbClr val="FF0000"/>
                </a:solidFill>
              </a:rPr>
              <a:t> </a:t>
            </a:r>
            <a:endParaRPr lang="en-US" altLang="ko-KR" smtClean="0">
              <a:solidFill>
                <a:srgbClr val="FF0000"/>
              </a:solidFill>
            </a:endParaRPr>
          </a:p>
          <a:p>
            <a:r>
              <a:rPr lang="en-US" altLang="ko-KR" smtClean="0">
                <a:solidFill>
                  <a:schemeClr val="tx1"/>
                </a:solidFill>
              </a:rPr>
              <a:t>		List&lt;String[]&gt; </a:t>
            </a:r>
            <a:r>
              <a:rPr lang="ko-KR" altLang="en-US" smtClean="0">
                <a:solidFill>
                  <a:schemeClr val="tx1"/>
                </a:solidFill>
              </a:rPr>
              <a:t>출력용</a:t>
            </a:r>
            <a:r>
              <a:rPr lang="en-US" altLang="ko-KR" smtClean="0">
                <a:solidFill>
                  <a:schemeClr val="tx1"/>
                </a:solidFill>
              </a:rPr>
              <a:t>_</a:t>
            </a:r>
            <a:r>
              <a:rPr lang="ko-KR" altLang="en-US" smtClean="0">
                <a:solidFill>
                  <a:schemeClr val="tx1"/>
                </a:solidFill>
              </a:rPr>
              <a:t>문자열</a:t>
            </a:r>
            <a:r>
              <a:rPr lang="en-US" altLang="ko-KR" smtClean="0">
                <a:solidFill>
                  <a:schemeClr val="tx1"/>
                </a:solidFill>
              </a:rPr>
              <a:t>_</a:t>
            </a:r>
            <a:r>
              <a:rPr lang="ko-KR" altLang="en-US" smtClean="0">
                <a:solidFill>
                  <a:schemeClr val="tx1"/>
                </a:solidFill>
              </a:rPr>
              <a:t>조합 </a:t>
            </a:r>
            <a:r>
              <a:rPr lang="en-US" altLang="ko-KR" smtClean="0">
                <a:solidFill>
                  <a:schemeClr val="tx1"/>
                </a:solidFill>
              </a:rPr>
              <a:t>= ResultSet </a:t>
            </a:r>
            <a:r>
              <a:rPr lang="en-US" altLang="ko-KR" smtClean="0">
                <a:solidFill>
                  <a:schemeClr val="accent5"/>
                </a:solidFill>
              </a:rPr>
              <a:t>selectData;</a:t>
            </a:r>
          </a:p>
          <a:p>
            <a:r>
              <a:rPr lang="en-US" altLang="ko-KR">
                <a:solidFill>
                  <a:schemeClr val="accent5"/>
                </a:solidFill>
              </a:rPr>
              <a:t>	</a:t>
            </a:r>
            <a:r>
              <a:rPr lang="en-US" altLang="ko-KR" smtClean="0">
                <a:solidFill>
                  <a:schemeClr val="accent5"/>
                </a:solidFill>
              </a:rPr>
              <a:t>	…</a:t>
            </a:r>
            <a:endParaRPr lang="en-US" altLang="ko-KR">
              <a:solidFill>
                <a:schemeClr val="accent6"/>
              </a:solidFill>
            </a:endParaRPr>
          </a:p>
          <a:p>
            <a:r>
              <a:rPr lang="en-US" altLang="ko-KR" smtClean="0">
                <a:solidFill>
                  <a:schemeClr val="tx1"/>
                </a:solidFill>
              </a:rPr>
              <a:t>	}</a:t>
            </a:r>
          </a:p>
          <a:p>
            <a:endParaRPr lang="en-US" altLang="ko-KR" smtClean="0">
              <a:solidFill>
                <a:schemeClr val="tx1"/>
              </a:solidFill>
            </a:endParaRPr>
          </a:p>
          <a:p>
            <a:r>
              <a:rPr lang="en-US" altLang="ko-KR" smtClean="0">
                <a:solidFill>
                  <a:schemeClr val="tx1"/>
                </a:solidFill>
              </a:rPr>
              <a:t>	</a:t>
            </a:r>
            <a:r>
              <a:rPr lang="en-US" altLang="ko-KR" smtClean="0">
                <a:solidFill>
                  <a:schemeClr val="accent6"/>
                </a:solidFill>
              </a:rPr>
              <a:t>// FileWriter </a:t>
            </a:r>
            <a:r>
              <a:rPr lang="ko-KR" altLang="en-US" smtClean="0">
                <a:solidFill>
                  <a:schemeClr val="accent6"/>
                </a:solidFill>
              </a:rPr>
              <a:t>셋팅 </a:t>
            </a:r>
            <a:endParaRPr lang="en-US" altLang="ko-KR" smtClean="0">
              <a:solidFill>
                <a:schemeClr val="accent6"/>
              </a:solidFill>
            </a:endParaRPr>
          </a:p>
          <a:p>
            <a:r>
              <a:rPr lang="en-US" altLang="ko-KR" smtClean="0">
                <a:solidFill>
                  <a:schemeClr val="tx1"/>
                </a:solidFill>
              </a:rPr>
              <a:t>	…</a:t>
            </a:r>
          </a:p>
          <a:p>
            <a:endParaRPr lang="en-US" altLang="ko-KR" smtClean="0">
              <a:solidFill>
                <a:schemeClr val="tx1"/>
              </a:solidFill>
            </a:endParaRPr>
          </a:p>
          <a:p>
            <a:r>
              <a:rPr lang="en-US" altLang="ko-KR">
                <a:solidFill>
                  <a:schemeClr val="tx1"/>
                </a:solidFill>
              </a:rPr>
              <a:t>}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ko-KR" altLang="en-US" smtClean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문제</a:t>
            </a:r>
            <a:r>
              <a:rPr lang="en-US" altLang="ko-KR" smtClean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1</a:t>
            </a:r>
            <a:endParaRPr lang="ko-KR" altLang="en-US"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838200" y="1579295"/>
            <a:ext cx="10515600" cy="727075"/>
          </a:xfrm>
        </p:spPr>
        <p:txBody>
          <a:bodyPr/>
          <a:lstStyle/>
          <a:p>
            <a:pPr marL="0" indent="0" algn="ctr">
              <a:buNone/>
            </a:pPr>
            <a:r>
              <a:rPr lang="ko-KR" altLang="en-US" smtClean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중복코드 발생 및 유지보수 어려움</a:t>
            </a:r>
            <a:endParaRPr lang="ko-KR" altLang="en-US"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71FE0FA-6880-E847-9D78-B2711F89530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2947" y="124538"/>
            <a:ext cx="1261713" cy="274859"/>
          </a:xfrm>
          <a:prstGeom prst="rect">
            <a:avLst/>
          </a:prstGeom>
        </p:spPr>
      </p:pic>
      <p:cxnSp>
        <p:nvCxnSpPr>
          <p:cNvPr id="9" name="직선 연결선 8"/>
          <p:cNvCxnSpPr/>
          <p:nvPr/>
        </p:nvCxnSpPr>
        <p:spPr>
          <a:xfrm>
            <a:off x="1469740" y="429651"/>
            <a:ext cx="216724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1780597" y="229596"/>
            <a:ext cx="1229303" cy="400110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r>
              <a:rPr lang="ko-KR" altLang="en-US" sz="2000">
                <a:solidFill>
                  <a:prstClr val="black">
                    <a:lumMod val="75000"/>
                    <a:lumOff val="25000"/>
                  </a:prstClr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프로젝트</a:t>
            </a:r>
            <a:endParaRPr lang="en-US" altLang="ko-KR" sz="2000" dirty="0">
              <a:solidFill>
                <a:prstClr val="black">
                  <a:lumMod val="75000"/>
                  <a:lumOff val="25000"/>
                </a:prstClr>
              </a:solidFill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128955" y="2775056"/>
            <a:ext cx="21403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rgbClr val="FF0000"/>
                </a:solidFill>
              </a:rPr>
              <a:t>-&gt; DB </a:t>
            </a:r>
            <a:r>
              <a:rPr lang="ko-KR" altLang="en-US">
                <a:solidFill>
                  <a:srgbClr val="FF0000"/>
                </a:solidFill>
              </a:rPr>
              <a:t>사용시 마다</a:t>
            </a:r>
            <a:endParaRPr lang="en-US" altLang="ko-KR">
              <a:solidFill>
                <a:srgbClr val="FF0000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914679" y="3096939"/>
            <a:ext cx="20714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rgbClr val="FF0000"/>
                </a:solidFill>
              </a:rPr>
              <a:t>-&gt; </a:t>
            </a:r>
            <a:r>
              <a:rPr lang="ko-KR" altLang="en-US">
                <a:solidFill>
                  <a:srgbClr val="FF0000"/>
                </a:solidFill>
              </a:rPr>
              <a:t>쿼리 짤 때마다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3263671" y="3335874"/>
            <a:ext cx="18790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rgbClr val="FF0000"/>
                </a:solidFill>
              </a:rPr>
              <a:t>-&gt; File</a:t>
            </a:r>
            <a:r>
              <a:rPr lang="ko-KR" altLang="en-US">
                <a:solidFill>
                  <a:srgbClr val="FF0000"/>
                </a:solidFill>
              </a:rPr>
              <a:t> 형식마다</a:t>
            </a:r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107011" y="4720700"/>
            <a:ext cx="20714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rgbClr val="FF0000"/>
                </a:solidFill>
              </a:rPr>
              <a:t>-&gt; </a:t>
            </a:r>
            <a:r>
              <a:rPr lang="ko-KR" altLang="en-US">
                <a:solidFill>
                  <a:srgbClr val="FF0000"/>
                </a:solidFill>
              </a:rPr>
              <a:t>출력 할 때마다</a:t>
            </a:r>
            <a:endParaRPr lang="en-US" altLang="ko-KR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9600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8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3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8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타원 22"/>
          <p:cNvSpPr/>
          <p:nvPr/>
        </p:nvSpPr>
        <p:spPr>
          <a:xfrm>
            <a:off x="5300425" y="5159988"/>
            <a:ext cx="990600" cy="915132"/>
          </a:xfrm>
          <a:prstGeom prst="ellipse">
            <a:avLst/>
          </a:prstGeom>
          <a:solidFill>
            <a:schemeClr val="accent4">
              <a:lumMod val="40000"/>
              <a:lumOff val="60000"/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7253050" y="3899754"/>
            <a:ext cx="990600" cy="915132"/>
          </a:xfrm>
          <a:prstGeom prst="ellipse">
            <a:avLst/>
          </a:prstGeom>
          <a:solidFill>
            <a:schemeClr val="accent4">
              <a:lumMod val="40000"/>
              <a:lumOff val="60000"/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5300425" y="2572116"/>
            <a:ext cx="990600" cy="915132"/>
          </a:xfrm>
          <a:prstGeom prst="ellipse">
            <a:avLst/>
          </a:prstGeom>
          <a:solidFill>
            <a:schemeClr val="accent4">
              <a:lumMod val="40000"/>
              <a:lumOff val="60000"/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2410463" y="5427054"/>
            <a:ext cx="7248525" cy="381000"/>
          </a:xfrm>
          <a:prstGeom prst="rect">
            <a:avLst/>
          </a:prstGeom>
          <a:solidFill>
            <a:schemeClr val="accent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Parse</a:t>
            </a:r>
            <a:r>
              <a:rPr lang="en-US" altLang="ko-KR" smtClean="0"/>
              <a:t>(“\n”)  </a:t>
            </a:r>
            <a:r>
              <a:rPr lang="ko-KR" altLang="en-US" smtClean="0"/>
              <a:t>▶ </a:t>
            </a:r>
            <a:r>
              <a:rPr lang="en-US" altLang="ko-KR" smtClean="0"/>
              <a:t> List&lt;String[ ]&gt; </a:t>
            </a:r>
            <a:r>
              <a:rPr lang="ko-KR" altLang="en-US" smtClean="0"/>
              <a:t>▶ </a:t>
            </a:r>
            <a:r>
              <a:rPr lang="en-US" altLang="ko-KR" smtClean="0"/>
              <a:t> </a:t>
            </a:r>
            <a:r>
              <a:rPr lang="en-US" altLang="ko-KR" b="1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Execute</a:t>
            </a:r>
            <a:r>
              <a:rPr lang="en-US" altLang="ko-KR" smtClean="0"/>
              <a:t>(insert(List))</a:t>
            </a:r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2385775" y="2838450"/>
            <a:ext cx="7248525" cy="381000"/>
          </a:xfrm>
          <a:prstGeom prst="rect">
            <a:avLst/>
          </a:prstGeom>
          <a:solidFill>
            <a:schemeClr val="accent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Parse</a:t>
            </a:r>
            <a:r>
              <a:rPr lang="en-US" altLang="ko-KR" smtClean="0"/>
              <a:t>(“\t”)  </a:t>
            </a:r>
            <a:r>
              <a:rPr lang="ko-KR" altLang="en-US" smtClean="0"/>
              <a:t>▶ </a:t>
            </a:r>
            <a:r>
              <a:rPr lang="en-US" altLang="ko-KR" smtClean="0"/>
              <a:t> List&lt;String[ ]&gt; </a:t>
            </a:r>
            <a:r>
              <a:rPr lang="ko-KR" altLang="en-US" smtClean="0"/>
              <a:t>▶ </a:t>
            </a:r>
            <a:r>
              <a:rPr lang="en-US" altLang="ko-KR" smtClean="0"/>
              <a:t> </a:t>
            </a:r>
            <a:r>
              <a:rPr lang="en-US" altLang="ko-KR" b="1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Execute</a:t>
            </a:r>
            <a:r>
              <a:rPr lang="en-US" altLang="ko-KR" smtClean="0"/>
              <a:t>(insert(List))</a:t>
            </a:r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2481541" y="4166820"/>
            <a:ext cx="7524234" cy="381000"/>
          </a:xfrm>
          <a:prstGeom prst="rect">
            <a:avLst/>
          </a:prstGeom>
          <a:solidFill>
            <a:schemeClr val="accent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Execute</a:t>
            </a:r>
            <a:r>
              <a:rPr lang="en-US" altLang="ko-KR" smtClean="0"/>
              <a:t>(select)  </a:t>
            </a:r>
            <a:r>
              <a:rPr lang="ko-KR" altLang="en-US" smtClean="0"/>
              <a:t>▶</a:t>
            </a:r>
            <a:r>
              <a:rPr lang="en-US" altLang="ko-KR" smtClean="0"/>
              <a:t> </a:t>
            </a:r>
            <a:r>
              <a:rPr lang="en-US" altLang="ko-KR" smtClean="0">
                <a:solidFill>
                  <a:schemeClr val="bg1"/>
                </a:solidFill>
              </a:rPr>
              <a:t>String.join(type format,RS</a:t>
            </a:r>
            <a:r>
              <a:rPr lang="en-US" altLang="ko-KR" smtClean="0"/>
              <a:t>) </a:t>
            </a:r>
            <a:r>
              <a:rPr lang="ko-KR" altLang="en-US" smtClean="0"/>
              <a:t>▶</a:t>
            </a:r>
            <a:r>
              <a:rPr lang="en-US" altLang="ko-KR" smtClean="0"/>
              <a:t> </a:t>
            </a:r>
            <a:r>
              <a:rPr lang="en-US" altLang="ko-KR" b="1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fileWrite</a:t>
            </a:r>
            <a:endParaRPr lang="ko-KR" altLang="en-US" b="1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모서리가 접힌 도형 11"/>
          <p:cNvSpPr/>
          <p:nvPr/>
        </p:nvSpPr>
        <p:spPr>
          <a:xfrm>
            <a:off x="10121407" y="3864950"/>
            <a:ext cx="553915" cy="682870"/>
          </a:xfrm>
          <a:prstGeom prst="foldedCorner">
            <a:avLst/>
          </a:prstGeom>
          <a:gradFill>
            <a:gsLst>
              <a:gs pos="0">
                <a:srgbClr val="FFCC65"/>
              </a:gs>
              <a:gs pos="53000">
                <a:srgbClr val="F8C610"/>
              </a:gs>
              <a:gs pos="100000">
                <a:schemeClr val="accent4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>
                <a:solidFill>
                  <a:schemeClr val="tx1"/>
                </a:solidFill>
              </a:rPr>
              <a:t>Tab</a:t>
            </a:r>
            <a:endParaRPr lang="ko-KR" altLang="en-US" sz="1600" b="1">
              <a:solidFill>
                <a:schemeClr val="tx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074037" y="1703039"/>
            <a:ext cx="4107688" cy="610620"/>
          </a:xfrm>
        </p:spPr>
        <p:txBody>
          <a:bodyPr>
            <a:normAutofit fontScale="62500" lnSpcReduction="20000"/>
          </a:bodyPr>
          <a:lstStyle/>
          <a:p>
            <a:pPr marL="514350" indent="-514350">
              <a:buAutoNum type="arabicPeriod"/>
            </a:pPr>
            <a:r>
              <a:rPr lang="ko-KR" altLang="en-US" smtClean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모듈화 </a:t>
            </a:r>
            <a:endParaRPr lang="en-US" altLang="ko-KR" smtClean="0"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  <a:p>
            <a:pPr marL="514350" indent="-514350">
              <a:buAutoNum type="arabicPeriod"/>
            </a:pPr>
            <a:r>
              <a:rPr lang="ko-KR" altLang="en-US" smtClean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데이터 전송 양식 통일</a:t>
            </a:r>
            <a:endParaRPr lang="en-US" altLang="ko-KR" smtClean="0"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4" name="모서리가 접힌 도형 3"/>
          <p:cNvSpPr/>
          <p:nvPr/>
        </p:nvSpPr>
        <p:spPr>
          <a:xfrm>
            <a:off x="1668986" y="2555631"/>
            <a:ext cx="764931" cy="993530"/>
          </a:xfrm>
          <a:prstGeom prst="foldedCorner">
            <a:avLst/>
          </a:prstGeom>
          <a:gradFill>
            <a:gsLst>
              <a:gs pos="15000">
                <a:schemeClr val="accent4">
                  <a:lumMod val="110000"/>
                  <a:satMod val="105000"/>
                  <a:tint val="67000"/>
                </a:schemeClr>
              </a:gs>
              <a:gs pos="50000">
                <a:schemeClr val="accent4">
                  <a:lumMod val="105000"/>
                  <a:satMod val="103000"/>
                  <a:tint val="73000"/>
                </a:schemeClr>
              </a:gs>
              <a:gs pos="100000">
                <a:schemeClr val="accent4">
                  <a:lumMod val="105000"/>
                  <a:satMod val="109000"/>
                  <a:tint val="81000"/>
                </a:schemeClr>
              </a:gs>
            </a:gsLst>
          </a:gradFill>
          <a:ln>
            <a:solidFill>
              <a:schemeClr val="accent4">
                <a:alpha val="89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smtClean="0">
                <a:solidFill>
                  <a:schemeClr val="tx1"/>
                </a:solidFill>
              </a:rPr>
              <a:t>Tab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7" name="모서리가 접힌 도형 6"/>
          <p:cNvSpPr/>
          <p:nvPr/>
        </p:nvSpPr>
        <p:spPr>
          <a:xfrm>
            <a:off x="1668986" y="5090747"/>
            <a:ext cx="764931" cy="993530"/>
          </a:xfrm>
          <a:prstGeom prst="foldedCorne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smtClean="0">
                <a:solidFill>
                  <a:schemeClr val="tx1"/>
                </a:solidFill>
              </a:rPr>
              <a:t>Tag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5" name="순서도: 자기 디스크 4"/>
          <p:cNvSpPr/>
          <p:nvPr/>
        </p:nvSpPr>
        <p:spPr>
          <a:xfrm>
            <a:off x="1497536" y="3821723"/>
            <a:ext cx="1107830" cy="967154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smtClean="0"/>
              <a:t>DB</a:t>
            </a:r>
            <a:endParaRPr lang="ko-KR" altLang="en-US" sz="2400" b="1"/>
          </a:p>
        </p:txBody>
      </p:sp>
      <p:sp>
        <p:nvSpPr>
          <p:cNvPr id="9" name="순서도: 자기 디스크 8"/>
          <p:cNvSpPr/>
          <p:nvPr/>
        </p:nvSpPr>
        <p:spPr>
          <a:xfrm>
            <a:off x="9635534" y="5185997"/>
            <a:ext cx="937441" cy="826479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/>
              <a:t>DB</a:t>
            </a:r>
            <a:endParaRPr lang="ko-KR" altLang="en-US" b="1"/>
          </a:p>
        </p:txBody>
      </p:sp>
      <p:sp>
        <p:nvSpPr>
          <p:cNvPr id="10" name="모서리가 접힌 도형 9"/>
          <p:cNvSpPr/>
          <p:nvPr/>
        </p:nvSpPr>
        <p:spPr>
          <a:xfrm>
            <a:off x="9929643" y="4287715"/>
            <a:ext cx="553915" cy="682870"/>
          </a:xfrm>
          <a:prstGeom prst="foldedCorner">
            <a:avLst/>
          </a:prstGeom>
          <a:gradFill>
            <a:gsLst>
              <a:gs pos="0">
                <a:schemeClr val="accent4">
                  <a:lumMod val="110000"/>
                  <a:satMod val="105000"/>
                  <a:tint val="67000"/>
                </a:schemeClr>
              </a:gs>
              <a:gs pos="50000">
                <a:srgbClr val="FFD85D"/>
              </a:gs>
              <a:gs pos="100000">
                <a:schemeClr val="accent4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 smtClean="0">
                <a:solidFill>
                  <a:schemeClr val="tx1"/>
                </a:solidFill>
              </a:rPr>
              <a:t>Tag</a:t>
            </a:r>
            <a:endParaRPr lang="ko-KR" altLang="en-US" sz="1600" b="1">
              <a:solidFill>
                <a:schemeClr val="tx1"/>
              </a:solidFill>
            </a:endParaRPr>
          </a:p>
        </p:txBody>
      </p:sp>
      <p:sp>
        <p:nvSpPr>
          <p:cNvPr id="13" name="모서리가 접힌 도형 12"/>
          <p:cNvSpPr/>
          <p:nvPr/>
        </p:nvSpPr>
        <p:spPr>
          <a:xfrm>
            <a:off x="9635534" y="3722808"/>
            <a:ext cx="571067" cy="682870"/>
          </a:xfrm>
          <a:prstGeom prst="foldedCorne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 smtClean="0">
                <a:solidFill>
                  <a:schemeClr val="tx1"/>
                </a:solidFill>
              </a:rPr>
              <a:t>Json</a:t>
            </a:r>
            <a:endParaRPr lang="ko-KR" altLang="en-US" sz="1400" b="1">
              <a:solidFill>
                <a:schemeClr val="tx1"/>
              </a:solidFill>
            </a:endParaRPr>
          </a:p>
        </p:txBody>
      </p:sp>
      <p:sp>
        <p:nvSpPr>
          <p:cNvPr id="14" name="순서도: 자기 디스크 13"/>
          <p:cNvSpPr/>
          <p:nvPr/>
        </p:nvSpPr>
        <p:spPr>
          <a:xfrm>
            <a:off x="9635534" y="2644284"/>
            <a:ext cx="937441" cy="826479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/>
              <a:t>DB</a:t>
            </a:r>
            <a:endParaRPr lang="ko-KR" altLang="en-US" b="1"/>
          </a:p>
        </p:txBody>
      </p:sp>
      <p:sp>
        <p:nvSpPr>
          <p:cNvPr id="24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ko-KR" altLang="en-US" smtClean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개선</a:t>
            </a:r>
            <a:r>
              <a:rPr lang="en-US" altLang="ko-KR" smtClean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1</a:t>
            </a:r>
            <a:endParaRPr lang="ko-KR" altLang="en-US"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171FE0FA-6880-E847-9D78-B2711F89530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2947" y="124538"/>
            <a:ext cx="1261713" cy="274859"/>
          </a:xfrm>
          <a:prstGeom prst="rect">
            <a:avLst/>
          </a:prstGeom>
        </p:spPr>
      </p:pic>
      <p:cxnSp>
        <p:nvCxnSpPr>
          <p:cNvPr id="26" name="직선 연결선 25"/>
          <p:cNvCxnSpPr/>
          <p:nvPr/>
        </p:nvCxnSpPr>
        <p:spPr>
          <a:xfrm>
            <a:off x="1469740" y="429651"/>
            <a:ext cx="216724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1780597" y="229596"/>
            <a:ext cx="1229303" cy="400110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r>
              <a:rPr lang="ko-KR" altLang="en-US" sz="2000">
                <a:solidFill>
                  <a:prstClr val="black">
                    <a:lumMod val="75000"/>
                    <a:lumOff val="25000"/>
                  </a:prstClr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프로젝트</a:t>
            </a:r>
            <a:endParaRPr lang="en-US" altLang="ko-KR" sz="2000" dirty="0">
              <a:solidFill>
                <a:prstClr val="black">
                  <a:lumMod val="75000"/>
                  <a:lumOff val="25000"/>
                </a:prstClr>
              </a:solidFill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751306" y="1773452"/>
            <a:ext cx="392401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중복제거 및 유지보수 어려움 개선</a:t>
            </a:r>
          </a:p>
        </p:txBody>
      </p:sp>
      <p:sp>
        <p:nvSpPr>
          <p:cNvPr id="8" name="오른쪽 화살표 7"/>
          <p:cNvSpPr/>
          <p:nvPr/>
        </p:nvSpPr>
        <p:spPr>
          <a:xfrm>
            <a:off x="5695950" y="1773452"/>
            <a:ext cx="819150" cy="40011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5974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smtClean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모듈화</a:t>
            </a:r>
            <a:endParaRPr lang="ko-KR" altLang="en-US"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5661" y="1027905"/>
            <a:ext cx="3063129" cy="5077619"/>
          </a:xfrm>
          <a:prstGeom prst="rect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24" name="이등변 삼각형 23"/>
          <p:cNvSpPr/>
          <p:nvPr/>
        </p:nvSpPr>
        <p:spPr>
          <a:xfrm rot="2738949">
            <a:off x="6595474" y="1298778"/>
            <a:ext cx="623888" cy="2805112"/>
          </a:xfrm>
          <a:prstGeom prst="triangle">
            <a:avLst/>
          </a:prstGeom>
          <a:solidFill>
            <a:schemeClr val="bg2">
              <a:lumMod val="90000"/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1123950" y="3007360"/>
            <a:ext cx="5457825" cy="3434080"/>
          </a:xfrm>
          <a:prstGeom prst="rect">
            <a:avLst/>
          </a:prstGeom>
          <a:solidFill>
            <a:schemeClr val="bg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mtClean="0">
                <a:solidFill>
                  <a:schemeClr val="tx1"/>
                </a:solidFill>
              </a:rPr>
              <a:t>Public class </a:t>
            </a:r>
            <a:r>
              <a:rPr lang="en-US" altLang="ko-KR" smtClean="0">
                <a:solidFill>
                  <a:srgbClr val="7030A0"/>
                </a:solidFill>
              </a:rPr>
              <a:t>Main</a:t>
            </a:r>
            <a:r>
              <a:rPr lang="en-US" altLang="ko-KR" smtClean="0">
                <a:solidFill>
                  <a:schemeClr val="tx1"/>
                </a:solidFill>
              </a:rPr>
              <a:t>{</a:t>
            </a:r>
          </a:p>
          <a:p>
            <a:endParaRPr lang="en-US" altLang="ko-KR" smtClean="0">
              <a:solidFill>
                <a:schemeClr val="tx1"/>
              </a:solidFill>
            </a:endParaRPr>
          </a:p>
          <a:p>
            <a:r>
              <a:rPr lang="en-US" altLang="ko-KR" smtClean="0">
                <a:solidFill>
                  <a:schemeClr val="tx1"/>
                </a:solidFill>
              </a:rPr>
              <a:t>	</a:t>
            </a:r>
            <a:r>
              <a:rPr lang="en-US" altLang="ko-KR" smtClean="0">
                <a:solidFill>
                  <a:schemeClr val="bg1">
                    <a:lumMod val="50000"/>
                  </a:schemeClr>
                </a:solidFill>
              </a:rPr>
              <a:t>TimeSet.on(); // </a:t>
            </a:r>
            <a:r>
              <a:rPr lang="ko-KR" altLang="en-US" smtClean="0">
                <a:solidFill>
                  <a:schemeClr val="bg1">
                    <a:lumMod val="50000"/>
                  </a:schemeClr>
                </a:solidFill>
              </a:rPr>
              <a:t>시간 측정</a:t>
            </a:r>
            <a:endParaRPr lang="en-US" altLang="ko-KR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mtClean="0">
                <a:solidFill>
                  <a:schemeClr val="tx1"/>
                </a:solidFill>
              </a:rPr>
              <a:t>	</a:t>
            </a:r>
            <a:r>
              <a:rPr lang="en-US" altLang="ko-KR" smtClean="0">
                <a:solidFill>
                  <a:schemeClr val="accent6"/>
                </a:solidFill>
              </a:rPr>
              <a:t>// DB </a:t>
            </a:r>
            <a:r>
              <a:rPr lang="ko-KR" altLang="en-US" smtClean="0">
                <a:solidFill>
                  <a:schemeClr val="accent6"/>
                </a:solidFill>
              </a:rPr>
              <a:t>관련 메소드</a:t>
            </a:r>
            <a:endParaRPr lang="en-US" altLang="ko-KR">
              <a:solidFill>
                <a:schemeClr val="accent6"/>
              </a:solidFill>
            </a:endParaRPr>
          </a:p>
          <a:p>
            <a:r>
              <a:rPr lang="en-US" altLang="ko-KR" smtClean="0">
                <a:solidFill>
                  <a:schemeClr val="tx1"/>
                </a:solidFill>
              </a:rPr>
              <a:t>	Data </a:t>
            </a:r>
            <a:r>
              <a:rPr lang="en-US" altLang="ko-KR" smtClean="0">
                <a:solidFill>
                  <a:schemeClr val="accent5"/>
                </a:solidFill>
              </a:rPr>
              <a:t>selectData</a:t>
            </a:r>
            <a:r>
              <a:rPr lang="en-US" altLang="ko-KR" smtClean="0">
                <a:solidFill>
                  <a:schemeClr val="tx1"/>
                </a:solidFill>
              </a:rPr>
              <a:t> = </a:t>
            </a:r>
            <a:r>
              <a:rPr lang="en-US" altLang="ko-KR" smtClean="0">
                <a:solidFill>
                  <a:schemeClr val="accent2"/>
                </a:solidFill>
              </a:rPr>
              <a:t>DocDao</a:t>
            </a:r>
            <a:r>
              <a:rPr lang="en-US" altLang="ko-KR" smtClean="0">
                <a:solidFill>
                  <a:schemeClr val="tx1"/>
                </a:solidFill>
              </a:rPr>
              <a:t>.select(“table”);</a:t>
            </a:r>
            <a:endParaRPr lang="en-US" altLang="ko-KR">
              <a:solidFill>
                <a:schemeClr val="tx1"/>
              </a:solidFill>
            </a:endParaRPr>
          </a:p>
          <a:p>
            <a:r>
              <a:rPr lang="en-US" altLang="ko-KR">
                <a:solidFill>
                  <a:schemeClr val="tx1"/>
                </a:solidFill>
              </a:rPr>
              <a:t>	</a:t>
            </a:r>
            <a:r>
              <a:rPr lang="en-US" altLang="ko-KR" smtClean="0">
                <a:solidFill>
                  <a:schemeClr val="bg1">
                    <a:lumMod val="50000"/>
                  </a:schemeClr>
                </a:solidFill>
              </a:rPr>
              <a:t>TimeSet.off(); </a:t>
            </a:r>
            <a:r>
              <a:rPr lang="en-US" altLang="ko-KR">
                <a:solidFill>
                  <a:schemeClr val="bg1">
                    <a:lumMod val="50000"/>
                  </a:schemeClr>
                </a:solidFill>
              </a:rPr>
              <a:t>// </a:t>
            </a:r>
            <a:r>
              <a:rPr lang="ko-KR" altLang="en-US">
                <a:solidFill>
                  <a:schemeClr val="bg1">
                    <a:lumMod val="50000"/>
                  </a:schemeClr>
                </a:solidFill>
              </a:rPr>
              <a:t>시간 </a:t>
            </a:r>
            <a:r>
              <a:rPr lang="ko-KR" altLang="en-US" smtClean="0">
                <a:solidFill>
                  <a:schemeClr val="bg1">
                    <a:lumMod val="50000"/>
                  </a:schemeClr>
                </a:solidFill>
              </a:rPr>
              <a:t>측정</a:t>
            </a:r>
            <a:endParaRPr lang="en-US" altLang="ko-KR">
              <a:solidFill>
                <a:schemeClr val="bg1">
                  <a:lumMod val="50000"/>
                </a:schemeClr>
              </a:solidFill>
            </a:endParaRPr>
          </a:p>
          <a:p>
            <a:endParaRPr lang="en-US" altLang="ko-KR" smtClean="0">
              <a:solidFill>
                <a:schemeClr val="tx1"/>
              </a:solidFill>
            </a:endParaRPr>
          </a:p>
          <a:p>
            <a:r>
              <a:rPr lang="en-US" altLang="ko-KR" smtClean="0">
                <a:solidFill>
                  <a:schemeClr val="tx1"/>
                </a:solidFill>
              </a:rPr>
              <a:t>	</a:t>
            </a:r>
            <a:r>
              <a:rPr lang="en-US" altLang="ko-KR" smtClean="0">
                <a:solidFill>
                  <a:schemeClr val="accent6"/>
                </a:solidFill>
              </a:rPr>
              <a:t>// File </a:t>
            </a:r>
            <a:r>
              <a:rPr lang="ko-KR" altLang="en-US" smtClean="0">
                <a:solidFill>
                  <a:schemeClr val="accent6"/>
                </a:solidFill>
              </a:rPr>
              <a:t>관련 메소드</a:t>
            </a:r>
            <a:endParaRPr lang="en-US" altLang="ko-KR">
              <a:solidFill>
                <a:schemeClr val="accent6"/>
              </a:solidFill>
            </a:endParaRPr>
          </a:p>
          <a:p>
            <a:r>
              <a:rPr lang="en-US" altLang="ko-KR" smtClean="0">
                <a:solidFill>
                  <a:schemeClr val="tx1"/>
                </a:solidFill>
              </a:rPr>
              <a:t>	Data </a:t>
            </a:r>
            <a:r>
              <a:rPr lang="en-US" altLang="ko-KR" smtClean="0">
                <a:solidFill>
                  <a:schemeClr val="accent5"/>
                </a:solidFill>
              </a:rPr>
              <a:t>FileData</a:t>
            </a:r>
            <a:r>
              <a:rPr lang="en-US" altLang="ko-KR" smtClean="0">
                <a:solidFill>
                  <a:schemeClr val="tx1"/>
                </a:solidFill>
              </a:rPr>
              <a:t> = </a:t>
            </a:r>
            <a:r>
              <a:rPr lang="en-US" altLang="ko-KR" smtClean="0">
                <a:solidFill>
                  <a:srgbClr val="FF0000"/>
                </a:solidFill>
              </a:rPr>
              <a:t>File</a:t>
            </a:r>
            <a:r>
              <a:rPr lang="en-US" altLang="ko-KR" smtClean="0">
                <a:solidFill>
                  <a:schemeClr val="tx1"/>
                </a:solidFill>
              </a:rPr>
              <a:t>.parse(“file.txt”);</a:t>
            </a:r>
            <a:endParaRPr lang="en-US" altLang="ko-KR">
              <a:solidFill>
                <a:schemeClr val="tx1"/>
              </a:solidFill>
            </a:endParaRPr>
          </a:p>
          <a:p>
            <a:r>
              <a:rPr lang="en-US" altLang="ko-KR" smtClean="0">
                <a:solidFill>
                  <a:schemeClr val="tx1"/>
                </a:solidFill>
              </a:rPr>
              <a:t>}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8319764" y="1959016"/>
            <a:ext cx="1438275" cy="27046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8341994" y="2566282"/>
            <a:ext cx="1791432" cy="221907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자유형 29"/>
          <p:cNvSpPr/>
          <p:nvPr/>
        </p:nvSpPr>
        <p:spPr>
          <a:xfrm>
            <a:off x="9525729" y="2077501"/>
            <a:ext cx="1081311" cy="3266659"/>
          </a:xfrm>
          <a:custGeom>
            <a:avLst/>
            <a:gdLst>
              <a:gd name="connsiteX0" fmla="*/ 0 w 1285875"/>
              <a:gd name="connsiteY0" fmla="*/ 3429000 h 3429000"/>
              <a:gd name="connsiteX1" fmla="*/ 1285875 w 1285875"/>
              <a:gd name="connsiteY1" fmla="*/ 3429000 h 3429000"/>
              <a:gd name="connsiteX2" fmla="*/ 1285875 w 1285875"/>
              <a:gd name="connsiteY2" fmla="*/ 0 h 3429000"/>
              <a:gd name="connsiteX3" fmla="*/ 285750 w 1285875"/>
              <a:gd name="connsiteY3" fmla="*/ 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5875" h="3429000">
                <a:moveTo>
                  <a:pt x="0" y="3429000"/>
                </a:moveTo>
                <a:lnTo>
                  <a:pt x="1285875" y="3429000"/>
                </a:lnTo>
                <a:lnTo>
                  <a:pt x="1285875" y="0"/>
                </a:lnTo>
                <a:lnTo>
                  <a:pt x="285750" y="0"/>
                </a:lnTo>
              </a:path>
            </a:pathLst>
          </a:custGeom>
          <a:noFill/>
          <a:ln w="2540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자유형 43"/>
          <p:cNvSpPr/>
          <p:nvPr/>
        </p:nvSpPr>
        <p:spPr>
          <a:xfrm>
            <a:off x="9149715" y="1497815"/>
            <a:ext cx="1726353" cy="4455310"/>
          </a:xfrm>
          <a:custGeom>
            <a:avLst/>
            <a:gdLst>
              <a:gd name="connsiteX0" fmla="*/ 0 w 1285875"/>
              <a:gd name="connsiteY0" fmla="*/ 3429000 h 3429000"/>
              <a:gd name="connsiteX1" fmla="*/ 1285875 w 1285875"/>
              <a:gd name="connsiteY1" fmla="*/ 3429000 h 3429000"/>
              <a:gd name="connsiteX2" fmla="*/ 1285875 w 1285875"/>
              <a:gd name="connsiteY2" fmla="*/ 0 h 3429000"/>
              <a:gd name="connsiteX3" fmla="*/ 285750 w 1285875"/>
              <a:gd name="connsiteY3" fmla="*/ 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5875" h="3429000">
                <a:moveTo>
                  <a:pt x="0" y="3429000"/>
                </a:moveTo>
                <a:lnTo>
                  <a:pt x="1285875" y="3429000"/>
                </a:lnTo>
                <a:lnTo>
                  <a:pt x="1285875" y="0"/>
                </a:lnTo>
                <a:lnTo>
                  <a:pt x="285750" y="0"/>
                </a:lnTo>
              </a:path>
            </a:pathLst>
          </a:custGeom>
          <a:noFill/>
          <a:ln w="25400">
            <a:solidFill>
              <a:schemeClr val="bg2">
                <a:lumMod val="9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내용 개체 틀 2"/>
          <p:cNvSpPr txBox="1">
            <a:spLocks/>
          </p:cNvSpPr>
          <p:nvPr/>
        </p:nvSpPr>
        <p:spPr>
          <a:xfrm>
            <a:off x="887413" y="1762395"/>
            <a:ext cx="5172075" cy="11618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altLang="ko-KR" smtClean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+ </a:t>
            </a:r>
            <a:r>
              <a:rPr lang="ko-KR" altLang="en-US" smtClean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함수명을 통한 직관적 코드 해석</a:t>
            </a:r>
            <a:endParaRPr lang="en-US" altLang="ko-KR" smtClean="0"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  <a:p>
            <a:pPr marL="457200" lvl="1" indent="0">
              <a:buNone/>
            </a:pPr>
            <a:r>
              <a:rPr lang="en-US" altLang="ko-KR" smtClean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+ </a:t>
            </a:r>
            <a:r>
              <a:rPr lang="ko-KR" altLang="en-US" smtClean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패키지 정리 및 코드 간결화</a:t>
            </a:r>
            <a:endParaRPr lang="ko-KR" altLang="en-US"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16" name="자유형 15"/>
          <p:cNvSpPr/>
          <p:nvPr/>
        </p:nvSpPr>
        <p:spPr>
          <a:xfrm>
            <a:off x="9891472" y="3565613"/>
            <a:ext cx="1081311" cy="2084868"/>
          </a:xfrm>
          <a:custGeom>
            <a:avLst/>
            <a:gdLst>
              <a:gd name="connsiteX0" fmla="*/ 0 w 1285875"/>
              <a:gd name="connsiteY0" fmla="*/ 3429000 h 3429000"/>
              <a:gd name="connsiteX1" fmla="*/ 1285875 w 1285875"/>
              <a:gd name="connsiteY1" fmla="*/ 3429000 h 3429000"/>
              <a:gd name="connsiteX2" fmla="*/ 1285875 w 1285875"/>
              <a:gd name="connsiteY2" fmla="*/ 0 h 3429000"/>
              <a:gd name="connsiteX3" fmla="*/ 285750 w 1285875"/>
              <a:gd name="connsiteY3" fmla="*/ 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5875" h="3429000">
                <a:moveTo>
                  <a:pt x="0" y="3429000"/>
                </a:moveTo>
                <a:lnTo>
                  <a:pt x="1285875" y="3429000"/>
                </a:lnTo>
                <a:lnTo>
                  <a:pt x="1285875" y="0"/>
                </a:lnTo>
                <a:lnTo>
                  <a:pt x="285750" y="0"/>
                </a:lnTo>
              </a:path>
            </a:pathLst>
          </a:cu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이중 물결 6"/>
          <p:cNvSpPr/>
          <p:nvPr/>
        </p:nvSpPr>
        <p:spPr>
          <a:xfrm>
            <a:off x="10397104" y="5451135"/>
            <a:ext cx="1689413" cy="1156108"/>
          </a:xfrm>
          <a:prstGeom prst="doubleWave">
            <a:avLst/>
          </a:prstGeom>
          <a:solidFill>
            <a:srgbClr val="F79393"/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읽어온 데이터 형식 기억</a:t>
            </a:r>
            <a:r>
              <a:rPr lang="en-US" altLang="ko-KR" smtClean="0"/>
              <a:t>/</a:t>
            </a:r>
          </a:p>
          <a:p>
            <a:pPr algn="ctr"/>
            <a:r>
              <a:rPr lang="ko-KR" altLang="en-US" smtClean="0"/>
              <a:t>컬럼명 참고</a:t>
            </a:r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171FE0FA-6880-E847-9D78-B2711F89530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2947" y="124538"/>
            <a:ext cx="1261713" cy="274859"/>
          </a:xfrm>
          <a:prstGeom prst="rect">
            <a:avLst/>
          </a:prstGeom>
        </p:spPr>
      </p:pic>
      <p:cxnSp>
        <p:nvCxnSpPr>
          <p:cNvPr id="17" name="직선 연결선 16"/>
          <p:cNvCxnSpPr/>
          <p:nvPr/>
        </p:nvCxnSpPr>
        <p:spPr>
          <a:xfrm>
            <a:off x="1469740" y="429651"/>
            <a:ext cx="216724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1780597" y="229596"/>
            <a:ext cx="1229303" cy="400110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r>
              <a:rPr lang="ko-KR" altLang="en-US" sz="2000">
                <a:solidFill>
                  <a:prstClr val="black">
                    <a:lumMod val="75000"/>
                    <a:lumOff val="25000"/>
                  </a:prstClr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프로젝트</a:t>
            </a:r>
            <a:endParaRPr lang="en-US" altLang="ko-KR" sz="2000" dirty="0">
              <a:solidFill>
                <a:prstClr val="black">
                  <a:lumMod val="75000"/>
                  <a:lumOff val="25000"/>
                </a:prstClr>
              </a:solidFill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908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2" grpId="0" animBg="1"/>
      <p:bldP spid="38" grpId="0" animBg="1"/>
      <p:bldP spid="39" grpId="0" animBg="1"/>
      <p:bldP spid="30" grpId="0" animBg="1"/>
      <p:bldP spid="44" grpId="0" animBg="1"/>
      <p:bldP spid="16" grpId="0" animBg="1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모서리가 둥근 직사각형 31"/>
          <p:cNvSpPr/>
          <p:nvPr/>
        </p:nvSpPr>
        <p:spPr>
          <a:xfrm>
            <a:off x="570700" y="2469931"/>
            <a:ext cx="9582294" cy="2942898"/>
          </a:xfrm>
          <a:prstGeom prst="round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2947778" y="3452023"/>
            <a:ext cx="2476367" cy="1204913"/>
          </a:xfrm>
          <a:prstGeom prst="round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6096000" y="3303683"/>
            <a:ext cx="3360470" cy="1326564"/>
          </a:xfrm>
          <a:prstGeom prst="round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순서도: 자기 디스크 23"/>
          <p:cNvSpPr/>
          <p:nvPr/>
        </p:nvSpPr>
        <p:spPr>
          <a:xfrm>
            <a:off x="1426206" y="3583068"/>
            <a:ext cx="937441" cy="826479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/>
              <a:t>DB</a:t>
            </a:r>
            <a:endParaRPr lang="ko-KR" altLang="en-US" b="1"/>
          </a:p>
        </p:txBody>
      </p:sp>
      <p:sp>
        <p:nvSpPr>
          <p:cNvPr id="25" name="모서리가 접힌 도형 24"/>
          <p:cNvSpPr/>
          <p:nvPr/>
        </p:nvSpPr>
        <p:spPr>
          <a:xfrm>
            <a:off x="11247550" y="3521744"/>
            <a:ext cx="553915" cy="682870"/>
          </a:xfrm>
          <a:prstGeom prst="foldedCorner">
            <a:avLst/>
          </a:prstGeom>
          <a:gradFill>
            <a:gsLst>
              <a:gs pos="0">
                <a:srgbClr val="FFCC65"/>
              </a:gs>
              <a:gs pos="53000">
                <a:srgbClr val="F8C610"/>
              </a:gs>
              <a:gs pos="100000">
                <a:schemeClr val="accent4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>
                <a:solidFill>
                  <a:schemeClr val="tx1"/>
                </a:solidFill>
              </a:rPr>
              <a:t>Tab</a:t>
            </a:r>
            <a:endParaRPr lang="ko-KR" altLang="en-US" sz="1600" b="1">
              <a:solidFill>
                <a:schemeClr val="tx1"/>
              </a:solidFill>
            </a:endParaRPr>
          </a:p>
        </p:txBody>
      </p:sp>
      <p:sp>
        <p:nvSpPr>
          <p:cNvPr id="26" name="모서리가 접힌 도형 25"/>
          <p:cNvSpPr/>
          <p:nvPr/>
        </p:nvSpPr>
        <p:spPr>
          <a:xfrm>
            <a:off x="10864024" y="3957644"/>
            <a:ext cx="553915" cy="682870"/>
          </a:xfrm>
          <a:prstGeom prst="foldedCorner">
            <a:avLst/>
          </a:prstGeom>
          <a:gradFill>
            <a:gsLst>
              <a:gs pos="0">
                <a:schemeClr val="accent4">
                  <a:lumMod val="110000"/>
                  <a:satMod val="105000"/>
                  <a:tint val="67000"/>
                </a:schemeClr>
              </a:gs>
              <a:gs pos="50000">
                <a:srgbClr val="FFD85D"/>
              </a:gs>
              <a:gs pos="100000">
                <a:schemeClr val="accent4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 smtClean="0">
                <a:solidFill>
                  <a:schemeClr val="tx1"/>
                </a:solidFill>
              </a:rPr>
              <a:t>Tag</a:t>
            </a:r>
            <a:endParaRPr lang="ko-KR" altLang="en-US" sz="1600" b="1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210410" y="3713855"/>
            <a:ext cx="913433" cy="5649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Main</a:t>
            </a:r>
            <a:endParaRPr lang="ko-KR" altLang="en-US"/>
          </a:p>
        </p:txBody>
      </p:sp>
      <p:sp>
        <p:nvSpPr>
          <p:cNvPr id="4" name="줄무늬가 있는 오른쪽 화살표 3"/>
          <p:cNvSpPr/>
          <p:nvPr/>
        </p:nvSpPr>
        <p:spPr>
          <a:xfrm>
            <a:off x="9673270" y="3794394"/>
            <a:ext cx="954238" cy="494417"/>
          </a:xfrm>
          <a:prstGeom prst="stripedRightArrow">
            <a:avLst>
              <a:gd name="adj1" fmla="val 53996"/>
              <a:gd name="adj2" fmla="val 75978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7063834" y="2956837"/>
            <a:ext cx="1376855" cy="5649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FileWriter</a:t>
            </a:r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6222078" y="3715263"/>
            <a:ext cx="1530184" cy="5634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Convert type</a:t>
            </a:r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7988778" y="3713855"/>
            <a:ext cx="1300966" cy="5649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Write file</a:t>
            </a:r>
            <a:endParaRPr lang="ko-KR" altLang="en-US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2558193" y="3168205"/>
            <a:ext cx="3255538" cy="1754151"/>
          </a:xfrm>
          <a:prstGeom prst="round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3596046" y="2735311"/>
            <a:ext cx="1127038" cy="5683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DocDao</a:t>
            </a:r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3596046" y="3713855"/>
            <a:ext cx="1080402" cy="5649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Insert</a:t>
            </a:r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3047750" y="4391773"/>
            <a:ext cx="2291255" cy="3927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DBUtil connection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30605" y="1347898"/>
            <a:ext cx="11788550" cy="4892992"/>
          </a:xfrm>
          <a:prstGeom prst="rect">
            <a:avLst/>
          </a:prstGeom>
          <a:solidFill>
            <a:schemeClr val="bg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smtClean="0">
                <a:solidFill>
                  <a:schemeClr val="tx1"/>
                </a:solidFill>
              </a:rPr>
              <a:t>	</a:t>
            </a:r>
            <a:r>
              <a:rPr lang="en-US" altLang="ko-KR" sz="2400" smtClean="0">
                <a:solidFill>
                  <a:srgbClr val="FF0000"/>
                </a:solidFill>
              </a:rPr>
              <a:t>returnType</a:t>
            </a:r>
            <a:r>
              <a:rPr lang="en-US" altLang="ko-KR" sz="2400" smtClean="0">
                <a:solidFill>
                  <a:schemeClr val="tx1"/>
                </a:solidFill>
              </a:rPr>
              <a:t>	commonClass (  </a:t>
            </a:r>
            <a:r>
              <a:rPr lang="en-US" altLang="ko-KR" sz="2400" smtClean="0">
                <a:solidFill>
                  <a:srgbClr val="FF0000"/>
                </a:solidFill>
              </a:rPr>
              <a:t>param</a:t>
            </a:r>
            <a:r>
              <a:rPr lang="en-US" altLang="ko-KR" sz="2400" smtClean="0">
                <a:solidFill>
                  <a:schemeClr val="tx1"/>
                </a:solidFill>
              </a:rPr>
              <a:t>  ) {</a:t>
            </a:r>
          </a:p>
          <a:p>
            <a:endParaRPr lang="en-US" altLang="ko-KR" sz="2400">
              <a:solidFill>
                <a:schemeClr val="tx1"/>
              </a:solidFill>
            </a:endParaRPr>
          </a:p>
          <a:p>
            <a:r>
              <a:rPr lang="en-US" altLang="ko-KR" sz="2400">
                <a:solidFill>
                  <a:schemeClr val="tx1"/>
                </a:solidFill>
              </a:rPr>
              <a:t>	</a:t>
            </a:r>
            <a:r>
              <a:rPr lang="en-US" altLang="ko-KR" sz="2400" smtClean="0">
                <a:solidFill>
                  <a:schemeClr val="tx1"/>
                </a:solidFill>
              </a:rPr>
              <a:t>“ </a:t>
            </a:r>
            <a:r>
              <a:rPr lang="ko-KR" altLang="en-US" sz="240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이 함수를 공통 사용하기 위해서 일정한 자료형 변수</a:t>
            </a:r>
            <a:r>
              <a:rPr lang="en-US" altLang="ko-KR" sz="240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ko-KR" altLang="en-US" sz="240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리턴이 요구된다</a:t>
            </a:r>
            <a:r>
              <a:rPr lang="en-US" altLang="ko-KR" sz="240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“</a:t>
            </a:r>
          </a:p>
          <a:p>
            <a:endParaRPr lang="en-US" altLang="ko-KR" sz="24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sz="2400" smtClean="0">
                <a:solidFill>
                  <a:schemeClr val="tx1"/>
                </a:solidFill>
              </a:rPr>
              <a:t>	</a:t>
            </a:r>
            <a:r>
              <a:rPr lang="en-US" altLang="ko-KR" sz="240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 </a:t>
            </a:r>
            <a:r>
              <a:rPr lang="ko-KR" altLang="en-US" sz="240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입</a:t>
            </a:r>
            <a:r>
              <a:rPr lang="en-US" altLang="ko-KR" sz="240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ko-KR" altLang="en-US" sz="240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출력될 데이터의 컬럼명을 직접 명시하거나 변수로 사용해야 한다</a:t>
            </a:r>
            <a:r>
              <a:rPr lang="en-US" altLang="ko-KR" sz="240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“	</a:t>
            </a:r>
          </a:p>
          <a:p>
            <a:endParaRPr lang="en-US" altLang="ko-KR" sz="2400" smtClean="0">
              <a:solidFill>
                <a:schemeClr val="tx1"/>
              </a:solidFill>
            </a:endParaRPr>
          </a:p>
          <a:p>
            <a:r>
              <a:rPr lang="en-US" altLang="ko-KR" sz="2400" smtClean="0">
                <a:solidFill>
                  <a:schemeClr val="tx1"/>
                </a:solidFill>
              </a:rPr>
              <a:t>	}</a:t>
            </a:r>
          </a:p>
          <a:p>
            <a:endParaRPr lang="en-US" altLang="ko-KR" sz="2400">
              <a:solidFill>
                <a:schemeClr val="tx1"/>
              </a:solidFill>
            </a:endParaRPr>
          </a:p>
          <a:p>
            <a:r>
              <a:rPr lang="en-US" altLang="ko-KR" sz="2400" smtClean="0">
                <a:solidFill>
                  <a:schemeClr val="tx1"/>
                </a:solidFill>
              </a:rPr>
              <a:t>			</a:t>
            </a:r>
            <a:r>
              <a:rPr lang="ko-KR" altLang="en-US" sz="320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데이터 형식이 정의된 객체 사용</a:t>
            </a:r>
            <a:r>
              <a:rPr lang="en-US" altLang="ko-KR" sz="320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??</a:t>
            </a:r>
            <a:endParaRPr lang="en-US" altLang="ko-KR" sz="32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ko-KR" altLang="en-US" smtClean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왜 데이터 전송 양식</a:t>
            </a:r>
            <a:r>
              <a:rPr lang="en-US" altLang="ko-KR" smtClean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?</a:t>
            </a:r>
            <a:endParaRPr lang="ko-KR" altLang="en-US"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</p:txBody>
      </p:sp>
      <p:sp>
        <p:nvSpPr>
          <p:cNvPr id="23" name="갈매기형 수장 22"/>
          <p:cNvSpPr/>
          <p:nvPr/>
        </p:nvSpPr>
        <p:spPr>
          <a:xfrm>
            <a:off x="2430996" y="4990156"/>
            <a:ext cx="516782" cy="487680"/>
          </a:xfrm>
          <a:prstGeom prst="chevron">
            <a:avLst>
              <a:gd name="adj" fmla="val 66667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갈매기형 수장 29"/>
          <p:cNvSpPr/>
          <p:nvPr/>
        </p:nvSpPr>
        <p:spPr>
          <a:xfrm>
            <a:off x="2145702" y="4987705"/>
            <a:ext cx="516782" cy="487680"/>
          </a:xfrm>
          <a:prstGeom prst="chevron">
            <a:avLst>
              <a:gd name="adj" fmla="val 66667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171FE0FA-6880-E847-9D78-B2711F89530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2947" y="124538"/>
            <a:ext cx="1261713" cy="274859"/>
          </a:xfrm>
          <a:prstGeom prst="rect">
            <a:avLst/>
          </a:prstGeom>
        </p:spPr>
      </p:pic>
      <p:cxnSp>
        <p:nvCxnSpPr>
          <p:cNvPr id="39" name="직선 연결선 38"/>
          <p:cNvCxnSpPr/>
          <p:nvPr/>
        </p:nvCxnSpPr>
        <p:spPr>
          <a:xfrm>
            <a:off x="1469740" y="429651"/>
            <a:ext cx="216724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1780597" y="229596"/>
            <a:ext cx="1229303" cy="400110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r>
              <a:rPr lang="ko-KR" altLang="en-US" sz="2000">
                <a:solidFill>
                  <a:prstClr val="black">
                    <a:lumMod val="75000"/>
                    <a:lumOff val="25000"/>
                  </a:prstClr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프로젝트</a:t>
            </a:r>
            <a:endParaRPr lang="en-US" altLang="ko-KR" sz="2000" dirty="0">
              <a:solidFill>
                <a:prstClr val="black">
                  <a:lumMod val="75000"/>
                  <a:lumOff val="25000"/>
                </a:prstClr>
              </a:solidFill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95170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3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모서리가 둥근 직사각형 31"/>
          <p:cNvSpPr/>
          <p:nvPr/>
        </p:nvSpPr>
        <p:spPr>
          <a:xfrm>
            <a:off x="570700" y="2469931"/>
            <a:ext cx="9582294" cy="2942898"/>
          </a:xfrm>
          <a:prstGeom prst="round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2947778" y="3452023"/>
            <a:ext cx="2476367" cy="1204913"/>
          </a:xfrm>
          <a:prstGeom prst="round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6096000" y="3303683"/>
            <a:ext cx="3360470" cy="1326564"/>
          </a:xfrm>
          <a:prstGeom prst="round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순서도: 자기 디스크 23"/>
          <p:cNvSpPr/>
          <p:nvPr/>
        </p:nvSpPr>
        <p:spPr>
          <a:xfrm>
            <a:off x="1426206" y="3583068"/>
            <a:ext cx="937441" cy="826479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/>
              <a:t>DB</a:t>
            </a:r>
            <a:endParaRPr lang="ko-KR" altLang="en-US" b="1"/>
          </a:p>
        </p:txBody>
      </p:sp>
      <p:sp>
        <p:nvSpPr>
          <p:cNvPr id="25" name="모서리가 접힌 도형 24"/>
          <p:cNvSpPr/>
          <p:nvPr/>
        </p:nvSpPr>
        <p:spPr>
          <a:xfrm>
            <a:off x="11247550" y="3521744"/>
            <a:ext cx="553915" cy="682870"/>
          </a:xfrm>
          <a:prstGeom prst="foldedCorner">
            <a:avLst/>
          </a:prstGeom>
          <a:gradFill>
            <a:gsLst>
              <a:gs pos="0">
                <a:srgbClr val="FFCC65"/>
              </a:gs>
              <a:gs pos="53000">
                <a:srgbClr val="F8C610"/>
              </a:gs>
              <a:gs pos="100000">
                <a:schemeClr val="accent4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>
                <a:solidFill>
                  <a:schemeClr val="tx1"/>
                </a:solidFill>
              </a:rPr>
              <a:t>Tab</a:t>
            </a:r>
            <a:endParaRPr lang="ko-KR" altLang="en-US" sz="1600" b="1">
              <a:solidFill>
                <a:schemeClr val="tx1"/>
              </a:solidFill>
            </a:endParaRPr>
          </a:p>
        </p:txBody>
      </p:sp>
      <p:sp>
        <p:nvSpPr>
          <p:cNvPr id="26" name="모서리가 접힌 도형 25"/>
          <p:cNvSpPr/>
          <p:nvPr/>
        </p:nvSpPr>
        <p:spPr>
          <a:xfrm>
            <a:off x="10864024" y="3957644"/>
            <a:ext cx="553915" cy="682870"/>
          </a:xfrm>
          <a:prstGeom prst="foldedCorner">
            <a:avLst/>
          </a:prstGeom>
          <a:gradFill>
            <a:gsLst>
              <a:gs pos="0">
                <a:schemeClr val="accent4">
                  <a:lumMod val="110000"/>
                  <a:satMod val="105000"/>
                  <a:tint val="67000"/>
                </a:schemeClr>
              </a:gs>
              <a:gs pos="50000">
                <a:srgbClr val="FFD85D"/>
              </a:gs>
              <a:gs pos="100000">
                <a:schemeClr val="accent4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 smtClean="0">
                <a:solidFill>
                  <a:schemeClr val="tx1"/>
                </a:solidFill>
              </a:rPr>
              <a:t>Tag</a:t>
            </a:r>
            <a:endParaRPr lang="ko-KR" altLang="en-US" sz="1600" b="1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210410" y="3713855"/>
            <a:ext cx="913433" cy="5649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Main</a:t>
            </a:r>
            <a:endParaRPr lang="ko-KR" altLang="en-US"/>
          </a:p>
        </p:txBody>
      </p:sp>
      <p:sp>
        <p:nvSpPr>
          <p:cNvPr id="4" name="줄무늬가 있는 오른쪽 화살표 3"/>
          <p:cNvSpPr/>
          <p:nvPr/>
        </p:nvSpPr>
        <p:spPr>
          <a:xfrm>
            <a:off x="9673270" y="3794394"/>
            <a:ext cx="954238" cy="494417"/>
          </a:xfrm>
          <a:prstGeom prst="stripedRightArrow">
            <a:avLst>
              <a:gd name="adj1" fmla="val 53996"/>
              <a:gd name="adj2" fmla="val 75978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7063834" y="2956837"/>
            <a:ext cx="1376855" cy="5649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FileWriter</a:t>
            </a:r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6222078" y="3715263"/>
            <a:ext cx="1530184" cy="5634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Convert type</a:t>
            </a:r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7988778" y="3713855"/>
            <a:ext cx="1300966" cy="5649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Write file</a:t>
            </a:r>
            <a:endParaRPr lang="ko-KR" altLang="en-US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2558193" y="3168205"/>
            <a:ext cx="3255538" cy="1754151"/>
          </a:xfrm>
          <a:prstGeom prst="round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3596046" y="2735311"/>
            <a:ext cx="1127038" cy="5683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DocDao</a:t>
            </a:r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3596046" y="3713855"/>
            <a:ext cx="1080402" cy="5649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Insert</a:t>
            </a:r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3047750" y="4391773"/>
            <a:ext cx="2291255" cy="3927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DBUtil connection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30605" y="1347898"/>
            <a:ext cx="11788550" cy="4892992"/>
          </a:xfrm>
          <a:prstGeom prst="rect">
            <a:avLst/>
          </a:prstGeom>
          <a:solidFill>
            <a:schemeClr val="bg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smtClean="0">
                <a:solidFill>
                  <a:schemeClr val="tx1"/>
                </a:solidFill>
              </a:rPr>
              <a:t>	DataDto {</a:t>
            </a:r>
          </a:p>
          <a:p>
            <a:endParaRPr lang="en-US" altLang="ko-KR" sz="2400" smtClean="0">
              <a:solidFill>
                <a:schemeClr val="tx1"/>
              </a:solidFill>
            </a:endParaRPr>
          </a:p>
          <a:p>
            <a:r>
              <a:rPr lang="en-US" altLang="ko-KR" sz="2400" smtClean="0">
                <a:solidFill>
                  <a:schemeClr val="tx1"/>
                </a:solidFill>
              </a:rPr>
              <a:t>		</a:t>
            </a:r>
            <a:r>
              <a:rPr lang="ko-KR" altLang="en-US" sz="2400" smtClean="0">
                <a:solidFill>
                  <a:srgbClr val="FF0000"/>
                </a:solidFill>
              </a:rPr>
              <a:t>컬럼명</a:t>
            </a:r>
            <a:r>
              <a:rPr lang="en-US" altLang="ko-KR" sz="2400" smtClean="0">
                <a:solidFill>
                  <a:srgbClr val="FF0000"/>
                </a:solidFill>
              </a:rPr>
              <a:t>1</a:t>
            </a:r>
            <a:r>
              <a:rPr lang="ko-KR" altLang="en-US" sz="2400" smtClean="0">
                <a:solidFill>
                  <a:schemeClr val="tx1"/>
                </a:solidFill>
              </a:rPr>
              <a:t> 정의</a:t>
            </a:r>
            <a:r>
              <a:rPr lang="en-US" altLang="ko-KR" sz="2400" smtClean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2400" smtClean="0">
                <a:solidFill>
                  <a:schemeClr val="tx1"/>
                </a:solidFill>
              </a:rPr>
              <a:t>		</a:t>
            </a:r>
            <a:r>
              <a:rPr lang="ko-KR" altLang="en-US" sz="2400" smtClean="0">
                <a:solidFill>
                  <a:srgbClr val="FF0000"/>
                </a:solidFill>
              </a:rPr>
              <a:t>컬럼명</a:t>
            </a:r>
            <a:r>
              <a:rPr lang="en-US" altLang="ko-KR" sz="2400" smtClean="0">
                <a:solidFill>
                  <a:srgbClr val="FF0000"/>
                </a:solidFill>
              </a:rPr>
              <a:t>2</a:t>
            </a:r>
            <a:r>
              <a:rPr lang="ko-KR" altLang="en-US" sz="2400" smtClean="0">
                <a:solidFill>
                  <a:schemeClr val="tx1"/>
                </a:solidFill>
              </a:rPr>
              <a:t> </a:t>
            </a:r>
            <a:r>
              <a:rPr lang="ko-KR" altLang="en-US" sz="2400">
                <a:solidFill>
                  <a:schemeClr val="tx1"/>
                </a:solidFill>
              </a:rPr>
              <a:t>정의</a:t>
            </a:r>
            <a:r>
              <a:rPr lang="en-US" altLang="ko-KR" sz="2400">
                <a:solidFill>
                  <a:schemeClr val="tx1"/>
                </a:solidFill>
              </a:rPr>
              <a:t>;</a:t>
            </a:r>
          </a:p>
          <a:p>
            <a:endParaRPr lang="en-US" altLang="ko-KR" sz="2400">
              <a:solidFill>
                <a:schemeClr val="tx1"/>
              </a:solidFill>
            </a:endParaRPr>
          </a:p>
          <a:p>
            <a:endParaRPr lang="en-US" altLang="ko-KR" sz="2400" smtClean="0">
              <a:solidFill>
                <a:schemeClr val="tx1"/>
              </a:solidFill>
            </a:endParaRPr>
          </a:p>
          <a:p>
            <a:r>
              <a:rPr lang="en-US" altLang="ko-KR" sz="2400" smtClean="0">
                <a:solidFill>
                  <a:schemeClr val="tx1"/>
                </a:solidFill>
              </a:rPr>
              <a:t>	</a:t>
            </a:r>
            <a:r>
              <a:rPr lang="en-US" altLang="ko-KR" sz="240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 </a:t>
            </a:r>
            <a:r>
              <a:rPr lang="ko-KR" altLang="en-US" sz="240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입</a:t>
            </a:r>
            <a:r>
              <a:rPr lang="en-US" altLang="ko-KR" sz="240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ko-KR" altLang="en-US" sz="240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출력 할 데이터 형식에 의존적이어서 직접 수정해야 한다</a:t>
            </a:r>
            <a:r>
              <a:rPr lang="en-US" altLang="ko-KR" sz="240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“</a:t>
            </a:r>
            <a:endParaRPr lang="en-US" altLang="ko-KR" sz="24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sz="2400" smtClean="0">
              <a:solidFill>
                <a:schemeClr val="tx1"/>
              </a:solidFill>
            </a:endParaRPr>
          </a:p>
          <a:p>
            <a:r>
              <a:rPr lang="en-US" altLang="ko-KR" sz="2400" smtClean="0">
                <a:solidFill>
                  <a:schemeClr val="tx1"/>
                </a:solidFill>
              </a:rPr>
              <a:t>	}</a:t>
            </a:r>
          </a:p>
          <a:p>
            <a:endParaRPr lang="en-US" altLang="ko-KR" sz="2400" smtClean="0">
              <a:solidFill>
                <a:schemeClr val="tx1"/>
              </a:solidFill>
            </a:endParaRPr>
          </a:p>
          <a:p>
            <a:r>
              <a:rPr lang="en-US" altLang="ko-KR" sz="320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</a:t>
            </a:r>
            <a:r>
              <a:rPr lang="ko-KR" altLang="en-US" sz="320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유동적이며 정의된 데이터 양식 객체 필요</a:t>
            </a:r>
            <a:endParaRPr lang="en-US" altLang="ko-KR" sz="32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ko-KR" altLang="en-US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데이터 전송 </a:t>
            </a:r>
            <a:r>
              <a:rPr lang="ko-KR" altLang="en-US" smtClean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양식 </a:t>
            </a:r>
            <a:r>
              <a:rPr lang="en-US" altLang="ko-KR" smtClean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DTO?</a:t>
            </a:r>
            <a:endParaRPr lang="ko-KR" altLang="en-US"/>
          </a:p>
        </p:txBody>
      </p:sp>
      <p:sp>
        <p:nvSpPr>
          <p:cNvPr id="23" name="갈매기형 수장 22"/>
          <p:cNvSpPr/>
          <p:nvPr/>
        </p:nvSpPr>
        <p:spPr>
          <a:xfrm>
            <a:off x="2363647" y="5358019"/>
            <a:ext cx="516782" cy="487680"/>
          </a:xfrm>
          <a:prstGeom prst="chevron">
            <a:avLst>
              <a:gd name="adj" fmla="val 66667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갈매기형 수장 29"/>
          <p:cNvSpPr/>
          <p:nvPr/>
        </p:nvSpPr>
        <p:spPr>
          <a:xfrm>
            <a:off x="2041411" y="5358019"/>
            <a:ext cx="516782" cy="487680"/>
          </a:xfrm>
          <a:prstGeom prst="chevron">
            <a:avLst>
              <a:gd name="adj" fmla="val 66667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171FE0FA-6880-E847-9D78-B2711F89530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2947" y="124538"/>
            <a:ext cx="1261713" cy="274859"/>
          </a:xfrm>
          <a:prstGeom prst="rect">
            <a:avLst/>
          </a:prstGeom>
        </p:spPr>
      </p:pic>
      <p:cxnSp>
        <p:nvCxnSpPr>
          <p:cNvPr id="39" name="직선 연결선 38"/>
          <p:cNvCxnSpPr/>
          <p:nvPr/>
        </p:nvCxnSpPr>
        <p:spPr>
          <a:xfrm>
            <a:off x="1469740" y="429651"/>
            <a:ext cx="216724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1780597" y="229596"/>
            <a:ext cx="1229303" cy="400110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r>
              <a:rPr lang="ko-KR" altLang="en-US" sz="2000">
                <a:solidFill>
                  <a:prstClr val="black">
                    <a:lumMod val="75000"/>
                    <a:lumOff val="25000"/>
                  </a:prstClr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프로젝트</a:t>
            </a:r>
            <a:endParaRPr lang="en-US" altLang="ko-KR" sz="2000" dirty="0">
              <a:solidFill>
                <a:prstClr val="black">
                  <a:lumMod val="75000"/>
                  <a:lumOff val="25000"/>
                </a:prstClr>
              </a:solidFill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33605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3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1780598" y="229596"/>
            <a:ext cx="708124" cy="400110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목차</a:t>
            </a:r>
            <a:endParaRPr lang="en-US" altLang="ko-KR" sz="2000" dirty="0">
              <a:solidFill>
                <a:prstClr val="black">
                  <a:lumMod val="75000"/>
                  <a:lumOff val="25000"/>
                </a:prstClr>
              </a:solidFill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1469740" y="429651"/>
            <a:ext cx="216724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6873647" y="1663216"/>
            <a:ext cx="1535502" cy="378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spc="-150" dirty="0">
                <a:solidFill>
                  <a:schemeClr val="bg1">
                    <a:lumMod val="6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0 1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7518966" y="1731177"/>
            <a:ext cx="560900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과제</a:t>
            </a: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873647" y="2617943"/>
            <a:ext cx="1535502" cy="378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spc="-150" dirty="0">
                <a:solidFill>
                  <a:schemeClr val="bg1">
                    <a:lumMod val="6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0 2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7518966" y="2685904"/>
            <a:ext cx="560900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설계</a:t>
            </a: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873647" y="3488856"/>
            <a:ext cx="1535502" cy="378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spc="-150" dirty="0">
                <a:solidFill>
                  <a:schemeClr val="bg1">
                    <a:lumMod val="6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0 3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7518966" y="3556817"/>
            <a:ext cx="560900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프로젝트</a:t>
            </a: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873647" y="4446801"/>
            <a:ext cx="1535502" cy="378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spc="-150">
                <a:solidFill>
                  <a:schemeClr val="bg1">
                    <a:lumMod val="6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0 </a:t>
            </a:r>
            <a:r>
              <a:rPr lang="en-US" altLang="ko-KR" sz="2000" spc="-150" smtClean="0">
                <a:solidFill>
                  <a:schemeClr val="bg1">
                    <a:lumMod val="6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4</a:t>
            </a:r>
            <a:endParaRPr lang="en-US" altLang="ko-KR" sz="2000" spc="-150" dirty="0">
              <a:solidFill>
                <a:schemeClr val="bg1">
                  <a:lumMod val="65000"/>
                </a:schemeClr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518966" y="4514762"/>
            <a:ext cx="560900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후기</a:t>
            </a: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AE901589-A60D-924E-A196-4F6364D969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701" y="2041604"/>
            <a:ext cx="2960366" cy="2573466"/>
          </a:xfrm>
          <a:prstGeom prst="rect">
            <a:avLst/>
          </a:prstGeom>
        </p:spPr>
      </p:pic>
      <p:cxnSp>
        <p:nvCxnSpPr>
          <p:cNvPr id="4" name="직선 연결선 3"/>
          <p:cNvCxnSpPr/>
          <p:nvPr/>
        </p:nvCxnSpPr>
        <p:spPr>
          <a:xfrm flipH="1">
            <a:off x="6049226" y="1895475"/>
            <a:ext cx="10262" cy="2929714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86903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모서리가 둥근 직사각형 31"/>
          <p:cNvSpPr/>
          <p:nvPr/>
        </p:nvSpPr>
        <p:spPr>
          <a:xfrm>
            <a:off x="570700" y="2469931"/>
            <a:ext cx="9582294" cy="2942898"/>
          </a:xfrm>
          <a:prstGeom prst="round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6337086" y="3515330"/>
            <a:ext cx="2904483" cy="1177225"/>
          </a:xfrm>
          <a:prstGeom prst="roundRect">
            <a:avLst/>
          </a:prstGeom>
          <a:solidFill>
            <a:schemeClr val="accent1">
              <a:lumMod val="40000"/>
              <a:lumOff val="6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6154142" y="3293522"/>
            <a:ext cx="3255538" cy="1754151"/>
          </a:xfrm>
          <a:prstGeom prst="round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3421606" y="3293522"/>
            <a:ext cx="2476367" cy="1086655"/>
          </a:xfrm>
          <a:prstGeom prst="round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순서도: 자기 디스크 23"/>
          <p:cNvSpPr/>
          <p:nvPr/>
        </p:nvSpPr>
        <p:spPr>
          <a:xfrm>
            <a:off x="10849370" y="3616161"/>
            <a:ext cx="937441" cy="826479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/>
              <a:t>DB</a:t>
            </a:r>
            <a:endParaRPr lang="ko-KR" altLang="en-US" b="1"/>
          </a:p>
        </p:txBody>
      </p:sp>
      <p:sp>
        <p:nvSpPr>
          <p:cNvPr id="25" name="모서리가 접힌 도형 24"/>
          <p:cNvSpPr/>
          <p:nvPr/>
        </p:nvSpPr>
        <p:spPr>
          <a:xfrm>
            <a:off x="2044013" y="3429614"/>
            <a:ext cx="553915" cy="682870"/>
          </a:xfrm>
          <a:prstGeom prst="foldedCorner">
            <a:avLst/>
          </a:prstGeom>
          <a:gradFill>
            <a:gsLst>
              <a:gs pos="0">
                <a:srgbClr val="FFCC65"/>
              </a:gs>
              <a:gs pos="53000">
                <a:srgbClr val="F8C610"/>
              </a:gs>
              <a:gs pos="100000">
                <a:schemeClr val="accent4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>
                <a:solidFill>
                  <a:schemeClr val="tx1"/>
                </a:solidFill>
              </a:rPr>
              <a:t>Tab</a:t>
            </a:r>
            <a:endParaRPr lang="ko-KR" altLang="en-US" sz="1600" b="1">
              <a:solidFill>
                <a:schemeClr val="tx1"/>
              </a:solidFill>
            </a:endParaRPr>
          </a:p>
        </p:txBody>
      </p:sp>
      <p:sp>
        <p:nvSpPr>
          <p:cNvPr id="26" name="모서리가 접힌 도형 25"/>
          <p:cNvSpPr/>
          <p:nvPr/>
        </p:nvSpPr>
        <p:spPr>
          <a:xfrm>
            <a:off x="1660487" y="3865514"/>
            <a:ext cx="553915" cy="682870"/>
          </a:xfrm>
          <a:prstGeom prst="foldedCorner">
            <a:avLst/>
          </a:prstGeom>
          <a:gradFill>
            <a:gsLst>
              <a:gs pos="0">
                <a:schemeClr val="accent4">
                  <a:lumMod val="110000"/>
                  <a:satMod val="105000"/>
                  <a:tint val="67000"/>
                </a:schemeClr>
              </a:gs>
              <a:gs pos="50000">
                <a:srgbClr val="FFD85D"/>
              </a:gs>
              <a:gs pos="100000">
                <a:schemeClr val="accent4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 smtClean="0">
                <a:solidFill>
                  <a:schemeClr val="tx1"/>
                </a:solidFill>
              </a:rPr>
              <a:t>Tag</a:t>
            </a:r>
            <a:endParaRPr lang="ko-KR" altLang="en-US" sz="1600" b="1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981179" y="2855377"/>
            <a:ext cx="1376855" cy="5649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FileReader</a:t>
            </a:r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7191995" y="2860628"/>
            <a:ext cx="1127038" cy="5683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DocDao</a:t>
            </a:r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7215313" y="3705547"/>
            <a:ext cx="1080402" cy="5649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Insert</a:t>
            </a:r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6643699" y="4517090"/>
            <a:ext cx="2291255" cy="3927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DBUtil connection</a:t>
            </a:r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3580173" y="3665540"/>
            <a:ext cx="913433" cy="5649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parse</a:t>
            </a:r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4658478" y="3665422"/>
            <a:ext cx="1113069" cy="5649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Get Data</a:t>
            </a:r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210410" y="3713855"/>
            <a:ext cx="913433" cy="5649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Main</a:t>
            </a:r>
            <a:endParaRPr lang="ko-KR" altLang="en-US"/>
          </a:p>
        </p:txBody>
      </p:sp>
      <p:sp>
        <p:nvSpPr>
          <p:cNvPr id="4" name="줄무늬가 있는 오른쪽 화살표 3"/>
          <p:cNvSpPr/>
          <p:nvPr/>
        </p:nvSpPr>
        <p:spPr>
          <a:xfrm>
            <a:off x="9654777" y="3774987"/>
            <a:ext cx="954238" cy="494417"/>
          </a:xfrm>
          <a:prstGeom prst="stripedRightArrow">
            <a:avLst>
              <a:gd name="adj1" fmla="val 53996"/>
              <a:gd name="adj2" fmla="val 75978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165213" y="1218926"/>
            <a:ext cx="11788550" cy="4892992"/>
          </a:xfrm>
          <a:prstGeom prst="rect">
            <a:avLst/>
          </a:prstGeom>
          <a:solidFill>
            <a:schemeClr val="bg1"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Strin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2603581" y="3374186"/>
            <a:ext cx="1107839" cy="109644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solidFill>
              <a:schemeClr val="accent6">
                <a:lumMod val="75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smtClean="0">
                <a:ln w="0"/>
                <a:solidFill>
                  <a:schemeClr val="tx1"/>
                </a:solidFill>
                <a:effectLst>
                  <a:outerShdw blurRad="38100" dist="38100" dir="2700000" sx="102000" sy="102000" algn="tl" rotWithShape="0">
                    <a:schemeClr val="dk1">
                      <a:alpha val="40000"/>
                    </a:schemeClr>
                  </a:outerShdw>
                </a:effectLst>
              </a:rPr>
              <a:t>String</a:t>
            </a:r>
            <a:endParaRPr lang="ko-KR" altLang="en-US" sz="1600">
              <a:ln w="0"/>
              <a:solidFill>
                <a:schemeClr val="tx1"/>
              </a:solidFill>
              <a:effectLst>
                <a:outerShdw blurRad="38100" dist="38100" dir="2700000" sx="102000" sy="102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5704343" y="3413461"/>
            <a:ext cx="1107839" cy="109644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solidFill>
              <a:schemeClr val="accent6">
                <a:lumMod val="75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smtClean="0">
                <a:ln w="0"/>
                <a:solidFill>
                  <a:schemeClr val="tx1"/>
                </a:solidFill>
                <a:effectLst>
                  <a:outerShdw blurRad="38100" dist="38100" dir="2700000" sx="102000" sy="102000" algn="tl" rotWithShape="0">
                    <a:schemeClr val="dk1">
                      <a:alpha val="40000"/>
                    </a:schemeClr>
                  </a:outerShdw>
                </a:effectLst>
              </a:rPr>
              <a:t>Col []</a:t>
            </a:r>
          </a:p>
          <a:p>
            <a:r>
              <a:rPr lang="en-US" altLang="ko-KR" sz="1600" smtClean="0">
                <a:ln w="0"/>
                <a:solidFill>
                  <a:schemeClr val="tx1"/>
                </a:solidFill>
                <a:effectLst>
                  <a:outerShdw blurRad="38100" dist="38100" dir="2700000" sx="102000" sy="102000" algn="tl" rotWithShape="0">
                    <a:schemeClr val="dk1">
                      <a:alpha val="40000"/>
                    </a:schemeClr>
                  </a:outerShdw>
                </a:effectLst>
              </a:rPr>
              <a:t>Val []</a:t>
            </a:r>
            <a:endParaRPr lang="ko-KR" altLang="en-US" sz="1600">
              <a:ln w="0"/>
              <a:solidFill>
                <a:schemeClr val="tx1"/>
              </a:solidFill>
              <a:effectLst>
                <a:outerShdw blurRad="38100" dist="38100" dir="2700000" sx="102000" sy="102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ko-KR" altLang="en-US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데이터 전송 양식</a:t>
            </a:r>
            <a:endParaRPr lang="ko-KR" altLang="en-US"/>
          </a:p>
        </p:txBody>
      </p:sp>
      <p:sp>
        <p:nvSpPr>
          <p:cNvPr id="10" name="설명선 2(테두리 및 강조선) 9"/>
          <p:cNvSpPr/>
          <p:nvPr/>
        </p:nvSpPr>
        <p:spPr>
          <a:xfrm>
            <a:off x="5005826" y="5532768"/>
            <a:ext cx="3172974" cy="823590"/>
          </a:xfrm>
          <a:prstGeom prst="accentBorderCallout2">
            <a:avLst>
              <a:gd name="adj1" fmla="val 39802"/>
              <a:gd name="adj2" fmla="val -3754"/>
              <a:gd name="adj3" fmla="val 42140"/>
              <a:gd name="adj4" fmla="val -29260"/>
              <a:gd name="adj5" fmla="val -126696"/>
              <a:gd name="adj6" fmla="val -56693"/>
            </a:avLst>
          </a:prstGeom>
          <a:solidFill>
            <a:schemeClr val="accent6">
              <a:lumMod val="60000"/>
              <a:lumOff val="40000"/>
            </a:schemeClr>
          </a:solidFill>
          <a:ln w="158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데이터 형식 정보 분리</a:t>
            </a:r>
            <a:r>
              <a:rPr lang="en-US" altLang="ko-KR" smtClean="0"/>
              <a:t>/</a:t>
            </a:r>
            <a:r>
              <a:rPr lang="ko-KR" altLang="en-US" smtClean="0"/>
              <a:t>기억해야 </a:t>
            </a:r>
            <a:r>
              <a:rPr lang="en-US" altLang="ko-KR" smtClean="0"/>
              <a:t>Table </a:t>
            </a:r>
            <a:r>
              <a:rPr lang="ko-KR" altLang="en-US" smtClean="0"/>
              <a:t>삽입 가능</a:t>
            </a:r>
            <a:endParaRPr lang="ko-KR" altLang="en-US"/>
          </a:p>
        </p:txBody>
      </p:sp>
      <p:sp>
        <p:nvSpPr>
          <p:cNvPr id="11" name="이중 물결 10"/>
          <p:cNvSpPr/>
          <p:nvPr/>
        </p:nvSpPr>
        <p:spPr>
          <a:xfrm>
            <a:off x="9083040" y="1463179"/>
            <a:ext cx="2720269" cy="1440721"/>
          </a:xfrm>
          <a:prstGeom prst="doubleWav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smtClean="0"/>
              <a:t>DocData</a:t>
            </a:r>
          </a:p>
          <a:p>
            <a:pPr algn="ctr"/>
            <a:r>
              <a:rPr lang="ko-KR" altLang="en-US" smtClean="0"/>
              <a:t>다루는 데이터 형식 정보</a:t>
            </a:r>
            <a:endParaRPr lang="en-US" altLang="ko-KR" smtClean="0"/>
          </a:p>
          <a:p>
            <a:pPr algn="ctr"/>
            <a:r>
              <a:rPr lang="ko-KR" altLang="en-US" smtClean="0"/>
              <a:t>사이즈</a:t>
            </a:r>
            <a:r>
              <a:rPr lang="en-US" altLang="ko-KR" smtClean="0"/>
              <a:t>, </a:t>
            </a:r>
            <a:r>
              <a:rPr lang="ko-KR" altLang="en-US" smtClean="0"/>
              <a:t>컬럼명</a:t>
            </a:r>
            <a:endParaRPr lang="ko-KR" altLang="en-US"/>
          </a:p>
        </p:txBody>
      </p:sp>
      <p:cxnSp>
        <p:nvCxnSpPr>
          <p:cNvPr id="13" name="꺾인 연결선 12"/>
          <p:cNvCxnSpPr>
            <a:stCxn id="21" idx="0"/>
          </p:cNvCxnSpPr>
          <p:nvPr/>
        </p:nvCxnSpPr>
        <p:spPr>
          <a:xfrm rot="5400000" flipH="1" flipV="1">
            <a:off x="5413617" y="-295236"/>
            <a:ext cx="1413306" cy="5925539"/>
          </a:xfrm>
          <a:prstGeom prst="bentConnector2">
            <a:avLst/>
          </a:prstGeom>
          <a:ln w="254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꺾인 연결선 16"/>
          <p:cNvCxnSpPr/>
          <p:nvPr/>
        </p:nvCxnSpPr>
        <p:spPr>
          <a:xfrm rot="10800000" flipV="1">
            <a:off x="6319572" y="2204719"/>
            <a:ext cx="2763468" cy="916185"/>
          </a:xfrm>
          <a:prstGeom prst="bentConnector3">
            <a:avLst>
              <a:gd name="adj1" fmla="val 100369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타원 36"/>
          <p:cNvSpPr/>
          <p:nvPr/>
        </p:nvSpPr>
        <p:spPr>
          <a:xfrm>
            <a:off x="2686017" y="3208089"/>
            <a:ext cx="1107839" cy="1096447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25400">
            <a:solidFill>
              <a:schemeClr val="accent5">
                <a:lumMod val="75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>
                <a:ln w="0"/>
                <a:solidFill>
                  <a:schemeClr val="tx1"/>
                </a:solidFill>
                <a:effectLst>
                  <a:outerShdw blurRad="38100" dist="38100" dir="2700000" sx="102000" sy="102000" algn="tl" rotWithShape="0">
                    <a:schemeClr val="dk1">
                      <a:alpha val="40000"/>
                    </a:schemeClr>
                  </a:outerShdw>
                </a:effectLst>
              </a:rPr>
              <a:t>String[]</a:t>
            </a:r>
            <a:endParaRPr lang="ko-KR" altLang="en-US" sz="1600">
              <a:ln w="0"/>
              <a:solidFill>
                <a:schemeClr val="tx1"/>
              </a:solidFill>
              <a:effectLst>
                <a:outerShdw blurRad="38100" dist="38100" dir="2700000" sx="102000" sy="102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5765653" y="3251833"/>
            <a:ext cx="1107839" cy="1096447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25400">
            <a:solidFill>
              <a:schemeClr val="accent5">
                <a:lumMod val="75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>
                <a:ln w="0"/>
                <a:solidFill>
                  <a:schemeClr val="tx1"/>
                </a:solidFill>
                <a:effectLst>
                  <a:outerShdw blurRad="38100" dist="38100" dir="2700000" sx="102000" sy="102000" algn="tl" rotWithShape="0">
                    <a:schemeClr val="dk1">
                      <a:alpha val="40000"/>
                    </a:schemeClr>
                  </a:outerShdw>
                </a:effectLst>
              </a:rPr>
              <a:t>String[]</a:t>
            </a:r>
            <a:endParaRPr lang="ko-KR" altLang="en-US" sz="1600">
              <a:ln w="0"/>
              <a:solidFill>
                <a:schemeClr val="tx1"/>
              </a:solidFill>
              <a:effectLst>
                <a:outerShdw blurRad="38100" dist="38100" dir="2700000" sx="102000" sy="102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171FE0FA-6880-E847-9D78-B2711F89530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2947" y="124538"/>
            <a:ext cx="1261713" cy="274859"/>
          </a:xfrm>
          <a:prstGeom prst="rect">
            <a:avLst/>
          </a:prstGeom>
        </p:spPr>
      </p:pic>
      <p:cxnSp>
        <p:nvCxnSpPr>
          <p:cNvPr id="34" name="직선 연결선 33"/>
          <p:cNvCxnSpPr/>
          <p:nvPr/>
        </p:nvCxnSpPr>
        <p:spPr>
          <a:xfrm>
            <a:off x="1469740" y="429651"/>
            <a:ext cx="216724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1780597" y="229596"/>
            <a:ext cx="1229303" cy="400110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r>
              <a:rPr lang="ko-KR" altLang="en-US" sz="2000">
                <a:solidFill>
                  <a:prstClr val="black">
                    <a:lumMod val="75000"/>
                    <a:lumOff val="25000"/>
                  </a:prstClr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프로젝트</a:t>
            </a:r>
            <a:endParaRPr lang="en-US" altLang="ko-KR" sz="2000" dirty="0">
              <a:solidFill>
                <a:prstClr val="black">
                  <a:lumMod val="75000"/>
                  <a:lumOff val="25000"/>
                </a:prstClr>
              </a:solidFill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168125" y="1576405"/>
            <a:ext cx="20063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smtClean="0">
                <a:solidFill>
                  <a:schemeClr val="accent5">
                    <a:lumMod val="75000"/>
                  </a:schemeClr>
                </a:solidFill>
              </a:rPr>
              <a:t>SetDataFormat</a:t>
            </a:r>
            <a:endParaRPr lang="ko-KR" altLang="en-US" sz="2000" b="1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312715" y="2214102"/>
            <a:ext cx="20463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>
                <a:solidFill>
                  <a:schemeClr val="accent5">
                    <a:lumMod val="75000"/>
                  </a:schemeClr>
                </a:solidFill>
              </a:rPr>
              <a:t>G</a:t>
            </a:r>
            <a:r>
              <a:rPr lang="en-US" altLang="ko-KR" sz="2000" b="1" smtClean="0">
                <a:solidFill>
                  <a:schemeClr val="accent5">
                    <a:lumMod val="75000"/>
                  </a:schemeClr>
                </a:solidFill>
              </a:rPr>
              <a:t>etDataFormat</a:t>
            </a:r>
            <a:endParaRPr lang="ko-KR" altLang="en-US" sz="2000" b="1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6720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37" grpId="0" animBg="1"/>
      <p:bldP spid="38" grpId="0" animBg="1"/>
      <p:bldP spid="2" grpId="0"/>
      <p:bldP spid="3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모서리가 접힌 도형 40"/>
          <p:cNvSpPr/>
          <p:nvPr/>
        </p:nvSpPr>
        <p:spPr>
          <a:xfrm>
            <a:off x="10806815" y="3372420"/>
            <a:ext cx="571067" cy="682870"/>
          </a:xfrm>
          <a:prstGeom prst="foldedCorne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 smtClean="0">
                <a:solidFill>
                  <a:schemeClr val="tx1"/>
                </a:solidFill>
              </a:rPr>
              <a:t>Json</a:t>
            </a:r>
            <a:endParaRPr lang="ko-KR" altLang="en-US" sz="1400" b="1">
              <a:solidFill>
                <a:schemeClr val="tx1"/>
              </a:solidFill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570700" y="2469931"/>
            <a:ext cx="9582294" cy="2942898"/>
          </a:xfrm>
          <a:prstGeom prst="round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2947778" y="3452023"/>
            <a:ext cx="2476367" cy="1204913"/>
          </a:xfrm>
          <a:prstGeom prst="round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6096000" y="3303683"/>
            <a:ext cx="3360470" cy="1326564"/>
          </a:xfrm>
          <a:prstGeom prst="round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순서도: 자기 디스크 23"/>
          <p:cNvSpPr/>
          <p:nvPr/>
        </p:nvSpPr>
        <p:spPr>
          <a:xfrm>
            <a:off x="1426206" y="3583068"/>
            <a:ext cx="937441" cy="826479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/>
              <a:t>DB</a:t>
            </a:r>
            <a:endParaRPr lang="ko-KR" altLang="en-US" b="1"/>
          </a:p>
        </p:txBody>
      </p:sp>
      <p:sp>
        <p:nvSpPr>
          <p:cNvPr id="25" name="모서리가 접힌 도형 24"/>
          <p:cNvSpPr/>
          <p:nvPr/>
        </p:nvSpPr>
        <p:spPr>
          <a:xfrm>
            <a:off x="11247550" y="3521744"/>
            <a:ext cx="553915" cy="682870"/>
          </a:xfrm>
          <a:prstGeom prst="foldedCorner">
            <a:avLst/>
          </a:prstGeom>
          <a:gradFill>
            <a:gsLst>
              <a:gs pos="0">
                <a:srgbClr val="FFCC65"/>
              </a:gs>
              <a:gs pos="53000">
                <a:srgbClr val="F8C610"/>
              </a:gs>
              <a:gs pos="100000">
                <a:schemeClr val="accent4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>
                <a:solidFill>
                  <a:schemeClr val="tx1"/>
                </a:solidFill>
              </a:rPr>
              <a:t>Tab</a:t>
            </a:r>
            <a:endParaRPr lang="ko-KR" altLang="en-US" sz="1600" b="1">
              <a:solidFill>
                <a:schemeClr val="tx1"/>
              </a:solidFill>
            </a:endParaRPr>
          </a:p>
        </p:txBody>
      </p:sp>
      <p:sp>
        <p:nvSpPr>
          <p:cNvPr id="26" name="모서리가 접힌 도형 25"/>
          <p:cNvSpPr/>
          <p:nvPr/>
        </p:nvSpPr>
        <p:spPr>
          <a:xfrm>
            <a:off x="10864024" y="3957644"/>
            <a:ext cx="553915" cy="682870"/>
          </a:xfrm>
          <a:prstGeom prst="foldedCorner">
            <a:avLst/>
          </a:prstGeom>
          <a:gradFill>
            <a:gsLst>
              <a:gs pos="0">
                <a:schemeClr val="accent4">
                  <a:lumMod val="110000"/>
                  <a:satMod val="105000"/>
                  <a:tint val="67000"/>
                </a:schemeClr>
              </a:gs>
              <a:gs pos="50000">
                <a:srgbClr val="FFD85D"/>
              </a:gs>
              <a:gs pos="100000">
                <a:schemeClr val="accent4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 smtClean="0">
                <a:solidFill>
                  <a:schemeClr val="tx1"/>
                </a:solidFill>
              </a:rPr>
              <a:t>Tag</a:t>
            </a:r>
            <a:endParaRPr lang="ko-KR" altLang="en-US" sz="1600" b="1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210410" y="3713855"/>
            <a:ext cx="913433" cy="5649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Main</a:t>
            </a:r>
            <a:endParaRPr lang="ko-KR" altLang="en-US"/>
          </a:p>
        </p:txBody>
      </p:sp>
      <p:sp>
        <p:nvSpPr>
          <p:cNvPr id="4" name="줄무늬가 있는 오른쪽 화살표 3"/>
          <p:cNvSpPr/>
          <p:nvPr/>
        </p:nvSpPr>
        <p:spPr>
          <a:xfrm>
            <a:off x="9673270" y="3794394"/>
            <a:ext cx="954238" cy="494417"/>
          </a:xfrm>
          <a:prstGeom prst="stripedRightArrow">
            <a:avLst>
              <a:gd name="adj1" fmla="val 53996"/>
              <a:gd name="adj2" fmla="val 75978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7063834" y="2956837"/>
            <a:ext cx="1376855" cy="5649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FileWriter</a:t>
            </a:r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6222078" y="3715263"/>
            <a:ext cx="1530184" cy="5634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Convert type</a:t>
            </a:r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7988778" y="3713855"/>
            <a:ext cx="1300966" cy="5649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Write file</a:t>
            </a:r>
            <a:endParaRPr lang="ko-KR" altLang="en-US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2558193" y="3168205"/>
            <a:ext cx="3255538" cy="1754151"/>
          </a:xfrm>
          <a:prstGeom prst="round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3596046" y="2735311"/>
            <a:ext cx="1127038" cy="5683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DocDao</a:t>
            </a:r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3596046" y="3713855"/>
            <a:ext cx="1080402" cy="5649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Select</a:t>
            </a:r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3047750" y="4391773"/>
            <a:ext cx="2291255" cy="3927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DBUtil connection</a:t>
            </a:r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197462" y="1758118"/>
            <a:ext cx="11788550" cy="4892992"/>
          </a:xfrm>
          <a:prstGeom prst="rect">
            <a:avLst/>
          </a:prstGeom>
          <a:solidFill>
            <a:schemeClr val="bg1"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5052411" y="3510068"/>
            <a:ext cx="1107839" cy="109644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solidFill>
              <a:schemeClr val="accent6">
                <a:lumMod val="75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n w="0"/>
                <a:solidFill>
                  <a:schemeClr val="tx1"/>
                </a:solidFill>
                <a:effectLst>
                  <a:outerShdw blurRad="38100" dist="38100" dir="2700000" sx="102000" sy="102000" algn="tl" rotWithShape="0">
                    <a:schemeClr val="dk1">
                      <a:alpha val="40000"/>
                    </a:schemeClr>
                  </a:outerShdw>
                </a:effectLst>
              </a:rPr>
              <a:t>ResultSet</a:t>
            </a:r>
            <a:endParaRPr lang="ko-KR" altLang="en-US" sz="1600">
              <a:ln w="0"/>
              <a:solidFill>
                <a:schemeClr val="tx1"/>
              </a:solidFill>
              <a:effectLst>
                <a:outerShdw blurRad="38100" dist="38100" dir="2700000" sx="102000" sy="102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8774462" y="3452130"/>
            <a:ext cx="1107839" cy="109644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solidFill>
              <a:schemeClr val="accent6">
                <a:lumMod val="75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n w="0"/>
                <a:solidFill>
                  <a:schemeClr val="tx1"/>
                </a:solidFill>
                <a:effectLst>
                  <a:outerShdw blurRad="38100" dist="38100" dir="2700000" sx="102000" sy="102000" algn="tl" rotWithShape="0">
                    <a:schemeClr val="dk1">
                      <a:alpha val="40000"/>
                    </a:schemeClr>
                  </a:outerShdw>
                </a:effectLst>
              </a:rPr>
              <a:t>Col []</a:t>
            </a:r>
          </a:p>
          <a:p>
            <a:pPr algn="ctr"/>
            <a:r>
              <a:rPr lang="en-US" altLang="ko-KR" sz="1600" smtClean="0">
                <a:ln w="0"/>
                <a:solidFill>
                  <a:schemeClr val="tx1"/>
                </a:solidFill>
                <a:effectLst>
                  <a:outerShdw blurRad="38100" dist="38100" dir="2700000" sx="102000" sy="102000" algn="tl" rotWithShape="0">
                    <a:schemeClr val="dk1">
                      <a:alpha val="40000"/>
                    </a:schemeClr>
                  </a:outerShdw>
                </a:effectLst>
              </a:rPr>
              <a:t>Val []</a:t>
            </a:r>
            <a:endParaRPr lang="ko-KR" altLang="en-US" sz="1600">
              <a:ln w="0"/>
              <a:solidFill>
                <a:schemeClr val="tx1"/>
              </a:solidFill>
              <a:effectLst>
                <a:outerShdw blurRad="38100" dist="38100" dir="2700000" sx="102000" sy="102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ko-KR" altLang="en-US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데이터 전송 양식</a:t>
            </a:r>
            <a:endParaRPr lang="ko-KR" altLang="en-US"/>
          </a:p>
        </p:txBody>
      </p:sp>
      <p:sp>
        <p:nvSpPr>
          <p:cNvPr id="31" name="설명선 2(테두리 및 강조선) 30"/>
          <p:cNvSpPr/>
          <p:nvPr/>
        </p:nvSpPr>
        <p:spPr>
          <a:xfrm>
            <a:off x="7446778" y="5648232"/>
            <a:ext cx="3172974" cy="823590"/>
          </a:xfrm>
          <a:prstGeom prst="accentBorderCallout2">
            <a:avLst>
              <a:gd name="adj1" fmla="val 39802"/>
              <a:gd name="adj2" fmla="val -3754"/>
              <a:gd name="adj3" fmla="val 42140"/>
              <a:gd name="adj4" fmla="val -29260"/>
              <a:gd name="adj5" fmla="val -126696"/>
              <a:gd name="adj6" fmla="val -56693"/>
            </a:avLst>
          </a:prstGeom>
          <a:solidFill>
            <a:schemeClr val="accent6">
              <a:lumMod val="60000"/>
              <a:lumOff val="40000"/>
            </a:schemeClr>
          </a:solidFill>
          <a:ln w="158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데이터 재사용 어려움</a:t>
            </a:r>
            <a:endParaRPr lang="en-US" altLang="ko-KR" smtClean="0"/>
          </a:p>
          <a:p>
            <a:pPr algn="ctr"/>
            <a:r>
              <a:rPr lang="en-US" altLang="ko-KR" smtClean="0"/>
              <a:t>DB connection </a:t>
            </a:r>
            <a:r>
              <a:rPr lang="ko-KR" altLang="en-US" smtClean="0"/>
              <a:t>유지되야함</a:t>
            </a:r>
            <a:endParaRPr lang="ko-KR" altLang="en-US"/>
          </a:p>
        </p:txBody>
      </p:sp>
      <p:sp>
        <p:nvSpPr>
          <p:cNvPr id="38" name="이중 물결 37"/>
          <p:cNvSpPr/>
          <p:nvPr/>
        </p:nvSpPr>
        <p:spPr>
          <a:xfrm>
            <a:off x="9083040" y="1463179"/>
            <a:ext cx="2720269" cy="1440721"/>
          </a:xfrm>
          <a:prstGeom prst="doubleWav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/>
              <a:t>DocData</a:t>
            </a:r>
          </a:p>
          <a:p>
            <a:pPr algn="ctr"/>
            <a:r>
              <a:rPr lang="ko-KR" altLang="en-US"/>
              <a:t>다루는 데이터 형식 정보</a:t>
            </a:r>
            <a:endParaRPr lang="en-US" altLang="ko-KR"/>
          </a:p>
          <a:p>
            <a:pPr algn="ctr"/>
            <a:r>
              <a:rPr lang="ko-KR" altLang="en-US"/>
              <a:t>사이즈</a:t>
            </a:r>
            <a:r>
              <a:rPr lang="en-US" altLang="ko-KR"/>
              <a:t>, </a:t>
            </a:r>
            <a:r>
              <a:rPr lang="ko-KR" altLang="en-US"/>
              <a:t>컬럼명</a:t>
            </a:r>
          </a:p>
        </p:txBody>
      </p:sp>
      <p:cxnSp>
        <p:nvCxnSpPr>
          <p:cNvPr id="39" name="꺾인 연결선 38"/>
          <p:cNvCxnSpPr>
            <a:stCxn id="42" idx="0"/>
          </p:cNvCxnSpPr>
          <p:nvPr/>
        </p:nvCxnSpPr>
        <p:spPr>
          <a:xfrm rot="5400000" flipH="1" flipV="1">
            <a:off x="6722668" y="972382"/>
            <a:ext cx="1371871" cy="3348872"/>
          </a:xfrm>
          <a:prstGeom prst="bentConnector2">
            <a:avLst/>
          </a:prstGeom>
          <a:ln w="254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 flipH="1">
            <a:off x="9328381" y="2732077"/>
            <a:ext cx="11757" cy="507213"/>
          </a:xfrm>
          <a:prstGeom prst="straightConnector1">
            <a:avLst/>
          </a:prstGeom>
          <a:ln w="254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타원 41"/>
          <p:cNvSpPr/>
          <p:nvPr/>
        </p:nvSpPr>
        <p:spPr>
          <a:xfrm>
            <a:off x="5180247" y="3332753"/>
            <a:ext cx="1107839" cy="1096447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25400">
            <a:solidFill>
              <a:schemeClr val="accent5">
                <a:lumMod val="75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n w="0"/>
                <a:solidFill>
                  <a:schemeClr val="tx1"/>
                </a:solidFill>
                <a:effectLst>
                  <a:outerShdw blurRad="38100" dist="38100" dir="2700000" sx="102000" sy="102000" algn="tl" rotWithShape="0">
                    <a:schemeClr val="dk1">
                      <a:alpha val="40000"/>
                    </a:schemeClr>
                  </a:outerShdw>
                </a:effectLst>
              </a:rPr>
              <a:t>Map</a:t>
            </a:r>
          </a:p>
          <a:p>
            <a:pPr algn="ctr"/>
            <a:r>
              <a:rPr lang="en-US" altLang="ko-KR" sz="1600" smtClean="0">
                <a:ln w="0"/>
                <a:solidFill>
                  <a:schemeClr val="tx1"/>
                </a:solidFill>
                <a:effectLst>
                  <a:outerShdw blurRad="38100" dist="38100" dir="2700000" sx="102000" sy="102000" algn="tl" rotWithShape="0">
                    <a:schemeClr val="dk1">
                      <a:alpha val="40000"/>
                    </a:schemeClr>
                  </a:outerShdw>
                </a:effectLst>
              </a:rPr>
              <a:t>col,val</a:t>
            </a:r>
            <a:endParaRPr lang="ko-KR" altLang="en-US" sz="1600">
              <a:ln w="0"/>
              <a:solidFill>
                <a:schemeClr val="tx1"/>
              </a:solidFill>
              <a:effectLst>
                <a:outerShdw blurRad="38100" dist="38100" dir="2700000" sx="102000" sy="102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8828098" y="3276659"/>
            <a:ext cx="1107839" cy="1096447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25400">
            <a:solidFill>
              <a:schemeClr val="accent5">
                <a:lumMod val="75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n w="0"/>
                <a:solidFill>
                  <a:schemeClr val="tx1"/>
                </a:solidFill>
                <a:effectLst>
                  <a:outerShdw blurRad="38100" dist="38100" dir="2700000" sx="102000" sy="102000" algn="tl" rotWithShape="0">
                    <a:schemeClr val="dk1">
                      <a:alpha val="40000"/>
                    </a:schemeClr>
                  </a:outerShdw>
                </a:effectLst>
              </a:rPr>
              <a:t>Map</a:t>
            </a:r>
          </a:p>
          <a:p>
            <a:pPr algn="ctr"/>
            <a:r>
              <a:rPr lang="en-US" altLang="ko-KR" sz="1600" smtClean="0">
                <a:ln w="0"/>
                <a:solidFill>
                  <a:schemeClr val="tx1"/>
                </a:solidFill>
                <a:effectLst>
                  <a:outerShdw blurRad="38100" dist="38100" dir="2700000" sx="102000" sy="102000" algn="tl" rotWithShape="0">
                    <a:schemeClr val="dk1">
                      <a:alpha val="40000"/>
                    </a:schemeClr>
                  </a:outerShdw>
                </a:effectLst>
              </a:rPr>
              <a:t>col,val</a:t>
            </a:r>
            <a:endParaRPr lang="ko-KR" altLang="en-US" sz="1600">
              <a:ln w="0"/>
              <a:solidFill>
                <a:schemeClr val="tx1"/>
              </a:solidFill>
              <a:effectLst>
                <a:outerShdw blurRad="38100" dist="38100" dir="2700000" sx="102000" sy="102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171FE0FA-6880-E847-9D78-B2711F89530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2947" y="124538"/>
            <a:ext cx="1261713" cy="274859"/>
          </a:xfrm>
          <a:prstGeom prst="rect">
            <a:avLst/>
          </a:prstGeom>
        </p:spPr>
      </p:pic>
      <p:cxnSp>
        <p:nvCxnSpPr>
          <p:cNvPr id="44" name="직선 연결선 43"/>
          <p:cNvCxnSpPr/>
          <p:nvPr/>
        </p:nvCxnSpPr>
        <p:spPr>
          <a:xfrm>
            <a:off x="1469740" y="429651"/>
            <a:ext cx="216724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1780597" y="229596"/>
            <a:ext cx="1229303" cy="400110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r>
              <a:rPr lang="ko-KR" altLang="en-US" sz="2000">
                <a:solidFill>
                  <a:prstClr val="black">
                    <a:lumMod val="75000"/>
                    <a:lumOff val="25000"/>
                  </a:prstClr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프로젝트</a:t>
            </a:r>
            <a:endParaRPr lang="en-US" altLang="ko-KR" sz="2000" dirty="0">
              <a:solidFill>
                <a:prstClr val="black">
                  <a:lumMod val="75000"/>
                  <a:lumOff val="25000"/>
                </a:prstClr>
              </a:solidFill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642536" y="1574942"/>
            <a:ext cx="20063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smtClean="0">
                <a:solidFill>
                  <a:schemeClr val="accent5">
                    <a:lumMod val="75000"/>
                  </a:schemeClr>
                </a:solidFill>
              </a:rPr>
              <a:t>SetDataFormat</a:t>
            </a:r>
            <a:endParaRPr lang="ko-KR" altLang="en-US" sz="2000" b="1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9338246" y="2849354"/>
            <a:ext cx="20463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>
                <a:solidFill>
                  <a:schemeClr val="accent5">
                    <a:lumMod val="75000"/>
                  </a:schemeClr>
                </a:solidFill>
              </a:rPr>
              <a:t>G</a:t>
            </a:r>
            <a:r>
              <a:rPr lang="en-US" altLang="ko-KR" sz="2000" b="1" smtClean="0">
                <a:solidFill>
                  <a:schemeClr val="accent5">
                    <a:lumMod val="75000"/>
                  </a:schemeClr>
                </a:solidFill>
              </a:rPr>
              <a:t>etDataFormat</a:t>
            </a:r>
            <a:endParaRPr lang="ko-KR" altLang="en-US" sz="2000" b="1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972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3" grpId="0" animBg="1"/>
      <p:bldP spid="47" grpId="0"/>
      <p:bldP spid="4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왼쪽으로 구부러진 화살표 26"/>
          <p:cNvSpPr/>
          <p:nvPr/>
        </p:nvSpPr>
        <p:spPr>
          <a:xfrm rot="17070452">
            <a:off x="9715205" y="940280"/>
            <a:ext cx="1594971" cy="3044880"/>
          </a:xfrm>
          <a:prstGeom prst="curvedLef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570700" y="2469931"/>
            <a:ext cx="9582294" cy="2942898"/>
          </a:xfrm>
          <a:prstGeom prst="round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6337086" y="3515330"/>
            <a:ext cx="2904483" cy="1177225"/>
          </a:xfrm>
          <a:prstGeom prst="roundRect">
            <a:avLst/>
          </a:prstGeom>
          <a:solidFill>
            <a:schemeClr val="accent1">
              <a:lumMod val="40000"/>
              <a:lumOff val="6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6154142" y="3293522"/>
            <a:ext cx="3255538" cy="1754151"/>
          </a:xfrm>
          <a:prstGeom prst="round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3421606" y="3293522"/>
            <a:ext cx="2476367" cy="1086655"/>
          </a:xfrm>
          <a:prstGeom prst="round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순서도: 자기 디스크 23"/>
          <p:cNvSpPr/>
          <p:nvPr/>
        </p:nvSpPr>
        <p:spPr>
          <a:xfrm>
            <a:off x="10849370" y="3616161"/>
            <a:ext cx="937441" cy="826479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/>
              <a:t>DB</a:t>
            </a:r>
            <a:endParaRPr lang="ko-KR" altLang="en-US" b="1"/>
          </a:p>
        </p:txBody>
      </p:sp>
      <p:sp>
        <p:nvSpPr>
          <p:cNvPr id="25" name="모서리가 접힌 도형 24"/>
          <p:cNvSpPr/>
          <p:nvPr/>
        </p:nvSpPr>
        <p:spPr>
          <a:xfrm>
            <a:off x="2044013" y="3429614"/>
            <a:ext cx="553915" cy="682870"/>
          </a:xfrm>
          <a:prstGeom prst="foldedCorner">
            <a:avLst/>
          </a:prstGeom>
          <a:gradFill>
            <a:gsLst>
              <a:gs pos="0">
                <a:srgbClr val="FFCC65"/>
              </a:gs>
              <a:gs pos="53000">
                <a:srgbClr val="F8C610"/>
              </a:gs>
              <a:gs pos="100000">
                <a:schemeClr val="accent4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>
                <a:solidFill>
                  <a:schemeClr val="tx1"/>
                </a:solidFill>
              </a:rPr>
              <a:t>Tab</a:t>
            </a:r>
            <a:endParaRPr lang="ko-KR" altLang="en-US" sz="1600" b="1">
              <a:solidFill>
                <a:schemeClr val="tx1"/>
              </a:solidFill>
            </a:endParaRPr>
          </a:p>
        </p:txBody>
      </p:sp>
      <p:sp>
        <p:nvSpPr>
          <p:cNvPr id="26" name="모서리가 접힌 도형 25"/>
          <p:cNvSpPr/>
          <p:nvPr/>
        </p:nvSpPr>
        <p:spPr>
          <a:xfrm>
            <a:off x="1660487" y="3865514"/>
            <a:ext cx="553915" cy="682870"/>
          </a:xfrm>
          <a:prstGeom prst="foldedCorner">
            <a:avLst/>
          </a:prstGeom>
          <a:gradFill>
            <a:gsLst>
              <a:gs pos="0">
                <a:schemeClr val="accent4">
                  <a:lumMod val="110000"/>
                  <a:satMod val="105000"/>
                  <a:tint val="67000"/>
                </a:schemeClr>
              </a:gs>
              <a:gs pos="50000">
                <a:srgbClr val="FFD85D"/>
              </a:gs>
              <a:gs pos="100000">
                <a:schemeClr val="accent4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 smtClean="0">
                <a:solidFill>
                  <a:schemeClr val="tx1"/>
                </a:solidFill>
              </a:rPr>
              <a:t>Tag</a:t>
            </a:r>
            <a:endParaRPr lang="ko-KR" altLang="en-US" sz="1600" b="1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981179" y="2855377"/>
            <a:ext cx="1376855" cy="5649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FileReader</a:t>
            </a:r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7191995" y="2860628"/>
            <a:ext cx="1127038" cy="5683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DocDao</a:t>
            </a:r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7215313" y="3705547"/>
            <a:ext cx="1080402" cy="5649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Insert</a:t>
            </a:r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6643699" y="4517090"/>
            <a:ext cx="2291255" cy="3927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DBUtil connection</a:t>
            </a:r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3580173" y="3665540"/>
            <a:ext cx="913433" cy="5649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parse</a:t>
            </a:r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4658478" y="3665422"/>
            <a:ext cx="1113069" cy="5649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Get Data</a:t>
            </a:r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210410" y="3713855"/>
            <a:ext cx="913433" cy="5649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Main</a:t>
            </a:r>
            <a:endParaRPr lang="ko-KR" altLang="en-US"/>
          </a:p>
        </p:txBody>
      </p:sp>
      <p:sp>
        <p:nvSpPr>
          <p:cNvPr id="4" name="줄무늬가 있는 오른쪽 화살표 3"/>
          <p:cNvSpPr/>
          <p:nvPr/>
        </p:nvSpPr>
        <p:spPr>
          <a:xfrm>
            <a:off x="9654777" y="3774987"/>
            <a:ext cx="954238" cy="494417"/>
          </a:xfrm>
          <a:prstGeom prst="stripedRightArrow">
            <a:avLst>
              <a:gd name="adj1" fmla="val 53996"/>
              <a:gd name="adj2" fmla="val 75978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ko-KR" altLang="en-US" smtClean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문제</a:t>
            </a:r>
            <a:r>
              <a:rPr lang="en-US" altLang="ko-KR" smtClean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2</a:t>
            </a:r>
            <a:endParaRPr lang="ko-KR" altLang="en-US"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984389" y="2747697"/>
            <a:ext cx="925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INSERT</a:t>
            </a:r>
            <a:endParaRPr lang="ko-KR" altLang="en-US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왼쪽으로 구부러진 화살표 7"/>
          <p:cNvSpPr/>
          <p:nvPr/>
        </p:nvSpPr>
        <p:spPr>
          <a:xfrm rot="16653426">
            <a:off x="9930116" y="1799566"/>
            <a:ext cx="783037" cy="1859033"/>
          </a:xfrm>
          <a:prstGeom prst="curvedLeftArrow">
            <a:avLst>
              <a:gd name="adj1" fmla="val 25000"/>
              <a:gd name="adj2" fmla="val 86475"/>
              <a:gd name="adj3" fmla="val 25000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왼쪽으로 구부러진 화살표 27"/>
          <p:cNvSpPr/>
          <p:nvPr/>
        </p:nvSpPr>
        <p:spPr>
          <a:xfrm rot="15356929" flipH="1">
            <a:off x="10019889" y="4167890"/>
            <a:ext cx="917907" cy="2321144"/>
          </a:xfrm>
          <a:prstGeom prst="curvedLef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0717012" y="5036324"/>
            <a:ext cx="925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INSERT</a:t>
            </a:r>
            <a:endParaRPr lang="ko-KR" altLang="en-US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9030486" y="2740415"/>
            <a:ext cx="897871" cy="839594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쿼리</a:t>
            </a:r>
            <a:endParaRPr lang="ko-KR" altLang="en-US" sz="16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8520004" y="2392767"/>
            <a:ext cx="897871" cy="839594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쿼리</a:t>
            </a:r>
            <a:endParaRPr lang="ko-KR" altLang="en-US" sz="16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8975575" y="4616527"/>
            <a:ext cx="897871" cy="839594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쿼리</a:t>
            </a:r>
            <a:endParaRPr lang="ko-KR" altLang="en-US" sz="16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5" name="내용 개체 틀 2"/>
          <p:cNvSpPr>
            <a:spLocks noGrp="1"/>
          </p:cNvSpPr>
          <p:nvPr>
            <p:ph idx="1"/>
          </p:nvPr>
        </p:nvSpPr>
        <p:spPr>
          <a:xfrm>
            <a:off x="838200" y="1579295"/>
            <a:ext cx="10515600" cy="727075"/>
          </a:xfrm>
        </p:spPr>
        <p:txBody>
          <a:bodyPr/>
          <a:lstStyle/>
          <a:p>
            <a:pPr marL="0" indent="0" algn="ctr">
              <a:buNone/>
            </a:pPr>
            <a:r>
              <a:rPr lang="ko-KR" altLang="en-US" smtClean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비효율적인 쿼리문 실행 </a:t>
            </a:r>
            <a:endParaRPr lang="ko-KR" altLang="en-US"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171FE0FA-6880-E847-9D78-B2711F89530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2947" y="124538"/>
            <a:ext cx="1261713" cy="274859"/>
          </a:xfrm>
          <a:prstGeom prst="rect">
            <a:avLst/>
          </a:prstGeom>
        </p:spPr>
      </p:pic>
      <p:cxnSp>
        <p:nvCxnSpPr>
          <p:cNvPr id="38" name="직선 연결선 37"/>
          <p:cNvCxnSpPr/>
          <p:nvPr/>
        </p:nvCxnSpPr>
        <p:spPr>
          <a:xfrm>
            <a:off x="1469740" y="429651"/>
            <a:ext cx="216724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1780597" y="229596"/>
            <a:ext cx="1229303" cy="400110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r>
              <a:rPr lang="ko-KR" altLang="en-US" sz="2000">
                <a:solidFill>
                  <a:prstClr val="black">
                    <a:lumMod val="75000"/>
                    <a:lumOff val="25000"/>
                  </a:prstClr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프로젝트</a:t>
            </a:r>
            <a:endParaRPr lang="en-US" altLang="ko-KR" sz="2000" dirty="0">
              <a:solidFill>
                <a:prstClr val="black">
                  <a:lumMod val="75000"/>
                  <a:lumOff val="25000"/>
                </a:prstClr>
              </a:solidFill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63796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10" grpId="0"/>
      <p:bldP spid="8" grpId="0" animBg="1"/>
      <p:bldP spid="28" grpId="0" animBg="1"/>
      <p:bldP spid="29" grpId="0"/>
      <p:bldP spid="12" grpId="0" animBg="1"/>
      <p:bldP spid="33" grpId="0" animBg="1"/>
      <p:bldP spid="3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1054100" y="2127250"/>
            <a:ext cx="10010775" cy="4029076"/>
          </a:xfrm>
          <a:prstGeom prst="rect">
            <a:avLst/>
          </a:prstGeom>
          <a:solidFill>
            <a:schemeClr val="bg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mtClean="0">
                <a:solidFill>
                  <a:schemeClr val="accent2"/>
                </a:solidFill>
              </a:rPr>
              <a:t>PreparedStatement</a:t>
            </a:r>
            <a:r>
              <a:rPr lang="en-US" altLang="ko-KR" smtClean="0">
                <a:solidFill>
                  <a:schemeClr val="tx1"/>
                </a:solidFill>
              </a:rPr>
              <a:t> </a:t>
            </a:r>
            <a:r>
              <a:rPr lang="en-US" altLang="ko-KR" smtClean="0">
                <a:solidFill>
                  <a:schemeClr val="accent4">
                    <a:lumMod val="75000"/>
                  </a:schemeClr>
                </a:solidFill>
              </a:rPr>
              <a:t>pstmt</a:t>
            </a:r>
            <a:r>
              <a:rPr lang="en-US" altLang="ko-KR" smtClean="0">
                <a:solidFill>
                  <a:schemeClr val="tx1"/>
                </a:solidFill>
              </a:rPr>
              <a:t> = connection.</a:t>
            </a:r>
            <a:r>
              <a:rPr lang="en-US" altLang="ko-KR" smtClean="0">
                <a:solidFill>
                  <a:schemeClr val="accent2"/>
                </a:solidFill>
              </a:rPr>
              <a:t>PreparedStatement</a:t>
            </a:r>
            <a:r>
              <a:rPr lang="en-US" altLang="ko-KR" smtClean="0">
                <a:solidFill>
                  <a:schemeClr val="tx1"/>
                </a:solidFill>
              </a:rPr>
              <a:t>(sql);</a:t>
            </a:r>
          </a:p>
          <a:p>
            <a:endParaRPr lang="en-US" altLang="ko-KR" smtClean="0">
              <a:solidFill>
                <a:schemeClr val="tx1"/>
              </a:solidFill>
            </a:endParaRPr>
          </a:p>
          <a:p>
            <a:r>
              <a:rPr lang="en-US" altLang="ko-KR" smtClean="0">
                <a:solidFill>
                  <a:schemeClr val="accent4">
                    <a:lumMod val="75000"/>
                  </a:schemeClr>
                </a:solidFill>
              </a:rPr>
              <a:t>pstmt</a:t>
            </a:r>
            <a:r>
              <a:rPr lang="en-US" altLang="ko-KR" smtClean="0">
                <a:solidFill>
                  <a:schemeClr val="tx1"/>
                </a:solidFill>
              </a:rPr>
              <a:t>.setValue(index1, value1);</a:t>
            </a:r>
          </a:p>
          <a:p>
            <a:r>
              <a:rPr lang="en-US" altLang="ko-KR">
                <a:solidFill>
                  <a:schemeClr val="accent4">
                    <a:lumMod val="75000"/>
                  </a:schemeClr>
                </a:solidFill>
              </a:rPr>
              <a:t>pstmt</a:t>
            </a:r>
            <a:r>
              <a:rPr lang="en-US" altLang="ko-KR">
                <a:solidFill>
                  <a:schemeClr val="tx1"/>
                </a:solidFill>
              </a:rPr>
              <a:t>.setValue(index1, value1</a:t>
            </a:r>
            <a:r>
              <a:rPr lang="en-US" altLang="ko-KR" smtClean="0">
                <a:solidFill>
                  <a:schemeClr val="tx1"/>
                </a:solidFill>
              </a:rPr>
              <a:t>);</a:t>
            </a:r>
            <a:endParaRPr lang="en-US" altLang="ko-KR">
              <a:solidFill>
                <a:schemeClr val="tx1"/>
              </a:solidFill>
            </a:endParaRPr>
          </a:p>
          <a:p>
            <a:r>
              <a:rPr lang="en-US" altLang="ko-KR" smtClean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mtClean="0">
                <a:solidFill>
                  <a:schemeClr val="tx1"/>
                </a:solidFill>
              </a:rPr>
              <a:t>.</a:t>
            </a:r>
          </a:p>
          <a:p>
            <a:r>
              <a:rPr lang="en-US" altLang="ko-KR">
                <a:solidFill>
                  <a:schemeClr val="tx1"/>
                </a:solidFill>
              </a:rPr>
              <a:t>.</a:t>
            </a:r>
            <a:endParaRPr lang="en-US" altLang="ko-KR" smtClean="0">
              <a:solidFill>
                <a:schemeClr val="tx1"/>
              </a:solidFill>
            </a:endParaRPr>
          </a:p>
          <a:p>
            <a:r>
              <a:rPr lang="en-US" altLang="ko-KR" smtClean="0">
                <a:solidFill>
                  <a:schemeClr val="accent4">
                    <a:lumMod val="75000"/>
                  </a:schemeClr>
                </a:solidFill>
              </a:rPr>
              <a:t>pstmt</a:t>
            </a:r>
            <a:r>
              <a:rPr lang="en-US" altLang="ko-KR" smtClean="0">
                <a:solidFill>
                  <a:schemeClr val="tx1"/>
                </a:solidFill>
              </a:rPr>
              <a:t>.executeUpdate();</a:t>
            </a:r>
          </a:p>
          <a:p>
            <a:endParaRPr lang="en-US" altLang="ko-KR" smtClean="0">
              <a:solidFill>
                <a:schemeClr val="tx1"/>
              </a:solidFill>
            </a:endParaRPr>
          </a:p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ko-KR" altLang="en-US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문제</a:t>
            </a:r>
            <a:r>
              <a:rPr lang="en-US" altLang="ko-KR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2</a:t>
            </a:r>
            <a:endParaRPr lang="ko-KR" altLang="en-US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838200" y="1579295"/>
            <a:ext cx="10515600" cy="727075"/>
          </a:xfrm>
        </p:spPr>
        <p:txBody>
          <a:bodyPr/>
          <a:lstStyle/>
          <a:p>
            <a:pPr marL="0" indent="0" algn="ctr">
              <a:buNone/>
            </a:pPr>
            <a:r>
              <a:rPr lang="ko-KR" altLang="en-US" smtClean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쿼리문 하나당 </a:t>
            </a:r>
            <a:r>
              <a:rPr lang="en-US" altLang="ko-KR" smtClean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statement</a:t>
            </a:r>
            <a:r>
              <a:rPr lang="ko-KR" altLang="en-US" smtClean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 </a:t>
            </a:r>
            <a:r>
              <a:rPr lang="ko-KR" altLang="en-US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실행 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518535" y="3429000"/>
            <a:ext cx="6929120" cy="1677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altLang="ko-KR" sz="2000" smtClean="0">
                <a:solidFill>
                  <a:srgbClr val="FF0000"/>
                </a:solidFill>
              </a:rPr>
              <a:t>value setting</a:t>
            </a:r>
          </a:p>
          <a:p>
            <a:endParaRPr lang="en-US" altLang="ko-KR" sz="140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sz="28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	</a:t>
            </a:r>
            <a:r>
              <a:rPr lang="en-US" altLang="ko-KR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r>
              <a:rPr lang="en-US" altLang="ko-KR" sz="28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INSERT </a:t>
            </a:r>
            <a:r>
              <a:rPr lang="ko-KR" altLang="en-US" sz="28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쿼리문 수</a:t>
            </a:r>
            <a:endParaRPr lang="en-US" altLang="ko-KR" sz="280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sz="30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sz="2000">
                <a:solidFill>
                  <a:srgbClr val="FF0000"/>
                </a:solidFill>
              </a:rPr>
              <a:t> </a:t>
            </a:r>
            <a:r>
              <a:rPr lang="en-US" altLang="ko-KR" sz="2000" smtClean="0">
                <a:solidFill>
                  <a:srgbClr val="FF0000"/>
                </a:solidFill>
              </a:rPr>
              <a:t>   stmt </a:t>
            </a:r>
            <a:r>
              <a:rPr lang="en-US" altLang="ko-KR" sz="2000">
                <a:solidFill>
                  <a:srgbClr val="FF0000"/>
                </a:solidFill>
              </a:rPr>
              <a:t>execute</a:t>
            </a:r>
            <a:r>
              <a:rPr lang="ko-KR" altLang="en-US" sz="2000">
                <a:solidFill>
                  <a:srgbClr val="FF0000"/>
                </a:solidFill>
              </a:rPr>
              <a:t> </a:t>
            </a:r>
            <a:r>
              <a:rPr lang="en-US" altLang="ko-KR" sz="36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altLang="ko-KR" sz="28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ko-KR" altLang="en-US" sz="280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5552056" y="3602602"/>
            <a:ext cx="1431039" cy="1407122"/>
            <a:chOff x="3912869" y="3658207"/>
            <a:chExt cx="1431039" cy="1407122"/>
          </a:xfrm>
        </p:grpSpPr>
        <p:sp>
          <p:nvSpPr>
            <p:cNvPr id="26" name="원형 화살표 25"/>
            <p:cNvSpPr/>
            <p:nvPr/>
          </p:nvSpPr>
          <p:spPr>
            <a:xfrm rot="6159980">
              <a:off x="3915228" y="3655848"/>
              <a:ext cx="1407122" cy="1411840"/>
            </a:xfrm>
            <a:prstGeom prst="circular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원형 화살표 26"/>
            <p:cNvSpPr/>
            <p:nvPr/>
          </p:nvSpPr>
          <p:spPr>
            <a:xfrm rot="4209058" flipH="1">
              <a:off x="3966941" y="3672607"/>
              <a:ext cx="1379092" cy="1374842"/>
            </a:xfrm>
            <a:prstGeom prst="circular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4550568"/>
              </p:ext>
            </p:extLst>
          </p:nvPr>
        </p:nvGraphicFramePr>
        <p:xfrm>
          <a:off x="7339965" y="4947262"/>
          <a:ext cx="403352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5200">
                  <a:extLst>
                    <a:ext uri="{9D8B030D-6E8A-4147-A177-3AD203B41FA5}">
                      <a16:colId xmlns:a16="http://schemas.microsoft.com/office/drawing/2014/main" val="430440806"/>
                    </a:ext>
                  </a:extLst>
                </a:gridCol>
                <a:gridCol w="1798320">
                  <a:extLst>
                    <a:ext uri="{9D8B030D-6E8A-4147-A177-3AD203B41FA5}">
                      <a16:colId xmlns:a16="http://schemas.microsoft.com/office/drawing/2014/main" val="3367457299"/>
                    </a:ext>
                  </a:extLst>
                </a:gridCol>
              </a:tblGrid>
              <a:tr h="2050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Number of Data</a:t>
                      </a:r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smtClean="0"/>
                        <a:t>Run Time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1453158"/>
                  </a:ext>
                </a:extLst>
              </a:tr>
              <a:tr h="20405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smtClean="0"/>
                        <a:t>1</a:t>
                      </a:r>
                      <a:r>
                        <a:rPr lang="ko-KR" altLang="en-US" sz="1400" smtClean="0"/>
                        <a:t>만건 당</a:t>
                      </a:r>
                      <a:r>
                        <a:rPr lang="en-US" altLang="ko-KR" sz="1400" smtClean="0"/>
                        <a:t>	</a:t>
                      </a:r>
                      <a:endParaRPr lang="ko-KR" altLang="en-US" sz="14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smtClean="0"/>
                        <a:t>9~12’s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2520640"/>
                  </a:ext>
                </a:extLst>
              </a:tr>
              <a:tr h="20405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/>
                        <a:t>약 </a:t>
                      </a:r>
                      <a:r>
                        <a:rPr lang="en-US" altLang="ko-KR" sz="1400" smtClean="0"/>
                        <a:t>17</a:t>
                      </a:r>
                      <a:r>
                        <a:rPr lang="ko-KR" altLang="en-US" sz="1400" smtClean="0"/>
                        <a:t>만 </a:t>
                      </a:r>
                      <a:r>
                        <a:rPr lang="en-US" altLang="ko-KR" sz="1400" smtClean="0"/>
                        <a:t>6</a:t>
                      </a:r>
                      <a:r>
                        <a:rPr lang="ko-KR" altLang="en-US" sz="1400" smtClean="0"/>
                        <a:t>천건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smtClean="0"/>
                        <a:t>200~220’s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5047182"/>
                  </a:ext>
                </a:extLst>
              </a:tr>
            </a:tbl>
          </a:graphicData>
        </a:graphic>
      </p:graphicFrame>
      <p:pic>
        <p:nvPicPr>
          <p:cNvPr id="11" name="그림 10">
            <a:extLst>
              <a:ext uri="{FF2B5EF4-FFF2-40B4-BE49-F238E27FC236}">
                <a16:creationId xmlns:a16="http://schemas.microsoft.com/office/drawing/2014/main" id="{171FE0FA-6880-E847-9D78-B2711F89530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2947" y="124538"/>
            <a:ext cx="1261713" cy="274859"/>
          </a:xfrm>
          <a:prstGeom prst="rect">
            <a:avLst/>
          </a:prstGeom>
        </p:spPr>
      </p:pic>
      <p:cxnSp>
        <p:nvCxnSpPr>
          <p:cNvPr id="13" name="직선 연결선 12"/>
          <p:cNvCxnSpPr/>
          <p:nvPr/>
        </p:nvCxnSpPr>
        <p:spPr>
          <a:xfrm>
            <a:off x="1469740" y="429651"/>
            <a:ext cx="216724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1780597" y="229596"/>
            <a:ext cx="1229303" cy="400110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r>
              <a:rPr lang="ko-KR" altLang="en-US" sz="2000">
                <a:solidFill>
                  <a:prstClr val="black">
                    <a:lumMod val="75000"/>
                    <a:lumOff val="25000"/>
                  </a:prstClr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프로젝트</a:t>
            </a:r>
            <a:endParaRPr lang="en-US" altLang="ko-KR" sz="2000" dirty="0">
              <a:solidFill>
                <a:prstClr val="black">
                  <a:lumMod val="75000"/>
                  <a:lumOff val="25000"/>
                </a:prstClr>
              </a:solidFill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07630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모서리가 둥근 직사각형 31"/>
          <p:cNvSpPr/>
          <p:nvPr/>
        </p:nvSpPr>
        <p:spPr>
          <a:xfrm>
            <a:off x="570700" y="2469931"/>
            <a:ext cx="9582294" cy="2942898"/>
          </a:xfrm>
          <a:prstGeom prst="round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6337086" y="3515330"/>
            <a:ext cx="2904483" cy="1177225"/>
          </a:xfrm>
          <a:prstGeom prst="roundRect">
            <a:avLst/>
          </a:prstGeom>
          <a:solidFill>
            <a:schemeClr val="accent1">
              <a:lumMod val="40000"/>
              <a:lumOff val="6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6154142" y="3293522"/>
            <a:ext cx="3255538" cy="1754151"/>
          </a:xfrm>
          <a:prstGeom prst="round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3421606" y="3293522"/>
            <a:ext cx="2476367" cy="1086655"/>
          </a:xfrm>
          <a:prstGeom prst="round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순서도: 자기 디스크 23"/>
          <p:cNvSpPr/>
          <p:nvPr/>
        </p:nvSpPr>
        <p:spPr>
          <a:xfrm>
            <a:off x="10849370" y="3616161"/>
            <a:ext cx="937441" cy="826479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/>
              <a:t>DB</a:t>
            </a:r>
            <a:endParaRPr lang="ko-KR" altLang="en-US" b="1"/>
          </a:p>
        </p:txBody>
      </p:sp>
      <p:sp>
        <p:nvSpPr>
          <p:cNvPr id="25" name="모서리가 접힌 도형 24"/>
          <p:cNvSpPr/>
          <p:nvPr/>
        </p:nvSpPr>
        <p:spPr>
          <a:xfrm>
            <a:off x="2044013" y="3429614"/>
            <a:ext cx="553915" cy="682870"/>
          </a:xfrm>
          <a:prstGeom prst="foldedCorner">
            <a:avLst/>
          </a:prstGeom>
          <a:gradFill>
            <a:gsLst>
              <a:gs pos="0">
                <a:srgbClr val="FFCC65"/>
              </a:gs>
              <a:gs pos="53000">
                <a:srgbClr val="F8C610"/>
              </a:gs>
              <a:gs pos="100000">
                <a:schemeClr val="accent4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>
                <a:solidFill>
                  <a:schemeClr val="tx1"/>
                </a:solidFill>
              </a:rPr>
              <a:t>Tab</a:t>
            </a:r>
            <a:endParaRPr lang="ko-KR" altLang="en-US" sz="1600" b="1">
              <a:solidFill>
                <a:schemeClr val="tx1"/>
              </a:solidFill>
            </a:endParaRPr>
          </a:p>
        </p:txBody>
      </p:sp>
      <p:sp>
        <p:nvSpPr>
          <p:cNvPr id="26" name="모서리가 접힌 도형 25"/>
          <p:cNvSpPr/>
          <p:nvPr/>
        </p:nvSpPr>
        <p:spPr>
          <a:xfrm>
            <a:off x="1660487" y="3865514"/>
            <a:ext cx="553915" cy="682870"/>
          </a:xfrm>
          <a:prstGeom prst="foldedCorner">
            <a:avLst/>
          </a:prstGeom>
          <a:gradFill>
            <a:gsLst>
              <a:gs pos="0">
                <a:schemeClr val="accent4">
                  <a:lumMod val="110000"/>
                  <a:satMod val="105000"/>
                  <a:tint val="67000"/>
                </a:schemeClr>
              </a:gs>
              <a:gs pos="50000">
                <a:srgbClr val="FFD85D"/>
              </a:gs>
              <a:gs pos="100000">
                <a:schemeClr val="accent4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 smtClean="0">
                <a:solidFill>
                  <a:schemeClr val="tx1"/>
                </a:solidFill>
              </a:rPr>
              <a:t>Tag</a:t>
            </a:r>
            <a:endParaRPr lang="ko-KR" altLang="en-US" sz="1600" b="1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981179" y="2855377"/>
            <a:ext cx="1376855" cy="5649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FileReader</a:t>
            </a:r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7191995" y="2860628"/>
            <a:ext cx="1127038" cy="5683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DocDao</a:t>
            </a:r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7215313" y="3705547"/>
            <a:ext cx="1080402" cy="5649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Insert</a:t>
            </a:r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6643699" y="4517090"/>
            <a:ext cx="2291255" cy="3927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DBUtil connection</a:t>
            </a:r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3580173" y="3665540"/>
            <a:ext cx="913433" cy="5649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parse</a:t>
            </a:r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4658478" y="3665422"/>
            <a:ext cx="1113069" cy="5649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Get Data</a:t>
            </a:r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210410" y="3713855"/>
            <a:ext cx="913433" cy="5649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Main</a:t>
            </a:r>
            <a:endParaRPr lang="ko-KR" altLang="en-US"/>
          </a:p>
        </p:txBody>
      </p:sp>
      <p:sp>
        <p:nvSpPr>
          <p:cNvPr id="2" name="줄무늬가 있는 오른쪽 화살표 1"/>
          <p:cNvSpPr/>
          <p:nvPr/>
        </p:nvSpPr>
        <p:spPr>
          <a:xfrm>
            <a:off x="9236629" y="3478974"/>
            <a:ext cx="1782142" cy="1034668"/>
          </a:xfrm>
          <a:prstGeom prst="striped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ko-KR" altLang="en-US" smtClean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개선</a:t>
            </a:r>
            <a:r>
              <a:rPr lang="en-US" altLang="ko-KR" smtClean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2</a:t>
            </a:r>
            <a:endParaRPr lang="ko-KR" altLang="en-US"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853619" y="3782495"/>
            <a:ext cx="925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INSERT</a:t>
            </a:r>
            <a:endParaRPr lang="ko-KR" altLang="en-US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8958472" y="3422522"/>
            <a:ext cx="623108" cy="58266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8833515" y="3967161"/>
            <a:ext cx="623108" cy="58266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8629012" y="3358678"/>
            <a:ext cx="623108" cy="58266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8605694" y="3534455"/>
            <a:ext cx="897871" cy="839594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쿼리</a:t>
            </a:r>
            <a:endParaRPr lang="ko-KR" altLang="en-US" sz="16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" name="내용 개체 틀 2"/>
          <p:cNvSpPr>
            <a:spLocks noGrp="1"/>
          </p:cNvSpPr>
          <p:nvPr>
            <p:ph idx="1"/>
          </p:nvPr>
        </p:nvSpPr>
        <p:spPr>
          <a:xfrm>
            <a:off x="838200" y="1579295"/>
            <a:ext cx="10515600" cy="727075"/>
          </a:xfrm>
        </p:spPr>
        <p:txBody>
          <a:bodyPr/>
          <a:lstStyle/>
          <a:p>
            <a:pPr marL="0" indent="0" algn="ctr">
              <a:buNone/>
            </a:pPr>
            <a:r>
              <a:rPr lang="ko-KR" altLang="en-US" smtClean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비효율적인 쿼리문 개선</a:t>
            </a:r>
            <a:endParaRPr lang="ko-KR" altLang="en-US"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171FE0FA-6880-E847-9D78-B2711F89530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2947" y="124538"/>
            <a:ext cx="1261713" cy="274859"/>
          </a:xfrm>
          <a:prstGeom prst="rect">
            <a:avLst/>
          </a:prstGeom>
        </p:spPr>
      </p:pic>
      <p:cxnSp>
        <p:nvCxnSpPr>
          <p:cNvPr id="29" name="직선 연결선 28"/>
          <p:cNvCxnSpPr/>
          <p:nvPr/>
        </p:nvCxnSpPr>
        <p:spPr>
          <a:xfrm>
            <a:off x="1469740" y="429651"/>
            <a:ext cx="216724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1780597" y="229596"/>
            <a:ext cx="1229303" cy="400110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r>
              <a:rPr lang="ko-KR" altLang="en-US" sz="2000">
                <a:solidFill>
                  <a:prstClr val="black">
                    <a:lumMod val="75000"/>
                    <a:lumOff val="25000"/>
                  </a:prstClr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프로젝트</a:t>
            </a:r>
            <a:endParaRPr lang="en-US" altLang="ko-KR" sz="2000" dirty="0">
              <a:solidFill>
                <a:prstClr val="black">
                  <a:lumMod val="75000"/>
                  <a:lumOff val="25000"/>
                </a:prstClr>
              </a:solidFill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65607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" grpId="0"/>
      <p:bldP spid="33" grpId="0" animBg="1"/>
      <p:bldP spid="35" grpId="0" animBg="1"/>
      <p:bldP spid="36" grpId="0" animBg="1"/>
      <p:bldP spid="3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1054100" y="2127250"/>
            <a:ext cx="10010775" cy="4537710"/>
          </a:xfrm>
          <a:prstGeom prst="rect">
            <a:avLst/>
          </a:prstGeom>
          <a:solidFill>
            <a:schemeClr val="bg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smtClean="0">
                <a:solidFill>
                  <a:schemeClr val="accent2"/>
                </a:solidFill>
              </a:rPr>
              <a:t>.</a:t>
            </a:r>
            <a:endParaRPr lang="en-US" altLang="ko-KR" smtClean="0">
              <a:solidFill>
                <a:schemeClr val="tx1"/>
              </a:solidFill>
            </a:endParaRPr>
          </a:p>
          <a:p>
            <a:endParaRPr lang="en-US" altLang="ko-KR" smtClean="0">
              <a:solidFill>
                <a:schemeClr val="tx1"/>
              </a:solidFill>
            </a:endParaRPr>
          </a:p>
          <a:p>
            <a:r>
              <a:rPr lang="en-US" altLang="ko-KR">
                <a:solidFill>
                  <a:schemeClr val="accent4">
                    <a:lumMod val="75000"/>
                  </a:schemeClr>
                </a:solidFill>
              </a:rPr>
              <a:t>	</a:t>
            </a:r>
            <a:r>
              <a:rPr lang="en-US" altLang="ko-KR" smtClean="0">
                <a:solidFill>
                  <a:schemeClr val="accent4">
                    <a:lumMod val="75000"/>
                  </a:schemeClr>
                </a:solidFill>
              </a:rPr>
              <a:t>.</a:t>
            </a:r>
          </a:p>
          <a:p>
            <a:r>
              <a:rPr lang="en-US" altLang="ko-KR" smtClean="0">
                <a:solidFill>
                  <a:schemeClr val="accent4">
                    <a:lumMod val="75000"/>
                  </a:schemeClr>
                </a:solidFill>
              </a:rPr>
              <a:t>	.</a:t>
            </a:r>
          </a:p>
          <a:p>
            <a:r>
              <a:rPr lang="en-US" altLang="ko-KR" smtClean="0">
                <a:solidFill>
                  <a:schemeClr val="accent4">
                    <a:lumMod val="75000"/>
                  </a:schemeClr>
                </a:solidFill>
              </a:rPr>
              <a:t>	.</a:t>
            </a:r>
          </a:p>
          <a:p>
            <a:r>
              <a:rPr lang="en-US" altLang="ko-KR" smtClean="0">
                <a:solidFill>
                  <a:schemeClr val="accent4">
                    <a:lumMod val="75000"/>
                  </a:schemeClr>
                </a:solidFill>
              </a:rPr>
              <a:t>	.</a:t>
            </a:r>
          </a:p>
          <a:p>
            <a:endParaRPr lang="en-US" altLang="ko-KR" smtClean="0">
              <a:solidFill>
                <a:schemeClr val="tx1"/>
              </a:solidFill>
            </a:endParaRPr>
          </a:p>
          <a:p>
            <a:endParaRPr lang="en-US" altLang="ko-KR" smtClean="0">
              <a:solidFill>
                <a:schemeClr val="tx1"/>
              </a:solidFill>
            </a:endParaRPr>
          </a:p>
          <a:p>
            <a:endParaRPr lang="en-US" altLang="ko-KR">
              <a:solidFill>
                <a:schemeClr val="tx1"/>
              </a:solidFill>
            </a:endParaRPr>
          </a:p>
          <a:p>
            <a:endParaRPr lang="en-US" altLang="ko-KR">
              <a:solidFill>
                <a:schemeClr val="tx1"/>
              </a:solidFill>
            </a:endParaRPr>
          </a:p>
          <a:p>
            <a:endParaRPr lang="en-US" altLang="ko-KR" smtClean="0">
              <a:solidFill>
                <a:schemeClr val="tx1"/>
              </a:solidFill>
            </a:endParaRPr>
          </a:p>
          <a:p>
            <a:endParaRPr lang="en-US" altLang="ko-KR" smtClean="0">
              <a:solidFill>
                <a:schemeClr val="tx1"/>
              </a:solidFill>
            </a:endParaRPr>
          </a:p>
          <a:p>
            <a:r>
              <a:rPr lang="en-US" altLang="ko-KR" smtClean="0">
                <a:solidFill>
                  <a:schemeClr val="accent4">
                    <a:lumMod val="75000"/>
                  </a:schemeClr>
                </a:solidFill>
              </a:rPr>
              <a:t>	pstmt</a:t>
            </a:r>
            <a:r>
              <a:rPr lang="en-US" altLang="ko-KR" smtClean="0">
                <a:solidFill>
                  <a:schemeClr val="tx1"/>
                </a:solidFill>
              </a:rPr>
              <a:t>.executeUpdate();</a:t>
            </a:r>
          </a:p>
          <a:p>
            <a:endParaRPr lang="en-US" altLang="ko-KR" smtClean="0">
              <a:solidFill>
                <a:schemeClr val="tx1"/>
              </a:solidFill>
            </a:endParaRPr>
          </a:p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ko-KR" altLang="en-US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개선</a:t>
            </a:r>
            <a:r>
              <a:rPr lang="en-US" altLang="ko-KR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2</a:t>
            </a:r>
            <a:endParaRPr lang="ko-KR" altLang="en-US"/>
          </a:p>
        </p:txBody>
      </p:sp>
      <p:sp>
        <p:nvSpPr>
          <p:cNvPr id="11" name="내용 개체 틀 2"/>
          <p:cNvSpPr>
            <a:spLocks noGrp="1"/>
          </p:cNvSpPr>
          <p:nvPr>
            <p:ph idx="1"/>
          </p:nvPr>
        </p:nvSpPr>
        <p:spPr>
          <a:xfrm>
            <a:off x="838200" y="1579295"/>
            <a:ext cx="10515600" cy="727075"/>
          </a:xfrm>
        </p:spPr>
        <p:txBody>
          <a:bodyPr/>
          <a:lstStyle/>
          <a:p>
            <a:pPr marL="0" indent="0" algn="ctr">
              <a:buNone/>
            </a:pPr>
            <a:r>
              <a:rPr lang="ko-KR" altLang="en-US" smtClean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쿼리문 묶음 실행</a:t>
            </a:r>
            <a:endParaRPr lang="ko-KR" altLang="en-US"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8092" y="2276431"/>
            <a:ext cx="2543175" cy="56197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t="27037"/>
          <a:stretch/>
        </p:blipFill>
        <p:spPr>
          <a:xfrm>
            <a:off x="1248092" y="2983305"/>
            <a:ext cx="6810375" cy="350266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970110" y="3726691"/>
            <a:ext cx="4870609" cy="1123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solidFill>
                  <a:srgbClr val="FF0000"/>
                </a:solidFill>
              </a:rPr>
              <a:t>value setting </a:t>
            </a:r>
            <a:r>
              <a:rPr lang="en-US" altLang="ko-KR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 INSERT </a:t>
            </a:r>
            <a:r>
              <a:rPr lang="ko-KR" altLang="en-US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쿼리문 수</a:t>
            </a:r>
            <a:endParaRPr lang="en-US" altLang="ko-KR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sz="100" smtClean="0">
              <a:solidFill>
                <a:srgbClr val="FF0000"/>
              </a:solidFill>
            </a:endParaRPr>
          </a:p>
          <a:p>
            <a:endParaRPr lang="en-US" altLang="ko-KR" sz="100">
              <a:solidFill>
                <a:srgbClr val="FF0000"/>
              </a:solidFill>
            </a:endParaRPr>
          </a:p>
          <a:p>
            <a:endParaRPr lang="en-US" altLang="ko-KR" sz="100" smtClean="0">
              <a:solidFill>
                <a:srgbClr val="FF0000"/>
              </a:solidFill>
            </a:endParaRPr>
          </a:p>
          <a:p>
            <a:endParaRPr lang="en-US" altLang="ko-KR" sz="100">
              <a:solidFill>
                <a:srgbClr val="FF0000"/>
              </a:solidFill>
            </a:endParaRPr>
          </a:p>
          <a:p>
            <a:endParaRPr lang="en-US" altLang="ko-KR" sz="400">
              <a:solidFill>
                <a:srgbClr val="FF0000"/>
              </a:solidFill>
            </a:endParaRPr>
          </a:p>
          <a:p>
            <a:endParaRPr lang="en-US" altLang="ko-KR" sz="100" smtClean="0">
              <a:solidFill>
                <a:srgbClr val="FF0000"/>
              </a:solidFill>
            </a:endParaRPr>
          </a:p>
          <a:p>
            <a:endParaRPr lang="en-US" altLang="ko-KR" sz="100">
              <a:solidFill>
                <a:srgbClr val="FF0000"/>
              </a:solidFill>
            </a:endParaRPr>
          </a:p>
          <a:p>
            <a:endParaRPr lang="en-US" altLang="ko-KR" sz="100" smtClean="0">
              <a:solidFill>
                <a:srgbClr val="FF0000"/>
              </a:solidFill>
            </a:endParaRPr>
          </a:p>
          <a:p>
            <a:endParaRPr lang="en-US" altLang="ko-KR" sz="100">
              <a:solidFill>
                <a:srgbClr val="FF0000"/>
              </a:solidFill>
            </a:endParaRPr>
          </a:p>
          <a:p>
            <a:endParaRPr lang="en-US" altLang="ko-KR" sz="100" smtClean="0">
              <a:solidFill>
                <a:srgbClr val="FF0000"/>
              </a:solidFill>
            </a:endParaRPr>
          </a:p>
          <a:p>
            <a:endParaRPr lang="en-US" altLang="ko-KR" sz="100" smtClean="0">
              <a:solidFill>
                <a:srgbClr val="FF0000"/>
              </a:solidFill>
            </a:endParaRPr>
          </a:p>
          <a:p>
            <a:r>
              <a:rPr lang="en-US" altLang="ko-KR" sz="1000" smtClean="0">
                <a:solidFill>
                  <a:srgbClr val="FF0000"/>
                </a:solidFill>
              </a:rPr>
              <a:t>    </a:t>
            </a:r>
            <a:r>
              <a:rPr lang="en-US" altLang="ko-KR" sz="2400" smtClean="0">
                <a:solidFill>
                  <a:srgbClr val="FF0000"/>
                </a:solidFill>
              </a:rPr>
              <a:t>stmt execute </a:t>
            </a:r>
            <a:r>
              <a:rPr lang="en-US" altLang="ko-KR" sz="28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 </a:t>
            </a:r>
            <a:r>
              <a:rPr lang="en-US" altLang="ko-KR" sz="28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en-US" altLang="ko-KR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sz="700">
              <a:solidFill>
                <a:srgbClr val="FF0000"/>
              </a:solidFill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9779631" y="3429000"/>
            <a:ext cx="1061088" cy="1009044"/>
            <a:chOff x="9606913" y="3217516"/>
            <a:chExt cx="1061088" cy="1009044"/>
          </a:xfrm>
        </p:grpSpPr>
        <p:sp>
          <p:nvSpPr>
            <p:cNvPr id="9" name="직사각형 8"/>
            <p:cNvSpPr/>
            <p:nvPr/>
          </p:nvSpPr>
          <p:spPr>
            <a:xfrm>
              <a:off x="9773921" y="3431074"/>
              <a:ext cx="894080" cy="7954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9698036" y="3328948"/>
              <a:ext cx="894080" cy="79548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9606913" y="3217516"/>
              <a:ext cx="894080" cy="79548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smtClean="0">
                  <a:solidFill>
                    <a:srgbClr val="FF0000"/>
                  </a:solidFill>
                </a:rPr>
                <a:t>Batch</a:t>
              </a:r>
              <a:endParaRPr lang="ko-KR" altLang="en-US" b="1">
                <a:solidFill>
                  <a:srgbClr val="FF0000"/>
                </a:solidFill>
              </a:endParaRPr>
            </a:p>
          </p:txBody>
        </p:sp>
      </p:grpSp>
      <p:cxnSp>
        <p:nvCxnSpPr>
          <p:cNvPr id="13" name="구부러진 연결선 12"/>
          <p:cNvCxnSpPr/>
          <p:nvPr/>
        </p:nvCxnSpPr>
        <p:spPr>
          <a:xfrm flipV="1">
            <a:off x="8646160" y="4124960"/>
            <a:ext cx="1026160" cy="416560"/>
          </a:xfrm>
          <a:prstGeom prst="curvedConnector3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9025090"/>
              </p:ext>
            </p:extLst>
          </p:nvPr>
        </p:nvGraphicFramePr>
        <p:xfrm>
          <a:off x="7544911" y="4834049"/>
          <a:ext cx="4033520" cy="18790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5200">
                  <a:extLst>
                    <a:ext uri="{9D8B030D-6E8A-4147-A177-3AD203B41FA5}">
                      <a16:colId xmlns:a16="http://schemas.microsoft.com/office/drawing/2014/main" val="430440806"/>
                    </a:ext>
                  </a:extLst>
                </a:gridCol>
                <a:gridCol w="1798320">
                  <a:extLst>
                    <a:ext uri="{9D8B030D-6E8A-4147-A177-3AD203B41FA5}">
                      <a16:colId xmlns:a16="http://schemas.microsoft.com/office/drawing/2014/main" val="3367457299"/>
                    </a:ext>
                  </a:extLst>
                </a:gridCol>
              </a:tblGrid>
              <a:tr h="2050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Number of Data</a:t>
                      </a:r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smtClean="0"/>
                        <a:t>Run Time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1453158"/>
                  </a:ext>
                </a:extLst>
              </a:tr>
              <a:tr h="20405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smtClean="0"/>
                        <a:t>1</a:t>
                      </a:r>
                      <a:r>
                        <a:rPr lang="ko-KR" altLang="en-US" sz="1400" smtClean="0"/>
                        <a:t>만건 당 평균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smtClean="0"/>
                        <a:t>0.8~1.2’s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0023775"/>
                  </a:ext>
                </a:extLst>
              </a:tr>
              <a:tr h="2040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smtClean="0">
                          <a:solidFill>
                            <a:srgbClr val="FF0000"/>
                          </a:solidFill>
                        </a:rPr>
                        <a:t>10,000</a:t>
                      </a:r>
                      <a:r>
                        <a:rPr lang="ko-KR" altLang="en-US" sz="1400" b="1" smtClean="0">
                          <a:solidFill>
                            <a:srgbClr val="FF0000"/>
                          </a:solidFill>
                        </a:rPr>
                        <a:t>건씩 </a:t>
                      </a:r>
                      <a:r>
                        <a:rPr lang="en-US" altLang="ko-KR" sz="1400" b="1" smtClean="0">
                          <a:solidFill>
                            <a:srgbClr val="FF0000"/>
                          </a:solidFill>
                        </a:rPr>
                        <a:t>Batch</a:t>
                      </a:r>
                      <a:endParaRPr lang="ko-KR" altLang="en-US" sz="1400" b="1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smtClean="0"/>
                        <a:t>(</a:t>
                      </a:r>
                      <a:r>
                        <a:rPr lang="ko-KR" altLang="en-US" sz="1400" smtClean="0"/>
                        <a:t>총</a:t>
                      </a:r>
                      <a:r>
                        <a:rPr lang="en-US" altLang="ko-KR" sz="1400" smtClean="0"/>
                        <a:t>) 17.4's~18's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2520640"/>
                  </a:ext>
                </a:extLst>
              </a:tr>
              <a:tr h="20405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smtClean="0"/>
                        <a:t>5,000</a:t>
                      </a:r>
                      <a:r>
                        <a:rPr lang="ko-KR" altLang="en-US" sz="1400" smtClean="0"/>
                        <a:t>건씩 </a:t>
                      </a:r>
                      <a:r>
                        <a:rPr lang="en-US" altLang="ko-KR" sz="1400" smtClean="0"/>
                        <a:t>Batch</a:t>
                      </a:r>
                      <a:endParaRPr lang="ko-KR" altLang="en-US" sz="14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smtClean="0"/>
                        <a:t>(</a:t>
                      </a:r>
                      <a:r>
                        <a:rPr lang="ko-KR" altLang="en-US" sz="1400" smtClean="0"/>
                        <a:t>총</a:t>
                      </a:r>
                      <a:r>
                        <a:rPr lang="en-US" altLang="ko-KR" sz="1400" smtClean="0"/>
                        <a:t>) 17.5's~18.3's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5123596"/>
                  </a:ext>
                </a:extLst>
              </a:tr>
              <a:tr h="32926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smtClean="0"/>
                        <a:t>100,000</a:t>
                      </a:r>
                      <a:r>
                        <a:rPr lang="ko-KR" altLang="en-US" sz="1400" smtClean="0"/>
                        <a:t>건씩 </a:t>
                      </a:r>
                      <a:r>
                        <a:rPr lang="en-US" altLang="ko-KR" sz="1400" smtClean="0"/>
                        <a:t>Batch</a:t>
                      </a:r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smtClean="0"/>
                        <a:t>(</a:t>
                      </a:r>
                      <a:r>
                        <a:rPr lang="ko-KR" altLang="en-US" sz="1400" smtClean="0"/>
                        <a:t>총</a:t>
                      </a:r>
                      <a:r>
                        <a:rPr lang="en-US" altLang="ko-KR" sz="1400" smtClean="0"/>
                        <a:t>) 17.6's~17.8's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5415025"/>
                  </a:ext>
                </a:extLst>
              </a:tr>
              <a:tr h="3306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smtClean="0">
                          <a:solidFill>
                            <a:srgbClr val="FF0000"/>
                          </a:solidFill>
                        </a:rPr>
                        <a:t>Batch</a:t>
                      </a:r>
                      <a:r>
                        <a:rPr lang="en-US" altLang="ko-KR" sz="1400" b="1" baseline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1400" b="1" baseline="0" smtClean="0">
                          <a:solidFill>
                            <a:srgbClr val="FF0000"/>
                          </a:solidFill>
                        </a:rPr>
                        <a:t>사용 후 </a:t>
                      </a:r>
                      <a:r>
                        <a:rPr lang="en-US" altLang="ko-KR" sz="1400" b="1" baseline="0" smtClean="0">
                          <a:solidFill>
                            <a:srgbClr val="FF0000"/>
                          </a:solidFill>
                        </a:rPr>
                        <a:t>INSERT </a:t>
                      </a:r>
                      <a:r>
                        <a:rPr lang="ko-KR" altLang="en-US" sz="1400" b="1" baseline="0" smtClean="0">
                          <a:solidFill>
                            <a:srgbClr val="FF0000"/>
                          </a:solidFill>
                        </a:rPr>
                        <a:t>시간 약 </a:t>
                      </a:r>
                      <a:r>
                        <a:rPr lang="en-US" altLang="ko-KR" sz="1400" b="1" baseline="0" smtClean="0">
                          <a:solidFill>
                            <a:srgbClr val="FF0000"/>
                          </a:solidFill>
                        </a:rPr>
                        <a:t>10</a:t>
                      </a:r>
                      <a:r>
                        <a:rPr lang="ko-KR" altLang="en-US" sz="1400" b="1" baseline="0" smtClean="0">
                          <a:solidFill>
                            <a:srgbClr val="FF0000"/>
                          </a:solidFill>
                        </a:rPr>
                        <a:t>배 단축</a:t>
                      </a:r>
                      <a:endParaRPr lang="ko-KR" altLang="en-US" sz="1400" b="1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4732973"/>
                  </a:ext>
                </a:extLst>
              </a:tr>
            </a:tbl>
          </a:graphicData>
        </a:graphic>
      </p:graphicFrame>
      <p:pic>
        <p:nvPicPr>
          <p:cNvPr id="16" name="그림 15">
            <a:extLst>
              <a:ext uri="{FF2B5EF4-FFF2-40B4-BE49-F238E27FC236}">
                <a16:creationId xmlns:a16="http://schemas.microsoft.com/office/drawing/2014/main" id="{171FE0FA-6880-E847-9D78-B2711F89530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2947" y="124538"/>
            <a:ext cx="1261713" cy="274859"/>
          </a:xfrm>
          <a:prstGeom prst="rect">
            <a:avLst/>
          </a:prstGeom>
        </p:spPr>
      </p:pic>
      <p:cxnSp>
        <p:nvCxnSpPr>
          <p:cNvPr id="20" name="직선 연결선 19"/>
          <p:cNvCxnSpPr/>
          <p:nvPr/>
        </p:nvCxnSpPr>
        <p:spPr>
          <a:xfrm>
            <a:off x="1469740" y="429651"/>
            <a:ext cx="216724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1780597" y="229596"/>
            <a:ext cx="1229303" cy="400110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r>
              <a:rPr lang="ko-KR" altLang="en-US" sz="2000">
                <a:solidFill>
                  <a:prstClr val="black">
                    <a:lumMod val="75000"/>
                    <a:lumOff val="25000"/>
                  </a:prstClr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프로젝트</a:t>
            </a:r>
            <a:endParaRPr lang="en-US" altLang="ko-KR" sz="2000" dirty="0">
              <a:solidFill>
                <a:prstClr val="black">
                  <a:lumMod val="75000"/>
                  <a:lumOff val="25000"/>
                </a:prstClr>
              </a:solidFill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14459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3" y="2766218"/>
            <a:ext cx="10515600" cy="1325563"/>
          </a:xfrm>
        </p:spPr>
        <p:txBody>
          <a:bodyPr/>
          <a:lstStyle/>
          <a:p>
            <a:pPr algn="ctr"/>
            <a:r>
              <a:rPr lang="ko-KR" altLang="en-US" smtClean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코드 소개</a:t>
            </a:r>
            <a:endParaRPr lang="ko-KR" altLang="en-US"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71FE0FA-6880-E847-9D78-B2711F89530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2947" y="124538"/>
            <a:ext cx="1261713" cy="274859"/>
          </a:xfrm>
          <a:prstGeom prst="rect">
            <a:avLst/>
          </a:prstGeom>
        </p:spPr>
      </p:pic>
      <p:cxnSp>
        <p:nvCxnSpPr>
          <p:cNvPr id="7" name="직선 연결선 6"/>
          <p:cNvCxnSpPr/>
          <p:nvPr/>
        </p:nvCxnSpPr>
        <p:spPr>
          <a:xfrm>
            <a:off x="1469740" y="429651"/>
            <a:ext cx="216724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1780597" y="229596"/>
            <a:ext cx="1229303" cy="400110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r>
              <a:rPr lang="ko-KR" altLang="en-US" sz="2000">
                <a:solidFill>
                  <a:prstClr val="black">
                    <a:lumMod val="75000"/>
                    <a:lumOff val="25000"/>
                  </a:prstClr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프로젝트</a:t>
            </a:r>
            <a:endParaRPr lang="en-US" altLang="ko-KR" sz="2000" dirty="0">
              <a:solidFill>
                <a:prstClr val="black">
                  <a:lumMod val="75000"/>
                  <a:lumOff val="25000"/>
                </a:prstClr>
              </a:solidFill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97346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1090612" y="2047021"/>
            <a:ext cx="10010775" cy="4029076"/>
          </a:xfrm>
          <a:prstGeom prst="rect">
            <a:avLst/>
          </a:prstGeom>
          <a:solidFill>
            <a:schemeClr val="bg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>
                <a:solidFill>
                  <a:schemeClr val="tx1"/>
                </a:solidFill>
              </a:rPr>
              <a:t>p</a:t>
            </a:r>
            <a:r>
              <a:rPr lang="en-US" altLang="ko-KR" smtClean="0">
                <a:solidFill>
                  <a:schemeClr val="tx1"/>
                </a:solidFill>
              </a:rPr>
              <a:t>ublic static List&lt;String[]&gt; tagFileReader( String path ) {</a:t>
            </a:r>
          </a:p>
          <a:p>
            <a:endParaRPr lang="en-US" altLang="ko-KR">
              <a:solidFill>
                <a:schemeClr val="tx1"/>
              </a:solidFill>
            </a:endParaRPr>
          </a:p>
          <a:p>
            <a:r>
              <a:rPr lang="en-US" altLang="ko-KR" smtClean="0">
                <a:solidFill>
                  <a:schemeClr val="tx1"/>
                </a:solidFill>
              </a:rPr>
              <a:t>	parseData( ); </a:t>
            </a:r>
          </a:p>
          <a:p>
            <a:endParaRPr lang="en-US" altLang="ko-KR">
              <a:solidFill>
                <a:schemeClr val="tx1"/>
              </a:solidFill>
            </a:endParaRPr>
          </a:p>
          <a:p>
            <a:r>
              <a:rPr lang="en-US" altLang="ko-KR" smtClean="0">
                <a:solidFill>
                  <a:schemeClr val="tx1"/>
                </a:solidFill>
              </a:rPr>
              <a:t>	setDataFormat( );</a:t>
            </a:r>
          </a:p>
          <a:p>
            <a:endParaRPr lang="en-US" altLang="ko-KR">
              <a:solidFill>
                <a:schemeClr val="tx1"/>
              </a:solidFill>
            </a:endParaRPr>
          </a:p>
          <a:p>
            <a:r>
              <a:rPr lang="en-US" altLang="ko-KR" smtClean="0">
                <a:solidFill>
                  <a:schemeClr val="tx1"/>
                </a:solidFill>
              </a:rPr>
              <a:t>	List&lt;String[]&gt; allData = new ArrayList&lt;&gt;();</a:t>
            </a:r>
          </a:p>
          <a:p>
            <a:r>
              <a:rPr lang="en-US" altLang="ko-KR" smtClean="0">
                <a:solidFill>
                  <a:schemeClr val="tx1"/>
                </a:solidFill>
              </a:rPr>
              <a:t>	</a:t>
            </a:r>
          </a:p>
          <a:p>
            <a:r>
              <a:rPr lang="en-US" altLang="ko-KR">
                <a:solidFill>
                  <a:schemeClr val="tx1"/>
                </a:solidFill>
              </a:rPr>
              <a:t>	</a:t>
            </a:r>
            <a:r>
              <a:rPr lang="en-US" altLang="ko-KR" smtClean="0">
                <a:solidFill>
                  <a:schemeClr val="tx1"/>
                </a:solidFill>
              </a:rPr>
              <a:t>allData.add(</a:t>
            </a:r>
            <a:r>
              <a:rPr lang="ko-KR" altLang="en-US" smtClean="0">
                <a:solidFill>
                  <a:schemeClr val="tx1"/>
                </a:solidFill>
              </a:rPr>
              <a:t>데이터 묶음</a:t>
            </a:r>
            <a:r>
              <a:rPr lang="en-US" altLang="ko-KR" smtClean="0">
                <a:solidFill>
                  <a:schemeClr val="tx1"/>
                </a:solidFill>
              </a:rPr>
              <a:t>);</a:t>
            </a:r>
            <a:endParaRPr lang="en-US" altLang="ko-KR">
              <a:solidFill>
                <a:schemeClr val="tx1"/>
              </a:solidFill>
            </a:endParaRPr>
          </a:p>
          <a:p>
            <a:endParaRPr lang="en-US" altLang="ko-KR" smtClean="0">
              <a:solidFill>
                <a:schemeClr val="tx1"/>
              </a:solidFill>
            </a:endParaRPr>
          </a:p>
          <a:p>
            <a:r>
              <a:rPr lang="en-US" altLang="ko-KR">
                <a:solidFill>
                  <a:schemeClr val="tx1"/>
                </a:solidFill>
              </a:rPr>
              <a:t>	</a:t>
            </a:r>
            <a:r>
              <a:rPr lang="en-US" altLang="ko-KR" smtClean="0">
                <a:solidFill>
                  <a:schemeClr val="tx1"/>
                </a:solidFill>
              </a:rPr>
              <a:t>return allData;</a:t>
            </a:r>
          </a:p>
          <a:p>
            <a:r>
              <a:rPr lang="en-US" altLang="ko-KR">
                <a:solidFill>
                  <a:schemeClr val="tx1"/>
                </a:solidFill>
              </a:rPr>
              <a:t>}</a:t>
            </a:r>
            <a:r>
              <a:rPr lang="en-US" altLang="ko-KR" smtClean="0">
                <a:solidFill>
                  <a:schemeClr val="tx1"/>
                </a:solidFill>
              </a:rPr>
              <a:t> 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483582" y="2959277"/>
            <a:ext cx="30700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mtClean="0">
                <a:solidFill>
                  <a:srgbClr val="3F7F5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</a:t>
            </a:r>
            <a:r>
              <a:rPr lang="ko-KR" altLang="en-US" smtClean="0">
                <a:solidFill>
                  <a:srgbClr val="3F7F5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파일을 한 줄씩 읽어옴</a:t>
            </a:r>
            <a:r>
              <a:rPr lang="en-US" altLang="ko-KR" smtClean="0">
                <a:solidFill>
                  <a:srgbClr val="3F7F5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6368987" y="3429000"/>
            <a:ext cx="2492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mtClean="0">
                <a:solidFill>
                  <a:srgbClr val="3F7F5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</a:t>
            </a:r>
            <a:r>
              <a:rPr lang="ko-KR" altLang="en-US" smtClean="0">
                <a:solidFill>
                  <a:srgbClr val="3F7F5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데이터 형식 파악</a:t>
            </a:r>
            <a:r>
              <a:rPr lang="en-US" altLang="ko-KR" smtClean="0">
                <a:solidFill>
                  <a:srgbClr val="3F7F5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4753159" y="4558327"/>
            <a:ext cx="54938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mtClean="0">
                <a:solidFill>
                  <a:srgbClr val="3F7F5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</a:t>
            </a:r>
            <a:r>
              <a:rPr lang="ko-KR" altLang="en-US" smtClean="0">
                <a:solidFill>
                  <a:srgbClr val="3F7F5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한 줄씩 파싱한 데이터 묶음을 리스트에 추가</a:t>
            </a:r>
            <a:r>
              <a:rPr lang="en-US" altLang="ko-KR" smtClean="0">
                <a:solidFill>
                  <a:srgbClr val="3F7F5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R" altLang="en-US"/>
          </a:p>
        </p:txBody>
      </p:sp>
      <p:cxnSp>
        <p:nvCxnSpPr>
          <p:cNvPr id="9" name="직선 화살표 연결선 8"/>
          <p:cNvCxnSpPr/>
          <p:nvPr/>
        </p:nvCxnSpPr>
        <p:spPr>
          <a:xfrm flipH="1">
            <a:off x="6563813" y="3088640"/>
            <a:ext cx="1239067" cy="0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7792720" y="2450683"/>
            <a:ext cx="3561080" cy="13476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7937480" y="2735740"/>
            <a:ext cx="3185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i="1" smtClean="0">
                <a:solidFill>
                  <a:srgbClr val="0000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fr</a:t>
            </a:r>
            <a:r>
              <a:rPr lang="en-US" altLang="ko-KR" i="1" smtClean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b="1" i="1" smtClean="0">
                <a:solidFill>
                  <a:srgbClr val="7F00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new</a:t>
            </a:r>
            <a:r>
              <a:rPr lang="en-US" altLang="ko-KR" b="1" i="1" smtClean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FileReader(</a:t>
            </a:r>
            <a:r>
              <a:rPr lang="en-US" altLang="ko-KR" b="1" i="1" smtClean="0">
                <a:solidFill>
                  <a:srgbClr val="6A3E3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path</a:t>
            </a:r>
            <a:r>
              <a:rPr lang="en-US" altLang="ko-KR" b="1" i="1" smtClean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7937480" y="3067483"/>
            <a:ext cx="3416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i="1">
                <a:solidFill>
                  <a:srgbClr val="0000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br</a:t>
            </a:r>
            <a:r>
              <a:rPr lang="en-US" altLang="ko-KR" i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b="1" i="1">
                <a:solidFill>
                  <a:srgbClr val="7F00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new</a:t>
            </a:r>
            <a:r>
              <a:rPr lang="en-US" altLang="ko-KR" b="1" i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BufferedReader(</a:t>
            </a:r>
            <a:r>
              <a:rPr lang="en-US" altLang="ko-KR" b="1" i="1">
                <a:solidFill>
                  <a:srgbClr val="0000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fr</a:t>
            </a:r>
            <a:r>
              <a:rPr lang="en-US" altLang="ko-KR" b="1" i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171FE0FA-6880-E847-9D78-B2711F89530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2947" y="124538"/>
            <a:ext cx="1261713" cy="274859"/>
          </a:xfrm>
          <a:prstGeom prst="rect">
            <a:avLst/>
          </a:prstGeom>
        </p:spPr>
      </p:pic>
      <p:cxnSp>
        <p:nvCxnSpPr>
          <p:cNvPr id="16" name="직선 연결선 15"/>
          <p:cNvCxnSpPr/>
          <p:nvPr/>
        </p:nvCxnSpPr>
        <p:spPr>
          <a:xfrm>
            <a:off x="1469740" y="429651"/>
            <a:ext cx="216724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1780597" y="229596"/>
            <a:ext cx="1229303" cy="400110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r>
              <a:rPr lang="ko-KR" altLang="en-US" sz="2000">
                <a:solidFill>
                  <a:prstClr val="black">
                    <a:lumMod val="75000"/>
                    <a:lumOff val="25000"/>
                  </a:prstClr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프로젝트</a:t>
            </a:r>
            <a:endParaRPr lang="en-US" altLang="ko-KR" sz="2000" dirty="0">
              <a:solidFill>
                <a:prstClr val="black">
                  <a:lumMod val="75000"/>
                  <a:lumOff val="25000"/>
                </a:prstClr>
              </a:solidFill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</p:txBody>
      </p:sp>
      <p:sp>
        <p:nvSpPr>
          <p:cNvPr id="19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altLang="ko-KR" b="1"/>
              <a:t>Parsing </a:t>
            </a:r>
            <a:r>
              <a:rPr lang="en-US" altLang="ko-KR" b="1">
                <a:solidFill>
                  <a:schemeClr val="accent5"/>
                </a:solidFill>
              </a:rPr>
              <a:t>tagged</a:t>
            </a:r>
            <a:r>
              <a:rPr lang="en-US" altLang="ko-KR" b="1" smtClean="0"/>
              <a:t> File</a:t>
            </a:r>
            <a:endParaRPr lang="en-US" altLang="ko-KR" b="1"/>
          </a:p>
        </p:txBody>
      </p:sp>
      <p:sp>
        <p:nvSpPr>
          <p:cNvPr id="20" name="직사각형 19"/>
          <p:cNvSpPr/>
          <p:nvPr/>
        </p:nvSpPr>
        <p:spPr>
          <a:xfrm>
            <a:off x="975359" y="1530201"/>
            <a:ext cx="1028192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400" smtClean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코드 소개</a:t>
            </a:r>
            <a:endParaRPr lang="en-US" altLang="ko-KR" sz="2400"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83100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/>
      <p:bldP spid="1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1090612" y="2047021"/>
            <a:ext cx="10010775" cy="4029076"/>
          </a:xfrm>
          <a:prstGeom prst="rect">
            <a:avLst/>
          </a:prstGeom>
          <a:solidFill>
            <a:schemeClr val="bg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>
                <a:solidFill>
                  <a:schemeClr val="tx1"/>
                </a:solidFill>
              </a:rPr>
              <a:t>p</a:t>
            </a:r>
            <a:r>
              <a:rPr lang="en-US" altLang="ko-KR" smtClean="0">
                <a:solidFill>
                  <a:schemeClr val="tx1"/>
                </a:solidFill>
              </a:rPr>
              <a:t>ublic static List&lt;String[]&gt; tagFileReader( String path ) {</a:t>
            </a:r>
          </a:p>
          <a:p>
            <a:endParaRPr lang="en-US" altLang="ko-KR">
              <a:solidFill>
                <a:schemeClr val="tx1"/>
              </a:solidFill>
            </a:endParaRPr>
          </a:p>
          <a:p>
            <a:r>
              <a:rPr lang="en-US" altLang="ko-KR" smtClean="0">
                <a:solidFill>
                  <a:schemeClr val="tx1"/>
                </a:solidFill>
              </a:rPr>
              <a:t>	parseData( ); </a:t>
            </a:r>
          </a:p>
          <a:p>
            <a:endParaRPr lang="en-US" altLang="ko-KR">
              <a:solidFill>
                <a:schemeClr val="tx1"/>
              </a:solidFill>
            </a:endParaRPr>
          </a:p>
          <a:p>
            <a:r>
              <a:rPr lang="en-US" altLang="ko-KR" smtClean="0">
                <a:solidFill>
                  <a:schemeClr val="tx1"/>
                </a:solidFill>
              </a:rPr>
              <a:t>	setDataFormat( );</a:t>
            </a:r>
          </a:p>
          <a:p>
            <a:endParaRPr lang="en-US" altLang="ko-KR">
              <a:solidFill>
                <a:schemeClr val="tx1"/>
              </a:solidFill>
            </a:endParaRPr>
          </a:p>
          <a:p>
            <a:r>
              <a:rPr lang="en-US" altLang="ko-KR" smtClean="0">
                <a:solidFill>
                  <a:schemeClr val="tx1"/>
                </a:solidFill>
              </a:rPr>
              <a:t>	List&lt;String[]&gt; allData = new ArrayList&lt;&gt;();</a:t>
            </a:r>
          </a:p>
          <a:p>
            <a:r>
              <a:rPr lang="en-US" altLang="ko-KR" smtClean="0">
                <a:solidFill>
                  <a:schemeClr val="tx1"/>
                </a:solidFill>
              </a:rPr>
              <a:t>	</a:t>
            </a:r>
          </a:p>
          <a:p>
            <a:r>
              <a:rPr lang="en-US" altLang="ko-KR">
                <a:solidFill>
                  <a:schemeClr val="tx1"/>
                </a:solidFill>
              </a:rPr>
              <a:t>	</a:t>
            </a:r>
            <a:r>
              <a:rPr lang="en-US" altLang="ko-KR" smtClean="0">
                <a:solidFill>
                  <a:schemeClr val="tx1"/>
                </a:solidFill>
              </a:rPr>
              <a:t>allData.add(</a:t>
            </a:r>
            <a:r>
              <a:rPr lang="ko-KR" altLang="en-US" smtClean="0">
                <a:solidFill>
                  <a:schemeClr val="tx1"/>
                </a:solidFill>
              </a:rPr>
              <a:t>데이터 묶음</a:t>
            </a:r>
            <a:r>
              <a:rPr lang="en-US" altLang="ko-KR" smtClean="0">
                <a:solidFill>
                  <a:schemeClr val="tx1"/>
                </a:solidFill>
              </a:rPr>
              <a:t>);</a:t>
            </a:r>
            <a:endParaRPr lang="en-US" altLang="ko-KR">
              <a:solidFill>
                <a:schemeClr val="tx1"/>
              </a:solidFill>
            </a:endParaRPr>
          </a:p>
          <a:p>
            <a:endParaRPr lang="en-US" altLang="ko-KR" smtClean="0">
              <a:solidFill>
                <a:schemeClr val="tx1"/>
              </a:solidFill>
            </a:endParaRPr>
          </a:p>
          <a:p>
            <a:r>
              <a:rPr lang="en-US" altLang="ko-KR">
                <a:solidFill>
                  <a:schemeClr val="tx1"/>
                </a:solidFill>
              </a:rPr>
              <a:t>	</a:t>
            </a:r>
            <a:r>
              <a:rPr lang="en-US" altLang="ko-KR" smtClean="0">
                <a:solidFill>
                  <a:schemeClr val="tx1"/>
                </a:solidFill>
              </a:rPr>
              <a:t>return allData;</a:t>
            </a:r>
          </a:p>
          <a:p>
            <a:r>
              <a:rPr lang="en-US" altLang="ko-KR">
                <a:solidFill>
                  <a:schemeClr val="tx1"/>
                </a:solidFill>
              </a:rPr>
              <a:t>}</a:t>
            </a:r>
            <a:r>
              <a:rPr lang="en-US" altLang="ko-KR" smtClean="0">
                <a:solidFill>
                  <a:schemeClr val="tx1"/>
                </a:solidFill>
              </a:rPr>
              <a:t> 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483582" y="2959277"/>
            <a:ext cx="30700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mtClean="0">
                <a:solidFill>
                  <a:srgbClr val="3F7F5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</a:t>
            </a:r>
            <a:r>
              <a:rPr lang="ko-KR" altLang="en-US" smtClean="0">
                <a:solidFill>
                  <a:srgbClr val="3F7F5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파일을 한 줄씩 읽어옴</a:t>
            </a:r>
            <a:r>
              <a:rPr lang="en-US" altLang="ko-KR" smtClean="0">
                <a:solidFill>
                  <a:srgbClr val="3F7F5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6368987" y="3429000"/>
            <a:ext cx="2492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mtClean="0">
                <a:solidFill>
                  <a:srgbClr val="3F7F5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</a:t>
            </a:r>
            <a:r>
              <a:rPr lang="ko-KR" altLang="en-US" smtClean="0">
                <a:solidFill>
                  <a:srgbClr val="3F7F5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데이터 형식 파악</a:t>
            </a:r>
            <a:r>
              <a:rPr lang="en-US" altLang="ko-KR" smtClean="0">
                <a:solidFill>
                  <a:srgbClr val="3F7F5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4753159" y="4558327"/>
            <a:ext cx="54938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mtClean="0">
                <a:solidFill>
                  <a:srgbClr val="3F7F5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</a:t>
            </a:r>
            <a:r>
              <a:rPr lang="ko-KR" altLang="en-US" smtClean="0">
                <a:solidFill>
                  <a:srgbClr val="3F7F5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한 줄씩 파싱한 데이터 묶음을 리스트에 추가</a:t>
            </a:r>
            <a:r>
              <a:rPr lang="en-US" altLang="ko-KR" smtClean="0">
                <a:solidFill>
                  <a:srgbClr val="3F7F5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R" altLang="en-US"/>
          </a:p>
        </p:txBody>
      </p:sp>
      <p:cxnSp>
        <p:nvCxnSpPr>
          <p:cNvPr id="9" name="직선 화살표 연결선 8"/>
          <p:cNvCxnSpPr/>
          <p:nvPr/>
        </p:nvCxnSpPr>
        <p:spPr>
          <a:xfrm flipH="1">
            <a:off x="4129577" y="3658194"/>
            <a:ext cx="3673304" cy="0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6368987" y="2751861"/>
            <a:ext cx="4984813" cy="180646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553653" y="361366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DocData.</a:t>
            </a:r>
            <a:r>
              <a:rPr lang="en-US" altLang="ko-KR" i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setColNames(</a:t>
            </a:r>
            <a:r>
              <a:rPr lang="en-US" altLang="ko-KR" b="1" i="1">
                <a:solidFill>
                  <a:srgbClr val="7F00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new</a:t>
            </a:r>
            <a:r>
              <a:rPr lang="en-US" altLang="ko-KR" b="1" i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String[] </a:t>
            </a:r>
            <a:r>
              <a:rPr lang="en-US" altLang="ko-KR" b="1" i="1" smtClean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		{</a:t>
            </a:r>
            <a:r>
              <a:rPr lang="en-US" altLang="ko-KR" b="1" i="1" smtClean="0">
                <a:solidFill>
                  <a:srgbClr val="2A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b="1" i="1">
                <a:solidFill>
                  <a:srgbClr val="2A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DOC_SEQ"</a:t>
            </a:r>
            <a:r>
              <a:rPr lang="en-US" altLang="ko-KR" b="1" i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  <a:r>
              <a:rPr lang="en-US" altLang="ko-KR" b="1" i="1">
                <a:solidFill>
                  <a:srgbClr val="2A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"TITLE"</a:t>
            </a:r>
            <a:r>
              <a:rPr lang="en-US" altLang="ko-KR" b="1" i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  <a:r>
              <a:rPr lang="en-US" altLang="ko-KR" b="1" i="1">
                <a:solidFill>
                  <a:srgbClr val="2A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"REG_DT"</a:t>
            </a:r>
            <a:r>
              <a:rPr lang="en-US" altLang="ko-KR" b="1" i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});</a:t>
            </a:r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6553653" y="2845912"/>
            <a:ext cx="46858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mtClean="0">
                <a:solidFill>
                  <a:srgbClr val="3F7F5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</a:t>
            </a:r>
            <a:r>
              <a:rPr lang="ko-KR" altLang="en-US" smtClean="0">
                <a:solidFill>
                  <a:srgbClr val="3F7F5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읽어온 내용만으로 컬럼명 판별 어려움</a:t>
            </a:r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6553653" y="3336667"/>
            <a:ext cx="36471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mtClean="0">
                <a:solidFill>
                  <a:srgbClr val="3F7F5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</a:t>
            </a:r>
            <a:r>
              <a:rPr lang="ko-KR" altLang="en-US" smtClean="0">
                <a:solidFill>
                  <a:srgbClr val="3F7F5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직접 데이터 포맷을 설정해줌</a:t>
            </a:r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171FE0FA-6880-E847-9D78-B2711F89530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2947" y="124538"/>
            <a:ext cx="1261713" cy="274859"/>
          </a:xfrm>
          <a:prstGeom prst="rect">
            <a:avLst/>
          </a:prstGeom>
        </p:spPr>
      </p:pic>
      <p:cxnSp>
        <p:nvCxnSpPr>
          <p:cNvPr id="19" name="직선 연결선 18"/>
          <p:cNvCxnSpPr/>
          <p:nvPr/>
        </p:nvCxnSpPr>
        <p:spPr>
          <a:xfrm>
            <a:off x="1469740" y="429651"/>
            <a:ext cx="216724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1780597" y="229596"/>
            <a:ext cx="1229303" cy="400110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r>
              <a:rPr lang="ko-KR" altLang="en-US" sz="2000">
                <a:solidFill>
                  <a:prstClr val="black">
                    <a:lumMod val="75000"/>
                    <a:lumOff val="25000"/>
                  </a:prstClr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프로젝트</a:t>
            </a:r>
            <a:endParaRPr lang="en-US" altLang="ko-KR" sz="2000" dirty="0">
              <a:solidFill>
                <a:prstClr val="black">
                  <a:lumMod val="75000"/>
                  <a:lumOff val="25000"/>
                </a:prstClr>
              </a:solidFill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</p:txBody>
      </p:sp>
      <p:sp>
        <p:nvSpPr>
          <p:cNvPr id="21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altLang="ko-KR" b="1"/>
              <a:t>Parsing </a:t>
            </a:r>
            <a:r>
              <a:rPr lang="en-US" altLang="ko-KR" b="1">
                <a:solidFill>
                  <a:schemeClr val="accent5"/>
                </a:solidFill>
              </a:rPr>
              <a:t>tagged</a:t>
            </a:r>
            <a:r>
              <a:rPr lang="en-US" altLang="ko-KR" b="1" smtClean="0"/>
              <a:t> File</a:t>
            </a:r>
            <a:endParaRPr lang="en-US" altLang="ko-KR" b="1"/>
          </a:p>
        </p:txBody>
      </p:sp>
      <p:sp>
        <p:nvSpPr>
          <p:cNvPr id="23" name="직사각형 22"/>
          <p:cNvSpPr/>
          <p:nvPr/>
        </p:nvSpPr>
        <p:spPr>
          <a:xfrm>
            <a:off x="975359" y="1530201"/>
            <a:ext cx="1028192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400" smtClean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코드 소개</a:t>
            </a:r>
            <a:endParaRPr lang="en-US" altLang="ko-KR" sz="2400"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75005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/>
      <p:bldP spid="16" grpId="0"/>
      <p:bldP spid="1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1090612" y="2047021"/>
            <a:ext cx="10010775" cy="4029076"/>
          </a:xfrm>
          <a:prstGeom prst="rect">
            <a:avLst/>
          </a:prstGeom>
          <a:solidFill>
            <a:schemeClr val="bg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>
                <a:solidFill>
                  <a:schemeClr val="tx1"/>
                </a:solidFill>
              </a:rPr>
              <a:t>p</a:t>
            </a:r>
            <a:r>
              <a:rPr lang="en-US" altLang="ko-KR" smtClean="0">
                <a:solidFill>
                  <a:schemeClr val="tx1"/>
                </a:solidFill>
              </a:rPr>
              <a:t>ublic static List&lt;String[]&gt; tagFileReader( String path ) {</a:t>
            </a:r>
          </a:p>
          <a:p>
            <a:endParaRPr lang="en-US" altLang="ko-KR">
              <a:solidFill>
                <a:schemeClr val="tx1"/>
              </a:solidFill>
            </a:endParaRPr>
          </a:p>
          <a:p>
            <a:r>
              <a:rPr lang="en-US" altLang="ko-KR" smtClean="0">
                <a:solidFill>
                  <a:schemeClr val="tx1"/>
                </a:solidFill>
              </a:rPr>
              <a:t>	parseData( ); </a:t>
            </a:r>
          </a:p>
          <a:p>
            <a:endParaRPr lang="en-US" altLang="ko-KR">
              <a:solidFill>
                <a:schemeClr val="tx1"/>
              </a:solidFill>
            </a:endParaRPr>
          </a:p>
          <a:p>
            <a:r>
              <a:rPr lang="en-US" altLang="ko-KR" smtClean="0">
                <a:solidFill>
                  <a:schemeClr val="tx1"/>
                </a:solidFill>
              </a:rPr>
              <a:t>	setDataFormat( );</a:t>
            </a:r>
          </a:p>
          <a:p>
            <a:endParaRPr lang="en-US" altLang="ko-KR">
              <a:solidFill>
                <a:schemeClr val="tx1"/>
              </a:solidFill>
            </a:endParaRPr>
          </a:p>
          <a:p>
            <a:r>
              <a:rPr lang="en-US" altLang="ko-KR" smtClean="0">
                <a:solidFill>
                  <a:schemeClr val="tx1"/>
                </a:solidFill>
              </a:rPr>
              <a:t>	List&lt;String[]&gt; allData = new ArrayList&lt;&gt;();</a:t>
            </a:r>
          </a:p>
          <a:p>
            <a:r>
              <a:rPr lang="en-US" altLang="ko-KR" smtClean="0">
                <a:solidFill>
                  <a:schemeClr val="tx1"/>
                </a:solidFill>
              </a:rPr>
              <a:t>	</a:t>
            </a:r>
          </a:p>
          <a:p>
            <a:r>
              <a:rPr lang="en-US" altLang="ko-KR">
                <a:solidFill>
                  <a:schemeClr val="tx1"/>
                </a:solidFill>
              </a:rPr>
              <a:t>	</a:t>
            </a:r>
            <a:r>
              <a:rPr lang="en-US" altLang="ko-KR" smtClean="0">
                <a:solidFill>
                  <a:schemeClr val="tx1"/>
                </a:solidFill>
              </a:rPr>
              <a:t>allData.add(</a:t>
            </a:r>
            <a:r>
              <a:rPr lang="ko-KR" altLang="en-US" smtClean="0">
                <a:solidFill>
                  <a:schemeClr val="tx1"/>
                </a:solidFill>
              </a:rPr>
              <a:t>데이터 묶음</a:t>
            </a:r>
            <a:r>
              <a:rPr lang="en-US" altLang="ko-KR" smtClean="0">
                <a:solidFill>
                  <a:schemeClr val="tx1"/>
                </a:solidFill>
              </a:rPr>
              <a:t>);</a:t>
            </a:r>
            <a:endParaRPr lang="en-US" altLang="ko-KR">
              <a:solidFill>
                <a:schemeClr val="tx1"/>
              </a:solidFill>
            </a:endParaRPr>
          </a:p>
          <a:p>
            <a:endParaRPr lang="en-US" altLang="ko-KR" smtClean="0">
              <a:solidFill>
                <a:schemeClr val="tx1"/>
              </a:solidFill>
            </a:endParaRPr>
          </a:p>
          <a:p>
            <a:r>
              <a:rPr lang="en-US" altLang="ko-KR">
                <a:solidFill>
                  <a:schemeClr val="tx1"/>
                </a:solidFill>
              </a:rPr>
              <a:t>	</a:t>
            </a:r>
            <a:r>
              <a:rPr lang="en-US" altLang="ko-KR" smtClean="0">
                <a:solidFill>
                  <a:schemeClr val="tx1"/>
                </a:solidFill>
              </a:rPr>
              <a:t>return allData;</a:t>
            </a:r>
          </a:p>
          <a:p>
            <a:r>
              <a:rPr lang="en-US" altLang="ko-KR">
                <a:solidFill>
                  <a:schemeClr val="tx1"/>
                </a:solidFill>
              </a:rPr>
              <a:t>}</a:t>
            </a:r>
            <a:r>
              <a:rPr lang="en-US" altLang="ko-KR" smtClean="0">
                <a:solidFill>
                  <a:schemeClr val="tx1"/>
                </a:solidFill>
              </a:rPr>
              <a:t> 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483582" y="2959277"/>
            <a:ext cx="30700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mtClean="0">
                <a:solidFill>
                  <a:srgbClr val="3F7F5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</a:t>
            </a:r>
            <a:r>
              <a:rPr lang="ko-KR" altLang="en-US" smtClean="0">
                <a:solidFill>
                  <a:srgbClr val="3F7F5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파일을 한 줄씩 읽어옴</a:t>
            </a:r>
            <a:r>
              <a:rPr lang="en-US" altLang="ko-KR" smtClean="0">
                <a:solidFill>
                  <a:srgbClr val="3F7F5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6368987" y="3429000"/>
            <a:ext cx="2492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mtClean="0">
                <a:solidFill>
                  <a:srgbClr val="3F7F5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</a:t>
            </a:r>
            <a:r>
              <a:rPr lang="ko-KR" altLang="en-US" smtClean="0">
                <a:solidFill>
                  <a:srgbClr val="3F7F5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데이터 형식 파악</a:t>
            </a:r>
            <a:r>
              <a:rPr lang="en-US" altLang="ko-KR" smtClean="0">
                <a:solidFill>
                  <a:srgbClr val="3F7F5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4753159" y="4558327"/>
            <a:ext cx="54938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mtClean="0">
                <a:solidFill>
                  <a:srgbClr val="3F7F5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</a:t>
            </a:r>
            <a:r>
              <a:rPr lang="ko-KR" altLang="en-US" smtClean="0">
                <a:solidFill>
                  <a:srgbClr val="3F7F5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한 줄씩 파싱한 데이터 묶음을 리스트에 추가</a:t>
            </a:r>
            <a:r>
              <a:rPr lang="en-US" altLang="ko-KR" smtClean="0">
                <a:solidFill>
                  <a:srgbClr val="3F7F5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2001520" y="4558327"/>
            <a:ext cx="2751638" cy="36933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꺾인 연결선 9"/>
          <p:cNvCxnSpPr>
            <a:stCxn id="5" idx="1"/>
          </p:cNvCxnSpPr>
          <p:nvPr/>
        </p:nvCxnSpPr>
        <p:spPr>
          <a:xfrm rot="10800000" flipV="1">
            <a:off x="4236729" y="3454083"/>
            <a:ext cx="1676393" cy="1006156"/>
          </a:xfrm>
          <a:prstGeom prst="bentConnector3">
            <a:avLst>
              <a:gd name="adj1" fmla="val 50000"/>
            </a:avLst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id="{171FE0FA-6880-E847-9D78-B2711F89530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2947" y="124538"/>
            <a:ext cx="1261713" cy="274859"/>
          </a:xfrm>
          <a:prstGeom prst="rect">
            <a:avLst/>
          </a:prstGeom>
        </p:spPr>
      </p:pic>
      <p:cxnSp>
        <p:nvCxnSpPr>
          <p:cNvPr id="14" name="직선 연결선 13"/>
          <p:cNvCxnSpPr/>
          <p:nvPr/>
        </p:nvCxnSpPr>
        <p:spPr>
          <a:xfrm>
            <a:off x="1469740" y="429651"/>
            <a:ext cx="216724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1780597" y="229596"/>
            <a:ext cx="1229303" cy="400110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r>
              <a:rPr lang="ko-KR" altLang="en-US" sz="2000">
                <a:solidFill>
                  <a:prstClr val="black">
                    <a:lumMod val="75000"/>
                    <a:lumOff val="25000"/>
                  </a:prstClr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프로젝트</a:t>
            </a:r>
            <a:endParaRPr lang="en-US" altLang="ko-KR" sz="2000" dirty="0">
              <a:solidFill>
                <a:prstClr val="black">
                  <a:lumMod val="75000"/>
                  <a:lumOff val="25000"/>
                </a:prstClr>
              </a:solidFill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</p:txBody>
      </p:sp>
      <p:sp>
        <p:nvSpPr>
          <p:cNvPr id="17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altLang="ko-KR" b="1"/>
              <a:t>Parsing </a:t>
            </a:r>
            <a:r>
              <a:rPr lang="en-US" altLang="ko-KR" b="1">
                <a:solidFill>
                  <a:schemeClr val="accent5"/>
                </a:solidFill>
              </a:rPr>
              <a:t>tagged</a:t>
            </a:r>
            <a:r>
              <a:rPr lang="en-US" altLang="ko-KR" b="1" smtClean="0"/>
              <a:t> </a:t>
            </a:r>
            <a:r>
              <a:rPr lang="en-US" altLang="ko-KR" b="1"/>
              <a:t>File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975359" y="1530201"/>
            <a:ext cx="1028192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400" smtClean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코드 소개</a:t>
            </a:r>
            <a:endParaRPr lang="en-US" altLang="ko-KR" sz="2400"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913121" y="365125"/>
            <a:ext cx="6021840" cy="617791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altLang="ko-KR" b="1" smtClean="0">
                <a:solidFill>
                  <a:srgbClr val="FF0000"/>
                </a:solidFill>
              </a:rPr>
              <a:t>Point</a:t>
            </a:r>
          </a:p>
          <a:p>
            <a:pPr algn="ctr"/>
            <a:endParaRPr lang="en-US" altLang="ko-KR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en-US" altLang="ko-KR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</a:rPr>
              <a:t>tagged 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형식을 취하는 데이터 </a:t>
            </a:r>
            <a:r>
              <a:rPr lang="ko-KR" alt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값</a:t>
            </a:r>
            <a:endParaRPr lang="en-US" altLang="ko-KR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altLang="ko-KR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en-US" altLang="ko-KR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</a:rPr>
              <a:t>tag-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값 순서가 아닌 개행문자를 포함한 데이터 값</a:t>
            </a:r>
          </a:p>
        </p:txBody>
      </p:sp>
    </p:spTree>
    <p:extLst>
      <p:ext uri="{BB962C8B-B14F-4D97-AF65-F5344CB8AC3E}">
        <p14:creationId xmlns:p14="http://schemas.microsoft.com/office/powerpoint/2010/main" val="1364334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1090612" y="2047020"/>
            <a:ext cx="10010775" cy="1451860"/>
          </a:xfrm>
          <a:prstGeom prst="rect">
            <a:avLst/>
          </a:prstGeom>
          <a:solidFill>
            <a:schemeClr val="bg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>
              <a:solidFill>
                <a:schemeClr val="tx1"/>
              </a:solidFill>
            </a:endParaRPr>
          </a:p>
          <a:p>
            <a:endParaRPr lang="en-US" altLang="ko-KR" smtClean="0">
              <a:solidFill>
                <a:schemeClr val="tx1"/>
              </a:solidFill>
            </a:endParaRPr>
          </a:p>
          <a:p>
            <a:endParaRPr lang="en-US" altLang="ko-KR">
              <a:solidFill>
                <a:schemeClr val="tx1"/>
              </a:solidFill>
            </a:endParaRPr>
          </a:p>
          <a:p>
            <a:endParaRPr lang="en-US" altLang="ko-KR" smtClean="0">
              <a:solidFill>
                <a:schemeClr val="tx1"/>
              </a:solidFill>
            </a:endParaRPr>
          </a:p>
          <a:p>
            <a:endParaRPr lang="en-US" altLang="ko-KR">
              <a:solidFill>
                <a:schemeClr val="tx1"/>
              </a:solidFill>
            </a:endParaRPr>
          </a:p>
          <a:p>
            <a:endParaRPr lang="en-US" altLang="ko-KR" smtClean="0">
              <a:solidFill>
                <a:schemeClr val="tx1"/>
              </a:solidFill>
            </a:endParaRPr>
          </a:p>
          <a:p>
            <a:endParaRPr lang="en-US" altLang="ko-KR">
              <a:solidFill>
                <a:schemeClr val="tx1"/>
              </a:solidFill>
            </a:endParaRPr>
          </a:p>
          <a:p>
            <a:endParaRPr lang="en-US" altLang="ko-KR" smtClean="0">
              <a:solidFill>
                <a:schemeClr val="tx1"/>
              </a:solidFill>
            </a:endParaRPr>
          </a:p>
          <a:p>
            <a:endParaRPr lang="en-US" altLang="ko-KR">
              <a:solidFill>
                <a:schemeClr val="tx1"/>
              </a:solidFill>
            </a:endParaRPr>
          </a:p>
          <a:p>
            <a:endParaRPr lang="en-US" altLang="ko-KR" smtClean="0">
              <a:solidFill>
                <a:schemeClr val="tx1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smtClean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요구사항</a:t>
            </a:r>
            <a:endParaRPr lang="ko-KR" altLang="en-US"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</p:txBody>
      </p:sp>
      <p:sp>
        <p:nvSpPr>
          <p:cNvPr id="12" name="내용 개체 틀 3"/>
          <p:cNvSpPr>
            <a:spLocks noGrp="1"/>
          </p:cNvSpPr>
          <p:nvPr>
            <p:ph sz="half" idx="2"/>
          </p:nvPr>
        </p:nvSpPr>
        <p:spPr>
          <a:xfrm>
            <a:off x="6632944" y="2207585"/>
            <a:ext cx="5181600" cy="1435395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900" b="1" smtClean="0"/>
              <a:t>DB to File</a:t>
            </a:r>
            <a:endParaRPr lang="en-US" altLang="ko-KR" smtClean="0"/>
          </a:p>
          <a:p>
            <a:pPr>
              <a:lnSpc>
                <a:spcPct val="150000"/>
              </a:lnSpc>
            </a:pPr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71FE0FA-6880-E847-9D78-B2711F89530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2947" y="124538"/>
            <a:ext cx="1261713" cy="274859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1780598" y="229596"/>
            <a:ext cx="708124" cy="400110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r>
              <a:rPr lang="ko-KR" altLang="en-US" sz="2000" smtClean="0">
                <a:solidFill>
                  <a:prstClr val="black">
                    <a:lumMod val="75000"/>
                    <a:lumOff val="25000"/>
                  </a:prstClr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과제</a:t>
            </a:r>
            <a:endParaRPr lang="en-US" altLang="ko-KR" sz="2000" dirty="0">
              <a:solidFill>
                <a:prstClr val="black">
                  <a:lumMod val="75000"/>
                  <a:lumOff val="25000"/>
                </a:prstClr>
              </a:solidFill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1469740" y="429651"/>
            <a:ext cx="216724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내용 개체 틀 2"/>
          <p:cNvSpPr txBox="1">
            <a:spLocks/>
          </p:cNvSpPr>
          <p:nvPr/>
        </p:nvSpPr>
        <p:spPr>
          <a:xfrm>
            <a:off x="377455" y="2207585"/>
            <a:ext cx="5181600" cy="34550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ko-KR" sz="3900" b="1" smtClean="0"/>
              <a:t>File to DB</a:t>
            </a:r>
          </a:p>
          <a:p>
            <a:pPr marL="457200" lvl="1" indent="0" algn="ctr">
              <a:lnSpc>
                <a:spcPct val="150000"/>
              </a:lnSpc>
              <a:buFont typeface="Arial" panose="020B0604020202020204" pitchFamily="34" charset="0"/>
              <a:buNone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6257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altLang="ko-KR" b="1"/>
              <a:t>Parsing </a:t>
            </a:r>
            <a:r>
              <a:rPr lang="en-US" altLang="ko-KR" b="1">
                <a:solidFill>
                  <a:schemeClr val="accent5"/>
                </a:solidFill>
              </a:rPr>
              <a:t>tagged</a:t>
            </a:r>
            <a:r>
              <a:rPr lang="en-US" altLang="ko-KR" b="1" smtClean="0"/>
              <a:t> </a:t>
            </a:r>
            <a:r>
              <a:rPr lang="en-US" altLang="ko-KR" b="1"/>
              <a:t>File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975359" y="1530201"/>
            <a:ext cx="1028192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400" smtClean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코드 소개</a:t>
            </a:r>
            <a:endParaRPr lang="en-US" altLang="ko-KR" sz="2400"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090612" y="2047021"/>
            <a:ext cx="10010775" cy="4029076"/>
          </a:xfrm>
          <a:prstGeom prst="rect">
            <a:avLst/>
          </a:prstGeom>
          <a:solidFill>
            <a:schemeClr val="bg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>
                <a:solidFill>
                  <a:schemeClr val="tx1"/>
                </a:solidFill>
              </a:rPr>
              <a:t>p</a:t>
            </a:r>
            <a:r>
              <a:rPr lang="en-US" altLang="ko-KR" smtClean="0">
                <a:solidFill>
                  <a:schemeClr val="tx1"/>
                </a:solidFill>
              </a:rPr>
              <a:t>ublic static List&lt;String[]&gt; tagFileReader( String path ) {</a:t>
            </a:r>
          </a:p>
          <a:p>
            <a:endParaRPr lang="en-US" altLang="ko-KR">
              <a:solidFill>
                <a:schemeClr val="tx1"/>
              </a:solidFill>
            </a:endParaRPr>
          </a:p>
          <a:p>
            <a:r>
              <a:rPr lang="en-US" altLang="ko-KR" smtClean="0">
                <a:solidFill>
                  <a:schemeClr val="tx1"/>
                </a:solidFill>
              </a:rPr>
              <a:t>	parseData( ); </a:t>
            </a:r>
          </a:p>
          <a:p>
            <a:endParaRPr lang="en-US" altLang="ko-KR">
              <a:solidFill>
                <a:schemeClr val="tx1"/>
              </a:solidFill>
            </a:endParaRPr>
          </a:p>
          <a:p>
            <a:r>
              <a:rPr lang="en-US" altLang="ko-KR" smtClean="0">
                <a:solidFill>
                  <a:schemeClr val="tx1"/>
                </a:solidFill>
              </a:rPr>
              <a:t>	setDataFormat( );</a:t>
            </a:r>
          </a:p>
          <a:p>
            <a:endParaRPr lang="en-US" altLang="ko-KR">
              <a:solidFill>
                <a:schemeClr val="tx1"/>
              </a:solidFill>
            </a:endParaRPr>
          </a:p>
          <a:p>
            <a:r>
              <a:rPr lang="en-US" altLang="ko-KR" smtClean="0">
                <a:solidFill>
                  <a:schemeClr val="tx1"/>
                </a:solidFill>
              </a:rPr>
              <a:t>	List&lt;String[]&gt; allData = new ArrayList&lt;&gt;();</a:t>
            </a:r>
          </a:p>
          <a:p>
            <a:r>
              <a:rPr lang="en-US" altLang="ko-KR" smtClean="0">
                <a:solidFill>
                  <a:schemeClr val="tx1"/>
                </a:solidFill>
              </a:rPr>
              <a:t>	</a:t>
            </a:r>
          </a:p>
          <a:p>
            <a:r>
              <a:rPr lang="en-US" altLang="ko-KR">
                <a:solidFill>
                  <a:schemeClr val="tx1"/>
                </a:solidFill>
              </a:rPr>
              <a:t>	</a:t>
            </a:r>
            <a:r>
              <a:rPr lang="en-US" altLang="ko-KR" smtClean="0">
                <a:solidFill>
                  <a:schemeClr val="tx1"/>
                </a:solidFill>
              </a:rPr>
              <a:t>allData.add(</a:t>
            </a:r>
            <a:r>
              <a:rPr lang="ko-KR" altLang="en-US" smtClean="0">
                <a:solidFill>
                  <a:schemeClr val="tx1"/>
                </a:solidFill>
              </a:rPr>
              <a:t>데이터 묶음</a:t>
            </a:r>
            <a:r>
              <a:rPr lang="en-US" altLang="ko-KR" smtClean="0">
                <a:solidFill>
                  <a:schemeClr val="tx1"/>
                </a:solidFill>
              </a:rPr>
              <a:t>);</a:t>
            </a:r>
            <a:endParaRPr lang="en-US" altLang="ko-KR">
              <a:solidFill>
                <a:schemeClr val="tx1"/>
              </a:solidFill>
            </a:endParaRPr>
          </a:p>
          <a:p>
            <a:endParaRPr lang="en-US" altLang="ko-KR" smtClean="0">
              <a:solidFill>
                <a:schemeClr val="tx1"/>
              </a:solidFill>
            </a:endParaRPr>
          </a:p>
          <a:p>
            <a:r>
              <a:rPr lang="en-US" altLang="ko-KR">
                <a:solidFill>
                  <a:schemeClr val="tx1"/>
                </a:solidFill>
              </a:rPr>
              <a:t>	</a:t>
            </a:r>
            <a:r>
              <a:rPr lang="en-US" altLang="ko-KR" smtClean="0">
                <a:solidFill>
                  <a:schemeClr val="tx1"/>
                </a:solidFill>
              </a:rPr>
              <a:t>return allData;</a:t>
            </a:r>
          </a:p>
          <a:p>
            <a:r>
              <a:rPr lang="en-US" altLang="ko-KR">
                <a:solidFill>
                  <a:schemeClr val="tx1"/>
                </a:solidFill>
              </a:rPr>
              <a:t>}</a:t>
            </a:r>
            <a:r>
              <a:rPr lang="en-US" altLang="ko-KR" smtClean="0">
                <a:solidFill>
                  <a:schemeClr val="tx1"/>
                </a:solidFill>
              </a:rPr>
              <a:t> 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483582" y="2959277"/>
            <a:ext cx="30700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mtClean="0">
                <a:solidFill>
                  <a:srgbClr val="3F7F5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</a:t>
            </a:r>
            <a:r>
              <a:rPr lang="ko-KR" altLang="en-US" smtClean="0">
                <a:solidFill>
                  <a:srgbClr val="3F7F5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파일을 한 줄씩 읽어옴</a:t>
            </a:r>
            <a:r>
              <a:rPr lang="en-US" altLang="ko-KR" smtClean="0">
                <a:solidFill>
                  <a:srgbClr val="3F7F5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6368987" y="3429000"/>
            <a:ext cx="2492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mtClean="0">
                <a:solidFill>
                  <a:srgbClr val="3F7F5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</a:t>
            </a:r>
            <a:r>
              <a:rPr lang="ko-KR" altLang="en-US" smtClean="0">
                <a:solidFill>
                  <a:srgbClr val="3F7F5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데이터 형식 파악</a:t>
            </a:r>
            <a:r>
              <a:rPr lang="en-US" altLang="ko-KR" smtClean="0">
                <a:solidFill>
                  <a:srgbClr val="3F7F5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4753159" y="4558327"/>
            <a:ext cx="54938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mtClean="0">
                <a:solidFill>
                  <a:srgbClr val="3F7F5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</a:t>
            </a:r>
            <a:r>
              <a:rPr lang="ko-KR" altLang="en-US" smtClean="0">
                <a:solidFill>
                  <a:srgbClr val="3F7F5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한 줄씩 파싱한 데이터 묶음을 리스트에 추가</a:t>
            </a:r>
            <a:r>
              <a:rPr lang="en-US" altLang="ko-KR" smtClean="0">
                <a:solidFill>
                  <a:srgbClr val="3F7F5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913121" y="365125"/>
            <a:ext cx="6021840" cy="617791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꺾인 연결선 9"/>
          <p:cNvCxnSpPr>
            <a:stCxn id="5" idx="1"/>
          </p:cNvCxnSpPr>
          <p:nvPr/>
        </p:nvCxnSpPr>
        <p:spPr>
          <a:xfrm rot="10800000" flipV="1">
            <a:off x="4236729" y="3454083"/>
            <a:ext cx="1676393" cy="1006156"/>
          </a:xfrm>
          <a:prstGeom prst="bentConnector3">
            <a:avLst>
              <a:gd name="adj1" fmla="val 50000"/>
            </a:avLst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5935192" y="789452"/>
            <a:ext cx="6096000" cy="535531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b="1" smtClean="0">
                <a:solidFill>
                  <a:srgbClr val="7F00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boolean</a:t>
            </a:r>
            <a:r>
              <a:rPr lang="en-US" altLang="ko-KR" b="1" smtClean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b="1">
                <a:solidFill>
                  <a:srgbClr val="6A3E3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isExtraValue</a:t>
            </a:r>
            <a:r>
              <a:rPr lang="en-US" altLang="ko-KR" b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b="1">
                <a:solidFill>
                  <a:srgbClr val="7F00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false</a:t>
            </a:r>
            <a:r>
              <a:rPr lang="en-US" altLang="ko-KR" b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b="1">
                <a:solidFill>
                  <a:srgbClr val="7F00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en-US" altLang="ko-KR" b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b="1">
                <a:solidFill>
                  <a:srgbClr val="6A3E3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colIndexWithExtraValue</a:t>
            </a:r>
            <a:r>
              <a:rPr lang="en-US" altLang="ko-KR" b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-1</a:t>
            </a:r>
            <a:r>
              <a:rPr lang="en-US" altLang="ko-KR" b="1" smtClean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b="1">
                <a:solidFill>
                  <a:srgbClr val="7F00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while</a:t>
            </a:r>
            <a:r>
              <a:rPr lang="en-US" altLang="ko-KR" b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( (</a:t>
            </a:r>
            <a:r>
              <a:rPr lang="en-US" altLang="ko-KR" b="1">
                <a:solidFill>
                  <a:srgbClr val="6A3E3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dataLine</a:t>
            </a:r>
            <a:r>
              <a:rPr lang="en-US" altLang="ko-KR" b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b="1" i="1">
                <a:solidFill>
                  <a:srgbClr val="0000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br</a:t>
            </a:r>
            <a:r>
              <a:rPr lang="en-US" altLang="ko-KR" b="1" i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.readLine()) != </a:t>
            </a:r>
            <a:r>
              <a:rPr lang="en-US" altLang="ko-KR" b="1" i="1">
                <a:solidFill>
                  <a:srgbClr val="7F00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null</a:t>
            </a:r>
            <a:r>
              <a:rPr lang="en-US" altLang="ko-KR" b="1" i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 {   </a:t>
            </a:r>
          </a:p>
          <a:p>
            <a:r>
              <a:rPr lang="en-US" altLang="ko-KR" smtClean="0">
                <a:solidFill>
                  <a:srgbClr val="6A3E3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dataLine</a:t>
            </a:r>
            <a:r>
              <a:rPr lang="en-US" altLang="ko-KR" smtClean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.trim</a:t>
            </a:r>
            <a:r>
              <a:rPr lang="en-US" altLang="ko-KR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();</a:t>
            </a:r>
          </a:p>
          <a:p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b="1" smtClean="0">
                <a:solidFill>
                  <a:srgbClr val="7F00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if</a:t>
            </a:r>
            <a:r>
              <a:rPr lang="en-US" altLang="ko-KR" b="1" smtClean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b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b="1">
                <a:solidFill>
                  <a:srgbClr val="6A3E3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dataLine</a:t>
            </a:r>
            <a:r>
              <a:rPr lang="en-US" altLang="ko-KR" b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.contains(</a:t>
            </a:r>
            <a:r>
              <a:rPr lang="en-US" altLang="ko-KR" b="1">
                <a:solidFill>
                  <a:srgbClr val="2A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"^[START]"</a:t>
            </a:r>
            <a:r>
              <a:rPr lang="en-US" altLang="ko-KR" b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)) {</a:t>
            </a:r>
          </a:p>
          <a:p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mtClean="0">
                <a:solidFill>
                  <a:srgbClr val="6A3E3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data</a:t>
            </a:r>
            <a:r>
              <a:rPr lang="en-US" altLang="ko-KR" smtClean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 </a:t>
            </a:r>
            <a:r>
              <a:rPr lang="en-US" altLang="ko-KR" b="1">
                <a:solidFill>
                  <a:srgbClr val="7F00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new</a:t>
            </a:r>
            <a:r>
              <a:rPr lang="en-US" altLang="ko-KR" b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String[DocData.</a:t>
            </a:r>
            <a:r>
              <a:rPr lang="en-US" altLang="ko-KR" b="1" i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getSize</a:t>
            </a:r>
            <a:r>
              <a:rPr lang="en-US" altLang="ko-KR" b="1" i="1" smtClean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()];</a:t>
            </a:r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b="1" smtClean="0">
                <a:solidFill>
                  <a:srgbClr val="7F00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continue</a:t>
            </a:r>
            <a:r>
              <a:rPr lang="en-US" altLang="ko-KR" b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mtClean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} </a:t>
            </a:r>
            <a:r>
              <a:rPr lang="en-US" altLang="ko-KR" b="1">
                <a:solidFill>
                  <a:srgbClr val="7F00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else</a:t>
            </a:r>
            <a:r>
              <a:rPr lang="en-US" altLang="ko-KR" b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b="1">
                <a:solidFill>
                  <a:srgbClr val="7F00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if</a:t>
            </a:r>
            <a:r>
              <a:rPr lang="en-US" altLang="ko-KR" b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(</a:t>
            </a:r>
            <a:r>
              <a:rPr lang="en-US" altLang="ko-KR" b="1">
                <a:solidFill>
                  <a:srgbClr val="6A3E3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dataLine</a:t>
            </a:r>
            <a:r>
              <a:rPr lang="en-US" altLang="ko-KR" b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.contains(</a:t>
            </a:r>
            <a:r>
              <a:rPr lang="en-US" altLang="ko-KR" b="1">
                <a:solidFill>
                  <a:srgbClr val="2A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"^[END]"</a:t>
            </a:r>
            <a:r>
              <a:rPr lang="en-US" altLang="ko-KR" b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)) {</a:t>
            </a:r>
          </a:p>
          <a:p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i="1" smtClean="0">
                <a:solidFill>
                  <a:srgbClr val="0000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allData</a:t>
            </a:r>
            <a:r>
              <a:rPr lang="en-US" altLang="ko-KR" i="1" smtClean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.add(</a:t>
            </a:r>
            <a:r>
              <a:rPr lang="en-US" altLang="ko-KR" i="1" smtClean="0">
                <a:solidFill>
                  <a:srgbClr val="6A3E3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data</a:t>
            </a:r>
            <a:r>
              <a:rPr lang="en-US" altLang="ko-KR" i="1" smtClean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b="1" smtClean="0">
                <a:solidFill>
                  <a:srgbClr val="7F00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continue</a:t>
            </a:r>
            <a:r>
              <a:rPr lang="en-US" altLang="ko-KR" b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mtClean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} </a:t>
            </a:r>
            <a:r>
              <a:rPr lang="en-US" altLang="ko-KR" b="1">
                <a:solidFill>
                  <a:srgbClr val="7F00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else</a:t>
            </a:r>
            <a:r>
              <a:rPr lang="en-US" altLang="ko-KR" b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b="1">
                <a:solidFill>
                  <a:srgbClr val="7F00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if</a:t>
            </a:r>
            <a:r>
              <a:rPr lang="en-US" altLang="ko-KR" b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(</a:t>
            </a:r>
            <a:r>
              <a:rPr lang="en-US" altLang="ko-KR" b="1" smtClean="0">
                <a:solidFill>
                  <a:srgbClr val="6A3E3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dataLine</a:t>
            </a:r>
            <a:r>
              <a:rPr lang="en-US" altLang="ko-KR" b="1" smtClean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b="1" smtClean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문자열 끝 </a:t>
            </a:r>
            <a:r>
              <a:rPr lang="en-US" altLang="ko-KR" b="1" smtClean="0">
                <a:solidFill>
                  <a:srgbClr val="2A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"["</a:t>
            </a:r>
            <a:r>
              <a:rPr lang="en-US" altLang="ko-KR" b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, </a:t>
            </a:r>
            <a:r>
              <a:rPr lang="en-US" altLang="ko-KR" b="1" smtClean="0">
                <a:solidFill>
                  <a:srgbClr val="2A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"]" </a:t>
            </a:r>
            <a:r>
              <a:rPr lang="ko-KR" altLang="en-US" b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포함</a:t>
            </a:r>
            <a:r>
              <a:rPr lang="en-US" altLang="ko-KR" b="1" smtClean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){ </a:t>
            </a:r>
            <a:endParaRPr lang="en-US" altLang="ko-KR" b="1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endParaRPr lang="nn-NO" altLang="ko-KR" b="1" smtClean="0">
              <a:solidFill>
                <a:srgbClr val="7F0055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lang="nn-NO" altLang="ko-KR" b="1" smtClean="0">
                <a:solidFill>
                  <a:srgbClr val="7F00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 . .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5988367" y="680720"/>
            <a:ext cx="3795711" cy="849481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9806148" y="789452"/>
            <a:ext cx="15600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mtClean="0"/>
              <a:t>개행문자 라인 </a:t>
            </a:r>
            <a:endParaRPr lang="en-US" altLang="ko-KR" sz="1600" smtClean="0"/>
          </a:p>
          <a:p>
            <a:r>
              <a:rPr lang="ko-KR" altLang="en-US" sz="1600" smtClean="0"/>
              <a:t>추가 여부 판단</a:t>
            </a:r>
            <a:endParaRPr lang="ko-KR" altLang="en-US" sz="1600"/>
          </a:p>
        </p:txBody>
      </p:sp>
      <p:sp>
        <p:nvSpPr>
          <p:cNvPr id="16" name="원형 화살표 15"/>
          <p:cNvSpPr/>
          <p:nvPr/>
        </p:nvSpPr>
        <p:spPr>
          <a:xfrm rot="15103476">
            <a:off x="4763464" y="2077522"/>
            <a:ext cx="3211042" cy="3164122"/>
          </a:xfrm>
          <a:prstGeom prst="circularArrow">
            <a:avLst>
              <a:gd name="adj1" fmla="val 6093"/>
              <a:gd name="adj2" fmla="val 1142319"/>
              <a:gd name="adj3" fmla="val 20457679"/>
              <a:gd name="adj4" fmla="val 10800000"/>
              <a:gd name="adj5" fmla="val 1250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원형 화살표 10"/>
          <p:cNvSpPr/>
          <p:nvPr/>
        </p:nvSpPr>
        <p:spPr>
          <a:xfrm rot="14883966">
            <a:off x="5681512" y="2006487"/>
            <a:ext cx="1754070" cy="1635328"/>
          </a:xfrm>
          <a:prstGeom prst="circularArrow">
            <a:avLst>
              <a:gd name="adj1" fmla="val 6093"/>
              <a:gd name="adj2" fmla="val 1142319"/>
              <a:gd name="adj3" fmla="val 20457679"/>
              <a:gd name="adj4" fmla="val 10800000"/>
              <a:gd name="adj5" fmla="val 125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7026185" y="1594703"/>
            <a:ext cx="2981415" cy="359825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171FE0FA-6880-E847-9D78-B2711F89530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2947" y="124538"/>
            <a:ext cx="1261713" cy="274859"/>
          </a:xfrm>
          <a:prstGeom prst="rect">
            <a:avLst/>
          </a:prstGeom>
        </p:spPr>
      </p:pic>
      <p:cxnSp>
        <p:nvCxnSpPr>
          <p:cNvPr id="21" name="직선 연결선 20"/>
          <p:cNvCxnSpPr/>
          <p:nvPr/>
        </p:nvCxnSpPr>
        <p:spPr>
          <a:xfrm>
            <a:off x="1469740" y="429651"/>
            <a:ext cx="216724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1780597" y="229596"/>
            <a:ext cx="1229303" cy="400110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r>
              <a:rPr lang="ko-KR" altLang="en-US" sz="2000">
                <a:solidFill>
                  <a:prstClr val="black">
                    <a:lumMod val="75000"/>
                    <a:lumOff val="25000"/>
                  </a:prstClr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프로젝트</a:t>
            </a:r>
            <a:endParaRPr lang="en-US" altLang="ko-KR" sz="2000" dirty="0">
              <a:solidFill>
                <a:prstClr val="black">
                  <a:lumMod val="75000"/>
                  <a:lumOff val="25000"/>
                </a:prstClr>
              </a:solidFill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86601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7" grpId="0" animBg="1"/>
      <p:bldP spid="9" grpId="0"/>
      <p:bldP spid="16" grpId="0" animBg="1"/>
      <p:bldP spid="11" grpId="0" animBg="1"/>
      <p:bldP spid="1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altLang="ko-KR" b="1"/>
              <a:t>Parsing </a:t>
            </a:r>
            <a:r>
              <a:rPr lang="en-US" altLang="ko-KR" b="1">
                <a:solidFill>
                  <a:schemeClr val="accent5"/>
                </a:solidFill>
              </a:rPr>
              <a:t>tagged</a:t>
            </a:r>
            <a:r>
              <a:rPr lang="en-US" altLang="ko-KR" b="1" smtClean="0"/>
              <a:t> </a:t>
            </a:r>
            <a:r>
              <a:rPr lang="en-US" altLang="ko-KR" b="1"/>
              <a:t>File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975359" y="1530201"/>
            <a:ext cx="1028192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400" smtClean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코드 소개</a:t>
            </a:r>
            <a:endParaRPr lang="en-US" altLang="ko-KR" sz="2400"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090612" y="2047021"/>
            <a:ext cx="10010775" cy="4029076"/>
          </a:xfrm>
          <a:prstGeom prst="rect">
            <a:avLst/>
          </a:prstGeom>
          <a:solidFill>
            <a:schemeClr val="bg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>
                <a:solidFill>
                  <a:schemeClr val="tx1"/>
                </a:solidFill>
              </a:rPr>
              <a:t>p</a:t>
            </a:r>
            <a:r>
              <a:rPr lang="en-US" altLang="ko-KR" smtClean="0">
                <a:solidFill>
                  <a:schemeClr val="tx1"/>
                </a:solidFill>
              </a:rPr>
              <a:t>ublic static List&lt;String[]&gt; tagFileReader( String path ) {</a:t>
            </a:r>
          </a:p>
          <a:p>
            <a:endParaRPr lang="en-US" altLang="ko-KR">
              <a:solidFill>
                <a:schemeClr val="tx1"/>
              </a:solidFill>
            </a:endParaRPr>
          </a:p>
          <a:p>
            <a:r>
              <a:rPr lang="en-US" altLang="ko-KR" smtClean="0">
                <a:solidFill>
                  <a:schemeClr val="tx1"/>
                </a:solidFill>
              </a:rPr>
              <a:t>	parseData( ); </a:t>
            </a:r>
          </a:p>
          <a:p>
            <a:endParaRPr lang="en-US" altLang="ko-KR">
              <a:solidFill>
                <a:schemeClr val="tx1"/>
              </a:solidFill>
            </a:endParaRPr>
          </a:p>
          <a:p>
            <a:r>
              <a:rPr lang="en-US" altLang="ko-KR" smtClean="0">
                <a:solidFill>
                  <a:schemeClr val="tx1"/>
                </a:solidFill>
              </a:rPr>
              <a:t>	setDataFormat( );</a:t>
            </a:r>
          </a:p>
          <a:p>
            <a:endParaRPr lang="en-US" altLang="ko-KR">
              <a:solidFill>
                <a:schemeClr val="tx1"/>
              </a:solidFill>
            </a:endParaRPr>
          </a:p>
          <a:p>
            <a:r>
              <a:rPr lang="en-US" altLang="ko-KR" smtClean="0">
                <a:solidFill>
                  <a:schemeClr val="tx1"/>
                </a:solidFill>
              </a:rPr>
              <a:t>	List&lt;String[]&gt; allData = new ArrayList&lt;&gt;();</a:t>
            </a:r>
          </a:p>
          <a:p>
            <a:r>
              <a:rPr lang="en-US" altLang="ko-KR" smtClean="0">
                <a:solidFill>
                  <a:schemeClr val="tx1"/>
                </a:solidFill>
              </a:rPr>
              <a:t>	</a:t>
            </a:r>
          </a:p>
          <a:p>
            <a:r>
              <a:rPr lang="en-US" altLang="ko-KR">
                <a:solidFill>
                  <a:schemeClr val="tx1"/>
                </a:solidFill>
              </a:rPr>
              <a:t>	</a:t>
            </a:r>
            <a:r>
              <a:rPr lang="en-US" altLang="ko-KR" smtClean="0">
                <a:solidFill>
                  <a:schemeClr val="tx1"/>
                </a:solidFill>
              </a:rPr>
              <a:t>allData.add(</a:t>
            </a:r>
            <a:r>
              <a:rPr lang="ko-KR" altLang="en-US" smtClean="0">
                <a:solidFill>
                  <a:schemeClr val="tx1"/>
                </a:solidFill>
              </a:rPr>
              <a:t>데이터 묶음</a:t>
            </a:r>
            <a:r>
              <a:rPr lang="en-US" altLang="ko-KR" smtClean="0">
                <a:solidFill>
                  <a:schemeClr val="tx1"/>
                </a:solidFill>
              </a:rPr>
              <a:t>);</a:t>
            </a:r>
            <a:endParaRPr lang="en-US" altLang="ko-KR">
              <a:solidFill>
                <a:schemeClr val="tx1"/>
              </a:solidFill>
            </a:endParaRPr>
          </a:p>
          <a:p>
            <a:endParaRPr lang="en-US" altLang="ko-KR" smtClean="0">
              <a:solidFill>
                <a:schemeClr val="tx1"/>
              </a:solidFill>
            </a:endParaRPr>
          </a:p>
          <a:p>
            <a:r>
              <a:rPr lang="en-US" altLang="ko-KR">
                <a:solidFill>
                  <a:schemeClr val="tx1"/>
                </a:solidFill>
              </a:rPr>
              <a:t>	</a:t>
            </a:r>
            <a:r>
              <a:rPr lang="en-US" altLang="ko-KR" smtClean="0">
                <a:solidFill>
                  <a:schemeClr val="tx1"/>
                </a:solidFill>
              </a:rPr>
              <a:t>return allData;</a:t>
            </a:r>
          </a:p>
          <a:p>
            <a:r>
              <a:rPr lang="en-US" altLang="ko-KR">
                <a:solidFill>
                  <a:schemeClr val="tx1"/>
                </a:solidFill>
              </a:rPr>
              <a:t>}</a:t>
            </a:r>
            <a:r>
              <a:rPr lang="en-US" altLang="ko-KR" smtClean="0">
                <a:solidFill>
                  <a:schemeClr val="tx1"/>
                </a:solidFill>
              </a:rPr>
              <a:t> 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483582" y="2959277"/>
            <a:ext cx="30700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mtClean="0">
                <a:solidFill>
                  <a:srgbClr val="3F7F5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</a:t>
            </a:r>
            <a:r>
              <a:rPr lang="ko-KR" altLang="en-US" smtClean="0">
                <a:solidFill>
                  <a:srgbClr val="3F7F5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파일을 한 줄씩 읽어옴</a:t>
            </a:r>
            <a:r>
              <a:rPr lang="en-US" altLang="ko-KR" smtClean="0">
                <a:solidFill>
                  <a:srgbClr val="3F7F5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6368987" y="3429000"/>
            <a:ext cx="2492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mtClean="0">
                <a:solidFill>
                  <a:srgbClr val="3F7F5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</a:t>
            </a:r>
            <a:r>
              <a:rPr lang="ko-KR" altLang="en-US" smtClean="0">
                <a:solidFill>
                  <a:srgbClr val="3F7F5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데이터 형식 파악</a:t>
            </a:r>
            <a:r>
              <a:rPr lang="en-US" altLang="ko-KR" smtClean="0">
                <a:solidFill>
                  <a:srgbClr val="3F7F5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4753159" y="4558327"/>
            <a:ext cx="54938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mtClean="0">
                <a:solidFill>
                  <a:srgbClr val="3F7F5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</a:t>
            </a:r>
            <a:r>
              <a:rPr lang="ko-KR" altLang="en-US" smtClean="0">
                <a:solidFill>
                  <a:srgbClr val="3F7F5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한 줄씩 파싱한 데이터 묶음을 리스트에 추가</a:t>
            </a:r>
            <a:r>
              <a:rPr lang="en-US" altLang="ko-KR" smtClean="0">
                <a:solidFill>
                  <a:srgbClr val="3F7F5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913121" y="365125"/>
            <a:ext cx="6021840" cy="617791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꺾인 연결선 9"/>
          <p:cNvCxnSpPr>
            <a:stCxn id="5" idx="1"/>
          </p:cNvCxnSpPr>
          <p:nvPr/>
        </p:nvCxnSpPr>
        <p:spPr>
          <a:xfrm rot="10800000" flipV="1">
            <a:off x="4236729" y="3454083"/>
            <a:ext cx="1676393" cy="1006156"/>
          </a:xfrm>
          <a:prstGeom prst="bentConnector3">
            <a:avLst>
              <a:gd name="adj1" fmla="val 50000"/>
            </a:avLst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5935192" y="301120"/>
            <a:ext cx="6096000" cy="634019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nn-NO" altLang="ko-KR" b="1">
                <a:solidFill>
                  <a:srgbClr val="7F00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 . .</a:t>
            </a:r>
            <a:endParaRPr lang="ko-KR" altLang="en-US"/>
          </a:p>
          <a:p>
            <a:endParaRPr lang="ko-KR" altLang="en-US" sz="100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mtClean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 </a:t>
            </a:r>
            <a:r>
              <a:rPr lang="en-US" altLang="ko-KR" b="1" smtClean="0">
                <a:solidFill>
                  <a:srgbClr val="7F00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else</a:t>
            </a:r>
            <a:r>
              <a:rPr lang="en-US" altLang="ko-KR" b="1" smtClean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b="1" smtClean="0">
                <a:solidFill>
                  <a:srgbClr val="7F00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if</a:t>
            </a:r>
            <a:r>
              <a:rPr lang="en-US" altLang="ko-KR" b="1" smtClean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(</a:t>
            </a:r>
            <a:r>
              <a:rPr lang="en-US" altLang="ko-KR" b="1" smtClean="0">
                <a:solidFill>
                  <a:srgbClr val="6A3E3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dataLine</a:t>
            </a:r>
            <a:r>
              <a:rPr lang="en-US" altLang="ko-KR" b="1" smtClean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b="1" smtClean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문자열 끝 </a:t>
            </a:r>
            <a:r>
              <a:rPr lang="en-US" altLang="ko-KR" b="1" smtClean="0">
                <a:solidFill>
                  <a:srgbClr val="2A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"["</a:t>
            </a:r>
            <a:r>
              <a:rPr lang="en-US" altLang="ko-KR" b="1" smtClean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, </a:t>
            </a:r>
            <a:r>
              <a:rPr lang="en-US" altLang="ko-KR" b="1" smtClean="0">
                <a:solidFill>
                  <a:srgbClr val="2A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"]" </a:t>
            </a:r>
            <a:r>
              <a:rPr lang="ko-KR" altLang="en-US" b="1" smtClean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포함</a:t>
            </a:r>
            <a:r>
              <a:rPr lang="en-US" altLang="ko-KR" b="1" smtClean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){</a:t>
            </a:r>
          </a:p>
          <a:p>
            <a:endParaRPr lang="en-US" altLang="ko-KR" b="1" smtClean="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b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b="1" smtClean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</a:t>
            </a:r>
            <a:r>
              <a:rPr lang="nn-NO" altLang="ko-KR" b="1" smtClean="0">
                <a:solidFill>
                  <a:srgbClr val="7F00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for</a:t>
            </a:r>
            <a:r>
              <a:rPr lang="nn-NO" altLang="ko-KR" b="1" smtClean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(</a:t>
            </a:r>
            <a:r>
              <a:rPr lang="nn-NO" altLang="ko-KR" b="1" i="1" smtClean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 { </a:t>
            </a:r>
            <a:r>
              <a:rPr lang="en-US" altLang="ko-KR" smtClean="0">
                <a:solidFill>
                  <a:srgbClr val="3F7F5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DocData </a:t>
            </a:r>
            <a:r>
              <a:rPr lang="ko-KR" altLang="en-US" smtClean="0">
                <a:solidFill>
                  <a:srgbClr val="3F7F5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크기만큼 반복</a:t>
            </a:r>
            <a:endParaRPr lang="ko-KR" altLang="en-US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b="1" smtClean="0">
                <a:solidFill>
                  <a:srgbClr val="7F00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	if</a:t>
            </a:r>
            <a:r>
              <a:rPr lang="en-US" altLang="ko-KR" b="1" smtClean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(</a:t>
            </a:r>
            <a:r>
              <a:rPr lang="en-US" altLang="ko-KR" b="1" i="1" smtClean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 {</a:t>
            </a:r>
            <a:r>
              <a:rPr lang="en-US" altLang="ko-KR" smtClean="0">
                <a:solidFill>
                  <a:srgbClr val="3F7F5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dataLine </a:t>
            </a:r>
            <a:r>
              <a:rPr lang="ko-KR" altLang="en-US" smtClean="0">
                <a:solidFill>
                  <a:srgbClr val="3F7F5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과 일치하는 </a:t>
            </a:r>
            <a:r>
              <a:rPr lang="en-US" altLang="ko-KR" smtClean="0">
                <a:solidFill>
                  <a:srgbClr val="3F7F5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ColNames[i]</a:t>
            </a:r>
            <a:endParaRPr lang="en-US" altLang="ko-KR">
              <a:solidFill>
                <a:srgbClr val="6A3E3E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lang="en-US" altLang="ko-KR" b="1" i="1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mtClean="0">
                <a:solidFill>
                  <a:srgbClr val="6A3E3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	</a:t>
            </a:r>
            <a:r>
              <a:rPr lang="en-US" altLang="ko-KR">
                <a:solidFill>
                  <a:srgbClr val="3F7F5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mtClean="0">
                <a:solidFill>
                  <a:srgbClr val="6A3E3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data</a:t>
            </a:r>
            <a:r>
              <a:rPr lang="en-US" altLang="ko-KR" smtClean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[</a:t>
            </a:r>
            <a:r>
              <a:rPr lang="en-US" altLang="ko-KR" smtClean="0">
                <a:solidFill>
                  <a:srgbClr val="6A3E3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 = </a:t>
            </a:r>
            <a:r>
              <a:rPr lang="en-US" altLang="ko-KR" i="1">
                <a:solidFill>
                  <a:srgbClr val="0000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br</a:t>
            </a:r>
            <a:r>
              <a:rPr lang="en-US" altLang="ko-KR" i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.readLine();</a:t>
            </a:r>
          </a:p>
          <a:p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mtClean="0">
                <a:solidFill>
                  <a:srgbClr val="6A3E3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isExtraValue</a:t>
            </a:r>
            <a:r>
              <a:rPr lang="en-US" altLang="ko-KR" smtClean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 </a:t>
            </a:r>
            <a:r>
              <a:rPr lang="en-US" altLang="ko-KR" b="1">
                <a:solidFill>
                  <a:srgbClr val="7F00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true</a:t>
            </a:r>
            <a:r>
              <a:rPr lang="en-US" altLang="ko-KR" b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mtClean="0">
                <a:solidFill>
                  <a:srgbClr val="6A3E3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colIndexWithExtraValue</a:t>
            </a:r>
            <a:r>
              <a:rPr lang="en-US" altLang="ko-KR" smtClean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 </a:t>
            </a:r>
            <a:r>
              <a:rPr lang="en-US" altLang="ko-KR">
                <a:solidFill>
                  <a:srgbClr val="6A3E3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b="1" smtClean="0">
                <a:solidFill>
                  <a:srgbClr val="7F00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break</a:t>
            </a:r>
            <a:r>
              <a:rPr lang="en-US" altLang="ko-KR" b="1" smtClean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mtClean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}</a:t>
            </a:r>
          </a:p>
          <a:p>
            <a:r>
              <a:rPr lang="en-US" altLang="ko-KR" smtClean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	</a:t>
            </a:r>
            <a:r>
              <a:rPr lang="en-US" altLang="ko-KR">
                <a:solidFill>
                  <a:srgbClr val="6A3E3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data</a:t>
            </a:r>
            <a:r>
              <a:rPr lang="en-US" altLang="ko-KR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[</a:t>
            </a:r>
            <a:r>
              <a:rPr lang="en-US" altLang="ko-KR">
                <a:solidFill>
                  <a:srgbClr val="6A3E3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colIndexWithExtraValue</a:t>
            </a:r>
            <a:r>
              <a:rPr lang="en-US" altLang="ko-KR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 += </a:t>
            </a:r>
            <a:endParaRPr lang="en-US" altLang="ko-KR" smtClean="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	</a:t>
            </a:r>
            <a:r>
              <a:rPr lang="en-US" altLang="ko-KR" smtClean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			</a:t>
            </a:r>
            <a:r>
              <a:rPr lang="en-US" altLang="ko-KR" smtClean="0">
                <a:solidFill>
                  <a:srgbClr val="2A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"\</a:t>
            </a:r>
            <a:r>
              <a:rPr lang="en-US" altLang="ko-KR">
                <a:solidFill>
                  <a:srgbClr val="2A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r\n"</a:t>
            </a:r>
            <a:r>
              <a:rPr lang="en-US" altLang="ko-KR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+ </a:t>
            </a:r>
            <a:r>
              <a:rPr lang="en-US" altLang="ko-KR">
                <a:solidFill>
                  <a:srgbClr val="6A3E3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dataLine</a:t>
            </a:r>
            <a:r>
              <a:rPr lang="en-US" altLang="ko-KR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mtClean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	}</a:t>
            </a:r>
            <a:endParaRPr lang="ko-KR" altLang="en-US" smtClean="0"/>
          </a:p>
          <a:p>
            <a:r>
              <a:rPr lang="en-US" altLang="ko-KR" smtClean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}</a:t>
            </a:r>
          </a:p>
          <a:p>
            <a:r>
              <a:rPr lang="ko-KR" altLang="en-US" smtClean="0"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b="1" smtClean="0">
                <a:solidFill>
                  <a:srgbClr val="7F00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continue</a:t>
            </a:r>
            <a:r>
              <a:rPr lang="en-US" altLang="ko-KR" b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 </a:t>
            </a:r>
            <a:r>
              <a:rPr lang="en-US" altLang="ko-KR" b="1">
                <a:solidFill>
                  <a:srgbClr val="7F00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else</a:t>
            </a:r>
            <a:r>
              <a:rPr lang="en-US" altLang="ko-KR" b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b="1">
                <a:solidFill>
                  <a:srgbClr val="7F00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if</a:t>
            </a:r>
            <a:r>
              <a:rPr lang="en-US" altLang="ko-KR" b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(</a:t>
            </a:r>
            <a:r>
              <a:rPr lang="en-US" altLang="ko-KR" b="1">
                <a:solidFill>
                  <a:srgbClr val="6A3E3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isExtraValue</a:t>
            </a:r>
            <a:r>
              <a:rPr lang="en-US" altLang="ko-KR" b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&amp;&amp; </a:t>
            </a:r>
            <a:r>
              <a:rPr lang="en-US" altLang="ko-KR" b="1" smtClean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			 		</a:t>
            </a:r>
            <a:r>
              <a:rPr lang="en-US" altLang="ko-KR" b="1" smtClean="0">
                <a:solidFill>
                  <a:srgbClr val="6A3E3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colIndexWithExtraValue</a:t>
            </a:r>
            <a:r>
              <a:rPr lang="en-US" altLang="ko-KR" b="1" smtClean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b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!= -1) { </a:t>
            </a:r>
          </a:p>
          <a:p>
            <a:r>
              <a:rPr lang="en-US" altLang="ko-KR" smtClean="0">
                <a:solidFill>
                  <a:srgbClr val="6A3E3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data</a:t>
            </a:r>
            <a:r>
              <a:rPr lang="en-US" altLang="ko-KR" smtClean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[</a:t>
            </a:r>
            <a:r>
              <a:rPr lang="en-US" altLang="ko-KR" smtClean="0">
                <a:solidFill>
                  <a:srgbClr val="6A3E3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colIndexWithExtraValue</a:t>
            </a:r>
            <a:r>
              <a:rPr lang="en-US" altLang="ko-KR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 += </a:t>
            </a:r>
            <a:r>
              <a:rPr lang="en-US" altLang="ko-KR">
                <a:solidFill>
                  <a:srgbClr val="2A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"\r\n"</a:t>
            </a:r>
            <a:r>
              <a:rPr lang="en-US" altLang="ko-KR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+ </a:t>
            </a:r>
            <a:r>
              <a:rPr lang="en-US" altLang="ko-KR">
                <a:solidFill>
                  <a:srgbClr val="6A3E3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dataLine</a:t>
            </a:r>
            <a:r>
              <a:rPr lang="en-US" altLang="ko-KR" smtClean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mtClean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  <a:endParaRPr lang="ko-KR" altLang="en-US"/>
          </a:p>
        </p:txBody>
      </p:sp>
      <p:sp>
        <p:nvSpPr>
          <p:cNvPr id="18" name="원형 화살표 17"/>
          <p:cNvSpPr/>
          <p:nvPr/>
        </p:nvSpPr>
        <p:spPr>
          <a:xfrm rot="21153517" flipV="1">
            <a:off x="7454162" y="4141907"/>
            <a:ext cx="1394361" cy="1346246"/>
          </a:xfrm>
          <a:prstGeom prst="circularArrow">
            <a:avLst>
              <a:gd name="adj1" fmla="val 6093"/>
              <a:gd name="adj2" fmla="val 1142319"/>
              <a:gd name="adj3" fmla="val 20457679"/>
              <a:gd name="adj4" fmla="val 10800000"/>
              <a:gd name="adj5" fmla="val 125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769564" y="4926783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solidFill>
                  <a:schemeClr val="accent2"/>
                </a:solidFill>
              </a:rPr>
              <a:t>다음 라인 읽어옴</a:t>
            </a: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902395" y="2645723"/>
            <a:ext cx="3169376" cy="586095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5938854" y="5971382"/>
            <a:ext cx="5846246" cy="307708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10066594" y="2667133"/>
            <a:ext cx="15023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solidFill>
                  <a:schemeClr val="accent6"/>
                </a:solidFill>
              </a:rPr>
              <a:t>추가</a:t>
            </a:r>
            <a:r>
              <a:rPr lang="ko-KR" altLang="en-US">
                <a:solidFill>
                  <a:schemeClr val="accent6"/>
                </a:solidFill>
              </a:rPr>
              <a:t> </a:t>
            </a:r>
            <a:r>
              <a:rPr lang="ko-KR" altLang="en-US" smtClean="0">
                <a:solidFill>
                  <a:schemeClr val="accent6"/>
                </a:solidFill>
              </a:rPr>
              <a:t>데이터 </a:t>
            </a:r>
            <a:endParaRPr lang="en-US" altLang="ko-KR" smtClean="0">
              <a:solidFill>
                <a:schemeClr val="accent6"/>
              </a:solidFill>
            </a:endParaRPr>
          </a:p>
          <a:p>
            <a:r>
              <a:rPr lang="ko-KR" altLang="en-US" smtClean="0">
                <a:solidFill>
                  <a:schemeClr val="accent6"/>
                </a:solidFill>
              </a:rPr>
              <a:t>조건</a:t>
            </a:r>
            <a:endParaRPr lang="ko-KR" altLang="en-US">
              <a:solidFill>
                <a:schemeClr val="accent6"/>
              </a:solidFill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171FE0FA-6880-E847-9D78-B2711F89530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2947" y="124538"/>
            <a:ext cx="1261713" cy="274859"/>
          </a:xfrm>
          <a:prstGeom prst="rect">
            <a:avLst/>
          </a:prstGeom>
        </p:spPr>
      </p:pic>
      <p:cxnSp>
        <p:nvCxnSpPr>
          <p:cNvPr id="25" name="직선 연결선 24"/>
          <p:cNvCxnSpPr/>
          <p:nvPr/>
        </p:nvCxnSpPr>
        <p:spPr>
          <a:xfrm>
            <a:off x="1469740" y="429651"/>
            <a:ext cx="216724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1780597" y="229596"/>
            <a:ext cx="1229303" cy="400110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r>
              <a:rPr lang="ko-KR" altLang="en-US" sz="2000">
                <a:solidFill>
                  <a:prstClr val="black">
                    <a:lumMod val="75000"/>
                    <a:lumOff val="25000"/>
                  </a:prstClr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프로젝트</a:t>
            </a:r>
            <a:endParaRPr lang="en-US" altLang="ko-KR" sz="2000" dirty="0">
              <a:solidFill>
                <a:prstClr val="black">
                  <a:lumMod val="75000"/>
                  <a:lumOff val="25000"/>
                </a:prstClr>
              </a:solidFill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902395" y="3788008"/>
            <a:ext cx="4882705" cy="567326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10412468" y="4373661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solidFill>
                  <a:schemeClr val="accent6"/>
                </a:solidFill>
              </a:rPr>
              <a:t>데이터 추가</a:t>
            </a:r>
            <a:endParaRPr lang="ko-KR" altLang="en-US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5569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 animBg="1"/>
      <p:bldP spid="16" grpId="0"/>
      <p:bldP spid="21" grpId="0" animBg="1"/>
      <p:bldP spid="23" grpId="0" animBg="1"/>
      <p:bldP spid="24" grpId="0"/>
      <p:bldP spid="20" grpId="0" animBg="1"/>
      <p:bldP spid="2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1090612" y="2047021"/>
            <a:ext cx="10010775" cy="4029076"/>
          </a:xfrm>
          <a:prstGeom prst="rect">
            <a:avLst/>
          </a:prstGeom>
          <a:solidFill>
            <a:schemeClr val="bg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975359" y="1530201"/>
            <a:ext cx="1028192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40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실행결과</a:t>
            </a:r>
            <a:endParaRPr lang="en-US" altLang="ko-KR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171FE0FA-6880-E847-9D78-B2711F89530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2947" y="124538"/>
            <a:ext cx="1261713" cy="274859"/>
          </a:xfrm>
          <a:prstGeom prst="rect">
            <a:avLst/>
          </a:prstGeom>
        </p:spPr>
      </p:pic>
      <p:cxnSp>
        <p:nvCxnSpPr>
          <p:cNvPr id="17" name="직선 연결선 16"/>
          <p:cNvCxnSpPr/>
          <p:nvPr/>
        </p:nvCxnSpPr>
        <p:spPr>
          <a:xfrm>
            <a:off x="1469740" y="429651"/>
            <a:ext cx="216724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1780597" y="229596"/>
            <a:ext cx="1229303" cy="400110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r>
              <a:rPr lang="ko-KR" altLang="en-US" sz="2000">
                <a:solidFill>
                  <a:prstClr val="black">
                    <a:lumMod val="75000"/>
                    <a:lumOff val="25000"/>
                  </a:prstClr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프로젝트</a:t>
            </a:r>
            <a:endParaRPr lang="en-US" altLang="ko-KR" sz="2000" dirty="0">
              <a:solidFill>
                <a:prstClr val="black">
                  <a:lumMod val="75000"/>
                  <a:lumOff val="25000"/>
                </a:prstClr>
              </a:solidFill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</p:txBody>
      </p:sp>
      <p:sp>
        <p:nvSpPr>
          <p:cNvPr id="16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altLang="ko-KR" b="1"/>
              <a:t>Parsing </a:t>
            </a:r>
            <a:r>
              <a:rPr lang="en-US" altLang="ko-KR" b="1">
                <a:solidFill>
                  <a:schemeClr val="accent5"/>
                </a:solidFill>
              </a:rPr>
              <a:t>tagged</a:t>
            </a:r>
            <a:r>
              <a:rPr lang="en-US" altLang="ko-KR" b="1" smtClean="0"/>
              <a:t> </a:t>
            </a:r>
            <a:r>
              <a:rPr lang="en-US" altLang="ko-KR" b="1"/>
              <a:t>File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r="31262"/>
          <a:stretch/>
        </p:blipFill>
        <p:spPr>
          <a:xfrm>
            <a:off x="1741189" y="4778121"/>
            <a:ext cx="8906448" cy="80491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2362" y="2219325"/>
            <a:ext cx="4867275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352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71FE0FA-6880-E847-9D78-B2711F89530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2947" y="124538"/>
            <a:ext cx="1261713" cy="274859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780598" y="229596"/>
            <a:ext cx="708124" cy="400110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r>
              <a:rPr lang="ko-KR" altLang="en-US" sz="2000" smtClean="0">
                <a:solidFill>
                  <a:prstClr val="black">
                    <a:lumMod val="75000"/>
                    <a:lumOff val="25000"/>
                  </a:prstClr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후기</a:t>
            </a:r>
            <a:endParaRPr lang="en-US" altLang="ko-KR" sz="2000" dirty="0">
              <a:solidFill>
                <a:prstClr val="black">
                  <a:lumMod val="75000"/>
                  <a:lumOff val="25000"/>
                </a:prstClr>
              </a:solidFill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1469740" y="429651"/>
            <a:ext cx="216724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1012847" y="1825625"/>
            <a:ext cx="1535502" cy="378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spc="-150" dirty="0">
                <a:solidFill>
                  <a:schemeClr val="bg1">
                    <a:lumMod val="6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0 1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012847" y="2780352"/>
            <a:ext cx="1535502" cy="378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spc="-150" dirty="0">
                <a:solidFill>
                  <a:schemeClr val="bg1">
                    <a:lumMod val="6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0 2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012847" y="3651265"/>
            <a:ext cx="1535502" cy="378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spc="-150" dirty="0">
                <a:solidFill>
                  <a:schemeClr val="bg1">
                    <a:lumMod val="6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0 3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1012847" y="4609210"/>
            <a:ext cx="1535502" cy="378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spc="-150">
                <a:solidFill>
                  <a:schemeClr val="bg1">
                    <a:lumMod val="6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0 </a:t>
            </a:r>
            <a:r>
              <a:rPr lang="en-US" altLang="ko-KR" sz="2000" spc="-150" smtClean="0">
                <a:solidFill>
                  <a:schemeClr val="bg1">
                    <a:lumMod val="6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4</a:t>
            </a:r>
            <a:endParaRPr lang="en-US" altLang="ko-KR" sz="2000" spc="-150" dirty="0">
              <a:solidFill>
                <a:schemeClr val="bg1">
                  <a:lumMod val="65000"/>
                </a:schemeClr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691638" y="2906029"/>
            <a:ext cx="61436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mtClean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데이터 전송 객체의 사용목적</a:t>
            </a:r>
            <a:endParaRPr lang="en-US" altLang="ko-KR" smtClean="0"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ko-KR" altLang="en-US" smtClean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사용이유와 목적에 따른 선택에 대해 고민</a:t>
            </a:r>
            <a:endParaRPr lang="en-US" altLang="ko-KR"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686464" y="376825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mtClean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File </a:t>
            </a:r>
            <a:r>
              <a:rPr lang="ko-KR" altLang="en-US" smtClean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관련 </a:t>
            </a:r>
            <a:r>
              <a:rPr lang="en-US" altLang="ko-KR" smtClean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JAVA </a:t>
            </a:r>
            <a:r>
              <a:rPr lang="ko-KR" altLang="en-US" smtClean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함수에 대한 공부</a:t>
            </a:r>
            <a:endParaRPr lang="en-US" altLang="ko-KR" smtClean="0"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en-US" altLang="ko-KR" smtClean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reader/writer </a:t>
            </a:r>
            <a:r>
              <a:rPr lang="ko-KR" altLang="en-US" smtClean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나 </a:t>
            </a:r>
            <a:r>
              <a:rPr lang="en-US" altLang="ko-KR" smtClean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buffer </a:t>
            </a:r>
            <a:r>
              <a:rPr lang="ko-KR" altLang="en-US" smtClean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의 차이</a:t>
            </a:r>
            <a:r>
              <a:rPr lang="en-US" altLang="ko-KR" smtClean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, </a:t>
            </a:r>
            <a:r>
              <a:rPr lang="ko-KR" altLang="en-US" smtClean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사용목적 이해</a:t>
            </a:r>
            <a:endParaRPr lang="en-US" altLang="ko-KR" smtClean="0"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686464" y="4720561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mtClean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DB </a:t>
            </a:r>
            <a:r>
              <a:rPr lang="ko-KR" altLang="en-US" smtClean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관련 </a:t>
            </a:r>
            <a:r>
              <a:rPr lang="en-US" altLang="ko-KR" smtClean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JAVA </a:t>
            </a:r>
            <a:r>
              <a:rPr lang="ko-KR" altLang="en-US" smtClean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함수에 대한 공부</a:t>
            </a:r>
            <a:endParaRPr lang="en-US" altLang="ko-KR" smtClean="0"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en-US" altLang="ko-KR" smtClean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Batch</a:t>
            </a:r>
            <a:r>
              <a:rPr lang="ko-KR" altLang="en-US" smtClean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 사용을 통한 성능 개선</a:t>
            </a:r>
            <a:endParaRPr lang="en-US" altLang="ko-KR" smtClean="0"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en-US" altLang="ko-KR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Batch</a:t>
            </a:r>
            <a:r>
              <a:rPr lang="ko-KR" altLang="en-US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 사용을 </a:t>
            </a:r>
            <a:r>
              <a:rPr lang="ko-KR" altLang="en-US" smtClean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위한 </a:t>
            </a:r>
            <a:r>
              <a:rPr lang="en-US" altLang="ko-KR" smtClean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JDBC </a:t>
            </a:r>
            <a:r>
              <a:rPr lang="ko-KR" altLang="en-US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작동에 대한 </a:t>
            </a:r>
            <a:r>
              <a:rPr lang="ko-KR" altLang="en-US" smtClean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이해 </a:t>
            </a:r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691638" y="1904162"/>
            <a:ext cx="614362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설계없이 하드코딩</a:t>
            </a:r>
            <a:endParaRPr lang="en-US" altLang="ko-KR"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ko-KR" altLang="en-US" smtClean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사용될 </a:t>
            </a:r>
            <a:r>
              <a:rPr lang="ko-KR" altLang="en-US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메소드명 기준으로 흐름을 </a:t>
            </a:r>
            <a:r>
              <a:rPr lang="ko-KR" altLang="en-US" smtClean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설계해보기 </a:t>
            </a:r>
            <a:endParaRPr lang="en-US" altLang="ko-KR" smtClean="0"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  <a:p>
            <a:endParaRPr lang="en-US" altLang="ko-KR"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16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ko-KR" altLang="en-US" smtClean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배운 점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80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71FE0FA-6880-E847-9D78-B2711F89530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2947" y="124538"/>
            <a:ext cx="1261713" cy="274859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780598" y="229596"/>
            <a:ext cx="708124" cy="400110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r>
              <a:rPr lang="ko-KR" altLang="en-US" sz="2000" smtClean="0">
                <a:solidFill>
                  <a:prstClr val="black">
                    <a:lumMod val="75000"/>
                    <a:lumOff val="25000"/>
                  </a:prstClr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후기</a:t>
            </a:r>
            <a:endParaRPr lang="en-US" altLang="ko-KR" sz="2000" dirty="0">
              <a:solidFill>
                <a:prstClr val="black">
                  <a:lumMod val="75000"/>
                  <a:lumOff val="25000"/>
                </a:prstClr>
              </a:solidFill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1469740" y="429651"/>
            <a:ext cx="216724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1012847" y="2559050"/>
            <a:ext cx="1535502" cy="378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spc="-150" dirty="0">
                <a:solidFill>
                  <a:schemeClr val="bg1">
                    <a:lumMod val="6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0 1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012847" y="3513777"/>
            <a:ext cx="1535502" cy="378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spc="-150" dirty="0">
                <a:solidFill>
                  <a:schemeClr val="bg1">
                    <a:lumMod val="6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0 2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691638" y="2637587"/>
            <a:ext cx="699516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해결하지 못한 부분에 대한 고민</a:t>
            </a:r>
            <a:endParaRPr lang="en-US" altLang="ko-KR"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ko-KR" altLang="en-US" smtClean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데이터 형식이나 값</a:t>
            </a:r>
            <a:r>
              <a:rPr lang="en-US" altLang="ko-KR" smtClean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, DB </a:t>
            </a:r>
            <a:r>
              <a:rPr lang="ko-KR" altLang="en-US" smtClean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테이블에 대해 유동적인 상황에 대한 대처 </a:t>
            </a:r>
            <a:r>
              <a:rPr lang="en-US" altLang="ko-KR" smtClean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?</a:t>
            </a:r>
          </a:p>
          <a:p>
            <a:endParaRPr lang="en-US" altLang="ko-KR" smtClean="0"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15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ko-KR" altLang="en-US" smtClean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느낀 점</a:t>
            </a:r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686464" y="3617046"/>
            <a:ext cx="69951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mtClean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코드 공유로 얻을 수 있는 깨달음</a:t>
            </a:r>
            <a:endParaRPr lang="en-US" altLang="ko-KR" smtClean="0"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en-US" altLang="ko-KR" smtClean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reflection, debug </a:t>
            </a:r>
            <a:r>
              <a:rPr lang="ko-KR" altLang="en-US" smtClean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등과 같이 사용해보지 못한 기능에 대한 배움</a:t>
            </a:r>
            <a:endParaRPr lang="en-US" altLang="ko-KR" smtClean="0"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967351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1090612" y="2047021"/>
            <a:ext cx="10010775" cy="3953730"/>
          </a:xfrm>
          <a:prstGeom prst="rect">
            <a:avLst/>
          </a:prstGeom>
          <a:solidFill>
            <a:schemeClr val="bg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>
              <a:solidFill>
                <a:schemeClr val="tx1"/>
              </a:solidFill>
            </a:endParaRPr>
          </a:p>
          <a:p>
            <a:endParaRPr lang="en-US" altLang="ko-KR" smtClean="0">
              <a:solidFill>
                <a:schemeClr val="tx1"/>
              </a:solidFill>
            </a:endParaRPr>
          </a:p>
          <a:p>
            <a:endParaRPr lang="en-US" altLang="ko-KR">
              <a:solidFill>
                <a:schemeClr val="tx1"/>
              </a:solidFill>
            </a:endParaRPr>
          </a:p>
          <a:p>
            <a:endParaRPr lang="en-US" altLang="ko-KR" smtClean="0">
              <a:solidFill>
                <a:schemeClr val="tx1"/>
              </a:solidFill>
            </a:endParaRPr>
          </a:p>
          <a:p>
            <a:endParaRPr lang="en-US" altLang="ko-KR">
              <a:solidFill>
                <a:schemeClr val="tx1"/>
              </a:solidFill>
            </a:endParaRPr>
          </a:p>
          <a:p>
            <a:endParaRPr lang="en-US" altLang="ko-KR" smtClean="0">
              <a:solidFill>
                <a:schemeClr val="tx1"/>
              </a:solidFill>
            </a:endParaRPr>
          </a:p>
          <a:p>
            <a:endParaRPr lang="en-US" altLang="ko-KR">
              <a:solidFill>
                <a:schemeClr val="tx1"/>
              </a:solidFill>
            </a:endParaRPr>
          </a:p>
          <a:p>
            <a:endParaRPr lang="en-US" altLang="ko-KR" smtClean="0">
              <a:solidFill>
                <a:schemeClr val="tx1"/>
              </a:solidFill>
            </a:endParaRPr>
          </a:p>
          <a:p>
            <a:endParaRPr lang="en-US" altLang="ko-KR">
              <a:solidFill>
                <a:schemeClr val="tx1"/>
              </a:solidFill>
            </a:endParaRPr>
          </a:p>
          <a:p>
            <a:endParaRPr lang="en-US" altLang="ko-KR" smtClean="0">
              <a:solidFill>
                <a:schemeClr val="tx1"/>
              </a:solidFill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4901609" y="5464692"/>
            <a:ext cx="2445489" cy="0"/>
          </a:xfrm>
          <a:prstGeom prst="line">
            <a:avLst/>
          </a:prstGeom>
          <a:ln w="38100">
            <a:solidFill>
              <a:schemeClr val="accent1">
                <a:lumMod val="40000"/>
                <a:lumOff val="6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5061098" y="4954328"/>
            <a:ext cx="2211572" cy="0"/>
          </a:xfrm>
          <a:prstGeom prst="line">
            <a:avLst/>
          </a:prstGeom>
          <a:ln w="38100">
            <a:solidFill>
              <a:schemeClr val="accent1">
                <a:lumMod val="40000"/>
                <a:lumOff val="6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4646428" y="4433334"/>
            <a:ext cx="2923953" cy="0"/>
          </a:xfrm>
          <a:prstGeom prst="line">
            <a:avLst/>
          </a:prstGeom>
          <a:ln w="38100">
            <a:solidFill>
              <a:schemeClr val="accent1">
                <a:lumMod val="40000"/>
                <a:lumOff val="6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4646428" y="3930059"/>
            <a:ext cx="2923953" cy="0"/>
          </a:xfrm>
          <a:prstGeom prst="line">
            <a:avLst/>
          </a:prstGeom>
          <a:ln w="38100">
            <a:solidFill>
              <a:schemeClr val="accent1">
                <a:lumMod val="40000"/>
                <a:lumOff val="6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77455" y="2282016"/>
            <a:ext cx="5181600" cy="3455028"/>
          </a:xfrm>
        </p:spPr>
        <p:txBody>
          <a:bodyPr>
            <a:normAutofit fontScale="92500" lnSpcReduction="20000"/>
          </a:bodyPr>
          <a:lstStyle/>
          <a:p>
            <a:pPr algn="ctr">
              <a:lnSpc>
                <a:spcPct val="150000"/>
              </a:lnSpc>
            </a:pPr>
            <a:r>
              <a:rPr lang="en-US" altLang="ko-KR" sz="4200" b="1" smtClean="0"/>
              <a:t>File to DB</a:t>
            </a:r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marL="457200" lvl="1" indent="0" algn="ctr">
              <a:lnSpc>
                <a:spcPct val="150000"/>
              </a:lnSpc>
              <a:buNone/>
            </a:pPr>
            <a:r>
              <a:rPr lang="en-US" altLang="ko-KR" smtClean="0"/>
              <a:t>File Parshing</a:t>
            </a:r>
          </a:p>
          <a:p>
            <a:pPr marL="457200" lvl="1" indent="0" algn="ctr">
              <a:lnSpc>
                <a:spcPct val="150000"/>
              </a:lnSpc>
              <a:buNone/>
            </a:pPr>
            <a:r>
              <a:rPr lang="en-US" altLang="ko-KR" smtClean="0"/>
              <a:t>get a Data Line</a:t>
            </a:r>
          </a:p>
          <a:p>
            <a:pPr marL="457200" lvl="1" indent="0" algn="ctr">
              <a:lnSpc>
                <a:spcPct val="150000"/>
              </a:lnSpc>
              <a:buNone/>
            </a:pPr>
            <a:r>
              <a:rPr lang="en-US" altLang="ko-KR" smtClean="0"/>
              <a:t>convert to DB table format</a:t>
            </a:r>
          </a:p>
          <a:p>
            <a:pPr marL="457200" lvl="1" indent="0" algn="ctr">
              <a:lnSpc>
                <a:spcPct val="150000"/>
              </a:lnSpc>
              <a:buNone/>
            </a:pPr>
            <a:r>
              <a:rPr lang="en-US" altLang="ko-KR"/>
              <a:t>execute </a:t>
            </a:r>
            <a:r>
              <a:rPr lang="en-US" altLang="ko-KR" smtClean="0"/>
              <a:t>Query( INSERT )</a:t>
            </a:r>
            <a:endParaRPr lang="en-US" altLang="ko-KR"/>
          </a:p>
          <a:p>
            <a:pPr marL="457200" lvl="1" indent="0" algn="ctr">
              <a:lnSpc>
                <a:spcPct val="150000"/>
              </a:lnSpc>
              <a:buNone/>
            </a:pP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632944" y="2282016"/>
            <a:ext cx="5181600" cy="3455028"/>
          </a:xfrm>
        </p:spPr>
        <p:txBody>
          <a:bodyPr>
            <a:normAutofit fontScale="92500" lnSpcReduction="20000"/>
          </a:bodyPr>
          <a:lstStyle/>
          <a:p>
            <a:pPr algn="ctr">
              <a:lnSpc>
                <a:spcPct val="150000"/>
              </a:lnSpc>
            </a:pPr>
            <a:r>
              <a:rPr lang="en-US" altLang="ko-KR" sz="4200" b="1" smtClean="0"/>
              <a:t>DB to File</a:t>
            </a:r>
          </a:p>
          <a:p>
            <a:pPr marL="457200" lvl="1" indent="0" algn="ctr">
              <a:lnSpc>
                <a:spcPct val="150000"/>
              </a:lnSpc>
              <a:buNone/>
            </a:pPr>
            <a:r>
              <a:rPr lang="en-US" altLang="ko-KR"/>
              <a:t>c</a:t>
            </a:r>
            <a:r>
              <a:rPr lang="en-US" altLang="ko-KR" smtClean="0"/>
              <a:t>onnect DB</a:t>
            </a:r>
          </a:p>
          <a:p>
            <a:pPr marL="457200" lvl="1" indent="0" algn="ctr">
              <a:lnSpc>
                <a:spcPct val="150000"/>
              </a:lnSpc>
              <a:buNone/>
            </a:pPr>
            <a:r>
              <a:rPr lang="en-US" altLang="ko-KR" smtClean="0"/>
              <a:t>execute Query( SELECT )</a:t>
            </a:r>
          </a:p>
          <a:p>
            <a:pPr marL="457200" lvl="1" indent="0" algn="ctr">
              <a:lnSpc>
                <a:spcPct val="150000"/>
              </a:lnSpc>
              <a:buNone/>
            </a:pPr>
            <a:r>
              <a:rPr lang="en-US" altLang="ko-KR" smtClean="0"/>
              <a:t>get Result Set</a:t>
            </a:r>
          </a:p>
          <a:p>
            <a:pPr marL="457200" lvl="1" indent="0" algn="ctr">
              <a:lnSpc>
                <a:spcPct val="150000"/>
              </a:lnSpc>
              <a:buNone/>
            </a:pPr>
            <a:r>
              <a:rPr lang="en-US" altLang="ko-KR"/>
              <a:t>c</a:t>
            </a:r>
            <a:r>
              <a:rPr lang="en-US" altLang="ko-KR" smtClean="0"/>
              <a:t>onvert to File format</a:t>
            </a:r>
          </a:p>
          <a:p>
            <a:pPr marL="457200" lvl="1" indent="0" algn="ctr">
              <a:lnSpc>
                <a:spcPct val="150000"/>
              </a:lnSpc>
              <a:buNone/>
            </a:pPr>
            <a:r>
              <a:rPr lang="en-US" altLang="ko-KR"/>
              <a:t>c</a:t>
            </a:r>
            <a:r>
              <a:rPr lang="en-US" altLang="ko-KR" smtClean="0"/>
              <a:t>reate/write File</a:t>
            </a:r>
            <a:endParaRPr lang="ko-KR" altLang="en-US" smtClean="0"/>
          </a:p>
          <a:p>
            <a:pPr>
              <a:lnSpc>
                <a:spcPct val="150000"/>
              </a:lnSpc>
            </a:pPr>
            <a:endParaRPr lang="ko-KR" altLang="en-US"/>
          </a:p>
        </p:txBody>
      </p:sp>
      <p:sp>
        <p:nvSpPr>
          <p:cNvPr id="6" name="순서도: 대체 처리 5"/>
          <p:cNvSpPr/>
          <p:nvPr/>
        </p:nvSpPr>
        <p:spPr>
          <a:xfrm>
            <a:off x="5632597" y="3770739"/>
            <a:ext cx="926805" cy="339523"/>
          </a:xfrm>
          <a:prstGeom prst="flowChartAlternateProcess">
            <a:avLst/>
          </a:prstGeom>
          <a:solidFill>
            <a:schemeClr val="bg1"/>
          </a:solidFill>
          <a:ln w="762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accent1">
                    <a:lumMod val="75000"/>
                  </a:schemeClr>
                </a:solidFill>
              </a:rPr>
              <a:t>출력</a:t>
            </a:r>
            <a:endParaRPr lang="ko-KR" altLang="en-US" b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순서도: 대체 처리 6"/>
          <p:cNvSpPr/>
          <p:nvPr/>
        </p:nvSpPr>
        <p:spPr>
          <a:xfrm>
            <a:off x="5632596" y="4263572"/>
            <a:ext cx="926805" cy="339523"/>
          </a:xfrm>
          <a:prstGeom prst="flowChartAlternateProcess">
            <a:avLst/>
          </a:prstGeom>
          <a:solidFill>
            <a:schemeClr val="bg1"/>
          </a:solidFill>
          <a:ln w="762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accent1">
                    <a:lumMod val="75000"/>
                  </a:schemeClr>
                </a:solidFill>
              </a:rPr>
              <a:t>데이터</a:t>
            </a:r>
            <a:endParaRPr lang="ko-KR" altLang="en-US" b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순서도: 대체 처리 7"/>
          <p:cNvSpPr/>
          <p:nvPr/>
        </p:nvSpPr>
        <p:spPr>
          <a:xfrm>
            <a:off x="5632597" y="5301824"/>
            <a:ext cx="926805" cy="339523"/>
          </a:xfrm>
          <a:prstGeom prst="flowChartAlternateProcess">
            <a:avLst/>
          </a:prstGeom>
          <a:solidFill>
            <a:schemeClr val="bg1"/>
          </a:solidFill>
          <a:ln w="762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accent1">
                    <a:lumMod val="75000"/>
                  </a:schemeClr>
                </a:solidFill>
              </a:rPr>
              <a:t>입력</a:t>
            </a:r>
            <a:endParaRPr lang="ko-KR" altLang="en-US" sz="2000" b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순서도: 대체 처리 8"/>
          <p:cNvSpPr/>
          <p:nvPr/>
        </p:nvSpPr>
        <p:spPr>
          <a:xfrm>
            <a:off x="5632597" y="4787916"/>
            <a:ext cx="926805" cy="339523"/>
          </a:xfrm>
          <a:prstGeom prst="flowChartAlternateProcess">
            <a:avLst/>
          </a:prstGeom>
          <a:solidFill>
            <a:schemeClr val="bg1"/>
          </a:solidFill>
          <a:ln w="762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accent1">
                    <a:lumMod val="75000"/>
                  </a:schemeClr>
                </a:solidFill>
              </a:rPr>
              <a:t>변환</a:t>
            </a:r>
            <a:endParaRPr lang="ko-KR" altLang="en-US" b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제목 1"/>
          <p:cNvSpPr txBox="1">
            <a:spLocks/>
          </p:cNvSpPr>
          <p:nvPr/>
        </p:nvSpPr>
        <p:spPr>
          <a:xfrm>
            <a:off x="838204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mtClean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진행계획</a:t>
            </a:r>
            <a:endParaRPr lang="ko-KR" altLang="en-US"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171FE0FA-6880-E847-9D78-B2711F89530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2947" y="124538"/>
            <a:ext cx="1261713" cy="274859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1780598" y="229596"/>
            <a:ext cx="708124" cy="400110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r>
              <a:rPr lang="ko-KR" altLang="en-US" sz="2000" smtClean="0">
                <a:solidFill>
                  <a:prstClr val="black">
                    <a:lumMod val="75000"/>
                    <a:lumOff val="25000"/>
                  </a:prstClr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과제</a:t>
            </a:r>
            <a:endParaRPr lang="en-US" altLang="ko-KR" sz="2000" dirty="0">
              <a:solidFill>
                <a:prstClr val="black">
                  <a:lumMod val="75000"/>
                  <a:lumOff val="25000"/>
                </a:prstClr>
              </a:solidFill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1469740" y="429651"/>
            <a:ext cx="216724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422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1090612" y="2047021"/>
            <a:ext cx="10010775" cy="3858480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>
              <a:solidFill>
                <a:schemeClr val="tx1"/>
              </a:solidFill>
            </a:endParaRPr>
          </a:p>
          <a:p>
            <a:endParaRPr lang="en-US" altLang="ko-KR" smtClean="0">
              <a:solidFill>
                <a:schemeClr val="tx1"/>
              </a:solidFill>
            </a:endParaRPr>
          </a:p>
          <a:p>
            <a:endParaRPr lang="en-US" altLang="ko-KR">
              <a:solidFill>
                <a:schemeClr val="tx1"/>
              </a:solidFill>
            </a:endParaRPr>
          </a:p>
          <a:p>
            <a:endParaRPr lang="en-US" altLang="ko-KR" smtClean="0">
              <a:solidFill>
                <a:schemeClr val="tx1"/>
              </a:solidFill>
            </a:endParaRPr>
          </a:p>
          <a:p>
            <a:endParaRPr lang="en-US" altLang="ko-KR">
              <a:solidFill>
                <a:schemeClr val="tx1"/>
              </a:solidFill>
            </a:endParaRPr>
          </a:p>
          <a:p>
            <a:endParaRPr lang="en-US" altLang="ko-KR" smtClean="0">
              <a:solidFill>
                <a:schemeClr val="tx1"/>
              </a:solidFill>
            </a:endParaRPr>
          </a:p>
          <a:p>
            <a:endParaRPr lang="en-US" altLang="ko-KR">
              <a:solidFill>
                <a:schemeClr val="tx1"/>
              </a:solidFill>
            </a:endParaRPr>
          </a:p>
          <a:p>
            <a:endParaRPr lang="en-US" altLang="ko-KR" smtClean="0">
              <a:solidFill>
                <a:schemeClr val="tx1"/>
              </a:solidFill>
            </a:endParaRPr>
          </a:p>
          <a:p>
            <a:endParaRPr lang="en-US" altLang="ko-KR">
              <a:solidFill>
                <a:schemeClr val="tx1"/>
              </a:solidFill>
            </a:endParaRPr>
          </a:p>
          <a:p>
            <a:endParaRPr lang="en-US" altLang="ko-KR" smtClean="0">
              <a:solidFill>
                <a:schemeClr val="tx1"/>
              </a:solidFill>
            </a:endParaRPr>
          </a:p>
        </p:txBody>
      </p:sp>
      <p:sp>
        <p:nvSpPr>
          <p:cNvPr id="8" name="순서도: 대체 처리 7"/>
          <p:cNvSpPr/>
          <p:nvPr/>
        </p:nvSpPr>
        <p:spPr>
          <a:xfrm>
            <a:off x="5632597" y="2520085"/>
            <a:ext cx="926805" cy="339523"/>
          </a:xfrm>
          <a:prstGeom prst="flowChartAlternateProcess">
            <a:avLst/>
          </a:prstGeom>
          <a:solidFill>
            <a:schemeClr val="bg1"/>
          </a:solidFill>
          <a:ln w="762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accent1">
                    <a:lumMod val="75000"/>
                  </a:schemeClr>
                </a:solidFill>
              </a:rPr>
              <a:t>출력</a:t>
            </a:r>
            <a:endParaRPr lang="ko-KR" altLang="en-US" b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순서도: 대체 처리 8"/>
          <p:cNvSpPr/>
          <p:nvPr/>
        </p:nvSpPr>
        <p:spPr>
          <a:xfrm>
            <a:off x="5632597" y="3349482"/>
            <a:ext cx="926805" cy="339523"/>
          </a:xfrm>
          <a:prstGeom prst="flowChartAlternateProcess">
            <a:avLst/>
          </a:prstGeom>
          <a:solidFill>
            <a:schemeClr val="bg1"/>
          </a:solidFill>
          <a:ln w="762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accent1">
                    <a:lumMod val="75000"/>
                  </a:schemeClr>
                </a:solidFill>
              </a:rPr>
              <a:t>데이터</a:t>
            </a:r>
            <a:endParaRPr lang="ko-KR" altLang="en-US" b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순서도: 대체 처리 9"/>
          <p:cNvSpPr/>
          <p:nvPr/>
        </p:nvSpPr>
        <p:spPr>
          <a:xfrm>
            <a:off x="5632597" y="4843277"/>
            <a:ext cx="926805" cy="339523"/>
          </a:xfrm>
          <a:prstGeom prst="flowChartAlternateProcess">
            <a:avLst/>
          </a:prstGeom>
          <a:solidFill>
            <a:schemeClr val="bg1"/>
          </a:solidFill>
          <a:ln w="762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accent1">
                    <a:lumMod val="75000"/>
                  </a:schemeClr>
                </a:solidFill>
              </a:rPr>
              <a:t>입력</a:t>
            </a:r>
            <a:endParaRPr lang="ko-KR" altLang="en-US" sz="2000" b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순서도: 대체 처리 10"/>
          <p:cNvSpPr/>
          <p:nvPr/>
        </p:nvSpPr>
        <p:spPr>
          <a:xfrm>
            <a:off x="5632598" y="3898786"/>
            <a:ext cx="926805" cy="339523"/>
          </a:xfrm>
          <a:prstGeom prst="flowChartAlternateProcess">
            <a:avLst/>
          </a:prstGeom>
          <a:solidFill>
            <a:schemeClr val="bg1"/>
          </a:solidFill>
          <a:ln w="762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accent1">
                    <a:lumMod val="75000"/>
                  </a:schemeClr>
                </a:solidFill>
              </a:rPr>
              <a:t>변환</a:t>
            </a:r>
            <a:endParaRPr lang="ko-KR" altLang="en-US" b="1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5" name="직선 연결선 14"/>
          <p:cNvCxnSpPr>
            <a:endCxn id="8" idx="1"/>
          </p:cNvCxnSpPr>
          <p:nvPr/>
        </p:nvCxnSpPr>
        <p:spPr>
          <a:xfrm flipV="1">
            <a:off x="4731489" y="2689847"/>
            <a:ext cx="901108" cy="21455"/>
          </a:xfrm>
          <a:prstGeom prst="line">
            <a:avLst/>
          </a:prstGeom>
          <a:ln w="38100">
            <a:solidFill>
              <a:schemeClr val="accent1">
                <a:lumMod val="40000"/>
                <a:lumOff val="6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V="1">
            <a:off x="6559402" y="5001855"/>
            <a:ext cx="901108" cy="21455"/>
          </a:xfrm>
          <a:prstGeom prst="line">
            <a:avLst/>
          </a:prstGeom>
          <a:ln w="38100">
            <a:solidFill>
              <a:schemeClr val="accent1">
                <a:lumMod val="40000"/>
                <a:lumOff val="6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 flipH="1">
            <a:off x="6085365" y="2888647"/>
            <a:ext cx="3545" cy="460835"/>
          </a:xfrm>
          <a:prstGeom prst="line">
            <a:avLst/>
          </a:prstGeom>
          <a:ln w="38100">
            <a:solidFill>
              <a:schemeClr val="accent1">
                <a:lumMod val="40000"/>
                <a:lumOff val="6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 flipH="1">
            <a:off x="6096000" y="4316302"/>
            <a:ext cx="3545" cy="460835"/>
          </a:xfrm>
          <a:prstGeom prst="line">
            <a:avLst/>
          </a:prstGeom>
          <a:ln w="38100">
            <a:solidFill>
              <a:schemeClr val="accent1">
                <a:lumMod val="40000"/>
                <a:lumOff val="6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flipH="1">
            <a:off x="6100872" y="3681779"/>
            <a:ext cx="9303" cy="230417"/>
          </a:xfrm>
          <a:prstGeom prst="line">
            <a:avLst/>
          </a:prstGeom>
          <a:ln w="38100">
            <a:solidFill>
              <a:schemeClr val="accent1">
                <a:lumMod val="40000"/>
                <a:lumOff val="6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5059656" y="1419153"/>
            <a:ext cx="20655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mtClean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라이브러리 </a:t>
            </a:r>
            <a:r>
              <a:rPr lang="ko-KR" altLang="en-US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및 </a:t>
            </a:r>
            <a:r>
              <a:rPr lang="en-US" altLang="ko-KR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API</a:t>
            </a:r>
            <a:endParaRPr lang="ko-KR" altLang="en-US"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171FE0FA-6880-E847-9D78-B2711F89530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2947" y="124538"/>
            <a:ext cx="1261713" cy="274859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1780598" y="229596"/>
            <a:ext cx="708124" cy="400110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r>
              <a:rPr lang="ko-KR" altLang="en-US" sz="2000" smtClean="0">
                <a:solidFill>
                  <a:prstClr val="black">
                    <a:lumMod val="75000"/>
                    <a:lumOff val="25000"/>
                  </a:prstClr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설계</a:t>
            </a:r>
            <a:endParaRPr lang="en-US" altLang="ko-KR" sz="2000" dirty="0">
              <a:solidFill>
                <a:prstClr val="black">
                  <a:lumMod val="75000"/>
                  <a:lumOff val="25000"/>
                </a:prstClr>
              </a:solidFill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1469740" y="429651"/>
            <a:ext cx="216724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1235537" y="3974493"/>
            <a:ext cx="3551274" cy="177940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- DB Data </a:t>
            </a:r>
            <a:r>
              <a:rPr lang="en-US" altLang="ko-KR"/>
              <a:t>r</a:t>
            </a:r>
            <a:r>
              <a:rPr lang="en-US" altLang="ko-KR" smtClean="0"/>
              <a:t>ead:</a:t>
            </a:r>
          </a:p>
          <a:p>
            <a:pPr algn="ctr"/>
            <a:r>
              <a:rPr lang="ko-KR" altLang="en-US" sz="2000" b="1" smtClean="0"/>
              <a:t>「 </a:t>
            </a:r>
            <a:r>
              <a:rPr lang="en-US" altLang="ko-KR" sz="2000" b="1" smtClean="0"/>
              <a:t>JDBC API </a:t>
            </a:r>
            <a:r>
              <a:rPr lang="ko-KR" altLang="en-US" sz="2000" b="1" smtClean="0"/>
              <a:t>」</a:t>
            </a:r>
            <a:endParaRPr lang="en-US" altLang="ko-KR" sz="2000" b="1" smtClean="0"/>
          </a:p>
          <a:p>
            <a:pPr algn="ctr"/>
            <a:r>
              <a:rPr lang="en-US" altLang="ko-KR" smtClean="0"/>
              <a:t>Execute query( SELECT ) </a:t>
            </a:r>
            <a:endParaRPr lang="ko-KR" altLang="en-US"/>
          </a:p>
        </p:txBody>
      </p:sp>
      <p:sp>
        <p:nvSpPr>
          <p:cNvPr id="24" name="제목 1"/>
          <p:cNvSpPr>
            <a:spLocks noGrp="1"/>
          </p:cNvSpPr>
          <p:nvPr>
            <p:ph type="title"/>
          </p:nvPr>
        </p:nvSpPr>
        <p:spPr>
          <a:xfrm>
            <a:off x="838204" y="365129"/>
            <a:ext cx="10515600" cy="1325563"/>
          </a:xfrm>
        </p:spPr>
        <p:txBody>
          <a:bodyPr/>
          <a:lstStyle/>
          <a:p>
            <a:pPr algn="ctr"/>
            <a:r>
              <a:rPr lang="ko-KR" altLang="en-US" smtClean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파일</a:t>
            </a:r>
            <a:r>
              <a:rPr lang="en-US" altLang="ko-KR" smtClean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/ DB </a:t>
            </a:r>
            <a:r>
              <a:rPr lang="ko-KR" altLang="en-US" smtClean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설정</a:t>
            </a:r>
            <a:r>
              <a:rPr lang="en-US" altLang="ko-KR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 </a:t>
            </a:r>
            <a:r>
              <a:rPr lang="ko-KR" altLang="en-US" smtClean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및 진행환경</a:t>
            </a:r>
            <a:endParaRPr lang="ko-KR" altLang="en-US"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235537" y="2164057"/>
            <a:ext cx="3551274" cy="16588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- Tsv File Data read:</a:t>
            </a:r>
          </a:p>
          <a:p>
            <a:pPr algn="ctr"/>
            <a:r>
              <a:rPr lang="ko-KR" altLang="en-US" sz="2000" b="1" smtClean="0"/>
              <a:t>「 </a:t>
            </a:r>
            <a:r>
              <a:rPr lang="en-US" altLang="ko-KR" sz="2000" b="1" smtClean="0"/>
              <a:t>Univocity - TsvParser </a:t>
            </a:r>
            <a:r>
              <a:rPr lang="ko-KR" altLang="en-US" sz="2000" b="1" smtClean="0"/>
              <a:t>」</a:t>
            </a:r>
            <a:endParaRPr lang="en-US" altLang="ko-KR" sz="2000" b="1" smtClean="0"/>
          </a:p>
        </p:txBody>
      </p:sp>
      <p:sp>
        <p:nvSpPr>
          <p:cNvPr id="27" name="직사각형 26"/>
          <p:cNvSpPr/>
          <p:nvPr/>
        </p:nvSpPr>
        <p:spPr>
          <a:xfrm>
            <a:off x="7398598" y="4644736"/>
            <a:ext cx="3551274" cy="11091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DB Data Write:</a:t>
            </a:r>
          </a:p>
          <a:p>
            <a:pPr algn="ctr"/>
            <a:r>
              <a:rPr lang="ko-KR" altLang="en-US" sz="2000" b="1" smtClean="0"/>
              <a:t>「 </a:t>
            </a:r>
            <a:r>
              <a:rPr lang="en-US" altLang="ko-KR" sz="2000" b="1" smtClean="0"/>
              <a:t>JDBC API </a:t>
            </a:r>
            <a:r>
              <a:rPr lang="ko-KR" altLang="en-US" sz="2000" b="1" smtClean="0"/>
              <a:t>」</a:t>
            </a:r>
            <a:endParaRPr lang="en-US" altLang="ko-KR" sz="2000" b="1" smtClean="0"/>
          </a:p>
          <a:p>
            <a:pPr algn="ctr"/>
            <a:r>
              <a:rPr lang="en-US" altLang="ko-KR" smtClean="0"/>
              <a:t>Execute query( INSERT ) </a:t>
            </a:r>
            <a:endParaRPr lang="ko-KR" altLang="en-US" smtClean="0"/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6559402" y="4013825"/>
            <a:ext cx="901108" cy="21455"/>
          </a:xfrm>
          <a:prstGeom prst="line">
            <a:avLst/>
          </a:prstGeom>
          <a:ln w="38100">
            <a:solidFill>
              <a:schemeClr val="accent1">
                <a:lumMod val="40000"/>
                <a:lumOff val="6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7401644" y="2191988"/>
            <a:ext cx="3551274" cy="229325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Write Data to Json File:</a:t>
            </a:r>
          </a:p>
          <a:p>
            <a:pPr algn="ctr"/>
            <a:r>
              <a:rPr lang="en-US" altLang="ko-KR" sz="2000" b="1" smtClean="0"/>
              <a:t> </a:t>
            </a:r>
            <a:r>
              <a:rPr lang="ko-KR" altLang="en-US" sz="2000" b="1" smtClean="0"/>
              <a:t>「 </a:t>
            </a:r>
            <a:r>
              <a:rPr lang="en-US" altLang="ko-KR" sz="2000" b="1" smtClean="0"/>
              <a:t>google - Gson</a:t>
            </a:r>
            <a:r>
              <a:rPr lang="ko-KR" altLang="en-US" sz="2000" b="1" smtClean="0"/>
              <a:t>」</a:t>
            </a:r>
            <a:endParaRPr lang="en-US" altLang="ko-KR" sz="2000" b="1" smtClean="0"/>
          </a:p>
        </p:txBody>
      </p:sp>
    </p:spTree>
    <p:extLst>
      <p:ext uri="{BB962C8B-B14F-4D97-AF65-F5344CB8AC3E}">
        <p14:creationId xmlns:p14="http://schemas.microsoft.com/office/powerpoint/2010/main" val="6808584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1090612" y="2047020"/>
            <a:ext cx="10010775" cy="4455379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>
              <a:solidFill>
                <a:schemeClr val="tx1"/>
              </a:solidFill>
            </a:endParaRPr>
          </a:p>
          <a:p>
            <a:endParaRPr lang="en-US" altLang="ko-KR" smtClean="0">
              <a:solidFill>
                <a:schemeClr val="tx1"/>
              </a:solidFill>
            </a:endParaRPr>
          </a:p>
          <a:p>
            <a:endParaRPr lang="en-US" altLang="ko-KR">
              <a:solidFill>
                <a:schemeClr val="tx1"/>
              </a:solidFill>
            </a:endParaRPr>
          </a:p>
          <a:p>
            <a:endParaRPr lang="en-US" altLang="ko-KR" smtClean="0">
              <a:solidFill>
                <a:schemeClr val="tx1"/>
              </a:solidFill>
            </a:endParaRPr>
          </a:p>
          <a:p>
            <a:endParaRPr lang="en-US" altLang="ko-KR">
              <a:solidFill>
                <a:schemeClr val="tx1"/>
              </a:solidFill>
            </a:endParaRPr>
          </a:p>
          <a:p>
            <a:endParaRPr lang="en-US" altLang="ko-KR" smtClean="0">
              <a:solidFill>
                <a:schemeClr val="tx1"/>
              </a:solidFill>
            </a:endParaRPr>
          </a:p>
          <a:p>
            <a:endParaRPr lang="en-US" altLang="ko-KR">
              <a:solidFill>
                <a:schemeClr val="tx1"/>
              </a:solidFill>
            </a:endParaRPr>
          </a:p>
          <a:p>
            <a:endParaRPr lang="en-US" altLang="ko-KR" smtClean="0">
              <a:solidFill>
                <a:schemeClr val="tx1"/>
              </a:solidFill>
            </a:endParaRPr>
          </a:p>
          <a:p>
            <a:endParaRPr lang="en-US" altLang="ko-KR">
              <a:solidFill>
                <a:schemeClr val="tx1"/>
              </a:solidFill>
            </a:endParaRPr>
          </a:p>
          <a:p>
            <a:endParaRPr lang="en-US" altLang="ko-KR" smtClean="0">
              <a:solidFill>
                <a:schemeClr val="tx1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smtClean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파일</a:t>
            </a:r>
            <a:r>
              <a:rPr lang="en-US" altLang="ko-KR" smtClean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/ DB </a:t>
            </a:r>
            <a:r>
              <a:rPr lang="ko-KR" altLang="en-US" smtClean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설정</a:t>
            </a:r>
            <a:r>
              <a:rPr lang="en-US" altLang="ko-KR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 </a:t>
            </a:r>
            <a:r>
              <a:rPr lang="ko-KR" altLang="en-US" smtClean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및 진행환경</a:t>
            </a:r>
            <a:endParaRPr lang="ko-KR" altLang="en-US"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</p:txBody>
      </p:sp>
      <p:pic>
        <p:nvPicPr>
          <p:cNvPr id="9" name="내용 개체 틀 8"/>
          <p:cNvPicPr>
            <a:picLocks noGrp="1" noChangeAspect="1"/>
          </p:cNvPicPr>
          <p:nvPr>
            <p:ph sz="half" idx="1"/>
          </p:nvPr>
        </p:nvPicPr>
        <p:blipFill>
          <a:blip r:embed="rId4"/>
          <a:stretch>
            <a:fillRect/>
          </a:stretch>
        </p:blipFill>
        <p:spPr>
          <a:xfrm>
            <a:off x="1298729" y="5613420"/>
            <a:ext cx="5181600" cy="706946"/>
          </a:xfrm>
          <a:prstGeom prst="rect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9906" y="2259563"/>
            <a:ext cx="5219640" cy="2925051"/>
          </a:xfrm>
          <a:prstGeom prst="rect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71FE0FA-6880-E847-9D78-B2711F89530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2947" y="124538"/>
            <a:ext cx="1261713" cy="274859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1780598" y="229596"/>
            <a:ext cx="708124" cy="400110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r>
              <a:rPr lang="ko-KR" altLang="en-US" sz="2000" smtClean="0">
                <a:solidFill>
                  <a:prstClr val="black">
                    <a:lumMod val="75000"/>
                    <a:lumOff val="25000"/>
                  </a:prstClr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설계</a:t>
            </a:r>
            <a:endParaRPr lang="en-US" altLang="ko-KR" sz="2000" dirty="0">
              <a:solidFill>
                <a:prstClr val="black">
                  <a:lumMod val="75000"/>
                  <a:lumOff val="25000"/>
                </a:prstClr>
              </a:solidFill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1469740" y="429651"/>
            <a:ext cx="216724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/>
          <p:cNvSpPr/>
          <p:nvPr/>
        </p:nvSpPr>
        <p:spPr>
          <a:xfrm>
            <a:off x="6986216" y="2321409"/>
            <a:ext cx="1679330" cy="160197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4626947" y="2564836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ko-KR" altLang="en-US" sz="2400" smtClean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    환경 세팅</a:t>
            </a:r>
            <a:endParaRPr lang="en-US" altLang="ko-KR" sz="2400"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  <a:p>
            <a:pPr lvl="1" algn="ctr"/>
            <a:r>
              <a:rPr lang="en-US" altLang="ko-KR"/>
              <a:t>JDK 1.8.0 </a:t>
            </a:r>
          </a:p>
          <a:p>
            <a:pPr lvl="1" algn="ctr"/>
            <a:r>
              <a:rPr lang="en-US" altLang="ko-KR"/>
              <a:t>MariaDB</a:t>
            </a:r>
          </a:p>
        </p:txBody>
      </p:sp>
      <p:sp>
        <p:nvSpPr>
          <p:cNvPr id="17" name="타원 16"/>
          <p:cNvSpPr/>
          <p:nvPr/>
        </p:nvSpPr>
        <p:spPr>
          <a:xfrm>
            <a:off x="9219403" y="3042092"/>
            <a:ext cx="1679330" cy="1601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798587" y="3090001"/>
            <a:ext cx="6096000" cy="129266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ko-KR" altLang="en-US" sz="2400" smtClean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     툴</a:t>
            </a:r>
            <a:endParaRPr lang="en-US" altLang="ko-KR" sz="2400"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  <a:p>
            <a:pPr lvl="1" algn="ctr"/>
            <a:r>
              <a:rPr lang="en-US" altLang="ko-KR"/>
              <a:t>Eclipse</a:t>
            </a:r>
          </a:p>
          <a:p>
            <a:pPr lvl="1" algn="ctr"/>
            <a:r>
              <a:rPr lang="en-US" altLang="ko-KR"/>
              <a:t>SQLyog</a:t>
            </a:r>
          </a:p>
          <a:p>
            <a:pPr lvl="1" algn="ctr"/>
            <a:r>
              <a:rPr lang="en-US" altLang="ko-KR"/>
              <a:t>GitHub</a:t>
            </a:r>
          </a:p>
        </p:txBody>
      </p:sp>
      <p:sp>
        <p:nvSpPr>
          <p:cNvPr id="18" name="타원 17"/>
          <p:cNvSpPr/>
          <p:nvPr/>
        </p:nvSpPr>
        <p:spPr>
          <a:xfrm>
            <a:off x="7542335" y="4353037"/>
            <a:ext cx="2144590" cy="204579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334000" y="4662346"/>
            <a:ext cx="6096000" cy="129266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ko-KR" altLang="en-US" sz="2400" smtClean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     라이브러리</a:t>
            </a:r>
            <a:endParaRPr lang="en-US" altLang="ko-KR" sz="2400"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  <a:p>
            <a:pPr lvl="1" algn="ctr"/>
            <a:r>
              <a:rPr lang="en-US" altLang="ko-KR"/>
              <a:t>Mysql-connector</a:t>
            </a:r>
          </a:p>
          <a:p>
            <a:pPr lvl="1" algn="ctr"/>
            <a:r>
              <a:rPr lang="en-US" altLang="ko-KR"/>
              <a:t>Univosity-parser</a:t>
            </a:r>
          </a:p>
          <a:p>
            <a:pPr lvl="1" algn="ctr"/>
            <a:r>
              <a:rPr lang="en-US" altLang="ko-KR"/>
              <a:t>Gson (google-Json)</a:t>
            </a:r>
          </a:p>
        </p:txBody>
      </p:sp>
    </p:spTree>
    <p:extLst>
      <p:ext uri="{BB962C8B-B14F-4D97-AF65-F5344CB8AC3E}">
        <p14:creationId xmlns:p14="http://schemas.microsoft.com/office/powerpoint/2010/main" val="38584853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/>
          <p:cNvSpPr/>
          <p:nvPr/>
        </p:nvSpPr>
        <p:spPr>
          <a:xfrm>
            <a:off x="1090612" y="2047021"/>
            <a:ext cx="10010775" cy="3757284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>
              <a:solidFill>
                <a:schemeClr val="tx1"/>
              </a:solidFill>
            </a:endParaRPr>
          </a:p>
          <a:p>
            <a:endParaRPr lang="en-US" altLang="ko-KR" smtClean="0">
              <a:solidFill>
                <a:schemeClr val="tx1"/>
              </a:solidFill>
            </a:endParaRPr>
          </a:p>
          <a:p>
            <a:endParaRPr lang="en-US" altLang="ko-KR">
              <a:solidFill>
                <a:schemeClr val="tx1"/>
              </a:solidFill>
            </a:endParaRPr>
          </a:p>
          <a:p>
            <a:endParaRPr lang="en-US" altLang="ko-KR" smtClean="0">
              <a:solidFill>
                <a:schemeClr val="tx1"/>
              </a:solidFill>
            </a:endParaRPr>
          </a:p>
          <a:p>
            <a:endParaRPr lang="en-US" altLang="ko-KR">
              <a:solidFill>
                <a:schemeClr val="tx1"/>
              </a:solidFill>
            </a:endParaRPr>
          </a:p>
          <a:p>
            <a:endParaRPr lang="en-US" altLang="ko-KR" smtClean="0">
              <a:solidFill>
                <a:schemeClr val="tx1"/>
              </a:solidFill>
            </a:endParaRPr>
          </a:p>
          <a:p>
            <a:endParaRPr lang="en-US" altLang="ko-KR">
              <a:solidFill>
                <a:schemeClr val="tx1"/>
              </a:solidFill>
            </a:endParaRPr>
          </a:p>
          <a:p>
            <a:endParaRPr lang="en-US" altLang="ko-KR" smtClean="0">
              <a:solidFill>
                <a:schemeClr val="tx1"/>
              </a:solidFill>
            </a:endParaRPr>
          </a:p>
          <a:p>
            <a:endParaRPr lang="en-US" altLang="ko-KR">
              <a:solidFill>
                <a:schemeClr val="tx1"/>
              </a:solidFill>
            </a:endParaRPr>
          </a:p>
          <a:p>
            <a:endParaRPr lang="en-US" altLang="ko-KR" smtClean="0">
              <a:solidFill>
                <a:schemeClr val="tx1"/>
              </a:solidFill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1580558" y="2469931"/>
            <a:ext cx="8572435" cy="2942898"/>
          </a:xfrm>
          <a:prstGeom prst="round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6337086" y="3515330"/>
            <a:ext cx="2904483" cy="1177225"/>
          </a:xfrm>
          <a:prstGeom prst="roundRect">
            <a:avLst/>
          </a:prstGeom>
          <a:solidFill>
            <a:schemeClr val="accent1">
              <a:lumMod val="40000"/>
              <a:lumOff val="6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6154142" y="3293522"/>
            <a:ext cx="3255538" cy="1754151"/>
          </a:xfrm>
          <a:prstGeom prst="round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3421606" y="3293522"/>
            <a:ext cx="2476367" cy="1086655"/>
          </a:xfrm>
          <a:prstGeom prst="round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smtClean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File to DB </a:t>
            </a:r>
            <a:r>
              <a:rPr lang="ko-KR" altLang="en-US" smtClean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구조</a:t>
            </a:r>
            <a:endParaRPr lang="ko-KR" altLang="en-US"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</p:txBody>
      </p:sp>
      <p:sp>
        <p:nvSpPr>
          <p:cNvPr id="24" name="순서도: 자기 디스크 23"/>
          <p:cNvSpPr/>
          <p:nvPr/>
        </p:nvSpPr>
        <p:spPr>
          <a:xfrm>
            <a:off x="10849370" y="3616161"/>
            <a:ext cx="937441" cy="826479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/>
              <a:t>DB</a:t>
            </a:r>
            <a:endParaRPr lang="ko-KR" altLang="en-US" b="1"/>
          </a:p>
        </p:txBody>
      </p:sp>
      <p:sp>
        <p:nvSpPr>
          <p:cNvPr id="25" name="모서리가 접힌 도형 24"/>
          <p:cNvSpPr/>
          <p:nvPr/>
        </p:nvSpPr>
        <p:spPr>
          <a:xfrm>
            <a:off x="2305875" y="3364112"/>
            <a:ext cx="553915" cy="682870"/>
          </a:xfrm>
          <a:prstGeom prst="foldedCorner">
            <a:avLst/>
          </a:prstGeom>
          <a:gradFill>
            <a:gsLst>
              <a:gs pos="0">
                <a:srgbClr val="FFCC65"/>
              </a:gs>
              <a:gs pos="53000">
                <a:srgbClr val="F8C610"/>
              </a:gs>
              <a:gs pos="100000">
                <a:schemeClr val="accent4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>
                <a:solidFill>
                  <a:schemeClr val="tx1"/>
                </a:solidFill>
              </a:rPr>
              <a:t>Tab</a:t>
            </a:r>
            <a:endParaRPr lang="ko-KR" altLang="en-US" sz="1600" b="1">
              <a:solidFill>
                <a:schemeClr val="tx1"/>
              </a:solidFill>
            </a:endParaRPr>
          </a:p>
        </p:txBody>
      </p:sp>
      <p:sp>
        <p:nvSpPr>
          <p:cNvPr id="26" name="모서리가 접힌 도형 25"/>
          <p:cNvSpPr/>
          <p:nvPr/>
        </p:nvSpPr>
        <p:spPr>
          <a:xfrm>
            <a:off x="1922349" y="3800012"/>
            <a:ext cx="553915" cy="682870"/>
          </a:xfrm>
          <a:prstGeom prst="foldedCorner">
            <a:avLst/>
          </a:prstGeom>
          <a:gradFill>
            <a:gsLst>
              <a:gs pos="0">
                <a:schemeClr val="accent4">
                  <a:lumMod val="110000"/>
                  <a:satMod val="105000"/>
                  <a:tint val="67000"/>
                </a:schemeClr>
              </a:gs>
              <a:gs pos="50000">
                <a:srgbClr val="FFD85D"/>
              </a:gs>
              <a:gs pos="100000">
                <a:schemeClr val="accent4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 smtClean="0">
                <a:solidFill>
                  <a:schemeClr val="tx1"/>
                </a:solidFill>
              </a:rPr>
              <a:t>Tag</a:t>
            </a:r>
            <a:endParaRPr lang="ko-KR" altLang="en-US" sz="1600" b="1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981179" y="2855377"/>
            <a:ext cx="1376855" cy="5649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FileReader</a:t>
            </a:r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7191995" y="2860628"/>
            <a:ext cx="1127038" cy="5683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DocDao</a:t>
            </a:r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7215313" y="3705547"/>
            <a:ext cx="1080402" cy="5649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Insert</a:t>
            </a:r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6643699" y="4517090"/>
            <a:ext cx="2291255" cy="3927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DBUtil connection</a:t>
            </a:r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3580173" y="3665540"/>
            <a:ext cx="913433" cy="5649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parse</a:t>
            </a:r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4658478" y="3665422"/>
            <a:ext cx="1113069" cy="5649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Get Data</a:t>
            </a:r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1053145" y="2290448"/>
            <a:ext cx="913433" cy="5649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Main</a:t>
            </a:r>
            <a:endParaRPr lang="ko-KR" altLang="en-US"/>
          </a:p>
        </p:txBody>
      </p:sp>
      <p:sp>
        <p:nvSpPr>
          <p:cNvPr id="4" name="줄무늬가 있는 오른쪽 화살표 3"/>
          <p:cNvSpPr/>
          <p:nvPr/>
        </p:nvSpPr>
        <p:spPr>
          <a:xfrm>
            <a:off x="9654777" y="3774987"/>
            <a:ext cx="954238" cy="494417"/>
          </a:xfrm>
          <a:prstGeom prst="stripedRightArrow">
            <a:avLst>
              <a:gd name="adj1" fmla="val 53996"/>
              <a:gd name="adj2" fmla="val 75978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설명선 2(강조선) 8"/>
          <p:cNvSpPr/>
          <p:nvPr/>
        </p:nvSpPr>
        <p:spPr>
          <a:xfrm>
            <a:off x="8808632" y="1961580"/>
            <a:ext cx="1834890" cy="357352"/>
          </a:xfrm>
          <a:prstGeom prst="accentCallout2">
            <a:avLst>
              <a:gd name="adj1" fmla="val 39338"/>
              <a:gd name="adj2" fmla="val -10580"/>
              <a:gd name="adj3" fmla="val 42279"/>
              <a:gd name="adj4" fmla="val -30147"/>
              <a:gd name="adj5" fmla="val 256617"/>
              <a:gd name="adj6" fmla="val -7522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DB </a:t>
            </a:r>
            <a:r>
              <a:rPr lang="ko-KR" altLang="en-US" smtClean="0"/>
              <a:t>명령 클래스</a:t>
            </a:r>
            <a:endParaRPr lang="ko-KR" altLang="en-US"/>
          </a:p>
        </p:txBody>
      </p:sp>
      <p:sp>
        <p:nvSpPr>
          <p:cNvPr id="46" name="설명선 2(강조선) 45"/>
          <p:cNvSpPr/>
          <p:nvPr/>
        </p:nvSpPr>
        <p:spPr>
          <a:xfrm>
            <a:off x="9473999" y="5774049"/>
            <a:ext cx="2339046" cy="357352"/>
          </a:xfrm>
          <a:prstGeom prst="accentCallout2">
            <a:avLst>
              <a:gd name="adj1" fmla="val 39338"/>
              <a:gd name="adj2" fmla="val -10580"/>
              <a:gd name="adj3" fmla="val 42279"/>
              <a:gd name="adj4" fmla="val -30147"/>
              <a:gd name="adj5" fmla="val -243382"/>
              <a:gd name="adj6" fmla="val -7272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DB </a:t>
            </a:r>
            <a:r>
              <a:rPr lang="ko-KR" altLang="en-US" smtClean="0"/>
              <a:t>연결 관리 클래스</a:t>
            </a:r>
            <a:endParaRPr lang="ko-KR" altLang="en-US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171FE0FA-6880-E847-9D78-B2711F89530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2947" y="124538"/>
            <a:ext cx="1261713" cy="274859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1780598" y="229596"/>
            <a:ext cx="708124" cy="400110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r>
              <a:rPr lang="ko-KR" altLang="en-US" sz="2000" smtClean="0">
                <a:solidFill>
                  <a:prstClr val="black">
                    <a:lumMod val="75000"/>
                    <a:lumOff val="25000"/>
                  </a:prstClr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설계</a:t>
            </a:r>
            <a:endParaRPr lang="en-US" altLang="ko-KR" sz="2000" dirty="0">
              <a:solidFill>
                <a:prstClr val="black">
                  <a:lumMod val="75000"/>
                  <a:lumOff val="25000"/>
                </a:prstClr>
              </a:solidFill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1469740" y="429651"/>
            <a:ext cx="216724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52979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/>
        </p:nvSpPr>
        <p:spPr>
          <a:xfrm>
            <a:off x="1090612" y="2047021"/>
            <a:ext cx="10010775" cy="3744179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>
              <a:solidFill>
                <a:schemeClr val="tx1"/>
              </a:solidFill>
            </a:endParaRPr>
          </a:p>
          <a:p>
            <a:endParaRPr lang="en-US" altLang="ko-KR" smtClean="0">
              <a:solidFill>
                <a:schemeClr val="tx1"/>
              </a:solidFill>
            </a:endParaRPr>
          </a:p>
          <a:p>
            <a:endParaRPr lang="en-US" altLang="ko-KR">
              <a:solidFill>
                <a:schemeClr val="tx1"/>
              </a:solidFill>
            </a:endParaRPr>
          </a:p>
          <a:p>
            <a:endParaRPr lang="en-US" altLang="ko-KR" smtClean="0">
              <a:solidFill>
                <a:schemeClr val="tx1"/>
              </a:solidFill>
            </a:endParaRPr>
          </a:p>
          <a:p>
            <a:endParaRPr lang="en-US" altLang="ko-KR">
              <a:solidFill>
                <a:schemeClr val="tx1"/>
              </a:solidFill>
            </a:endParaRPr>
          </a:p>
          <a:p>
            <a:endParaRPr lang="en-US" altLang="ko-KR" smtClean="0">
              <a:solidFill>
                <a:schemeClr val="tx1"/>
              </a:solidFill>
            </a:endParaRPr>
          </a:p>
          <a:p>
            <a:endParaRPr lang="en-US" altLang="ko-KR">
              <a:solidFill>
                <a:schemeClr val="tx1"/>
              </a:solidFill>
            </a:endParaRPr>
          </a:p>
          <a:p>
            <a:endParaRPr lang="en-US" altLang="ko-KR" smtClean="0">
              <a:solidFill>
                <a:schemeClr val="tx1"/>
              </a:solidFill>
            </a:endParaRPr>
          </a:p>
          <a:p>
            <a:endParaRPr lang="en-US" altLang="ko-KR">
              <a:solidFill>
                <a:schemeClr val="tx1"/>
              </a:solidFill>
            </a:endParaRPr>
          </a:p>
          <a:p>
            <a:endParaRPr lang="en-US" altLang="ko-KR" smtClean="0">
              <a:solidFill>
                <a:schemeClr val="tx1"/>
              </a:solidFill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1299155" y="2467504"/>
            <a:ext cx="9029151" cy="2942898"/>
          </a:xfrm>
          <a:prstGeom prst="round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2947778" y="3452023"/>
            <a:ext cx="2476367" cy="1204913"/>
          </a:xfrm>
          <a:prstGeom prst="round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6096000" y="3303683"/>
            <a:ext cx="3360470" cy="1326564"/>
          </a:xfrm>
          <a:prstGeom prst="round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smtClean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DB to File </a:t>
            </a:r>
            <a:r>
              <a:rPr lang="ko-KR" altLang="en-US" smtClean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구조</a:t>
            </a:r>
            <a:endParaRPr lang="ko-KR" altLang="en-US"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</p:txBody>
      </p:sp>
      <p:sp>
        <p:nvSpPr>
          <p:cNvPr id="24" name="순서도: 자기 디스크 23"/>
          <p:cNvSpPr/>
          <p:nvPr/>
        </p:nvSpPr>
        <p:spPr>
          <a:xfrm>
            <a:off x="1426206" y="3583068"/>
            <a:ext cx="937441" cy="826479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/>
              <a:t>DB</a:t>
            </a:r>
            <a:endParaRPr lang="ko-KR" altLang="en-US" b="1"/>
          </a:p>
        </p:txBody>
      </p:sp>
      <p:sp>
        <p:nvSpPr>
          <p:cNvPr id="25" name="모서리가 접힌 도형 24"/>
          <p:cNvSpPr/>
          <p:nvPr/>
        </p:nvSpPr>
        <p:spPr>
          <a:xfrm>
            <a:off x="11247550" y="3521744"/>
            <a:ext cx="553915" cy="682870"/>
          </a:xfrm>
          <a:prstGeom prst="foldedCorner">
            <a:avLst/>
          </a:prstGeom>
          <a:gradFill>
            <a:gsLst>
              <a:gs pos="0">
                <a:srgbClr val="FFCC65"/>
              </a:gs>
              <a:gs pos="53000">
                <a:srgbClr val="F8C610"/>
              </a:gs>
              <a:gs pos="100000">
                <a:schemeClr val="accent4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>
                <a:solidFill>
                  <a:schemeClr val="tx1"/>
                </a:solidFill>
              </a:rPr>
              <a:t>Tab</a:t>
            </a:r>
            <a:endParaRPr lang="ko-KR" altLang="en-US" sz="1600" b="1">
              <a:solidFill>
                <a:schemeClr val="tx1"/>
              </a:solidFill>
            </a:endParaRPr>
          </a:p>
        </p:txBody>
      </p:sp>
      <p:sp>
        <p:nvSpPr>
          <p:cNvPr id="26" name="모서리가 접힌 도형 25"/>
          <p:cNvSpPr/>
          <p:nvPr/>
        </p:nvSpPr>
        <p:spPr>
          <a:xfrm>
            <a:off x="10864024" y="3957644"/>
            <a:ext cx="553915" cy="682870"/>
          </a:xfrm>
          <a:prstGeom prst="foldedCorner">
            <a:avLst/>
          </a:prstGeom>
          <a:gradFill>
            <a:gsLst>
              <a:gs pos="0">
                <a:schemeClr val="accent4">
                  <a:lumMod val="110000"/>
                  <a:satMod val="105000"/>
                  <a:tint val="67000"/>
                </a:schemeClr>
              </a:gs>
              <a:gs pos="50000">
                <a:srgbClr val="FFD85D"/>
              </a:gs>
              <a:gs pos="100000">
                <a:schemeClr val="accent4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 smtClean="0">
                <a:solidFill>
                  <a:schemeClr val="tx1"/>
                </a:solidFill>
              </a:rPr>
              <a:t>Tag</a:t>
            </a:r>
            <a:endParaRPr lang="ko-KR" altLang="en-US" sz="1600" b="1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1071562" y="2290234"/>
            <a:ext cx="913433" cy="5649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Main</a:t>
            </a:r>
            <a:endParaRPr lang="ko-KR" altLang="en-US"/>
          </a:p>
        </p:txBody>
      </p:sp>
      <p:sp>
        <p:nvSpPr>
          <p:cNvPr id="4" name="줄무늬가 있는 오른쪽 화살표 3"/>
          <p:cNvSpPr/>
          <p:nvPr/>
        </p:nvSpPr>
        <p:spPr>
          <a:xfrm>
            <a:off x="9673270" y="3794394"/>
            <a:ext cx="954238" cy="494417"/>
          </a:xfrm>
          <a:prstGeom prst="stripedRightArrow">
            <a:avLst>
              <a:gd name="adj1" fmla="val 53996"/>
              <a:gd name="adj2" fmla="val 75978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7063834" y="2956837"/>
            <a:ext cx="1376855" cy="5649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FileWriter</a:t>
            </a:r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6222078" y="3715263"/>
            <a:ext cx="1530184" cy="5634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Convert type</a:t>
            </a:r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7988778" y="3713855"/>
            <a:ext cx="1300966" cy="5649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Write file</a:t>
            </a:r>
            <a:endParaRPr lang="ko-KR" altLang="en-US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2558193" y="3168205"/>
            <a:ext cx="3255538" cy="1754151"/>
          </a:xfrm>
          <a:prstGeom prst="round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3596046" y="2735311"/>
            <a:ext cx="1127038" cy="5683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DocDao</a:t>
            </a:r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3596046" y="3713855"/>
            <a:ext cx="1080402" cy="5649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select</a:t>
            </a:r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3047750" y="4391773"/>
            <a:ext cx="2291255" cy="3927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DBUtil connection</a:t>
            </a:r>
            <a:endParaRPr lang="ko-KR" altLang="en-US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171FE0FA-6880-E847-9D78-B2711F89530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2947" y="124538"/>
            <a:ext cx="1261713" cy="274859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1780598" y="229596"/>
            <a:ext cx="708124" cy="400110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r>
              <a:rPr lang="ko-KR" altLang="en-US" sz="2000" smtClean="0">
                <a:solidFill>
                  <a:prstClr val="black">
                    <a:lumMod val="75000"/>
                    <a:lumOff val="25000"/>
                  </a:prstClr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설계</a:t>
            </a:r>
            <a:endParaRPr lang="en-US" altLang="ko-KR" sz="2000" dirty="0">
              <a:solidFill>
                <a:prstClr val="black">
                  <a:lumMod val="75000"/>
                  <a:lumOff val="25000"/>
                </a:prstClr>
              </a:solidFill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1469740" y="429651"/>
            <a:ext cx="216724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이중 물결 29"/>
          <p:cNvSpPr/>
          <p:nvPr/>
        </p:nvSpPr>
        <p:spPr>
          <a:xfrm>
            <a:off x="8807914" y="800573"/>
            <a:ext cx="2510995" cy="2173667"/>
          </a:xfrm>
          <a:prstGeom prst="doubleWav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smtClean="0">
                <a:solidFill>
                  <a:schemeClr val="tx1"/>
                </a:solidFill>
              </a:rPr>
              <a:t>FileWriter</a:t>
            </a:r>
          </a:p>
          <a:p>
            <a:r>
              <a:rPr lang="en-US" altLang="ko-KR" smtClean="0">
                <a:solidFill>
                  <a:schemeClr val="tx1"/>
                </a:solidFill>
              </a:rPr>
              <a:t>printAllData {</a:t>
            </a:r>
          </a:p>
          <a:p>
            <a:r>
              <a:rPr lang="en-US" altLang="ko-KR" smtClean="0">
                <a:solidFill>
                  <a:schemeClr val="tx1"/>
                </a:solidFill>
              </a:rPr>
              <a:t>    formatType = “ ? “</a:t>
            </a:r>
          </a:p>
          <a:p>
            <a:r>
              <a:rPr lang="en-US" altLang="ko-KR" smtClean="0">
                <a:solidFill>
                  <a:schemeClr val="tx1"/>
                </a:solidFill>
              </a:rPr>
              <a:t>    format( );</a:t>
            </a:r>
          </a:p>
          <a:p>
            <a:r>
              <a:rPr lang="en-US" altLang="ko-KR" smtClean="0">
                <a:solidFill>
                  <a:schemeClr val="tx1"/>
                </a:solidFill>
              </a:rPr>
              <a:t>    printWriter( );</a:t>
            </a:r>
            <a:endParaRPr lang="en-US" altLang="ko-KR">
              <a:solidFill>
                <a:schemeClr val="tx1"/>
              </a:solidFill>
            </a:endParaRPr>
          </a:p>
          <a:p>
            <a:r>
              <a:rPr lang="en-US" altLang="ko-KR" smtClean="0">
                <a:solidFill>
                  <a:schemeClr val="tx1"/>
                </a:solidFill>
              </a:rPr>
              <a:t>}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모서리가 접힌 도형 30"/>
          <p:cNvSpPr/>
          <p:nvPr/>
        </p:nvSpPr>
        <p:spPr>
          <a:xfrm>
            <a:off x="10767259" y="3394625"/>
            <a:ext cx="571067" cy="682870"/>
          </a:xfrm>
          <a:prstGeom prst="foldedCorne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 smtClean="0">
                <a:solidFill>
                  <a:schemeClr val="tx1"/>
                </a:solidFill>
              </a:rPr>
              <a:t>Json</a:t>
            </a:r>
            <a:endParaRPr lang="ko-KR" altLang="en-US" sz="14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71501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직사각형 47"/>
          <p:cNvSpPr/>
          <p:nvPr/>
        </p:nvSpPr>
        <p:spPr>
          <a:xfrm>
            <a:off x="1090612" y="2047020"/>
            <a:ext cx="10010775" cy="4455379"/>
          </a:xfrm>
          <a:prstGeom prst="rect">
            <a:avLst/>
          </a:prstGeom>
          <a:solidFill>
            <a:schemeClr val="bg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>
              <a:solidFill>
                <a:schemeClr val="tx1"/>
              </a:solidFill>
            </a:endParaRPr>
          </a:p>
          <a:p>
            <a:endParaRPr lang="en-US" altLang="ko-KR" smtClean="0">
              <a:solidFill>
                <a:schemeClr val="tx1"/>
              </a:solidFill>
            </a:endParaRPr>
          </a:p>
          <a:p>
            <a:endParaRPr lang="en-US" altLang="ko-KR">
              <a:solidFill>
                <a:schemeClr val="tx1"/>
              </a:solidFill>
            </a:endParaRPr>
          </a:p>
          <a:p>
            <a:endParaRPr lang="en-US" altLang="ko-KR" smtClean="0">
              <a:solidFill>
                <a:schemeClr val="tx1"/>
              </a:solidFill>
            </a:endParaRPr>
          </a:p>
          <a:p>
            <a:endParaRPr lang="en-US" altLang="ko-KR">
              <a:solidFill>
                <a:schemeClr val="tx1"/>
              </a:solidFill>
            </a:endParaRPr>
          </a:p>
          <a:p>
            <a:endParaRPr lang="en-US" altLang="ko-KR" smtClean="0">
              <a:solidFill>
                <a:schemeClr val="tx1"/>
              </a:solidFill>
            </a:endParaRPr>
          </a:p>
          <a:p>
            <a:endParaRPr lang="en-US" altLang="ko-KR">
              <a:solidFill>
                <a:schemeClr val="tx1"/>
              </a:solidFill>
            </a:endParaRPr>
          </a:p>
          <a:p>
            <a:endParaRPr lang="en-US" altLang="ko-KR" smtClean="0">
              <a:solidFill>
                <a:schemeClr val="tx1"/>
              </a:solidFill>
            </a:endParaRPr>
          </a:p>
          <a:p>
            <a:endParaRPr lang="en-US" altLang="ko-KR">
              <a:solidFill>
                <a:schemeClr val="tx1"/>
              </a:solidFill>
            </a:endParaRPr>
          </a:p>
          <a:p>
            <a:endParaRPr lang="en-US" altLang="ko-KR" smtClean="0">
              <a:solidFill>
                <a:schemeClr val="tx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730216" y="2137844"/>
            <a:ext cx="8658543" cy="2061427"/>
            <a:chOff x="1735138" y="2000132"/>
            <a:chExt cx="8658543" cy="2061427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35138" y="2280384"/>
              <a:ext cx="8648700" cy="1781175"/>
            </a:xfrm>
            <a:prstGeom prst="rect">
              <a:avLst/>
            </a:prstGeom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 rotWithShape="1">
            <a:blip r:embed="rId3"/>
            <a:srcRect r="3806" b="-21377"/>
            <a:stretch/>
          </p:blipFill>
          <p:spPr>
            <a:xfrm>
              <a:off x="1735139" y="2000132"/>
              <a:ext cx="8658542" cy="682108"/>
            </a:xfrm>
            <a:prstGeom prst="rect">
              <a:avLst/>
            </a:prstGeom>
          </p:spPr>
        </p:pic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File to </a:t>
            </a:r>
            <a:r>
              <a:rPr lang="en-US" altLang="ko-KR" smtClean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DB </a:t>
            </a:r>
            <a:r>
              <a:rPr lang="ko-KR" altLang="en-US" smtClean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실행 </a:t>
            </a:r>
            <a:endParaRPr lang="ko-KR" altLang="en-US"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1745299" y="4305511"/>
            <a:ext cx="8619489" cy="2093636"/>
            <a:chOff x="1745299" y="4305511"/>
            <a:chExt cx="8619489" cy="2093636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54188" y="4570347"/>
              <a:ext cx="8610600" cy="1828800"/>
            </a:xfrm>
            <a:prstGeom prst="rect">
              <a:avLst/>
            </a:prstGeom>
          </p:spPr>
        </p:pic>
        <p:pic>
          <p:nvPicPr>
            <p:cNvPr id="16" name="그림 15"/>
            <p:cNvPicPr>
              <a:picLocks noChangeAspect="1"/>
            </p:cNvPicPr>
            <p:nvPr/>
          </p:nvPicPr>
          <p:blipFill rotWithShape="1">
            <a:blip r:embed="rId5"/>
            <a:srcRect t="-1" r="6242" b="-1482"/>
            <a:stretch/>
          </p:blipFill>
          <p:spPr>
            <a:xfrm>
              <a:off x="1745299" y="4305511"/>
              <a:ext cx="8617902" cy="550969"/>
            </a:xfrm>
            <a:prstGeom prst="rect">
              <a:avLst/>
            </a:prstGeom>
          </p:spPr>
        </p:pic>
      </p:grpSp>
      <p:pic>
        <p:nvPicPr>
          <p:cNvPr id="23" name="그림 22">
            <a:extLst>
              <a:ext uri="{FF2B5EF4-FFF2-40B4-BE49-F238E27FC236}">
                <a16:creationId xmlns:a16="http://schemas.microsoft.com/office/drawing/2014/main" id="{171FE0FA-6880-E847-9D78-B2711F89530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2947" y="124538"/>
            <a:ext cx="1261713" cy="274859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>
            <a:off x="1780597" y="229596"/>
            <a:ext cx="1229303" cy="400110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r>
              <a:rPr lang="ko-KR" altLang="en-US" sz="2000" smtClean="0">
                <a:solidFill>
                  <a:prstClr val="black">
                    <a:lumMod val="75000"/>
                    <a:lumOff val="25000"/>
                  </a:prstClr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프로젝트</a:t>
            </a:r>
            <a:endParaRPr lang="en-US" altLang="ko-KR" sz="2000" dirty="0">
              <a:solidFill>
                <a:prstClr val="black">
                  <a:lumMod val="75000"/>
                  <a:lumOff val="25000"/>
                </a:prstClr>
              </a:solidFill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1469740" y="429651"/>
            <a:ext cx="216724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1090613" y="2047020"/>
            <a:ext cx="10010774" cy="4455379"/>
          </a:xfrm>
          <a:prstGeom prst="rect">
            <a:avLst/>
          </a:prstGeom>
          <a:solidFill>
            <a:schemeClr val="bg2">
              <a:lumMod val="90000"/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2"/>
          <a:srcRect l="-349" t="59060" r="46164" b="14285"/>
          <a:stretch/>
        </p:blipFill>
        <p:spPr>
          <a:xfrm>
            <a:off x="2395248" y="2836225"/>
            <a:ext cx="7180692" cy="727502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98706" y="4711592"/>
            <a:ext cx="7177234" cy="819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277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4_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 테마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0.xml><?xml version="1.0" encoding="utf-8"?>
<a:themeOverride xmlns:a="http://schemas.openxmlformats.org/drawingml/2006/main">
  <a:clrScheme name="Office 테마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 테마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 테마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 테마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 테마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Office 테마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Office 테마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8.xml><?xml version="1.0" encoding="utf-8"?>
<a:themeOverride xmlns:a="http://schemas.openxmlformats.org/drawingml/2006/main">
  <a:clrScheme name="Office 테마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9.xml><?xml version="1.0" encoding="utf-8"?>
<a:themeOverride xmlns:a="http://schemas.openxmlformats.org/drawingml/2006/main">
  <a:clrScheme name="Office 테마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TM02892315[[fn=줄기]]</Template>
  <TotalTime>8897</TotalTime>
  <Words>1108</Words>
  <Application>Microsoft Office PowerPoint</Application>
  <PresentationFormat>와이드스크린</PresentationFormat>
  <Paragraphs>611</Paragraphs>
  <Slides>34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4</vt:i4>
      </vt:variant>
      <vt:variant>
        <vt:lpstr>슬라이드 제목</vt:lpstr>
      </vt:variant>
      <vt:variant>
        <vt:i4>34</vt:i4>
      </vt:variant>
    </vt:vector>
  </HeadingPairs>
  <TitlesOfParts>
    <vt:vector size="48" baseType="lpstr">
      <vt:lpstr>아리따-돋움(TTF)-Thin</vt:lpstr>
      <vt:lpstr>Calibri Light</vt:lpstr>
      <vt:lpstr>Calibri</vt:lpstr>
      <vt:lpstr>D2Coding</vt:lpstr>
      <vt:lpstr>맑은 고딕</vt:lpstr>
      <vt:lpstr>아리따-돋움(TTF)-SemiBold</vt:lpstr>
      <vt:lpstr>Arial</vt:lpstr>
      <vt:lpstr>Wingdings 2</vt:lpstr>
      <vt:lpstr>아리따-돋움(TTF)-Medium</vt:lpstr>
      <vt:lpstr>Symbol</vt:lpstr>
      <vt:lpstr>HDOfficeLightV0</vt:lpstr>
      <vt:lpstr>Office 테마</vt:lpstr>
      <vt:lpstr>3_Office 테마</vt:lpstr>
      <vt:lpstr>4_Office 테마</vt:lpstr>
      <vt:lpstr>파일 및 DB 입/출력 </vt:lpstr>
      <vt:lpstr>PowerPoint 프레젠테이션</vt:lpstr>
      <vt:lpstr>요구사항</vt:lpstr>
      <vt:lpstr>PowerPoint 프레젠테이션</vt:lpstr>
      <vt:lpstr>파일/ DB 설정 및 진행환경</vt:lpstr>
      <vt:lpstr>파일/ DB 설정 및 진행환경</vt:lpstr>
      <vt:lpstr>File to DB 구조</vt:lpstr>
      <vt:lpstr>DB to File 구조</vt:lpstr>
      <vt:lpstr>File to DB 실행 </vt:lpstr>
      <vt:lpstr>DB to File 실행</vt:lpstr>
      <vt:lpstr>결과 </vt:lpstr>
      <vt:lpstr>결과 </vt:lpstr>
      <vt:lpstr>문제점과 개선</vt:lpstr>
      <vt:lpstr>문제1</vt:lpstr>
      <vt:lpstr>문제1</vt:lpstr>
      <vt:lpstr>개선1</vt:lpstr>
      <vt:lpstr>모듈화</vt:lpstr>
      <vt:lpstr>왜 데이터 전송 양식?</vt:lpstr>
      <vt:lpstr>데이터 전송 양식 DTO?</vt:lpstr>
      <vt:lpstr>데이터 전송 양식</vt:lpstr>
      <vt:lpstr>데이터 전송 양식</vt:lpstr>
      <vt:lpstr>문제2</vt:lpstr>
      <vt:lpstr>문제2</vt:lpstr>
      <vt:lpstr>개선2</vt:lpstr>
      <vt:lpstr>개선2</vt:lpstr>
      <vt:lpstr>코드 소개</vt:lpstr>
      <vt:lpstr>Parsing tagged File</vt:lpstr>
      <vt:lpstr>Parsing tagged File</vt:lpstr>
      <vt:lpstr>Parsing tagged File</vt:lpstr>
      <vt:lpstr>Parsing tagged File</vt:lpstr>
      <vt:lpstr>Parsing tagged File</vt:lpstr>
      <vt:lpstr>Parsing tagged File</vt:lpstr>
      <vt:lpstr>배운 점</vt:lpstr>
      <vt:lpstr>느낀 점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Daumsoft</dc:creator>
  <cp:lastModifiedBy>Daumsoft</cp:lastModifiedBy>
  <cp:revision>144</cp:revision>
  <dcterms:created xsi:type="dcterms:W3CDTF">2019-09-09T02:14:40Z</dcterms:created>
  <dcterms:modified xsi:type="dcterms:W3CDTF">2019-09-16T04:58:04Z</dcterms:modified>
</cp:coreProperties>
</file>