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50" r:id="rId2"/>
    <p:sldMasterId id="2147483762" r:id="rId3"/>
    <p:sldMasterId id="2147483774" r:id="rId4"/>
  </p:sldMasterIdLst>
  <p:notesMasterIdLst>
    <p:notesMasterId r:id="rId41"/>
  </p:notesMasterIdLst>
  <p:handoutMasterIdLst>
    <p:handoutMasterId r:id="rId42"/>
  </p:handoutMasterIdLst>
  <p:sldIdLst>
    <p:sldId id="256" r:id="rId5"/>
    <p:sldId id="332" r:id="rId6"/>
    <p:sldId id="264" r:id="rId7"/>
    <p:sldId id="268" r:id="rId8"/>
    <p:sldId id="280" r:id="rId9"/>
    <p:sldId id="282" r:id="rId10"/>
    <p:sldId id="298" r:id="rId11"/>
    <p:sldId id="302" r:id="rId12"/>
    <p:sldId id="334" r:id="rId13"/>
    <p:sldId id="335" r:id="rId14"/>
    <p:sldId id="323" r:id="rId15"/>
    <p:sldId id="338" r:id="rId16"/>
    <p:sldId id="324" r:id="rId17"/>
    <p:sldId id="319" r:id="rId18"/>
    <p:sldId id="325" r:id="rId19"/>
    <p:sldId id="326" r:id="rId20"/>
    <p:sldId id="327" r:id="rId21"/>
    <p:sldId id="328" r:id="rId22"/>
    <p:sldId id="330" r:id="rId23"/>
    <p:sldId id="331" r:id="rId24"/>
    <p:sldId id="333" r:id="rId25"/>
    <p:sldId id="318" r:id="rId26"/>
    <p:sldId id="259" r:id="rId27"/>
    <p:sldId id="273" r:id="rId28"/>
    <p:sldId id="265" r:id="rId29"/>
    <p:sldId id="269" r:id="rId30"/>
    <p:sldId id="309" r:id="rId31"/>
    <p:sldId id="313" r:id="rId32"/>
    <p:sldId id="310" r:id="rId33"/>
    <p:sldId id="311" r:id="rId34"/>
    <p:sldId id="314" r:id="rId35"/>
    <p:sldId id="275" r:id="rId36"/>
    <p:sldId id="315" r:id="rId37"/>
    <p:sldId id="316" r:id="rId38"/>
    <p:sldId id="270" r:id="rId39"/>
    <p:sldId id="33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79393"/>
    <a:srgbClr val="CBA9E5"/>
    <a:srgbClr val="FF66FF"/>
    <a:srgbClr val="669E40"/>
    <a:srgbClr val="FFFFFF"/>
    <a:srgbClr val="FFC43F"/>
    <a:srgbClr val="FFD85D"/>
    <a:srgbClr val="FFCC65"/>
    <a:srgbClr val="FFE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9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B8D93-C394-47E0-A1D0-37FDA1D2A0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BAC69-3006-4051-A471-0D065390D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372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37471-A849-45DE-B62A-C0FA5EAE6A5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2717-4468-40AF-BE0C-152DF34D0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8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1886-C2F7-4343-823F-5C31F62424D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4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6E7B-F8A3-48FD-ADA1-7961032826E3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7-83C5-459C-9965-62E8A84136E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06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5CB-813B-4415-800E-6F665026AFE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37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072E-D245-4C93-95B1-853EC42C142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3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EDA-2998-4F2B-8BDE-4DA2A597DE21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22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639-917B-419E-AB4E-196FA7CBAAF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8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59E-3CB2-4F3F-A84E-C7E0C27131E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F4B2-913D-438E-99B7-517177BA98F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68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E4E-6AFB-4C0F-BAD3-02E227C934F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8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71B-C445-42FC-A805-DB57424B5A8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F404-67B1-4FF6-BB3D-C56B8BF5686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44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ACF8-51A5-48A0-BF45-79A60ABC489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6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84F9-E25E-4C6D-BE6B-AB1356F72B0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93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FF69-AE88-40FA-966E-8E1F5F4A96A5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36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5CB-813B-4415-800E-6F665026AFE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91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072E-D245-4C93-95B1-853EC42C142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6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4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4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EDA-2998-4F2B-8BDE-4DA2A597DE21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57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639-917B-419E-AB4E-196FA7CBAAF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52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59E-3CB2-4F3F-A84E-C7E0C27131E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47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F4B2-913D-438E-99B7-517177BA98F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52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E4E-6AFB-4C0F-BAD3-02E227C934F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5E8-8373-41FD-80DA-6DBC4CBE1D46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93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71B-C445-42FC-A805-DB57424B5A8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9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2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ACF8-51A5-48A0-BF45-79A60ABC489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2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84F9-E25E-4C6D-BE6B-AB1356F72B0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51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4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4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FF69-AE88-40FA-966E-8E1F5F4A96A5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1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5CB-813B-4415-800E-6F665026AFE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78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072E-D245-4C93-95B1-853EC42C142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839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4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4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EDA-2998-4F2B-8BDE-4DA2A597DE21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063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639-917B-419E-AB4E-196FA7CBAAF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551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59E-3CB2-4F3F-A84E-C7E0C27131E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09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F4B2-913D-438E-99B7-517177BA98F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5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4112-09C2-471A-8FF4-DDB6895444AD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693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E4E-6AFB-4C0F-BAD3-02E227C934F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970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71B-C445-42FC-A805-DB57424B5A8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455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2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ACF8-51A5-48A0-BF45-79A60ABC489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056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84F9-E25E-4C6D-BE6B-AB1356F72B0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168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4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4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FF69-AE88-40FA-966E-8E1F5F4A96A5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9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45E-A3D4-459A-B01F-E42A346DA05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7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1FC0-82BC-452C-94DC-3CFCC536178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76ED-E7A7-42AF-90F5-F77049F9877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3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2B3B-0B76-46EA-B171-38BACFED10AE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7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A03-BAD7-4D6C-9D33-F35538CAE7E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F33A92-EC0D-497C-846C-51696F9D1CA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9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BFF7-E932-4737-9662-98F968A8514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5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3A92-EC0D-497C-846C-51696F9D1CA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2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3A92-EC0D-497C-846C-51696F9D1CA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프로그래밍 과제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1693-F979-4DBE-AB78-A2BED8569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4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4620" y="2194593"/>
            <a:ext cx="10363200" cy="2387600"/>
          </a:xfrm>
        </p:spPr>
        <p:txBody>
          <a:bodyPr/>
          <a:lstStyle/>
          <a:p>
            <a:r>
              <a:rPr lang="ko-KR" altLang="en-US" sz="340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파일 및</a:t>
            </a:r>
            <a:r>
              <a:rPr lang="en-US" altLang="ko-KR" sz="340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DB </a:t>
            </a:r>
            <a:r>
              <a:rPr lang="ko-KR" altLang="en-US" sz="340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입</a:t>
            </a:r>
            <a:r>
              <a:rPr lang="en-US" altLang="ko-KR" sz="340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/</a:t>
            </a:r>
            <a:r>
              <a:rPr lang="ko-KR" altLang="en-US" sz="340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출력</a:t>
            </a:r>
            <a:r>
              <a:rPr lang="en-US" altLang="ko-KR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/>
            </a:r>
            <a:br>
              <a:rPr lang="en-US" altLang="ko-KR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endParaRPr lang="ko-KR" altLang="en-US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91931" y="3914530"/>
            <a:ext cx="2388578" cy="432515"/>
          </a:xfrm>
        </p:spPr>
        <p:txBody>
          <a:bodyPr>
            <a:normAutofit/>
          </a:bodyPr>
          <a:lstStyle/>
          <a:p>
            <a:r>
              <a:rPr lang="ko-KR" altLang="en-US" smtClean="0">
                <a:solidFill>
                  <a:schemeClr val="bg2"/>
                </a:solidFill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김수빈</a:t>
            </a:r>
            <a:endParaRPr lang="ko-KR" altLang="en-US">
              <a:solidFill>
                <a:schemeClr val="bg2"/>
              </a:solidFill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DF291-7B63-F04D-8F8B-5D4D73D8C9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16" y="2639645"/>
            <a:ext cx="1672514" cy="364350"/>
          </a:xfrm>
          <a:prstGeom prst="rect">
            <a:avLst/>
          </a:prstGeom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5659794" y="2673203"/>
            <a:ext cx="2388578" cy="43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solidFill>
                  <a:schemeClr val="bg2"/>
                </a:solidFill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1-2</a:t>
            </a:r>
            <a:r>
              <a:rPr lang="ko-KR" altLang="en-US" sz="2000" smtClean="0">
                <a:solidFill>
                  <a:schemeClr val="bg2"/>
                </a:solidFill>
                <a:latin typeface="아리따-돋움(TTF)-Thin" panose="02020603020101020101" pitchFamily="18" charset="-127"/>
                <a:ea typeface="아리따-돋움(TTF)-Thin" panose="02020603020101020101" pitchFamily="18" charset="-127"/>
              </a:rPr>
              <a:t>주차 과제</a:t>
            </a:r>
            <a:endParaRPr lang="ko-KR" altLang="en-US" sz="2000">
              <a:solidFill>
                <a:schemeClr val="bg2"/>
              </a:solidFill>
              <a:latin typeface="아리따-돋움(TTF)-Thin" panose="02020603020101020101" pitchFamily="18" charset="-127"/>
              <a:ea typeface="아리따-돋움(TTF)-Thin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5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090612" y="2047020"/>
            <a:ext cx="10010775" cy="445537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30216" y="2137844"/>
            <a:ext cx="8658543" cy="2061427"/>
            <a:chOff x="1735138" y="2000132"/>
            <a:chExt cx="8658543" cy="206142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5138" y="2280384"/>
              <a:ext cx="8648700" cy="178117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rcRect r="3806" b="-21377"/>
            <a:stretch/>
          </p:blipFill>
          <p:spPr>
            <a:xfrm>
              <a:off x="1735139" y="2000132"/>
              <a:ext cx="8658542" cy="682108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File to 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DB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실행 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45299" y="4305511"/>
            <a:ext cx="8619489" cy="2093636"/>
            <a:chOff x="1745299" y="4305511"/>
            <a:chExt cx="8619489" cy="209363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4188" y="4570347"/>
              <a:ext cx="8610600" cy="18288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/>
            <a:srcRect t="-1" r="6242" b="-1482"/>
            <a:stretch/>
          </p:blipFill>
          <p:spPr>
            <a:xfrm>
              <a:off x="1745299" y="4305511"/>
              <a:ext cx="8617902" cy="550969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90613" y="2047020"/>
            <a:ext cx="10010774" cy="4455379"/>
          </a:xfrm>
          <a:prstGeom prst="rect">
            <a:avLst/>
          </a:prstGeom>
          <a:solidFill>
            <a:schemeClr val="bg2">
              <a:lumMod val="9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-349" t="59060" r="46164" b="14285"/>
          <a:stretch/>
        </p:blipFill>
        <p:spPr>
          <a:xfrm>
            <a:off x="2395248" y="2836225"/>
            <a:ext cx="7180692" cy="72750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706" y="4711592"/>
            <a:ext cx="7177234" cy="8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24279" y="1499662"/>
            <a:ext cx="102819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DB </a:t>
            </a:r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‘DOC1’			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File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DB </a:t>
            </a:r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‘DOC2’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36" y="1996604"/>
            <a:ext cx="3519277" cy="451701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904"/>
          <a:stretch/>
        </p:blipFill>
        <p:spPr>
          <a:xfrm>
            <a:off x="6588125" y="1999396"/>
            <a:ext cx="4918075" cy="451421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DB to 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File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실행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23843" y="2047021"/>
            <a:ext cx="10010775" cy="443506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16513" y="2198051"/>
            <a:ext cx="4429125" cy="2572068"/>
            <a:chOff x="1316513" y="2198051"/>
            <a:chExt cx="4429125" cy="257206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b="49901"/>
            <a:stretch/>
          </p:blipFill>
          <p:spPr>
            <a:xfrm>
              <a:off x="1316513" y="2198051"/>
              <a:ext cx="4429125" cy="257206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l="377" t="12739" r="5860" b="81016"/>
            <a:stretch/>
          </p:blipFill>
          <p:spPr>
            <a:xfrm>
              <a:off x="1337310" y="2970518"/>
              <a:ext cx="3322320" cy="25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-197" t="38470" r="8439" b="55035"/>
            <a:stretch/>
          </p:blipFill>
          <p:spPr>
            <a:xfrm>
              <a:off x="1332230" y="4264551"/>
              <a:ext cx="3251200" cy="26416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500583" y="3498531"/>
            <a:ext cx="4429125" cy="1290320"/>
            <a:chOff x="4617137" y="4970266"/>
            <a:chExt cx="4429125" cy="129032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t="49474" b="25393"/>
            <a:stretch/>
          </p:blipFill>
          <p:spPr>
            <a:xfrm>
              <a:off x="4617137" y="4970266"/>
              <a:ext cx="4429125" cy="129032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-178" t="88508" r="7563" b="4497"/>
            <a:stretch/>
          </p:blipFill>
          <p:spPr>
            <a:xfrm>
              <a:off x="4617137" y="5786298"/>
              <a:ext cx="3281680" cy="28448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6391656" y="2198051"/>
            <a:ext cx="4511040" cy="1300480"/>
            <a:chOff x="6604000" y="4378961"/>
            <a:chExt cx="4511040" cy="130048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-2230" t="74804" r="379" b="-135"/>
            <a:stretch/>
          </p:blipFill>
          <p:spPr>
            <a:xfrm>
              <a:off x="6604000" y="4378961"/>
              <a:ext cx="4511040" cy="13004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395" t="63684" r="2115" b="29321"/>
            <a:stretch/>
          </p:blipFill>
          <p:spPr>
            <a:xfrm>
              <a:off x="6712927" y="5191759"/>
              <a:ext cx="3454400" cy="284481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2230" y="2970518"/>
            <a:ext cx="3144520" cy="324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16513" y="4234225"/>
            <a:ext cx="3144520" cy="324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86895" y="2990683"/>
            <a:ext cx="3144520" cy="324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00583" y="4311329"/>
            <a:ext cx="3144520" cy="324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13751" y="5173748"/>
            <a:ext cx="4030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DB SELECT &amp;</a:t>
            </a:r>
            <a:r>
              <a:rPr lang="ko-KR" altLang="en-US" sz="2400" smtClean="0"/>
              <a:t> </a:t>
            </a:r>
            <a:r>
              <a:rPr lang="en-US" altLang="ko-KR" sz="2400" smtClean="0"/>
              <a:t>File Write</a:t>
            </a:r>
          </a:p>
          <a:p>
            <a:pPr algn="ctr"/>
            <a:r>
              <a:rPr lang="ko-KR" altLang="en-US" sz="2400" b="1" smtClean="0">
                <a:solidFill>
                  <a:srgbClr val="FF0000"/>
                </a:solidFill>
              </a:rPr>
              <a:t>평균 경과시간</a:t>
            </a:r>
            <a:r>
              <a:rPr lang="ko-KR" altLang="en-US" sz="2400" smtClean="0">
                <a:solidFill>
                  <a:srgbClr val="FF0000"/>
                </a:solidFill>
              </a:rPr>
              <a:t> </a:t>
            </a:r>
            <a:r>
              <a:rPr lang="en-US" altLang="ko-KR" sz="2400" smtClean="0">
                <a:solidFill>
                  <a:srgbClr val="FF0000"/>
                </a:solidFill>
              </a:rPr>
              <a:t>0.7’s ~ 1’s</a:t>
            </a:r>
          </a:p>
          <a:p>
            <a:pPr algn="ctr"/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75359" y="1530201"/>
            <a:ext cx="102819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to File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2713990"/>
            <a:ext cx="8486775" cy="26289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6" name="꺾인 연결선 5"/>
          <p:cNvCxnSpPr/>
          <p:nvPr/>
        </p:nvCxnSpPr>
        <p:spPr>
          <a:xfrm>
            <a:off x="2468880" y="5302250"/>
            <a:ext cx="751840" cy="32639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0720" y="546544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사용한 </a:t>
            </a:r>
            <a:r>
              <a:rPr lang="en-US" altLang="ko-KR" smtClean="0"/>
              <a:t>tsv </a:t>
            </a:r>
            <a:r>
              <a:rPr lang="ko-KR" altLang="en-US" smtClean="0"/>
              <a:t>원본 파일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38892" y="3505200"/>
            <a:ext cx="981828" cy="264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38892" y="3769360"/>
            <a:ext cx="981828" cy="264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38892" y="4044314"/>
            <a:ext cx="981828" cy="516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6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tsv File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11120" y="3140164"/>
            <a:ext cx="7934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TsvParserSettings 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settings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TsvParserSettings(); </a:t>
            </a:r>
          </a:p>
          <a:p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settings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.getFormat().setLineSeparator(</a:t>
            </a:r>
            <a:r>
              <a:rPr lang="en-US" altLang="ko-KR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"\n"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r>
              <a:rPr lang="ko-KR" altLang="en-US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</a:p>
          <a:p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TsvParser 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parser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TsvParser(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settings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List&lt;String[]&gt; </a:t>
            </a:r>
            <a:r>
              <a:rPr lang="en-US" altLang="ko-KR" i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parsedData</a:t>
            </a:r>
            <a:r>
              <a:rPr lang="en-US" altLang="ko-KR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i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parser</a:t>
            </a:r>
            <a:r>
              <a:rPr lang="en-US" altLang="ko-KR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.parseAll(</a:t>
            </a:r>
            <a:r>
              <a:rPr lang="en-US" altLang="ko-KR" b="1" i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File(</a:t>
            </a:r>
            <a:r>
              <a:rPr lang="en-US" altLang="ko-KR" b="1" i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endParaRPr lang="ko-KR" altLang="en-US"/>
          </a:p>
        </p:txBody>
      </p:sp>
      <p:sp>
        <p:nvSpPr>
          <p:cNvPr id="11" name="왼쪽으로 구부러진 화살표 10"/>
          <p:cNvSpPr/>
          <p:nvPr/>
        </p:nvSpPr>
        <p:spPr>
          <a:xfrm rot="2967196">
            <a:off x="9460740" y="1604660"/>
            <a:ext cx="904240" cy="1956019"/>
          </a:xfrm>
          <a:prstGeom prst="curved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접힌 도형 9"/>
          <p:cNvSpPr/>
          <p:nvPr/>
        </p:nvSpPr>
        <p:spPr>
          <a:xfrm>
            <a:off x="9026999" y="657932"/>
            <a:ext cx="1367473" cy="174453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59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실행결과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11120" y="3140164"/>
            <a:ext cx="7934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TsvParserSettings 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settings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TsvParserSettings(); </a:t>
            </a:r>
          </a:p>
          <a:p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settings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.getFormat().setLineSeparator(</a:t>
            </a:r>
            <a:r>
              <a:rPr lang="en-US" altLang="ko-KR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"\n"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r>
              <a:rPr lang="ko-KR" altLang="en-US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</a:p>
          <a:p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TsvParser 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parser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TsvParser(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settings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List&lt;String[]&gt; </a:t>
            </a:r>
            <a:r>
              <a:rPr lang="en-US" altLang="ko-KR" i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parsedData</a:t>
            </a:r>
            <a:r>
              <a:rPr lang="en-US" altLang="ko-KR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i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parser</a:t>
            </a:r>
            <a:r>
              <a:rPr lang="en-US" altLang="ko-KR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.parseAll(</a:t>
            </a:r>
            <a:r>
              <a:rPr lang="en-US" altLang="ko-KR" b="1" i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File(</a:t>
            </a:r>
            <a:r>
              <a:rPr lang="en-US" altLang="ko-KR" b="1" i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27" y="2602853"/>
            <a:ext cx="8672853" cy="16763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27" y="4551680"/>
            <a:ext cx="8672853" cy="101386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5537200" y="5039360"/>
            <a:ext cx="7416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78880" y="485469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ColNames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3" name="구부러진 연결선 22"/>
          <p:cNvCxnSpPr/>
          <p:nvPr/>
        </p:nvCxnSpPr>
        <p:spPr>
          <a:xfrm rot="10800000" flipV="1">
            <a:off x="8264230" y="4813916"/>
            <a:ext cx="680720" cy="329536"/>
          </a:xfrm>
          <a:prstGeom prst="curved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44950" y="4601673"/>
            <a:ext cx="11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ColValues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tsv File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78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</a:t>
            </a:r>
            <a:r>
              <a:rPr lang="en-US" altLang="ko-KR" smtClean="0">
                <a:solidFill>
                  <a:schemeClr val="tx1"/>
                </a:solidFill>
              </a:rPr>
              <a:t>ublic static List&lt;String[]&gt; tagFileReader( String path ) {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parseData( ); 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setDataFormat( );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List&lt;String[]&gt; allData = new ArrayList&lt;&gt;();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allData.add(</a:t>
            </a:r>
            <a:r>
              <a:rPr lang="ko-KR" altLang="en-US" smtClean="0">
                <a:solidFill>
                  <a:schemeClr val="tx1"/>
                </a:solidFill>
              </a:rPr>
              <a:t>데이터 묶음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return allData;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3582" y="29592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한 줄씩 읽어옴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8987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형식 파악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3159" y="455832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 줄씩 파싱한 데이터 묶음을 리스트에 추가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563813" y="3088640"/>
            <a:ext cx="123906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92720" y="2450683"/>
            <a:ext cx="3561080" cy="1347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37480" y="273574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</a:t>
            </a:r>
            <a:r>
              <a:rPr lang="en-US" altLang="ko-KR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 i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FileReader(</a:t>
            </a:r>
            <a:r>
              <a:rPr lang="en-US" altLang="ko-KR" b="1" i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37480" y="306748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 i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BufferedReader(</a:t>
            </a:r>
            <a:r>
              <a:rPr lang="en-US" altLang="ko-KR" b="1" i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File</a:t>
            </a:r>
            <a:endParaRPr lang="en-US" altLang="ko-KR" b="1"/>
          </a:p>
        </p:txBody>
      </p:sp>
      <p:sp>
        <p:nvSpPr>
          <p:cNvPr id="20" name="직사각형 19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96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</a:t>
            </a:r>
            <a:r>
              <a:rPr lang="en-US" altLang="ko-KR" smtClean="0">
                <a:solidFill>
                  <a:schemeClr val="tx1"/>
                </a:solidFill>
              </a:rPr>
              <a:t>ublic static List&lt;String[]&gt; tagFileReader( String path ) {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parseData( ); 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setDataFormat( );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List&lt;String[]&gt; allData = new ArrayList&lt;&gt;();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allData.add(</a:t>
            </a:r>
            <a:r>
              <a:rPr lang="ko-KR" altLang="en-US" smtClean="0">
                <a:solidFill>
                  <a:schemeClr val="tx1"/>
                </a:solidFill>
              </a:rPr>
              <a:t>데이터 묶음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return allData;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3582" y="29592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한 줄씩 읽어옴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8987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형식 파악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3159" y="455832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 줄씩 파싱한 데이터 묶음을 리스트에 추가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129577" y="3658194"/>
            <a:ext cx="367330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368987" y="2751861"/>
            <a:ext cx="4984813" cy="18064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3653" y="36136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DocData.</a:t>
            </a:r>
            <a:r>
              <a:rPr lang="en-US" altLang="ko-KR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setColNames(</a:t>
            </a:r>
            <a:r>
              <a:rPr lang="en-US" altLang="ko-KR" b="1" i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String[] </a:t>
            </a:r>
            <a:r>
              <a:rPr lang="en-US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{</a:t>
            </a:r>
            <a:r>
              <a:rPr lang="en-US" altLang="ko-KR" b="1" i="1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i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DOC_SEQ"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b="1" i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b="1" i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"REG_DT"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53653" y="2845912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읽어온 내용만으로 컬럼명 판별 어려움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53653" y="333666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직접 데이터 포맷을 설정해줌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File</a:t>
            </a:r>
            <a:endParaRPr lang="en-US" altLang="ko-KR" b="1"/>
          </a:p>
        </p:txBody>
      </p:sp>
      <p:sp>
        <p:nvSpPr>
          <p:cNvPr id="23" name="직사각형 22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</a:t>
            </a:r>
            <a:r>
              <a:rPr lang="en-US" altLang="ko-KR" smtClean="0">
                <a:solidFill>
                  <a:schemeClr val="tx1"/>
                </a:solidFill>
              </a:rPr>
              <a:t>ublic static List&lt;String[]&gt; tagFileReader( String path ) {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parseData( ); 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setDataFormat( );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List&lt;String[]&gt; allData = new ArrayList&lt;&gt;();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allData.add(</a:t>
            </a:r>
            <a:r>
              <a:rPr lang="ko-KR" altLang="en-US" smtClean="0">
                <a:solidFill>
                  <a:schemeClr val="tx1"/>
                </a:solidFill>
              </a:rPr>
              <a:t>데이터 묶음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return allData;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3582" y="29592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한 줄씩 읽어옴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8987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형식 파악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3159" y="455832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 줄씩 파싱한 데이터 묶음을 리스트에 추가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01520" y="4558327"/>
            <a:ext cx="275163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5" idx="1"/>
          </p:cNvCxnSpPr>
          <p:nvPr/>
        </p:nvCxnSpPr>
        <p:spPr>
          <a:xfrm rot="10800000" flipV="1">
            <a:off x="4236729" y="3454083"/>
            <a:ext cx="1676393" cy="10061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</a:t>
            </a:r>
            <a:r>
              <a:rPr lang="en-US" altLang="ko-KR" b="1"/>
              <a:t>File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13121" y="365125"/>
            <a:ext cx="6021840" cy="6177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b="1" smtClean="0">
                <a:solidFill>
                  <a:srgbClr val="FF0000"/>
                </a:solidFill>
              </a:rPr>
              <a:t>Point</a:t>
            </a: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tagged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형식을 취하는 데이터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tag-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값 순서가 아닌 개행문자를 포함한 데이터 값</a:t>
            </a:r>
          </a:p>
        </p:txBody>
      </p:sp>
    </p:spTree>
    <p:extLst>
      <p:ext uri="{BB962C8B-B14F-4D97-AF65-F5344CB8AC3E}">
        <p14:creationId xmlns:p14="http://schemas.microsoft.com/office/powerpoint/2010/main" val="7701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</a:t>
            </a:r>
            <a:r>
              <a:rPr lang="en-US" altLang="ko-KR" b="1"/>
              <a:t>File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</a:t>
            </a:r>
            <a:r>
              <a:rPr lang="en-US" altLang="ko-KR" smtClean="0">
                <a:solidFill>
                  <a:schemeClr val="tx1"/>
                </a:solidFill>
              </a:rPr>
              <a:t>ublic static List&lt;String[]&gt; tagFileReader( String path ) {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parseData( ); 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setDataFormat( );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List&lt;String[]&gt; allData = new ArrayList&lt;&gt;();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allData.add(</a:t>
            </a:r>
            <a:r>
              <a:rPr lang="ko-KR" altLang="en-US" smtClean="0">
                <a:solidFill>
                  <a:schemeClr val="tx1"/>
                </a:solidFill>
              </a:rPr>
              <a:t>데이터 묶음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return allData;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3582" y="29592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한 줄씩 읽어옴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8987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형식 파악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3159" y="455832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 줄씩 파싱한 데이터 묶음을 리스트에 추가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13121" y="365125"/>
            <a:ext cx="6021840" cy="6177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5" idx="1"/>
          </p:cNvCxnSpPr>
          <p:nvPr/>
        </p:nvCxnSpPr>
        <p:spPr>
          <a:xfrm rot="10800000" flipV="1">
            <a:off x="4236729" y="3454083"/>
            <a:ext cx="1676393" cy="10061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935192" y="78945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isExtraValue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colIndexWithExtraValue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-1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 (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 i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.readLine()) != </a:t>
            </a:r>
            <a:r>
              <a:rPr lang="en-US" altLang="ko-KR" b="1" i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  </a:t>
            </a: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dataLine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.trim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.contains(</a:t>
            </a:r>
            <a:r>
              <a:rPr lang="en-US" altLang="ko-KR" b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"^[START]"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{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data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String[DocData.</a:t>
            </a:r>
            <a:r>
              <a:rPr lang="en-US" altLang="ko-KR" b="1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getSize</a:t>
            </a:r>
            <a:r>
              <a:rPr lang="en-US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()];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continue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.contains(</a:t>
            </a:r>
            <a:r>
              <a:rPr lang="en-US" altLang="ko-KR" b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"^[END]"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{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i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allData</a:t>
            </a:r>
            <a:r>
              <a:rPr lang="en-US" altLang="ko-KR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.add(</a:t>
            </a:r>
            <a:r>
              <a:rPr lang="en-US" altLang="ko-KR" i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continue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b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끝 </a:t>
            </a:r>
            <a:r>
              <a:rPr lang="en-US" altLang="ko-KR" b="1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"["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b="1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"]" </a:t>
            </a:r>
            <a:r>
              <a:rPr lang="ko-KR" altLang="en-US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포함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){ </a:t>
            </a:r>
            <a:endParaRPr lang="en-US" altLang="ko-KR" b="1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nn-NO" altLang="ko-KR" b="1" smtClean="0">
              <a:solidFill>
                <a:srgbClr val="7F00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nn-NO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. .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88367" y="680720"/>
            <a:ext cx="3795711" cy="84948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06148" y="78945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개행문자 라인 </a:t>
            </a:r>
            <a:endParaRPr lang="en-US" altLang="ko-KR" sz="1600" smtClean="0"/>
          </a:p>
          <a:p>
            <a:r>
              <a:rPr lang="ko-KR" altLang="en-US" sz="1600" smtClean="0"/>
              <a:t>추가 여부 판단</a:t>
            </a:r>
            <a:endParaRPr lang="ko-KR" altLang="en-US" sz="1600"/>
          </a:p>
        </p:txBody>
      </p:sp>
      <p:sp>
        <p:nvSpPr>
          <p:cNvPr id="16" name="원형 화살표 15"/>
          <p:cNvSpPr/>
          <p:nvPr/>
        </p:nvSpPr>
        <p:spPr>
          <a:xfrm rot="15103476">
            <a:off x="4763464" y="2077522"/>
            <a:ext cx="3211042" cy="3164122"/>
          </a:xfrm>
          <a:prstGeom prst="circularArrow">
            <a:avLst>
              <a:gd name="adj1" fmla="val 6093"/>
              <a:gd name="adj2" fmla="val 1142319"/>
              <a:gd name="adj3" fmla="val 20457679"/>
              <a:gd name="adj4" fmla="val 10800000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 화살표 10"/>
          <p:cNvSpPr/>
          <p:nvPr/>
        </p:nvSpPr>
        <p:spPr>
          <a:xfrm rot="14883966">
            <a:off x="5681512" y="2006487"/>
            <a:ext cx="1754070" cy="1635328"/>
          </a:xfrm>
          <a:prstGeom prst="circularArrow">
            <a:avLst>
              <a:gd name="adj1" fmla="val 6093"/>
              <a:gd name="adj2" fmla="val 1142319"/>
              <a:gd name="adj3" fmla="val 20457679"/>
              <a:gd name="adj4" fmla="val 10800000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26185" y="1594703"/>
            <a:ext cx="2981415" cy="3598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71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 animBg="1"/>
      <p:bldP spid="9" grpId="0"/>
      <p:bldP spid="16" grpId="0" animBg="1"/>
      <p:bldP spid="11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목차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73647" y="1663216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518966" y="1731177"/>
            <a:ext cx="560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과제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73647" y="2617943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18966" y="2685904"/>
            <a:ext cx="560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3647" y="3488856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18966" y="3556817"/>
            <a:ext cx="560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프로젝트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3647" y="4446801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</a:t>
            </a:r>
            <a:r>
              <a:rPr lang="en-US" altLang="ko-KR" sz="2000" spc="-150" smtClean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en-US" altLang="ko-KR" sz="2000" spc="-15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18966" y="4514762"/>
            <a:ext cx="560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901589-A60D-924E-A196-4F6364D96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01" y="2041604"/>
            <a:ext cx="2960366" cy="257346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6049226" y="1895475"/>
            <a:ext cx="10262" cy="292971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9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</a:t>
            </a:r>
            <a:r>
              <a:rPr lang="en-US" altLang="ko-KR" b="1"/>
              <a:t>File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</a:t>
            </a:r>
            <a:r>
              <a:rPr lang="en-US" altLang="ko-KR" smtClean="0">
                <a:solidFill>
                  <a:schemeClr val="tx1"/>
                </a:solidFill>
              </a:rPr>
              <a:t>ublic static List&lt;String[]&gt; tagFileReader( String path ) {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parseData( ); 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setDataFormat( );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List&lt;String[]&gt; allData = new ArrayList&lt;&gt;();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allData.add(</a:t>
            </a:r>
            <a:r>
              <a:rPr lang="ko-KR" altLang="en-US" smtClean="0">
                <a:solidFill>
                  <a:schemeClr val="tx1"/>
                </a:solidFill>
              </a:rPr>
              <a:t>데이터 묶음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return allData;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3582" y="29592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한 줄씩 읽어옴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68987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형식 파악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3159" y="455832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 줄씩 파싱한 데이터 묶음을 리스트에 추가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13121" y="365125"/>
            <a:ext cx="6021840" cy="6177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5" idx="1"/>
          </p:cNvCxnSpPr>
          <p:nvPr/>
        </p:nvCxnSpPr>
        <p:spPr>
          <a:xfrm rot="10800000" flipV="1">
            <a:off x="4236729" y="3454083"/>
            <a:ext cx="1676393" cy="10061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935192" y="301120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nn-NO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. .</a:t>
            </a:r>
            <a:endParaRPr lang="ko-KR" altLang="en-US"/>
          </a:p>
          <a:p>
            <a:endParaRPr lang="ko-KR" altLang="en-US" sz="1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b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끝 </a:t>
            </a:r>
            <a:r>
              <a:rPr lang="en-US" altLang="ko-KR" b="1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"["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b="1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"]" </a:t>
            </a:r>
            <a:r>
              <a:rPr lang="ko-KR" altLang="en-US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포함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endParaRPr lang="en-US" altLang="ko-KR" b="1" smtClean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nn-NO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nn-NO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nn-NO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DocData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크기만큼 반복</a:t>
            </a:r>
            <a:endParaRPr lang="ko-KR" altLang="en-US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if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b="1" i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dataLine </a:t>
            </a:r>
            <a:r>
              <a:rPr lang="ko-KR" altLang="en-US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 일치하는 </a:t>
            </a:r>
            <a:r>
              <a:rPr lang="en-US" altLang="ko-KR" smtClean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ColNames[i]</a:t>
            </a:r>
            <a:endParaRPr lang="en-US" altLang="ko-KR">
              <a:solidFill>
                <a:srgbClr val="6A3E3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b="1" i="1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	</a:t>
            </a:r>
            <a:r>
              <a:rPr lang="en-US" altLang="ko-KR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en-US" altLang="ko-KR" i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i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.readLine();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isExtraValue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colIndexWithExtraValue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break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colIndexWithExtraValue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 </a:t>
            </a:r>
            <a:endParaRPr lang="en-US" altLang="ko-KR" smtClean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</a:t>
            </a:r>
            <a:r>
              <a:rPr lang="en-US" altLang="ko-KR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</a:t>
            </a:r>
            <a:r>
              <a:rPr lang="en-US" altLang="ko-KR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r\n"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  <a:endParaRPr lang="ko-KR" altLang="en-US" smtClean="0"/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b="1" smtClean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continue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isExtraValue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&amp;&amp; 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 		</a:t>
            </a:r>
            <a:r>
              <a:rPr lang="en-US" altLang="ko-KR" b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colIndexWithExtraValue</a:t>
            </a:r>
            <a:r>
              <a:rPr lang="en-US" altLang="ko-KR" b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 -1) { </a:t>
            </a:r>
          </a:p>
          <a:p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colIndexWithExtraValue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+= </a:t>
            </a:r>
            <a:r>
              <a:rPr lang="en-US" altLang="ko-KR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"\r\n"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dataLine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mtClean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/>
          </a:p>
        </p:txBody>
      </p:sp>
      <p:sp>
        <p:nvSpPr>
          <p:cNvPr id="18" name="원형 화살표 17"/>
          <p:cNvSpPr/>
          <p:nvPr/>
        </p:nvSpPr>
        <p:spPr>
          <a:xfrm rot="21153517" flipV="1">
            <a:off x="7454162" y="4141907"/>
            <a:ext cx="1394361" cy="1346246"/>
          </a:xfrm>
          <a:prstGeom prst="circularArrow">
            <a:avLst>
              <a:gd name="adj1" fmla="val 6093"/>
              <a:gd name="adj2" fmla="val 1142319"/>
              <a:gd name="adj3" fmla="val 20457679"/>
              <a:gd name="adj4" fmla="val 10800000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9564" y="492678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/>
                </a:solidFill>
              </a:rPr>
              <a:t>다음 라인 읽어옴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02395" y="2645723"/>
            <a:ext cx="3169376" cy="58609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38854" y="5971382"/>
            <a:ext cx="5846246" cy="30770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066594" y="2667133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6"/>
                </a:solidFill>
              </a:rPr>
              <a:t>추가</a:t>
            </a:r>
            <a:r>
              <a:rPr lang="ko-KR" altLang="en-US">
                <a:solidFill>
                  <a:schemeClr val="accent6"/>
                </a:solidFill>
              </a:rPr>
              <a:t> </a:t>
            </a:r>
            <a:r>
              <a:rPr lang="ko-KR" altLang="en-US" smtClean="0">
                <a:solidFill>
                  <a:schemeClr val="accent6"/>
                </a:solidFill>
              </a:rPr>
              <a:t>데이터</a:t>
            </a:r>
            <a:r>
              <a:rPr lang="ko-KR" altLang="en-US" smtClean="0">
                <a:solidFill>
                  <a:schemeClr val="accent6"/>
                </a:solidFill>
              </a:rPr>
              <a:t> </a:t>
            </a:r>
            <a:endParaRPr lang="en-US" altLang="ko-KR" smtClean="0">
              <a:solidFill>
                <a:schemeClr val="accent6"/>
              </a:solidFill>
            </a:endParaRPr>
          </a:p>
          <a:p>
            <a:r>
              <a:rPr lang="ko-KR" altLang="en-US" smtClean="0">
                <a:solidFill>
                  <a:schemeClr val="accent6"/>
                </a:solidFill>
              </a:rPr>
              <a:t>조건</a:t>
            </a:r>
            <a:endParaRPr lang="ko-KR" altLang="en-US">
              <a:solidFill>
                <a:schemeClr val="accent6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02395" y="3788008"/>
            <a:ext cx="4882705" cy="56732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412468" y="437366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6"/>
                </a:solidFill>
              </a:rPr>
              <a:t>데이터 추가</a:t>
            </a:r>
            <a:endParaRPr lang="ko-KR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6" grpId="0"/>
      <p:bldP spid="21" grpId="0" animBg="1"/>
      <p:bldP spid="23" grpId="0" animBg="1"/>
      <p:bldP spid="24" grpId="0"/>
      <p:bldP spid="20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90612" y="2047021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359" y="1530201"/>
            <a:ext cx="10281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실행결과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Parsing </a:t>
            </a:r>
            <a:r>
              <a:rPr lang="en-US" altLang="ko-KR" b="1">
                <a:solidFill>
                  <a:schemeClr val="accent5"/>
                </a:solidFill>
              </a:rPr>
              <a:t>tagged</a:t>
            </a:r>
            <a:r>
              <a:rPr lang="en-US" altLang="ko-KR" b="1" smtClean="0"/>
              <a:t> </a:t>
            </a:r>
            <a:r>
              <a:rPr lang="en-US" altLang="ko-KR" b="1"/>
              <a:t>File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1262"/>
          <a:stretch/>
        </p:blipFill>
        <p:spPr>
          <a:xfrm>
            <a:off x="1741189" y="4778121"/>
            <a:ext cx="8906448" cy="8049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362" y="2219325"/>
            <a:ext cx="4867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3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문제점과 개선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4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458088" y="5418151"/>
            <a:ext cx="7248525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Parse(“\n”)  </a:t>
            </a:r>
            <a:r>
              <a:rPr lang="ko-KR" altLang="en-US" smtClean="0"/>
              <a:t>▶ </a:t>
            </a:r>
            <a:r>
              <a:rPr lang="en-US" altLang="ko-KR" smtClean="0"/>
              <a:t> List&lt;String[ ]&gt; </a:t>
            </a:r>
            <a:r>
              <a:rPr lang="ko-KR" altLang="en-US" smtClean="0"/>
              <a:t>▶ </a:t>
            </a:r>
            <a:r>
              <a:rPr lang="en-US" altLang="ko-KR" smtClean="0"/>
              <a:t> Execute(insert(List))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33400" y="2829547"/>
            <a:ext cx="7248525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Parse(“\t”)  </a:t>
            </a:r>
            <a:r>
              <a:rPr lang="ko-KR" altLang="en-US" smtClean="0"/>
              <a:t>▶ </a:t>
            </a:r>
            <a:r>
              <a:rPr lang="en-US" altLang="ko-KR" smtClean="0"/>
              <a:t> List&lt;String[ ]&gt; </a:t>
            </a:r>
            <a:r>
              <a:rPr lang="ko-KR" altLang="en-US" smtClean="0"/>
              <a:t>▶ </a:t>
            </a:r>
            <a:r>
              <a:rPr lang="en-US" altLang="ko-KR" smtClean="0"/>
              <a:t> Execute(insert(List))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29166" y="4157917"/>
            <a:ext cx="7524234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Execute(select)  </a:t>
            </a:r>
            <a:r>
              <a:rPr lang="ko-KR" altLang="en-US" smtClean="0"/>
              <a:t>▶</a:t>
            </a:r>
            <a:r>
              <a:rPr lang="en-US" altLang="ko-KR" smtClean="0"/>
              <a:t> String.join(</a:t>
            </a:r>
            <a:r>
              <a:rPr lang="en-US" altLang="ko-KR" smtClean="0">
                <a:solidFill>
                  <a:schemeClr val="bg1"/>
                </a:solidFill>
              </a:rPr>
              <a:t>type format,RS</a:t>
            </a:r>
            <a:r>
              <a:rPr lang="en-US" altLang="ko-KR" smtClean="0"/>
              <a:t>) </a:t>
            </a:r>
            <a:r>
              <a:rPr lang="ko-KR" altLang="en-US" smtClean="0"/>
              <a:t>▶</a:t>
            </a:r>
            <a:r>
              <a:rPr lang="en-US" altLang="ko-KR" smtClean="0"/>
              <a:t> fileWrite</a:t>
            </a:r>
            <a:endParaRPr lang="ko-KR" altLang="en-US"/>
          </a:p>
        </p:txBody>
      </p:sp>
      <p:sp>
        <p:nvSpPr>
          <p:cNvPr id="12" name="모서리가 접힌 도형 11"/>
          <p:cNvSpPr/>
          <p:nvPr/>
        </p:nvSpPr>
        <p:spPr>
          <a:xfrm>
            <a:off x="10169032" y="3856047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8511"/>
            <a:ext cx="10687050" cy="8384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공통적인 코드의 중복 사용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1716611" y="2546728"/>
            <a:ext cx="764931" cy="993530"/>
          </a:xfrm>
          <a:prstGeom prst="foldedCorner">
            <a:avLst/>
          </a:prstGeom>
          <a:gradFill>
            <a:gsLst>
              <a:gs pos="1500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4">
                <a:alpha val="89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Tab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모서리가 접힌 도형 6"/>
          <p:cNvSpPr/>
          <p:nvPr/>
        </p:nvSpPr>
        <p:spPr>
          <a:xfrm>
            <a:off x="1716611" y="5081844"/>
            <a:ext cx="764931" cy="99353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Tag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1545161" y="3812820"/>
            <a:ext cx="1107830" cy="96715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DB</a:t>
            </a:r>
            <a:endParaRPr lang="ko-KR" altLang="en-US" sz="2400" b="1"/>
          </a:p>
        </p:txBody>
      </p:sp>
      <p:sp>
        <p:nvSpPr>
          <p:cNvPr id="9" name="순서도: 자기 디스크 8"/>
          <p:cNvSpPr/>
          <p:nvPr/>
        </p:nvSpPr>
        <p:spPr>
          <a:xfrm>
            <a:off x="9683159" y="5177094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0" name="모서리가 접힌 도형 9"/>
          <p:cNvSpPr/>
          <p:nvPr/>
        </p:nvSpPr>
        <p:spPr>
          <a:xfrm>
            <a:off x="9977268" y="4278812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9683159" y="3713905"/>
            <a:ext cx="571067" cy="68287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Json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" name="순서도: 자기 디스크 13"/>
          <p:cNvSpPr/>
          <p:nvPr/>
        </p:nvSpPr>
        <p:spPr>
          <a:xfrm>
            <a:off x="9683159" y="2635381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3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23950" y="2076450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Public class </a:t>
            </a:r>
            <a:r>
              <a:rPr lang="en-US" altLang="ko-KR" smtClean="0">
                <a:solidFill>
                  <a:srgbClr val="7030A0"/>
                </a:solidFill>
              </a:rPr>
              <a:t>Main</a:t>
            </a:r>
            <a:r>
              <a:rPr lang="en-US" altLang="ko-KR" smtClean="0">
                <a:solidFill>
                  <a:schemeClr val="tx1"/>
                </a:solidFill>
              </a:rPr>
              <a:t>{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accent6"/>
                </a:solidFill>
              </a:rPr>
              <a:t>// JDBC Driver, Connector, Statement </a:t>
            </a:r>
            <a:r>
              <a:rPr lang="ko-KR" altLang="en-US" smtClean="0">
                <a:solidFill>
                  <a:schemeClr val="accent6"/>
                </a:solidFill>
              </a:rPr>
              <a:t>셋팅 구문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chemeClr val="accent6"/>
                </a:solidFill>
              </a:rPr>
              <a:t>	// execute DB select query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chemeClr val="accent6"/>
                </a:solidFill>
              </a:rPr>
              <a:t>	</a:t>
            </a:r>
            <a:r>
              <a:rPr lang="en-US" altLang="ko-KR" smtClean="0">
                <a:solidFill>
                  <a:schemeClr val="tx1"/>
                </a:solidFill>
              </a:rPr>
              <a:t>While() { 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	List&lt;String[]&gt; </a:t>
            </a:r>
            <a:r>
              <a:rPr lang="ko-KR" altLang="en-US" smtClean="0">
                <a:solidFill>
                  <a:schemeClr val="tx1"/>
                </a:solidFill>
              </a:rPr>
              <a:t>출력용</a:t>
            </a:r>
            <a:r>
              <a:rPr lang="en-US" altLang="ko-KR" smtClean="0">
                <a:solidFill>
                  <a:schemeClr val="tx1"/>
                </a:solidFill>
              </a:rPr>
              <a:t>_</a:t>
            </a:r>
            <a:r>
              <a:rPr lang="ko-KR" altLang="en-US" smtClean="0">
                <a:solidFill>
                  <a:schemeClr val="tx1"/>
                </a:solidFill>
              </a:rPr>
              <a:t>문자열</a:t>
            </a:r>
            <a:r>
              <a:rPr lang="en-US" altLang="ko-KR" smtClean="0">
                <a:solidFill>
                  <a:schemeClr val="tx1"/>
                </a:solidFill>
              </a:rPr>
              <a:t>_</a:t>
            </a:r>
            <a:r>
              <a:rPr lang="ko-KR" altLang="en-US" smtClean="0">
                <a:solidFill>
                  <a:schemeClr val="tx1"/>
                </a:solidFill>
              </a:rPr>
              <a:t>조합 </a:t>
            </a:r>
            <a:r>
              <a:rPr lang="en-US" altLang="ko-KR" smtClean="0">
                <a:solidFill>
                  <a:schemeClr val="tx1"/>
                </a:solidFill>
              </a:rPr>
              <a:t>= ResultSet </a:t>
            </a:r>
            <a:r>
              <a:rPr lang="en-US" altLang="ko-KR" smtClean="0">
                <a:solidFill>
                  <a:schemeClr val="accent5"/>
                </a:solidFill>
              </a:rPr>
              <a:t>selectData;</a:t>
            </a:r>
          </a:p>
          <a:p>
            <a:r>
              <a:rPr lang="en-US" altLang="ko-KR">
                <a:solidFill>
                  <a:schemeClr val="accent5"/>
                </a:solidFill>
              </a:rPr>
              <a:t>	</a:t>
            </a:r>
            <a:r>
              <a:rPr lang="en-US" altLang="ko-KR" smtClean="0">
                <a:solidFill>
                  <a:schemeClr val="accent5"/>
                </a:solidFill>
              </a:rPr>
              <a:t>	…</a:t>
            </a:r>
            <a:endParaRPr lang="en-US" altLang="ko-KR">
              <a:solidFill>
                <a:schemeClr val="accent6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accent6"/>
                </a:solidFill>
              </a:rPr>
              <a:t>// FileWriter </a:t>
            </a:r>
            <a:r>
              <a:rPr lang="ko-KR" altLang="en-US" smtClean="0">
                <a:solidFill>
                  <a:schemeClr val="accent6"/>
                </a:solidFill>
              </a:rPr>
              <a:t>셋팅 </a:t>
            </a:r>
            <a:endParaRPr lang="en-US" altLang="ko-KR" smtClean="0">
              <a:solidFill>
                <a:schemeClr val="accent6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…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79295"/>
            <a:ext cx="10515600" cy="7270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중복코드 발생 및 유지보수 어려움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8955" y="2775056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-&gt; DB </a:t>
            </a:r>
            <a:r>
              <a:rPr lang="ko-KR" altLang="en-US">
                <a:solidFill>
                  <a:srgbClr val="FF0000"/>
                </a:solidFill>
              </a:rPr>
              <a:t>사용시 마다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14679" y="3096939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-&gt; </a:t>
            </a:r>
            <a:r>
              <a:rPr lang="ko-KR" altLang="en-US">
                <a:solidFill>
                  <a:srgbClr val="FF0000"/>
                </a:solidFill>
              </a:rPr>
              <a:t>쿼리 짤 때마다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63671" y="3335874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-&gt; File</a:t>
            </a:r>
            <a:r>
              <a:rPr lang="ko-KR" altLang="en-US">
                <a:solidFill>
                  <a:srgbClr val="FF0000"/>
                </a:solidFill>
              </a:rPr>
              <a:t> 형식마다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07011" y="4720700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-&gt; </a:t>
            </a:r>
            <a:r>
              <a:rPr lang="ko-KR" altLang="en-US">
                <a:solidFill>
                  <a:srgbClr val="FF0000"/>
                </a:solidFill>
              </a:rPr>
              <a:t>출력 할 때마다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5300425" y="5159988"/>
            <a:ext cx="990600" cy="915132"/>
          </a:xfrm>
          <a:prstGeom prst="ellipse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253050" y="3899754"/>
            <a:ext cx="990600" cy="915132"/>
          </a:xfrm>
          <a:prstGeom prst="ellipse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300425" y="2572116"/>
            <a:ext cx="990600" cy="915132"/>
          </a:xfrm>
          <a:prstGeom prst="ellipse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10463" y="5427054"/>
            <a:ext cx="7248525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</a:t>
            </a:r>
            <a:r>
              <a:rPr lang="en-US" altLang="ko-KR" smtClean="0"/>
              <a:t>(“\n”)  </a:t>
            </a:r>
            <a:r>
              <a:rPr lang="ko-KR" altLang="en-US" smtClean="0"/>
              <a:t>▶ </a:t>
            </a:r>
            <a:r>
              <a:rPr lang="en-US" altLang="ko-KR" smtClean="0"/>
              <a:t> List&lt;String[ ]&gt; </a:t>
            </a:r>
            <a:r>
              <a:rPr lang="ko-KR" altLang="en-US" smtClean="0"/>
              <a:t>▶ 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r>
              <a:rPr lang="en-US" altLang="ko-KR" smtClean="0"/>
              <a:t>(insert(List))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85775" y="2838450"/>
            <a:ext cx="7248525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</a:t>
            </a:r>
            <a:r>
              <a:rPr lang="en-US" altLang="ko-KR" smtClean="0"/>
              <a:t>(“\t”)  </a:t>
            </a:r>
            <a:r>
              <a:rPr lang="ko-KR" altLang="en-US" smtClean="0"/>
              <a:t>▶ </a:t>
            </a:r>
            <a:r>
              <a:rPr lang="en-US" altLang="ko-KR" smtClean="0"/>
              <a:t> List&lt;String[ ]&gt; </a:t>
            </a:r>
            <a:r>
              <a:rPr lang="ko-KR" altLang="en-US" smtClean="0"/>
              <a:t>▶ 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r>
              <a:rPr lang="en-US" altLang="ko-KR" smtClean="0"/>
              <a:t>(insert(List))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81541" y="4166820"/>
            <a:ext cx="7524234" cy="381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r>
              <a:rPr lang="en-US" altLang="ko-KR" smtClean="0"/>
              <a:t>(select)  </a:t>
            </a:r>
            <a:r>
              <a:rPr lang="ko-KR" altLang="en-US" smtClean="0"/>
              <a:t>▶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bg1"/>
                </a:solidFill>
              </a:rPr>
              <a:t>String.join(type format,RS</a:t>
            </a:r>
            <a:r>
              <a:rPr lang="en-US" altLang="ko-KR" smtClean="0"/>
              <a:t>) </a:t>
            </a:r>
            <a:r>
              <a:rPr lang="ko-KR" altLang="en-US" smtClean="0"/>
              <a:t>▶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fileWrite</a:t>
            </a:r>
            <a:endParaRPr lang="ko-KR" altLang="en-US" b="1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10121407" y="3864950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4037" y="1703039"/>
            <a:ext cx="4107688" cy="61062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모듈화 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데이터 전송 양식 통일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1668986" y="2555631"/>
            <a:ext cx="764931" cy="993530"/>
          </a:xfrm>
          <a:prstGeom prst="foldedCorner">
            <a:avLst/>
          </a:prstGeom>
          <a:gradFill>
            <a:gsLst>
              <a:gs pos="1500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4">
                <a:alpha val="89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Tab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모서리가 접힌 도형 6"/>
          <p:cNvSpPr/>
          <p:nvPr/>
        </p:nvSpPr>
        <p:spPr>
          <a:xfrm>
            <a:off x="1668986" y="5090747"/>
            <a:ext cx="764931" cy="99353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Tag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1497536" y="3821723"/>
            <a:ext cx="1107830" cy="96715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DB</a:t>
            </a:r>
            <a:endParaRPr lang="ko-KR" altLang="en-US" sz="2400" b="1"/>
          </a:p>
        </p:txBody>
      </p:sp>
      <p:sp>
        <p:nvSpPr>
          <p:cNvPr id="9" name="순서도: 자기 디스크 8"/>
          <p:cNvSpPr/>
          <p:nvPr/>
        </p:nvSpPr>
        <p:spPr>
          <a:xfrm>
            <a:off x="9635534" y="5185997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0" name="모서리가 접힌 도형 9"/>
          <p:cNvSpPr/>
          <p:nvPr/>
        </p:nvSpPr>
        <p:spPr>
          <a:xfrm>
            <a:off x="9929643" y="4287715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9635534" y="3722808"/>
            <a:ext cx="571067" cy="68287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Json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" name="순서도: 자기 디스크 13"/>
          <p:cNvSpPr/>
          <p:nvPr/>
        </p:nvSpPr>
        <p:spPr>
          <a:xfrm>
            <a:off x="9635534" y="2644284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개선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51306" y="1773452"/>
            <a:ext cx="3924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중복제거 및 유지보수 어려움 개선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695950" y="1773452"/>
            <a:ext cx="819150" cy="4001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7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모듈화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61" y="1027905"/>
            <a:ext cx="3063129" cy="5077619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이등변 삼각형 23"/>
          <p:cNvSpPr/>
          <p:nvPr/>
        </p:nvSpPr>
        <p:spPr>
          <a:xfrm rot="2738949">
            <a:off x="6595474" y="1298778"/>
            <a:ext cx="623888" cy="2805112"/>
          </a:xfrm>
          <a:prstGeom prst="triangle">
            <a:avLst/>
          </a:prstGeom>
          <a:solidFill>
            <a:schemeClr val="bg2">
              <a:lumMod val="9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23950" y="3007360"/>
            <a:ext cx="5457825" cy="343408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Public class </a:t>
            </a:r>
            <a:r>
              <a:rPr lang="en-US" altLang="ko-KR" smtClean="0">
                <a:solidFill>
                  <a:srgbClr val="7030A0"/>
                </a:solidFill>
              </a:rPr>
              <a:t>Main</a:t>
            </a:r>
            <a:r>
              <a:rPr lang="en-US" altLang="ko-KR" smtClean="0">
                <a:solidFill>
                  <a:schemeClr val="tx1"/>
                </a:solidFill>
              </a:rPr>
              <a:t>{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TimeSet.on(); //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시간 측정</a:t>
            </a:r>
            <a:endParaRPr lang="en-US" altLang="ko-K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accent6"/>
                </a:solidFill>
              </a:rPr>
              <a:t>// DB </a:t>
            </a:r>
            <a:r>
              <a:rPr lang="ko-KR" altLang="en-US" smtClean="0">
                <a:solidFill>
                  <a:schemeClr val="accent6"/>
                </a:solidFill>
              </a:rPr>
              <a:t>관련 메소드</a:t>
            </a:r>
            <a:endParaRPr lang="en-US" altLang="ko-KR">
              <a:solidFill>
                <a:schemeClr val="accent6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Data </a:t>
            </a:r>
            <a:r>
              <a:rPr lang="en-US" altLang="ko-KR" smtClean="0">
                <a:solidFill>
                  <a:schemeClr val="accent5"/>
                </a:solidFill>
              </a:rPr>
              <a:t>selectData</a:t>
            </a:r>
            <a:r>
              <a:rPr lang="en-US" altLang="ko-KR" smtClean="0">
                <a:solidFill>
                  <a:schemeClr val="tx1"/>
                </a:solidFill>
              </a:rPr>
              <a:t> = </a:t>
            </a:r>
            <a:r>
              <a:rPr lang="en-US" altLang="ko-KR" smtClean="0">
                <a:solidFill>
                  <a:schemeClr val="accent2"/>
                </a:solidFill>
              </a:rPr>
              <a:t>DocDao</a:t>
            </a:r>
            <a:r>
              <a:rPr lang="en-US" altLang="ko-KR" smtClean="0">
                <a:solidFill>
                  <a:schemeClr val="tx1"/>
                </a:solidFill>
              </a:rPr>
              <a:t>.select(“table”);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TimeSet.off();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시간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측정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</a:t>
            </a:r>
            <a:r>
              <a:rPr lang="en-US" altLang="ko-KR" smtClean="0">
                <a:solidFill>
                  <a:schemeClr val="accent6"/>
                </a:solidFill>
              </a:rPr>
              <a:t>// File </a:t>
            </a:r>
            <a:r>
              <a:rPr lang="ko-KR" altLang="en-US" smtClean="0">
                <a:solidFill>
                  <a:schemeClr val="accent6"/>
                </a:solidFill>
              </a:rPr>
              <a:t>관련 메소드</a:t>
            </a:r>
            <a:endParaRPr lang="en-US" altLang="ko-KR">
              <a:solidFill>
                <a:schemeClr val="accent6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	Data </a:t>
            </a:r>
            <a:r>
              <a:rPr lang="en-US" altLang="ko-KR" smtClean="0">
                <a:solidFill>
                  <a:schemeClr val="accent5"/>
                </a:solidFill>
              </a:rPr>
              <a:t>FileData</a:t>
            </a:r>
            <a:r>
              <a:rPr lang="en-US" altLang="ko-KR" smtClean="0">
                <a:solidFill>
                  <a:schemeClr val="tx1"/>
                </a:solidFill>
              </a:rPr>
              <a:t> = </a:t>
            </a:r>
            <a:r>
              <a:rPr lang="en-US" altLang="ko-KR" smtClean="0">
                <a:solidFill>
                  <a:srgbClr val="FF0000"/>
                </a:solidFill>
              </a:rPr>
              <a:t>File</a:t>
            </a:r>
            <a:r>
              <a:rPr lang="en-US" altLang="ko-KR" smtClean="0">
                <a:solidFill>
                  <a:schemeClr val="tx1"/>
                </a:solidFill>
              </a:rPr>
              <a:t>.parse(“file.txt”);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319764" y="1959016"/>
            <a:ext cx="1438275" cy="2704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341994" y="2566282"/>
            <a:ext cx="1791432" cy="22190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9525729" y="2077501"/>
            <a:ext cx="1081311" cy="3266659"/>
          </a:xfrm>
          <a:custGeom>
            <a:avLst/>
            <a:gdLst>
              <a:gd name="connsiteX0" fmla="*/ 0 w 1285875"/>
              <a:gd name="connsiteY0" fmla="*/ 3429000 h 3429000"/>
              <a:gd name="connsiteX1" fmla="*/ 1285875 w 1285875"/>
              <a:gd name="connsiteY1" fmla="*/ 3429000 h 3429000"/>
              <a:gd name="connsiteX2" fmla="*/ 1285875 w 1285875"/>
              <a:gd name="connsiteY2" fmla="*/ 0 h 3429000"/>
              <a:gd name="connsiteX3" fmla="*/ 285750 w 1285875"/>
              <a:gd name="connsiteY3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5" h="3429000">
                <a:moveTo>
                  <a:pt x="0" y="3429000"/>
                </a:moveTo>
                <a:lnTo>
                  <a:pt x="1285875" y="3429000"/>
                </a:lnTo>
                <a:lnTo>
                  <a:pt x="1285875" y="0"/>
                </a:lnTo>
                <a:lnTo>
                  <a:pt x="285750" y="0"/>
                </a:lnTo>
              </a:path>
            </a:pathLst>
          </a:cu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9149715" y="1497815"/>
            <a:ext cx="1726353" cy="4455310"/>
          </a:xfrm>
          <a:custGeom>
            <a:avLst/>
            <a:gdLst>
              <a:gd name="connsiteX0" fmla="*/ 0 w 1285875"/>
              <a:gd name="connsiteY0" fmla="*/ 3429000 h 3429000"/>
              <a:gd name="connsiteX1" fmla="*/ 1285875 w 1285875"/>
              <a:gd name="connsiteY1" fmla="*/ 3429000 h 3429000"/>
              <a:gd name="connsiteX2" fmla="*/ 1285875 w 1285875"/>
              <a:gd name="connsiteY2" fmla="*/ 0 h 3429000"/>
              <a:gd name="connsiteX3" fmla="*/ 285750 w 1285875"/>
              <a:gd name="connsiteY3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5" h="3429000">
                <a:moveTo>
                  <a:pt x="0" y="3429000"/>
                </a:moveTo>
                <a:lnTo>
                  <a:pt x="1285875" y="3429000"/>
                </a:lnTo>
                <a:lnTo>
                  <a:pt x="1285875" y="0"/>
                </a:lnTo>
                <a:lnTo>
                  <a:pt x="285750" y="0"/>
                </a:ln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87413" y="1762395"/>
            <a:ext cx="5172075" cy="116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+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함수명을 통한 직관적 코드 해석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+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패키지 정리 및 코드 간결화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9891472" y="3565613"/>
            <a:ext cx="1081311" cy="2084868"/>
          </a:xfrm>
          <a:custGeom>
            <a:avLst/>
            <a:gdLst>
              <a:gd name="connsiteX0" fmla="*/ 0 w 1285875"/>
              <a:gd name="connsiteY0" fmla="*/ 3429000 h 3429000"/>
              <a:gd name="connsiteX1" fmla="*/ 1285875 w 1285875"/>
              <a:gd name="connsiteY1" fmla="*/ 3429000 h 3429000"/>
              <a:gd name="connsiteX2" fmla="*/ 1285875 w 1285875"/>
              <a:gd name="connsiteY2" fmla="*/ 0 h 3429000"/>
              <a:gd name="connsiteX3" fmla="*/ 285750 w 1285875"/>
              <a:gd name="connsiteY3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5" h="3429000">
                <a:moveTo>
                  <a:pt x="0" y="3429000"/>
                </a:moveTo>
                <a:lnTo>
                  <a:pt x="1285875" y="3429000"/>
                </a:lnTo>
                <a:lnTo>
                  <a:pt x="1285875" y="0"/>
                </a:lnTo>
                <a:lnTo>
                  <a:pt x="28575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중 물결 6"/>
          <p:cNvSpPr/>
          <p:nvPr/>
        </p:nvSpPr>
        <p:spPr>
          <a:xfrm>
            <a:off x="10397104" y="5451135"/>
            <a:ext cx="1689413" cy="1156108"/>
          </a:xfrm>
          <a:prstGeom prst="doubleWave">
            <a:avLst/>
          </a:prstGeom>
          <a:solidFill>
            <a:srgbClr val="F7939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읽어온 데이터 형식 기억</a:t>
            </a:r>
            <a:r>
              <a:rPr lang="en-US" altLang="ko-KR" smtClean="0"/>
              <a:t>/</a:t>
            </a:r>
          </a:p>
          <a:p>
            <a:pPr algn="ctr"/>
            <a:r>
              <a:rPr lang="ko-KR" altLang="en-US" smtClean="0"/>
              <a:t>컬럼명 참고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38" grpId="0" animBg="1"/>
      <p:bldP spid="39" grpId="0" animBg="1"/>
      <p:bldP spid="30" grpId="0" animBg="1"/>
      <p:bldP spid="44" grpId="0" animBg="1"/>
      <p:bldP spid="1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47778" y="3452023"/>
            <a:ext cx="2476367" cy="120491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96000" y="3303683"/>
            <a:ext cx="3360470" cy="132656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426206" y="3583068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11247550" y="352174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0864024" y="395764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73270" y="3794394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63834" y="295683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FileWriter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2078" y="3715263"/>
            <a:ext cx="1530184" cy="56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Convert type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88778" y="3713855"/>
            <a:ext cx="1300966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Write file</a:t>
            </a: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58193" y="3168205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96046" y="2735311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96046" y="3713855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47750" y="4391773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0605" y="1347898"/>
            <a:ext cx="11788550" cy="489299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	</a:t>
            </a:r>
            <a:r>
              <a:rPr lang="en-US" altLang="ko-KR" sz="2400" smtClean="0">
                <a:solidFill>
                  <a:srgbClr val="FF0000"/>
                </a:solidFill>
              </a:rPr>
              <a:t>returnType</a:t>
            </a:r>
            <a:r>
              <a:rPr lang="en-US" altLang="ko-KR" sz="2400" smtClean="0">
                <a:solidFill>
                  <a:schemeClr val="tx1"/>
                </a:solidFill>
              </a:rPr>
              <a:t>	commonClass (  </a:t>
            </a:r>
            <a:r>
              <a:rPr lang="en-US" altLang="ko-KR" sz="2400" smtClean="0">
                <a:solidFill>
                  <a:srgbClr val="FF0000"/>
                </a:solidFill>
              </a:rPr>
              <a:t>param</a:t>
            </a:r>
            <a:r>
              <a:rPr lang="en-US" altLang="ko-KR" sz="2400" smtClean="0">
                <a:solidFill>
                  <a:schemeClr val="tx1"/>
                </a:solidFill>
              </a:rPr>
              <a:t>  ) {</a:t>
            </a:r>
          </a:p>
          <a:p>
            <a:endParaRPr lang="en-US" altLang="ko-KR" sz="2400">
              <a:solidFill>
                <a:schemeClr val="tx1"/>
              </a:solidFill>
            </a:endParaRPr>
          </a:p>
          <a:p>
            <a:r>
              <a:rPr lang="en-US" altLang="ko-KR" sz="2400">
                <a:solidFill>
                  <a:schemeClr val="tx1"/>
                </a:solidFill>
              </a:rPr>
              <a:t>	</a:t>
            </a:r>
            <a:r>
              <a:rPr lang="en-US" altLang="ko-KR" sz="2400" smtClean="0">
                <a:solidFill>
                  <a:schemeClr val="tx1"/>
                </a:solidFill>
              </a:rPr>
              <a:t>“ 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함수를 공통 사용하기 위해서 일정한 자료형 변수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리턴이 요구된다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“</a:t>
            </a:r>
          </a:p>
          <a:p>
            <a:endParaRPr lang="en-US" altLang="ko-K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출력될 데이터의 컬럼명을 직접 명시하거나 변수로 사용해야 한다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“	</a:t>
            </a:r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}</a:t>
            </a:r>
          </a:p>
          <a:p>
            <a:endParaRPr lang="en-US" altLang="ko-KR" sz="2400">
              <a:solidFill>
                <a:schemeClr val="tx1"/>
              </a:solidFill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		</a:t>
            </a:r>
            <a:r>
              <a:rPr lang="ko-KR" altLang="en-US" sz="3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형식이 정의된 객체 사용</a:t>
            </a:r>
            <a:r>
              <a:rPr lang="en-US" altLang="ko-KR" sz="3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en-US" altLang="ko-KR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왜 데이터 전송 양식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?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2430996" y="4990156"/>
            <a:ext cx="516782" cy="487680"/>
          </a:xfrm>
          <a:prstGeom prst="chevron">
            <a:avLst>
              <a:gd name="adj" fmla="val 6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2145702" y="4987705"/>
            <a:ext cx="516782" cy="487680"/>
          </a:xfrm>
          <a:prstGeom prst="chevron">
            <a:avLst>
              <a:gd name="adj" fmla="val 6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17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47778" y="3452023"/>
            <a:ext cx="2476367" cy="120491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96000" y="3303683"/>
            <a:ext cx="3360470" cy="132656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426206" y="3583068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11247550" y="352174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0864024" y="395764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73270" y="3794394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63834" y="295683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FileWriter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2078" y="3715263"/>
            <a:ext cx="1530184" cy="56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Convert type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88778" y="3713855"/>
            <a:ext cx="1300966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Write file</a:t>
            </a: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58193" y="3168205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96046" y="2735311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96046" y="3713855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47750" y="4391773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0605" y="1347898"/>
            <a:ext cx="11788550" cy="489299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	DataDto {</a:t>
            </a:r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	</a:t>
            </a:r>
            <a:r>
              <a:rPr lang="ko-KR" altLang="en-US" sz="2400" smtClean="0">
                <a:solidFill>
                  <a:srgbClr val="FF0000"/>
                </a:solidFill>
              </a:rPr>
              <a:t>컬럼명</a:t>
            </a:r>
            <a:r>
              <a:rPr lang="en-US" altLang="ko-KR" sz="2400" smtClean="0">
                <a:solidFill>
                  <a:srgbClr val="FF0000"/>
                </a:solidFill>
              </a:rPr>
              <a:t>1</a:t>
            </a:r>
            <a:r>
              <a:rPr lang="ko-KR" altLang="en-US" sz="2400" smtClean="0">
                <a:solidFill>
                  <a:schemeClr val="tx1"/>
                </a:solidFill>
              </a:rPr>
              <a:t> 정의</a:t>
            </a:r>
            <a:r>
              <a:rPr lang="en-US" altLang="ko-KR" sz="240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400" smtClean="0">
                <a:solidFill>
                  <a:schemeClr val="tx1"/>
                </a:solidFill>
              </a:rPr>
              <a:t>		</a:t>
            </a:r>
            <a:r>
              <a:rPr lang="ko-KR" altLang="en-US" sz="2400" smtClean="0">
                <a:solidFill>
                  <a:srgbClr val="FF0000"/>
                </a:solidFill>
              </a:rPr>
              <a:t>컬럼명</a:t>
            </a:r>
            <a:r>
              <a:rPr lang="en-US" altLang="ko-KR" sz="2400" smtClean="0">
                <a:solidFill>
                  <a:srgbClr val="FF0000"/>
                </a:solidFill>
              </a:rPr>
              <a:t>2</a:t>
            </a:r>
            <a:r>
              <a:rPr lang="ko-KR" altLang="en-US" sz="2400" smtClean="0">
                <a:solidFill>
                  <a:schemeClr val="tx1"/>
                </a:solidFill>
              </a:rPr>
              <a:t> </a:t>
            </a:r>
            <a:r>
              <a:rPr lang="ko-KR" altLang="en-US" sz="2400">
                <a:solidFill>
                  <a:schemeClr val="tx1"/>
                </a:solidFill>
              </a:rPr>
              <a:t>정의</a:t>
            </a:r>
            <a:r>
              <a:rPr lang="en-US" altLang="ko-KR" sz="2400">
                <a:solidFill>
                  <a:schemeClr val="tx1"/>
                </a:solidFill>
              </a:rPr>
              <a:t>;</a:t>
            </a:r>
          </a:p>
          <a:p>
            <a:endParaRPr lang="en-US" altLang="ko-KR" sz="2400">
              <a:solidFill>
                <a:schemeClr val="tx1"/>
              </a:solidFill>
            </a:endParaRPr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할 데이터 형식에 의존적이어서 직접 수정해야 한다</a:t>
            </a:r>
            <a:r>
              <a:rPr lang="en-US" altLang="ko-KR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“</a:t>
            </a:r>
            <a:endParaRPr lang="en-US" altLang="ko-K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en-US" altLang="ko-KR" sz="2400" smtClean="0">
                <a:solidFill>
                  <a:schemeClr val="tx1"/>
                </a:solidFill>
              </a:rPr>
              <a:t>	}</a:t>
            </a:r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en-US" altLang="ko-KR" sz="3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ko-KR" altLang="en-US" sz="3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유동적이며 정의된 데이터 양식 객체 필요</a:t>
            </a:r>
            <a:endParaRPr lang="en-US" altLang="ko-KR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 전송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양식 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DTO?</a:t>
            </a:r>
            <a:endParaRPr lang="ko-KR" altLang="en-US"/>
          </a:p>
        </p:txBody>
      </p:sp>
      <p:sp>
        <p:nvSpPr>
          <p:cNvPr id="23" name="갈매기형 수장 22"/>
          <p:cNvSpPr/>
          <p:nvPr/>
        </p:nvSpPr>
        <p:spPr>
          <a:xfrm>
            <a:off x="2363647" y="5358019"/>
            <a:ext cx="516782" cy="487680"/>
          </a:xfrm>
          <a:prstGeom prst="chevron">
            <a:avLst>
              <a:gd name="adj" fmla="val 6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2041411" y="5358019"/>
            <a:ext cx="516782" cy="487680"/>
          </a:xfrm>
          <a:prstGeom prst="chevron">
            <a:avLst>
              <a:gd name="adj" fmla="val 6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60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37086" y="3515330"/>
            <a:ext cx="2904483" cy="117722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54142" y="3293522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1606" y="3293522"/>
            <a:ext cx="2476367" cy="1086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0849370" y="3616161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2044013" y="342961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660487" y="386551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1179" y="285537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FileReader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1995" y="2860628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215313" y="3705547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43699" y="4517090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580173" y="3665540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58478" y="3665422"/>
            <a:ext cx="1113069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Get Data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54777" y="3774987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5213" y="1218926"/>
            <a:ext cx="11788550" cy="4892992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Strin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603581" y="3374186"/>
            <a:ext cx="1107839" cy="1096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04343" y="3413461"/>
            <a:ext cx="1107839" cy="1096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Col []</a:t>
            </a:r>
          </a:p>
          <a:p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Val []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 전송 양식</a:t>
            </a:r>
            <a:endParaRPr lang="ko-KR" altLang="en-US"/>
          </a:p>
        </p:txBody>
      </p:sp>
      <p:sp>
        <p:nvSpPr>
          <p:cNvPr id="10" name="설명선 2(테두리 및 강조선) 9"/>
          <p:cNvSpPr/>
          <p:nvPr/>
        </p:nvSpPr>
        <p:spPr>
          <a:xfrm>
            <a:off x="5005826" y="5532768"/>
            <a:ext cx="3172974" cy="823590"/>
          </a:xfrm>
          <a:prstGeom prst="accentBorderCallout2">
            <a:avLst>
              <a:gd name="adj1" fmla="val 39802"/>
              <a:gd name="adj2" fmla="val -3754"/>
              <a:gd name="adj3" fmla="val 42140"/>
              <a:gd name="adj4" fmla="val -29260"/>
              <a:gd name="adj5" fmla="val -126696"/>
              <a:gd name="adj6" fmla="val -56693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 형식 정보 분리</a:t>
            </a:r>
            <a:r>
              <a:rPr lang="en-US" altLang="ko-KR" smtClean="0"/>
              <a:t>/</a:t>
            </a:r>
            <a:r>
              <a:rPr lang="ko-KR" altLang="en-US" smtClean="0"/>
              <a:t>기억해야 </a:t>
            </a:r>
            <a:r>
              <a:rPr lang="en-US" altLang="ko-KR" smtClean="0"/>
              <a:t>Table </a:t>
            </a:r>
            <a:r>
              <a:rPr lang="ko-KR" altLang="en-US" smtClean="0"/>
              <a:t>삽입 가능</a:t>
            </a:r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9083040" y="1463179"/>
            <a:ext cx="2720269" cy="1440721"/>
          </a:xfrm>
          <a:prstGeom prst="doubleWav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/>
              <a:t>DocData</a:t>
            </a:r>
          </a:p>
          <a:p>
            <a:pPr algn="ctr"/>
            <a:r>
              <a:rPr lang="ko-KR" altLang="en-US" smtClean="0"/>
              <a:t>다루는 데이터 형식 정보</a:t>
            </a:r>
            <a:endParaRPr lang="en-US" altLang="ko-KR" smtClean="0"/>
          </a:p>
          <a:p>
            <a:pPr algn="ctr"/>
            <a:r>
              <a:rPr lang="ko-KR" altLang="en-US" smtClean="0"/>
              <a:t>사이즈</a:t>
            </a:r>
            <a:r>
              <a:rPr lang="en-US" altLang="ko-KR" smtClean="0"/>
              <a:t>, </a:t>
            </a:r>
            <a:r>
              <a:rPr lang="ko-KR" altLang="en-US" smtClean="0"/>
              <a:t>컬럼명</a:t>
            </a:r>
            <a:endParaRPr lang="ko-KR" altLang="en-US"/>
          </a:p>
        </p:txBody>
      </p:sp>
      <p:cxnSp>
        <p:nvCxnSpPr>
          <p:cNvPr id="13" name="꺾인 연결선 12"/>
          <p:cNvCxnSpPr>
            <a:stCxn id="21" idx="0"/>
          </p:cNvCxnSpPr>
          <p:nvPr/>
        </p:nvCxnSpPr>
        <p:spPr>
          <a:xfrm rot="5400000" flipH="1" flipV="1">
            <a:off x="5413617" y="-295236"/>
            <a:ext cx="1413306" cy="5925539"/>
          </a:xfrm>
          <a:prstGeom prst="bentConnector2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 flipV="1">
            <a:off x="6319572" y="2204719"/>
            <a:ext cx="2763468" cy="916185"/>
          </a:xfrm>
          <a:prstGeom prst="bentConnector3">
            <a:avLst>
              <a:gd name="adj1" fmla="val 10036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2686017" y="3208089"/>
            <a:ext cx="1107839" cy="109644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String[]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765653" y="3251833"/>
            <a:ext cx="1107839" cy="109644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String[]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8125" y="1576405"/>
            <a:ext cx="200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5">
                    <a:lumMod val="75000"/>
                  </a:schemeClr>
                </a:solidFill>
              </a:rPr>
              <a:t>SetDataFormat</a:t>
            </a:r>
            <a:endParaRPr lang="ko-KR" alt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2715" y="2214102"/>
            <a:ext cx="2046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altLang="ko-KR" sz="2000" b="1" smtClean="0">
                <a:solidFill>
                  <a:schemeClr val="accent5">
                    <a:lumMod val="75000"/>
                  </a:schemeClr>
                </a:solidFill>
              </a:rPr>
              <a:t>etDataFormat</a:t>
            </a:r>
            <a:endParaRPr lang="ko-KR" alt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animBg="1"/>
      <p:bldP spid="38" grpId="0" animBg="1"/>
      <p:bldP spid="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90612" y="2047020"/>
            <a:ext cx="10010775" cy="145186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요구사항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6632944" y="2207585"/>
            <a:ext cx="5181600" cy="143539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900" b="1" smtClean="0"/>
              <a:t>DB to File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과제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/>
          <p:cNvSpPr txBox="1">
            <a:spLocks/>
          </p:cNvSpPr>
          <p:nvPr/>
        </p:nvSpPr>
        <p:spPr>
          <a:xfrm>
            <a:off x="377455" y="2207585"/>
            <a:ext cx="5181600" cy="345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900" b="1" smtClean="0"/>
              <a:t>File to DB</a:t>
            </a:r>
          </a:p>
          <a:p>
            <a:pPr marL="457200" lvl="1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접힌 도형 40"/>
          <p:cNvSpPr/>
          <p:nvPr/>
        </p:nvSpPr>
        <p:spPr>
          <a:xfrm>
            <a:off x="10806815" y="3372420"/>
            <a:ext cx="571067" cy="68287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Json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47778" y="3452023"/>
            <a:ext cx="2476367" cy="120491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96000" y="3303683"/>
            <a:ext cx="3360470" cy="132656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426206" y="3583068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11247550" y="352174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0864024" y="395764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73270" y="3794394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63834" y="295683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FileWriter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2078" y="3715263"/>
            <a:ext cx="1530184" cy="56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Convert type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88778" y="3713855"/>
            <a:ext cx="1300966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Write file</a:t>
            </a: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58193" y="3168205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96046" y="2735311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96046" y="3713855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Select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47750" y="4391773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97462" y="1758118"/>
            <a:ext cx="11788550" cy="4892992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52411" y="3510068"/>
            <a:ext cx="1107839" cy="1096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ResultSet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74462" y="3452130"/>
            <a:ext cx="1107839" cy="1096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Col []</a:t>
            </a:r>
          </a:p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Val []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 전송 양식</a:t>
            </a:r>
            <a:endParaRPr lang="ko-KR" altLang="en-US"/>
          </a:p>
        </p:txBody>
      </p:sp>
      <p:sp>
        <p:nvSpPr>
          <p:cNvPr id="31" name="설명선 2(테두리 및 강조선) 30"/>
          <p:cNvSpPr/>
          <p:nvPr/>
        </p:nvSpPr>
        <p:spPr>
          <a:xfrm>
            <a:off x="7446778" y="5648232"/>
            <a:ext cx="3172974" cy="823590"/>
          </a:xfrm>
          <a:prstGeom prst="accentBorderCallout2">
            <a:avLst>
              <a:gd name="adj1" fmla="val 39802"/>
              <a:gd name="adj2" fmla="val -3754"/>
              <a:gd name="adj3" fmla="val 42140"/>
              <a:gd name="adj4" fmla="val -29260"/>
              <a:gd name="adj5" fmla="val -126696"/>
              <a:gd name="adj6" fmla="val -56693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 재사용 어려움</a:t>
            </a:r>
            <a:endParaRPr lang="en-US" altLang="ko-KR" smtClean="0"/>
          </a:p>
          <a:p>
            <a:pPr algn="ctr"/>
            <a:r>
              <a:rPr lang="en-US" altLang="ko-KR" smtClean="0"/>
              <a:t>DB connection </a:t>
            </a:r>
            <a:r>
              <a:rPr lang="ko-KR" altLang="en-US" smtClean="0"/>
              <a:t>유지되야함</a:t>
            </a:r>
            <a:endParaRPr lang="ko-KR" altLang="en-US"/>
          </a:p>
        </p:txBody>
      </p:sp>
      <p:sp>
        <p:nvSpPr>
          <p:cNvPr id="38" name="이중 물결 37"/>
          <p:cNvSpPr/>
          <p:nvPr/>
        </p:nvSpPr>
        <p:spPr>
          <a:xfrm>
            <a:off x="9083040" y="1463179"/>
            <a:ext cx="2720269" cy="1440721"/>
          </a:xfrm>
          <a:prstGeom prst="doubleWav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DocData</a:t>
            </a:r>
          </a:p>
          <a:p>
            <a:pPr algn="ctr"/>
            <a:r>
              <a:rPr lang="ko-KR" altLang="en-US"/>
              <a:t>다루는 데이터 형식 정보</a:t>
            </a:r>
            <a:endParaRPr lang="en-US" altLang="ko-KR"/>
          </a:p>
          <a:p>
            <a:pPr algn="ctr"/>
            <a:r>
              <a:rPr lang="ko-KR" altLang="en-US"/>
              <a:t>사이즈</a:t>
            </a:r>
            <a:r>
              <a:rPr lang="en-US" altLang="ko-KR"/>
              <a:t>, </a:t>
            </a:r>
            <a:r>
              <a:rPr lang="ko-KR" altLang="en-US"/>
              <a:t>컬럼명</a:t>
            </a:r>
          </a:p>
        </p:txBody>
      </p:sp>
      <p:cxnSp>
        <p:nvCxnSpPr>
          <p:cNvPr id="39" name="꺾인 연결선 38"/>
          <p:cNvCxnSpPr>
            <a:stCxn id="42" idx="0"/>
          </p:cNvCxnSpPr>
          <p:nvPr/>
        </p:nvCxnSpPr>
        <p:spPr>
          <a:xfrm rot="5400000" flipH="1" flipV="1">
            <a:off x="6722668" y="972382"/>
            <a:ext cx="1371871" cy="3348872"/>
          </a:xfrm>
          <a:prstGeom prst="bentConnector2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9328381" y="2732077"/>
            <a:ext cx="11757" cy="507213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180247" y="3332753"/>
            <a:ext cx="1107839" cy="109644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</a:p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col,val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828098" y="3276659"/>
            <a:ext cx="1107839" cy="109644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</a:p>
          <a:p>
            <a:pPr algn="ctr"/>
            <a:r>
              <a:rPr lang="en-US" altLang="ko-KR" sz="1600" smtClean="0">
                <a:ln w="0"/>
                <a:solidFill>
                  <a:schemeClr val="tx1"/>
                </a:solidFill>
                <a:effectLst>
                  <a:outerShdw blurRad="38100" dist="38100" dir="2700000" sx="102000" sy="102000" algn="tl" rotWithShape="0">
                    <a:schemeClr val="dk1">
                      <a:alpha val="40000"/>
                    </a:schemeClr>
                  </a:outerShdw>
                </a:effectLst>
              </a:rPr>
              <a:t>col,val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38100" dir="2700000" sx="102000" sy="102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42536" y="1574942"/>
            <a:ext cx="200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5">
                    <a:lumMod val="75000"/>
                  </a:schemeClr>
                </a:solidFill>
              </a:rPr>
              <a:t>SetDataFormat</a:t>
            </a:r>
            <a:endParaRPr lang="ko-KR" alt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38246" y="2849354"/>
            <a:ext cx="2046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altLang="ko-KR" sz="2000" b="1" smtClean="0">
                <a:solidFill>
                  <a:schemeClr val="accent5">
                    <a:lumMod val="75000"/>
                  </a:schemeClr>
                </a:solidFill>
              </a:rPr>
              <a:t>etDataFormat</a:t>
            </a:r>
            <a:endParaRPr lang="ko-KR" alt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7" grpId="0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왼쪽으로 구부러진 화살표 26"/>
          <p:cNvSpPr/>
          <p:nvPr/>
        </p:nvSpPr>
        <p:spPr>
          <a:xfrm rot="17070452">
            <a:off x="9715205" y="940280"/>
            <a:ext cx="1594971" cy="3044880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37086" y="3515330"/>
            <a:ext cx="2904483" cy="117722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54142" y="3293522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1606" y="3293522"/>
            <a:ext cx="2476367" cy="1086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0849370" y="3616161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2044013" y="342961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660487" y="386551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1179" y="285537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FileReader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1995" y="2860628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215313" y="3705547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43699" y="4517090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580173" y="3665540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58478" y="3665422"/>
            <a:ext cx="1113069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Get Data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54777" y="3774987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389" y="274769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왼쪽으로 구부러진 화살표 7"/>
          <p:cNvSpPr/>
          <p:nvPr/>
        </p:nvSpPr>
        <p:spPr>
          <a:xfrm rot="16653426">
            <a:off x="9930116" y="1799566"/>
            <a:ext cx="783037" cy="1859033"/>
          </a:xfrm>
          <a:prstGeom prst="curvedLeftArrow">
            <a:avLst>
              <a:gd name="adj1" fmla="val 25000"/>
              <a:gd name="adj2" fmla="val 86475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왼쪽으로 구부러진 화살표 27"/>
          <p:cNvSpPr/>
          <p:nvPr/>
        </p:nvSpPr>
        <p:spPr>
          <a:xfrm rot="15356929" flipH="1">
            <a:off x="10019889" y="4167890"/>
            <a:ext cx="917907" cy="2321144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17012" y="503632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030486" y="2740415"/>
            <a:ext cx="897871" cy="8395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쿼리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520004" y="2392767"/>
            <a:ext cx="897871" cy="8395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쿼리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975575" y="4616527"/>
            <a:ext cx="897871" cy="8395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쿼리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838200" y="1579295"/>
            <a:ext cx="10515600" cy="7270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비효율적인 쿼리문 실행 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7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" grpId="0"/>
      <p:bldP spid="8" grpId="0" animBg="1"/>
      <p:bldP spid="28" grpId="0" animBg="1"/>
      <p:bldP spid="29" grpId="0"/>
      <p:bldP spid="12" grpId="0" animBg="1"/>
      <p:bldP spid="33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54100" y="2127250"/>
            <a:ext cx="10010775" cy="402907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accent2"/>
                </a:solidFill>
              </a:rPr>
              <a:t>PreparedStatement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pstmt</a:t>
            </a:r>
            <a:r>
              <a:rPr lang="en-US" altLang="ko-KR" smtClean="0">
                <a:solidFill>
                  <a:schemeClr val="tx1"/>
                </a:solidFill>
              </a:rPr>
              <a:t> = connection.</a:t>
            </a:r>
            <a:r>
              <a:rPr lang="en-US" altLang="ko-KR" smtClean="0">
                <a:solidFill>
                  <a:schemeClr val="accent2"/>
                </a:solidFill>
              </a:rPr>
              <a:t>PreparedStatement</a:t>
            </a:r>
            <a:r>
              <a:rPr lang="en-US" altLang="ko-KR" smtClean="0">
                <a:solidFill>
                  <a:schemeClr val="tx1"/>
                </a:solidFill>
              </a:rPr>
              <a:t>(sql);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pstmt</a:t>
            </a:r>
            <a:r>
              <a:rPr lang="en-US" altLang="ko-KR" smtClean="0">
                <a:solidFill>
                  <a:schemeClr val="tx1"/>
                </a:solidFill>
              </a:rPr>
              <a:t>.setValue(index1, value1);</a:t>
            </a:r>
          </a:p>
          <a:p>
            <a:r>
              <a:rPr lang="en-US" altLang="ko-KR">
                <a:solidFill>
                  <a:schemeClr val="accent4">
                    <a:lumMod val="75000"/>
                  </a:schemeClr>
                </a:solidFill>
              </a:rPr>
              <a:t>pstmt</a:t>
            </a:r>
            <a:r>
              <a:rPr lang="en-US" altLang="ko-KR">
                <a:solidFill>
                  <a:schemeClr val="tx1"/>
                </a:solidFill>
              </a:rPr>
              <a:t>.setValue(index1, value1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pstmt</a:t>
            </a:r>
            <a:r>
              <a:rPr lang="en-US" altLang="ko-KR" smtClean="0">
                <a:solidFill>
                  <a:schemeClr val="tx1"/>
                </a:solidFill>
              </a:rPr>
              <a:t>.executeUpdate();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</a:t>
            </a:r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79295"/>
            <a:ext cx="10515600" cy="7270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쿼리문 하나당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statement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실행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18535" y="3429000"/>
            <a:ext cx="692912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000" smtClean="0">
                <a:solidFill>
                  <a:srgbClr val="FF0000"/>
                </a:solidFill>
              </a:rPr>
              <a:t>value setting</a:t>
            </a:r>
          </a:p>
          <a:p>
            <a:endParaRPr lang="en-US" altLang="ko-KR" sz="14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US" altLang="ko-K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ko-K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INSERT </a:t>
            </a:r>
            <a:r>
              <a:rPr lang="ko-KR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쿼리문 수</a:t>
            </a:r>
            <a:endParaRPr lang="en-US" altLang="ko-KR" sz="28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3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solidFill>
                  <a:srgbClr val="FF0000"/>
                </a:solidFill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</a:rPr>
              <a:t>   stmt </a:t>
            </a:r>
            <a:r>
              <a:rPr lang="en-US" altLang="ko-KR" sz="2000">
                <a:solidFill>
                  <a:srgbClr val="FF0000"/>
                </a:solidFill>
              </a:rPr>
              <a:t>execute</a:t>
            </a:r>
            <a:r>
              <a:rPr lang="ko-KR" altLang="en-US" sz="2000">
                <a:solidFill>
                  <a:srgbClr val="FF0000"/>
                </a:solidFill>
              </a:rPr>
              <a:t> </a:t>
            </a:r>
            <a:r>
              <a:rPr lang="en-US" altLang="ko-KR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52056" y="3602602"/>
            <a:ext cx="1431039" cy="1407122"/>
            <a:chOff x="3912869" y="3658207"/>
            <a:chExt cx="1431039" cy="1407122"/>
          </a:xfrm>
        </p:grpSpPr>
        <p:sp>
          <p:nvSpPr>
            <p:cNvPr id="26" name="원형 화살표 25"/>
            <p:cNvSpPr/>
            <p:nvPr/>
          </p:nvSpPr>
          <p:spPr>
            <a:xfrm rot="6159980">
              <a:off x="3915228" y="3655848"/>
              <a:ext cx="1407122" cy="1411840"/>
            </a:xfrm>
            <a:prstGeom prst="circular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원형 화살표 26"/>
            <p:cNvSpPr/>
            <p:nvPr/>
          </p:nvSpPr>
          <p:spPr>
            <a:xfrm rot="4209058" flipH="1">
              <a:off x="3966941" y="3672607"/>
              <a:ext cx="1379092" cy="1374842"/>
            </a:xfrm>
            <a:prstGeom prst="circular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50568"/>
              </p:ext>
            </p:extLst>
          </p:nvPr>
        </p:nvGraphicFramePr>
        <p:xfrm>
          <a:off x="7339965" y="4947262"/>
          <a:ext cx="40335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0440806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367457299"/>
                    </a:ext>
                  </a:extLst>
                </a:gridCol>
              </a:tblGrid>
              <a:tr h="205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Number of Data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Run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53158"/>
                  </a:ext>
                </a:extLst>
              </a:tr>
              <a:tr h="204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만건 당</a:t>
                      </a:r>
                      <a:r>
                        <a:rPr lang="en-US" altLang="ko-KR" sz="1400" smtClean="0"/>
                        <a:t>	</a:t>
                      </a:r>
                      <a:endParaRPr lang="ko-KR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9~12’s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0640"/>
                  </a:ext>
                </a:extLst>
              </a:tr>
              <a:tr h="204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약 </a:t>
                      </a:r>
                      <a:r>
                        <a:rPr lang="en-US" altLang="ko-KR" sz="1400" smtClean="0"/>
                        <a:t>17</a:t>
                      </a:r>
                      <a:r>
                        <a:rPr lang="ko-KR" altLang="en-US" sz="1400" smtClean="0"/>
                        <a:t>만 </a:t>
                      </a:r>
                      <a:r>
                        <a:rPr lang="en-US" altLang="ko-KR" sz="1400" smtClean="0"/>
                        <a:t>6</a:t>
                      </a:r>
                      <a:r>
                        <a:rPr lang="ko-KR" altLang="en-US" sz="1400" smtClean="0"/>
                        <a:t>천건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200~220’s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4718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570700" y="2469931"/>
            <a:ext cx="9582294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37086" y="3515330"/>
            <a:ext cx="2904483" cy="117722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54142" y="3293522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1606" y="3293522"/>
            <a:ext cx="2476367" cy="1086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/>
          <p:cNvSpPr/>
          <p:nvPr/>
        </p:nvSpPr>
        <p:spPr>
          <a:xfrm>
            <a:off x="10849370" y="3616161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2044013" y="342961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660487" y="386551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1179" y="285537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FileReader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1995" y="2860628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215313" y="3705547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43699" y="4517090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580173" y="3665540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58478" y="3665422"/>
            <a:ext cx="1113069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Get Data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0410" y="3713855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2" name="줄무늬가 있는 오른쪽 화살표 1"/>
          <p:cNvSpPr/>
          <p:nvPr/>
        </p:nvSpPr>
        <p:spPr>
          <a:xfrm>
            <a:off x="9236629" y="3478974"/>
            <a:ext cx="1782142" cy="1034668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개선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3619" y="378249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958472" y="3422522"/>
            <a:ext cx="623108" cy="5826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833515" y="3967161"/>
            <a:ext cx="623108" cy="5826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629012" y="3358678"/>
            <a:ext cx="623108" cy="5826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05694" y="3534455"/>
            <a:ext cx="897871" cy="8395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쿼리</a:t>
            </a:r>
            <a:endParaRPr lang="ko-KR" alt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idx="1"/>
          </p:nvPr>
        </p:nvSpPr>
        <p:spPr>
          <a:xfrm>
            <a:off x="838200" y="1579295"/>
            <a:ext cx="10515600" cy="7270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비효율적인 쿼리문 개선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6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33" grpId="0" animBg="1"/>
      <p:bldP spid="35" grpId="0" animBg="1"/>
      <p:bldP spid="36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54100" y="2127250"/>
            <a:ext cx="10010775" cy="453771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mtClean="0">
                <a:solidFill>
                  <a:schemeClr val="accent2"/>
                </a:solidFill>
              </a:rPr>
              <a:t>.</a:t>
            </a:r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	.</a:t>
            </a: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	.</a:t>
            </a: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	.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	pstmt</a:t>
            </a:r>
            <a:r>
              <a:rPr lang="en-US" altLang="ko-KR" smtClean="0">
                <a:solidFill>
                  <a:schemeClr val="tx1"/>
                </a:solidFill>
              </a:rPr>
              <a:t>.executeUpdate();</a:t>
            </a: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개선</a:t>
            </a:r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579295"/>
            <a:ext cx="10515600" cy="7270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쿼리문 묶음 실행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92" y="2276431"/>
            <a:ext cx="2543175" cy="561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7037"/>
          <a:stretch/>
        </p:blipFill>
        <p:spPr>
          <a:xfrm>
            <a:off x="1248092" y="2983305"/>
            <a:ext cx="6810375" cy="3502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0110" y="3726691"/>
            <a:ext cx="487060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value setting </a:t>
            </a:r>
            <a:r>
              <a:rPr lang="en-US" altLang="ko-K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INSERT </a:t>
            </a:r>
            <a:r>
              <a:rPr lang="ko-KR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쿼리문 수</a:t>
            </a:r>
            <a:endParaRPr lang="en-US" altLang="ko-KR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endParaRPr lang="en-US" altLang="ko-KR" sz="100">
              <a:solidFill>
                <a:srgbClr val="FF0000"/>
              </a:solidFill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endParaRPr lang="en-US" altLang="ko-KR" sz="100">
              <a:solidFill>
                <a:srgbClr val="FF0000"/>
              </a:solidFill>
            </a:endParaRPr>
          </a:p>
          <a:p>
            <a:endParaRPr lang="en-US" altLang="ko-KR" sz="400">
              <a:solidFill>
                <a:srgbClr val="FF0000"/>
              </a:solidFill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endParaRPr lang="en-US" altLang="ko-KR" sz="100">
              <a:solidFill>
                <a:srgbClr val="FF0000"/>
              </a:solidFill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endParaRPr lang="en-US" altLang="ko-KR" sz="100">
              <a:solidFill>
                <a:srgbClr val="FF0000"/>
              </a:solidFill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endParaRPr lang="en-US" altLang="ko-KR" sz="100" smtClean="0">
              <a:solidFill>
                <a:srgbClr val="FF0000"/>
              </a:solidFill>
            </a:endParaRPr>
          </a:p>
          <a:p>
            <a:r>
              <a:rPr lang="en-US" altLang="ko-KR" sz="1000" smtClean="0">
                <a:solidFill>
                  <a:srgbClr val="FF0000"/>
                </a:solidFill>
              </a:rPr>
              <a:t>    </a:t>
            </a:r>
            <a:r>
              <a:rPr lang="en-US" altLang="ko-KR" sz="2400" smtClean="0">
                <a:solidFill>
                  <a:srgbClr val="FF0000"/>
                </a:solidFill>
              </a:rPr>
              <a:t>stmt execute </a:t>
            </a:r>
            <a:r>
              <a:rPr lang="en-US" altLang="ko-KR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altLang="ko-K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ko-KR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70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79631" y="3429000"/>
            <a:ext cx="1061088" cy="1009044"/>
            <a:chOff x="9606913" y="3217516"/>
            <a:chExt cx="1061088" cy="1009044"/>
          </a:xfrm>
        </p:grpSpPr>
        <p:sp>
          <p:nvSpPr>
            <p:cNvPr id="9" name="직사각형 8"/>
            <p:cNvSpPr/>
            <p:nvPr/>
          </p:nvSpPr>
          <p:spPr>
            <a:xfrm>
              <a:off x="9773921" y="3431074"/>
              <a:ext cx="894080" cy="795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698036" y="3328948"/>
              <a:ext cx="894080" cy="795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606913" y="3217516"/>
              <a:ext cx="894080" cy="795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rgbClr val="FF0000"/>
                  </a:solidFill>
                </a:rPr>
                <a:t>Batch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3" name="구부러진 연결선 12"/>
          <p:cNvCxnSpPr/>
          <p:nvPr/>
        </p:nvCxnSpPr>
        <p:spPr>
          <a:xfrm flipV="1">
            <a:off x="8646160" y="4124960"/>
            <a:ext cx="1026160" cy="41656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25090"/>
              </p:ext>
            </p:extLst>
          </p:nvPr>
        </p:nvGraphicFramePr>
        <p:xfrm>
          <a:off x="7544911" y="4834049"/>
          <a:ext cx="4033520" cy="18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0440806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367457299"/>
                    </a:ext>
                  </a:extLst>
                </a:gridCol>
              </a:tblGrid>
              <a:tr h="205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Number of Data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Run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53158"/>
                  </a:ext>
                </a:extLst>
              </a:tr>
              <a:tr h="204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만건 당 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0.8~1.2’s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23775"/>
                  </a:ext>
                </a:extLst>
              </a:tr>
              <a:tr h="204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r>
                        <a:rPr lang="ko-KR" altLang="en-US" sz="1400" b="1" smtClean="0">
                          <a:solidFill>
                            <a:srgbClr val="FF0000"/>
                          </a:solidFill>
                        </a:rPr>
                        <a:t>건씩 </a:t>
                      </a:r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Batch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총</a:t>
                      </a:r>
                      <a:r>
                        <a:rPr lang="en-US" altLang="ko-KR" sz="1400" smtClean="0"/>
                        <a:t>) 17.4's~18's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0640"/>
                  </a:ext>
                </a:extLst>
              </a:tr>
              <a:tr h="204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5,000</a:t>
                      </a:r>
                      <a:r>
                        <a:rPr lang="ko-KR" altLang="en-US" sz="1400" smtClean="0"/>
                        <a:t>건씩 </a:t>
                      </a:r>
                      <a:r>
                        <a:rPr lang="en-US" altLang="ko-KR" sz="1400" smtClean="0"/>
                        <a:t>Batch</a:t>
                      </a:r>
                      <a:endParaRPr lang="ko-KR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총</a:t>
                      </a:r>
                      <a:r>
                        <a:rPr lang="en-US" altLang="ko-KR" sz="1400" smtClean="0"/>
                        <a:t>) 17.5's~18.3's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23596"/>
                  </a:ext>
                </a:extLst>
              </a:tr>
              <a:tr h="3292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100,000</a:t>
                      </a:r>
                      <a:r>
                        <a:rPr lang="ko-KR" altLang="en-US" sz="1400" smtClean="0"/>
                        <a:t>건씩 </a:t>
                      </a:r>
                      <a:r>
                        <a:rPr lang="en-US" altLang="ko-KR" sz="1400" smtClean="0"/>
                        <a:t>Batch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총</a:t>
                      </a:r>
                      <a:r>
                        <a:rPr lang="en-US" altLang="ko-KR" sz="1400" smtClean="0"/>
                        <a:t>) 17.6's~17.8's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15025"/>
                  </a:ext>
                </a:extLst>
              </a:tr>
              <a:tr h="330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Batch</a:t>
                      </a:r>
                      <a:r>
                        <a:rPr lang="en-US" altLang="ko-KR" sz="1400" b="1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baseline="0" smtClean="0">
                          <a:solidFill>
                            <a:srgbClr val="FF0000"/>
                          </a:solidFill>
                        </a:rPr>
                        <a:t>사용 후 </a:t>
                      </a:r>
                      <a:r>
                        <a:rPr lang="en-US" altLang="ko-KR" sz="1400" b="1" baseline="0" smtClean="0">
                          <a:solidFill>
                            <a:srgbClr val="FF0000"/>
                          </a:solidFill>
                        </a:rPr>
                        <a:t>INSERT </a:t>
                      </a:r>
                      <a:r>
                        <a:rPr lang="ko-KR" altLang="en-US" sz="1400" b="1" baseline="0" smtClean="0">
                          <a:solidFill>
                            <a:srgbClr val="FF0000"/>
                          </a:solidFill>
                        </a:rPr>
                        <a:t>시간 약 </a:t>
                      </a:r>
                      <a:r>
                        <a:rPr lang="en-US" altLang="ko-KR" sz="1400" b="1" baseline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1400" b="1" baseline="0" smtClean="0">
                          <a:solidFill>
                            <a:srgbClr val="FF0000"/>
                          </a:solidFill>
                        </a:rPr>
                        <a:t>배 단축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73297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4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후기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12847" y="1825625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12847" y="2780352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12847" y="3651265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12847" y="4609210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</a:t>
            </a:r>
            <a:r>
              <a:rPr lang="en-US" altLang="ko-KR" sz="2000" spc="-150" smtClean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en-US" altLang="ko-KR" sz="2000" spc="-15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38" y="2906029"/>
            <a:ext cx="6143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데이터 전송 객체의 사용목적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사용이유와 목적에 따른 선택에 대해 고민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86464" y="37682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File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JAVA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함수에 대한 공부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reader/writer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나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buffer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차이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사용목적 이해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86464" y="47205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DB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JAVA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함수에 대한 공부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Batch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사용을 통한 성능 개선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Batch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사용을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위한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JDBC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작동에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대한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이해 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91638" y="1904162"/>
            <a:ext cx="6143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설계없이 하드코딩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사용될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메소드명 기준으로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흐름을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설계해보기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배운 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후기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12847" y="2559050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12847" y="3513777"/>
            <a:ext cx="1535502" cy="37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0 2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38" y="2637587"/>
            <a:ext cx="6995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해결하지 못한 부분에 대한 고민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데이터 형식이나 값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DB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테이블에 대해 유동적인 상황에 대한 대처 </a:t>
            </a: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</a:p>
          <a:p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느낀 점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86464" y="3617046"/>
            <a:ext cx="6995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코드 공유로 얻을 수 있는 깨달음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reflection, debug </a:t>
            </a:r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등과 같이 사용해보지 못한 기능에 대한 배움</a:t>
            </a:r>
            <a:endParaRPr lang="en-US" altLang="ko-KR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735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90612" y="2047021"/>
            <a:ext cx="10010775" cy="395373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01609" y="5464692"/>
            <a:ext cx="2445489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61098" y="4954328"/>
            <a:ext cx="2211572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46428" y="4433334"/>
            <a:ext cx="2923953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46428" y="3930059"/>
            <a:ext cx="2923953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7455" y="2282016"/>
            <a:ext cx="5181600" cy="3455028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200" b="1" smtClean="0"/>
              <a:t>File to DB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mtClean="0"/>
              <a:t>File Parshing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mtClean="0"/>
              <a:t>get a Data Line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mtClean="0"/>
              <a:t>convert to DB table format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/>
              <a:t>execute </a:t>
            </a:r>
            <a:r>
              <a:rPr lang="en-US" altLang="ko-KR" smtClean="0"/>
              <a:t>Query( INSERT )</a:t>
            </a:r>
            <a:endParaRPr lang="en-US" altLang="ko-KR"/>
          </a:p>
          <a:p>
            <a:pPr marL="457200" lvl="1" indent="0" algn="ctr"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32944" y="2282016"/>
            <a:ext cx="5181600" cy="3455028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200" b="1" smtClean="0"/>
              <a:t>DB to File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/>
              <a:t>c</a:t>
            </a:r>
            <a:r>
              <a:rPr lang="en-US" altLang="ko-KR" smtClean="0"/>
              <a:t>onnect DB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mtClean="0"/>
              <a:t>execute Query( SELECT )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mtClean="0"/>
              <a:t>get Result Set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/>
              <a:t>c</a:t>
            </a:r>
            <a:r>
              <a:rPr lang="en-US" altLang="ko-KR" smtClean="0"/>
              <a:t>onvert to File format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/>
              <a:t>c</a:t>
            </a:r>
            <a:r>
              <a:rPr lang="en-US" altLang="ko-KR" smtClean="0"/>
              <a:t>reate/write File</a:t>
            </a:r>
            <a:endParaRPr lang="ko-KR" altLang="en-US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5632597" y="3770739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출력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5632596" y="4263572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5632597" y="5301824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입력</a:t>
            </a:r>
            <a:endParaRPr lang="ko-KR" alt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632597" y="4787916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변환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38204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진행계획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과제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090612" y="2047021"/>
            <a:ext cx="10010775" cy="38584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5632597" y="2520085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출력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632597" y="3349482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5632597" y="4843277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입력</a:t>
            </a:r>
            <a:endParaRPr lang="ko-KR" alt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순서도: 대체 처리 10"/>
          <p:cNvSpPr/>
          <p:nvPr/>
        </p:nvSpPr>
        <p:spPr>
          <a:xfrm>
            <a:off x="5632598" y="3898786"/>
            <a:ext cx="926805" cy="339523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</a:rPr>
              <a:t>변환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직선 연결선 14"/>
          <p:cNvCxnSpPr>
            <a:endCxn id="8" idx="1"/>
          </p:cNvCxnSpPr>
          <p:nvPr/>
        </p:nvCxnSpPr>
        <p:spPr>
          <a:xfrm flipV="1">
            <a:off x="4731489" y="2689847"/>
            <a:ext cx="901108" cy="2145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559402" y="5001855"/>
            <a:ext cx="901108" cy="2145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6085365" y="2888647"/>
            <a:ext cx="3545" cy="46083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096000" y="4316302"/>
            <a:ext cx="3545" cy="46083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6100872" y="3681779"/>
            <a:ext cx="9303" cy="23041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059656" y="1419153"/>
            <a:ext cx="206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라이브러리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및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API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35537" y="3974493"/>
            <a:ext cx="3551274" cy="17794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- DB Data </a:t>
            </a:r>
            <a:r>
              <a:rPr lang="en-US" altLang="ko-KR"/>
              <a:t>r</a:t>
            </a:r>
            <a:r>
              <a:rPr lang="en-US" altLang="ko-KR" smtClean="0"/>
              <a:t>ead:</a:t>
            </a:r>
          </a:p>
          <a:p>
            <a:pPr algn="ctr"/>
            <a:r>
              <a:rPr lang="ko-KR" altLang="en-US" sz="2000" b="1" smtClean="0"/>
              <a:t>「 </a:t>
            </a:r>
            <a:r>
              <a:rPr lang="en-US" altLang="ko-KR" sz="2000" b="1" smtClean="0"/>
              <a:t>JDBC API </a:t>
            </a:r>
            <a:r>
              <a:rPr lang="ko-KR" altLang="en-US" sz="2000" b="1" smtClean="0"/>
              <a:t>」</a:t>
            </a:r>
            <a:endParaRPr lang="en-US" altLang="ko-KR" sz="2000" b="1" smtClean="0"/>
          </a:p>
          <a:p>
            <a:pPr algn="ctr"/>
            <a:r>
              <a:rPr lang="en-US" altLang="ko-KR" smtClean="0"/>
              <a:t>Execute query( SELECT ) </a:t>
            </a:r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파일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/ DB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설정</a:t>
            </a:r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및 진행환경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35537" y="2164057"/>
            <a:ext cx="3551274" cy="1658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- Tsv File Data read:</a:t>
            </a:r>
          </a:p>
          <a:p>
            <a:pPr algn="ctr"/>
            <a:r>
              <a:rPr lang="ko-KR" altLang="en-US" sz="2000" b="1" smtClean="0"/>
              <a:t>「 </a:t>
            </a:r>
            <a:r>
              <a:rPr lang="en-US" altLang="ko-KR" sz="2000" b="1" smtClean="0"/>
              <a:t>Univocity - TsvParser </a:t>
            </a:r>
            <a:r>
              <a:rPr lang="ko-KR" altLang="en-US" sz="2000" b="1" smtClean="0"/>
              <a:t>」</a:t>
            </a:r>
            <a:endParaRPr lang="en-US" altLang="ko-KR" sz="2000" b="1" smtClean="0"/>
          </a:p>
        </p:txBody>
      </p:sp>
      <p:sp>
        <p:nvSpPr>
          <p:cNvPr id="27" name="직사각형 26"/>
          <p:cNvSpPr/>
          <p:nvPr/>
        </p:nvSpPr>
        <p:spPr>
          <a:xfrm>
            <a:off x="7398598" y="4644736"/>
            <a:ext cx="3551274" cy="1109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 Data Write:</a:t>
            </a:r>
          </a:p>
          <a:p>
            <a:pPr algn="ctr"/>
            <a:r>
              <a:rPr lang="ko-KR" altLang="en-US" sz="2000" b="1" smtClean="0"/>
              <a:t>「 </a:t>
            </a:r>
            <a:r>
              <a:rPr lang="en-US" altLang="ko-KR" sz="2000" b="1" smtClean="0"/>
              <a:t>JDBC API </a:t>
            </a:r>
            <a:r>
              <a:rPr lang="ko-KR" altLang="en-US" sz="2000" b="1" smtClean="0"/>
              <a:t>」</a:t>
            </a:r>
            <a:endParaRPr lang="en-US" altLang="ko-KR" sz="2000" b="1" smtClean="0"/>
          </a:p>
          <a:p>
            <a:pPr algn="ctr"/>
            <a:r>
              <a:rPr lang="en-US" altLang="ko-KR" smtClean="0"/>
              <a:t>Execute query( INSERT ) </a:t>
            </a:r>
            <a:endParaRPr lang="ko-KR" altLang="en-US" smtClean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559402" y="4013825"/>
            <a:ext cx="901108" cy="2145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401644" y="2191988"/>
            <a:ext cx="3551274" cy="22932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Write Data to Json File:</a:t>
            </a:r>
          </a:p>
          <a:p>
            <a:pPr algn="ctr"/>
            <a:r>
              <a:rPr lang="en-US" altLang="ko-KR" sz="2000" b="1" smtClean="0"/>
              <a:t> </a:t>
            </a:r>
            <a:r>
              <a:rPr lang="ko-KR" altLang="en-US" sz="2000" b="1" smtClean="0"/>
              <a:t>「 </a:t>
            </a:r>
            <a:r>
              <a:rPr lang="en-US" altLang="ko-KR" sz="2000" b="1" smtClean="0"/>
              <a:t>google - Gson</a:t>
            </a:r>
            <a:r>
              <a:rPr lang="ko-KR" altLang="en-US" sz="2000" b="1" smtClean="0"/>
              <a:t>」</a:t>
            </a:r>
            <a:endParaRPr lang="en-US" altLang="ko-KR" sz="2000" b="1" smtClean="0"/>
          </a:p>
        </p:txBody>
      </p:sp>
    </p:spTree>
    <p:extLst>
      <p:ext uri="{BB962C8B-B14F-4D97-AF65-F5344CB8AC3E}">
        <p14:creationId xmlns:p14="http://schemas.microsoft.com/office/powerpoint/2010/main" val="68085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90612" y="2047020"/>
            <a:ext cx="10010775" cy="445537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파일</a:t>
            </a:r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/ DB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설정</a:t>
            </a:r>
            <a:r>
              <a:rPr lang="en-US" altLang="ko-KR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및 진행환경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98729" y="5613420"/>
            <a:ext cx="5181600" cy="706946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906" y="2259563"/>
            <a:ext cx="5219640" cy="2925051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986216" y="2321409"/>
            <a:ext cx="1679330" cy="16019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26947" y="256483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환경 세팅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lvl="1" algn="ctr"/>
            <a:r>
              <a:rPr lang="en-US" altLang="ko-KR"/>
              <a:t>JDK 1.8.0 </a:t>
            </a:r>
          </a:p>
          <a:p>
            <a:pPr lvl="1" algn="ctr"/>
            <a:r>
              <a:rPr lang="en-US" altLang="ko-KR"/>
              <a:t>MariaDB</a:t>
            </a:r>
          </a:p>
        </p:txBody>
      </p:sp>
      <p:sp>
        <p:nvSpPr>
          <p:cNvPr id="17" name="타원 16"/>
          <p:cNvSpPr/>
          <p:nvPr/>
        </p:nvSpPr>
        <p:spPr>
          <a:xfrm>
            <a:off x="9219403" y="3042092"/>
            <a:ext cx="1679330" cy="1601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98587" y="3090001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툴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lvl="1" algn="ctr"/>
            <a:r>
              <a:rPr lang="en-US" altLang="ko-KR"/>
              <a:t>Eclipse</a:t>
            </a:r>
          </a:p>
          <a:p>
            <a:pPr lvl="1" algn="ctr"/>
            <a:r>
              <a:rPr lang="en-US" altLang="ko-KR"/>
              <a:t>SQLyog</a:t>
            </a:r>
          </a:p>
          <a:p>
            <a:pPr lvl="1" algn="ctr"/>
            <a:r>
              <a:rPr lang="en-US" altLang="ko-KR"/>
              <a:t>GitHub</a:t>
            </a:r>
          </a:p>
        </p:txBody>
      </p:sp>
      <p:sp>
        <p:nvSpPr>
          <p:cNvPr id="18" name="타원 17"/>
          <p:cNvSpPr/>
          <p:nvPr/>
        </p:nvSpPr>
        <p:spPr>
          <a:xfrm>
            <a:off x="7542335" y="4353037"/>
            <a:ext cx="2144590" cy="20457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34000" y="4662346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라이브러리</a:t>
            </a:r>
            <a:endParaRPr lang="en-US" altLang="ko-KR" sz="240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lvl="1" algn="ctr"/>
            <a:r>
              <a:rPr lang="en-US" altLang="ko-KR"/>
              <a:t>Mysql-connector</a:t>
            </a:r>
          </a:p>
          <a:p>
            <a:pPr lvl="1" algn="ctr"/>
            <a:r>
              <a:rPr lang="en-US" altLang="ko-KR"/>
              <a:t>Univosity-parser</a:t>
            </a:r>
          </a:p>
          <a:p>
            <a:pPr lvl="1" algn="ctr"/>
            <a:r>
              <a:rPr lang="en-US" altLang="ko-KR"/>
              <a:t>Gson (google-Json)</a:t>
            </a:r>
          </a:p>
        </p:txBody>
      </p:sp>
    </p:spTree>
    <p:extLst>
      <p:ext uri="{BB962C8B-B14F-4D97-AF65-F5344CB8AC3E}">
        <p14:creationId xmlns:p14="http://schemas.microsoft.com/office/powerpoint/2010/main" val="3858485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090612" y="2047021"/>
            <a:ext cx="10010775" cy="375728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580558" y="2469931"/>
            <a:ext cx="8572435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37086" y="3515330"/>
            <a:ext cx="2904483" cy="117722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54142" y="3293522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1606" y="3293522"/>
            <a:ext cx="2476367" cy="10866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File to DB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구조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4" name="순서도: 자기 디스크 23"/>
          <p:cNvSpPr/>
          <p:nvPr/>
        </p:nvSpPr>
        <p:spPr>
          <a:xfrm>
            <a:off x="10849370" y="3616161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2305875" y="3364112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922349" y="3800012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1179" y="285537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FileReader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1995" y="2860628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215313" y="3705547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43699" y="4517090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580173" y="3665540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parse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58478" y="3665422"/>
            <a:ext cx="1113069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Get Data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53145" y="2290448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54777" y="3774987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 2(강조선) 8"/>
          <p:cNvSpPr/>
          <p:nvPr/>
        </p:nvSpPr>
        <p:spPr>
          <a:xfrm>
            <a:off x="8808632" y="1961580"/>
            <a:ext cx="1834890" cy="357352"/>
          </a:xfrm>
          <a:prstGeom prst="accentCallout2">
            <a:avLst>
              <a:gd name="adj1" fmla="val 39338"/>
              <a:gd name="adj2" fmla="val -10580"/>
              <a:gd name="adj3" fmla="val 42279"/>
              <a:gd name="adj4" fmla="val -30147"/>
              <a:gd name="adj5" fmla="val 256617"/>
              <a:gd name="adj6" fmla="val -75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 </a:t>
            </a:r>
            <a:r>
              <a:rPr lang="ko-KR" altLang="en-US" smtClean="0"/>
              <a:t>명령 클래스</a:t>
            </a:r>
            <a:endParaRPr lang="ko-KR" altLang="en-US"/>
          </a:p>
        </p:txBody>
      </p:sp>
      <p:sp>
        <p:nvSpPr>
          <p:cNvPr id="46" name="설명선 2(강조선) 45"/>
          <p:cNvSpPr/>
          <p:nvPr/>
        </p:nvSpPr>
        <p:spPr>
          <a:xfrm>
            <a:off x="9473999" y="5774049"/>
            <a:ext cx="2339046" cy="357352"/>
          </a:xfrm>
          <a:prstGeom prst="accentCallout2">
            <a:avLst>
              <a:gd name="adj1" fmla="val 39338"/>
              <a:gd name="adj2" fmla="val -10580"/>
              <a:gd name="adj3" fmla="val 42279"/>
              <a:gd name="adj4" fmla="val -30147"/>
              <a:gd name="adj5" fmla="val -243382"/>
              <a:gd name="adj6" fmla="val -72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 </a:t>
            </a:r>
            <a:r>
              <a:rPr lang="ko-KR" altLang="en-US" smtClean="0"/>
              <a:t>연결 관리 클래스</a:t>
            </a:r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97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90612" y="2047021"/>
            <a:ext cx="10010775" cy="374417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99155" y="2467504"/>
            <a:ext cx="9029151" cy="2942898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47778" y="3452023"/>
            <a:ext cx="2476367" cy="120491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96000" y="3303683"/>
            <a:ext cx="3360470" cy="132656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DB to File </a:t>
            </a:r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구조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4" name="순서도: 자기 디스크 23"/>
          <p:cNvSpPr/>
          <p:nvPr/>
        </p:nvSpPr>
        <p:spPr>
          <a:xfrm>
            <a:off x="1426206" y="3583068"/>
            <a:ext cx="937441" cy="8264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25" name="모서리가 접힌 도형 24"/>
          <p:cNvSpPr/>
          <p:nvPr/>
        </p:nvSpPr>
        <p:spPr>
          <a:xfrm>
            <a:off x="11247550" y="3521744"/>
            <a:ext cx="553915" cy="682870"/>
          </a:xfrm>
          <a:prstGeom prst="foldedCorner">
            <a:avLst/>
          </a:prstGeom>
          <a:gradFill>
            <a:gsLst>
              <a:gs pos="0">
                <a:srgbClr val="FFCC65"/>
              </a:gs>
              <a:gs pos="53000">
                <a:srgbClr val="F8C610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Tab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0864024" y="3957644"/>
            <a:ext cx="553915" cy="682870"/>
          </a:xfrm>
          <a:prstGeom prst="foldedCorner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rgbClr val="FFD85D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Tag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1562" y="2290234"/>
            <a:ext cx="913433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9673270" y="3794394"/>
            <a:ext cx="954238" cy="494417"/>
          </a:xfrm>
          <a:prstGeom prst="stripedRightArrow">
            <a:avLst>
              <a:gd name="adj1" fmla="val 53996"/>
              <a:gd name="adj2" fmla="val 759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63834" y="2956837"/>
            <a:ext cx="1376855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FileWriter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2078" y="3715263"/>
            <a:ext cx="1530184" cy="56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Convert type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88778" y="3713855"/>
            <a:ext cx="1300966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Write file</a:t>
            </a: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58193" y="3168205"/>
            <a:ext cx="3255538" cy="17541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96046" y="2735311"/>
            <a:ext cx="1127038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DocDao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96046" y="3713855"/>
            <a:ext cx="1080402" cy="56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select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47750" y="4391773"/>
            <a:ext cx="2291255" cy="3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DBUtil connection</a:t>
            </a: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80598" y="229596"/>
            <a:ext cx="708124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중 물결 29"/>
          <p:cNvSpPr/>
          <p:nvPr/>
        </p:nvSpPr>
        <p:spPr>
          <a:xfrm>
            <a:off x="8807914" y="800573"/>
            <a:ext cx="2510995" cy="2173667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FileWriter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printAllData {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formatType = “ ? “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format( 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printWriter( );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접힌 도형 30"/>
          <p:cNvSpPr/>
          <p:nvPr/>
        </p:nvSpPr>
        <p:spPr>
          <a:xfrm>
            <a:off x="10767259" y="3394625"/>
            <a:ext cx="571067" cy="68287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Json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50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3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 소개</a:t>
            </a:r>
            <a:endParaRPr lang="ko-KR" altLang="en-US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FE0FA-6880-E847-9D78-B2711F895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947" y="124538"/>
            <a:ext cx="1261713" cy="27485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469740" y="429651"/>
            <a:ext cx="21672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80597" y="229596"/>
            <a:ext cx="122930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8872</TotalTime>
  <Words>1174</Words>
  <Application>Microsoft Office PowerPoint</Application>
  <PresentationFormat>와이드스크린</PresentationFormat>
  <Paragraphs>632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36</vt:i4>
      </vt:variant>
    </vt:vector>
  </HeadingPairs>
  <TitlesOfParts>
    <vt:vector size="50" baseType="lpstr">
      <vt:lpstr>D2Coding</vt:lpstr>
      <vt:lpstr>맑은 고딕</vt:lpstr>
      <vt:lpstr>아리따-돋움(TTF)-Medium</vt:lpstr>
      <vt:lpstr>아리따-돋움(TTF)-SemiBold</vt:lpstr>
      <vt:lpstr>아리따-돋움(TTF)-Thin</vt:lpstr>
      <vt:lpstr>Arial</vt:lpstr>
      <vt:lpstr>Calibri</vt:lpstr>
      <vt:lpstr>Calibri Light</vt:lpstr>
      <vt:lpstr>Symbol</vt:lpstr>
      <vt:lpstr>Wingdings 2</vt:lpstr>
      <vt:lpstr>HDOfficeLightV0</vt:lpstr>
      <vt:lpstr>Office 테마</vt:lpstr>
      <vt:lpstr>3_Office 테마</vt:lpstr>
      <vt:lpstr>4_Office 테마</vt:lpstr>
      <vt:lpstr>파일 및 DB 입/출력 </vt:lpstr>
      <vt:lpstr>PowerPoint 프레젠테이션</vt:lpstr>
      <vt:lpstr>요구사항</vt:lpstr>
      <vt:lpstr>PowerPoint 프레젠테이션</vt:lpstr>
      <vt:lpstr>파일/ DB 설정 및 진행환경</vt:lpstr>
      <vt:lpstr>파일/ DB 설정 및 진행환경</vt:lpstr>
      <vt:lpstr>File to DB 구조</vt:lpstr>
      <vt:lpstr>DB to File 구조</vt:lpstr>
      <vt:lpstr>코드 소개</vt:lpstr>
      <vt:lpstr>File to DB 실행 </vt:lpstr>
      <vt:lpstr>결과 </vt:lpstr>
      <vt:lpstr>DB to File 실행</vt:lpstr>
      <vt:lpstr>결과 </vt:lpstr>
      <vt:lpstr>Parsing tsv File</vt:lpstr>
      <vt:lpstr>Parsing tsv File</vt:lpstr>
      <vt:lpstr>Parsing tagged File</vt:lpstr>
      <vt:lpstr>Parsing tagged File</vt:lpstr>
      <vt:lpstr>Parsing tagged File</vt:lpstr>
      <vt:lpstr>Parsing tagged File</vt:lpstr>
      <vt:lpstr>Parsing tagged File</vt:lpstr>
      <vt:lpstr>Parsing tagged File</vt:lpstr>
      <vt:lpstr>문제점과 개선</vt:lpstr>
      <vt:lpstr>문제1</vt:lpstr>
      <vt:lpstr>문제1</vt:lpstr>
      <vt:lpstr>개선1</vt:lpstr>
      <vt:lpstr>모듈화</vt:lpstr>
      <vt:lpstr>왜 데이터 전송 양식?</vt:lpstr>
      <vt:lpstr>데이터 전송 양식 DTO?</vt:lpstr>
      <vt:lpstr>데이터 전송 양식</vt:lpstr>
      <vt:lpstr>데이터 전송 양식</vt:lpstr>
      <vt:lpstr>문제2</vt:lpstr>
      <vt:lpstr>문제2</vt:lpstr>
      <vt:lpstr>개선2</vt:lpstr>
      <vt:lpstr>개선2</vt:lpstr>
      <vt:lpstr>배운 점</vt:lpstr>
      <vt:lpstr>느낀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141</cp:revision>
  <dcterms:created xsi:type="dcterms:W3CDTF">2019-09-09T02:14:40Z</dcterms:created>
  <dcterms:modified xsi:type="dcterms:W3CDTF">2019-09-16T04:32:29Z</dcterms:modified>
</cp:coreProperties>
</file>