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66" r:id="rId5"/>
    <p:sldId id="297" r:id="rId6"/>
    <p:sldId id="267" r:id="rId7"/>
    <p:sldId id="259" r:id="rId8"/>
    <p:sldId id="270" r:id="rId9"/>
    <p:sldId id="271" r:id="rId10"/>
    <p:sldId id="272" r:id="rId11"/>
    <p:sldId id="273" r:id="rId12"/>
    <p:sldId id="268" r:id="rId13"/>
    <p:sldId id="298" r:id="rId14"/>
    <p:sldId id="274" r:id="rId15"/>
    <p:sldId id="275" r:id="rId16"/>
    <p:sldId id="276" r:id="rId17"/>
    <p:sldId id="283" r:id="rId18"/>
    <p:sldId id="284" r:id="rId19"/>
    <p:sldId id="285" r:id="rId20"/>
    <p:sldId id="281" r:id="rId21"/>
    <p:sldId id="299" r:id="rId22"/>
    <p:sldId id="286" r:id="rId23"/>
    <p:sldId id="287" r:id="rId24"/>
    <p:sldId id="288" r:id="rId25"/>
    <p:sldId id="294" r:id="rId26"/>
    <p:sldId id="295" r:id="rId27"/>
    <p:sldId id="293" r:id="rId28"/>
    <p:sldId id="28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5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>
        <p:scale>
          <a:sx n="100" d="100"/>
          <a:sy n="100" d="100"/>
        </p:scale>
        <p:origin x="2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스킬 점수</c:v>
                </c:pt>
              </c:strCache>
            </c:strRef>
          </c:tx>
          <c:spPr>
            <a:solidFill>
              <a:srgbClr val="FF66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FF-463F-A32A-3095B81B0371}"/>
              </c:ext>
            </c:extLst>
          </c:dPt>
          <c:cat>
            <c:strRef>
              <c:f>Sheet1!$A$2:$A$6</c:f>
              <c:strCache>
                <c:ptCount val="5"/>
                <c:pt idx="0">
                  <c:v>Spring</c:v>
                </c:pt>
                <c:pt idx="1">
                  <c:v>Back-end</c:v>
                </c:pt>
                <c:pt idx="2">
                  <c:v>Front-end</c:v>
                </c:pt>
                <c:pt idx="3">
                  <c:v>Oracle</c:v>
                </c:pt>
                <c:pt idx="4">
                  <c:v>Java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</c:v>
                </c:pt>
                <c:pt idx="1">
                  <c:v>65</c:v>
                </c:pt>
                <c:pt idx="2">
                  <c:v>70</c:v>
                </c:pt>
                <c:pt idx="3">
                  <c:v>75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FF-463F-A32A-3095B81B03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CFF-463F-A32A-3095B81B0371}"/>
              </c:ext>
            </c:extLst>
          </c:dPt>
          <c:cat>
            <c:strRef>
              <c:f>Sheet1!$A$2:$A$6</c:f>
              <c:strCache>
                <c:ptCount val="5"/>
                <c:pt idx="0">
                  <c:v>Spring</c:v>
                </c:pt>
                <c:pt idx="1">
                  <c:v>Back-end</c:v>
                </c:pt>
                <c:pt idx="2">
                  <c:v>Front-end</c:v>
                </c:pt>
                <c:pt idx="3">
                  <c:v>Oracle</c:v>
                </c:pt>
                <c:pt idx="4">
                  <c:v>Java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40</c:v>
                </c:pt>
                <c:pt idx="1">
                  <c:v>35</c:v>
                </c:pt>
                <c:pt idx="2">
                  <c:v>30</c:v>
                </c:pt>
                <c:pt idx="3">
                  <c:v>25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CFF-463F-A32A-3095B81B0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2"/>
        <c:overlap val="100"/>
        <c:axId val="150058480"/>
        <c:axId val="150059040"/>
      </c:barChart>
      <c:catAx>
        <c:axId val="150058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0059040"/>
        <c:crosses val="autoZero"/>
        <c:auto val="1"/>
        <c:lblAlgn val="ctr"/>
        <c:lblOffset val="100"/>
        <c:noMultiLvlLbl val="0"/>
      </c:catAx>
      <c:valAx>
        <c:axId val="15005904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5005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508D3-2541-47EB-AE2C-8D3D2307AB18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4C7EB0D-5CE8-4E42-941C-DD10AB89E0F5}">
      <dgm:prSet phldrT="[텍스트]" phldr="1" custT="1"/>
      <dgm:spPr/>
      <dgm:t>
        <a:bodyPr/>
        <a:lstStyle/>
        <a:p>
          <a:pPr latinLnBrk="1"/>
          <a:endParaRPr lang="ko-KR" altLang="en-US" sz="1400" dirty="0">
            <a:solidFill>
              <a:schemeClr val="lt1">
                <a:alpha val="0"/>
              </a:schemeClr>
            </a:solidFill>
          </a:endParaRPr>
        </a:p>
      </dgm:t>
    </dgm:pt>
    <dgm:pt modelId="{A28A3365-A6D5-434C-9754-D3AFEA2B57F4}" type="parTrans" cxnId="{41D5612F-C261-4525-BDB7-AF79E06CBAAC}">
      <dgm:prSet/>
      <dgm:spPr/>
      <dgm:t>
        <a:bodyPr/>
        <a:lstStyle/>
        <a:p>
          <a:pPr latinLnBrk="1"/>
          <a:endParaRPr lang="ko-KR" altLang="en-US"/>
        </a:p>
      </dgm:t>
    </dgm:pt>
    <dgm:pt modelId="{0350D9E1-C0DA-4464-9383-25D928082E47}" type="sibTrans" cxnId="{41D5612F-C261-4525-BDB7-AF79E06CBAA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>
          <a:solidFill>
            <a:srgbClr val="DE1C24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EB1AD54-E18A-482E-B636-BEA1745FF680}" type="pres">
      <dgm:prSet presAssocID="{2AE508D3-2541-47EB-AE2C-8D3D2307AB1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E58F8E-FC69-4589-9FA1-DF273754E0E1}" type="pres">
      <dgm:prSet presAssocID="{2AE508D3-2541-47EB-AE2C-8D3D2307AB18}" presName="Name1" presStyleCnt="0"/>
      <dgm:spPr/>
    </dgm:pt>
    <dgm:pt modelId="{4875B2BC-E6D9-4138-BFE3-62216513E8B3}" type="pres">
      <dgm:prSet presAssocID="{0350D9E1-C0DA-4464-9383-25D928082E47}" presName="picture_1" presStyleCnt="0"/>
      <dgm:spPr/>
    </dgm:pt>
    <dgm:pt modelId="{C8F62F8D-FFD0-4952-BE02-8ACA462DB595}" type="pres">
      <dgm:prSet presAssocID="{0350D9E1-C0DA-4464-9383-25D928082E47}" presName="pictureRepeatNode" presStyleLbl="alignImgPlace1" presStyleIdx="0" presStyleCnt="1" custScaleX="142122" custScaleY="142122" custLinFactNeighborY="1552"/>
      <dgm:spPr/>
      <dgm:t>
        <a:bodyPr/>
        <a:lstStyle/>
        <a:p>
          <a:pPr latinLnBrk="1"/>
          <a:endParaRPr lang="ko-KR" altLang="en-US"/>
        </a:p>
      </dgm:t>
    </dgm:pt>
    <dgm:pt modelId="{206936D5-C011-4B58-84E3-73DBBC401108}" type="pres">
      <dgm:prSet presAssocID="{E4C7EB0D-5CE8-4E42-941C-DD10AB89E0F5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1D5612F-C261-4525-BDB7-AF79E06CBAAC}" srcId="{2AE508D3-2541-47EB-AE2C-8D3D2307AB18}" destId="{E4C7EB0D-5CE8-4E42-941C-DD10AB89E0F5}" srcOrd="0" destOrd="0" parTransId="{A28A3365-A6D5-434C-9754-D3AFEA2B57F4}" sibTransId="{0350D9E1-C0DA-4464-9383-25D928082E47}"/>
    <dgm:cxn modelId="{34CAF230-A966-416B-B3C8-AB865C045F01}" type="presOf" srcId="{E4C7EB0D-5CE8-4E42-941C-DD10AB89E0F5}" destId="{206936D5-C011-4B58-84E3-73DBBC401108}" srcOrd="0" destOrd="0" presId="urn:microsoft.com/office/officeart/2008/layout/CircularPictureCallout"/>
    <dgm:cxn modelId="{3F37C0FF-F513-4FD8-B263-E2FC44C7CC74}" type="presOf" srcId="{0350D9E1-C0DA-4464-9383-25D928082E47}" destId="{C8F62F8D-FFD0-4952-BE02-8ACA462DB595}" srcOrd="0" destOrd="0" presId="urn:microsoft.com/office/officeart/2008/layout/CircularPictureCallout"/>
    <dgm:cxn modelId="{E36A4089-26B9-45DF-9D61-E0FEA3C2D817}" type="presOf" srcId="{2AE508D3-2541-47EB-AE2C-8D3D2307AB18}" destId="{FEB1AD54-E18A-482E-B636-BEA1745FF680}" srcOrd="0" destOrd="0" presId="urn:microsoft.com/office/officeart/2008/layout/CircularPictureCallout"/>
    <dgm:cxn modelId="{71373419-03C9-45AE-9D1A-E4BFB7F8995C}" type="presParOf" srcId="{FEB1AD54-E18A-482E-B636-BEA1745FF680}" destId="{EDE58F8E-FC69-4589-9FA1-DF273754E0E1}" srcOrd="0" destOrd="0" presId="urn:microsoft.com/office/officeart/2008/layout/CircularPictureCallout"/>
    <dgm:cxn modelId="{75BAC01B-AAAA-437D-A0C3-F1F3B0B283A5}" type="presParOf" srcId="{EDE58F8E-FC69-4589-9FA1-DF273754E0E1}" destId="{4875B2BC-E6D9-4138-BFE3-62216513E8B3}" srcOrd="0" destOrd="0" presId="urn:microsoft.com/office/officeart/2008/layout/CircularPictureCallout"/>
    <dgm:cxn modelId="{00FFA136-6B57-4388-A04F-3646BBEDFFF2}" type="presParOf" srcId="{4875B2BC-E6D9-4138-BFE3-62216513E8B3}" destId="{C8F62F8D-FFD0-4952-BE02-8ACA462DB595}" srcOrd="0" destOrd="0" presId="urn:microsoft.com/office/officeart/2008/layout/CircularPictureCallout"/>
    <dgm:cxn modelId="{704C4884-D586-42E7-89F5-BE1B2334BD9A}" type="presParOf" srcId="{EDE58F8E-FC69-4589-9FA1-DF273754E0E1}" destId="{206936D5-C011-4B58-84E3-73DBBC401108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62F8D-FFD0-4952-BE02-8ACA462DB595}">
      <dsp:nvSpPr>
        <dsp:cNvPr id="0" name=""/>
        <dsp:cNvSpPr/>
      </dsp:nvSpPr>
      <dsp:spPr>
        <a:xfrm>
          <a:off x="213145" y="6230"/>
          <a:ext cx="1046776" cy="10467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solidFill>
            <a:srgbClr val="DE1C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936D5-C011-4B58-84E3-73DBBC401108}">
      <dsp:nvSpPr>
        <dsp:cNvPr id="0" name=""/>
        <dsp:cNvSpPr/>
      </dsp:nvSpPr>
      <dsp:spPr>
        <a:xfrm>
          <a:off x="500842" y="549336"/>
          <a:ext cx="471381" cy="243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 dirty="0">
            <a:solidFill>
              <a:schemeClr val="lt1">
                <a:alpha val="0"/>
              </a:schemeClr>
            </a:solidFill>
          </a:endParaRPr>
        </a:p>
      </dsp:txBody>
      <dsp:txXfrm>
        <a:off x="500842" y="549336"/>
        <a:ext cx="471381" cy="243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 Saturday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0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 Saturday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54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 Saturday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9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 Saturday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63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 Saturday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4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 Saturday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 Saturday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1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 Saturday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5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 Saturday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 Saturday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19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 Saturday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8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 Saturday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6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deagle/jdbc-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kimdeagle.github.io/portfolio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mailto:Juhyeok.dev@gmail.com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.png"/><Relationship Id="rId4" Type="http://schemas.openxmlformats.org/officeDocument/2006/relationships/diagramQuickStyle" Target="../diagrams/quickStyle1.xml"/><Relationship Id="rId9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deagle/servlet-jsp-proje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1820753" y="2286380"/>
            <a:ext cx="8550495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srgbClr val="010B3C"/>
                </a:solidFill>
              </a:rPr>
              <a:t>PORTFOLIO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kern="0" dirty="0" smtClean="0">
                <a:solidFill>
                  <a:srgbClr val="F1A197"/>
                </a:solidFill>
              </a:rPr>
              <a:t>“</a:t>
            </a:r>
            <a:r>
              <a:rPr lang="ko-KR" altLang="en-US" sz="2000" kern="0" dirty="0" smtClean="0">
                <a:solidFill>
                  <a:srgbClr val="F1A197"/>
                </a:solidFill>
              </a:rPr>
              <a:t>포기하지 않는 개발자</a:t>
            </a:r>
            <a:r>
              <a:rPr lang="en-US" altLang="ko-KR" sz="2000" kern="0" dirty="0" smtClean="0">
                <a:solidFill>
                  <a:srgbClr val="F1A197"/>
                </a:solidFill>
              </a:rPr>
              <a:t>”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kern="0" dirty="0" smtClean="0">
                <a:solidFill>
                  <a:srgbClr val="F1A197"/>
                </a:solidFill>
              </a:rPr>
              <a:t>“</a:t>
            </a:r>
            <a:r>
              <a:rPr lang="ko-KR" altLang="en-US" sz="2000" kern="0" dirty="0" smtClean="0">
                <a:solidFill>
                  <a:srgbClr val="F1A197"/>
                </a:solidFill>
              </a:rPr>
              <a:t>열린 마음을 가진 개발자</a:t>
            </a:r>
            <a:r>
              <a:rPr lang="en-US" altLang="ko-KR" sz="2000" kern="0" dirty="0" smtClean="0">
                <a:solidFill>
                  <a:srgbClr val="F1A197"/>
                </a:solidFill>
              </a:rPr>
              <a:t>”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500" kern="0" dirty="0" smtClean="0">
                <a:solidFill>
                  <a:schemeClr val="bg1">
                    <a:lumMod val="50000"/>
                  </a:schemeClr>
                </a:solidFill>
              </a:rPr>
              <a:t>김주혁 포트폴리오</a:t>
            </a:r>
            <a:endParaRPr lang="ko-KR" altLang="en-US" sz="1500" kern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5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Servlet/JSP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</a:t>
            </a:r>
            <a:r>
              <a:rPr lang="ko-KR" altLang="en-US" sz="900" kern="0" dirty="0" smtClean="0">
                <a:solidFill>
                  <a:srgbClr val="F1A197"/>
                </a:solidFill>
              </a:rPr>
              <a:t>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85132" y="5518855"/>
            <a:ext cx="3876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카테고리 선택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카테고리 정보를 가져와 단계별로 출력한다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514940" y="5518855"/>
            <a:ext cx="3876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작가 검색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작가 정보를 가져와 출력하고 검색 기능을 통해 원하는 작가 정보를 보여준다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9" t="19626" r="21270" b="16903"/>
          <a:stretch/>
        </p:blipFill>
        <p:spPr>
          <a:xfrm>
            <a:off x="1285132" y="1537487"/>
            <a:ext cx="3876676" cy="3577488"/>
          </a:xfrm>
          <a:prstGeom prst="rect">
            <a:avLst/>
          </a:prstGeom>
          <a:ln>
            <a:solidFill>
              <a:srgbClr val="D0D0D8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1" t="11667" r="18547" b="12168"/>
          <a:stretch/>
        </p:blipFill>
        <p:spPr>
          <a:xfrm>
            <a:off x="6514940" y="1537487"/>
            <a:ext cx="3876676" cy="3577488"/>
          </a:xfrm>
          <a:prstGeom prst="rect">
            <a:avLst/>
          </a:prstGeom>
          <a:ln>
            <a:solidFill>
              <a:srgbClr val="D0D0D8"/>
            </a:solidFill>
          </a:ln>
        </p:spPr>
      </p:pic>
    </p:spTree>
    <p:extLst>
      <p:ext uri="{BB962C8B-B14F-4D97-AF65-F5344CB8AC3E}">
        <p14:creationId xmlns:p14="http://schemas.microsoft.com/office/powerpoint/2010/main" val="21883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Servlet/JSP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</a:t>
            </a:r>
            <a:r>
              <a:rPr lang="ko-KR" altLang="en-US" sz="900" kern="0" dirty="0" smtClean="0">
                <a:solidFill>
                  <a:srgbClr val="F1A197"/>
                </a:solidFill>
              </a:rPr>
              <a:t>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85132" y="5518855"/>
            <a:ext cx="3876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이미지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미리보기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이용하여 이미지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미리보기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구현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514940" y="5518855"/>
            <a:ext cx="3876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도서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E-Book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관리자가 선택한 도서를 삭제하고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반영한다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7" t="14180" r="21786" b="19577"/>
          <a:stretch/>
        </p:blipFill>
        <p:spPr>
          <a:xfrm>
            <a:off x="1285132" y="1537487"/>
            <a:ext cx="3876676" cy="3577488"/>
          </a:xfrm>
          <a:prstGeom prst="rect">
            <a:avLst/>
          </a:prstGeom>
          <a:ln>
            <a:solidFill>
              <a:srgbClr val="D0D0D8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9" t="20106" r="22262" b="17884"/>
          <a:stretch/>
        </p:blipFill>
        <p:spPr>
          <a:xfrm>
            <a:off x="6514940" y="1537487"/>
            <a:ext cx="3876676" cy="3577488"/>
          </a:xfrm>
          <a:prstGeom prst="rect">
            <a:avLst/>
          </a:prstGeom>
          <a:ln>
            <a:solidFill>
              <a:srgbClr val="D0D0D8"/>
            </a:solidFill>
          </a:ln>
        </p:spPr>
      </p:pic>
    </p:spTree>
    <p:extLst>
      <p:ext uri="{BB962C8B-B14F-4D97-AF65-F5344CB8AC3E}">
        <p14:creationId xmlns:p14="http://schemas.microsoft.com/office/powerpoint/2010/main" val="2089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Servlet/JSP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후기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4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2453115" y="2182559"/>
            <a:ext cx="7285770" cy="2923944"/>
          </a:xfrm>
          <a:prstGeom prst="round2SameRect">
            <a:avLst>
              <a:gd name="adj1" fmla="val 0"/>
              <a:gd name="adj2" fmla="val 3971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2453115" y="1570559"/>
            <a:ext cx="7285770" cy="612000"/>
          </a:xfrm>
          <a:prstGeom prst="round2SameRect">
            <a:avLst>
              <a:gd name="adj1" fmla="val 18973"/>
              <a:gd name="adj2" fmla="val 0"/>
            </a:avLst>
          </a:prstGeom>
          <a:solidFill>
            <a:srgbClr val="F5F4F9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후기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2669506" y="2412840"/>
            <a:ext cx="6852989" cy="2505993"/>
          </a:xfrm>
          <a:prstGeom prst="rect">
            <a:avLst/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Front-end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구현할 때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id, name, class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명이 충돌 나지 않도록 유의하여 작업했다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미적 감각이 부족했던 나에게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CSS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구현은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Back-end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구현보다 더 머리 아픈 작업이었다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defRPr/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Back-end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구현할 때는 예외처리 하는 과정에서 생각하지 못한 에러가 종종 발생하여 에러를 해결하는 데 시간도 걸리고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해결하기 까다로운 에러도 만났다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하지만 에러를 해결해 나가면서 앞으로 실수를 줄여가고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어려운 에러를 만나더라도 해결할 수 있는 좋은 경험을 쌓는 프로젝트였다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55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711200" y="18719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JDBC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820753" y="1618724"/>
            <a:ext cx="855049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srgbClr val="F1A197"/>
                </a:solidFill>
              </a:rPr>
              <a:t>교육센터 운영 프로그램</a:t>
            </a:r>
            <a:endParaRPr lang="en-US" altLang="ko-KR" sz="2000" b="1" kern="0" dirty="0" smtClean="0">
              <a:solidFill>
                <a:srgbClr val="F1A197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500" b="1" kern="0" dirty="0" err="1" smtClean="0">
                <a:solidFill>
                  <a:schemeClr val="bg1">
                    <a:lumMod val="50000"/>
                  </a:schemeClr>
                </a:solidFill>
              </a:rPr>
              <a:t>SSacademy</a:t>
            </a:r>
            <a:endParaRPr lang="ko-KR" altLang="en-US" sz="1500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2926441"/>
            <a:ext cx="72485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486916"/>
              </p:ext>
            </p:extLst>
          </p:nvPr>
        </p:nvGraphicFramePr>
        <p:xfrm>
          <a:off x="2722619" y="1785119"/>
          <a:ext cx="6746763" cy="4591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8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프로젝트 </a:t>
                      </a:r>
                      <a:r>
                        <a:rPr lang="ko-KR" altLang="en-US" sz="1100" b="1" dirty="0" err="1" smtClean="0">
                          <a:solidFill>
                            <a:srgbClr val="78808D"/>
                          </a:solidFill>
                        </a:rPr>
                        <a:t>팀명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err="1" smtClean="0">
                          <a:solidFill>
                            <a:srgbClr val="78808D"/>
                          </a:solidFill>
                        </a:rPr>
                        <a:t>SSacademy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프로젝트 주제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Java, Oracle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기반 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JDBC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를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활용한 교육센터 운영 프로그램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기간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2020.12.04 ~ 2020.12.27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인원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6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명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담당 업무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관리자 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–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교사 계정 관리</a:t>
                      </a:r>
                      <a:r>
                        <a:rPr lang="en-US" altLang="ko-KR" sz="1200" baseline="0" dirty="0" smtClean="0">
                          <a:solidFill>
                            <a:srgbClr val="78808D"/>
                          </a:solidFill>
                        </a:rPr>
                        <a:t> / </a:t>
                      </a:r>
                      <a:r>
                        <a:rPr lang="ko-KR" altLang="en-US" sz="1200" baseline="0" dirty="0" smtClean="0">
                          <a:solidFill>
                            <a:srgbClr val="78808D"/>
                          </a:solidFill>
                        </a:rPr>
                        <a:t>교사 평가 조회</a:t>
                      </a:r>
                      <a:endParaRPr lang="en-US" altLang="ko-KR" sz="1200" baseline="0" dirty="0" smtClean="0">
                        <a:solidFill>
                          <a:srgbClr val="78808D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rgbClr val="78808D"/>
                          </a:solidFill>
                        </a:rPr>
                        <a:t>교사 </a:t>
                      </a:r>
                      <a:r>
                        <a:rPr lang="en-US" altLang="ko-KR" sz="1200" baseline="0" dirty="0" smtClean="0">
                          <a:solidFill>
                            <a:srgbClr val="78808D"/>
                          </a:solidFill>
                        </a:rPr>
                        <a:t>– </a:t>
                      </a:r>
                      <a:r>
                        <a:rPr lang="ko-KR" altLang="en-US" sz="1200" baseline="0" dirty="0" smtClean="0">
                          <a:solidFill>
                            <a:srgbClr val="78808D"/>
                          </a:solidFill>
                        </a:rPr>
                        <a:t>평가 조회</a:t>
                      </a:r>
                      <a:endParaRPr lang="en-US" altLang="ko-KR" sz="1200" baseline="0" dirty="0" smtClean="0">
                        <a:solidFill>
                          <a:srgbClr val="78808D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rgbClr val="78808D"/>
                          </a:solidFill>
                        </a:rPr>
                        <a:t>교육생 </a:t>
                      </a:r>
                      <a:r>
                        <a:rPr lang="en-US" altLang="ko-KR" sz="1200" baseline="0" dirty="0" smtClean="0">
                          <a:solidFill>
                            <a:srgbClr val="78808D"/>
                          </a:solidFill>
                        </a:rPr>
                        <a:t>– </a:t>
                      </a:r>
                      <a:r>
                        <a:rPr lang="ko-KR" altLang="en-US" sz="1200" baseline="0" dirty="0" smtClean="0">
                          <a:solidFill>
                            <a:srgbClr val="78808D"/>
                          </a:solidFill>
                        </a:rPr>
                        <a:t>강의 평가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0157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프로젝트 주소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  <a:hlinkClick r:id="rId2"/>
                        </a:rPr>
                        <a:t>https://github.com/kimdeagle/jdbc-project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81938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JDBC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프로젝트 개요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92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03899"/>
              </p:ext>
            </p:extLst>
          </p:nvPr>
        </p:nvGraphicFramePr>
        <p:xfrm>
          <a:off x="2722619" y="1876559"/>
          <a:ext cx="6746763" cy="371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8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플랫폼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Windows</a:t>
                      </a:r>
                      <a:r>
                        <a:rPr lang="en-US" altLang="ko-KR" sz="1200" baseline="0" dirty="0" smtClean="0">
                          <a:solidFill>
                            <a:srgbClr val="78808D"/>
                          </a:solidFill>
                        </a:rPr>
                        <a:t> 10 x64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언어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Java(JDK 1.8), Oracle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형상 관리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78808D"/>
                          </a:solidFill>
                        </a:rPr>
                        <a:t>Git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, GitHub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도구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Eclipse, SQL Developer, </a:t>
                      </a:r>
                      <a:r>
                        <a:rPr lang="en-US" altLang="ko-KR" sz="1200" dirty="0" err="1" smtClean="0">
                          <a:solidFill>
                            <a:srgbClr val="78808D"/>
                          </a:solidFill>
                        </a:rPr>
                        <a:t>eXERD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사용 기술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JDBC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1575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JDBC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개발 환경 </a:t>
            </a:r>
            <a:r>
              <a:rPr lang="en-US" altLang="ko-KR" sz="900" kern="0" dirty="0" smtClean="0">
                <a:solidFill>
                  <a:srgbClr val="F1A197"/>
                </a:solidFill>
              </a:rPr>
              <a:t>&amp; </a:t>
            </a:r>
            <a:r>
              <a:rPr lang="ko-KR" altLang="en-US" sz="900" kern="0" dirty="0" smtClean="0">
                <a:solidFill>
                  <a:srgbClr val="F1A197"/>
                </a:solidFill>
              </a:rPr>
              <a:t>사용 기술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6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JDBC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</a:t>
            </a:r>
            <a:r>
              <a:rPr lang="ko-KR" altLang="en-US" sz="900" kern="0" dirty="0" smtClean="0">
                <a:solidFill>
                  <a:srgbClr val="F1A197"/>
                </a:solidFill>
              </a:rPr>
              <a:t>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85132" y="5518855"/>
            <a:ext cx="3876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교사 계정 목록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교사 정보를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가져와 목록으로 출력하고 등록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검색 기능을 제공한다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514940" y="5518855"/>
            <a:ext cx="3876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교사 계정 조회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특정 교사를 검색하여 상세 정보를 조회한다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285132" y="1537487"/>
            <a:ext cx="3876676" cy="3577488"/>
            <a:chOff x="2492729" y="631977"/>
            <a:chExt cx="3051031" cy="467443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/>
            <a:srcRect r="65069"/>
            <a:stretch/>
          </p:blipFill>
          <p:spPr>
            <a:xfrm>
              <a:off x="2492729" y="631977"/>
              <a:ext cx="3051031" cy="3286125"/>
            </a:xfrm>
            <a:prstGeom prst="rect">
              <a:avLst/>
            </a:prstGeom>
            <a:ln>
              <a:solidFill>
                <a:srgbClr val="D0D0D8"/>
              </a:solidFill>
            </a:ln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/>
            <a:srcRect l="49175" t="23835" b="14695"/>
            <a:stretch/>
          </p:blipFill>
          <p:spPr>
            <a:xfrm>
              <a:off x="2492729" y="3918103"/>
              <a:ext cx="3051031" cy="1388310"/>
            </a:xfrm>
            <a:prstGeom prst="rect">
              <a:avLst/>
            </a:prstGeom>
            <a:ln>
              <a:solidFill>
                <a:srgbClr val="D0D0D8"/>
              </a:solidFill>
            </a:ln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940" y="1537485"/>
            <a:ext cx="3876676" cy="3577489"/>
          </a:xfrm>
          <a:prstGeom prst="rect">
            <a:avLst/>
          </a:prstGeom>
          <a:ln>
            <a:solidFill>
              <a:srgbClr val="D0D0D8"/>
            </a:solidFill>
          </a:ln>
        </p:spPr>
      </p:pic>
    </p:spTree>
    <p:extLst>
      <p:ext uri="{BB962C8B-B14F-4D97-AF65-F5344CB8AC3E}">
        <p14:creationId xmlns:p14="http://schemas.microsoft.com/office/powerpoint/2010/main" val="402677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JDBC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</a:t>
            </a:r>
            <a:r>
              <a:rPr lang="ko-KR" altLang="en-US" sz="900" kern="0" dirty="0" smtClean="0">
                <a:solidFill>
                  <a:srgbClr val="F1A197"/>
                </a:solidFill>
              </a:rPr>
              <a:t>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954971" y="5518855"/>
            <a:ext cx="5672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교사 계정 수정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교사 정보를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가져와 출력하고 수정할 데이터를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입력받아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반영한다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49" y="1676145"/>
            <a:ext cx="9200667" cy="3577488"/>
          </a:xfrm>
          <a:prstGeom prst="rect">
            <a:avLst/>
          </a:prstGeom>
          <a:ln>
            <a:solidFill>
              <a:srgbClr val="D0D0D8"/>
            </a:solidFill>
          </a:ln>
        </p:spPr>
      </p:pic>
    </p:spTree>
    <p:extLst>
      <p:ext uri="{BB962C8B-B14F-4D97-AF65-F5344CB8AC3E}">
        <p14:creationId xmlns:p14="http://schemas.microsoft.com/office/powerpoint/2010/main" val="38371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JDBC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</a:t>
            </a:r>
            <a:r>
              <a:rPr lang="ko-KR" altLang="en-US" sz="900" kern="0" dirty="0" smtClean="0">
                <a:solidFill>
                  <a:srgbClr val="F1A197"/>
                </a:solidFill>
              </a:rPr>
              <a:t>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85132" y="5518855"/>
            <a:ext cx="9106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특정 교사 특정 과정 평가 조회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특정 교사를 선택하고 특정 과정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선택하면 해당 과정의 평가 정보를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가져와 출력한다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32" y="2576886"/>
            <a:ext cx="3968181" cy="1498686"/>
          </a:xfrm>
          <a:prstGeom prst="rect">
            <a:avLst/>
          </a:prstGeom>
          <a:ln>
            <a:solidFill>
              <a:srgbClr val="D0D0D8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972" y="2024360"/>
            <a:ext cx="3880644" cy="2603741"/>
          </a:xfrm>
          <a:prstGeom prst="rect">
            <a:avLst/>
          </a:prstGeom>
          <a:ln>
            <a:solidFill>
              <a:srgbClr val="D0D0D8"/>
            </a:solidFill>
          </a:ln>
        </p:spPr>
      </p:pic>
    </p:spTree>
    <p:extLst>
      <p:ext uri="{BB962C8B-B14F-4D97-AF65-F5344CB8AC3E}">
        <p14:creationId xmlns:p14="http://schemas.microsoft.com/office/powerpoint/2010/main" val="27289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JDBC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</a:t>
            </a:r>
            <a:r>
              <a:rPr lang="ko-KR" altLang="en-US" sz="900" kern="0" dirty="0" smtClean="0">
                <a:solidFill>
                  <a:srgbClr val="F1A197"/>
                </a:solidFill>
              </a:rPr>
              <a:t>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85132" y="5518855"/>
            <a:ext cx="3876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평가 관리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교육생이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수강 완료한 과정을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가져와 목록으로 출력하고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평가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CRUD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제공한다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514940" y="5518855"/>
            <a:ext cx="3876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평가 삭제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평가 등록한 내용을 삭제하는 기능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32" y="2507905"/>
            <a:ext cx="3876676" cy="1643492"/>
          </a:xfrm>
          <a:prstGeom prst="rect">
            <a:avLst/>
          </a:prstGeom>
          <a:ln>
            <a:solidFill>
              <a:srgbClr val="D0D0D8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940" y="1540907"/>
            <a:ext cx="3876676" cy="3577488"/>
          </a:xfrm>
          <a:prstGeom prst="rect">
            <a:avLst/>
          </a:prstGeom>
          <a:ln>
            <a:solidFill>
              <a:srgbClr val="D0D0D8"/>
            </a:solidFill>
          </a:ln>
        </p:spPr>
      </p:pic>
    </p:spTree>
    <p:extLst>
      <p:ext uri="{BB962C8B-B14F-4D97-AF65-F5344CB8AC3E}">
        <p14:creationId xmlns:p14="http://schemas.microsoft.com/office/powerpoint/2010/main" val="1236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94435" y="2851318"/>
            <a:ext cx="1252003" cy="862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38" b="1" dirty="0" smtClean="0">
                <a:solidFill>
                  <a:srgbClr val="FF6600"/>
                </a:solidFill>
                <a:latin typeface="+mn-ea"/>
                <a:cs typeface="Segoe UI" panose="020B0502040204020203" pitchFamily="34" charset="0"/>
              </a:rPr>
              <a:t>김주혁</a:t>
            </a:r>
            <a:endParaRPr lang="en-US" altLang="ko-KR" sz="1938" b="1" dirty="0">
              <a:solidFill>
                <a:srgbClr val="FF66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124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Segoe UI" panose="020B0502040204020203" pitchFamily="34" charset="0"/>
              </a:rPr>
              <a:t>KIM JU HYEOK</a:t>
            </a:r>
            <a:endParaRPr lang="en-US" altLang="ko-KR" sz="1246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>
              <a:lnSpc>
                <a:spcPct val="250000"/>
              </a:lnSpc>
            </a:pPr>
            <a:r>
              <a:rPr lang="en-US" altLang="ko-KR" sz="72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Back-end Developer</a:t>
            </a:r>
            <a:endParaRPr lang="en-US" altLang="ko-KR" sz="727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562783227"/>
              </p:ext>
            </p:extLst>
          </p:nvPr>
        </p:nvGraphicFramePr>
        <p:xfrm>
          <a:off x="3683903" y="1604040"/>
          <a:ext cx="1473067" cy="1053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26661"/>
              </p:ext>
            </p:extLst>
          </p:nvPr>
        </p:nvGraphicFramePr>
        <p:xfrm>
          <a:off x="3794435" y="3862400"/>
          <a:ext cx="1184560" cy="206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6600"/>
                          </a:solidFill>
                          <a:latin typeface="+mn-ea"/>
                          <a:ea typeface="+mn-ea"/>
                        </a:rPr>
                        <a:t>///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Contact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Phone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010-6534-3159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Email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hlinkClick r:id="rId7"/>
                        </a:rPr>
                        <a:t>Juhyeok.dev@gmail.com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Website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hlinkClick r:id="rId8"/>
                        </a:rPr>
                        <a:t>http://kimdeagle.github.io/portfolio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Address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서울시 은평구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77858"/>
              </p:ext>
            </p:extLst>
          </p:nvPr>
        </p:nvGraphicFramePr>
        <p:xfrm>
          <a:off x="5657458" y="4580797"/>
          <a:ext cx="1630252" cy="189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6600"/>
                          </a:solidFill>
                          <a:latin typeface="+mn-ea"/>
                          <a:ea typeface="+mn-ea"/>
                        </a:rPr>
                        <a:t>///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Skills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57458" y="4830911"/>
            <a:ext cx="1077235" cy="1050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62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JAVA</a:t>
            </a:r>
          </a:p>
          <a:p>
            <a:pPr>
              <a:lnSpc>
                <a:spcPct val="200000"/>
              </a:lnSpc>
            </a:pPr>
            <a:r>
              <a:rPr lang="en-US" altLang="ko-KR" sz="62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ORACLE</a:t>
            </a:r>
          </a:p>
          <a:p>
            <a:pPr>
              <a:lnSpc>
                <a:spcPct val="200000"/>
              </a:lnSpc>
            </a:pPr>
            <a:r>
              <a:rPr lang="en-US" altLang="ko-KR" sz="62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HTML/CSS/JAVASCRIPT</a:t>
            </a:r>
            <a:endParaRPr lang="en-US" altLang="ko-KR" sz="623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62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SERVLET/JSP</a:t>
            </a:r>
          </a:p>
          <a:p>
            <a:pPr>
              <a:lnSpc>
                <a:spcPct val="200000"/>
              </a:lnSpc>
            </a:pPr>
            <a:r>
              <a:rPr lang="en-US" altLang="ko-KR" sz="62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SPRING/MYBATIS</a:t>
            </a:r>
            <a:endParaRPr lang="ko-KR" altLang="en-US" sz="346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3184468437"/>
              </p:ext>
            </p:extLst>
          </p:nvPr>
        </p:nvGraphicFramePr>
        <p:xfrm>
          <a:off x="6665940" y="4766504"/>
          <a:ext cx="621770" cy="1203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3797"/>
              </p:ext>
            </p:extLst>
          </p:nvPr>
        </p:nvGraphicFramePr>
        <p:xfrm>
          <a:off x="5657462" y="2851318"/>
          <a:ext cx="3311278" cy="189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6600"/>
                          </a:solidFill>
                          <a:latin typeface="+mn-ea"/>
                          <a:ea typeface="+mn-ea"/>
                        </a:rPr>
                        <a:t>///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Education</a:t>
                      </a:r>
                      <a:endParaRPr lang="ko-KR" altLang="en-US" sz="8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82305"/>
              </p:ext>
            </p:extLst>
          </p:nvPr>
        </p:nvGraphicFramePr>
        <p:xfrm>
          <a:off x="5657458" y="3197872"/>
          <a:ext cx="3311282" cy="108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2009.03 ~ 2012.02</a:t>
                      </a:r>
                      <a:endParaRPr lang="ko-KR" altLang="en-US" sz="7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충주고등학교</a:t>
                      </a:r>
                      <a:endParaRPr lang="ko-KR" altLang="en-US" sz="7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692" marR="63305" marT="31652" marB="31652" anchor="ctr">
                    <a:lnL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692" marR="63305" marT="31652" marB="31652" anchor="ctr">
                    <a:lnL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2012.03 ~ 2019.02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서원대학교 컴퓨터교육과</a:t>
                      </a:r>
                      <a:endParaRPr lang="ko-KR" altLang="en-US" sz="7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692" marR="63305" marT="31652" marB="31652" anchor="ctr">
                    <a:lnL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4.01/4.5</a:t>
                      </a:r>
                      <a:endParaRPr lang="ko-KR" altLang="en-US" sz="7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algn="l" latinLnBrk="1"/>
                      <a:endParaRPr lang="en-US" altLang="ko-KR" sz="7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692" marR="63305" marT="31652" marB="31652" anchor="ctr">
                    <a:lnL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059849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2020.10 ~ 2021.03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쌍용교육센터</a:t>
                      </a:r>
                      <a:endParaRPr lang="ko-KR" altLang="en-US" sz="7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692" marR="63305" marT="31652" marB="31652" anchor="ctr">
                    <a:lnL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233338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algn="l" latinLnBrk="1"/>
                      <a:endParaRPr lang="en-US" altLang="ko-KR" sz="7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Java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SW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개발자 교육과정 수료</a:t>
                      </a:r>
                      <a:endParaRPr lang="ko-KR" altLang="en-US" sz="7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692" marR="63305" marT="31652" marB="31652" anchor="ctr">
                    <a:lnL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205257"/>
                  </a:ext>
                </a:extLst>
              </a:tr>
            </a:tbl>
          </a:graphicData>
        </a:graphic>
      </p:graphicFrame>
      <p:sp>
        <p:nvSpPr>
          <p:cNvPr id="17" name="타원 16"/>
          <p:cNvSpPr/>
          <p:nvPr/>
        </p:nvSpPr>
        <p:spPr>
          <a:xfrm>
            <a:off x="6614453" y="3250040"/>
            <a:ext cx="49846" cy="49846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6"/>
          </a:p>
        </p:txBody>
      </p:sp>
      <p:sp>
        <p:nvSpPr>
          <p:cNvPr id="18" name="타원 17"/>
          <p:cNvSpPr/>
          <p:nvPr/>
        </p:nvSpPr>
        <p:spPr>
          <a:xfrm>
            <a:off x="6614453" y="3628500"/>
            <a:ext cx="49846" cy="49846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6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15504"/>
              </p:ext>
            </p:extLst>
          </p:nvPr>
        </p:nvGraphicFramePr>
        <p:xfrm>
          <a:off x="5657458" y="1733175"/>
          <a:ext cx="1184560" cy="189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6600"/>
                          </a:solidFill>
                          <a:latin typeface="+mn-ea"/>
                          <a:ea typeface="+mn-ea"/>
                        </a:rPr>
                        <a:t>///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Interest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36788"/>
              </p:ext>
            </p:extLst>
          </p:nvPr>
        </p:nvGraphicFramePr>
        <p:xfrm>
          <a:off x="7662259" y="4580797"/>
          <a:ext cx="1306481" cy="65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91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6600"/>
                          </a:solidFill>
                          <a:latin typeface="+mn-ea"/>
                          <a:ea typeface="+mn-ea"/>
                        </a:rPr>
                        <a:t>///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Certificate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endParaRPr lang="ko-KR" altLang="en-US" sz="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취득일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자격증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20.12.31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정보처리기사</a:t>
                      </a:r>
                      <a:endParaRPr lang="ko-KR" altLang="en-US" sz="7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5754823" y="241147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74779"/>
            <a:r>
              <a:rPr lang="ko-KR" alt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축구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358201" y="241147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74779"/>
            <a:r>
              <a:rPr lang="ko-KR" altLang="en-US" sz="7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풋살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72879"/>
              </p:ext>
            </p:extLst>
          </p:nvPr>
        </p:nvGraphicFramePr>
        <p:xfrm>
          <a:off x="7617264" y="1735110"/>
          <a:ext cx="1351476" cy="996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6600"/>
                          </a:solidFill>
                          <a:latin typeface="+mn-ea"/>
                          <a:ea typeface="+mn-ea"/>
                        </a:rPr>
                        <a:t>///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Military service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2013.</a:t>
                      </a: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06. 17 </a:t>
                      </a: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2015. 03. 16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육군 병장 만기 제대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2015.</a:t>
                      </a: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03. 17 ~ 2016. 01. 16</a:t>
                      </a:r>
                      <a:endParaRPr lang="ko-KR" altLang="en-US" sz="7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41316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육군 </a:t>
                      </a:r>
                      <a:r>
                        <a:rPr lang="ko-KR" altLang="en-US" sz="7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전문하사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복무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전역</a:t>
                      </a: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28657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507" y="2053586"/>
            <a:ext cx="391598" cy="3426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21" y="2101912"/>
            <a:ext cx="491990" cy="245995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6614453" y="3986640"/>
            <a:ext cx="49846" cy="49846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6"/>
          </a:p>
        </p:txBody>
      </p:sp>
      <p:sp>
        <p:nvSpPr>
          <p:cNvPr id="45" name="직사각형 44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Profile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프로필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JDBC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후기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4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2453115" y="2182559"/>
            <a:ext cx="7285770" cy="2923944"/>
          </a:xfrm>
          <a:prstGeom prst="round2SameRect">
            <a:avLst>
              <a:gd name="adj1" fmla="val 0"/>
              <a:gd name="adj2" fmla="val 3971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2453115" y="1570559"/>
            <a:ext cx="7285770" cy="612000"/>
          </a:xfrm>
          <a:prstGeom prst="round2SameRect">
            <a:avLst>
              <a:gd name="adj1" fmla="val 18973"/>
              <a:gd name="adj2" fmla="val 0"/>
            </a:avLst>
          </a:prstGeom>
          <a:solidFill>
            <a:srgbClr val="F5F4F9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후기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2669506" y="2412840"/>
            <a:ext cx="6852989" cy="2505993"/>
          </a:xfrm>
          <a:prstGeom prst="rect">
            <a:avLst/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데이터베이스를 사용한 첫 프로젝트인 만큼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ERD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작성 시 관계 형성 및 정규화 작업에 미숙한 부분이 많았고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팀원들과 지속적으로 커뮤니케이션하면서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컬럼명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수정부터 테이블 추가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삭제까지 많은 수정을 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defRPr/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DML,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서브쿼리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조인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뷰를 사용하면서 많이 숙달되었고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PL/SQL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도 사용하여 작업했다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defRPr/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교육센터에서 진행한 두 번째 프로젝트인데 이때부터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사용했다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처음 사용할 땐 충돌 나는 경우가 생겨 고생했지만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프로젝트는 이상 없이 마무리했다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기업에서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으로 협업하는 경우가 대부분이라고 하는데 조금 더 빨리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접했으면 좋았겠다고 생각했다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711200" y="18719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Console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820753" y="1618724"/>
            <a:ext cx="855049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srgbClr val="F1A197"/>
                </a:solidFill>
              </a:rPr>
              <a:t>중고거래 프로그램</a:t>
            </a:r>
            <a:endParaRPr lang="en-US" altLang="ko-KR" sz="2000" b="1" kern="0" dirty="0" smtClean="0">
              <a:solidFill>
                <a:srgbClr val="F1A197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500" b="1" kern="0" dirty="0" err="1" smtClean="0">
                <a:solidFill>
                  <a:schemeClr val="bg1">
                    <a:lumMod val="50000"/>
                  </a:schemeClr>
                </a:solidFill>
              </a:rPr>
              <a:t>중고가든</a:t>
            </a:r>
            <a:endParaRPr lang="ko-KR" altLang="en-US" sz="1500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190" t="16850" r="54286" b="43883"/>
          <a:stretch/>
        </p:blipFill>
        <p:spPr>
          <a:xfrm>
            <a:off x="2550886" y="2751198"/>
            <a:ext cx="7090227" cy="338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742003"/>
              </p:ext>
            </p:extLst>
          </p:nvPr>
        </p:nvGraphicFramePr>
        <p:xfrm>
          <a:off x="2722619" y="1876559"/>
          <a:ext cx="6746763" cy="4352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8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프로젝트 </a:t>
                      </a:r>
                      <a:r>
                        <a:rPr lang="ko-KR" altLang="en-US" sz="1100" b="1" dirty="0" err="1" smtClean="0">
                          <a:solidFill>
                            <a:srgbClr val="78808D"/>
                          </a:solidFill>
                        </a:rPr>
                        <a:t>팀명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rgbClr val="78808D"/>
                          </a:solidFill>
                        </a:rPr>
                        <a:t>중고가든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프로젝트 주제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Console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기반 중고거래 프로그램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기간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2020.11.04 ~ 2020.11.20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인원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6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명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담당 업무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회원 </a:t>
                      </a:r>
                      <a:r>
                        <a:rPr lang="ko-KR" altLang="en-US" sz="1200" dirty="0" err="1" smtClean="0">
                          <a:solidFill>
                            <a:srgbClr val="78808D"/>
                          </a:solidFill>
                        </a:rPr>
                        <a:t>게시글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 관리</a:t>
                      </a:r>
                      <a:endParaRPr lang="en-US" altLang="ko-KR" sz="1200" dirty="0" smtClean="0">
                        <a:solidFill>
                          <a:srgbClr val="78808D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안심거래 관리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0157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프로젝트 주소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https://github.com/kimdeagle/java-console-project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0320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Console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프로젝트 개요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7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16379"/>
              </p:ext>
            </p:extLst>
          </p:nvPr>
        </p:nvGraphicFramePr>
        <p:xfrm>
          <a:off x="2722619" y="1876559"/>
          <a:ext cx="6746763" cy="371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8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플랫폼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Windows</a:t>
                      </a:r>
                      <a:r>
                        <a:rPr lang="en-US" altLang="ko-KR" sz="1200" baseline="0" dirty="0" smtClean="0">
                          <a:solidFill>
                            <a:srgbClr val="78808D"/>
                          </a:solidFill>
                        </a:rPr>
                        <a:t> 10 x64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언어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Java(JDK 1.8)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형상 관리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-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도구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Eclipse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사용 기술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rgbClr val="78808D"/>
                          </a:solidFill>
                        </a:rPr>
                        <a:t>파일입출력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1575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Console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개발 환경 </a:t>
            </a:r>
            <a:r>
              <a:rPr lang="en-US" altLang="ko-KR" sz="900" kern="0" dirty="0" smtClean="0">
                <a:solidFill>
                  <a:srgbClr val="F1A197"/>
                </a:solidFill>
              </a:rPr>
              <a:t>&amp; </a:t>
            </a:r>
            <a:r>
              <a:rPr lang="ko-KR" altLang="en-US" sz="900" kern="0" dirty="0" smtClean="0">
                <a:solidFill>
                  <a:srgbClr val="F1A197"/>
                </a:solidFill>
              </a:rPr>
              <a:t>사용 기술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7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Console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</a:t>
            </a:r>
            <a:r>
              <a:rPr lang="ko-KR" altLang="en-US" sz="900" kern="0" dirty="0" smtClean="0">
                <a:solidFill>
                  <a:srgbClr val="F1A197"/>
                </a:solidFill>
              </a:rPr>
              <a:t>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579056" y="5518855"/>
            <a:ext cx="7033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회원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게시글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관리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회원이 등록한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게시글을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파일입출력을 통해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가져와 목록 형태로 출력한다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페이징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게시판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CRUD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제공한다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oogle Shape;1139;gacfc40d187_2_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79056" y="1676145"/>
            <a:ext cx="7033888" cy="3575700"/>
          </a:xfrm>
          <a:prstGeom prst="rect">
            <a:avLst/>
          </a:prstGeom>
          <a:noFill/>
          <a:ln>
            <a:solidFill>
              <a:srgbClr val="D0D0D8"/>
            </a:solidFill>
          </a:ln>
        </p:spPr>
      </p:pic>
    </p:spTree>
    <p:extLst>
      <p:ext uri="{BB962C8B-B14F-4D97-AF65-F5344CB8AC3E}">
        <p14:creationId xmlns:p14="http://schemas.microsoft.com/office/powerpoint/2010/main" val="353179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Console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</a:t>
            </a:r>
            <a:r>
              <a:rPr lang="ko-KR" altLang="en-US" sz="900" kern="0" dirty="0" smtClean="0">
                <a:solidFill>
                  <a:srgbClr val="F1A197"/>
                </a:solidFill>
              </a:rPr>
              <a:t>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579056" y="5518855"/>
            <a:ext cx="7033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게시글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수정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회원이 등록한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게시글을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파일입출력을 통해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가져와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게시글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정보를 출력한다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 항목 번호를 입력 받고 해당 항목의 수정 내용을 파일입출력을 통해 파일에 반영한다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oogle Shape;1426;gacfc40d187_2_2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9048" y="1676145"/>
            <a:ext cx="4531002" cy="3575938"/>
          </a:xfrm>
          <a:prstGeom prst="rect">
            <a:avLst/>
          </a:prstGeom>
          <a:noFill/>
          <a:ln>
            <a:solidFill>
              <a:srgbClr val="D0D0D8"/>
            </a:solidFill>
          </a:ln>
        </p:spPr>
      </p:pic>
      <p:grpSp>
        <p:nvGrpSpPr>
          <p:cNvPr id="2" name="그룹 1"/>
          <p:cNvGrpSpPr/>
          <p:nvPr/>
        </p:nvGrpSpPr>
        <p:grpSpPr>
          <a:xfrm>
            <a:off x="6688667" y="1676145"/>
            <a:ext cx="4381628" cy="3575938"/>
            <a:chOff x="6856294" y="1676145"/>
            <a:chExt cx="4381628" cy="3575938"/>
          </a:xfrm>
        </p:grpSpPr>
        <p:pic>
          <p:nvPicPr>
            <p:cNvPr id="11" name="Google Shape;1437;gacfc40d187_2_28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56294" y="1676145"/>
              <a:ext cx="4381628" cy="3575938"/>
            </a:xfrm>
            <a:prstGeom prst="rect">
              <a:avLst/>
            </a:prstGeom>
            <a:noFill/>
            <a:ln>
              <a:solidFill>
                <a:srgbClr val="D0D0D8"/>
              </a:solidFill>
            </a:ln>
          </p:spPr>
        </p:pic>
        <p:sp>
          <p:nvSpPr>
            <p:cNvPr id="12" name="Google Shape;1438;gacfc40d187_2_283"/>
            <p:cNvSpPr/>
            <p:nvPr/>
          </p:nvSpPr>
          <p:spPr>
            <a:xfrm>
              <a:off x="6856294" y="3493142"/>
              <a:ext cx="1185894" cy="159722"/>
            </a:xfrm>
            <a:prstGeom prst="rect">
              <a:avLst/>
            </a:prstGeom>
            <a:noFill/>
            <a:ln w="19050" cap="flat" cmpd="sng">
              <a:solidFill>
                <a:srgbClr val="D0D0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드림고딕5" panose="02020600000000000000" pitchFamily="18" charset="-127"/>
                <a:ea typeface="a드림고딕5" panose="02020600000000000000" pitchFamily="18" charset="-127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3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Console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</a:t>
            </a:r>
            <a:r>
              <a:rPr lang="ko-KR" altLang="en-US" sz="900" kern="0" dirty="0" smtClean="0">
                <a:solidFill>
                  <a:srgbClr val="F1A197"/>
                </a:solidFill>
              </a:rPr>
              <a:t>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579056" y="5518855"/>
            <a:ext cx="7033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안심거래 관리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게시물 중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안심거래로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등록한 게시물을 파일입출력을 통해 가져와 목록 형태로 보여준다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oogle Shape;1505;gacfc40d187_2_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649" y="1676361"/>
            <a:ext cx="8858701" cy="3575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24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Console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후기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4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2453115" y="2182559"/>
            <a:ext cx="7285770" cy="2923944"/>
          </a:xfrm>
          <a:prstGeom prst="round2SameRect">
            <a:avLst>
              <a:gd name="adj1" fmla="val 0"/>
              <a:gd name="adj2" fmla="val 3971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2453115" y="1570559"/>
            <a:ext cx="7285770" cy="612000"/>
          </a:xfrm>
          <a:prstGeom prst="round2SameRect">
            <a:avLst>
              <a:gd name="adj1" fmla="val 18973"/>
              <a:gd name="adj2" fmla="val 0"/>
            </a:avLst>
          </a:prstGeom>
          <a:solidFill>
            <a:srgbClr val="F5F4F9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후기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2669506" y="2412840"/>
            <a:ext cx="6852989" cy="2505993"/>
          </a:xfrm>
          <a:prstGeom prst="rect">
            <a:avLst/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교육센터 교육 과정 첫 프로젝트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대학교에서 하던 토이 프로젝트와 사뭇 다른 느낌이었다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첫 프로젝트부터 조장을 맡아서 그런 것일지도 모른다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업무 분배는 팀원들과 커뮤니케이션을 통해 원하는 파트를 선택할 수 있도록 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아쉬웠던 점은 구현 시작 전에 기본 틀을 정해주지 못한 것이다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이로 인해 구현 중간에 소스 코드를 합쳐서 구동해봤을 때 오류투성이라 해결하기 힘들었다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첫 프로젝트이다 보니 아쉬운 점이 많았지만 나름 성취감도 느꼈고 다음 프로젝트에 밑거름이 되기에 충분하다고 생각한다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9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1820753" y="2286380"/>
            <a:ext cx="8550495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010B3C"/>
                </a:solidFill>
              </a:rPr>
              <a:t>감사합니다</a:t>
            </a:r>
            <a:r>
              <a:rPr lang="en-US" altLang="ko-KR" sz="4000" b="1" i="1" kern="0" dirty="0" smtClean="0">
                <a:solidFill>
                  <a:srgbClr val="010B3C"/>
                </a:solidFill>
              </a:rPr>
              <a:t>!</a:t>
            </a:r>
            <a:endParaRPr lang="en-US" altLang="ko-KR" sz="4000" b="1" i="1" kern="0" dirty="0" smtClean="0">
              <a:solidFill>
                <a:srgbClr val="010B3C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kern="0" dirty="0" smtClean="0">
                <a:solidFill>
                  <a:srgbClr val="F1A197"/>
                </a:solidFill>
              </a:rPr>
              <a:t>“</a:t>
            </a:r>
            <a:r>
              <a:rPr lang="ko-KR" altLang="en-US" sz="2000" kern="0" dirty="0" smtClean="0">
                <a:solidFill>
                  <a:srgbClr val="F1A197"/>
                </a:solidFill>
              </a:rPr>
              <a:t>포기하지 않는 개발자</a:t>
            </a:r>
            <a:r>
              <a:rPr lang="en-US" altLang="ko-KR" sz="2000" kern="0" dirty="0" smtClean="0">
                <a:solidFill>
                  <a:srgbClr val="F1A197"/>
                </a:solidFill>
              </a:rPr>
              <a:t>”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kern="0" dirty="0" smtClean="0">
                <a:solidFill>
                  <a:srgbClr val="F1A197"/>
                </a:solidFill>
              </a:rPr>
              <a:t>“</a:t>
            </a:r>
            <a:r>
              <a:rPr lang="ko-KR" altLang="en-US" sz="2000" kern="0" dirty="0" smtClean="0">
                <a:solidFill>
                  <a:srgbClr val="F1A197"/>
                </a:solidFill>
              </a:rPr>
              <a:t>열린 마음을 가진 개발자</a:t>
            </a:r>
            <a:r>
              <a:rPr lang="en-US" altLang="ko-KR" sz="2000" kern="0" dirty="0" smtClean="0">
                <a:solidFill>
                  <a:srgbClr val="F1A197"/>
                </a:solidFill>
              </a:rPr>
              <a:t>”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500" kern="0" dirty="0" smtClean="0">
                <a:solidFill>
                  <a:schemeClr val="bg1">
                    <a:lumMod val="50000"/>
                  </a:schemeClr>
                </a:solidFill>
              </a:rPr>
              <a:t>김주혁 포트폴리오</a:t>
            </a:r>
            <a:endParaRPr lang="ko-KR" altLang="en-US" sz="1500" kern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803677" y="1763340"/>
            <a:ext cx="2959071" cy="612000"/>
          </a:xfrm>
          <a:prstGeom prst="roundRect">
            <a:avLst>
              <a:gd name="adj" fmla="val 5481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북적북적      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803676" y="2585872"/>
            <a:ext cx="2959071" cy="612000"/>
          </a:xfrm>
          <a:prstGeom prst="round2SameRect">
            <a:avLst>
              <a:gd name="adj1" fmla="val 6084"/>
              <a:gd name="adj2" fmla="val 0"/>
            </a:avLst>
          </a:prstGeom>
          <a:solidFill>
            <a:srgbClr val="FEE5E0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Servlet/JSP Project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803676" y="3197872"/>
            <a:ext cx="2959071" cy="612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온라인 서점 사이트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3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4408435" y="1763340"/>
            <a:ext cx="2959071" cy="612000"/>
          </a:xfrm>
          <a:prstGeom prst="roundRect">
            <a:avLst>
              <a:gd name="adj" fmla="val 5481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Ssacademy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  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8013193" y="1763340"/>
            <a:ext cx="2959071" cy="612000"/>
          </a:xfrm>
          <a:prstGeom prst="roundRect">
            <a:avLst>
              <a:gd name="adj" fmla="val 5481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중고가든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Index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목차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4408435" y="2585872"/>
            <a:ext cx="2959071" cy="612000"/>
          </a:xfrm>
          <a:prstGeom prst="round2SameRect">
            <a:avLst>
              <a:gd name="adj1" fmla="val 6084"/>
              <a:gd name="adj2" fmla="val 0"/>
            </a:avLst>
          </a:prstGeom>
          <a:solidFill>
            <a:srgbClr val="FEE5E0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JDBC Project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4408433" y="3195110"/>
            <a:ext cx="2959071" cy="612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교육센터 운영 프로그램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8014042" y="2585872"/>
            <a:ext cx="2959071" cy="612000"/>
          </a:xfrm>
          <a:prstGeom prst="round2SameRect">
            <a:avLst>
              <a:gd name="adj1" fmla="val 6084"/>
              <a:gd name="adj2" fmla="val 0"/>
            </a:avLst>
          </a:prstGeom>
          <a:solidFill>
            <a:srgbClr val="FEE5E0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 Console Project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8013193" y="3194364"/>
            <a:ext cx="2959071" cy="612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중고거래 프로그램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7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803676" y="3810144"/>
            <a:ext cx="2959071" cy="1930256"/>
          </a:xfrm>
          <a:prstGeom prst="round2SameRect">
            <a:avLst>
              <a:gd name="adj1" fmla="val 0"/>
              <a:gd name="adj2" fmla="val 7056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프로젝트 개요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개발 환경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사용 기술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담당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업무 화면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후기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4408433" y="3810144"/>
            <a:ext cx="2959071" cy="1930256"/>
          </a:xfrm>
          <a:prstGeom prst="round2SameRect">
            <a:avLst>
              <a:gd name="adj1" fmla="val 0"/>
              <a:gd name="adj2" fmla="val 7056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프로젝트 개요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개발 환경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사용 기술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담당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업무 화면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후기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8012344" y="3810144"/>
            <a:ext cx="2959071" cy="1930256"/>
          </a:xfrm>
          <a:prstGeom prst="round2SameRect">
            <a:avLst>
              <a:gd name="adj1" fmla="val 0"/>
              <a:gd name="adj2" fmla="val 7056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프로젝트 개요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개발 환경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사용 기술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담당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업무 화면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후기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6983" y="1881400"/>
            <a:ext cx="972456" cy="37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smtClean="0">
                <a:solidFill>
                  <a:srgbClr val="FF6600"/>
                </a:solidFill>
                <a:effectLst>
                  <a:outerShdw blurRad="63500" dist="38100" dir="2700000" algn="tl" rotWithShape="0">
                    <a:schemeClr val="accent4">
                      <a:lumMod val="50000"/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Leader</a:t>
            </a:r>
            <a:endParaRPr lang="ko-KR" altLang="en-US" b="1" i="1" dirty="0">
              <a:solidFill>
                <a:srgbClr val="FF6600"/>
              </a:solidFill>
              <a:effectLst>
                <a:outerShdw blurRad="63500" dist="38100" dir="2700000" algn="tl" rotWithShape="0">
                  <a:schemeClr val="accent4">
                    <a:lumMod val="50000"/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005651" y="1881400"/>
            <a:ext cx="972456" cy="37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smtClean="0">
                <a:solidFill>
                  <a:srgbClr val="FF6600"/>
                </a:solidFill>
                <a:effectLst>
                  <a:outerShdw blurRad="63500" dist="38100" dir="2700000" algn="tl" rotWithShape="0">
                    <a:schemeClr val="accent4">
                      <a:lumMod val="50000"/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Leader</a:t>
            </a:r>
            <a:endParaRPr lang="ko-KR" altLang="en-US" b="1" i="1" dirty="0">
              <a:solidFill>
                <a:srgbClr val="FF6600"/>
              </a:solidFill>
              <a:effectLst>
                <a:outerShdw blurRad="63500" dist="38100" dir="2700000" algn="tl" rotWithShape="0">
                  <a:schemeClr val="accent4">
                    <a:lumMod val="50000"/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53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711200" y="18719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Servlet/JSP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820753" y="1618724"/>
            <a:ext cx="855049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srgbClr val="F1A197"/>
                </a:solidFill>
              </a:rPr>
              <a:t>온라인 서점 사이트</a:t>
            </a:r>
            <a:endParaRPr lang="en-US" altLang="ko-KR" sz="2000" b="1" kern="0" dirty="0" smtClean="0">
              <a:solidFill>
                <a:srgbClr val="F1A197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500" b="1" kern="0" dirty="0" smtClean="0">
                <a:solidFill>
                  <a:schemeClr val="bg1">
                    <a:lumMod val="50000"/>
                  </a:schemeClr>
                </a:solidFill>
              </a:rPr>
              <a:t>북적북적</a:t>
            </a:r>
            <a:endParaRPr lang="ko-KR" altLang="en-US" sz="1500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raw.githubusercontent.com/kimdeagle/servlet-jsp-project/dev/WebContent/image/bookjeok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3" y="2881825"/>
            <a:ext cx="7043964" cy="248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4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80237"/>
              </p:ext>
            </p:extLst>
          </p:nvPr>
        </p:nvGraphicFramePr>
        <p:xfrm>
          <a:off x="2722619" y="1876559"/>
          <a:ext cx="6746763" cy="4352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8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프로젝트 </a:t>
                      </a:r>
                      <a:r>
                        <a:rPr lang="ko-KR" altLang="en-US" sz="1100" b="1" dirty="0" err="1" smtClean="0">
                          <a:solidFill>
                            <a:srgbClr val="78808D"/>
                          </a:solidFill>
                        </a:rPr>
                        <a:t>팀명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북적북적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프로젝트 주제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Servlet/JSP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기반 온라인 서점 사이트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기간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2021.01.28 ~ 2021.03.03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인원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6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명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담당 업무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사용자 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–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도서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목록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상세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 / E-Book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목록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상세</a:t>
                      </a:r>
                      <a:endParaRPr lang="en-US" altLang="ko-KR" sz="1200" dirty="0" smtClean="0">
                        <a:solidFill>
                          <a:srgbClr val="78808D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관리자 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–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도서 관리 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/ E-Book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관리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0157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프로젝트 주소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  <a:hlinkClick r:id="rId2"/>
                        </a:rPr>
                        <a:t>https://github.com/kimdeagle/servlet-jsp-project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0320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Servlet/JSP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프로젝트 개요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6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12552"/>
              </p:ext>
            </p:extLst>
          </p:nvPr>
        </p:nvGraphicFramePr>
        <p:xfrm>
          <a:off x="2722619" y="1876559"/>
          <a:ext cx="6746763" cy="371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8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플랫폼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Windows</a:t>
                      </a:r>
                      <a:r>
                        <a:rPr lang="en-US" altLang="ko-KR" sz="1200" baseline="0" dirty="0" smtClean="0">
                          <a:solidFill>
                            <a:srgbClr val="78808D"/>
                          </a:solidFill>
                        </a:rPr>
                        <a:t> 10 x64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언어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Java(JDK 1.8), Oracle, HTML5, CSS3, JavaScript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형상 관리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78808D"/>
                          </a:solidFill>
                        </a:rPr>
                        <a:t>Git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, GitHub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도구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Eclipse, Visual Studio Code, SQL Developer, </a:t>
                      </a:r>
                      <a:r>
                        <a:rPr lang="en-US" altLang="ko-KR" sz="1200" dirty="0" err="1" smtClean="0">
                          <a:solidFill>
                            <a:srgbClr val="78808D"/>
                          </a:solidFill>
                        </a:rPr>
                        <a:t>eXERD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사용 기술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JDBC, </a:t>
                      </a:r>
                      <a:r>
                        <a:rPr lang="en-US" altLang="ko-KR" sz="1200" baseline="0" dirty="0" smtClean="0">
                          <a:solidFill>
                            <a:srgbClr val="78808D"/>
                          </a:solidFill>
                        </a:rPr>
                        <a:t>jQuery, Bootstrap, Servlet/JSP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1575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Servlet/JSP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개발 환경 </a:t>
            </a:r>
            <a:r>
              <a:rPr lang="en-US" altLang="ko-KR" sz="900" kern="0" dirty="0" smtClean="0">
                <a:solidFill>
                  <a:srgbClr val="F1A197"/>
                </a:solidFill>
              </a:rPr>
              <a:t>&amp; </a:t>
            </a:r>
            <a:r>
              <a:rPr lang="ko-KR" altLang="en-US" sz="900" kern="0" dirty="0" smtClean="0">
                <a:solidFill>
                  <a:srgbClr val="F1A197"/>
                </a:solidFill>
              </a:rPr>
              <a:t>사용 기술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3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Servlet/JSP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</a:t>
            </a:r>
            <a:r>
              <a:rPr lang="ko-KR" altLang="en-US" sz="900" kern="0" dirty="0" smtClean="0">
                <a:solidFill>
                  <a:srgbClr val="F1A197"/>
                </a:solidFill>
              </a:rPr>
              <a:t>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85132" y="5518855"/>
            <a:ext cx="3876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도서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E-Book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목록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사용자가 선택한 카테고리에 해당하는 도서 정보를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가져와 화면에 목록으로 출력한다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0" r="19700"/>
          <a:stretch/>
        </p:blipFill>
        <p:spPr>
          <a:xfrm>
            <a:off x="1285132" y="1681758"/>
            <a:ext cx="3876676" cy="3571875"/>
          </a:xfrm>
          <a:prstGeom prst="rect">
            <a:avLst/>
          </a:prstGeom>
          <a:ln>
            <a:solidFill>
              <a:srgbClr val="D0D0D8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2" b="11808"/>
          <a:stretch/>
        </p:blipFill>
        <p:spPr>
          <a:xfrm>
            <a:off x="6514940" y="1676145"/>
            <a:ext cx="3876676" cy="3577488"/>
          </a:xfrm>
          <a:prstGeom prst="rect">
            <a:avLst/>
          </a:prstGeom>
          <a:ln>
            <a:solidFill>
              <a:srgbClr val="D0D0D8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514940" y="5518855"/>
            <a:ext cx="3876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도서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E-Book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상세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사용자가 선택한 도서 정보를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가져와 출력한다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5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Servlet/JSP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</a:t>
            </a:r>
            <a:r>
              <a:rPr lang="ko-KR" altLang="en-US" sz="900" kern="0" dirty="0" smtClean="0">
                <a:solidFill>
                  <a:srgbClr val="F1A197"/>
                </a:solidFill>
              </a:rPr>
              <a:t>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85132" y="5518855"/>
            <a:ext cx="3876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도서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E-Book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목록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관리자가 도서 관리를 하는 페이지이다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CRUD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페이징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기능이 있다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514940" y="5518855"/>
            <a:ext cx="3876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도서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E-Book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상세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관리자가 선택한 도서 정보를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가져와 출력한다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이미지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미리보기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기능을 제공한다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2" t="12063" r="12580" b="14709"/>
          <a:stretch/>
        </p:blipFill>
        <p:spPr>
          <a:xfrm>
            <a:off x="1285132" y="1588352"/>
            <a:ext cx="3876676" cy="3577488"/>
          </a:xfrm>
          <a:prstGeom prst="rect">
            <a:avLst/>
          </a:prstGeom>
          <a:ln>
            <a:solidFill>
              <a:srgbClr val="D0D0D8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8" t="9524" r="12397" b="10265"/>
          <a:stretch/>
        </p:blipFill>
        <p:spPr>
          <a:xfrm>
            <a:off x="6514940" y="1588352"/>
            <a:ext cx="3876676" cy="3577488"/>
          </a:xfrm>
          <a:prstGeom prst="rect">
            <a:avLst/>
          </a:prstGeom>
          <a:ln>
            <a:solidFill>
              <a:srgbClr val="D0D0D8"/>
            </a:solidFill>
          </a:ln>
        </p:spPr>
      </p:pic>
    </p:spTree>
    <p:extLst>
      <p:ext uri="{BB962C8B-B14F-4D97-AF65-F5344CB8AC3E}">
        <p14:creationId xmlns:p14="http://schemas.microsoft.com/office/powerpoint/2010/main" val="18716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Servlet/JSP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</a:t>
            </a:r>
            <a:r>
              <a:rPr lang="ko-KR" altLang="en-US" sz="900" kern="0" dirty="0" smtClean="0">
                <a:solidFill>
                  <a:srgbClr val="F1A197"/>
                </a:solidFill>
              </a:rPr>
              <a:t>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85132" y="5518855"/>
            <a:ext cx="3876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도서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E-Book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추가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관리자가 입력한 도서 정보를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반영한다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514940" y="5518855"/>
            <a:ext cx="387667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도서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E-Book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수정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관리자가 선택한 도서 정보를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가져와 출력하고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관리자가 수정한 내용을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반영한다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t="9312" r="12614" b="10264"/>
          <a:stretch/>
        </p:blipFill>
        <p:spPr>
          <a:xfrm>
            <a:off x="1285132" y="1537487"/>
            <a:ext cx="3876676" cy="3577488"/>
          </a:xfrm>
          <a:prstGeom prst="rect">
            <a:avLst/>
          </a:prstGeom>
          <a:ln>
            <a:solidFill>
              <a:srgbClr val="D0D0D8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t="9102" r="12942" b="9841"/>
          <a:stretch/>
        </p:blipFill>
        <p:spPr>
          <a:xfrm>
            <a:off x="6514940" y="1537487"/>
            <a:ext cx="3876676" cy="3577488"/>
          </a:xfrm>
          <a:prstGeom prst="rect">
            <a:avLst/>
          </a:prstGeom>
          <a:ln>
            <a:solidFill>
              <a:srgbClr val="D0D0D8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85132" y="6456970"/>
            <a:ext cx="9106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※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카테고리 선택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작가 검색은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정보를 가져와 관리자가 선택할 수 있도록 제공하고 이미지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미리보기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기능을 제공한다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1120</Words>
  <Application>Microsoft Office PowerPoint</Application>
  <PresentationFormat>와이드스크린</PresentationFormat>
  <Paragraphs>269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a드림고딕5</vt:lpstr>
      <vt:lpstr>맑은 고딕</vt:lpstr>
      <vt:lpstr>Arial</vt:lpstr>
      <vt:lpstr>Segoe UI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권순영</cp:lastModifiedBy>
  <cp:revision>58</cp:revision>
  <dcterms:created xsi:type="dcterms:W3CDTF">2021-03-04T15:47:58Z</dcterms:created>
  <dcterms:modified xsi:type="dcterms:W3CDTF">2021-03-13T09:25:44Z</dcterms:modified>
</cp:coreProperties>
</file>