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82" r:id="rId2"/>
    <p:sldId id="383" r:id="rId3"/>
    <p:sldId id="384" r:id="rId4"/>
    <p:sldId id="385" r:id="rId5"/>
    <p:sldId id="39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5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3662E-A632-44B0-9AEF-B72071F23CCC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653CF-1BAA-4A9D-9FB0-2AC4E82CD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5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F3DEF-93B0-46E7-9684-5974E8B6D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EF5BA5-05E4-4264-9C5D-A555076B9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BB65B-8551-43F3-A062-B3DDF053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15B33-FD18-40A0-9563-6A849343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CE942-3093-4C01-88BE-6EA6E588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3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38D80-8D01-4069-84C2-8EE5CF01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3DBEE-2062-42BF-A050-F3CE6505F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2809E-B5C1-4616-B589-E75147AA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B4F6C-5DE2-4A1E-8B85-7D78D4FD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C0C26-0CD4-4AD6-87AE-D12A6AC0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94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29E852-8A71-4D01-BB6A-7B00C07E2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52E613-218E-4132-A50B-2E63F8DE9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BA15-48CB-4C0E-A120-66052226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253FD-398F-4A52-80A7-09BDFF7A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AA98F-50EF-4EC2-B8D1-E6FD715E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88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4257C-8111-4378-9501-B01BE5CC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96B24-2871-44BF-9AF0-2977D71A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336AA-0337-43D5-9012-FBA4D65E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1D9BD-2D16-4B34-82D7-4140AA7E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2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E2F22-7078-4262-8FDD-10A76A5B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E6355-CF65-4F99-9469-AB13D1E4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57989-EF21-4521-8227-97B12DE4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AAA94-22FF-4D3C-A4CE-D7B44560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6D6BB-6574-43ED-8D2F-FF55BBC6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4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CCCD8-27C9-472B-A3EA-F1A1D206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59DB4-83EF-4B7B-9120-A74C265D6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0EB4F2-60CC-4AB1-806A-80B8AECC1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3911C-60C5-4E9E-8164-D6EB45FA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F1959-7438-44D0-B78E-9DEB39C8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07BE9-966A-4562-A593-AF272E77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0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8638A-3E29-48D8-A52A-65CB88B6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9E63F-EC87-458B-B8E6-065F0B46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62948-9CD9-40DD-A5AD-8E5032D1D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417FF7-68EF-4749-AE6F-5041B2867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F8BA88-D383-4771-AA95-28BD8EBE9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DB740E-405E-409E-8024-9EDCA3E0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DA64CB-46A8-41C9-8F03-79F96252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8214FC-8416-4044-82E3-D6EE20CD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15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9F078-75C6-4A77-9A09-AEE50CD6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5B6195-8C93-44B3-9D90-F5BFB898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BA5733-4E32-4861-84F3-B78247A9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77680D-BD80-42B5-ACD7-631A0F16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4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383A84-0FA2-4D63-8A8C-D5C4F419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73B462-7D2B-4CD6-804C-A77F7421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D9E8EC-F0FD-4BFC-B721-EC607BB6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3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C866-2B9B-4981-B92E-7DC9511E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F2CC5-BB95-4D30-BBD7-8772DD99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F8E448-C686-4533-8C7F-58F1E7F0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AEA74B-FDEB-4252-984A-E18A9B00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F2F55-0326-4B4F-9A35-C597A9B2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8257-5087-4AC4-B372-2C4F5AF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0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9EBC9-AE5B-4E9F-8465-A3DEB719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350755-F0F1-4B39-B600-49A703710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187DD0-C029-4CF7-B121-9A256BFF9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E40D41-D166-4C9E-9DED-AD6297C8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5CB2C6-88C6-40DB-B5B8-BEF5D85E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4B85E-69C4-45A2-93D7-9F2E4D31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7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15339B-1072-419B-A76B-C9164CE3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94085-1884-4BD8-9FA5-C2E142104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1796E-1139-49BA-A0F7-A4AED6E97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8AEB-15EA-4447-B981-2FC4E009C7CA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5CAB7-B5B1-4B37-AEFB-C867F8BAD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E7B1C-2594-43BE-B499-10FD4E8E7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83A0F-E36B-49E9-B9ED-D7DF5D52903E}"/>
              </a:ext>
            </a:extLst>
          </p:cNvPr>
          <p:cNvSpPr txBox="1"/>
          <p:nvPr userDrawn="1"/>
        </p:nvSpPr>
        <p:spPr>
          <a:xfrm>
            <a:off x="0" y="6582975"/>
            <a:ext cx="657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i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Copyright 2020. </a:t>
            </a:r>
            <a:r>
              <a:rPr lang="en-US" altLang="ko-KR" sz="1200" i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Donghyung</a:t>
            </a:r>
            <a:r>
              <a:rPr lang="en-US" altLang="ko-KR" sz="1200" i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Kim, All rights reserved</a:t>
            </a:r>
            <a:endParaRPr lang="ko-KR" altLang="en-US" sz="1200" i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5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F187-5339-4A5A-B076-AE409333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연산자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0FA528-98A2-4489-84AF-8F208077C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5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4CF73-055B-4E31-A213-C81BA084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96D5D-F76A-47B4-8B19-03F5C7A12634}"/>
              </a:ext>
            </a:extLst>
          </p:cNvPr>
          <p:cNvSpPr txBox="1"/>
          <p:nvPr/>
        </p:nvSpPr>
        <p:spPr>
          <a:xfrm>
            <a:off x="930876" y="1344783"/>
            <a:ext cx="481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연산자의 종류 </a:t>
            </a:r>
            <a:r>
              <a:rPr lang="en-US" altLang="ko-KR" dirty="0"/>
              <a:t>– </a:t>
            </a:r>
            <a:r>
              <a:rPr lang="ko-KR" altLang="en-US" b="1" dirty="0">
                <a:solidFill>
                  <a:srgbClr val="C00000"/>
                </a:solidFill>
              </a:rPr>
              <a:t>논리연산자 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en-US" altLang="ko-KR" dirty="0">
                <a:solidFill>
                  <a:srgbClr val="C00000"/>
                </a:solidFill>
              </a:rPr>
              <a:t>&amp;&amp;, ||, !, ^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11EA3C-8F76-4E3D-94CE-5DD5AE4794D5}"/>
              </a:ext>
            </a:extLst>
          </p:cNvPr>
          <p:cNvGrpSpPr/>
          <p:nvPr/>
        </p:nvGrpSpPr>
        <p:grpSpPr>
          <a:xfrm>
            <a:off x="4414994" y="5831137"/>
            <a:ext cx="4594574" cy="553998"/>
            <a:chOff x="6979294" y="-267536"/>
            <a:chExt cx="4594574" cy="5539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CE0651-A97D-44B0-B71A-162EBFA138EB}"/>
                </a:ext>
              </a:extLst>
            </p:cNvPr>
            <p:cNvSpPr txBox="1"/>
            <p:nvPr/>
          </p:nvSpPr>
          <p:spPr>
            <a:xfrm>
              <a:off x="6979294" y="-21315"/>
              <a:ext cx="4594574" cy="30777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논리연산자의 좌우에는 반드시 </a:t>
              </a:r>
              <a:r>
                <a:rPr lang="en-US" altLang="ko-KR" sz="1400" dirty="0"/>
                <a:t>true/false </a:t>
              </a:r>
              <a:r>
                <a:rPr lang="ko-KR" altLang="en-US" sz="1400" dirty="0"/>
                <a:t>만 올 수 있음</a:t>
              </a:r>
              <a:endParaRPr lang="en-US" altLang="ko-KR" sz="14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E57F4D-DB70-447A-B108-F395E06570FF}"/>
                </a:ext>
              </a:extLst>
            </p:cNvPr>
            <p:cNvSpPr txBox="1"/>
            <p:nvPr/>
          </p:nvSpPr>
          <p:spPr>
            <a:xfrm>
              <a:off x="6979294" y="-267536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671F99-5B79-4310-BDD2-FC252A830FB9}"/>
              </a:ext>
            </a:extLst>
          </p:cNvPr>
          <p:cNvGraphicFramePr>
            <a:graphicFrameLocks noGrp="1"/>
          </p:cNvGraphicFramePr>
          <p:nvPr/>
        </p:nvGraphicFramePr>
        <p:xfrm>
          <a:off x="6937790" y="553945"/>
          <a:ext cx="25908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760">
                  <a:extLst>
                    <a:ext uri="{9D8B030D-6E8A-4147-A177-3AD203B41FA5}">
                      <a16:colId xmlns:a16="http://schemas.microsoft.com/office/drawing/2014/main" val="1835730865"/>
                    </a:ext>
                  </a:extLst>
                </a:gridCol>
                <a:gridCol w="516987">
                  <a:extLst>
                    <a:ext uri="{9D8B030D-6E8A-4147-A177-3AD203B41FA5}">
                      <a16:colId xmlns:a16="http://schemas.microsoft.com/office/drawing/2014/main" val="221941152"/>
                    </a:ext>
                  </a:extLst>
                </a:gridCol>
                <a:gridCol w="498108">
                  <a:extLst>
                    <a:ext uri="{9D8B030D-6E8A-4147-A177-3AD203B41FA5}">
                      <a16:colId xmlns:a16="http://schemas.microsoft.com/office/drawing/2014/main" val="329991724"/>
                    </a:ext>
                  </a:extLst>
                </a:gridCol>
                <a:gridCol w="549592">
                  <a:extLst>
                    <a:ext uri="{9D8B030D-6E8A-4147-A177-3AD203B41FA5}">
                      <a16:colId xmlns:a16="http://schemas.microsoft.com/office/drawing/2014/main" val="1243143063"/>
                    </a:ext>
                  </a:extLst>
                </a:gridCol>
                <a:gridCol w="515367">
                  <a:extLst>
                    <a:ext uri="{9D8B030D-6E8A-4147-A177-3AD203B41FA5}">
                      <a16:colId xmlns:a16="http://schemas.microsoft.com/office/drawing/2014/main" val="1179741871"/>
                    </a:ext>
                  </a:extLst>
                </a:gridCol>
              </a:tblGrid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값</a:t>
                      </a: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값</a:t>
                      </a: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&amp;&amp;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||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^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280007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201910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218091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32344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7114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AC14770-A754-4683-B8F6-975D7B15FBB0}"/>
              </a:ext>
            </a:extLst>
          </p:cNvPr>
          <p:cNvGraphicFramePr>
            <a:graphicFrameLocks noGrp="1"/>
          </p:cNvGraphicFramePr>
          <p:nvPr/>
        </p:nvGraphicFramePr>
        <p:xfrm>
          <a:off x="9728615" y="552973"/>
          <a:ext cx="10477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592">
                  <a:extLst>
                    <a:ext uri="{9D8B030D-6E8A-4147-A177-3AD203B41FA5}">
                      <a16:colId xmlns:a16="http://schemas.microsoft.com/office/drawing/2014/main" val="1835730865"/>
                    </a:ext>
                  </a:extLst>
                </a:gridCol>
                <a:gridCol w="498108">
                  <a:extLst>
                    <a:ext uri="{9D8B030D-6E8A-4147-A177-3AD203B41FA5}">
                      <a16:colId xmlns:a16="http://schemas.microsoft.com/office/drawing/2014/main" val="329991724"/>
                    </a:ext>
                  </a:extLst>
                </a:gridCol>
              </a:tblGrid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!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280007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201910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218091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32344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7114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D32F6F-DCE8-4773-ADBA-3BA809136FAE}"/>
              </a:ext>
            </a:extLst>
          </p:cNvPr>
          <p:cNvSpPr/>
          <p:nvPr/>
        </p:nvSpPr>
        <p:spPr>
          <a:xfrm>
            <a:off x="1092378" y="2141846"/>
            <a:ext cx="18806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논리 </a:t>
            </a:r>
            <a:r>
              <a:rPr lang="en-US" altLang="ko-KR" sz="1400" dirty="0"/>
              <a:t>AND </a:t>
            </a:r>
            <a:r>
              <a:rPr lang="ko-KR" altLang="en-US" sz="1400" dirty="0"/>
              <a:t>연산자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4BE7FBA-D074-4A27-93EE-D178D356469D}"/>
              </a:ext>
            </a:extLst>
          </p:cNvPr>
          <p:cNvGrpSpPr/>
          <p:nvPr/>
        </p:nvGrpSpPr>
        <p:grpSpPr>
          <a:xfrm>
            <a:off x="1545803" y="2506631"/>
            <a:ext cx="3789369" cy="1175957"/>
            <a:chOff x="7004601" y="4227109"/>
            <a:chExt cx="3789369" cy="117595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93CC866-13FF-41A6-B367-A770B9D1B8EF}"/>
                </a:ext>
              </a:extLst>
            </p:cNvPr>
            <p:cNvSpPr txBox="1"/>
            <p:nvPr/>
          </p:nvSpPr>
          <p:spPr>
            <a:xfrm>
              <a:off x="7004601" y="4227109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DEE772-48DE-48BD-A3D6-D430834E78F5}"/>
                </a:ext>
              </a:extLst>
            </p:cNvPr>
            <p:cNvSpPr txBox="1"/>
            <p:nvPr/>
          </p:nvSpPr>
          <p:spPr>
            <a:xfrm>
              <a:off x="7019020" y="4448959"/>
              <a:ext cx="3774950" cy="954107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(true &amp;&amp; true);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(true &amp;&amp; false);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(false &amp;&amp; (5&lt;3));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((5&gt;=5) &amp;&amp; (7&gt;2));</a:t>
              </a:r>
              <a:endParaRPr lang="ko-KR" altLang="en-US" b="0" dirty="0"/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769A0F0-7F02-4AE3-94AC-2042A769304E}"/>
              </a:ext>
            </a:extLst>
          </p:cNvPr>
          <p:cNvSpPr/>
          <p:nvPr/>
        </p:nvSpPr>
        <p:spPr>
          <a:xfrm>
            <a:off x="5494626" y="2722075"/>
            <a:ext cx="657222" cy="95410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true</a:t>
            </a:r>
          </a:p>
          <a:p>
            <a:r>
              <a:rPr lang="en-US" altLang="ko-KR" sz="1400" dirty="0"/>
              <a:t>false</a:t>
            </a:r>
          </a:p>
          <a:p>
            <a:r>
              <a:rPr lang="en-US" altLang="ko-KR" sz="1400" dirty="0"/>
              <a:t>false</a:t>
            </a:r>
          </a:p>
          <a:p>
            <a:r>
              <a:rPr lang="en-US" altLang="ko-KR" sz="1400" dirty="0"/>
              <a:t>true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DEB43AD-ECE1-42F1-96FE-98F8360D9CDF}"/>
              </a:ext>
            </a:extLst>
          </p:cNvPr>
          <p:cNvSpPr/>
          <p:nvPr/>
        </p:nvSpPr>
        <p:spPr>
          <a:xfrm>
            <a:off x="1092378" y="3953154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논리 </a:t>
            </a:r>
            <a:r>
              <a:rPr lang="en-US" altLang="ko-KR" sz="1400" dirty="0"/>
              <a:t>OR </a:t>
            </a:r>
            <a:r>
              <a:rPr lang="ko-KR" altLang="en-US" sz="1400" dirty="0"/>
              <a:t>연산자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A655991-5FCC-40B1-9A4A-31CA09BF8687}"/>
              </a:ext>
            </a:extLst>
          </p:cNvPr>
          <p:cNvGrpSpPr/>
          <p:nvPr/>
        </p:nvGrpSpPr>
        <p:grpSpPr>
          <a:xfrm>
            <a:off x="1545803" y="4327464"/>
            <a:ext cx="3789369" cy="1175957"/>
            <a:chOff x="7004601" y="4227109"/>
            <a:chExt cx="3789369" cy="117595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B3C4990-53CF-42C7-93C2-C90263BC6948}"/>
                </a:ext>
              </a:extLst>
            </p:cNvPr>
            <p:cNvSpPr txBox="1"/>
            <p:nvPr/>
          </p:nvSpPr>
          <p:spPr>
            <a:xfrm>
              <a:off x="7004601" y="4227109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A9B9827-489F-4BF4-BFC7-AB8F52A0F1CA}"/>
                </a:ext>
              </a:extLst>
            </p:cNvPr>
            <p:cNvSpPr txBox="1"/>
            <p:nvPr/>
          </p:nvSpPr>
          <p:spPr>
            <a:xfrm>
              <a:off x="7019020" y="4448959"/>
              <a:ext cx="3774950" cy="954107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(true || true);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(true || false);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(false || (5&lt;3));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((5&gt;=5) || (7&gt;2));</a:t>
              </a:r>
              <a:endParaRPr lang="ko-KR" altLang="en-US" b="0" dirty="0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7DDBEE2-5966-4792-B1E9-3A52D073FCA4}"/>
              </a:ext>
            </a:extLst>
          </p:cNvPr>
          <p:cNvSpPr/>
          <p:nvPr/>
        </p:nvSpPr>
        <p:spPr>
          <a:xfrm>
            <a:off x="5494626" y="4542908"/>
            <a:ext cx="657222" cy="95410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true</a:t>
            </a:r>
          </a:p>
          <a:p>
            <a:r>
              <a:rPr lang="en-US" altLang="ko-KR" sz="1400" dirty="0"/>
              <a:t>true</a:t>
            </a:r>
          </a:p>
          <a:p>
            <a:r>
              <a:rPr lang="en-US" altLang="ko-KR" sz="1400" dirty="0"/>
              <a:t>false</a:t>
            </a:r>
          </a:p>
          <a:p>
            <a:r>
              <a:rPr lang="en-US" altLang="ko-KR" sz="1400" dirty="0"/>
              <a:t>true</a:t>
            </a:r>
            <a:endParaRPr lang="en-US" altLang="ko-KR" sz="11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30CCE4B-6F89-4499-B620-8DBA253BA452}"/>
              </a:ext>
            </a:extLst>
          </p:cNvPr>
          <p:cNvSpPr/>
          <p:nvPr/>
        </p:nvSpPr>
        <p:spPr>
          <a:xfrm>
            <a:off x="6503287" y="2141846"/>
            <a:ext cx="19121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논리 </a:t>
            </a:r>
            <a:r>
              <a:rPr lang="en-US" altLang="ko-KR" sz="1400" dirty="0"/>
              <a:t> XOR </a:t>
            </a:r>
            <a:r>
              <a:rPr lang="ko-KR" altLang="en-US" sz="1400" dirty="0"/>
              <a:t>연산자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C962179-B857-49D3-BA53-C53F52860AE8}"/>
              </a:ext>
            </a:extLst>
          </p:cNvPr>
          <p:cNvGrpSpPr/>
          <p:nvPr/>
        </p:nvGrpSpPr>
        <p:grpSpPr>
          <a:xfrm>
            <a:off x="6956712" y="2506631"/>
            <a:ext cx="3789367" cy="1175957"/>
            <a:chOff x="7004601" y="4227109"/>
            <a:chExt cx="3789367" cy="117595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0C9C4A-7714-41B5-AEF1-7F9041725907}"/>
                </a:ext>
              </a:extLst>
            </p:cNvPr>
            <p:cNvSpPr txBox="1"/>
            <p:nvPr/>
          </p:nvSpPr>
          <p:spPr>
            <a:xfrm>
              <a:off x="7004601" y="4227109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DB430A1-D39D-42DB-B7AC-6E14B3AAFDBF}"/>
                </a:ext>
              </a:extLst>
            </p:cNvPr>
            <p:cNvSpPr txBox="1"/>
            <p:nvPr/>
          </p:nvSpPr>
          <p:spPr>
            <a:xfrm>
              <a:off x="7019020" y="4448959"/>
              <a:ext cx="3774948" cy="954107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(true ^ true);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(true ^ false);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(false ^ (5&lt;3));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((5&gt;=5) ^ (7&gt;2));</a:t>
              </a:r>
              <a:endParaRPr lang="ko-KR" altLang="en-US" b="0" dirty="0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C52D69F-84A0-425C-A50F-2A7316FECA3D}"/>
              </a:ext>
            </a:extLst>
          </p:cNvPr>
          <p:cNvSpPr/>
          <p:nvPr/>
        </p:nvSpPr>
        <p:spPr>
          <a:xfrm>
            <a:off x="10896010" y="2728481"/>
            <a:ext cx="657222" cy="95410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false</a:t>
            </a:r>
          </a:p>
          <a:p>
            <a:r>
              <a:rPr lang="en-US" altLang="ko-KR" sz="1400" dirty="0"/>
              <a:t>true</a:t>
            </a:r>
          </a:p>
          <a:p>
            <a:r>
              <a:rPr lang="en-US" altLang="ko-KR" sz="1400" dirty="0"/>
              <a:t>false</a:t>
            </a:r>
          </a:p>
          <a:p>
            <a:r>
              <a:rPr lang="en-US" altLang="ko-KR" sz="1400" dirty="0"/>
              <a:t>false</a:t>
            </a:r>
            <a:endParaRPr lang="en-US" altLang="ko-KR" sz="11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A39D251-AAD6-420F-8047-341F18B61948}"/>
              </a:ext>
            </a:extLst>
          </p:cNvPr>
          <p:cNvSpPr/>
          <p:nvPr/>
        </p:nvSpPr>
        <p:spPr>
          <a:xfrm>
            <a:off x="6503287" y="3953154"/>
            <a:ext cx="18607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논리 </a:t>
            </a:r>
            <a:r>
              <a:rPr lang="en-US" altLang="ko-KR" sz="1400" dirty="0"/>
              <a:t>NOT </a:t>
            </a:r>
            <a:r>
              <a:rPr lang="ko-KR" altLang="en-US" sz="1400" dirty="0"/>
              <a:t>연산자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92AF1B4-9E49-401F-A20E-E18F19B4FE4F}"/>
              </a:ext>
            </a:extLst>
          </p:cNvPr>
          <p:cNvGrpSpPr/>
          <p:nvPr/>
        </p:nvGrpSpPr>
        <p:grpSpPr>
          <a:xfrm>
            <a:off x="6956709" y="4326037"/>
            <a:ext cx="3789369" cy="1175957"/>
            <a:chOff x="7004601" y="4227109"/>
            <a:chExt cx="3789369" cy="11759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230135A-3BCA-4CAF-8BB7-44970AD8431A}"/>
                </a:ext>
              </a:extLst>
            </p:cNvPr>
            <p:cNvSpPr txBox="1"/>
            <p:nvPr/>
          </p:nvSpPr>
          <p:spPr>
            <a:xfrm>
              <a:off x="7004601" y="4227109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12BBC68-4288-454C-989B-F18091B7C062}"/>
                </a:ext>
              </a:extLst>
            </p:cNvPr>
            <p:cNvSpPr txBox="1"/>
            <p:nvPr/>
          </p:nvSpPr>
          <p:spPr>
            <a:xfrm>
              <a:off x="7019019" y="4448959"/>
              <a:ext cx="3774951" cy="954107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(!true);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(!false);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(false || !(5&lt;3));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((5&gt;=5) || !(7&gt;2));</a:t>
              </a:r>
              <a:endParaRPr lang="ko-KR" altLang="en-US" b="0" dirty="0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97349A8-A3C1-4889-9DD2-CCC934AF3526}"/>
              </a:ext>
            </a:extLst>
          </p:cNvPr>
          <p:cNvSpPr/>
          <p:nvPr/>
        </p:nvSpPr>
        <p:spPr>
          <a:xfrm>
            <a:off x="10896010" y="4549314"/>
            <a:ext cx="657222" cy="95410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false</a:t>
            </a:r>
          </a:p>
          <a:p>
            <a:r>
              <a:rPr lang="en-US" altLang="ko-KR" sz="1400" dirty="0"/>
              <a:t>true</a:t>
            </a:r>
          </a:p>
          <a:p>
            <a:r>
              <a:rPr lang="en-US" altLang="ko-KR" sz="1400" dirty="0"/>
              <a:t>true</a:t>
            </a:r>
          </a:p>
          <a:p>
            <a:r>
              <a:rPr lang="en-US" altLang="ko-KR" sz="1400" dirty="0"/>
              <a:t>true</a:t>
            </a:r>
            <a:endParaRPr lang="en-US" altLang="ko-KR" sz="11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05D924-0749-4D54-B6EB-83EC399AE930}"/>
              </a:ext>
            </a:extLst>
          </p:cNvPr>
          <p:cNvSpPr/>
          <p:nvPr/>
        </p:nvSpPr>
        <p:spPr>
          <a:xfrm>
            <a:off x="959059" y="3002758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3F2EF61-B731-4BAB-A677-AF23AFB750D0}"/>
              </a:ext>
            </a:extLst>
          </p:cNvPr>
          <p:cNvSpPr/>
          <p:nvPr/>
        </p:nvSpPr>
        <p:spPr>
          <a:xfrm>
            <a:off x="959059" y="4834068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5DE2EBA-1C8C-4F55-B8E4-ADAD4A6BF577}"/>
              </a:ext>
            </a:extLst>
          </p:cNvPr>
          <p:cNvSpPr/>
          <p:nvPr/>
        </p:nvSpPr>
        <p:spPr>
          <a:xfrm>
            <a:off x="6471142" y="1179167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3A2209E-EF9E-4DFD-9853-490DD474215A}"/>
              </a:ext>
            </a:extLst>
          </p:cNvPr>
          <p:cNvSpPr/>
          <p:nvPr/>
        </p:nvSpPr>
        <p:spPr>
          <a:xfrm>
            <a:off x="6471141" y="3005586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7D67673-C3B4-4EB6-AD08-C71EAFA8A9E4}"/>
              </a:ext>
            </a:extLst>
          </p:cNvPr>
          <p:cNvSpPr/>
          <p:nvPr/>
        </p:nvSpPr>
        <p:spPr>
          <a:xfrm>
            <a:off x="6471141" y="479188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21DC06D-34F8-4674-9DF9-D9A727FB9FFD}"/>
              </a:ext>
            </a:extLst>
          </p:cNvPr>
          <p:cNvSpPr/>
          <p:nvPr/>
        </p:nvSpPr>
        <p:spPr>
          <a:xfrm>
            <a:off x="3969005" y="6077358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7110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4CF73-055B-4E31-A213-C81BA084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96D5D-F76A-47B4-8B19-03F5C7A12634}"/>
              </a:ext>
            </a:extLst>
          </p:cNvPr>
          <p:cNvSpPr txBox="1"/>
          <p:nvPr/>
        </p:nvSpPr>
        <p:spPr>
          <a:xfrm>
            <a:off x="930876" y="1344783"/>
            <a:ext cx="481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연산자의 종류 </a:t>
            </a:r>
            <a:r>
              <a:rPr lang="en-US" altLang="ko-KR" dirty="0"/>
              <a:t>– </a:t>
            </a:r>
            <a:r>
              <a:rPr lang="ko-KR" altLang="en-US" b="1" dirty="0">
                <a:solidFill>
                  <a:srgbClr val="C00000"/>
                </a:solidFill>
              </a:rPr>
              <a:t>논리연산자 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en-US" altLang="ko-KR" dirty="0">
                <a:solidFill>
                  <a:srgbClr val="C00000"/>
                </a:solidFill>
              </a:rPr>
              <a:t>&amp;&amp;, ||, !, ^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11EA3C-8F76-4E3D-94CE-5DD5AE4794D5}"/>
              </a:ext>
            </a:extLst>
          </p:cNvPr>
          <p:cNvGrpSpPr/>
          <p:nvPr/>
        </p:nvGrpSpPr>
        <p:grpSpPr>
          <a:xfrm>
            <a:off x="6965063" y="2851382"/>
            <a:ext cx="4594574" cy="984885"/>
            <a:chOff x="6979294" y="-267536"/>
            <a:chExt cx="4594574" cy="98488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CE0651-A97D-44B0-B71A-162EBFA138EB}"/>
                </a:ext>
              </a:extLst>
            </p:cNvPr>
            <p:cNvSpPr txBox="1"/>
            <p:nvPr/>
          </p:nvSpPr>
          <p:spPr>
            <a:xfrm>
              <a:off x="6979294" y="-21315"/>
              <a:ext cx="4594574" cy="73866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비트연산자의 </a:t>
              </a:r>
              <a:r>
                <a:rPr lang="en-US" altLang="ko-KR" sz="1400" dirty="0"/>
                <a:t>XOR(^)</a:t>
              </a:r>
              <a:r>
                <a:rPr lang="ko-KR" altLang="en-US" sz="1400" dirty="0"/>
                <a:t>와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논리연산의 </a:t>
              </a:r>
              <a:r>
                <a:rPr lang="en-US" altLang="ko-KR" sz="1400" dirty="0"/>
                <a:t>XOR</a:t>
              </a:r>
              <a:r>
                <a:rPr lang="ko-KR" altLang="en-US" sz="1400" dirty="0"/>
                <a:t>은 모두 ‘</a:t>
              </a:r>
              <a:r>
                <a:rPr lang="en-US" altLang="ko-KR" sz="1400" dirty="0"/>
                <a:t>^’</a:t>
              </a:r>
              <a:r>
                <a:rPr lang="ko-KR" altLang="en-US" sz="1400" dirty="0"/>
                <a:t>의 기호를 사용함</a:t>
              </a:r>
              <a:r>
                <a:rPr lang="en-US" altLang="ko-KR" sz="1400" dirty="0"/>
                <a:t>. (</a:t>
              </a:r>
              <a:r>
                <a:rPr lang="ko-KR" altLang="en-US" sz="1400" dirty="0"/>
                <a:t>단</a:t>
              </a:r>
              <a:r>
                <a:rPr lang="en-US" altLang="ko-KR" sz="1400" dirty="0"/>
                <a:t>, 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모두 </a:t>
              </a:r>
              <a:r>
                <a:rPr lang="ko-KR" altLang="en-US" sz="1400" u="sng" dirty="0" err="1">
                  <a:solidFill>
                    <a:srgbClr val="C00000"/>
                  </a:solidFill>
                </a:rPr>
                <a:t>쇼트서킷</a:t>
              </a:r>
              <a:r>
                <a:rPr lang="en-US" altLang="ko-KR" sz="1400" u="sng" dirty="0">
                  <a:solidFill>
                    <a:srgbClr val="C00000"/>
                  </a:solidFill>
                </a:rPr>
                <a:t>(short circuit) 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미적용</a:t>
              </a:r>
              <a:r>
                <a:rPr lang="en-US" altLang="ko-KR" sz="1400" dirty="0"/>
                <a:t>)</a:t>
              </a:r>
              <a:br>
                <a:rPr lang="en-US" altLang="ko-KR" sz="1400" dirty="0"/>
              </a:br>
              <a:r>
                <a:rPr lang="en-US" altLang="ko-KR" sz="1400" dirty="0"/>
                <a:t>XOR</a:t>
              </a:r>
              <a:r>
                <a:rPr lang="ko-KR" altLang="en-US" sz="1400" dirty="0"/>
                <a:t>은 구조상 반드시 두개를 다 확인해야 결과값 결정</a:t>
              </a:r>
              <a:endParaRPr lang="en-US" altLang="ko-KR" sz="14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E57F4D-DB70-447A-B108-F395E06570FF}"/>
                </a:ext>
              </a:extLst>
            </p:cNvPr>
            <p:cNvSpPr txBox="1"/>
            <p:nvPr/>
          </p:nvSpPr>
          <p:spPr>
            <a:xfrm>
              <a:off x="6979294" y="-267536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D32F6F-DCE8-4773-ADBA-3BA809136FAE}"/>
              </a:ext>
            </a:extLst>
          </p:cNvPr>
          <p:cNvSpPr/>
          <p:nvPr/>
        </p:nvSpPr>
        <p:spPr>
          <a:xfrm>
            <a:off x="1092378" y="2141846"/>
            <a:ext cx="33826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비트연산자</a:t>
            </a:r>
            <a:r>
              <a:rPr lang="en-US" altLang="ko-KR" sz="1400" dirty="0"/>
              <a:t>(&amp;, |)</a:t>
            </a:r>
            <a:r>
              <a:rPr lang="ko-KR" altLang="en-US" sz="1400" dirty="0"/>
              <a:t>를 이용한 논리연산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4BE7FBA-D074-4A27-93EE-D178D356469D}"/>
              </a:ext>
            </a:extLst>
          </p:cNvPr>
          <p:cNvGrpSpPr/>
          <p:nvPr/>
        </p:nvGrpSpPr>
        <p:grpSpPr>
          <a:xfrm>
            <a:off x="1545803" y="2506631"/>
            <a:ext cx="3789369" cy="1175957"/>
            <a:chOff x="7004601" y="4227109"/>
            <a:chExt cx="3789369" cy="117595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93CC866-13FF-41A6-B367-A770B9D1B8EF}"/>
                </a:ext>
              </a:extLst>
            </p:cNvPr>
            <p:cNvSpPr txBox="1"/>
            <p:nvPr/>
          </p:nvSpPr>
          <p:spPr>
            <a:xfrm>
              <a:off x="7004601" y="4227109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DEE772-48DE-48BD-A3D6-D430834E78F5}"/>
                </a:ext>
              </a:extLst>
            </p:cNvPr>
            <p:cNvSpPr txBox="1"/>
            <p:nvPr/>
          </p:nvSpPr>
          <p:spPr>
            <a:xfrm>
              <a:off x="7019020" y="4448959"/>
              <a:ext cx="3774950" cy="954107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(true &amp; true);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(true &amp; false);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(true | (5&lt;3));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((5&gt;=5) | (7&gt;2));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769A0F0-7F02-4AE3-94AC-2042A769304E}"/>
              </a:ext>
            </a:extLst>
          </p:cNvPr>
          <p:cNvSpPr/>
          <p:nvPr/>
        </p:nvSpPr>
        <p:spPr>
          <a:xfrm>
            <a:off x="5494626" y="2722075"/>
            <a:ext cx="657222" cy="95410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true</a:t>
            </a:r>
          </a:p>
          <a:p>
            <a:r>
              <a:rPr lang="en-US" altLang="ko-KR" sz="1400" dirty="0"/>
              <a:t>false</a:t>
            </a:r>
          </a:p>
          <a:p>
            <a:r>
              <a:rPr lang="en-US" altLang="ko-KR" sz="1400" dirty="0"/>
              <a:t>true</a:t>
            </a:r>
          </a:p>
          <a:p>
            <a:r>
              <a:rPr lang="en-US" altLang="ko-KR" sz="1400" dirty="0"/>
              <a:t>true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DEB43AD-ECE1-42F1-96FE-98F8360D9CDF}"/>
              </a:ext>
            </a:extLst>
          </p:cNvPr>
          <p:cNvSpPr/>
          <p:nvPr/>
        </p:nvSpPr>
        <p:spPr>
          <a:xfrm>
            <a:off x="4255707" y="3981459"/>
            <a:ext cx="4087979" cy="307777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비트연산자를 이용한 경우 논리연산과의 차이점 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A655991-5FCC-40B1-9A4A-31CA09BF8687}"/>
              </a:ext>
            </a:extLst>
          </p:cNvPr>
          <p:cNvGrpSpPr/>
          <p:nvPr/>
        </p:nvGrpSpPr>
        <p:grpSpPr>
          <a:xfrm>
            <a:off x="1555328" y="4432239"/>
            <a:ext cx="3779844" cy="1822288"/>
            <a:chOff x="7014126" y="4227109"/>
            <a:chExt cx="3779844" cy="182228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B3C4990-53CF-42C7-93C2-C90263BC6948}"/>
                </a:ext>
              </a:extLst>
            </p:cNvPr>
            <p:cNvSpPr txBox="1"/>
            <p:nvPr/>
          </p:nvSpPr>
          <p:spPr>
            <a:xfrm>
              <a:off x="7014126" y="4227109"/>
              <a:ext cx="902122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논리연산자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A9B9827-489F-4BF4-BFC7-AB8F52A0F1CA}"/>
                </a:ext>
              </a:extLst>
            </p:cNvPr>
            <p:cNvSpPr txBox="1"/>
            <p:nvPr/>
          </p:nvSpPr>
          <p:spPr>
            <a:xfrm>
              <a:off x="7019020" y="4448959"/>
              <a:ext cx="3774950" cy="1600438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/>
                <a:t>int a=3, b=3, c=3;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(false &amp;&amp; a++&gt;6);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(true || b++&gt;6);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(true ^ </a:t>
              </a:r>
              <a:r>
                <a:rPr lang="en-US" altLang="ko-KR" b="0" dirty="0" err="1"/>
                <a:t>c++</a:t>
              </a:r>
              <a:r>
                <a:rPr lang="en-US" altLang="ko-KR" b="0" dirty="0"/>
                <a:t>&gt;6);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(a);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(b);</a:t>
              </a:r>
              <a:endParaRPr lang="ko-KR" altLang="en-US" b="0" dirty="0"/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(c);</a:t>
              </a:r>
              <a:endParaRPr lang="ko-KR" altLang="en-US" b="0" dirty="0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7DDBEE2-5966-4792-B1E9-3A52D073FCA4}"/>
              </a:ext>
            </a:extLst>
          </p:cNvPr>
          <p:cNvSpPr/>
          <p:nvPr/>
        </p:nvSpPr>
        <p:spPr>
          <a:xfrm>
            <a:off x="5494626" y="4836542"/>
            <a:ext cx="657222" cy="138499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false</a:t>
            </a:r>
          </a:p>
          <a:p>
            <a:r>
              <a:rPr lang="en-US" altLang="ko-KR" sz="1400" dirty="0"/>
              <a:t>true</a:t>
            </a:r>
          </a:p>
          <a:p>
            <a:r>
              <a:rPr lang="en-US" altLang="ko-KR" sz="1400" dirty="0"/>
              <a:t>true</a:t>
            </a:r>
          </a:p>
          <a:p>
            <a:r>
              <a:rPr lang="en-US" altLang="ko-KR" sz="1400" dirty="0"/>
              <a:t>3</a:t>
            </a:r>
          </a:p>
          <a:p>
            <a:r>
              <a:rPr lang="en-US" altLang="ko-KR" sz="1400" dirty="0"/>
              <a:t>3</a:t>
            </a:r>
          </a:p>
          <a:p>
            <a:r>
              <a:rPr lang="en-US" altLang="ko-KR" sz="1400" dirty="0"/>
              <a:t>4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A4A119B-2061-4364-9C0B-3297A9B71EEE}"/>
              </a:ext>
            </a:extLst>
          </p:cNvPr>
          <p:cNvGrpSpPr/>
          <p:nvPr/>
        </p:nvGrpSpPr>
        <p:grpSpPr>
          <a:xfrm>
            <a:off x="6955538" y="1054366"/>
            <a:ext cx="4604099" cy="1631216"/>
            <a:chOff x="6955538" y="2044966"/>
            <a:chExt cx="4604099" cy="163121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FEB2DCB-7026-4219-85A2-67A5678D44E3}"/>
                </a:ext>
              </a:extLst>
            </p:cNvPr>
            <p:cNvGrpSpPr/>
            <p:nvPr/>
          </p:nvGrpSpPr>
          <p:grpSpPr>
            <a:xfrm>
              <a:off x="6955538" y="2044966"/>
              <a:ext cx="4604099" cy="1631216"/>
              <a:chOff x="6969769" y="-267536"/>
              <a:chExt cx="4604099" cy="163121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C35C7C-EAAA-4076-82F7-667EC2E1F495}"/>
                  </a:ext>
                </a:extLst>
              </p:cNvPr>
              <p:cNvSpPr txBox="1"/>
              <p:nvPr/>
            </p:nvSpPr>
            <p:spPr>
              <a:xfrm>
                <a:off x="6979294" y="-21315"/>
                <a:ext cx="4594574" cy="1384995"/>
              </a:xfrm>
              <a:prstGeom prst="rect">
                <a:avLst/>
              </a:prstGeom>
              <a:noFill/>
              <a:ln w="15875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연산 </a:t>
                </a:r>
                <a:r>
                  <a:rPr lang="ko-KR" altLang="en-US" sz="1400" dirty="0" err="1"/>
                  <a:t>수행시</a:t>
                </a:r>
                <a:r>
                  <a:rPr lang="ko-KR" altLang="en-US" sz="1400" dirty="0"/>
                  <a:t> 결과가 이미 확정된 경우 나머지 연산과정을 수행하지 않는 것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(5&gt;3) || (3&lt;2)  :  (5&gt;3)</a:t>
                </a:r>
                <a:r>
                  <a:rPr lang="ko-KR" altLang="en-US" sz="1400" dirty="0"/>
                  <a:t>이 </a:t>
                </a:r>
                <a:r>
                  <a:rPr lang="en-US" altLang="ko-KR" sz="1400" dirty="0"/>
                  <a:t>true</a:t>
                </a:r>
                <a:r>
                  <a:rPr lang="ko-KR" altLang="en-US" sz="1400" dirty="0"/>
                  <a:t>값을 가져 </a:t>
                </a:r>
                <a:r>
                  <a:rPr lang="en-US" altLang="ko-KR" sz="1400" dirty="0"/>
                  <a:t>(3&lt;2)</a:t>
                </a:r>
                <a:r>
                  <a:rPr lang="ko-KR" altLang="en-US" sz="1400" dirty="0"/>
                  <a:t>는</a:t>
                </a:r>
                <a:r>
                  <a:rPr lang="en-US" altLang="ko-KR" sz="1400" dirty="0"/>
                  <a:t> </a:t>
                </a:r>
                <a:br>
                  <a:rPr lang="en-US" altLang="ko-KR" sz="1400" dirty="0"/>
                </a:br>
                <a:r>
                  <a:rPr lang="en-US" altLang="ko-KR" sz="1400" dirty="0"/>
                  <a:t>                      </a:t>
                </a:r>
                <a:r>
                  <a:rPr lang="ko-KR" altLang="en-US" sz="1400" dirty="0"/>
                  <a:t>검사하지 않고 </a:t>
                </a:r>
                <a:r>
                  <a:rPr lang="en-US" altLang="ko-KR" sz="1400" dirty="0"/>
                  <a:t>true</a:t>
                </a:r>
                <a:r>
                  <a:rPr lang="ko-KR" altLang="en-US" sz="1400" dirty="0"/>
                  <a:t>를 </a:t>
                </a:r>
                <a:r>
                  <a:rPr lang="ko-KR" altLang="en-US" sz="1400" dirty="0" err="1"/>
                  <a:t>리턴함</a:t>
                </a:r>
                <a:endParaRPr lang="en-US" altLang="ko-KR" sz="14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CDF013-6436-48A0-96DB-C8A6F0A696DB}"/>
                  </a:ext>
                </a:extLst>
              </p:cNvPr>
              <p:cNvSpPr txBox="1"/>
              <p:nvPr/>
            </p:nvSpPr>
            <p:spPr>
              <a:xfrm>
                <a:off x="6969769" y="-267536"/>
                <a:ext cx="1255012" cy="246221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Short Circuit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B36BFC-E705-4158-B6C7-620039032516}"/>
                </a:ext>
              </a:extLst>
            </p:cNvPr>
            <p:cNvSpPr txBox="1"/>
            <p:nvPr/>
          </p:nvSpPr>
          <p:spPr>
            <a:xfrm>
              <a:off x="7081606" y="2865711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E452F06-169D-4311-9CD7-852169523DA9}"/>
              </a:ext>
            </a:extLst>
          </p:cNvPr>
          <p:cNvGrpSpPr/>
          <p:nvPr/>
        </p:nvGrpSpPr>
        <p:grpSpPr>
          <a:xfrm>
            <a:off x="6965063" y="4399248"/>
            <a:ext cx="3779844" cy="1822288"/>
            <a:chOff x="7014126" y="4227109"/>
            <a:chExt cx="3779844" cy="182228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7D6FD5-DD28-4559-808D-7D5FC090AD4C}"/>
                </a:ext>
              </a:extLst>
            </p:cNvPr>
            <p:cNvSpPr txBox="1"/>
            <p:nvPr/>
          </p:nvSpPr>
          <p:spPr>
            <a:xfrm>
              <a:off x="7014126" y="4227109"/>
              <a:ext cx="902122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비트연산자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1E8745-2D9F-4D37-B856-E6F951F603D7}"/>
                </a:ext>
              </a:extLst>
            </p:cNvPr>
            <p:cNvSpPr txBox="1"/>
            <p:nvPr/>
          </p:nvSpPr>
          <p:spPr>
            <a:xfrm>
              <a:off x="7019020" y="4448959"/>
              <a:ext cx="3774950" cy="1600438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/>
                <a:t>int a=3, b=3, c=3;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(false &amp; a++&gt;6);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(true | b++&gt;6);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(true ^ </a:t>
              </a:r>
              <a:r>
                <a:rPr lang="en-US" altLang="ko-KR" b="0" dirty="0" err="1"/>
                <a:t>c++</a:t>
              </a:r>
              <a:r>
                <a:rPr lang="en-US" altLang="ko-KR" b="0" dirty="0"/>
                <a:t>&gt;6);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(a);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(b);</a:t>
              </a:r>
              <a:endParaRPr lang="ko-KR" altLang="en-US" b="0" dirty="0"/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(c);</a:t>
              </a:r>
              <a:endParaRPr lang="ko-KR" altLang="en-US" b="0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FD9988-603F-457E-875C-03E5B32CF64B}"/>
              </a:ext>
            </a:extLst>
          </p:cNvPr>
          <p:cNvSpPr/>
          <p:nvPr/>
        </p:nvSpPr>
        <p:spPr>
          <a:xfrm>
            <a:off x="10904361" y="4803551"/>
            <a:ext cx="657222" cy="1384995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false</a:t>
            </a:r>
          </a:p>
          <a:p>
            <a:r>
              <a:rPr lang="en-US" altLang="ko-KR" sz="1400" dirty="0"/>
              <a:t>true</a:t>
            </a:r>
          </a:p>
          <a:p>
            <a:r>
              <a:rPr lang="en-US" altLang="ko-KR" sz="1400" dirty="0"/>
              <a:t>true</a:t>
            </a:r>
          </a:p>
          <a:p>
            <a:r>
              <a:rPr lang="en-US" altLang="ko-KR" sz="1400" dirty="0"/>
              <a:t>4</a:t>
            </a:r>
          </a:p>
          <a:p>
            <a:r>
              <a:rPr lang="en-US" altLang="ko-KR" sz="1400" dirty="0"/>
              <a:t>4</a:t>
            </a:r>
          </a:p>
          <a:p>
            <a:r>
              <a:rPr lang="en-US" altLang="ko-KR" sz="1400" dirty="0"/>
              <a:t>4</a:t>
            </a:r>
            <a:endParaRPr lang="en-US" altLang="ko-KR" sz="10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8E033E2-DE96-49E3-ADAC-A7BA6849B536}"/>
              </a:ext>
            </a:extLst>
          </p:cNvPr>
          <p:cNvSpPr/>
          <p:nvPr/>
        </p:nvSpPr>
        <p:spPr>
          <a:xfrm>
            <a:off x="1020296" y="297449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5CD0F3B-320E-4741-BEB0-30291C1F8437}"/>
              </a:ext>
            </a:extLst>
          </p:cNvPr>
          <p:cNvSpPr/>
          <p:nvPr/>
        </p:nvSpPr>
        <p:spPr>
          <a:xfrm>
            <a:off x="6516024" y="1839049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E453A6B-2E71-4F48-B7E1-5AFE4061DC7F}"/>
              </a:ext>
            </a:extLst>
          </p:cNvPr>
          <p:cNvSpPr/>
          <p:nvPr/>
        </p:nvSpPr>
        <p:spPr>
          <a:xfrm>
            <a:off x="6516024" y="3303247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2956E91-FEE4-4143-8A0A-598E208B0700}"/>
              </a:ext>
            </a:extLst>
          </p:cNvPr>
          <p:cNvSpPr/>
          <p:nvPr/>
        </p:nvSpPr>
        <p:spPr>
          <a:xfrm>
            <a:off x="3792874" y="400959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9F2F9CA-D3EB-4FA8-A863-5E5C3FB4D07F}"/>
              </a:ext>
            </a:extLst>
          </p:cNvPr>
          <p:cNvSpPr/>
          <p:nvPr/>
        </p:nvSpPr>
        <p:spPr>
          <a:xfrm>
            <a:off x="1022126" y="527753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6D8B6B8-45B9-4A3B-B2B6-64FF814EA56C}"/>
              </a:ext>
            </a:extLst>
          </p:cNvPr>
          <p:cNvSpPr/>
          <p:nvPr/>
        </p:nvSpPr>
        <p:spPr>
          <a:xfrm>
            <a:off x="6516023" y="527753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3603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4CF73-055B-4E31-A213-C81BA084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96D5D-F76A-47B4-8B19-03F5C7A12634}"/>
              </a:ext>
            </a:extLst>
          </p:cNvPr>
          <p:cNvSpPr txBox="1"/>
          <p:nvPr/>
        </p:nvSpPr>
        <p:spPr>
          <a:xfrm>
            <a:off x="930876" y="1344783"/>
            <a:ext cx="100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연산자의 종류 </a:t>
            </a:r>
            <a:r>
              <a:rPr lang="en-US" altLang="ko-KR" dirty="0"/>
              <a:t>– </a:t>
            </a:r>
            <a:r>
              <a:rPr lang="ko-KR" altLang="en-US" b="1" dirty="0">
                <a:solidFill>
                  <a:srgbClr val="C00000"/>
                </a:solidFill>
              </a:rPr>
              <a:t>대입연산자 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en-US" altLang="ko-KR" dirty="0">
                <a:solidFill>
                  <a:srgbClr val="C00000"/>
                </a:solidFill>
              </a:rPr>
              <a:t>=, +=, -=, *=, /=, &amp;=, |=, &gt;&gt;=, &lt;&lt;=, &gt;&gt;&gt;=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11EA3C-8F76-4E3D-94CE-5DD5AE4794D5}"/>
              </a:ext>
            </a:extLst>
          </p:cNvPr>
          <p:cNvGrpSpPr/>
          <p:nvPr/>
        </p:nvGrpSpPr>
        <p:grpSpPr>
          <a:xfrm>
            <a:off x="6965063" y="2012794"/>
            <a:ext cx="4594574" cy="1415772"/>
            <a:chOff x="6979294" y="-267536"/>
            <a:chExt cx="4594574" cy="141577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CE0651-A97D-44B0-B71A-162EBFA138EB}"/>
                </a:ext>
              </a:extLst>
            </p:cNvPr>
            <p:cNvSpPr txBox="1"/>
            <p:nvPr/>
          </p:nvSpPr>
          <p:spPr>
            <a:xfrm>
              <a:off x="6979294" y="-21315"/>
              <a:ext cx="4594574" cy="1169551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수학에서는 불가능하고 자바코드에서는 가능한 이유</a:t>
              </a:r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  a = a+3</a:t>
              </a:r>
              <a:br>
                <a:rPr lang="en-US" altLang="ko-KR" sz="1400" dirty="0"/>
              </a:br>
              <a:r>
                <a:rPr lang="en-US" altLang="ko-KR" sz="1400" dirty="0"/>
                <a:t>  </a:t>
              </a:r>
              <a:r>
                <a:rPr lang="en-US" altLang="ko-KR" sz="1400" dirty="0">
                  <a:solidFill>
                    <a:srgbClr val="C00000"/>
                  </a:solidFill>
                </a:rPr>
                <a:t>step 1</a:t>
              </a:r>
              <a:r>
                <a:rPr lang="en-US" altLang="ko-KR" sz="1400" dirty="0"/>
                <a:t>. a+3 </a:t>
              </a:r>
              <a:r>
                <a:rPr lang="ko-KR" altLang="en-US" sz="1400" dirty="0"/>
                <a:t>연산</a:t>
              </a:r>
              <a:endParaRPr lang="en-US" altLang="ko-KR" sz="1400" dirty="0"/>
            </a:p>
            <a:p>
              <a:r>
                <a:rPr lang="en-US" altLang="ko-KR" sz="1400" dirty="0"/>
                <a:t>  </a:t>
              </a:r>
              <a:r>
                <a:rPr lang="en-US" altLang="ko-KR" sz="1400" dirty="0">
                  <a:solidFill>
                    <a:srgbClr val="C00000"/>
                  </a:solidFill>
                </a:rPr>
                <a:t>step 2</a:t>
              </a:r>
              <a:r>
                <a:rPr lang="en-US" altLang="ko-KR" sz="1400" dirty="0"/>
                <a:t>. step1</a:t>
              </a:r>
              <a:r>
                <a:rPr lang="ko-KR" altLang="en-US" sz="1400" dirty="0"/>
                <a:t>의 연산결과를 </a:t>
              </a:r>
              <a:r>
                <a:rPr lang="en-US" altLang="ko-KR" sz="1400" dirty="0"/>
                <a:t>a</a:t>
              </a:r>
              <a:r>
                <a:rPr lang="ko-KR" altLang="en-US" sz="1400" dirty="0"/>
                <a:t>에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입력</a:t>
              </a:r>
              <a:endParaRPr lang="en-US" altLang="ko-KR" sz="14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E57F4D-DB70-447A-B108-F395E06570FF}"/>
                </a:ext>
              </a:extLst>
            </p:cNvPr>
            <p:cNvSpPr txBox="1"/>
            <p:nvPr/>
          </p:nvSpPr>
          <p:spPr>
            <a:xfrm>
              <a:off x="6979294" y="-267536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D32F6F-DCE8-4773-ADBA-3BA809136FAE}"/>
              </a:ext>
            </a:extLst>
          </p:cNvPr>
          <p:cNvSpPr/>
          <p:nvPr/>
        </p:nvSpPr>
        <p:spPr>
          <a:xfrm>
            <a:off x="1092378" y="1970396"/>
            <a:ext cx="16674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대입연산자 </a:t>
            </a:r>
            <a:r>
              <a:rPr lang="en-US" altLang="ko-KR" sz="1400" dirty="0"/>
              <a:t>(=)</a:t>
            </a:r>
            <a:endParaRPr lang="ko-KR" altLang="en-US" sz="14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DEB43AD-ECE1-42F1-96FE-98F8360D9CDF}"/>
              </a:ext>
            </a:extLst>
          </p:cNvPr>
          <p:cNvSpPr/>
          <p:nvPr/>
        </p:nvSpPr>
        <p:spPr>
          <a:xfrm>
            <a:off x="1092378" y="4105554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대입연산과 다른 연산의 축약표현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7DDBEE2-5966-4792-B1E9-3A52D073FCA4}"/>
              </a:ext>
            </a:extLst>
          </p:cNvPr>
          <p:cNvSpPr/>
          <p:nvPr/>
        </p:nvSpPr>
        <p:spPr>
          <a:xfrm>
            <a:off x="5499758" y="3023717"/>
            <a:ext cx="657222" cy="738664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5</a:t>
            </a:r>
          </a:p>
          <a:p>
            <a:endParaRPr lang="en-US" altLang="ko-KR" sz="1400" dirty="0"/>
          </a:p>
          <a:p>
            <a:r>
              <a:rPr lang="en-US" altLang="ko-KR" sz="1400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6B0245-CEED-46FD-BC51-2907B67F56E4}"/>
              </a:ext>
            </a:extLst>
          </p:cNvPr>
          <p:cNvSpPr txBox="1"/>
          <p:nvPr/>
        </p:nvSpPr>
        <p:spPr>
          <a:xfrm>
            <a:off x="3397657" y="2012794"/>
            <a:ext cx="2798585" cy="276999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- </a:t>
            </a:r>
            <a:r>
              <a:rPr lang="ko-KR" altLang="en-US" sz="1200" dirty="0">
                <a:latin typeface="Consolas" panose="020B0609020204030204" pitchFamily="49" charset="0"/>
              </a:rPr>
              <a:t>오른쪽의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latin typeface="Consolas" panose="020B0609020204030204" pitchFamily="49" charset="0"/>
              </a:rPr>
              <a:t>연산결과를 왼쪽에 대입</a:t>
            </a:r>
            <a:endParaRPr lang="en-US" altLang="ko-KR" sz="1200" u="sng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6BEAD7B-9373-46D9-BE9C-31D2C8F73392}"/>
              </a:ext>
            </a:extLst>
          </p:cNvPr>
          <p:cNvGrpSpPr/>
          <p:nvPr/>
        </p:nvGrpSpPr>
        <p:grpSpPr>
          <a:xfrm>
            <a:off x="1559528" y="2370980"/>
            <a:ext cx="3789369" cy="1391401"/>
            <a:chOff x="7004601" y="4227109"/>
            <a:chExt cx="3789369" cy="139140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29262F-C652-4BB3-BCC6-43E3D261E3AA}"/>
                </a:ext>
              </a:extLst>
            </p:cNvPr>
            <p:cNvSpPr txBox="1"/>
            <p:nvPr/>
          </p:nvSpPr>
          <p:spPr>
            <a:xfrm>
              <a:off x="7004601" y="4227109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A785BB-3641-4AE0-BCFD-D9396B61B459}"/>
                </a:ext>
              </a:extLst>
            </p:cNvPr>
            <p:cNvSpPr txBox="1"/>
            <p:nvPr/>
          </p:nvSpPr>
          <p:spPr>
            <a:xfrm>
              <a:off x="7019020" y="4448959"/>
              <a:ext cx="3774950" cy="1169551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/>
                <a:t>int a = 3;</a:t>
              </a:r>
            </a:p>
            <a:p>
              <a:r>
                <a:rPr lang="en-US" altLang="ko-KR" b="0" dirty="0"/>
                <a:t>a=5;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(a);</a:t>
              </a:r>
            </a:p>
            <a:p>
              <a:r>
                <a:rPr lang="en-US" altLang="ko-KR" b="0" dirty="0"/>
                <a:t>a=a+3;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(a);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AC72899-3947-41D4-9DB9-0A0733674234}"/>
              </a:ext>
            </a:extLst>
          </p:cNvPr>
          <p:cNvSpPr txBox="1"/>
          <p:nvPr/>
        </p:nvSpPr>
        <p:spPr>
          <a:xfrm>
            <a:off x="7090623" y="2541305"/>
            <a:ext cx="258146" cy="21544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ex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78A321-5679-41CB-985A-2B8B815C6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150948"/>
              </p:ext>
            </p:extLst>
          </p:nvPr>
        </p:nvGraphicFramePr>
        <p:xfrm>
          <a:off x="1573947" y="4461725"/>
          <a:ext cx="1000010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63">
                  <a:extLst>
                    <a:ext uri="{9D8B030D-6E8A-4147-A177-3AD203B41FA5}">
                      <a16:colId xmlns:a16="http://schemas.microsoft.com/office/drawing/2014/main" val="1466932113"/>
                    </a:ext>
                  </a:extLst>
                </a:gridCol>
                <a:gridCol w="924570">
                  <a:extLst>
                    <a:ext uri="{9D8B030D-6E8A-4147-A177-3AD203B41FA5}">
                      <a16:colId xmlns:a16="http://schemas.microsoft.com/office/drawing/2014/main" val="243618498"/>
                    </a:ext>
                  </a:extLst>
                </a:gridCol>
                <a:gridCol w="924570">
                  <a:extLst>
                    <a:ext uri="{9D8B030D-6E8A-4147-A177-3AD203B41FA5}">
                      <a16:colId xmlns:a16="http://schemas.microsoft.com/office/drawing/2014/main" val="2597121428"/>
                    </a:ext>
                  </a:extLst>
                </a:gridCol>
                <a:gridCol w="924570">
                  <a:extLst>
                    <a:ext uri="{9D8B030D-6E8A-4147-A177-3AD203B41FA5}">
                      <a16:colId xmlns:a16="http://schemas.microsoft.com/office/drawing/2014/main" val="338183661"/>
                    </a:ext>
                  </a:extLst>
                </a:gridCol>
                <a:gridCol w="924570">
                  <a:extLst>
                    <a:ext uri="{9D8B030D-6E8A-4147-A177-3AD203B41FA5}">
                      <a16:colId xmlns:a16="http://schemas.microsoft.com/office/drawing/2014/main" val="3988325064"/>
                    </a:ext>
                  </a:extLst>
                </a:gridCol>
                <a:gridCol w="924570">
                  <a:extLst>
                    <a:ext uri="{9D8B030D-6E8A-4147-A177-3AD203B41FA5}">
                      <a16:colId xmlns:a16="http://schemas.microsoft.com/office/drawing/2014/main" val="1206060911"/>
                    </a:ext>
                  </a:extLst>
                </a:gridCol>
                <a:gridCol w="924570">
                  <a:extLst>
                    <a:ext uri="{9D8B030D-6E8A-4147-A177-3AD203B41FA5}">
                      <a16:colId xmlns:a16="http://schemas.microsoft.com/office/drawing/2014/main" val="810760713"/>
                    </a:ext>
                  </a:extLst>
                </a:gridCol>
                <a:gridCol w="1064974">
                  <a:extLst>
                    <a:ext uri="{9D8B030D-6E8A-4147-A177-3AD203B41FA5}">
                      <a16:colId xmlns:a16="http://schemas.microsoft.com/office/drawing/2014/main" val="3816308923"/>
                    </a:ext>
                  </a:extLst>
                </a:gridCol>
                <a:gridCol w="1064974">
                  <a:extLst>
                    <a:ext uri="{9D8B030D-6E8A-4147-A177-3AD203B41FA5}">
                      <a16:colId xmlns:a16="http://schemas.microsoft.com/office/drawing/2014/main" val="2853800703"/>
                    </a:ext>
                  </a:extLst>
                </a:gridCol>
                <a:gridCol w="1205377">
                  <a:extLst>
                    <a:ext uri="{9D8B030D-6E8A-4147-A177-3AD203B41FA5}">
                      <a16:colId xmlns:a16="http://schemas.microsoft.com/office/drawing/2014/main" val="2589203750"/>
                    </a:ext>
                  </a:extLst>
                </a:gridCol>
              </a:tblGrid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a=a-b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a=a*b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a=a/b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a&amp;b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a=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a|b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a=a&gt;&gt;b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a=a&gt;&gt;b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a=a&gt;&gt;&gt;b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319283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축약표현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a+=b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a-=b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a*=b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a/=b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a&amp;=b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a|=b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a&gt;&gt;=b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a&lt;&lt;=b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a&gt;&gt;&gt;=b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73269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8DE61F-2BA1-4535-B924-83E67B2D6F92}"/>
              </a:ext>
            </a:extLst>
          </p:cNvPr>
          <p:cNvSpPr/>
          <p:nvPr/>
        </p:nvSpPr>
        <p:spPr>
          <a:xfrm>
            <a:off x="5514177" y="5877377"/>
            <a:ext cx="657222" cy="30777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15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0D771C9-6435-4E27-B920-D2EF96A3B3C6}"/>
              </a:ext>
            </a:extLst>
          </p:cNvPr>
          <p:cNvGrpSpPr/>
          <p:nvPr/>
        </p:nvGrpSpPr>
        <p:grpSpPr>
          <a:xfrm>
            <a:off x="1573947" y="5224640"/>
            <a:ext cx="3789369" cy="960514"/>
            <a:chOff x="7004601" y="4227109"/>
            <a:chExt cx="3789369" cy="96051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AD3C17-1544-47CF-B164-D57607EC2C31}"/>
                </a:ext>
              </a:extLst>
            </p:cNvPr>
            <p:cNvSpPr txBox="1"/>
            <p:nvPr/>
          </p:nvSpPr>
          <p:spPr>
            <a:xfrm>
              <a:off x="7004601" y="4227109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20E910D-7F03-4420-BFE2-043ED27ADB97}"/>
                </a:ext>
              </a:extLst>
            </p:cNvPr>
            <p:cNvSpPr txBox="1"/>
            <p:nvPr/>
          </p:nvSpPr>
          <p:spPr>
            <a:xfrm>
              <a:off x="7019020" y="4448959"/>
              <a:ext cx="3774950" cy="738664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/>
                <a:t>int a = 3;</a:t>
              </a:r>
            </a:p>
            <a:p>
              <a:r>
                <a:rPr lang="en-US" altLang="ko-KR" b="0" dirty="0"/>
                <a:t>a*=5;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(a);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A83ED2A-82B7-41B6-8D6C-853487C64866}"/>
              </a:ext>
            </a:extLst>
          </p:cNvPr>
          <p:cNvGrpSpPr/>
          <p:nvPr/>
        </p:nvGrpSpPr>
        <p:grpSpPr>
          <a:xfrm>
            <a:off x="6965062" y="5185471"/>
            <a:ext cx="4594573" cy="984885"/>
            <a:chOff x="6979293" y="-267536"/>
            <a:chExt cx="4594573" cy="98488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DF76D8-492B-4642-BD11-DE0F3AB8540A}"/>
                </a:ext>
              </a:extLst>
            </p:cNvPr>
            <p:cNvSpPr txBox="1"/>
            <p:nvPr/>
          </p:nvSpPr>
          <p:spPr>
            <a:xfrm>
              <a:off x="6979293" y="-21315"/>
              <a:ext cx="4594573" cy="73866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u="sng" dirty="0">
                  <a:solidFill>
                    <a:srgbClr val="C00000"/>
                  </a:solidFill>
                </a:rPr>
                <a:t>증감연산자</a:t>
              </a:r>
              <a:r>
                <a:rPr lang="en-US" altLang="ko-KR" sz="1400" u="sng" dirty="0">
                  <a:solidFill>
                    <a:srgbClr val="C00000"/>
                  </a:solidFill>
                </a:rPr>
                <a:t>(++, --)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</a:rPr>
                <a:t>  - a=a+1; </a:t>
              </a:r>
              <a:r>
                <a:rPr lang="en-US" altLang="ko-KR" sz="1400" dirty="0">
                  <a:solidFill>
                    <a:srgbClr val="C00000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</a:t>
              </a:r>
              <a:r>
                <a:rPr lang="en-US" altLang="ko-KR" sz="1400" dirty="0">
                  <a:latin typeface="Consolas" panose="020B0609020204030204" pitchFamily="49" charset="0"/>
                  <a:sym typeface="Wingdings" panose="05000000000000000000" pitchFamily="2" charset="2"/>
                </a:rPr>
                <a:t> a+=1 </a:t>
              </a:r>
              <a:r>
                <a:rPr lang="en-US" altLang="ko-KR" sz="1400" dirty="0">
                  <a:solidFill>
                    <a:srgbClr val="C00000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</a:t>
              </a:r>
              <a:r>
                <a:rPr lang="en-US" altLang="ko-KR" sz="1400" dirty="0">
                  <a:latin typeface="Consolas" panose="020B0609020204030204" pitchFamily="49" charset="0"/>
                  <a:sym typeface="Wingdings" panose="05000000000000000000" pitchFamily="2" charset="2"/>
                </a:rPr>
                <a:t> a++;</a:t>
              </a:r>
            </a:p>
            <a:p>
              <a:r>
                <a:rPr lang="ko-KR" altLang="en-US" sz="1400" dirty="0">
                  <a:latin typeface="Consolas" panose="020B0609020204030204" pitchFamily="49" charset="0"/>
                </a:rPr>
                <a:t>  </a:t>
              </a:r>
              <a:r>
                <a:rPr lang="en-US" altLang="ko-KR" sz="1400" dirty="0">
                  <a:latin typeface="Consolas" panose="020B0609020204030204" pitchFamily="49" charset="0"/>
                </a:rPr>
                <a:t>- a=a-1; </a:t>
              </a:r>
              <a:r>
                <a:rPr lang="en-US" altLang="ko-KR" sz="1400" dirty="0">
                  <a:solidFill>
                    <a:srgbClr val="C00000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</a:t>
              </a:r>
              <a:r>
                <a:rPr lang="en-US" altLang="ko-KR" sz="1400" dirty="0">
                  <a:latin typeface="Consolas" panose="020B0609020204030204" pitchFamily="49" charset="0"/>
                  <a:sym typeface="Wingdings" panose="05000000000000000000" pitchFamily="2" charset="2"/>
                </a:rPr>
                <a:t> a-=1 </a:t>
              </a:r>
              <a:r>
                <a:rPr lang="en-US" altLang="ko-KR" sz="1400" dirty="0">
                  <a:solidFill>
                    <a:srgbClr val="C00000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</a:t>
              </a:r>
              <a:r>
                <a:rPr lang="en-US" altLang="ko-KR" sz="1400" dirty="0">
                  <a:latin typeface="Consolas" panose="020B0609020204030204" pitchFamily="49" charset="0"/>
                  <a:sym typeface="Wingdings" panose="05000000000000000000" pitchFamily="2" charset="2"/>
                </a:rPr>
                <a:t> a--;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4558FB3-25D4-43A3-A1B6-74AB9E249B97}"/>
                </a:ext>
              </a:extLst>
            </p:cNvPr>
            <p:cNvSpPr txBox="1"/>
            <p:nvPr/>
          </p:nvSpPr>
          <p:spPr>
            <a:xfrm>
              <a:off x="6979294" y="-267536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9F15E616-FA24-4C4A-9C64-2E413DE36137}"/>
              </a:ext>
            </a:extLst>
          </p:cNvPr>
          <p:cNvSpPr/>
          <p:nvPr/>
        </p:nvSpPr>
        <p:spPr>
          <a:xfrm>
            <a:off x="1036587" y="289796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97A162B-ABF1-4569-BFFA-57CD6D393DE6}"/>
              </a:ext>
            </a:extLst>
          </p:cNvPr>
          <p:cNvSpPr/>
          <p:nvPr/>
        </p:nvSpPr>
        <p:spPr>
          <a:xfrm>
            <a:off x="6574001" y="2707719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AF9787-3EAA-45E5-BC31-F0AD36316FA5}"/>
              </a:ext>
            </a:extLst>
          </p:cNvPr>
          <p:cNvSpPr/>
          <p:nvPr/>
        </p:nvSpPr>
        <p:spPr>
          <a:xfrm>
            <a:off x="1092378" y="493396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062ACE6-F00E-4905-89E7-AE5F94EDA03E}"/>
              </a:ext>
            </a:extLst>
          </p:cNvPr>
          <p:cNvSpPr/>
          <p:nvPr/>
        </p:nvSpPr>
        <p:spPr>
          <a:xfrm>
            <a:off x="6458803" y="533236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6175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4CF73-055B-4E31-A213-C81BA084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96D5D-F76A-47B4-8B19-03F5C7A12634}"/>
              </a:ext>
            </a:extLst>
          </p:cNvPr>
          <p:cNvSpPr txBox="1"/>
          <p:nvPr/>
        </p:nvSpPr>
        <p:spPr>
          <a:xfrm>
            <a:off x="930876" y="1344783"/>
            <a:ext cx="100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연산자의 종류 </a:t>
            </a:r>
            <a:r>
              <a:rPr lang="en-US" altLang="ko-KR" dirty="0"/>
              <a:t>– </a:t>
            </a:r>
            <a:r>
              <a:rPr lang="ko-KR" altLang="en-US" b="1" dirty="0" err="1">
                <a:solidFill>
                  <a:srgbClr val="C00000"/>
                </a:solidFill>
              </a:rPr>
              <a:t>삼항연산자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참 또는 거짓</a:t>
            </a:r>
            <a:r>
              <a:rPr lang="en-US" altLang="ko-KR" dirty="0">
                <a:solidFill>
                  <a:srgbClr val="C00000"/>
                </a:solidFill>
              </a:rPr>
              <a:t>)? x : y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D32F6F-DCE8-4773-ADBA-3BA809136FAE}"/>
              </a:ext>
            </a:extLst>
          </p:cNvPr>
          <p:cNvSpPr/>
          <p:nvPr/>
        </p:nvSpPr>
        <p:spPr>
          <a:xfrm>
            <a:off x="1092378" y="1970396"/>
            <a:ext cx="2026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/>
              <a:t>삼항연산</a:t>
            </a:r>
            <a:r>
              <a:rPr lang="ko-KR" altLang="en-US" sz="1400" dirty="0"/>
              <a:t> 처리방식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7DDBEE2-5966-4792-B1E9-3A52D073FCA4}"/>
              </a:ext>
            </a:extLst>
          </p:cNvPr>
          <p:cNvSpPr/>
          <p:nvPr/>
        </p:nvSpPr>
        <p:spPr>
          <a:xfrm>
            <a:off x="5741778" y="4398948"/>
            <a:ext cx="657222" cy="738664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9</a:t>
            </a:r>
          </a:p>
          <a:p>
            <a:endParaRPr lang="en-US" altLang="ko-KR" sz="1400" dirty="0"/>
          </a:p>
          <a:p>
            <a:r>
              <a:rPr lang="en-US" altLang="ko-KR" sz="1400" dirty="0"/>
              <a:t>10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6BEAD7B-9373-46D9-BE9C-31D2C8F73392}"/>
              </a:ext>
            </a:extLst>
          </p:cNvPr>
          <p:cNvGrpSpPr/>
          <p:nvPr/>
        </p:nvGrpSpPr>
        <p:grpSpPr>
          <a:xfrm>
            <a:off x="1750028" y="3961655"/>
            <a:ext cx="3789369" cy="1175957"/>
            <a:chOff x="7004601" y="4227109"/>
            <a:chExt cx="3789369" cy="117595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29262F-C652-4BB3-BCC6-43E3D261E3AA}"/>
                </a:ext>
              </a:extLst>
            </p:cNvPr>
            <p:cNvSpPr txBox="1"/>
            <p:nvPr/>
          </p:nvSpPr>
          <p:spPr>
            <a:xfrm>
              <a:off x="7004601" y="4227109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A785BB-3641-4AE0-BCFD-D9396B61B459}"/>
                </a:ext>
              </a:extLst>
            </p:cNvPr>
            <p:cNvSpPr txBox="1"/>
            <p:nvPr/>
          </p:nvSpPr>
          <p:spPr>
            <a:xfrm>
              <a:off x="7019020" y="4448959"/>
              <a:ext cx="3774950" cy="954107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/>
                <a:t>int a = (3&gt;5)? 6:9;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(a);</a:t>
              </a:r>
            </a:p>
            <a:p>
              <a:r>
                <a:rPr lang="en-US" altLang="ko-KR" b="0" dirty="0"/>
                <a:t>int b = (5&gt;3)? 10:20;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(b);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DCE96A2-0330-4F59-AF2D-EC0E0D4A98A2}"/>
              </a:ext>
            </a:extLst>
          </p:cNvPr>
          <p:cNvGrpSpPr/>
          <p:nvPr/>
        </p:nvGrpSpPr>
        <p:grpSpPr>
          <a:xfrm>
            <a:off x="2290729" y="2732004"/>
            <a:ext cx="2798585" cy="927998"/>
            <a:chOff x="2062129" y="2408154"/>
            <a:chExt cx="2798585" cy="92799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6B0245-CEED-46FD-BC51-2907B67F56E4}"/>
                </a:ext>
              </a:extLst>
            </p:cNvPr>
            <p:cNvSpPr txBox="1"/>
            <p:nvPr/>
          </p:nvSpPr>
          <p:spPr>
            <a:xfrm>
              <a:off x="2062129" y="2408154"/>
              <a:ext cx="2798585" cy="30777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ko-KR" sz="1400" dirty="0">
                  <a:latin typeface="+mj-lt"/>
                </a:rPr>
                <a:t>(</a:t>
              </a:r>
              <a:r>
                <a:rPr lang="ko-KR" altLang="en-US" sz="1400" dirty="0">
                  <a:latin typeface="+mj-lt"/>
                </a:rPr>
                <a:t>참 또는 거짓</a:t>
              </a:r>
              <a:r>
                <a:rPr lang="en-US" altLang="ko-KR" sz="1400" dirty="0">
                  <a:latin typeface="+mj-lt"/>
                </a:rPr>
                <a:t>)?  x  :  y</a:t>
              </a:r>
              <a:endParaRPr lang="ko-KR" altLang="en-US" sz="1400" dirty="0">
                <a:latin typeface="+mj-lt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F727761-E558-4616-991A-96A5D5C50241}"/>
                </a:ext>
              </a:extLst>
            </p:cNvPr>
            <p:cNvSpPr/>
            <p:nvPr/>
          </p:nvSpPr>
          <p:spPr>
            <a:xfrm>
              <a:off x="2213021" y="2874487"/>
              <a:ext cx="954107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rgbClr val="C00000"/>
                  </a:solidFill>
                </a:rPr>
                <a:t>비교연산자</a:t>
              </a:r>
              <a:endParaRPr lang="en-US" altLang="ko-KR" sz="1200" dirty="0">
                <a:solidFill>
                  <a:srgbClr val="C00000"/>
                </a:solidFill>
              </a:endParaRPr>
            </a:p>
            <a:p>
              <a:r>
                <a:rPr lang="ko-KR" altLang="en-US" sz="1200" dirty="0">
                  <a:solidFill>
                    <a:srgbClr val="C00000"/>
                  </a:solidFill>
                </a:rPr>
                <a:t>논리연산자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50D5040-7C87-4C43-9029-E7C5E37B09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195" y="2656835"/>
              <a:ext cx="364700" cy="21765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31C915D-7F20-4A2C-8A3A-C85D654A09DD}"/>
                </a:ext>
              </a:extLst>
            </p:cNvPr>
            <p:cNvSpPr/>
            <p:nvPr/>
          </p:nvSpPr>
          <p:spPr>
            <a:xfrm>
              <a:off x="3564739" y="2874434"/>
              <a:ext cx="492443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rgbClr val="C00000"/>
                  </a:solidFill>
                </a:rPr>
                <a:t>참인</a:t>
              </a:r>
              <a:endParaRPr lang="en-US" altLang="ko-KR" sz="1200" dirty="0">
                <a:solidFill>
                  <a:srgbClr val="C00000"/>
                </a:solidFill>
              </a:endParaRPr>
            </a:p>
            <a:p>
              <a:r>
                <a:rPr lang="ko-KR" altLang="en-US" sz="1200" dirty="0">
                  <a:solidFill>
                    <a:srgbClr val="C00000"/>
                  </a:solidFill>
                </a:rPr>
                <a:t>경우</a:t>
              </a:r>
              <a:endParaRPr lang="en-US" altLang="ko-KR" sz="1200" dirty="0">
                <a:solidFill>
                  <a:srgbClr val="C0000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597C46F-5CB7-405C-853F-77F82A593F30}"/>
                </a:ext>
              </a:extLst>
            </p:cNvPr>
            <p:cNvSpPr/>
            <p:nvPr/>
          </p:nvSpPr>
          <p:spPr>
            <a:xfrm>
              <a:off x="4133828" y="2874434"/>
              <a:ext cx="646331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C00000"/>
                  </a:solidFill>
                </a:rPr>
                <a:t>거짓인</a:t>
              </a:r>
              <a:endParaRPr lang="en-US" altLang="ko-KR" sz="1200" dirty="0">
                <a:solidFill>
                  <a:srgbClr val="C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rgbClr val="C00000"/>
                  </a:solidFill>
                </a:rPr>
                <a:t>경우</a:t>
              </a:r>
              <a:endParaRPr lang="en-US" altLang="ko-KR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0ED9354-74FA-4031-8F56-EBC52203CBB5}"/>
                </a:ext>
              </a:extLst>
            </p:cNvPr>
            <p:cNvCxnSpPr>
              <a:stCxn id="31" idx="0"/>
            </p:cNvCxnSpPr>
            <p:nvPr/>
          </p:nvCxnSpPr>
          <p:spPr>
            <a:xfrm flipV="1">
              <a:off x="3810961" y="2656835"/>
              <a:ext cx="122864" cy="21759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035A9F7-0A28-45F2-B555-D745D52D3FC5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4330947" y="2656835"/>
              <a:ext cx="126047" cy="21759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3D2C84D-1C7B-4AB9-BCE1-258C75C353C2}"/>
              </a:ext>
            </a:extLst>
          </p:cNvPr>
          <p:cNvGrpSpPr/>
          <p:nvPr/>
        </p:nvGrpSpPr>
        <p:grpSpPr>
          <a:xfrm>
            <a:off x="6917438" y="2012794"/>
            <a:ext cx="4388737" cy="3785651"/>
            <a:chOff x="6965063" y="2012794"/>
            <a:chExt cx="4388737" cy="3785651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C544440-91A3-4B40-8391-54A3747EF576}"/>
                </a:ext>
              </a:extLst>
            </p:cNvPr>
            <p:cNvGrpSpPr/>
            <p:nvPr/>
          </p:nvGrpSpPr>
          <p:grpSpPr>
            <a:xfrm>
              <a:off x="6965063" y="2012794"/>
              <a:ext cx="4388737" cy="3785651"/>
              <a:chOff x="6965063" y="2012794"/>
              <a:chExt cx="4388737" cy="3785651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6E11EA3C-8F76-4E3D-94CE-5DD5AE4794D5}"/>
                  </a:ext>
                </a:extLst>
              </p:cNvPr>
              <p:cNvGrpSpPr/>
              <p:nvPr/>
            </p:nvGrpSpPr>
            <p:grpSpPr>
              <a:xfrm>
                <a:off x="6965063" y="2012794"/>
                <a:ext cx="4388737" cy="3785651"/>
                <a:chOff x="6979294" y="-267536"/>
                <a:chExt cx="4388737" cy="3785651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CE0651-A97D-44B0-B71A-162EBFA138EB}"/>
                    </a:ext>
                  </a:extLst>
                </p:cNvPr>
                <p:cNvSpPr txBox="1"/>
                <p:nvPr/>
              </p:nvSpPr>
              <p:spPr>
                <a:xfrm>
                  <a:off x="6979294" y="-21315"/>
                  <a:ext cx="4388737" cy="3539430"/>
                </a:xfrm>
                <a:prstGeom prst="rect">
                  <a:avLst/>
                </a:prstGeom>
                <a:noFill/>
                <a:ln w="15875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err="1"/>
                    <a:t>삼항연산자는</a:t>
                  </a:r>
                  <a:r>
                    <a:rPr lang="ko-KR" altLang="en-US" sz="1400" dirty="0"/>
                    <a:t> </a:t>
                  </a:r>
                  <a:r>
                    <a:rPr lang="en-US" altLang="ko-KR" sz="1400" dirty="0"/>
                    <a:t>if-else </a:t>
                  </a:r>
                  <a:r>
                    <a:rPr lang="ko-KR" altLang="en-US" sz="1400" dirty="0"/>
                    <a:t>제어문으로 변경 가능</a:t>
                  </a:r>
                  <a:endParaRPr lang="en-US" altLang="ko-KR" sz="1400" dirty="0"/>
                </a:p>
                <a:p>
                  <a:endParaRPr lang="en-US" altLang="ko-KR" sz="1400" dirty="0"/>
                </a:p>
                <a:p>
                  <a:endParaRPr lang="en-US" altLang="ko-KR" sz="1400" dirty="0"/>
                </a:p>
                <a:p>
                  <a:endParaRPr lang="en-US" altLang="ko-KR" sz="1400" dirty="0"/>
                </a:p>
                <a:p>
                  <a:endParaRPr lang="en-US" altLang="ko-KR" sz="1400" dirty="0"/>
                </a:p>
                <a:p>
                  <a:endParaRPr lang="en-US" altLang="ko-KR" sz="1400" dirty="0"/>
                </a:p>
                <a:p>
                  <a:endParaRPr lang="en-US" altLang="ko-KR" sz="1400" dirty="0"/>
                </a:p>
                <a:p>
                  <a:endParaRPr lang="en-US" altLang="ko-KR" sz="1400" dirty="0"/>
                </a:p>
                <a:p>
                  <a:endParaRPr lang="en-US" altLang="ko-KR" sz="1400" dirty="0"/>
                </a:p>
                <a:p>
                  <a:endParaRPr lang="en-US" altLang="ko-KR" sz="1400" dirty="0"/>
                </a:p>
                <a:p>
                  <a:endParaRPr lang="en-US" altLang="ko-KR" sz="1400" dirty="0"/>
                </a:p>
                <a:p>
                  <a:endParaRPr lang="en-US" altLang="ko-KR" sz="1400" dirty="0"/>
                </a:p>
                <a:p>
                  <a:endParaRPr lang="en-US" altLang="ko-KR" sz="1400" dirty="0"/>
                </a:p>
                <a:p>
                  <a:endParaRPr lang="en-US" altLang="ko-KR" sz="1400" dirty="0"/>
                </a:p>
                <a:p>
                  <a:endParaRPr lang="en-US" altLang="ko-KR" sz="1400" dirty="0"/>
                </a:p>
                <a:p>
                  <a:r>
                    <a:rPr lang="en-US" altLang="ko-KR" sz="1400" dirty="0"/>
                    <a:t> </a:t>
                  </a:r>
                  <a:endParaRPr lang="en-US" altLang="ko-KR" sz="14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E57F4D-DB70-447A-B108-F395E06570FF}"/>
                    </a:ext>
                  </a:extLst>
                </p:cNvPr>
                <p:cNvSpPr txBox="1"/>
                <p:nvPr/>
              </p:nvSpPr>
              <p:spPr>
                <a:xfrm>
                  <a:off x="6979294" y="-267536"/>
                  <a:ext cx="328336" cy="246221"/>
                </a:xfrm>
                <a:prstGeom prst="rect">
                  <a:avLst/>
                </a:prstGeom>
                <a:solidFill>
                  <a:srgbClr val="C00000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</a:rPr>
                    <a:t>TIP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D69D7277-A2B4-413A-AB0A-17E19E0B9BAE}"/>
                  </a:ext>
                </a:extLst>
              </p:cNvPr>
              <p:cNvGrpSpPr/>
              <p:nvPr/>
            </p:nvGrpSpPr>
            <p:grpSpPr>
              <a:xfrm>
                <a:off x="7081097" y="2683068"/>
                <a:ext cx="3789370" cy="745070"/>
                <a:chOff x="7004600" y="4227109"/>
                <a:chExt cx="3789370" cy="745070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8096324-7F36-46A7-B994-CD176B60BF15}"/>
                    </a:ext>
                  </a:extLst>
                </p:cNvPr>
                <p:cNvSpPr txBox="1"/>
                <p:nvPr/>
              </p:nvSpPr>
              <p:spPr>
                <a:xfrm>
                  <a:off x="7004600" y="4227109"/>
                  <a:ext cx="1005627" cy="21544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bg1"/>
                      </a:solidFill>
                    </a:rPr>
                    <a:t>삼항연산자</a:t>
                  </a:r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75ABD58-58F8-4DEF-8128-FE6F6F6C9837}"/>
                    </a:ext>
                  </a:extLst>
                </p:cNvPr>
                <p:cNvSpPr txBox="1"/>
                <p:nvPr/>
              </p:nvSpPr>
              <p:spPr>
                <a:xfrm>
                  <a:off x="7019020" y="4448959"/>
                  <a:ext cx="3774950" cy="523220"/>
                </a:xfrm>
                <a:prstGeom prst="rect">
                  <a:avLst/>
                </a:prstGeom>
                <a:noFill/>
                <a:ln w="158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400" b="1">
                      <a:latin typeface="Consolas" panose="020B0609020204030204" pitchFamily="49" charset="0"/>
                    </a:defRPr>
                  </a:lvl1pPr>
                </a:lstStyle>
                <a:p>
                  <a:r>
                    <a:rPr lang="en-US" altLang="ko-KR" b="0" dirty="0"/>
                    <a:t>int a = (3&gt;5)? 6:9;</a:t>
                  </a:r>
                </a:p>
                <a:p>
                  <a:r>
                    <a:rPr lang="en-US" altLang="ko-KR" b="0" dirty="0" err="1"/>
                    <a:t>System.out.println</a:t>
                  </a:r>
                  <a:r>
                    <a:rPr lang="en-US" altLang="ko-KR" b="0" dirty="0"/>
                    <a:t>(a);</a:t>
                  </a: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8527DC8B-438C-4BF5-A97E-A7EF82893A5E}"/>
                  </a:ext>
                </a:extLst>
              </p:cNvPr>
              <p:cNvGrpSpPr/>
              <p:nvPr/>
            </p:nvGrpSpPr>
            <p:grpSpPr>
              <a:xfrm>
                <a:off x="7081097" y="3828965"/>
                <a:ext cx="3789370" cy="1822288"/>
                <a:chOff x="7004600" y="4227109"/>
                <a:chExt cx="3789370" cy="1822288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AF04970-6119-479F-9720-913EAFFFD8A3}"/>
                    </a:ext>
                  </a:extLst>
                </p:cNvPr>
                <p:cNvSpPr txBox="1"/>
                <p:nvPr/>
              </p:nvSpPr>
              <p:spPr>
                <a:xfrm>
                  <a:off x="7004600" y="4227109"/>
                  <a:ext cx="1005627" cy="21544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</a:rPr>
                    <a:t>if-else</a:t>
                  </a:r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73E0903-AA46-4AF3-9E04-9CC0D7D1754A}"/>
                    </a:ext>
                  </a:extLst>
                </p:cNvPr>
                <p:cNvSpPr txBox="1"/>
                <p:nvPr/>
              </p:nvSpPr>
              <p:spPr>
                <a:xfrm>
                  <a:off x="7019020" y="4448959"/>
                  <a:ext cx="3774950" cy="1600438"/>
                </a:xfrm>
                <a:prstGeom prst="rect">
                  <a:avLst/>
                </a:prstGeom>
                <a:noFill/>
                <a:ln w="158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400" b="1">
                      <a:latin typeface="Consolas" panose="020B0609020204030204" pitchFamily="49" charset="0"/>
                    </a:defRPr>
                  </a:lvl1pPr>
                </a:lstStyle>
                <a:p>
                  <a:r>
                    <a:rPr lang="en-US" altLang="ko-KR" b="0" dirty="0"/>
                    <a:t>int a;</a:t>
                  </a:r>
                </a:p>
                <a:p>
                  <a:r>
                    <a:rPr lang="en-US" altLang="ko-KR" b="0" dirty="0"/>
                    <a:t>if(3&gt;5) {</a:t>
                  </a:r>
                </a:p>
                <a:p>
                  <a:r>
                    <a:rPr lang="en-US" altLang="ko-KR" b="0" dirty="0"/>
                    <a:t>    a=6;</a:t>
                  </a:r>
                </a:p>
                <a:p>
                  <a:r>
                    <a:rPr lang="en-US" altLang="ko-KR" b="0" dirty="0"/>
                    <a:t>} else {</a:t>
                  </a:r>
                </a:p>
                <a:p>
                  <a:r>
                    <a:rPr lang="en-US" altLang="ko-KR" b="0" dirty="0"/>
                    <a:t>    a=9;</a:t>
                  </a:r>
                </a:p>
                <a:p>
                  <a:r>
                    <a:rPr lang="en-US" altLang="ko-KR" b="0" dirty="0"/>
                    <a:t>}</a:t>
                  </a:r>
                </a:p>
                <a:p>
                  <a:r>
                    <a:rPr lang="en-US" altLang="ko-KR" b="0" dirty="0" err="1"/>
                    <a:t>System.out.println</a:t>
                  </a:r>
                  <a:r>
                    <a:rPr lang="en-US" altLang="ko-KR" b="0" dirty="0"/>
                    <a:t>(a);</a:t>
                  </a:r>
                </a:p>
              </p:txBody>
            </p:sp>
          </p:grpSp>
        </p:grp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817FBB5-E3AA-4624-A891-B1B5AD8AAC44}"/>
                </a:ext>
              </a:extLst>
            </p:cNvPr>
            <p:cNvCxnSpPr/>
            <p:nvPr/>
          </p:nvCxnSpPr>
          <p:spPr>
            <a:xfrm flipV="1">
              <a:off x="8086724" y="3761630"/>
              <a:ext cx="742951" cy="175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24C73F8-442F-4474-AC04-58D524CD8FAC}"/>
                </a:ext>
              </a:extLst>
            </p:cNvPr>
            <p:cNvSpPr/>
            <p:nvPr/>
          </p:nvSpPr>
          <p:spPr>
            <a:xfrm>
              <a:off x="8776354" y="3595846"/>
              <a:ext cx="11448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err="1">
                  <a:solidFill>
                    <a:srgbClr val="0070C0"/>
                  </a:solidFill>
                </a:rPr>
                <a:t>제어문</a:t>
              </a:r>
              <a:r>
                <a:rPr lang="ko-KR" altLang="en-US" sz="1400" dirty="0">
                  <a:solidFill>
                    <a:srgbClr val="0070C0"/>
                  </a:solidFill>
                </a:rPr>
                <a:t> 참조</a:t>
              </a:r>
            </a:p>
          </p:txBody>
        </p: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0E5C39B9-6FD4-4E89-80A9-D9BD407BBF76}"/>
                </a:ext>
              </a:extLst>
            </p:cNvPr>
            <p:cNvSpPr/>
            <p:nvPr/>
          </p:nvSpPr>
          <p:spPr>
            <a:xfrm>
              <a:off x="7488660" y="3469449"/>
              <a:ext cx="188490" cy="3017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ACCC67DB-BFF0-43BC-927F-DFBD53DDE08C}"/>
              </a:ext>
            </a:extLst>
          </p:cNvPr>
          <p:cNvSpPr/>
          <p:nvPr/>
        </p:nvSpPr>
        <p:spPr>
          <a:xfrm>
            <a:off x="1578248" y="277231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982A09C-C87C-4365-965D-6DE449A12104}"/>
              </a:ext>
            </a:extLst>
          </p:cNvPr>
          <p:cNvSpPr/>
          <p:nvPr/>
        </p:nvSpPr>
        <p:spPr>
          <a:xfrm>
            <a:off x="1231083" y="451236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942C110-3093-4A75-8FA0-F0E85088981C}"/>
              </a:ext>
            </a:extLst>
          </p:cNvPr>
          <p:cNvSpPr/>
          <p:nvPr/>
        </p:nvSpPr>
        <p:spPr>
          <a:xfrm>
            <a:off x="6483436" y="3685181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0845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D2445-399D-493D-93B9-E88AB74E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4" y="3183195"/>
            <a:ext cx="4505325" cy="49161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The End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5219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4CF73-055B-4E31-A213-C81BA084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96D5D-F76A-47B4-8B19-03F5C7A12634}"/>
              </a:ext>
            </a:extLst>
          </p:cNvPr>
          <p:cNvSpPr txBox="1"/>
          <p:nvPr/>
        </p:nvSpPr>
        <p:spPr>
          <a:xfrm>
            <a:off x="930876" y="1344783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연산자의 종류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7CBEE43-DDBB-4E91-85B4-AB5AA5F90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314724"/>
              </p:ext>
            </p:extLst>
          </p:nvPr>
        </p:nvGraphicFramePr>
        <p:xfrm>
          <a:off x="1657349" y="2122984"/>
          <a:ext cx="9504997" cy="351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1161570149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2305985643"/>
                    </a:ext>
                  </a:extLst>
                </a:gridCol>
                <a:gridCol w="3362325">
                  <a:extLst>
                    <a:ext uri="{9D8B030D-6E8A-4147-A177-3AD203B41FA5}">
                      <a16:colId xmlns:a16="http://schemas.microsoft.com/office/drawing/2014/main" val="2488543868"/>
                    </a:ext>
                  </a:extLst>
                </a:gridCol>
                <a:gridCol w="2700989">
                  <a:extLst>
                    <a:ext uri="{9D8B030D-6E8A-4147-A177-3AD203B41FA5}">
                      <a16:colId xmlns:a16="http://schemas.microsoft.com/office/drawing/2014/main" val="2143913629"/>
                    </a:ext>
                  </a:extLst>
                </a:gridCol>
                <a:gridCol w="1947210">
                  <a:extLst>
                    <a:ext uri="{9D8B030D-6E8A-4147-A177-3AD203B41FA5}">
                      <a16:colId xmlns:a16="http://schemas.microsoft.com/office/drawing/2014/main" val="3505039034"/>
                    </a:ext>
                  </a:extLst>
                </a:gridCol>
              </a:tblGrid>
              <a:tr h="4015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연산기호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8195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산술연산자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+, -, *, /, %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사칙연산 및 나머지연산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206979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증감연산자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++, --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데이터 값의 </a:t>
                      </a:r>
                      <a:r>
                        <a:rPr lang="en-US" altLang="ko-KR" sz="1200" b="0" dirty="0"/>
                        <a:t>1</a:t>
                      </a:r>
                      <a:r>
                        <a:rPr lang="ko-KR" altLang="en-US" sz="1200" b="0" dirty="0"/>
                        <a:t>증가 및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656007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비트연산자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&amp;, |, ~, ^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비트 </a:t>
                      </a:r>
                      <a:r>
                        <a:rPr lang="en-US" altLang="ko-KR" sz="1200" b="0" dirty="0"/>
                        <a:t>AND, OR, NOT, XOR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18936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rgbClr val="C00000"/>
                          </a:solidFill>
                        </a:rPr>
                        <a:t>쉬프트연산자</a:t>
                      </a:r>
                      <a:endParaRPr lang="ko-KR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&gt;&gt;, &lt;&lt;, &gt;&gt;&gt;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비트단위의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882573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비교연산자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&lt;, &gt;, &lt;=, &gt;=, ==, !=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데이터의 크기 비교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참 또는 거짓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82473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6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논리연산자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&amp;&amp;, ||, !, ^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논리적</a:t>
                      </a:r>
                      <a:r>
                        <a:rPr lang="en-US" altLang="ko-KR" sz="1200" b="0" dirty="0"/>
                        <a:t> AND, OR, NOT, XOR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15964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7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대입연산자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=, +=, -=, *=, /=, &amp;=, |=, &gt;&gt;=, &lt;&lt;=, &gt;&gt;&gt;=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산술연산 결과의 대입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축약형 표현</a:t>
                      </a:r>
                      <a:r>
                        <a:rPr lang="en-US" altLang="ko-KR" sz="1200" b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092800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8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rgbClr val="C00000"/>
                          </a:solidFill>
                        </a:rPr>
                        <a:t>삼항연산자</a:t>
                      </a:r>
                      <a:endParaRPr lang="en-US" altLang="ko-KR" sz="1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참 또는 거짓</a:t>
                      </a:r>
                      <a:r>
                        <a:rPr lang="en-US" altLang="ko-KR" sz="1200" b="0" dirty="0"/>
                        <a:t>)? x :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참인 경우 </a:t>
                      </a:r>
                      <a:r>
                        <a:rPr lang="en-US" altLang="ko-KR" sz="1200" b="0" dirty="0"/>
                        <a:t>x, </a:t>
                      </a:r>
                      <a:r>
                        <a:rPr lang="ko-KR" altLang="en-US" sz="1200" b="0" dirty="0"/>
                        <a:t>거짓인 경우 </a:t>
                      </a:r>
                      <a:r>
                        <a:rPr lang="en-US" altLang="ko-KR" sz="1200" b="0" dirty="0"/>
                        <a:t>y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650838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CF437160-550D-4A84-937A-99A8AB3EAF22}"/>
              </a:ext>
            </a:extLst>
          </p:cNvPr>
          <p:cNvSpPr/>
          <p:nvPr/>
        </p:nvSpPr>
        <p:spPr>
          <a:xfrm>
            <a:off x="1029654" y="362938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2989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4CF73-055B-4E31-A213-C81BA084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96D5D-F76A-47B4-8B19-03F5C7A12634}"/>
              </a:ext>
            </a:extLst>
          </p:cNvPr>
          <p:cNvSpPr txBox="1"/>
          <p:nvPr/>
        </p:nvSpPr>
        <p:spPr>
          <a:xfrm>
            <a:off x="930876" y="1344783"/>
            <a:ext cx="481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연산자의 종류 </a:t>
            </a:r>
            <a:r>
              <a:rPr lang="en-US" altLang="ko-KR" dirty="0"/>
              <a:t>– </a:t>
            </a:r>
            <a:r>
              <a:rPr lang="ko-KR" altLang="en-US" b="1" dirty="0">
                <a:solidFill>
                  <a:srgbClr val="C00000"/>
                </a:solidFill>
              </a:rPr>
              <a:t>산술연산자 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en-US" altLang="ko-KR" dirty="0">
                <a:solidFill>
                  <a:srgbClr val="C00000"/>
                </a:solidFill>
              </a:rPr>
              <a:t>+, -, *, /, %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925AC-6CE2-4366-9F34-D6E40AD71447}"/>
              </a:ext>
            </a:extLst>
          </p:cNvPr>
          <p:cNvSpPr txBox="1"/>
          <p:nvPr/>
        </p:nvSpPr>
        <p:spPr>
          <a:xfrm>
            <a:off x="1489474" y="2013228"/>
            <a:ext cx="3415900" cy="1169551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(2+3);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(8-5);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(7*2);</a:t>
            </a:r>
          </a:p>
          <a:p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(7/2);</a:t>
            </a:r>
          </a:p>
          <a:p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(8%5);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E9A2E-4F12-45E4-B3DA-2EFF17F1A846}"/>
              </a:ext>
            </a:extLst>
          </p:cNvPr>
          <p:cNvSpPr txBox="1"/>
          <p:nvPr/>
        </p:nvSpPr>
        <p:spPr>
          <a:xfrm>
            <a:off x="930876" y="3675221"/>
            <a:ext cx="501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연산자의 종류 </a:t>
            </a:r>
            <a:r>
              <a:rPr lang="en-US" altLang="ko-KR" dirty="0"/>
              <a:t>– </a:t>
            </a:r>
            <a:r>
              <a:rPr lang="ko-KR" altLang="en-US" b="1" dirty="0">
                <a:solidFill>
                  <a:srgbClr val="C00000"/>
                </a:solidFill>
              </a:rPr>
              <a:t>증감연산자 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en-US" altLang="ko-KR" dirty="0">
                <a:solidFill>
                  <a:srgbClr val="C00000"/>
                </a:solidFill>
              </a:rPr>
              <a:t>++, --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D8759A-909D-4170-AF40-50CF918E067E}"/>
              </a:ext>
            </a:extLst>
          </p:cNvPr>
          <p:cNvSpPr/>
          <p:nvPr/>
        </p:nvSpPr>
        <p:spPr>
          <a:xfrm>
            <a:off x="5162552" y="2013227"/>
            <a:ext cx="657222" cy="116955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9121C1-B8F0-465F-A7E1-3199C5ADB64A}"/>
              </a:ext>
            </a:extLst>
          </p:cNvPr>
          <p:cNvSpPr/>
          <p:nvPr/>
        </p:nvSpPr>
        <p:spPr>
          <a:xfrm>
            <a:off x="1292404" y="4105215"/>
            <a:ext cx="4408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C00000"/>
                </a:solidFill>
              </a:rPr>
              <a:t>전위형</a:t>
            </a:r>
            <a:r>
              <a:rPr lang="en-US" altLang="ko-KR" sz="1400" dirty="0"/>
              <a:t>: </a:t>
            </a:r>
            <a:r>
              <a:rPr lang="ko-KR" altLang="en-US" sz="1400" dirty="0"/>
              <a:t>연산</a:t>
            </a:r>
            <a:r>
              <a:rPr lang="en-US" altLang="ko-KR" sz="1400" dirty="0"/>
              <a:t>(</a:t>
            </a:r>
            <a:r>
              <a:rPr lang="ko-KR" altLang="en-US" sz="1400" dirty="0"/>
              <a:t>또는 실행</a:t>
            </a:r>
            <a:r>
              <a:rPr lang="en-US" altLang="ko-KR" sz="1400" dirty="0"/>
              <a:t>) </a:t>
            </a:r>
            <a:r>
              <a:rPr lang="ko-KR" altLang="en-US" sz="1400" b="1" dirty="0">
                <a:solidFill>
                  <a:srgbClr val="C00000"/>
                </a:solidFill>
              </a:rPr>
              <a:t>전</a:t>
            </a:r>
            <a:r>
              <a:rPr lang="ko-KR" altLang="en-US" sz="1400" dirty="0"/>
              <a:t> 증감 수행 </a:t>
            </a:r>
            <a:r>
              <a:rPr lang="en-US" altLang="ko-KR" sz="1400" dirty="0"/>
              <a:t>(++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C00000"/>
                </a:solidFill>
              </a:rPr>
              <a:t>후위형</a:t>
            </a:r>
            <a:r>
              <a:rPr lang="en-US" altLang="ko-KR" sz="1400" dirty="0"/>
              <a:t>: </a:t>
            </a:r>
            <a:r>
              <a:rPr lang="ko-KR" altLang="en-US" sz="1400" dirty="0"/>
              <a:t>연산</a:t>
            </a:r>
            <a:r>
              <a:rPr lang="en-US" altLang="ko-KR" sz="1400" dirty="0"/>
              <a:t>(</a:t>
            </a:r>
            <a:r>
              <a:rPr lang="ko-KR" altLang="en-US" sz="1400" dirty="0"/>
              <a:t>또는 실행</a:t>
            </a:r>
            <a:r>
              <a:rPr lang="en-US" altLang="ko-KR" sz="1400" dirty="0"/>
              <a:t>) </a:t>
            </a:r>
            <a:r>
              <a:rPr lang="ko-KR" altLang="en-US" sz="1400" b="1" dirty="0">
                <a:solidFill>
                  <a:srgbClr val="C00000"/>
                </a:solidFill>
              </a:rPr>
              <a:t>후</a:t>
            </a:r>
            <a:r>
              <a:rPr lang="ko-KR" altLang="en-US" sz="1400" dirty="0"/>
              <a:t> 증감 수행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변수명</a:t>
            </a:r>
            <a:r>
              <a:rPr lang="en-US" altLang="ko-KR" sz="1400" dirty="0"/>
              <a:t>++)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B1E629-C631-4704-8834-9911EBDF4062}"/>
              </a:ext>
            </a:extLst>
          </p:cNvPr>
          <p:cNvSpPr txBox="1"/>
          <p:nvPr/>
        </p:nvSpPr>
        <p:spPr>
          <a:xfrm>
            <a:off x="1489474" y="4804825"/>
            <a:ext cx="3415900" cy="160043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 a=3;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++a;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(a);</a:t>
            </a:r>
          </a:p>
          <a:p>
            <a:endParaRPr lang="ko-KR" altLang="en-US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int b=3;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b++;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(b);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7DF1F-93DA-430F-BF1E-463EDEDA0B5D}"/>
              </a:ext>
            </a:extLst>
          </p:cNvPr>
          <p:cNvSpPr/>
          <p:nvPr/>
        </p:nvSpPr>
        <p:spPr>
          <a:xfrm>
            <a:off x="5162552" y="4804825"/>
            <a:ext cx="657222" cy="1600438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466CC-B410-4E72-9865-846CE45B634B}"/>
              </a:ext>
            </a:extLst>
          </p:cNvPr>
          <p:cNvSpPr txBox="1"/>
          <p:nvPr/>
        </p:nvSpPr>
        <p:spPr>
          <a:xfrm>
            <a:off x="7080650" y="4098012"/>
            <a:ext cx="3415900" cy="954107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 a=3;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int b=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++a;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(a);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(b);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8733BF-C9EA-4CD1-A08B-F553F8362C5F}"/>
              </a:ext>
            </a:extLst>
          </p:cNvPr>
          <p:cNvSpPr/>
          <p:nvPr/>
        </p:nvSpPr>
        <p:spPr>
          <a:xfrm>
            <a:off x="10743200" y="4098012"/>
            <a:ext cx="657222" cy="95410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4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EF2059-AF5C-496A-BA2A-F66376F0833D}"/>
              </a:ext>
            </a:extLst>
          </p:cNvPr>
          <p:cNvSpPr txBox="1"/>
          <p:nvPr/>
        </p:nvSpPr>
        <p:spPr>
          <a:xfrm>
            <a:off x="7080650" y="5451156"/>
            <a:ext cx="3415900" cy="954107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int a=3;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int b=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a++;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(a);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(b);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4FE18C-2A9B-4B98-BEB8-A0B0B1997759}"/>
              </a:ext>
            </a:extLst>
          </p:cNvPr>
          <p:cNvSpPr/>
          <p:nvPr/>
        </p:nvSpPr>
        <p:spPr>
          <a:xfrm>
            <a:off x="10743200" y="5451156"/>
            <a:ext cx="657222" cy="95410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4DF38C-62B3-45F1-BD57-25CA1197E435}"/>
              </a:ext>
            </a:extLst>
          </p:cNvPr>
          <p:cNvSpPr txBox="1"/>
          <p:nvPr/>
        </p:nvSpPr>
        <p:spPr>
          <a:xfrm>
            <a:off x="7071125" y="3882568"/>
            <a:ext cx="745998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전위형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E8AB57-AB6D-4EF4-87B7-96413D0E74C6}"/>
              </a:ext>
            </a:extLst>
          </p:cNvPr>
          <p:cNvSpPr txBox="1"/>
          <p:nvPr/>
        </p:nvSpPr>
        <p:spPr>
          <a:xfrm>
            <a:off x="7071125" y="5231725"/>
            <a:ext cx="745998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후위형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11EA3C-8F76-4E3D-94CE-5DD5AE4794D5}"/>
              </a:ext>
            </a:extLst>
          </p:cNvPr>
          <p:cNvGrpSpPr/>
          <p:nvPr/>
        </p:nvGrpSpPr>
        <p:grpSpPr>
          <a:xfrm>
            <a:off x="7080650" y="1242121"/>
            <a:ext cx="4319772" cy="1200328"/>
            <a:chOff x="6979294" y="-267536"/>
            <a:chExt cx="4319772" cy="1200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CE0651-A97D-44B0-B71A-162EBFA138EB}"/>
                </a:ext>
              </a:extLst>
            </p:cNvPr>
            <p:cNvSpPr txBox="1"/>
            <p:nvPr/>
          </p:nvSpPr>
          <p:spPr>
            <a:xfrm>
              <a:off x="6979294" y="-21315"/>
              <a:ext cx="4319772" cy="95410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u="sng" dirty="0">
                  <a:solidFill>
                    <a:srgbClr val="C00000"/>
                  </a:solidFill>
                </a:rPr>
                <a:t>나누기연산</a:t>
              </a:r>
              <a:r>
                <a:rPr lang="en-US" altLang="ko-KR" sz="1400" u="sng" dirty="0">
                  <a:solidFill>
                    <a:srgbClr val="C00000"/>
                  </a:solidFill>
                </a:rPr>
                <a:t>(/)</a:t>
              </a:r>
            </a:p>
            <a:p>
              <a:r>
                <a:rPr lang="en-US" altLang="ko-KR" sz="1400" dirty="0"/>
                <a:t>  - </a:t>
              </a:r>
              <a:r>
                <a:rPr lang="ko-KR" altLang="en-US" sz="1400" dirty="0"/>
                <a:t>정수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정수 </a:t>
              </a:r>
              <a:r>
                <a:rPr lang="en-US" altLang="ko-KR" sz="1400" dirty="0"/>
                <a:t>=</a:t>
              </a:r>
              <a:r>
                <a:rPr lang="ko-KR" altLang="en-US" sz="1400" dirty="0"/>
                <a:t> 정수</a:t>
              </a:r>
              <a:endParaRPr lang="en-US" altLang="ko-KR" sz="1400" u="sng" dirty="0">
                <a:solidFill>
                  <a:srgbClr val="C00000"/>
                </a:solidFill>
              </a:endParaRPr>
            </a:p>
            <a:p>
              <a:r>
                <a:rPr lang="ko-KR" altLang="en-US" sz="1400" u="sng" dirty="0">
                  <a:solidFill>
                    <a:srgbClr val="C00000"/>
                  </a:solidFill>
                </a:rPr>
                <a:t>나머지연산</a:t>
              </a:r>
              <a:r>
                <a:rPr lang="en-US" altLang="ko-KR" sz="1400" u="sng" dirty="0">
                  <a:solidFill>
                    <a:srgbClr val="C00000"/>
                  </a:solidFill>
                </a:rPr>
                <a:t>(%)</a:t>
              </a:r>
            </a:p>
            <a:p>
              <a:r>
                <a:rPr lang="en-US" altLang="ko-KR" sz="1400" dirty="0"/>
                <a:t>  - </a:t>
              </a:r>
              <a:r>
                <a:rPr lang="ko-KR" altLang="en-US" sz="1400" dirty="0"/>
                <a:t>정수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정수의 형태에서 나눈 후 나머지 </a:t>
              </a:r>
              <a:r>
                <a:rPr lang="ko-KR" altLang="en-US" sz="1400" dirty="0" err="1"/>
                <a:t>정수값</a:t>
              </a:r>
              <a:endParaRPr lang="ko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E57F4D-DB70-447A-B108-F395E06570FF}"/>
                </a:ext>
              </a:extLst>
            </p:cNvPr>
            <p:cNvSpPr txBox="1"/>
            <p:nvPr/>
          </p:nvSpPr>
          <p:spPr>
            <a:xfrm>
              <a:off x="6979294" y="-267536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48D697-45C2-465E-9607-FA5E197071FA}"/>
              </a:ext>
            </a:extLst>
          </p:cNvPr>
          <p:cNvGrpSpPr/>
          <p:nvPr/>
        </p:nvGrpSpPr>
        <p:grpSpPr>
          <a:xfrm>
            <a:off x="7080650" y="2623572"/>
            <a:ext cx="4319772" cy="984885"/>
            <a:chOff x="6979294" y="-267536"/>
            <a:chExt cx="4319772" cy="98488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337499-BC03-4619-BE2B-2D6E1449F559}"/>
                </a:ext>
              </a:extLst>
            </p:cNvPr>
            <p:cNvSpPr txBox="1"/>
            <p:nvPr/>
          </p:nvSpPr>
          <p:spPr>
            <a:xfrm>
              <a:off x="6979294" y="-21315"/>
              <a:ext cx="4319772" cy="73866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u="sng" dirty="0">
                  <a:solidFill>
                    <a:srgbClr val="C00000"/>
                  </a:solidFill>
                </a:rPr>
                <a:t>증감연산자</a:t>
              </a:r>
              <a:r>
                <a:rPr lang="en-US" altLang="ko-KR" sz="1400" u="sng" dirty="0">
                  <a:solidFill>
                    <a:srgbClr val="C00000"/>
                  </a:solidFill>
                </a:rPr>
                <a:t>(++, --)</a:t>
              </a:r>
            </a:p>
            <a:p>
              <a:r>
                <a:rPr lang="en-US" altLang="ko-KR" sz="1400" dirty="0">
                  <a:latin typeface="Consolas" panose="020B0609020204030204" pitchFamily="49" charset="0"/>
                </a:rPr>
                <a:t>  - a=a+1; </a:t>
              </a:r>
              <a:r>
                <a:rPr lang="en-US" altLang="ko-KR" sz="1400" dirty="0">
                  <a:solidFill>
                    <a:srgbClr val="C00000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</a:t>
              </a:r>
              <a:r>
                <a:rPr lang="en-US" altLang="ko-KR" sz="1400" dirty="0">
                  <a:latin typeface="Consolas" panose="020B0609020204030204" pitchFamily="49" charset="0"/>
                  <a:sym typeface="Wingdings" panose="05000000000000000000" pitchFamily="2" charset="2"/>
                </a:rPr>
                <a:t> a+=1 </a:t>
              </a:r>
              <a:r>
                <a:rPr lang="en-US" altLang="ko-KR" sz="1400" dirty="0">
                  <a:solidFill>
                    <a:srgbClr val="C00000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</a:t>
              </a:r>
              <a:r>
                <a:rPr lang="en-US" altLang="ko-KR" sz="1400" dirty="0">
                  <a:latin typeface="Consolas" panose="020B0609020204030204" pitchFamily="49" charset="0"/>
                  <a:sym typeface="Wingdings" panose="05000000000000000000" pitchFamily="2" charset="2"/>
                </a:rPr>
                <a:t> a++;</a:t>
              </a:r>
            </a:p>
            <a:p>
              <a:r>
                <a:rPr lang="ko-KR" altLang="en-US" sz="1400" dirty="0">
                  <a:latin typeface="Consolas" panose="020B0609020204030204" pitchFamily="49" charset="0"/>
                </a:rPr>
                <a:t>  </a:t>
              </a:r>
              <a:r>
                <a:rPr lang="en-US" altLang="ko-KR" sz="1400" dirty="0">
                  <a:latin typeface="Consolas" panose="020B0609020204030204" pitchFamily="49" charset="0"/>
                </a:rPr>
                <a:t>- a=a-1; </a:t>
              </a:r>
              <a:r>
                <a:rPr lang="en-US" altLang="ko-KR" sz="1400" dirty="0">
                  <a:solidFill>
                    <a:srgbClr val="C00000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</a:t>
              </a:r>
              <a:r>
                <a:rPr lang="en-US" altLang="ko-KR" sz="1400" dirty="0">
                  <a:latin typeface="Consolas" panose="020B0609020204030204" pitchFamily="49" charset="0"/>
                  <a:sym typeface="Wingdings" panose="05000000000000000000" pitchFamily="2" charset="2"/>
                </a:rPr>
                <a:t> a-=1 </a:t>
              </a:r>
              <a:r>
                <a:rPr lang="en-US" altLang="ko-KR" sz="1400" dirty="0">
                  <a:solidFill>
                    <a:srgbClr val="C00000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</a:t>
              </a:r>
              <a:r>
                <a:rPr lang="en-US" altLang="ko-KR" sz="1400" dirty="0">
                  <a:latin typeface="Consolas" panose="020B0609020204030204" pitchFamily="49" charset="0"/>
                  <a:sym typeface="Wingdings" panose="05000000000000000000" pitchFamily="2" charset="2"/>
                </a:rPr>
                <a:t> a--;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FD22F0-6C3C-4A73-B597-2844A15830C5}"/>
                </a:ext>
              </a:extLst>
            </p:cNvPr>
            <p:cNvSpPr txBox="1"/>
            <p:nvPr/>
          </p:nvSpPr>
          <p:spPr>
            <a:xfrm>
              <a:off x="6979294" y="-267536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81D0B630-1B3E-469D-A578-65284563264A}"/>
              </a:ext>
            </a:extLst>
          </p:cNvPr>
          <p:cNvSpPr/>
          <p:nvPr/>
        </p:nvSpPr>
        <p:spPr>
          <a:xfrm>
            <a:off x="904479" y="2422138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02EB38B-314F-420E-BAD2-6ECDCE8AD6B7}"/>
              </a:ext>
            </a:extLst>
          </p:cNvPr>
          <p:cNvSpPr/>
          <p:nvPr/>
        </p:nvSpPr>
        <p:spPr>
          <a:xfrm>
            <a:off x="6616378" y="1832621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B262633-B83D-4367-B4F1-B89303BCEA71}"/>
              </a:ext>
            </a:extLst>
          </p:cNvPr>
          <p:cNvSpPr/>
          <p:nvPr/>
        </p:nvSpPr>
        <p:spPr>
          <a:xfrm>
            <a:off x="904479" y="5092107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8C8A202-E34C-44DE-AFA2-80484E620039}"/>
              </a:ext>
            </a:extLst>
          </p:cNvPr>
          <p:cNvSpPr/>
          <p:nvPr/>
        </p:nvSpPr>
        <p:spPr>
          <a:xfrm>
            <a:off x="6616378" y="315949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7260A89-B105-4BBE-8B9A-A2E9453E2475}"/>
              </a:ext>
            </a:extLst>
          </p:cNvPr>
          <p:cNvSpPr/>
          <p:nvPr/>
        </p:nvSpPr>
        <p:spPr>
          <a:xfrm>
            <a:off x="6619455" y="4980219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6148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4CF73-055B-4E31-A213-C81BA084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96D5D-F76A-47B4-8B19-03F5C7A12634}"/>
              </a:ext>
            </a:extLst>
          </p:cNvPr>
          <p:cNvSpPr txBox="1"/>
          <p:nvPr/>
        </p:nvSpPr>
        <p:spPr>
          <a:xfrm>
            <a:off x="930876" y="1344783"/>
            <a:ext cx="481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연산자의 종류 </a:t>
            </a:r>
            <a:r>
              <a:rPr lang="en-US" altLang="ko-KR" dirty="0"/>
              <a:t>– </a:t>
            </a:r>
            <a:r>
              <a:rPr lang="ko-KR" altLang="en-US" b="1" dirty="0">
                <a:solidFill>
                  <a:srgbClr val="C00000"/>
                </a:solidFill>
              </a:rPr>
              <a:t>비트연산자 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en-US" altLang="ko-KR" dirty="0">
                <a:solidFill>
                  <a:srgbClr val="C00000"/>
                </a:solidFill>
              </a:rPr>
              <a:t>&amp;, |, ~, ^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11EA3C-8F76-4E3D-94CE-5DD5AE4794D5}"/>
              </a:ext>
            </a:extLst>
          </p:cNvPr>
          <p:cNvGrpSpPr/>
          <p:nvPr/>
        </p:nvGrpSpPr>
        <p:grpSpPr>
          <a:xfrm>
            <a:off x="9805292" y="3019724"/>
            <a:ext cx="2129533" cy="2923877"/>
            <a:chOff x="6979294" y="-267536"/>
            <a:chExt cx="2129533" cy="29238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CE0651-A97D-44B0-B71A-162EBFA138EB}"/>
                </a:ext>
              </a:extLst>
            </p:cNvPr>
            <p:cNvSpPr txBox="1"/>
            <p:nvPr/>
          </p:nvSpPr>
          <p:spPr>
            <a:xfrm>
              <a:off x="6979294" y="-21315"/>
              <a:ext cx="2129533" cy="26776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코드에서의 </a:t>
              </a:r>
              <a:r>
                <a:rPr lang="en-US" altLang="ko-KR" sz="1400" dirty="0"/>
                <a:t>2</a:t>
              </a:r>
              <a:r>
                <a:rPr lang="ko-KR" altLang="en-US" sz="1400" dirty="0"/>
                <a:t>진수 표현</a:t>
              </a:r>
              <a:endParaRPr lang="en-US" altLang="ko-KR" sz="1400" dirty="0"/>
            </a:p>
            <a:p>
              <a:r>
                <a:rPr lang="en-US" altLang="ko-KR" sz="1400" dirty="0"/>
                <a:t>  - 0b + 2</a:t>
              </a:r>
              <a:r>
                <a:rPr lang="ko-KR" altLang="en-US" sz="1400" dirty="0"/>
                <a:t>진수</a:t>
              </a:r>
              <a:endParaRPr lang="en-US" altLang="ko-KR" sz="1400" dirty="0"/>
            </a:p>
            <a:p>
              <a:r>
                <a:rPr lang="en-US" altLang="ko-KR" sz="1400" dirty="0"/>
                <a:t>  - ex. </a:t>
              </a:r>
              <a:r>
                <a:rPr lang="en-US" altLang="ko-KR" sz="1400" dirty="0">
                  <a:solidFill>
                    <a:srgbClr val="C00000"/>
                  </a:solidFill>
                </a:rPr>
                <a:t>0b0011 </a:t>
              </a:r>
              <a:r>
                <a:rPr lang="en-US" altLang="ko-KR" sz="1400" dirty="0">
                  <a:solidFill>
                    <a:srgbClr val="C00000"/>
                  </a:solidFill>
                  <a:sym typeface="Wingdings" panose="05000000000000000000" pitchFamily="2" charset="2"/>
                </a:rPr>
                <a:t> 3</a:t>
              </a:r>
              <a:endParaRPr lang="en-US" altLang="ko-KR" sz="1400" dirty="0">
                <a:solidFill>
                  <a:srgbClr val="C00000"/>
                </a:solidFill>
              </a:endParaRPr>
            </a:p>
            <a:p>
              <a:r>
                <a:rPr lang="ko-KR" altLang="en-US" sz="1400" dirty="0"/>
                <a:t>코드에서의 </a:t>
              </a:r>
              <a:r>
                <a:rPr lang="en-US" altLang="ko-KR" sz="1400" dirty="0"/>
                <a:t>8</a:t>
              </a:r>
              <a:r>
                <a:rPr lang="ko-KR" altLang="en-US" sz="1400" dirty="0"/>
                <a:t>진수 표현</a:t>
              </a:r>
              <a:endParaRPr lang="en-US" altLang="ko-KR" sz="1400" dirty="0"/>
            </a:p>
            <a:p>
              <a:r>
                <a:rPr lang="en-US" altLang="ko-KR" sz="1400" dirty="0"/>
                <a:t>  - 0 + 8</a:t>
              </a:r>
              <a:r>
                <a:rPr lang="ko-KR" altLang="en-US" sz="1400" dirty="0"/>
                <a:t>진수</a:t>
              </a:r>
              <a:endParaRPr lang="en-US" altLang="ko-KR" sz="1400" dirty="0"/>
            </a:p>
            <a:p>
              <a:r>
                <a:rPr lang="en-US" altLang="ko-KR" sz="1400" dirty="0"/>
                <a:t>  - ex. </a:t>
              </a:r>
              <a:r>
                <a:rPr lang="en-US" altLang="ko-KR" sz="1400" dirty="0">
                  <a:solidFill>
                    <a:srgbClr val="C00000"/>
                  </a:solidFill>
                </a:rPr>
                <a:t>00011 </a:t>
              </a:r>
              <a:r>
                <a:rPr lang="en-US" altLang="ko-KR" sz="1400" dirty="0">
                  <a:solidFill>
                    <a:srgbClr val="C00000"/>
                  </a:solidFill>
                  <a:sym typeface="Wingdings" panose="05000000000000000000" pitchFamily="2" charset="2"/>
                </a:rPr>
                <a:t> 9</a:t>
              </a:r>
              <a:r>
                <a:rPr lang="ko-KR" altLang="en-US" sz="1400" dirty="0">
                  <a:solidFill>
                    <a:srgbClr val="C00000"/>
                  </a:solidFill>
                </a:rPr>
                <a:t> </a:t>
              </a:r>
              <a:endParaRPr lang="en-US" altLang="ko-KR" sz="1400" dirty="0">
                <a:solidFill>
                  <a:srgbClr val="C00000"/>
                </a:solidFill>
              </a:endParaRPr>
            </a:p>
            <a:p>
              <a:r>
                <a:rPr lang="ko-KR" altLang="en-US" sz="1400" dirty="0"/>
                <a:t>코드에서의</a:t>
              </a:r>
              <a:r>
                <a:rPr lang="en-US" altLang="ko-KR" sz="1400" dirty="0"/>
                <a:t> 10</a:t>
              </a:r>
              <a:r>
                <a:rPr lang="ko-KR" altLang="en-US" sz="1400" dirty="0"/>
                <a:t>진수 표현</a:t>
              </a:r>
              <a:endParaRPr lang="en-US" altLang="ko-KR" sz="1400" dirty="0"/>
            </a:p>
            <a:p>
              <a:r>
                <a:rPr lang="en-US" altLang="ko-KR" sz="1400" dirty="0"/>
                <a:t>  - 10</a:t>
              </a:r>
              <a:r>
                <a:rPr lang="ko-KR" altLang="en-US" sz="1400" dirty="0"/>
                <a:t>진수</a:t>
              </a:r>
              <a:endParaRPr lang="en-US" altLang="ko-KR" sz="1400" dirty="0"/>
            </a:p>
            <a:p>
              <a:r>
                <a:rPr lang="en-US" altLang="ko-KR" sz="1400" dirty="0"/>
                <a:t>  - ex. </a:t>
              </a:r>
              <a:r>
                <a:rPr lang="en-US" altLang="ko-KR" sz="1400" dirty="0">
                  <a:solidFill>
                    <a:srgbClr val="C00000"/>
                  </a:solidFill>
                </a:rPr>
                <a:t>1234 </a:t>
              </a:r>
              <a:r>
                <a:rPr lang="en-US" altLang="ko-KR" sz="1400" dirty="0">
                  <a:solidFill>
                    <a:srgbClr val="C00000"/>
                  </a:solidFill>
                  <a:sym typeface="Wingdings" panose="05000000000000000000" pitchFamily="2" charset="2"/>
                </a:rPr>
                <a:t> 1234</a:t>
              </a:r>
              <a:endParaRPr lang="en-US" altLang="ko-KR" sz="1400" dirty="0">
                <a:solidFill>
                  <a:srgbClr val="C00000"/>
                </a:solidFill>
              </a:endParaRPr>
            </a:p>
            <a:p>
              <a:r>
                <a:rPr lang="ko-KR" altLang="en-US" sz="1400" dirty="0"/>
                <a:t>코드에서의 </a:t>
              </a:r>
              <a:r>
                <a:rPr lang="en-US" altLang="ko-KR" sz="1400" dirty="0"/>
                <a:t>16</a:t>
              </a:r>
              <a:r>
                <a:rPr lang="ko-KR" altLang="en-US" sz="1400" dirty="0"/>
                <a:t>진수 표현</a:t>
              </a:r>
              <a:endParaRPr lang="en-US" altLang="ko-KR" sz="1400" dirty="0"/>
            </a:p>
            <a:p>
              <a:r>
                <a:rPr lang="en-US" altLang="ko-KR" sz="1400" dirty="0"/>
                <a:t>  - 0x + 16</a:t>
              </a:r>
              <a:r>
                <a:rPr lang="ko-KR" altLang="en-US" sz="1400" dirty="0"/>
                <a:t>진수</a:t>
              </a:r>
              <a:endParaRPr lang="en-US" altLang="ko-KR" sz="1400" dirty="0"/>
            </a:p>
            <a:p>
              <a:r>
                <a:rPr lang="en-US" altLang="ko-KR" sz="1400" dirty="0"/>
                <a:t>  - ex. </a:t>
              </a:r>
              <a:r>
                <a:rPr lang="en-US" altLang="ko-KR" sz="1400" dirty="0">
                  <a:solidFill>
                    <a:srgbClr val="C00000"/>
                  </a:solidFill>
                </a:rPr>
                <a:t>0x0011</a:t>
              </a:r>
              <a:r>
                <a:rPr lang="en-US" altLang="ko-KR" sz="1400" dirty="0">
                  <a:solidFill>
                    <a:srgbClr val="C00000"/>
                  </a:solidFill>
                  <a:sym typeface="Wingdings" panose="05000000000000000000" pitchFamily="2" charset="2"/>
                </a:rPr>
                <a:t>17</a:t>
              </a:r>
              <a:endParaRPr lang="en-US" altLang="ko-KR" sz="14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E57F4D-DB70-447A-B108-F395E06570FF}"/>
                </a:ext>
              </a:extLst>
            </p:cNvPr>
            <p:cNvSpPr txBox="1"/>
            <p:nvPr/>
          </p:nvSpPr>
          <p:spPr>
            <a:xfrm>
              <a:off x="6979294" y="-267536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671F99-5B79-4310-BDD2-FC252A830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48857"/>
              </p:ext>
            </p:extLst>
          </p:nvPr>
        </p:nvGraphicFramePr>
        <p:xfrm>
          <a:off x="5899565" y="386611"/>
          <a:ext cx="24636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>
                  <a:extLst>
                    <a:ext uri="{9D8B030D-6E8A-4147-A177-3AD203B41FA5}">
                      <a16:colId xmlns:a16="http://schemas.microsoft.com/office/drawing/2014/main" val="1835730865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21941152"/>
                    </a:ext>
                  </a:extLst>
                </a:gridCol>
                <a:gridCol w="498108">
                  <a:extLst>
                    <a:ext uri="{9D8B030D-6E8A-4147-A177-3AD203B41FA5}">
                      <a16:colId xmlns:a16="http://schemas.microsoft.com/office/drawing/2014/main" val="329991724"/>
                    </a:ext>
                  </a:extLst>
                </a:gridCol>
                <a:gridCol w="493893">
                  <a:extLst>
                    <a:ext uri="{9D8B030D-6E8A-4147-A177-3AD203B41FA5}">
                      <a16:colId xmlns:a16="http://schemas.microsoft.com/office/drawing/2014/main" val="1243143063"/>
                    </a:ext>
                  </a:extLst>
                </a:gridCol>
                <a:gridCol w="515367">
                  <a:extLst>
                    <a:ext uri="{9D8B030D-6E8A-4147-A177-3AD203B41FA5}">
                      <a16:colId xmlns:a16="http://schemas.microsoft.com/office/drawing/2014/main" val="1179741871"/>
                    </a:ext>
                  </a:extLst>
                </a:gridCol>
              </a:tblGrid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값</a:t>
                      </a: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값</a:t>
                      </a: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&amp;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|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^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280007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201910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218091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32344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7114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AC14770-A754-4683-B8F6-975D7B15F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19877"/>
              </p:ext>
            </p:extLst>
          </p:nvPr>
        </p:nvGraphicFramePr>
        <p:xfrm>
          <a:off x="8690390" y="395164"/>
          <a:ext cx="97626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>
                  <a:extLst>
                    <a:ext uri="{9D8B030D-6E8A-4147-A177-3AD203B41FA5}">
                      <a16:colId xmlns:a16="http://schemas.microsoft.com/office/drawing/2014/main" val="1835730865"/>
                    </a:ext>
                  </a:extLst>
                </a:gridCol>
                <a:gridCol w="498108">
                  <a:extLst>
                    <a:ext uri="{9D8B030D-6E8A-4147-A177-3AD203B41FA5}">
                      <a16:colId xmlns:a16="http://schemas.microsoft.com/office/drawing/2014/main" val="329991724"/>
                    </a:ext>
                  </a:extLst>
                </a:gridCol>
              </a:tblGrid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~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280007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201910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218091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32344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71144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F551094F-F91F-4743-9446-2467294FE4D0}"/>
              </a:ext>
            </a:extLst>
          </p:cNvPr>
          <p:cNvGrpSpPr/>
          <p:nvPr/>
        </p:nvGrpSpPr>
        <p:grpSpPr>
          <a:xfrm>
            <a:off x="1244778" y="2141846"/>
            <a:ext cx="8412350" cy="1106478"/>
            <a:chOff x="1244778" y="2141846"/>
            <a:chExt cx="8412350" cy="11064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6925AC-6CE2-4366-9F34-D6E40AD71447}"/>
                </a:ext>
              </a:extLst>
            </p:cNvPr>
            <p:cNvSpPr txBox="1"/>
            <p:nvPr/>
          </p:nvSpPr>
          <p:spPr>
            <a:xfrm>
              <a:off x="1614317" y="2509660"/>
              <a:ext cx="1825226" cy="738664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  00000011 </a:t>
              </a:r>
              <a:r>
                <a:rPr lang="en-US" altLang="ko-KR" sz="1400" dirty="0">
                  <a:latin typeface="Consolas" panose="020B0609020204030204" pitchFamily="49" charset="0"/>
                  <a:sym typeface="Wingdings" panose="05000000000000000000" pitchFamily="2" charset="2"/>
                </a:rPr>
                <a:t> 3</a:t>
              </a:r>
              <a:endParaRPr lang="en-US" altLang="ko-KR" sz="1400" dirty="0">
                <a:latin typeface="Consolas" panose="020B0609020204030204" pitchFamily="49" charset="0"/>
              </a:endParaRPr>
            </a:p>
            <a:p>
              <a:r>
                <a:rPr lang="en-US" altLang="ko-KR" sz="1400" u="sng" dirty="0">
                  <a:latin typeface="Consolas" panose="020B0609020204030204" pitchFamily="49" charset="0"/>
                </a:rPr>
                <a:t>&amp; 00001010 </a:t>
              </a:r>
              <a:r>
                <a:rPr lang="en-US" altLang="ko-KR" sz="1400" u="sng" dirty="0">
                  <a:latin typeface="Consolas" panose="020B0609020204030204" pitchFamily="49" charset="0"/>
                  <a:sym typeface="Wingdings" panose="05000000000000000000" pitchFamily="2" charset="2"/>
                </a:rPr>
                <a:t> 10</a:t>
              </a:r>
              <a:endParaRPr lang="en-US" altLang="ko-KR" sz="1400" u="sng" dirty="0">
                <a:latin typeface="Consolas" panose="020B0609020204030204" pitchFamily="49" charset="0"/>
              </a:endParaRPr>
            </a:p>
            <a:p>
              <a:r>
                <a:rPr lang="en-US" altLang="ko-KR" sz="1400" dirty="0">
                  <a:latin typeface="Consolas" panose="020B0609020204030204" pitchFamily="49" charset="0"/>
                </a:rPr>
                <a:t>  00000010 </a:t>
              </a:r>
              <a:r>
                <a:rPr lang="en-US" altLang="ko-KR" sz="1400" dirty="0">
                  <a:latin typeface="Consolas" panose="020B0609020204030204" pitchFamily="49" charset="0"/>
                  <a:sym typeface="Wingdings" panose="05000000000000000000" pitchFamily="2" charset="2"/>
                </a:rPr>
                <a:t> 2</a:t>
              </a:r>
              <a:endPara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A8733BF-C9EA-4CD1-A08B-F553F8362C5F}"/>
                </a:ext>
              </a:extLst>
            </p:cNvPr>
            <p:cNvSpPr/>
            <p:nvPr/>
          </p:nvSpPr>
          <p:spPr>
            <a:xfrm>
              <a:off x="8999906" y="2509660"/>
              <a:ext cx="657222" cy="738664"/>
            </a:xfrm>
            <a:prstGeom prst="rect">
              <a:avLst/>
            </a:prstGeom>
            <a:ln w="1905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2</a:t>
              </a:r>
            </a:p>
            <a:p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2</a:t>
              </a:r>
            </a:p>
            <a:p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7D32F6F-DCE8-4773-ADBA-3BA809136FAE}"/>
                </a:ext>
              </a:extLst>
            </p:cNvPr>
            <p:cNvSpPr/>
            <p:nvPr/>
          </p:nvSpPr>
          <p:spPr>
            <a:xfrm>
              <a:off x="1244778" y="2141846"/>
              <a:ext cx="18806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비트 </a:t>
              </a:r>
              <a:r>
                <a:rPr lang="en-US" altLang="ko-KR" sz="1400" dirty="0"/>
                <a:t>AND </a:t>
              </a:r>
              <a:r>
                <a:rPr lang="ko-KR" altLang="en-US" sz="1400" dirty="0"/>
                <a:t>연산자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E3F812-64CE-4166-A16B-9F9DFD3B50F7}"/>
                </a:ext>
              </a:extLst>
            </p:cNvPr>
            <p:cNvSpPr txBox="1"/>
            <p:nvPr/>
          </p:nvSpPr>
          <p:spPr>
            <a:xfrm>
              <a:off x="4223149" y="2509660"/>
              <a:ext cx="4520801" cy="738664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Consolas" panose="020B0609020204030204" pitchFamily="49" charset="0"/>
                </a:rPr>
                <a:t>System.out.println</a:t>
              </a:r>
              <a:r>
                <a:rPr lang="en-US" altLang="ko-KR" sz="1400" dirty="0">
                  <a:latin typeface="Consolas" panose="020B0609020204030204" pitchFamily="49" charset="0"/>
                </a:rPr>
                <a:t>(3 &amp; 10);</a:t>
              </a:r>
            </a:p>
            <a:p>
              <a:r>
                <a:rPr lang="en-US" altLang="ko-KR" sz="1400" dirty="0" err="1">
                  <a:latin typeface="Consolas" panose="020B0609020204030204" pitchFamily="49" charset="0"/>
                </a:rPr>
                <a:t>System.out.println</a:t>
              </a:r>
              <a:r>
                <a:rPr lang="en-US" altLang="ko-KR" sz="1400" dirty="0">
                  <a:latin typeface="Consolas" panose="020B0609020204030204" pitchFamily="49" charset="0"/>
                </a:rPr>
                <a:t>(</a:t>
              </a:r>
              <a:r>
                <a:rPr lang="en-US" altLang="ko-KR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0b</a:t>
              </a:r>
              <a:r>
                <a:rPr lang="en-US" altLang="ko-KR" sz="1400" dirty="0">
                  <a:latin typeface="Consolas" panose="020B0609020204030204" pitchFamily="49" charset="0"/>
                </a:rPr>
                <a:t>00000011 &amp; </a:t>
              </a:r>
              <a:r>
                <a:rPr lang="en-US" altLang="ko-KR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0b</a:t>
              </a:r>
              <a:r>
                <a:rPr lang="en-US" altLang="ko-KR" sz="1400" dirty="0">
                  <a:latin typeface="Consolas" panose="020B0609020204030204" pitchFamily="49" charset="0"/>
                </a:rPr>
                <a:t>00001010);</a:t>
              </a:r>
            </a:p>
            <a:p>
              <a:r>
                <a:rPr lang="en-US" altLang="ko-KR" sz="1400" dirty="0" err="1">
                  <a:latin typeface="Consolas" panose="020B0609020204030204" pitchFamily="49" charset="0"/>
                </a:rPr>
                <a:t>System.out.println</a:t>
              </a:r>
              <a:r>
                <a:rPr lang="en-US" altLang="ko-KR" sz="1400" dirty="0">
                  <a:latin typeface="Consolas" panose="020B0609020204030204" pitchFamily="49" charset="0"/>
                </a:rPr>
                <a:t>(</a:t>
              </a:r>
              <a:r>
                <a:rPr lang="en-US" altLang="ko-KR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0x</a:t>
              </a:r>
              <a:r>
                <a:rPr lang="en-US" altLang="ko-KR" sz="1400" dirty="0">
                  <a:latin typeface="Consolas" panose="020B0609020204030204" pitchFamily="49" charset="0"/>
                </a:rPr>
                <a:t>03 &amp; </a:t>
              </a:r>
              <a:r>
                <a:rPr lang="en-US" altLang="ko-KR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0x</a:t>
              </a:r>
              <a:r>
                <a:rPr lang="en-US" altLang="ko-KR" sz="1400" dirty="0">
                  <a:latin typeface="Consolas" panose="020B0609020204030204" pitchFamily="49" charset="0"/>
                </a:rPr>
                <a:t>0A);</a:t>
              </a:r>
            </a:p>
          </p:txBody>
        </p:sp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46F3237E-1B66-48CC-B9E5-AF6E8D4ABE38}"/>
                </a:ext>
              </a:extLst>
            </p:cNvPr>
            <p:cNvSpPr/>
            <p:nvPr/>
          </p:nvSpPr>
          <p:spPr>
            <a:xfrm>
              <a:off x="3581400" y="2705100"/>
              <a:ext cx="4953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61C2B8-9C08-4C0A-A61A-3A6487D4E846}"/>
              </a:ext>
            </a:extLst>
          </p:cNvPr>
          <p:cNvGrpSpPr/>
          <p:nvPr/>
        </p:nvGrpSpPr>
        <p:grpSpPr>
          <a:xfrm>
            <a:off x="1244778" y="3490520"/>
            <a:ext cx="8412350" cy="1148661"/>
            <a:chOff x="1244778" y="3490520"/>
            <a:chExt cx="8412350" cy="11486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3F5770-D675-43EC-89A4-912D51412177}"/>
                </a:ext>
              </a:extLst>
            </p:cNvPr>
            <p:cNvSpPr txBox="1"/>
            <p:nvPr/>
          </p:nvSpPr>
          <p:spPr>
            <a:xfrm>
              <a:off x="1614317" y="3858334"/>
              <a:ext cx="1825226" cy="738664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  00000011 </a:t>
              </a:r>
              <a:r>
                <a:rPr lang="en-US" altLang="ko-KR" sz="1400" dirty="0">
                  <a:latin typeface="Consolas" panose="020B0609020204030204" pitchFamily="49" charset="0"/>
                  <a:sym typeface="Wingdings" panose="05000000000000000000" pitchFamily="2" charset="2"/>
                </a:rPr>
                <a:t> 3</a:t>
              </a:r>
              <a:endParaRPr lang="en-US" altLang="ko-KR" sz="1400" dirty="0">
                <a:latin typeface="Consolas" panose="020B0609020204030204" pitchFamily="49" charset="0"/>
              </a:endParaRPr>
            </a:p>
            <a:p>
              <a:r>
                <a:rPr lang="en-US" altLang="ko-KR" sz="1400" u="sng" dirty="0">
                  <a:latin typeface="Consolas" panose="020B0609020204030204" pitchFamily="49" charset="0"/>
                </a:rPr>
                <a:t>| 00001010 </a:t>
              </a:r>
              <a:r>
                <a:rPr lang="en-US" altLang="ko-KR" sz="1400" u="sng" dirty="0">
                  <a:latin typeface="Consolas" panose="020B0609020204030204" pitchFamily="49" charset="0"/>
                  <a:sym typeface="Wingdings" panose="05000000000000000000" pitchFamily="2" charset="2"/>
                </a:rPr>
                <a:t> 10</a:t>
              </a:r>
              <a:endParaRPr lang="en-US" altLang="ko-KR" sz="1400" u="sng" dirty="0">
                <a:latin typeface="Consolas" panose="020B0609020204030204" pitchFamily="49" charset="0"/>
              </a:endParaRPr>
            </a:p>
            <a:p>
              <a:r>
                <a:rPr lang="en-US" altLang="ko-KR" sz="1400" dirty="0">
                  <a:latin typeface="Consolas" panose="020B0609020204030204" pitchFamily="49" charset="0"/>
                </a:rPr>
                <a:t>  00001011 </a:t>
              </a:r>
              <a:r>
                <a:rPr lang="en-US" altLang="ko-KR" sz="1400" dirty="0">
                  <a:latin typeface="Consolas" panose="020B0609020204030204" pitchFamily="49" charset="0"/>
                  <a:sym typeface="Wingdings" panose="05000000000000000000" pitchFamily="2" charset="2"/>
                </a:rPr>
                <a:t> 11</a:t>
              </a:r>
              <a:endPara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CB3B34-CC99-42DF-BB3F-95E4A119BBFC}"/>
                </a:ext>
              </a:extLst>
            </p:cNvPr>
            <p:cNvSpPr/>
            <p:nvPr/>
          </p:nvSpPr>
          <p:spPr>
            <a:xfrm>
              <a:off x="1244778" y="3490520"/>
              <a:ext cx="17443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비트 </a:t>
              </a:r>
              <a:r>
                <a:rPr lang="en-US" altLang="ko-KR" sz="1400" dirty="0"/>
                <a:t>OR </a:t>
              </a:r>
              <a:r>
                <a:rPr lang="ko-KR" altLang="en-US" sz="1400" dirty="0"/>
                <a:t>연산자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E5AD9B7-D72C-482A-9835-9C9B30172951}"/>
                </a:ext>
              </a:extLst>
            </p:cNvPr>
            <p:cNvSpPr/>
            <p:nvPr/>
          </p:nvSpPr>
          <p:spPr>
            <a:xfrm>
              <a:off x="8999906" y="3900517"/>
              <a:ext cx="657222" cy="738664"/>
            </a:xfrm>
            <a:prstGeom prst="rect">
              <a:avLst/>
            </a:prstGeom>
            <a:ln w="1905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11</a:t>
              </a:r>
            </a:p>
            <a:p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11</a:t>
              </a:r>
            </a:p>
            <a:p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11</a:t>
              </a:r>
              <a:endParaRPr lang="ko-KR" altLang="en-US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46796E6-FDF8-4949-B2D3-9C4E373D1D93}"/>
                </a:ext>
              </a:extLst>
            </p:cNvPr>
            <p:cNvSpPr txBox="1"/>
            <p:nvPr/>
          </p:nvSpPr>
          <p:spPr>
            <a:xfrm>
              <a:off x="4223149" y="3900517"/>
              <a:ext cx="4520801" cy="738664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Consolas" panose="020B0609020204030204" pitchFamily="49" charset="0"/>
                </a:rPr>
                <a:t>System.out.println</a:t>
              </a:r>
              <a:r>
                <a:rPr lang="en-US" altLang="ko-KR" sz="1400" dirty="0">
                  <a:latin typeface="Consolas" panose="020B0609020204030204" pitchFamily="49" charset="0"/>
                </a:rPr>
                <a:t>(3 | 10);</a:t>
              </a:r>
            </a:p>
            <a:p>
              <a:r>
                <a:rPr lang="en-US" altLang="ko-KR" sz="1400" dirty="0" err="1">
                  <a:latin typeface="Consolas" panose="020B0609020204030204" pitchFamily="49" charset="0"/>
                </a:rPr>
                <a:t>System.out.println</a:t>
              </a:r>
              <a:r>
                <a:rPr lang="en-US" altLang="ko-KR" sz="1400" dirty="0">
                  <a:latin typeface="Consolas" panose="020B0609020204030204" pitchFamily="49" charset="0"/>
                </a:rPr>
                <a:t>(</a:t>
              </a:r>
              <a:r>
                <a:rPr lang="en-US" altLang="ko-KR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0b</a:t>
              </a:r>
              <a:r>
                <a:rPr lang="en-US" altLang="ko-KR" sz="1400" dirty="0">
                  <a:latin typeface="Consolas" panose="020B0609020204030204" pitchFamily="49" charset="0"/>
                </a:rPr>
                <a:t>00000011 | </a:t>
              </a:r>
              <a:r>
                <a:rPr lang="en-US" altLang="ko-KR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0b</a:t>
              </a:r>
              <a:r>
                <a:rPr lang="en-US" altLang="ko-KR" sz="1400" dirty="0">
                  <a:latin typeface="Consolas" panose="020B0609020204030204" pitchFamily="49" charset="0"/>
                </a:rPr>
                <a:t>00001010);</a:t>
              </a:r>
            </a:p>
            <a:p>
              <a:r>
                <a:rPr lang="en-US" altLang="ko-KR" sz="1400" dirty="0" err="1">
                  <a:latin typeface="Consolas" panose="020B0609020204030204" pitchFamily="49" charset="0"/>
                </a:rPr>
                <a:t>System.out.println</a:t>
              </a:r>
              <a:r>
                <a:rPr lang="en-US" altLang="ko-KR" sz="1400" dirty="0">
                  <a:latin typeface="Consolas" panose="020B0609020204030204" pitchFamily="49" charset="0"/>
                </a:rPr>
                <a:t>(</a:t>
              </a:r>
              <a:r>
                <a:rPr lang="en-US" altLang="ko-KR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0x</a:t>
              </a:r>
              <a:r>
                <a:rPr lang="en-US" altLang="ko-KR" sz="1400" dirty="0">
                  <a:latin typeface="Consolas" panose="020B0609020204030204" pitchFamily="49" charset="0"/>
                </a:rPr>
                <a:t>03 | </a:t>
              </a:r>
              <a:r>
                <a:rPr lang="en-US" altLang="ko-KR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0x</a:t>
              </a:r>
              <a:r>
                <a:rPr lang="en-US" altLang="ko-KR" sz="1400" dirty="0">
                  <a:latin typeface="Consolas" panose="020B0609020204030204" pitchFamily="49" charset="0"/>
                </a:rPr>
                <a:t>0A);</a:t>
              </a:r>
            </a:p>
          </p:txBody>
        </p: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501EA1CA-5D74-446B-AB96-5F33343C5643}"/>
                </a:ext>
              </a:extLst>
            </p:cNvPr>
            <p:cNvSpPr/>
            <p:nvPr/>
          </p:nvSpPr>
          <p:spPr>
            <a:xfrm>
              <a:off x="3581400" y="4095957"/>
              <a:ext cx="4953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597AC3-222C-42CB-B3D9-59F9190D64EE}"/>
              </a:ext>
            </a:extLst>
          </p:cNvPr>
          <p:cNvGrpSpPr/>
          <p:nvPr/>
        </p:nvGrpSpPr>
        <p:grpSpPr>
          <a:xfrm>
            <a:off x="1244778" y="4839194"/>
            <a:ext cx="8412350" cy="1106478"/>
            <a:chOff x="1244778" y="4839194"/>
            <a:chExt cx="8412350" cy="110647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90FA64-5014-4FF5-B663-889B43C58861}"/>
                </a:ext>
              </a:extLst>
            </p:cNvPr>
            <p:cNvSpPr txBox="1"/>
            <p:nvPr/>
          </p:nvSpPr>
          <p:spPr>
            <a:xfrm>
              <a:off x="1614317" y="5207008"/>
              <a:ext cx="1825226" cy="738664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onsolas" panose="020B0609020204030204" pitchFamily="49" charset="0"/>
                </a:rPr>
                <a:t>  00000011 </a:t>
              </a:r>
              <a:r>
                <a:rPr lang="en-US" altLang="ko-KR" sz="1400" dirty="0">
                  <a:latin typeface="Consolas" panose="020B0609020204030204" pitchFamily="49" charset="0"/>
                  <a:sym typeface="Wingdings" panose="05000000000000000000" pitchFamily="2" charset="2"/>
                </a:rPr>
                <a:t> 3</a:t>
              </a:r>
              <a:endParaRPr lang="en-US" altLang="ko-KR" sz="1400" dirty="0">
                <a:latin typeface="Consolas" panose="020B0609020204030204" pitchFamily="49" charset="0"/>
              </a:endParaRPr>
            </a:p>
            <a:p>
              <a:r>
                <a:rPr lang="en-US" altLang="ko-KR" sz="1400" u="sng" dirty="0">
                  <a:latin typeface="Consolas" panose="020B0609020204030204" pitchFamily="49" charset="0"/>
                </a:rPr>
                <a:t>^ 00001010 </a:t>
              </a:r>
              <a:r>
                <a:rPr lang="en-US" altLang="ko-KR" sz="1400" u="sng" dirty="0">
                  <a:latin typeface="Consolas" panose="020B0609020204030204" pitchFamily="49" charset="0"/>
                  <a:sym typeface="Wingdings" panose="05000000000000000000" pitchFamily="2" charset="2"/>
                </a:rPr>
                <a:t> 10</a:t>
              </a:r>
              <a:endParaRPr lang="en-US" altLang="ko-KR" sz="1400" u="sng" dirty="0">
                <a:latin typeface="Consolas" panose="020B0609020204030204" pitchFamily="49" charset="0"/>
              </a:endParaRPr>
            </a:p>
            <a:p>
              <a:r>
                <a:rPr lang="en-US" altLang="ko-KR" sz="1400" dirty="0">
                  <a:latin typeface="Consolas" panose="020B0609020204030204" pitchFamily="49" charset="0"/>
                </a:rPr>
                <a:t>  00001001 </a:t>
              </a:r>
              <a:r>
                <a:rPr lang="en-US" altLang="ko-KR" sz="1400" dirty="0">
                  <a:latin typeface="Consolas" panose="020B0609020204030204" pitchFamily="49" charset="0"/>
                  <a:sym typeface="Wingdings" panose="05000000000000000000" pitchFamily="2" charset="2"/>
                </a:rPr>
                <a:t> 9</a:t>
              </a:r>
              <a:endPara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B21CECB-533D-4068-93FE-4AF7E042F45A}"/>
                </a:ext>
              </a:extLst>
            </p:cNvPr>
            <p:cNvSpPr/>
            <p:nvPr/>
          </p:nvSpPr>
          <p:spPr>
            <a:xfrm>
              <a:off x="1244778" y="4839194"/>
              <a:ext cx="184960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비트 </a:t>
              </a:r>
              <a:r>
                <a:rPr lang="en-US" altLang="ko-KR" sz="1400" dirty="0"/>
                <a:t>XOR </a:t>
              </a:r>
              <a:r>
                <a:rPr lang="ko-KR" altLang="en-US" sz="1400" dirty="0"/>
                <a:t>연산자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220D309-8E17-43E1-BB44-013BFBF968E7}"/>
                </a:ext>
              </a:extLst>
            </p:cNvPr>
            <p:cNvSpPr/>
            <p:nvPr/>
          </p:nvSpPr>
          <p:spPr>
            <a:xfrm>
              <a:off x="8999906" y="5204636"/>
              <a:ext cx="657222" cy="738664"/>
            </a:xfrm>
            <a:prstGeom prst="rect">
              <a:avLst/>
            </a:prstGeom>
            <a:ln w="1905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9</a:t>
              </a:r>
            </a:p>
            <a:p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9</a:t>
              </a:r>
            </a:p>
            <a:p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E157E-DF18-4C5C-A626-446DA136183F}"/>
                </a:ext>
              </a:extLst>
            </p:cNvPr>
            <p:cNvSpPr txBox="1"/>
            <p:nvPr/>
          </p:nvSpPr>
          <p:spPr>
            <a:xfrm>
              <a:off x="4223149" y="5204636"/>
              <a:ext cx="4520801" cy="738664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Consolas" panose="020B0609020204030204" pitchFamily="49" charset="0"/>
                </a:rPr>
                <a:t>System.out.println</a:t>
              </a:r>
              <a:r>
                <a:rPr lang="en-US" altLang="ko-KR" sz="1400" dirty="0">
                  <a:latin typeface="Consolas" panose="020B0609020204030204" pitchFamily="49" charset="0"/>
                </a:rPr>
                <a:t>(3 ^ 10);</a:t>
              </a:r>
            </a:p>
            <a:p>
              <a:r>
                <a:rPr lang="en-US" altLang="ko-KR" sz="1400" dirty="0" err="1">
                  <a:latin typeface="Consolas" panose="020B0609020204030204" pitchFamily="49" charset="0"/>
                </a:rPr>
                <a:t>System.out.println</a:t>
              </a:r>
              <a:r>
                <a:rPr lang="en-US" altLang="ko-KR" sz="1400" dirty="0">
                  <a:latin typeface="Consolas" panose="020B0609020204030204" pitchFamily="49" charset="0"/>
                </a:rPr>
                <a:t>(</a:t>
              </a:r>
              <a:r>
                <a:rPr lang="en-US" altLang="ko-KR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0b</a:t>
              </a:r>
              <a:r>
                <a:rPr lang="en-US" altLang="ko-KR" sz="1400" dirty="0">
                  <a:latin typeface="Consolas" panose="020B0609020204030204" pitchFamily="49" charset="0"/>
                </a:rPr>
                <a:t>00000011 ^ </a:t>
              </a:r>
              <a:r>
                <a:rPr lang="en-US" altLang="ko-KR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0b</a:t>
              </a:r>
              <a:r>
                <a:rPr lang="en-US" altLang="ko-KR" sz="1400" dirty="0">
                  <a:latin typeface="Consolas" panose="020B0609020204030204" pitchFamily="49" charset="0"/>
                </a:rPr>
                <a:t>00001010);</a:t>
              </a:r>
            </a:p>
            <a:p>
              <a:r>
                <a:rPr lang="en-US" altLang="ko-KR" sz="1400" dirty="0" err="1">
                  <a:latin typeface="Consolas" panose="020B0609020204030204" pitchFamily="49" charset="0"/>
                </a:rPr>
                <a:t>System.out.println</a:t>
              </a:r>
              <a:r>
                <a:rPr lang="en-US" altLang="ko-KR" sz="1400" dirty="0">
                  <a:latin typeface="Consolas" panose="020B0609020204030204" pitchFamily="49" charset="0"/>
                </a:rPr>
                <a:t>(</a:t>
              </a:r>
              <a:r>
                <a:rPr lang="en-US" altLang="ko-KR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0x</a:t>
              </a:r>
              <a:r>
                <a:rPr lang="en-US" altLang="ko-KR" sz="1400" dirty="0">
                  <a:latin typeface="Consolas" panose="020B0609020204030204" pitchFamily="49" charset="0"/>
                </a:rPr>
                <a:t>03 ^ </a:t>
              </a:r>
              <a:r>
                <a:rPr lang="en-US" altLang="ko-KR" sz="14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0x</a:t>
              </a:r>
              <a:r>
                <a:rPr lang="en-US" altLang="ko-KR" sz="1400" dirty="0">
                  <a:latin typeface="Consolas" panose="020B0609020204030204" pitchFamily="49" charset="0"/>
                </a:rPr>
                <a:t>0A);</a:t>
              </a:r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E3414FB9-AC40-4352-8A9A-A107302DA2C3}"/>
                </a:ext>
              </a:extLst>
            </p:cNvPr>
            <p:cNvSpPr/>
            <p:nvPr/>
          </p:nvSpPr>
          <p:spPr>
            <a:xfrm>
              <a:off x="3581400" y="5400076"/>
              <a:ext cx="4953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8A9E7BE7-D526-402E-B6D5-F5F989A4C5CC}"/>
              </a:ext>
            </a:extLst>
          </p:cNvPr>
          <p:cNvSpPr/>
          <p:nvPr/>
        </p:nvSpPr>
        <p:spPr>
          <a:xfrm>
            <a:off x="930876" y="272029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036F30C-7A05-4078-B766-FBC60CBAF754}"/>
              </a:ext>
            </a:extLst>
          </p:cNvPr>
          <p:cNvSpPr/>
          <p:nvPr/>
        </p:nvSpPr>
        <p:spPr>
          <a:xfrm>
            <a:off x="930876" y="401834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DE5B975-AB66-4D3E-9B78-88692EEFE5DC}"/>
              </a:ext>
            </a:extLst>
          </p:cNvPr>
          <p:cNvSpPr/>
          <p:nvPr/>
        </p:nvSpPr>
        <p:spPr>
          <a:xfrm>
            <a:off x="930876" y="544821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E115CB3-C603-4CFD-9195-D1F7211C9EBF}"/>
              </a:ext>
            </a:extLst>
          </p:cNvPr>
          <p:cNvSpPr/>
          <p:nvPr/>
        </p:nvSpPr>
        <p:spPr>
          <a:xfrm>
            <a:off x="5439099" y="982566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1293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4CF73-055B-4E31-A213-C81BA084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96D5D-F76A-47B4-8B19-03F5C7A12634}"/>
              </a:ext>
            </a:extLst>
          </p:cNvPr>
          <p:cNvSpPr txBox="1"/>
          <p:nvPr/>
        </p:nvSpPr>
        <p:spPr>
          <a:xfrm>
            <a:off x="930876" y="1344783"/>
            <a:ext cx="481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연산자의 종류 </a:t>
            </a:r>
            <a:r>
              <a:rPr lang="en-US" altLang="ko-KR" dirty="0"/>
              <a:t>– </a:t>
            </a:r>
            <a:r>
              <a:rPr lang="ko-KR" altLang="en-US" b="1" dirty="0">
                <a:solidFill>
                  <a:srgbClr val="C00000"/>
                </a:solidFill>
              </a:rPr>
              <a:t>비트연산자 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en-US" altLang="ko-KR" dirty="0">
                <a:solidFill>
                  <a:srgbClr val="C00000"/>
                </a:solidFill>
              </a:rPr>
              <a:t>&amp;, |, ~, ^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9E7BE7-D526-402E-B6D5-F5F989A4C5CC}"/>
              </a:ext>
            </a:extLst>
          </p:cNvPr>
          <p:cNvSpPr/>
          <p:nvPr/>
        </p:nvSpPr>
        <p:spPr>
          <a:xfrm>
            <a:off x="1266994" y="398274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7921B0-6840-452C-8905-3BB8650AAA1A}"/>
              </a:ext>
            </a:extLst>
          </p:cNvPr>
          <p:cNvGrpSpPr/>
          <p:nvPr/>
        </p:nvGrpSpPr>
        <p:grpSpPr>
          <a:xfrm>
            <a:off x="1878227" y="1849951"/>
            <a:ext cx="8682681" cy="4534373"/>
            <a:chOff x="1128584" y="2047659"/>
            <a:chExt cx="8682681" cy="45343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E57F4D-DB70-447A-B108-F395E06570FF}"/>
                </a:ext>
              </a:extLst>
            </p:cNvPr>
            <p:cNvSpPr txBox="1"/>
            <p:nvPr/>
          </p:nvSpPr>
          <p:spPr>
            <a:xfrm>
              <a:off x="1128584" y="2047659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551094F-F91F-4743-9446-2467294FE4D0}"/>
                </a:ext>
              </a:extLst>
            </p:cNvPr>
            <p:cNvGrpSpPr/>
            <p:nvPr/>
          </p:nvGrpSpPr>
          <p:grpSpPr>
            <a:xfrm>
              <a:off x="1197513" y="2370669"/>
              <a:ext cx="8358378" cy="1878307"/>
              <a:chOff x="1244778" y="2141846"/>
              <a:chExt cx="8358378" cy="1878307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7D32F6F-DCE8-4773-ADBA-3BA809136FAE}"/>
                  </a:ext>
                </a:extLst>
              </p:cNvPr>
              <p:cNvSpPr/>
              <p:nvPr/>
            </p:nvSpPr>
            <p:spPr>
              <a:xfrm>
                <a:off x="1244778" y="2141846"/>
                <a:ext cx="500169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1400" dirty="0"/>
                  <a:t>10</a:t>
                </a:r>
                <a:r>
                  <a:rPr lang="ko-KR" altLang="en-US" sz="1400" dirty="0"/>
                  <a:t>진수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 2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진수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/ 8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진수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/ 16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진수 </a:t>
                </a:r>
                <a:r>
                  <a:rPr lang="ko-KR" altLang="en-US" sz="14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코드상에서 변환 방법</a:t>
                </a:r>
                <a:endParaRPr lang="ko-KR" altLang="en-US" sz="1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E3F812-64CE-4166-A16B-9F9DFD3B50F7}"/>
                  </a:ext>
                </a:extLst>
              </p:cNvPr>
              <p:cNvSpPr txBox="1"/>
              <p:nvPr/>
            </p:nvSpPr>
            <p:spPr>
              <a:xfrm>
                <a:off x="1623119" y="2635158"/>
                <a:ext cx="7980037" cy="1384995"/>
              </a:xfrm>
              <a:prstGeom prst="rect">
                <a:avLst/>
              </a:prstGeom>
              <a:noFill/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Consolas" panose="020B0609020204030204" pitchFamily="49" charset="0"/>
                  </a:rPr>
                  <a:t>int data = 10; </a:t>
                </a:r>
              </a:p>
              <a:p>
                <a:endParaRPr lang="en-US" altLang="ko-KR" sz="1400" dirty="0">
                  <a:latin typeface="Consolas" panose="020B0609020204030204" pitchFamily="49" charset="0"/>
                </a:endParaRPr>
              </a:p>
              <a:p>
                <a:r>
                  <a:rPr lang="en-US" altLang="ko-KR" sz="1400" dirty="0" err="1">
                    <a:latin typeface="Consolas" panose="020B0609020204030204" pitchFamily="49" charset="0"/>
                  </a:rPr>
                  <a:t>System.out.println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(</a:t>
                </a:r>
                <a:r>
                  <a:rPr lang="en-US" altLang="ko-KR" sz="1400" dirty="0" err="1">
                    <a:latin typeface="Consolas" panose="020B0609020204030204" pitchFamily="49" charset="0"/>
                  </a:rPr>
                  <a:t>Integer.to</a:t>
                </a:r>
                <a:r>
                  <a:rPr lang="en-US" altLang="ko-KR" sz="1400" b="1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Binary</a:t>
                </a:r>
                <a:r>
                  <a:rPr lang="en-US" altLang="ko-KR" sz="1400" dirty="0" err="1">
                    <a:latin typeface="Consolas" panose="020B0609020204030204" pitchFamily="49" charset="0"/>
                  </a:rPr>
                  <a:t>String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(data)); //</a:t>
                </a:r>
                <a:r>
                  <a:rPr lang="en-US" altLang="ko-KR" sz="1400" b="1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1010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: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 10</a:t>
                </a:r>
                <a:r>
                  <a:rPr lang="ko-KR" altLang="en-US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진수 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 2</a:t>
                </a:r>
                <a:r>
                  <a:rPr lang="ko-KR" altLang="en-US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진수</a:t>
                </a:r>
                <a:endParaRPr lang="en-US" altLang="ko-KR" sz="1400" b="1" dirty="0">
                  <a:solidFill>
                    <a:srgbClr val="C00000"/>
                  </a:solidFill>
                  <a:latin typeface="Consolas" panose="020B0609020204030204" pitchFamily="49" charset="0"/>
                  <a:sym typeface="Wingdings" panose="05000000000000000000" pitchFamily="2" charset="2"/>
                </a:endParaRPr>
              </a:p>
              <a:p>
                <a:r>
                  <a:rPr lang="en-US" altLang="ko-KR" sz="1400" dirty="0" err="1">
                    <a:latin typeface="Consolas" panose="020B0609020204030204" pitchFamily="49" charset="0"/>
                  </a:rPr>
                  <a:t>System.out.println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(</a:t>
                </a:r>
                <a:r>
                  <a:rPr lang="en-US" altLang="ko-KR" sz="1400" dirty="0" err="1">
                    <a:latin typeface="Consolas" panose="020B0609020204030204" pitchFamily="49" charset="0"/>
                  </a:rPr>
                  <a:t>Integer.to</a:t>
                </a:r>
                <a:r>
                  <a:rPr lang="en-US" altLang="ko-KR" sz="1400" b="1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Octal</a:t>
                </a:r>
                <a:r>
                  <a:rPr lang="en-US" altLang="ko-KR" sz="1400" dirty="0" err="1">
                    <a:latin typeface="Consolas" panose="020B0609020204030204" pitchFamily="49" charset="0"/>
                  </a:rPr>
                  <a:t>String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(data)); //</a:t>
                </a:r>
                <a:r>
                  <a:rPr lang="en-US" altLang="ko-KR" sz="1400" b="1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12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: 10</a:t>
                </a:r>
                <a:r>
                  <a:rPr lang="ko-KR" altLang="en-US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진수 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 8</a:t>
                </a:r>
                <a:r>
                  <a:rPr lang="ko-KR" altLang="en-US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진수</a:t>
                </a:r>
                <a:endParaRPr lang="en-US" altLang="ko-KR" sz="1400" b="1" dirty="0">
                  <a:solidFill>
                    <a:srgbClr val="C00000"/>
                  </a:solidFill>
                  <a:latin typeface="Consolas" panose="020B0609020204030204" pitchFamily="49" charset="0"/>
                  <a:sym typeface="Wingdings" panose="05000000000000000000" pitchFamily="2" charset="2"/>
                </a:endParaRPr>
              </a:p>
              <a:p>
                <a:r>
                  <a:rPr lang="en-US" altLang="ko-KR" sz="1400" dirty="0" err="1">
                    <a:latin typeface="Consolas" panose="020B0609020204030204" pitchFamily="49" charset="0"/>
                  </a:rPr>
                  <a:t>System.out.println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(</a:t>
                </a:r>
                <a:r>
                  <a:rPr lang="en-US" altLang="ko-KR" sz="1400" dirty="0" err="1">
                    <a:latin typeface="Consolas" panose="020B0609020204030204" pitchFamily="49" charset="0"/>
                  </a:rPr>
                  <a:t>Integer.to</a:t>
                </a:r>
                <a:r>
                  <a:rPr lang="en-US" altLang="ko-KR" sz="1400" b="1" dirty="0" err="1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Hex</a:t>
                </a:r>
                <a:r>
                  <a:rPr lang="en-US" altLang="ko-KR" sz="1400" dirty="0" err="1">
                    <a:latin typeface="Consolas" panose="020B0609020204030204" pitchFamily="49" charset="0"/>
                  </a:rPr>
                  <a:t>String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(data)); //</a:t>
                </a:r>
                <a:r>
                  <a:rPr lang="en-US" altLang="ko-KR" sz="1400" b="1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: 10</a:t>
                </a:r>
                <a:r>
                  <a:rPr lang="ko-KR" altLang="en-US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진수 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 16</a:t>
                </a:r>
                <a:r>
                  <a:rPr lang="ko-KR" altLang="en-US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진수</a:t>
                </a:r>
                <a:endParaRPr lang="en-US" altLang="ko-KR" sz="1400" b="1" dirty="0">
                  <a:solidFill>
                    <a:srgbClr val="C00000"/>
                  </a:solidFill>
                  <a:latin typeface="Consolas" panose="020B0609020204030204" pitchFamily="49" charset="0"/>
                  <a:sym typeface="Wingdings" panose="05000000000000000000" pitchFamily="2" charset="2"/>
                </a:endParaRPr>
              </a:p>
              <a:p>
                <a:endParaRPr lang="en-US" altLang="ko-KR" sz="1400" b="1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8CBBE99-0215-475D-88BA-634407B5C6E9}"/>
                </a:ext>
              </a:extLst>
            </p:cNvPr>
            <p:cNvGrpSpPr/>
            <p:nvPr/>
          </p:nvGrpSpPr>
          <p:grpSpPr>
            <a:xfrm>
              <a:off x="1218148" y="4574063"/>
              <a:ext cx="8358378" cy="1878307"/>
              <a:chOff x="1244778" y="2141846"/>
              <a:chExt cx="8358378" cy="1878307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B019325-877A-410D-9EBD-A9A6BC763118}"/>
                  </a:ext>
                </a:extLst>
              </p:cNvPr>
              <p:cNvSpPr/>
              <p:nvPr/>
            </p:nvSpPr>
            <p:spPr>
              <a:xfrm>
                <a:off x="1244778" y="2141846"/>
                <a:ext cx="506420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1400" dirty="0">
                    <a:sym typeface="Wingdings" panose="05000000000000000000" pitchFamily="2" charset="2"/>
                  </a:rPr>
                  <a:t>2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진수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/ 8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진수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/ 16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진수 </a:t>
                </a:r>
                <a:r>
                  <a:rPr lang="ko-KR" altLang="en-US" sz="1400" dirty="0"/>
                  <a:t>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:r>
                  <a:rPr lang="en-US" altLang="ko-KR" sz="1400" dirty="0"/>
                  <a:t>10</a:t>
                </a:r>
                <a:r>
                  <a:rPr lang="ko-KR" altLang="en-US" sz="1400" dirty="0"/>
                  <a:t>진수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1400" b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코드상에서 변환 방법</a:t>
                </a:r>
                <a:endParaRPr lang="ko-KR" altLang="en-US" sz="1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2806A4-D74F-4ADD-9070-865E1C6B15E6}"/>
                  </a:ext>
                </a:extLst>
              </p:cNvPr>
              <p:cNvSpPr txBox="1"/>
              <p:nvPr/>
            </p:nvSpPr>
            <p:spPr>
              <a:xfrm>
                <a:off x="1623119" y="2635158"/>
                <a:ext cx="7980037" cy="1384995"/>
              </a:xfrm>
              <a:prstGeom prst="rect">
                <a:avLst/>
              </a:prstGeom>
              <a:noFill/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Consolas" panose="020B0609020204030204" pitchFamily="49" charset="0"/>
                  </a:rPr>
                  <a:t>int data = 10; </a:t>
                </a:r>
              </a:p>
              <a:p>
                <a:endParaRPr lang="en-US" altLang="ko-KR" sz="1400" dirty="0">
                  <a:latin typeface="Consolas" panose="020B0609020204030204" pitchFamily="49" charset="0"/>
                </a:endParaRPr>
              </a:p>
              <a:p>
                <a:r>
                  <a:rPr lang="en-US" altLang="ko-KR" sz="1400" dirty="0" err="1">
                    <a:latin typeface="Consolas" panose="020B0609020204030204" pitchFamily="49" charset="0"/>
                  </a:rPr>
                  <a:t>System.out.println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(</a:t>
                </a:r>
                <a:r>
                  <a:rPr lang="en-US" altLang="ko-KR" sz="1400" dirty="0" err="1">
                    <a:latin typeface="Consolas" panose="020B0609020204030204" pitchFamily="49" charset="0"/>
                  </a:rPr>
                  <a:t>Integer.parseInt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("</a:t>
                </a:r>
                <a:r>
                  <a:rPr lang="en-US" altLang="ko-KR" sz="1400" b="1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1010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",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)); //</a:t>
                </a:r>
                <a:r>
                  <a:rPr lang="en-US" altLang="ko-KR" sz="1400" b="1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10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: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 2</a:t>
                </a:r>
                <a:r>
                  <a:rPr lang="ko-KR" altLang="en-US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진수 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 10</a:t>
                </a:r>
                <a:r>
                  <a:rPr lang="ko-KR" altLang="en-US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진수</a:t>
                </a:r>
                <a:endParaRPr lang="en-US" altLang="ko-KR" sz="1400" b="1" dirty="0">
                  <a:solidFill>
                    <a:srgbClr val="C00000"/>
                  </a:solidFill>
                  <a:latin typeface="Consolas" panose="020B0609020204030204" pitchFamily="49" charset="0"/>
                  <a:sym typeface="Wingdings" panose="05000000000000000000" pitchFamily="2" charset="2"/>
                </a:endParaRPr>
              </a:p>
              <a:p>
                <a:r>
                  <a:rPr lang="en-US" altLang="ko-KR" sz="1400" dirty="0" err="1">
                    <a:latin typeface="Consolas" panose="020B0609020204030204" pitchFamily="49" charset="0"/>
                  </a:rPr>
                  <a:t>System.out.println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(</a:t>
                </a:r>
                <a:r>
                  <a:rPr lang="en-US" altLang="ko-KR" sz="1400" dirty="0" err="1">
                    <a:latin typeface="Consolas" panose="020B0609020204030204" pitchFamily="49" charset="0"/>
                  </a:rPr>
                  <a:t>Integer.parseInt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("</a:t>
                </a:r>
                <a:r>
                  <a:rPr lang="en-US" altLang="ko-KR" sz="1400" b="1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12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",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8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)); //</a:t>
                </a:r>
                <a:r>
                  <a:rPr lang="en-US" altLang="ko-KR" sz="1400" b="1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10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: 8</a:t>
                </a:r>
                <a:r>
                  <a:rPr lang="ko-KR" altLang="en-US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진수 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 10</a:t>
                </a:r>
                <a:r>
                  <a:rPr lang="ko-KR" altLang="en-US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진수</a:t>
                </a:r>
                <a:endParaRPr lang="en-US" altLang="ko-KR" sz="1400" b="1" dirty="0">
                  <a:solidFill>
                    <a:srgbClr val="C00000"/>
                  </a:solidFill>
                  <a:latin typeface="Consolas" panose="020B0609020204030204" pitchFamily="49" charset="0"/>
                  <a:sym typeface="Wingdings" panose="05000000000000000000" pitchFamily="2" charset="2"/>
                </a:endParaRPr>
              </a:p>
              <a:p>
                <a:r>
                  <a:rPr lang="en-US" altLang="ko-KR" sz="1400" dirty="0" err="1">
                    <a:latin typeface="Consolas" panose="020B0609020204030204" pitchFamily="49" charset="0"/>
                  </a:rPr>
                  <a:t>System.out.println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(</a:t>
                </a:r>
                <a:r>
                  <a:rPr lang="en-US" altLang="ko-KR" sz="1400" dirty="0" err="1">
                    <a:latin typeface="Consolas" panose="020B0609020204030204" pitchFamily="49" charset="0"/>
                  </a:rPr>
                  <a:t>Integer.parseInt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("</a:t>
                </a:r>
                <a:r>
                  <a:rPr lang="en-US" altLang="ko-KR" sz="1400" b="1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",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16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)); //</a:t>
                </a:r>
                <a:r>
                  <a:rPr lang="en-US" altLang="ko-KR" sz="1400" b="1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10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: 16</a:t>
                </a:r>
                <a:r>
                  <a:rPr lang="ko-KR" altLang="en-US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진수 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 10</a:t>
                </a:r>
                <a:r>
                  <a:rPr lang="ko-KR" altLang="en-US" sz="1400" b="1" dirty="0">
                    <a:solidFill>
                      <a:srgbClr val="C00000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진수</a:t>
                </a:r>
                <a:endParaRPr lang="en-US" altLang="ko-KR" sz="1400" b="1" dirty="0">
                  <a:solidFill>
                    <a:srgbClr val="C00000"/>
                  </a:solidFill>
                  <a:latin typeface="Consolas" panose="020B0609020204030204" pitchFamily="49" charset="0"/>
                  <a:sym typeface="Wingdings" panose="05000000000000000000" pitchFamily="2" charset="2"/>
                </a:endParaRPr>
              </a:p>
              <a:p>
                <a:endParaRPr lang="en-US" altLang="ko-KR" sz="1400" b="1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29B7D15-DD6A-44B8-BDB5-E2F5D7D583DB}"/>
                </a:ext>
              </a:extLst>
            </p:cNvPr>
            <p:cNvSpPr/>
            <p:nvPr/>
          </p:nvSpPr>
          <p:spPr>
            <a:xfrm>
              <a:off x="1136822" y="2281881"/>
              <a:ext cx="8674443" cy="43001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871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4CF73-055B-4E31-A213-C81BA084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96D5D-F76A-47B4-8B19-03F5C7A12634}"/>
              </a:ext>
            </a:extLst>
          </p:cNvPr>
          <p:cNvSpPr txBox="1"/>
          <p:nvPr/>
        </p:nvSpPr>
        <p:spPr>
          <a:xfrm>
            <a:off x="930876" y="1344783"/>
            <a:ext cx="481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연산자의 종류 </a:t>
            </a:r>
            <a:r>
              <a:rPr lang="en-US" altLang="ko-KR" dirty="0"/>
              <a:t>– </a:t>
            </a:r>
            <a:r>
              <a:rPr lang="ko-KR" altLang="en-US" b="1" dirty="0">
                <a:solidFill>
                  <a:srgbClr val="C00000"/>
                </a:solidFill>
              </a:rPr>
              <a:t>비트연산자 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en-US" altLang="ko-KR" dirty="0">
                <a:solidFill>
                  <a:srgbClr val="C00000"/>
                </a:solidFill>
              </a:rPr>
              <a:t>&amp;, |, ~, ^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11EA3C-8F76-4E3D-94CE-5DD5AE4794D5}"/>
              </a:ext>
            </a:extLst>
          </p:cNvPr>
          <p:cNvGrpSpPr/>
          <p:nvPr/>
        </p:nvGrpSpPr>
        <p:grpSpPr>
          <a:xfrm>
            <a:off x="1614317" y="4801313"/>
            <a:ext cx="3709665" cy="1200328"/>
            <a:chOff x="6979294" y="-267536"/>
            <a:chExt cx="3709665" cy="1200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CE0651-A97D-44B0-B71A-162EBFA138EB}"/>
                </a:ext>
              </a:extLst>
            </p:cNvPr>
            <p:cNvSpPr txBox="1"/>
            <p:nvPr/>
          </p:nvSpPr>
          <p:spPr>
            <a:xfrm>
              <a:off x="6979294" y="-21315"/>
              <a:ext cx="3709665" cy="95410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/>
                <a:t>비트값</a:t>
              </a:r>
              <a:r>
                <a:rPr lang="ko-KR" altLang="en-US" sz="1400" dirty="0"/>
                <a:t> 읽는 법</a:t>
              </a:r>
              <a:endParaRPr lang="en-US" altLang="ko-KR" sz="1400" dirty="0"/>
            </a:p>
            <a:p>
              <a:r>
                <a:rPr lang="en-US" altLang="ko-KR" sz="1400" dirty="0"/>
                <a:t>  - </a:t>
              </a:r>
              <a:r>
                <a:rPr lang="ko-KR" altLang="en-US" sz="1400" dirty="0"/>
                <a:t>부호비트 </a:t>
              </a:r>
              <a:r>
                <a:rPr lang="en-US" altLang="ko-KR" sz="1400" dirty="0"/>
                <a:t>:</a:t>
              </a:r>
              <a:r>
                <a:rPr lang="ko-KR" altLang="en-US" sz="1400" dirty="0"/>
                <a:t> 첫번째 비트 </a:t>
              </a:r>
              <a:r>
                <a:rPr lang="en-US" altLang="ko-KR" sz="1400" dirty="0"/>
                <a:t>(0:</a:t>
              </a:r>
              <a:r>
                <a:rPr lang="ko-KR" altLang="en-US" sz="1400" dirty="0"/>
                <a:t>양수</a:t>
              </a:r>
              <a:r>
                <a:rPr lang="en-US" altLang="ko-KR" sz="1400" dirty="0"/>
                <a:t>, 1: </a:t>
              </a:r>
              <a:r>
                <a:rPr lang="ko-KR" altLang="en-US" sz="1400" dirty="0"/>
                <a:t>음수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  - </a:t>
              </a:r>
              <a:r>
                <a:rPr lang="ko-KR" altLang="en-US" sz="1400" dirty="0"/>
                <a:t>양수 읽는 법 </a:t>
              </a:r>
              <a:r>
                <a:rPr lang="en-US" altLang="ko-KR" sz="1400" dirty="0"/>
                <a:t>: </a:t>
              </a:r>
              <a:r>
                <a:rPr lang="en-US" altLang="ko-KR" sz="1400" dirty="0">
                  <a:solidFill>
                    <a:srgbClr val="C00000"/>
                  </a:solidFill>
                </a:rPr>
                <a:t>1</a:t>
              </a:r>
              <a:r>
                <a:rPr lang="ko-KR" altLang="en-US" sz="1400" dirty="0">
                  <a:solidFill>
                    <a:srgbClr val="C00000"/>
                  </a:solidFill>
                </a:rPr>
                <a:t>을 기준으로 값 읽음</a:t>
              </a:r>
              <a:endParaRPr lang="en-US" altLang="ko-KR" sz="1400" dirty="0">
                <a:solidFill>
                  <a:srgbClr val="C00000"/>
                </a:solidFill>
              </a:endParaRPr>
            </a:p>
            <a:p>
              <a:r>
                <a:rPr lang="en-US" altLang="ko-KR" sz="1400" dirty="0"/>
                <a:t>  - </a:t>
              </a:r>
              <a:r>
                <a:rPr lang="ko-KR" altLang="en-US" sz="1400" dirty="0"/>
                <a:t>음수 읽는 법 </a:t>
              </a:r>
              <a:r>
                <a:rPr lang="en-US" altLang="ko-KR" sz="1400" dirty="0"/>
                <a:t>: </a:t>
              </a:r>
              <a:r>
                <a:rPr lang="en-US" altLang="ko-KR" sz="1400" dirty="0">
                  <a:solidFill>
                    <a:srgbClr val="C00000"/>
                  </a:solidFill>
                </a:rPr>
                <a:t>0</a:t>
              </a:r>
              <a:r>
                <a:rPr lang="ko-KR" altLang="en-US" sz="1400" dirty="0">
                  <a:solidFill>
                    <a:srgbClr val="C00000"/>
                  </a:solidFill>
                </a:rPr>
                <a:t>을 기준으로 값 읽음 </a:t>
              </a:r>
              <a:r>
                <a:rPr lang="en-US" altLang="ko-KR" sz="1400" dirty="0">
                  <a:solidFill>
                    <a:srgbClr val="C00000"/>
                  </a:solidFill>
                </a:rPr>
                <a:t>+ 1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E57F4D-DB70-447A-B108-F395E06570FF}"/>
                </a:ext>
              </a:extLst>
            </p:cNvPr>
            <p:cNvSpPr txBox="1"/>
            <p:nvPr/>
          </p:nvSpPr>
          <p:spPr>
            <a:xfrm>
              <a:off x="6979294" y="-267536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671F99-5B79-4310-BDD2-FC252A830FB9}"/>
              </a:ext>
            </a:extLst>
          </p:cNvPr>
          <p:cNvGraphicFramePr>
            <a:graphicFrameLocks noGrp="1"/>
          </p:cNvGraphicFramePr>
          <p:nvPr/>
        </p:nvGraphicFramePr>
        <p:xfrm>
          <a:off x="5899565" y="839695"/>
          <a:ext cx="24636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>
                  <a:extLst>
                    <a:ext uri="{9D8B030D-6E8A-4147-A177-3AD203B41FA5}">
                      <a16:colId xmlns:a16="http://schemas.microsoft.com/office/drawing/2014/main" val="1835730865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21941152"/>
                    </a:ext>
                  </a:extLst>
                </a:gridCol>
                <a:gridCol w="498108">
                  <a:extLst>
                    <a:ext uri="{9D8B030D-6E8A-4147-A177-3AD203B41FA5}">
                      <a16:colId xmlns:a16="http://schemas.microsoft.com/office/drawing/2014/main" val="329991724"/>
                    </a:ext>
                  </a:extLst>
                </a:gridCol>
                <a:gridCol w="493893">
                  <a:extLst>
                    <a:ext uri="{9D8B030D-6E8A-4147-A177-3AD203B41FA5}">
                      <a16:colId xmlns:a16="http://schemas.microsoft.com/office/drawing/2014/main" val="1243143063"/>
                    </a:ext>
                  </a:extLst>
                </a:gridCol>
                <a:gridCol w="515367">
                  <a:extLst>
                    <a:ext uri="{9D8B030D-6E8A-4147-A177-3AD203B41FA5}">
                      <a16:colId xmlns:a16="http://schemas.microsoft.com/office/drawing/2014/main" val="1179741871"/>
                    </a:ext>
                  </a:extLst>
                </a:gridCol>
              </a:tblGrid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값</a:t>
                      </a: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값</a:t>
                      </a: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&amp;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|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^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280007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201910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218091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32344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7114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AC14770-A754-4683-B8F6-975D7B15FBB0}"/>
              </a:ext>
            </a:extLst>
          </p:cNvPr>
          <p:cNvGraphicFramePr>
            <a:graphicFrameLocks noGrp="1"/>
          </p:cNvGraphicFramePr>
          <p:nvPr/>
        </p:nvGraphicFramePr>
        <p:xfrm>
          <a:off x="8690390" y="848248"/>
          <a:ext cx="97626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5">
                  <a:extLst>
                    <a:ext uri="{9D8B030D-6E8A-4147-A177-3AD203B41FA5}">
                      <a16:colId xmlns:a16="http://schemas.microsoft.com/office/drawing/2014/main" val="1835730865"/>
                    </a:ext>
                  </a:extLst>
                </a:gridCol>
                <a:gridCol w="498108">
                  <a:extLst>
                    <a:ext uri="{9D8B030D-6E8A-4147-A177-3AD203B41FA5}">
                      <a16:colId xmlns:a16="http://schemas.microsoft.com/office/drawing/2014/main" val="329991724"/>
                    </a:ext>
                  </a:extLst>
                </a:gridCol>
              </a:tblGrid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~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280007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201910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218091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732344"/>
                  </a:ext>
                </a:extLst>
              </a:tr>
              <a:tr h="27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711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6925AC-6CE2-4366-9F34-D6E40AD71447}"/>
              </a:ext>
            </a:extLst>
          </p:cNvPr>
          <p:cNvSpPr txBox="1"/>
          <p:nvPr/>
        </p:nvSpPr>
        <p:spPr>
          <a:xfrm>
            <a:off x="1728617" y="2662060"/>
            <a:ext cx="1825226" cy="52322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u="sng" dirty="0">
                <a:latin typeface="Consolas" panose="020B0609020204030204" pitchFamily="49" charset="0"/>
              </a:rPr>
              <a:t>~ 00000011 </a:t>
            </a:r>
            <a:r>
              <a:rPr lang="en-US" altLang="ko-KR" sz="1400" u="sng" dirty="0">
                <a:latin typeface="Consolas" panose="020B0609020204030204" pitchFamily="49" charset="0"/>
                <a:sym typeface="Wingdings" panose="05000000000000000000" pitchFamily="2" charset="2"/>
              </a:rPr>
              <a:t> 3</a:t>
            </a:r>
            <a:endParaRPr lang="en-US" altLang="ko-KR" sz="1400" u="sng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11111100 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-4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8733BF-C9EA-4CD1-A08B-F553F8362C5F}"/>
              </a:ext>
            </a:extLst>
          </p:cNvPr>
          <p:cNvSpPr/>
          <p:nvPr/>
        </p:nvSpPr>
        <p:spPr>
          <a:xfrm>
            <a:off x="9114206" y="2585860"/>
            <a:ext cx="657222" cy="738664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-4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-4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-4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D32F6F-DCE8-4773-ADBA-3BA809136FAE}"/>
              </a:ext>
            </a:extLst>
          </p:cNvPr>
          <p:cNvSpPr/>
          <p:nvPr/>
        </p:nvSpPr>
        <p:spPr>
          <a:xfrm>
            <a:off x="1244778" y="2141846"/>
            <a:ext cx="18607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비트 </a:t>
            </a:r>
            <a:r>
              <a:rPr lang="en-US" altLang="ko-KR" sz="1400" dirty="0"/>
              <a:t>NOT </a:t>
            </a:r>
            <a:r>
              <a:rPr lang="ko-KR" altLang="en-US" sz="1400" dirty="0"/>
              <a:t>연산자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3F5770-D675-43EC-89A4-912D51412177}"/>
              </a:ext>
            </a:extLst>
          </p:cNvPr>
          <p:cNvSpPr txBox="1"/>
          <p:nvPr/>
        </p:nvSpPr>
        <p:spPr>
          <a:xfrm>
            <a:off x="1728617" y="3553534"/>
            <a:ext cx="1825226" cy="52322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u="sng" dirty="0">
                <a:latin typeface="Consolas" panose="020B0609020204030204" pitchFamily="49" charset="0"/>
              </a:rPr>
              <a:t>~ 00000000 </a:t>
            </a:r>
            <a:r>
              <a:rPr lang="en-US" altLang="ko-KR" sz="1400" u="sng" dirty="0">
                <a:latin typeface="Consolas" panose="020B0609020204030204" pitchFamily="49" charset="0"/>
                <a:sym typeface="Wingdings" panose="05000000000000000000" pitchFamily="2" charset="2"/>
              </a:rPr>
              <a:t> 0</a:t>
            </a:r>
            <a:endParaRPr lang="en-US" altLang="ko-KR" sz="1400" u="sng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11111111 </a:t>
            </a:r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 -1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E3F812-64CE-4166-A16B-9F9DFD3B50F7}"/>
              </a:ext>
            </a:extLst>
          </p:cNvPr>
          <p:cNvSpPr txBox="1"/>
          <p:nvPr/>
        </p:nvSpPr>
        <p:spPr>
          <a:xfrm>
            <a:off x="4337449" y="2585860"/>
            <a:ext cx="4520801" cy="738664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(~3);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(~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0b</a:t>
            </a:r>
            <a:r>
              <a:rPr lang="en-US" altLang="ko-KR" sz="1400" dirty="0">
                <a:latin typeface="Consolas" panose="020B0609020204030204" pitchFamily="49" charset="0"/>
              </a:rPr>
              <a:t>00000011);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(~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400" dirty="0">
                <a:latin typeface="Consolas" panose="020B0609020204030204" pitchFamily="49" charset="0"/>
              </a:rPr>
              <a:t>03);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6F3237E-1B66-48CC-B9E5-AF6E8D4ABE38}"/>
              </a:ext>
            </a:extLst>
          </p:cNvPr>
          <p:cNvSpPr/>
          <p:nvPr/>
        </p:nvSpPr>
        <p:spPr>
          <a:xfrm>
            <a:off x="3695700" y="2781300"/>
            <a:ext cx="495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5AD9B7-D72C-482A-9835-9C9B30172951}"/>
              </a:ext>
            </a:extLst>
          </p:cNvPr>
          <p:cNvSpPr/>
          <p:nvPr/>
        </p:nvSpPr>
        <p:spPr>
          <a:xfrm>
            <a:off x="9114206" y="3481417"/>
            <a:ext cx="657222" cy="738664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6796E6-FDF8-4949-B2D3-9C4E373D1D93}"/>
              </a:ext>
            </a:extLst>
          </p:cNvPr>
          <p:cNvSpPr txBox="1"/>
          <p:nvPr/>
        </p:nvSpPr>
        <p:spPr>
          <a:xfrm>
            <a:off x="4337449" y="3481417"/>
            <a:ext cx="4520801" cy="738664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(~0);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(~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0b</a:t>
            </a:r>
            <a:r>
              <a:rPr lang="en-US" altLang="ko-KR" sz="1400" dirty="0">
                <a:latin typeface="Consolas" panose="020B0609020204030204" pitchFamily="49" charset="0"/>
              </a:rPr>
              <a:t>00000000);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(~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400" dirty="0">
                <a:latin typeface="Consolas" panose="020B0609020204030204" pitchFamily="49" charset="0"/>
              </a:rPr>
              <a:t>00);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501EA1CA-5D74-446B-AB96-5F33343C5643}"/>
              </a:ext>
            </a:extLst>
          </p:cNvPr>
          <p:cNvSpPr/>
          <p:nvPr/>
        </p:nvSpPr>
        <p:spPr>
          <a:xfrm>
            <a:off x="3695700" y="3676857"/>
            <a:ext cx="4953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578F67-C842-4637-A875-B2783080BEDE}"/>
              </a:ext>
            </a:extLst>
          </p:cNvPr>
          <p:cNvGrpSpPr/>
          <p:nvPr/>
        </p:nvGrpSpPr>
        <p:grpSpPr>
          <a:xfrm>
            <a:off x="6348445" y="4763307"/>
            <a:ext cx="4354838" cy="1600439"/>
            <a:chOff x="6348445" y="4763307"/>
            <a:chExt cx="4354838" cy="160043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5DBB44EF-4FE4-4670-B95E-DAF3B0404D77}"/>
                </a:ext>
              </a:extLst>
            </p:cNvPr>
            <p:cNvGrpSpPr/>
            <p:nvPr/>
          </p:nvGrpSpPr>
          <p:grpSpPr>
            <a:xfrm>
              <a:off x="6390493" y="5004519"/>
              <a:ext cx="1709774" cy="887562"/>
              <a:chOff x="6390493" y="5004519"/>
              <a:chExt cx="1709774" cy="887562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CE973A5-F9DF-4756-875F-4827E6B09C0D}"/>
                  </a:ext>
                </a:extLst>
              </p:cNvPr>
              <p:cNvSpPr/>
              <p:nvPr/>
            </p:nvSpPr>
            <p:spPr>
              <a:xfrm>
                <a:off x="6775865" y="5004519"/>
                <a:ext cx="13244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ko-KR" dirty="0">
                    <a:latin typeface="Consolas" panose="020B0609020204030204" pitchFamily="49" charset="0"/>
                  </a:rPr>
                  <a:t>0…00</a:t>
                </a:r>
                <a:r>
                  <a:rPr lang="en-US" altLang="ko-KR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ko-KR" dirty="0">
                    <a:latin typeface="Consolas" panose="020B0609020204030204" pitchFamily="49" charset="0"/>
                  </a:rPr>
                  <a:t>0</a:t>
                </a:r>
                <a:r>
                  <a:rPr lang="en-US" altLang="ko-KR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ko-KR" dirty="0">
                    <a:latin typeface="Consolas" panose="020B0609020204030204" pitchFamily="49" charset="0"/>
                  </a:rPr>
                  <a:t>0</a:t>
                </a:r>
                <a:endParaRPr lang="ko-KR" altLang="en-US" dirty="0"/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18CF4DDF-7A64-4002-8BF3-3D7BE057F173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V="1">
                <a:off x="6636715" y="5299402"/>
                <a:ext cx="275938" cy="31568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F76C3B3-B065-4085-BE84-BB3BA25D797A}"/>
                  </a:ext>
                </a:extLst>
              </p:cNvPr>
              <p:cNvSpPr/>
              <p:nvPr/>
            </p:nvSpPr>
            <p:spPr>
              <a:xfrm>
                <a:off x="6390493" y="5615082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양수</a:t>
                </a:r>
                <a:endParaRPr lang="ko-KR" altLang="en-US" sz="12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36BCB78-FBF9-429F-B994-DF558A7F425B}"/>
                  </a:ext>
                </a:extLst>
              </p:cNvPr>
              <p:cNvSpPr/>
              <p:nvPr/>
            </p:nvSpPr>
            <p:spPr>
              <a:xfrm>
                <a:off x="7237034" y="5605556"/>
                <a:ext cx="32573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ko-KR" sz="1200" b="1" baseline="30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 sz="1200" b="1" baseline="30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59E82D-D273-4641-B87A-93E50C2DEE82}"/>
                  </a:ext>
                </a:extLst>
              </p:cNvPr>
              <p:cNvSpPr/>
              <p:nvPr/>
            </p:nvSpPr>
            <p:spPr>
              <a:xfrm>
                <a:off x="7697318" y="5612879"/>
                <a:ext cx="32573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ko-KR" sz="1200" b="1" baseline="300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 sz="1200" b="1" baseline="30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CCF19448-9F6F-4A3A-917D-18DEAA38DAA4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V="1">
                <a:off x="7399899" y="5299402"/>
                <a:ext cx="148221" cy="30615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93BB1F90-9DDF-4DD9-818A-844E48EF8C95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7801011" y="5327977"/>
                <a:ext cx="59172" cy="28490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43F2124-5034-4413-9718-5C074B2BC885}"/>
                </a:ext>
              </a:extLst>
            </p:cNvPr>
            <p:cNvSpPr txBox="1"/>
            <p:nvPr/>
          </p:nvSpPr>
          <p:spPr>
            <a:xfrm>
              <a:off x="6348445" y="4763307"/>
              <a:ext cx="839069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ex: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양수값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DA6E00D-D917-43D6-A45C-21F00C9301C2}"/>
                </a:ext>
              </a:extLst>
            </p:cNvPr>
            <p:cNvSpPr txBox="1"/>
            <p:nvPr/>
          </p:nvSpPr>
          <p:spPr>
            <a:xfrm>
              <a:off x="6351622" y="4978751"/>
              <a:ext cx="1918562" cy="1384995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endParaRPr lang="en-US" altLang="ko-KR" dirty="0">
                <a:solidFill>
                  <a:srgbClr val="7030A0"/>
                </a:solidFill>
              </a:endParaRPr>
            </a:p>
            <a:p>
              <a:endParaRPr lang="en-US" altLang="ko-KR" dirty="0">
                <a:solidFill>
                  <a:srgbClr val="7030A0"/>
                </a:solidFill>
              </a:endParaRPr>
            </a:p>
            <a:p>
              <a:endParaRPr lang="en-US" altLang="ko-KR" dirty="0">
                <a:solidFill>
                  <a:srgbClr val="7030A0"/>
                </a:solidFill>
              </a:endParaRPr>
            </a:p>
            <a:p>
              <a:endParaRPr lang="en-US" altLang="ko-KR" dirty="0">
                <a:solidFill>
                  <a:srgbClr val="7030A0"/>
                </a:solidFill>
              </a:endParaRPr>
            </a:p>
            <a:p>
              <a:endParaRPr lang="en-US" altLang="ko-KR" dirty="0">
                <a:solidFill>
                  <a:srgbClr val="7030A0"/>
                </a:solidFill>
              </a:endParaRPr>
            </a:p>
            <a:p>
              <a:endParaRPr lang="en-US" altLang="ko-KR" dirty="0">
                <a:solidFill>
                  <a:srgbClr val="7030A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F9BD209-9854-4A2D-B84E-8A5AAA7D09FA}"/>
                </a:ext>
              </a:extLst>
            </p:cNvPr>
            <p:cNvSpPr/>
            <p:nvPr/>
          </p:nvSpPr>
          <p:spPr>
            <a:xfrm>
              <a:off x="9172546" y="4969278"/>
              <a:ext cx="1324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dirty="0">
                  <a:latin typeface="Consolas" panose="020B0609020204030204" pitchFamily="49" charset="0"/>
                </a:rPr>
                <a:t>1…111</a:t>
              </a:r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dirty="0">
                  <a:latin typeface="Consolas" panose="020B0609020204030204" pitchFamily="49" charset="0"/>
                </a:rPr>
                <a:t>1</a:t>
              </a:r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0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6CB40E62-C134-44DD-A605-35D56653C77C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9057958" y="5295385"/>
              <a:ext cx="275938" cy="31568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BB43CBB-639C-4F9D-BE97-7C5547FBD8C8}"/>
                </a:ext>
              </a:extLst>
            </p:cNvPr>
            <p:cNvSpPr/>
            <p:nvPr/>
          </p:nvSpPr>
          <p:spPr>
            <a:xfrm>
              <a:off x="8811736" y="5611065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음수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25E351B-0906-4FF4-9076-14E9955F2139}"/>
                </a:ext>
              </a:extLst>
            </p:cNvPr>
            <p:cNvSpPr/>
            <p:nvPr/>
          </p:nvSpPr>
          <p:spPr>
            <a:xfrm>
              <a:off x="9744002" y="5601539"/>
              <a:ext cx="3257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2</a:t>
              </a:r>
              <a:r>
                <a:rPr lang="en-US" altLang="ko-KR" sz="1200" b="1" baseline="30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 b="1" baseline="30000" dirty="0">
                <a:solidFill>
                  <a:srgbClr val="C0000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7F90694-E5D7-41DD-B5F9-E8154B251A26}"/>
                </a:ext>
              </a:extLst>
            </p:cNvPr>
            <p:cNvSpPr/>
            <p:nvPr/>
          </p:nvSpPr>
          <p:spPr>
            <a:xfrm>
              <a:off x="10204286" y="5608862"/>
              <a:ext cx="3257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2</a:t>
              </a:r>
              <a:r>
                <a:rPr lang="en-US" altLang="ko-KR" sz="1200" b="1" baseline="30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 b="1" baseline="30000" dirty="0">
                <a:solidFill>
                  <a:srgbClr val="C00000"/>
                </a:solidFill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7825B9B-BC92-40A6-9770-A7DC073AD375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9906867" y="5295385"/>
              <a:ext cx="148221" cy="30615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7477979-ED97-42F8-8D5F-1E4026B36B08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H="1" flipV="1">
              <a:off x="10321468" y="5295386"/>
              <a:ext cx="45683" cy="31347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F67A06B-91AE-402A-8031-0DB929889181}"/>
                </a:ext>
              </a:extLst>
            </p:cNvPr>
            <p:cNvSpPr txBox="1"/>
            <p:nvPr/>
          </p:nvSpPr>
          <p:spPr>
            <a:xfrm>
              <a:off x="8779634" y="4763307"/>
              <a:ext cx="829814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bg1"/>
                  </a:solidFill>
                </a:rPr>
                <a:t>ex: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음수값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A53026-1E00-4828-AAB1-EDC2A4DA8F4D}"/>
                </a:ext>
              </a:extLst>
            </p:cNvPr>
            <p:cNvSpPr txBox="1"/>
            <p:nvPr/>
          </p:nvSpPr>
          <p:spPr>
            <a:xfrm>
              <a:off x="8784721" y="4966366"/>
              <a:ext cx="1918562" cy="1384995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endParaRPr lang="en-US" altLang="ko-KR" dirty="0">
                <a:solidFill>
                  <a:srgbClr val="7030A0"/>
                </a:solidFill>
              </a:endParaRPr>
            </a:p>
            <a:p>
              <a:endParaRPr lang="en-US" altLang="ko-KR" dirty="0">
                <a:solidFill>
                  <a:srgbClr val="7030A0"/>
                </a:solidFill>
              </a:endParaRPr>
            </a:p>
            <a:p>
              <a:endParaRPr lang="en-US" altLang="ko-KR" dirty="0">
                <a:solidFill>
                  <a:srgbClr val="7030A0"/>
                </a:solidFill>
              </a:endParaRPr>
            </a:p>
            <a:p>
              <a:endParaRPr lang="en-US" altLang="ko-KR" dirty="0">
                <a:solidFill>
                  <a:srgbClr val="7030A0"/>
                </a:solidFill>
              </a:endParaRPr>
            </a:p>
            <a:p>
              <a:endParaRPr lang="en-US" altLang="ko-KR" dirty="0">
                <a:solidFill>
                  <a:srgbClr val="7030A0"/>
                </a:solidFill>
              </a:endParaRPr>
            </a:p>
            <a:p>
              <a:endParaRPr lang="en-US" altLang="ko-KR" dirty="0">
                <a:solidFill>
                  <a:srgbClr val="7030A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2D8B009-99E1-45D0-9CEC-12AC73D38432}"/>
                </a:ext>
              </a:extLst>
            </p:cNvPr>
            <p:cNvSpPr/>
            <p:nvPr/>
          </p:nvSpPr>
          <p:spPr>
            <a:xfrm>
              <a:off x="6844298" y="6018305"/>
              <a:ext cx="11112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/>
                <a:t>2</a:t>
              </a:r>
              <a:r>
                <a:rPr lang="en-US" altLang="ko-KR" sz="1600" b="1" baseline="30000" dirty="0"/>
                <a:t>3</a:t>
              </a:r>
              <a:r>
                <a:rPr lang="en-US" altLang="ko-KR" sz="1600" b="1" dirty="0"/>
                <a:t>+2</a:t>
              </a:r>
              <a:r>
                <a:rPr lang="en-US" altLang="ko-KR" sz="1600" b="1" baseline="30000" dirty="0"/>
                <a:t>1</a:t>
              </a:r>
              <a:r>
                <a:rPr lang="en-US" altLang="ko-KR" sz="1600" b="1" dirty="0"/>
                <a:t>=10</a:t>
              </a:r>
              <a:endParaRPr lang="ko-KR" altLang="en-US" b="1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D490C25-3017-4EE3-B20C-DF02FA096BA6}"/>
                </a:ext>
              </a:extLst>
            </p:cNvPr>
            <p:cNvSpPr/>
            <p:nvPr/>
          </p:nvSpPr>
          <p:spPr>
            <a:xfrm>
              <a:off x="8941736" y="5999243"/>
              <a:ext cx="15760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/>
                <a:t>-(2</a:t>
              </a:r>
              <a:r>
                <a:rPr lang="en-US" altLang="ko-KR" sz="1600" b="1" baseline="30000" dirty="0"/>
                <a:t>2</a:t>
              </a:r>
              <a:r>
                <a:rPr lang="en-US" altLang="ko-KR" sz="1600" b="1" dirty="0"/>
                <a:t>+2</a:t>
              </a:r>
              <a:r>
                <a:rPr lang="en-US" altLang="ko-KR" sz="1600" b="1" baseline="30000" dirty="0"/>
                <a:t>0</a:t>
              </a:r>
              <a:r>
                <a:rPr lang="en-US" altLang="ko-KR" sz="1600" b="1" dirty="0"/>
                <a:t>+1)=-6</a:t>
              </a:r>
              <a:endParaRPr lang="ko-KR" altLang="en-US" b="1" dirty="0"/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BBB37745-01B5-475A-BE6B-D9267B6FCB4C}"/>
              </a:ext>
            </a:extLst>
          </p:cNvPr>
          <p:cNvSpPr/>
          <p:nvPr/>
        </p:nvSpPr>
        <p:spPr>
          <a:xfrm>
            <a:off x="1111459" y="317749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008A3E9-1731-4655-A1E6-007BA0580320}"/>
              </a:ext>
            </a:extLst>
          </p:cNvPr>
          <p:cNvSpPr/>
          <p:nvPr/>
        </p:nvSpPr>
        <p:spPr>
          <a:xfrm>
            <a:off x="1111458" y="539883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8C4B8B2-3774-4E50-86B6-EC29AB52D42C}"/>
              </a:ext>
            </a:extLst>
          </p:cNvPr>
          <p:cNvSpPr/>
          <p:nvPr/>
        </p:nvSpPr>
        <p:spPr>
          <a:xfrm>
            <a:off x="8023048" y="448087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6668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4CF73-055B-4E31-A213-C81BA084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96D5D-F76A-47B4-8B19-03F5C7A12634}"/>
              </a:ext>
            </a:extLst>
          </p:cNvPr>
          <p:cNvSpPr txBox="1"/>
          <p:nvPr/>
        </p:nvSpPr>
        <p:spPr>
          <a:xfrm>
            <a:off x="930876" y="1344783"/>
            <a:ext cx="516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연산자의 종류 </a:t>
            </a:r>
            <a:r>
              <a:rPr lang="en-US" altLang="ko-KR" dirty="0"/>
              <a:t>–</a:t>
            </a:r>
            <a:r>
              <a:rPr lang="ko-KR" altLang="en-US" b="1" dirty="0" err="1">
                <a:solidFill>
                  <a:srgbClr val="C00000"/>
                </a:solidFill>
              </a:rPr>
              <a:t>쉬프트연산자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en-US" altLang="ko-KR" dirty="0">
                <a:solidFill>
                  <a:srgbClr val="C00000"/>
                </a:solidFill>
              </a:rPr>
              <a:t>&lt;&lt;, &gt;&gt;, &gt;&gt;&gt;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D32F6F-DCE8-4773-ADBA-3BA809136FAE}"/>
              </a:ext>
            </a:extLst>
          </p:cNvPr>
          <p:cNvSpPr/>
          <p:nvPr/>
        </p:nvSpPr>
        <p:spPr>
          <a:xfrm>
            <a:off x="1244778" y="2141846"/>
            <a:ext cx="2145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 err="1">
                <a:solidFill>
                  <a:srgbClr val="C00000"/>
                </a:solidFill>
              </a:rPr>
              <a:t>산술</a:t>
            </a:r>
            <a:r>
              <a:rPr lang="ko-KR" altLang="en-US" sz="1400" dirty="0" err="1"/>
              <a:t>쉬프트</a:t>
            </a:r>
            <a:r>
              <a:rPr lang="ko-KR" altLang="en-US" sz="1400" dirty="0"/>
              <a:t> </a:t>
            </a:r>
            <a:r>
              <a:rPr lang="en-US" altLang="ko-KR" sz="1400" dirty="0"/>
              <a:t>(&lt;&lt;, &gt;&gt;)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E3F812-64CE-4166-A16B-9F9DFD3B50F7}"/>
              </a:ext>
            </a:extLst>
          </p:cNvPr>
          <p:cNvSpPr txBox="1"/>
          <p:nvPr/>
        </p:nvSpPr>
        <p:spPr>
          <a:xfrm>
            <a:off x="3526015" y="2137288"/>
            <a:ext cx="2379485" cy="646331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- </a:t>
            </a:r>
            <a:r>
              <a:rPr lang="ko-KR" altLang="en-US" sz="1200" dirty="0">
                <a:latin typeface="Consolas" panose="020B0609020204030204" pitchFamily="49" charset="0"/>
              </a:rPr>
              <a:t>부호비트 유지</a:t>
            </a:r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- </a:t>
            </a:r>
            <a:r>
              <a:rPr lang="ko-KR" altLang="en-US" sz="1200" dirty="0" err="1">
                <a:latin typeface="Consolas" panose="020B0609020204030204" pitchFamily="49" charset="0"/>
              </a:rPr>
              <a:t>쉬프트의</a:t>
            </a:r>
            <a:r>
              <a:rPr lang="ko-KR" altLang="en-US" sz="1200" dirty="0">
                <a:latin typeface="Consolas" panose="020B0609020204030204" pitchFamily="49" charset="0"/>
              </a:rPr>
              <a:t> 방향에 따라 </a:t>
            </a:r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u="sng" dirty="0">
                <a:solidFill>
                  <a:srgbClr val="C00000"/>
                </a:solidFill>
                <a:latin typeface="Consolas" panose="020B0609020204030204" pitchFamily="49" charset="0"/>
              </a:rPr>
              <a:t>1bit</a:t>
            </a:r>
            <a:r>
              <a:rPr lang="ko-KR" altLang="en-US" sz="1200" u="sng" dirty="0">
                <a:solidFill>
                  <a:srgbClr val="C00000"/>
                </a:solidFill>
                <a:latin typeface="Consolas" panose="020B0609020204030204" pitchFamily="49" charset="0"/>
              </a:rPr>
              <a:t>당</a:t>
            </a:r>
            <a:r>
              <a:rPr lang="en-US" altLang="ko-KR" sz="1200" u="sng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u="sng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en-US" altLang="ko-KR" sz="1200" u="sng" dirty="0">
                <a:solidFill>
                  <a:srgbClr val="C00000"/>
                </a:solidFill>
                <a:latin typeface="Consolas" panose="020B0609020204030204" pitchFamily="49" charset="0"/>
              </a:rPr>
              <a:t>2 </a:t>
            </a:r>
            <a:r>
              <a:rPr lang="ko-KR" altLang="en-US" sz="1200" u="sng" dirty="0">
                <a:solidFill>
                  <a:srgbClr val="C00000"/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sz="1200" u="sng" dirty="0">
                <a:solidFill>
                  <a:srgbClr val="C00000"/>
                </a:solidFill>
                <a:latin typeface="Consolas" panose="020B0609020204030204" pitchFamily="49" charset="0"/>
              </a:rPr>
              <a:t>/2</a:t>
            </a:r>
            <a:r>
              <a:rPr lang="ko-KR" altLang="en-US" sz="1200" u="sng" dirty="0">
                <a:solidFill>
                  <a:srgbClr val="C00000"/>
                </a:solidFill>
                <a:latin typeface="Consolas" panose="020B0609020204030204" pitchFamily="49" charset="0"/>
              </a:rPr>
              <a:t>의 효과</a:t>
            </a:r>
            <a:endParaRPr lang="en-US" altLang="ko-KR" sz="1200" u="sng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9C2A89-8425-4EDF-80EA-3510C418BF85}"/>
              </a:ext>
            </a:extLst>
          </p:cNvPr>
          <p:cNvSpPr/>
          <p:nvPr/>
        </p:nvSpPr>
        <p:spPr>
          <a:xfrm>
            <a:off x="1451129" y="2636416"/>
            <a:ext cx="860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left</a:t>
            </a:r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shift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112D57D-CEC2-4C13-826B-12542E98D35B}"/>
              </a:ext>
            </a:extLst>
          </p:cNvPr>
          <p:cNvSpPr/>
          <p:nvPr/>
        </p:nvSpPr>
        <p:spPr>
          <a:xfrm>
            <a:off x="2445344" y="2659094"/>
            <a:ext cx="980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right</a:t>
            </a:r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shift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1E3C119-1D2D-4CBE-9795-EBDE0183152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881215" y="2369086"/>
            <a:ext cx="886511" cy="2673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AAF888-CCFC-4C7F-81AD-20CC6DC6C08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935382" y="2369086"/>
            <a:ext cx="132114" cy="2900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27BA656-82AA-459F-8307-3BAF009388E3}"/>
              </a:ext>
            </a:extLst>
          </p:cNvPr>
          <p:cNvGrpSpPr/>
          <p:nvPr/>
        </p:nvGrpSpPr>
        <p:grpSpPr>
          <a:xfrm>
            <a:off x="1869725" y="4080289"/>
            <a:ext cx="3010050" cy="1892282"/>
            <a:chOff x="905330" y="3298701"/>
            <a:chExt cx="3010050" cy="1892282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D67C2B2F-D769-4E2E-85F4-84BD836C6233}"/>
                </a:ext>
              </a:extLst>
            </p:cNvPr>
            <p:cNvGrpSpPr/>
            <p:nvPr/>
          </p:nvGrpSpPr>
          <p:grpSpPr>
            <a:xfrm>
              <a:off x="1970617" y="3298701"/>
              <a:ext cx="1944763" cy="1029778"/>
              <a:chOff x="1970617" y="3298701"/>
              <a:chExt cx="1944763" cy="102977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F5431CC-B54F-4166-8AF7-D819FB6287D3}"/>
                  </a:ext>
                </a:extLst>
              </p:cNvPr>
              <p:cNvSpPr/>
              <p:nvPr/>
            </p:nvSpPr>
            <p:spPr>
              <a:xfrm>
                <a:off x="1970617" y="3298701"/>
                <a:ext cx="183255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spc="100" dirty="0">
                    <a:latin typeface="Consolas" panose="020B0609020204030204" pitchFamily="49" charset="0"/>
                  </a:rPr>
                  <a:t>0</a:t>
                </a:r>
                <a:r>
                  <a:rPr lang="en-US" altLang="ko-KR" sz="1400" spc="1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00</a:t>
                </a:r>
                <a:r>
                  <a:rPr lang="en-US" altLang="ko-KR" sz="1400" spc="100" dirty="0">
                    <a:latin typeface="Consolas" panose="020B0609020204030204" pitchFamily="49" charset="0"/>
                  </a:rPr>
                  <a:t>0…00101 </a:t>
                </a:r>
                <a:r>
                  <a:rPr lang="en-US" altLang="ko-KR" sz="1400" spc="100" dirty="0">
                    <a:latin typeface="Consolas" panose="020B0609020204030204" pitchFamily="49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sz="1400" spc="100" dirty="0">
                    <a:latin typeface="Consolas" panose="020B0609020204030204" pitchFamily="49" charset="0"/>
                  </a:rPr>
                  <a:t>5</a:t>
                </a:r>
                <a:endParaRPr lang="ko-KR" altLang="en-US" sz="1400" spc="100" dirty="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E7553C4-B520-4300-B154-451C729E6D95}"/>
                  </a:ext>
                </a:extLst>
              </p:cNvPr>
              <p:cNvSpPr/>
              <p:nvPr/>
            </p:nvSpPr>
            <p:spPr>
              <a:xfrm>
                <a:off x="1970617" y="4014010"/>
                <a:ext cx="194476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spc="100" dirty="0">
                    <a:latin typeface="Consolas" panose="020B0609020204030204" pitchFamily="49" charset="0"/>
                  </a:rPr>
                  <a:t>0000…101</a:t>
                </a:r>
                <a:r>
                  <a:rPr lang="en-US" altLang="ko-KR" sz="1400" spc="10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00</a:t>
                </a:r>
                <a:r>
                  <a:rPr lang="en-US" altLang="ko-KR" sz="1400" spc="100" dirty="0">
                    <a:latin typeface="Consolas" panose="020B0609020204030204" pitchFamily="49" charset="0"/>
                  </a:rPr>
                  <a:t> </a:t>
                </a:r>
                <a:r>
                  <a:rPr lang="en-US" altLang="ko-KR" sz="1400" spc="100" dirty="0">
                    <a:latin typeface="Consolas" panose="020B0609020204030204" pitchFamily="49" charset="0"/>
                    <a:sym typeface="Wingdings" panose="05000000000000000000" pitchFamily="2" charset="2"/>
                  </a:rPr>
                  <a:t> 20</a:t>
                </a:r>
                <a:endParaRPr lang="ko-KR" altLang="en-US" sz="1400" spc="1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7EC06F1-0A9A-4F53-B760-53AA19B6111E}"/>
                  </a:ext>
                </a:extLst>
              </p:cNvPr>
              <p:cNvSpPr/>
              <p:nvPr/>
            </p:nvSpPr>
            <p:spPr>
              <a:xfrm>
                <a:off x="2050472" y="3309231"/>
                <a:ext cx="110837" cy="29724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1652654-7FED-4F36-A13E-1EAF8E5AA12B}"/>
                  </a:ext>
                </a:extLst>
              </p:cNvPr>
              <p:cNvSpPr/>
              <p:nvPr/>
            </p:nvSpPr>
            <p:spPr>
              <a:xfrm>
                <a:off x="2050472" y="4031231"/>
                <a:ext cx="110837" cy="29724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BB4B26FE-A8DE-4E69-A752-DCCCFE3777A5}"/>
                  </a:ext>
                </a:extLst>
              </p:cNvPr>
              <p:cNvCxnSpPr>
                <a:stCxn id="31" idx="2"/>
                <a:endCxn id="61" idx="0"/>
              </p:cNvCxnSpPr>
              <p:nvPr/>
            </p:nvCxnSpPr>
            <p:spPr>
              <a:xfrm>
                <a:off x="2105891" y="3606479"/>
                <a:ext cx="0" cy="42475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340F06E3-B2E4-41B2-9C0E-B6C5A8AE7D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5431" y="3606478"/>
                <a:ext cx="172489" cy="42475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ED2D0BC8-D27E-49C2-90A5-94566CDA49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7040" y="3597868"/>
                <a:ext cx="172489" cy="42475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684DF31D-A328-4636-9032-523D99DE1D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6457" y="3589256"/>
                <a:ext cx="172489" cy="42475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5BF27F30-CDEB-42D3-99EE-6BDCE2E965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3302" y="3589256"/>
                <a:ext cx="172489" cy="42475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23BF4021-BEF6-49CF-A07F-6AB73C0A6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5579" y="3597868"/>
                <a:ext cx="108553" cy="23757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C83CB426-3709-448E-8063-E3806559AB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5195" y="3597868"/>
                <a:ext cx="108553" cy="23757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23D9C95-B43F-475E-BCE0-FE89339B75E9}"/>
                  </a:ext>
                </a:extLst>
              </p:cNvPr>
              <p:cNvSpPr/>
              <p:nvPr/>
            </p:nvSpPr>
            <p:spPr>
              <a:xfrm>
                <a:off x="2474442" y="3606478"/>
                <a:ext cx="2968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spc="1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…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D41929B1-3D63-43FF-ADE4-FDA9A3E39017}"/>
                  </a:ext>
                </a:extLst>
              </p:cNvPr>
              <p:cNvSpPr/>
              <p:nvPr/>
            </p:nvSpPr>
            <p:spPr>
              <a:xfrm>
                <a:off x="2939289" y="4025269"/>
                <a:ext cx="110837" cy="29724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DC509A5F-E133-4A7C-B965-ED9197242A43}"/>
                  </a:ext>
                </a:extLst>
              </p:cNvPr>
              <p:cNvSpPr/>
              <p:nvPr/>
            </p:nvSpPr>
            <p:spPr>
              <a:xfrm>
                <a:off x="3046609" y="4024539"/>
                <a:ext cx="110837" cy="29724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10900DAD-6F4F-47FF-9B10-69D29EFCCA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0339" y="3589256"/>
                <a:ext cx="172489" cy="42475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380AAE3-58A5-46AF-B70D-109DA10E16E7}"/>
                </a:ext>
              </a:extLst>
            </p:cNvPr>
            <p:cNvSpPr/>
            <p:nvPr/>
          </p:nvSpPr>
          <p:spPr>
            <a:xfrm>
              <a:off x="1706765" y="4729318"/>
              <a:ext cx="798732" cy="46166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부호비트</a:t>
              </a:r>
              <a:endParaRPr lang="en-US" altLang="ko-KR" sz="12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ko-KR" altLang="en-US" sz="12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유지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D86F3303-7207-47FC-96FC-561154F6ECE6}"/>
                </a:ext>
              </a:extLst>
            </p:cNvPr>
            <p:cNvCxnSpPr>
              <a:stCxn id="80" idx="0"/>
              <a:endCxn id="61" idx="2"/>
            </p:cNvCxnSpPr>
            <p:nvPr/>
          </p:nvCxnSpPr>
          <p:spPr>
            <a:xfrm flipH="1" flipV="1">
              <a:off x="2105891" y="4328479"/>
              <a:ext cx="240" cy="40083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7F8B857-3392-4318-9F26-A3EBDC6F86AD}"/>
                </a:ext>
              </a:extLst>
            </p:cNvPr>
            <p:cNvSpPr/>
            <p:nvPr/>
          </p:nvSpPr>
          <p:spPr>
            <a:xfrm>
              <a:off x="2786456" y="4729318"/>
              <a:ext cx="890193" cy="461665"/>
            </a:xfrm>
            <a:prstGeom prst="rect">
              <a:avLst/>
            </a:prstGeom>
            <a:noFill/>
            <a:ln w="15875">
              <a:solidFill>
                <a:srgbClr val="7030A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빈칸은 </a:t>
              </a:r>
              <a:r>
                <a:rPr lang="en-US" altLang="ko-KR" sz="1200" b="1" u="sng" dirty="0">
                  <a:solidFill>
                    <a:srgbClr val="7030A0"/>
                  </a:solidFill>
                  <a:latin typeface="Consolas" panose="020B0609020204030204" pitchFamily="49" charset="0"/>
                </a:rPr>
                <a:t>0</a:t>
              </a:r>
              <a:r>
                <a:rPr lang="ko-KR" altLang="en-US" sz="12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으로 채움</a:t>
              </a:r>
              <a:endParaRPr lang="ko-KR" alt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0AC1E929-4540-41E5-884B-4EC82305C2A9}"/>
                </a:ext>
              </a:extLst>
            </p:cNvPr>
            <p:cNvCxnSpPr>
              <a:stCxn id="85" idx="0"/>
            </p:cNvCxnSpPr>
            <p:nvPr/>
          </p:nvCxnSpPr>
          <p:spPr>
            <a:xfrm flipH="1" flipV="1">
              <a:off x="2958946" y="4328479"/>
              <a:ext cx="272607" cy="40083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625D5F5B-269E-4C1F-AE56-D32F7764C9BB}"/>
                </a:ext>
              </a:extLst>
            </p:cNvPr>
            <p:cNvCxnSpPr>
              <a:stCxn id="85" idx="0"/>
              <a:endCxn id="72" idx="2"/>
            </p:cNvCxnSpPr>
            <p:nvPr/>
          </p:nvCxnSpPr>
          <p:spPr>
            <a:xfrm flipH="1" flipV="1">
              <a:off x="3102028" y="4321787"/>
              <a:ext cx="129525" cy="4075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1D85BEA-37E1-4D21-B06A-FE9CB9290FC0}"/>
                </a:ext>
              </a:extLst>
            </p:cNvPr>
            <p:cNvSpPr/>
            <p:nvPr/>
          </p:nvSpPr>
          <p:spPr>
            <a:xfrm>
              <a:off x="905330" y="3433358"/>
              <a:ext cx="798732" cy="461665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두비트는 삭제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632D079B-B9E4-493D-900B-2550F3A1AC5B}"/>
                </a:ext>
              </a:extLst>
            </p:cNvPr>
            <p:cNvCxnSpPr>
              <a:cxnSpLocks/>
              <a:stCxn id="91" idx="3"/>
            </p:cNvCxnSpPr>
            <p:nvPr/>
          </p:nvCxnSpPr>
          <p:spPr>
            <a:xfrm>
              <a:off x="1704062" y="3664191"/>
              <a:ext cx="5664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0A5B880-C879-42C5-8EC6-1338F50024E8}"/>
              </a:ext>
            </a:extLst>
          </p:cNvPr>
          <p:cNvGrpSpPr/>
          <p:nvPr/>
        </p:nvGrpSpPr>
        <p:grpSpPr>
          <a:xfrm>
            <a:off x="7312227" y="4080289"/>
            <a:ext cx="2912244" cy="1892282"/>
            <a:chOff x="1706765" y="3298701"/>
            <a:chExt cx="2912244" cy="1892282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B64083EB-0035-4A13-8A91-3EB7E93EF14E}"/>
                </a:ext>
              </a:extLst>
            </p:cNvPr>
            <p:cNvGrpSpPr/>
            <p:nvPr/>
          </p:nvGrpSpPr>
          <p:grpSpPr>
            <a:xfrm>
              <a:off x="1970617" y="3298701"/>
              <a:ext cx="1832553" cy="1029778"/>
              <a:chOff x="1970617" y="3298701"/>
              <a:chExt cx="1832553" cy="1029778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0107BA2E-7FC3-44CD-88B4-855F208C2C31}"/>
                  </a:ext>
                </a:extLst>
              </p:cNvPr>
              <p:cNvSpPr/>
              <p:nvPr/>
            </p:nvSpPr>
            <p:spPr>
              <a:xfrm>
                <a:off x="1970617" y="3298701"/>
                <a:ext cx="183255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spc="100" dirty="0">
                    <a:latin typeface="Consolas" panose="020B0609020204030204" pitchFamily="49" charset="0"/>
                  </a:rPr>
                  <a:t>0000…00101 </a:t>
                </a:r>
                <a:r>
                  <a:rPr lang="en-US" altLang="ko-KR" sz="1400" spc="100" dirty="0">
                    <a:latin typeface="Consolas" panose="020B0609020204030204" pitchFamily="49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sz="1400" spc="100" dirty="0">
                    <a:latin typeface="Consolas" panose="020B0609020204030204" pitchFamily="49" charset="0"/>
                  </a:rPr>
                  <a:t>5</a:t>
                </a:r>
                <a:endParaRPr lang="ko-KR" altLang="en-US" sz="1400" spc="100" dirty="0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7A7DCBB1-FEE9-45D4-B21B-C381F9681F46}"/>
                  </a:ext>
                </a:extLst>
              </p:cNvPr>
              <p:cNvSpPr/>
              <p:nvPr/>
            </p:nvSpPr>
            <p:spPr>
              <a:xfrm>
                <a:off x="1970617" y="4014010"/>
                <a:ext cx="183255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spc="100" dirty="0">
                    <a:latin typeface="Consolas" panose="020B0609020204030204" pitchFamily="49" charset="0"/>
                  </a:rPr>
                  <a:t>0000…00001 </a:t>
                </a:r>
                <a:r>
                  <a:rPr lang="en-US" altLang="ko-KR" sz="1400" spc="100" dirty="0">
                    <a:latin typeface="Consolas" panose="020B0609020204030204" pitchFamily="49" charset="0"/>
                    <a:sym typeface="Wingdings" panose="05000000000000000000" pitchFamily="2" charset="2"/>
                  </a:rPr>
                  <a:t> 1</a:t>
                </a:r>
                <a:endParaRPr lang="ko-KR" altLang="en-US" sz="1400" spc="1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AD5D9BE6-17EA-41A5-959B-A9C932062454}"/>
                  </a:ext>
                </a:extLst>
              </p:cNvPr>
              <p:cNvSpPr/>
              <p:nvPr/>
            </p:nvSpPr>
            <p:spPr>
              <a:xfrm>
                <a:off x="2050472" y="3309231"/>
                <a:ext cx="110837" cy="29724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95E10E40-C44F-4025-88E0-B423BAA1C2FB}"/>
                  </a:ext>
                </a:extLst>
              </p:cNvPr>
              <p:cNvSpPr/>
              <p:nvPr/>
            </p:nvSpPr>
            <p:spPr>
              <a:xfrm>
                <a:off x="2050472" y="4031231"/>
                <a:ext cx="110837" cy="29724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CB1EE9CF-85F2-4483-8631-144822BAFBD0}"/>
                  </a:ext>
                </a:extLst>
              </p:cNvPr>
              <p:cNvCxnSpPr>
                <a:stCxn id="107" idx="2"/>
                <a:endCxn id="108" idx="0"/>
              </p:cNvCxnSpPr>
              <p:nvPr/>
            </p:nvCxnSpPr>
            <p:spPr>
              <a:xfrm>
                <a:off x="2105891" y="3606479"/>
                <a:ext cx="0" cy="42475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>
                <a:extLst>
                  <a:ext uri="{FF2B5EF4-FFF2-40B4-BE49-F238E27FC236}">
                    <a16:creationId xmlns:a16="http://schemas.microsoft.com/office/drawing/2014/main" id="{699DA9AE-DDE7-4F73-89AE-6C9FC2601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6720" y="3589256"/>
                <a:ext cx="172489" cy="44197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B475236A-A92B-4B50-AFE8-B7A21A264AD4}"/>
                  </a:ext>
                </a:extLst>
              </p:cNvPr>
              <p:cNvSpPr/>
              <p:nvPr/>
            </p:nvSpPr>
            <p:spPr>
              <a:xfrm>
                <a:off x="2474442" y="3606478"/>
                <a:ext cx="2968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spc="1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…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1D376842-9E7B-4630-A236-0823CF509A8E}"/>
                  </a:ext>
                </a:extLst>
              </p:cNvPr>
              <p:cNvSpPr/>
              <p:nvPr/>
            </p:nvSpPr>
            <p:spPr>
              <a:xfrm>
                <a:off x="2167764" y="4025269"/>
                <a:ext cx="110837" cy="29724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4691B124-4DC7-4D4C-990F-8FF00F8FE734}"/>
                  </a:ext>
                </a:extLst>
              </p:cNvPr>
              <p:cNvSpPr/>
              <p:nvPr/>
            </p:nvSpPr>
            <p:spPr>
              <a:xfrm>
                <a:off x="2275084" y="4024539"/>
                <a:ext cx="110837" cy="29724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6D844C84-9187-40D8-B467-F8567E0DB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264" y="3589256"/>
                <a:ext cx="172489" cy="44197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화살표 연결선 131">
                <a:extLst>
                  <a:ext uri="{FF2B5EF4-FFF2-40B4-BE49-F238E27FC236}">
                    <a16:creationId xmlns:a16="http://schemas.microsoft.com/office/drawing/2014/main" id="{5E9A9470-A668-4BA6-88D5-8EA6BD27D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1161" y="3589256"/>
                <a:ext cx="86259" cy="22959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010C6395-11A6-4BCF-835E-8B33BD19C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7420" y="3589256"/>
                <a:ext cx="86230" cy="22959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2E7F130C-30E4-4A92-9445-1224EEE52F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6926" y="3589256"/>
                <a:ext cx="172489" cy="44197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062D437D-52E0-4EC7-9227-E16DAE0E3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9310" y="3589256"/>
                <a:ext cx="172489" cy="44197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화살표 연결선 137">
                <a:extLst>
                  <a:ext uri="{FF2B5EF4-FFF2-40B4-BE49-F238E27FC236}">
                    <a16:creationId xmlns:a16="http://schemas.microsoft.com/office/drawing/2014/main" id="{3E473C4B-451E-45AA-A515-84AA46C8DE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3766" y="3589256"/>
                <a:ext cx="172489" cy="44197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7CA1564-537C-4813-8587-42B70A27913F}"/>
                </a:ext>
              </a:extLst>
            </p:cNvPr>
            <p:cNvSpPr/>
            <p:nvPr/>
          </p:nvSpPr>
          <p:spPr>
            <a:xfrm>
              <a:off x="1706765" y="4729318"/>
              <a:ext cx="798732" cy="46166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부호비트</a:t>
              </a:r>
              <a:endParaRPr lang="en-US" altLang="ko-KR" sz="1200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ko-KR" altLang="en-US" sz="12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유지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2B334786-2075-47F3-A10B-7E099EE37A4F}"/>
                </a:ext>
              </a:extLst>
            </p:cNvPr>
            <p:cNvCxnSpPr>
              <a:stCxn id="98" idx="0"/>
              <a:endCxn id="108" idx="2"/>
            </p:cNvCxnSpPr>
            <p:nvPr/>
          </p:nvCxnSpPr>
          <p:spPr>
            <a:xfrm flipH="1" flipV="1">
              <a:off x="2105891" y="4328479"/>
              <a:ext cx="240" cy="40083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9363CBE-E801-42E9-A609-149FC875058D}"/>
                </a:ext>
              </a:extLst>
            </p:cNvPr>
            <p:cNvSpPr/>
            <p:nvPr/>
          </p:nvSpPr>
          <p:spPr>
            <a:xfrm>
              <a:off x="2786456" y="4729318"/>
              <a:ext cx="1832553" cy="461665"/>
            </a:xfrm>
            <a:prstGeom prst="rect">
              <a:avLst/>
            </a:prstGeom>
            <a:noFill/>
            <a:ln w="15875">
              <a:solidFill>
                <a:srgbClr val="7030A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빈칸은 </a:t>
              </a:r>
              <a:r>
                <a:rPr lang="ko-KR" altLang="en-US" sz="1200" b="1" u="sng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부호비트값</a:t>
              </a:r>
              <a:r>
                <a:rPr lang="ko-KR" altLang="en-US" sz="12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으로</a:t>
              </a:r>
              <a:r>
                <a:rPr lang="ko-KR" altLang="en-US" sz="12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 채움</a:t>
              </a:r>
              <a:endParaRPr lang="ko-KR" alt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20047548-803F-4D94-93CF-96FC8AB2AD66}"/>
                </a:ext>
              </a:extLst>
            </p:cNvPr>
            <p:cNvCxnSpPr>
              <a:cxnSpLocks/>
              <a:stCxn id="100" idx="0"/>
            </p:cNvCxnSpPr>
            <p:nvPr/>
          </p:nvCxnSpPr>
          <p:spPr>
            <a:xfrm flipH="1" flipV="1">
              <a:off x="2192377" y="4328480"/>
              <a:ext cx="1510356" cy="4008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8A287B80-F4C5-4BAF-A754-B5A94E637735}"/>
                </a:ext>
              </a:extLst>
            </p:cNvPr>
            <p:cNvCxnSpPr>
              <a:cxnSpLocks/>
              <a:stCxn id="100" idx="0"/>
              <a:endCxn id="118" idx="2"/>
            </p:cNvCxnSpPr>
            <p:nvPr/>
          </p:nvCxnSpPr>
          <p:spPr>
            <a:xfrm flipH="1" flipV="1">
              <a:off x="2330503" y="4321787"/>
              <a:ext cx="1372230" cy="407531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CF04608-7CD9-49A3-BAE7-504ADD4B4F63}"/>
                </a:ext>
              </a:extLst>
            </p:cNvPr>
            <p:cNvSpPr/>
            <p:nvPr/>
          </p:nvSpPr>
          <p:spPr>
            <a:xfrm>
              <a:off x="3729282" y="3454767"/>
              <a:ext cx="798732" cy="461665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두비트는 삭제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4423A83A-D2B6-4616-BAAB-9BA091BD1A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87420" y="3661794"/>
              <a:ext cx="624960" cy="23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23554D2-FFBE-4B38-87E7-A4FE48F76DF7}"/>
              </a:ext>
            </a:extLst>
          </p:cNvPr>
          <p:cNvSpPr/>
          <p:nvPr/>
        </p:nvSpPr>
        <p:spPr>
          <a:xfrm>
            <a:off x="1602818" y="3559975"/>
            <a:ext cx="3769282" cy="264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030A774-3C0C-475F-A0CB-F7B427F3BEBB}"/>
              </a:ext>
            </a:extLst>
          </p:cNvPr>
          <p:cNvSpPr/>
          <p:nvPr/>
        </p:nvSpPr>
        <p:spPr>
          <a:xfrm>
            <a:off x="2509874" y="3406088"/>
            <a:ext cx="175560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spc="100" dirty="0">
                <a:latin typeface="Consolas" panose="020B0609020204030204" pitchFamily="49" charset="0"/>
              </a:rPr>
              <a:t>000…00101 &lt;&lt; 2</a:t>
            </a:r>
            <a:endParaRPr lang="ko-KR" altLang="en-US" sz="14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7527882-C4A8-4BC9-B75A-EA2E835A0A70}"/>
              </a:ext>
            </a:extLst>
          </p:cNvPr>
          <p:cNvSpPr/>
          <p:nvPr/>
        </p:nvSpPr>
        <p:spPr>
          <a:xfrm>
            <a:off x="6894471" y="3559975"/>
            <a:ext cx="3769282" cy="264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0F3B37E-4DA9-474D-AEF7-D73C473CC0A2}"/>
              </a:ext>
            </a:extLst>
          </p:cNvPr>
          <p:cNvSpPr/>
          <p:nvPr/>
        </p:nvSpPr>
        <p:spPr>
          <a:xfrm>
            <a:off x="7978501" y="3406087"/>
            <a:ext cx="175560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spc="100" dirty="0">
                <a:latin typeface="Consolas" panose="020B0609020204030204" pitchFamily="49" charset="0"/>
              </a:rPr>
              <a:t>000…00101 &gt;&gt; 2</a:t>
            </a:r>
            <a:endParaRPr lang="ko-KR" altLang="en-US" sz="14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1AB511BC-75B8-4919-AB3B-D8977F048114}"/>
              </a:ext>
            </a:extLst>
          </p:cNvPr>
          <p:cNvSpPr/>
          <p:nvPr/>
        </p:nvSpPr>
        <p:spPr>
          <a:xfrm>
            <a:off x="4592927" y="3305227"/>
            <a:ext cx="8601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left</a:t>
            </a:r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shift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604F3F4-BE83-4A12-95FD-E4F803EBC0EC}"/>
              </a:ext>
            </a:extLst>
          </p:cNvPr>
          <p:cNvSpPr/>
          <p:nvPr/>
        </p:nvSpPr>
        <p:spPr>
          <a:xfrm>
            <a:off x="9734433" y="3308509"/>
            <a:ext cx="980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right</a:t>
            </a:r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shift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423762F6-70D7-46F4-8FE6-D73A93C6FBD5}"/>
              </a:ext>
            </a:extLst>
          </p:cNvPr>
          <p:cNvGrpSpPr/>
          <p:nvPr/>
        </p:nvGrpSpPr>
        <p:grpSpPr>
          <a:xfrm>
            <a:off x="6916631" y="689325"/>
            <a:ext cx="4030591" cy="2277546"/>
            <a:chOff x="6821014" y="515764"/>
            <a:chExt cx="4030591" cy="2277546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E718951-2254-4B93-B3C1-0696CE13EA3B}"/>
                </a:ext>
              </a:extLst>
            </p:cNvPr>
            <p:cNvSpPr txBox="1"/>
            <p:nvPr/>
          </p:nvSpPr>
          <p:spPr>
            <a:xfrm>
              <a:off x="6821014" y="761985"/>
              <a:ext cx="4030591" cy="203132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양수 및 음수의 </a:t>
              </a:r>
              <a:r>
                <a:rPr lang="en-US" altLang="ko-KR" sz="1400" dirty="0"/>
                <a:t>shift </a:t>
              </a:r>
              <a:r>
                <a:rPr lang="ko-KR" altLang="en-US" sz="1400" dirty="0"/>
                <a:t>연산</a:t>
              </a:r>
              <a:endParaRPr lang="en-US" altLang="ko-KR" sz="1400" dirty="0"/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Left shift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양수와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음수 동일 방식</a:t>
              </a:r>
              <a:endParaRPr lang="en-US" altLang="ko-KR" sz="1400" dirty="0"/>
            </a:p>
            <a:p>
              <a:r>
                <a:rPr lang="en-US" altLang="ko-KR" sz="1400" dirty="0"/>
                <a:t> 3&lt;&lt;1 =  6; (1bit</a:t>
              </a:r>
              <a:r>
                <a:rPr lang="ko-KR" altLang="en-US" sz="1400" dirty="0"/>
                <a:t>당 </a:t>
              </a:r>
              <a:r>
                <a:rPr lang="en-US" altLang="ko-KR" sz="1400" dirty="0"/>
                <a:t>ⅹ 2) + </a:t>
              </a:r>
              <a:r>
                <a:rPr lang="ko-KR" altLang="en-US" sz="1400" dirty="0"/>
                <a:t>부호유지</a:t>
              </a:r>
              <a:endParaRPr lang="en-US" altLang="ko-KR" sz="1400" dirty="0"/>
            </a:p>
            <a:p>
              <a:r>
                <a:rPr lang="en-US" altLang="ko-KR" sz="1400" dirty="0"/>
                <a:t>-3&lt;&lt;1 = -6; (1bit</a:t>
              </a:r>
              <a:r>
                <a:rPr lang="ko-KR" altLang="en-US" sz="1400" dirty="0"/>
                <a:t>당 </a:t>
              </a:r>
              <a:r>
                <a:rPr lang="en-US" altLang="ko-KR" sz="1400" dirty="0"/>
                <a:t>ⅹ 2 ) + </a:t>
              </a:r>
              <a:r>
                <a:rPr lang="ko-KR" altLang="en-US" sz="1400" dirty="0"/>
                <a:t>부호유지</a:t>
              </a:r>
              <a:endParaRPr lang="en-US" altLang="ko-KR" sz="1400" dirty="0"/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Right shift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양수와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음수 다른 방식</a:t>
              </a:r>
              <a:endParaRPr lang="en-US" altLang="ko-KR" sz="1400" dirty="0"/>
            </a:p>
            <a:p>
              <a:r>
                <a:rPr lang="en-US" altLang="ko-KR" sz="1400" dirty="0"/>
                <a:t> 5&gt;&gt;2 =  1; (1bit</a:t>
              </a:r>
              <a:r>
                <a:rPr lang="ko-KR" altLang="en-US" sz="1400" dirty="0"/>
                <a:t>당 </a:t>
              </a:r>
              <a:r>
                <a:rPr lang="en-US" altLang="ko-KR" sz="1400" dirty="0"/>
                <a:t>/ 2) + </a:t>
              </a:r>
              <a:r>
                <a:rPr lang="ko-KR" altLang="en-US" sz="1400" dirty="0"/>
                <a:t>부호유지 </a:t>
              </a:r>
              <a:r>
                <a:rPr lang="en-US" altLang="ko-KR" sz="1400" dirty="0"/>
                <a:t>+ </a:t>
              </a:r>
              <a:r>
                <a:rPr lang="ko-KR" altLang="en-US" sz="1400" dirty="0" err="1"/>
                <a:t>소수버림</a:t>
              </a:r>
              <a:endParaRPr lang="en-US" altLang="ko-KR" sz="1400" dirty="0"/>
            </a:p>
            <a:p>
              <a:r>
                <a:rPr lang="en-US" altLang="ko-KR" sz="1400" dirty="0"/>
                <a:t>-5&gt;&gt;2 = -2; (1bit</a:t>
              </a:r>
              <a:r>
                <a:rPr lang="ko-KR" altLang="en-US" sz="1400" dirty="0"/>
                <a:t>당 </a:t>
              </a:r>
              <a:r>
                <a:rPr lang="en-US" altLang="ko-KR" sz="1400" dirty="0"/>
                <a:t>/ 2) + </a:t>
              </a:r>
              <a:r>
                <a:rPr lang="ko-KR" altLang="en-US" sz="1400" dirty="0"/>
                <a:t>부호유지 </a:t>
              </a:r>
              <a:r>
                <a:rPr lang="en-US" altLang="ko-KR" sz="1400" dirty="0"/>
                <a:t>+ </a:t>
              </a:r>
              <a:r>
                <a:rPr lang="ko-KR" altLang="en-US" sz="1400" dirty="0"/>
                <a:t>소수올림</a:t>
              </a:r>
              <a:endParaRPr lang="en-US" altLang="ko-KR" sz="14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D8A0429-A8C3-472B-8882-2A9D8E1380D9}"/>
                </a:ext>
              </a:extLst>
            </p:cNvPr>
            <p:cNvSpPr txBox="1"/>
            <p:nvPr/>
          </p:nvSpPr>
          <p:spPr>
            <a:xfrm>
              <a:off x="6821015" y="515764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BE8236A-5B96-412A-B4BD-471F33A3960C}"/>
                </a:ext>
              </a:extLst>
            </p:cNvPr>
            <p:cNvSpPr txBox="1"/>
            <p:nvPr/>
          </p:nvSpPr>
          <p:spPr>
            <a:xfrm>
              <a:off x="6891578" y="1229272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A8B66C1C-2D95-4960-9E94-26E81B3E2F87}"/>
              </a:ext>
            </a:extLst>
          </p:cNvPr>
          <p:cNvSpPr/>
          <p:nvPr/>
        </p:nvSpPr>
        <p:spPr>
          <a:xfrm>
            <a:off x="866441" y="2334700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92D8575-4C0D-4854-A2B4-7A27DFAC84BE}"/>
              </a:ext>
            </a:extLst>
          </p:cNvPr>
          <p:cNvSpPr/>
          <p:nvPr/>
        </p:nvSpPr>
        <p:spPr>
          <a:xfrm>
            <a:off x="1088768" y="4709937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2E01D34-EB5F-4CA5-AD98-B34B42F04EE2}"/>
              </a:ext>
            </a:extLst>
          </p:cNvPr>
          <p:cNvSpPr/>
          <p:nvPr/>
        </p:nvSpPr>
        <p:spPr>
          <a:xfrm>
            <a:off x="6437163" y="4709937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AA5B7BC-89B3-4A65-A573-198B039A9C26}"/>
              </a:ext>
            </a:extLst>
          </p:cNvPr>
          <p:cNvSpPr/>
          <p:nvPr/>
        </p:nvSpPr>
        <p:spPr>
          <a:xfrm>
            <a:off x="6437163" y="182545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4374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4CF73-055B-4E31-A213-C81BA084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96D5D-F76A-47B4-8B19-03F5C7A12634}"/>
              </a:ext>
            </a:extLst>
          </p:cNvPr>
          <p:cNvSpPr txBox="1"/>
          <p:nvPr/>
        </p:nvSpPr>
        <p:spPr>
          <a:xfrm>
            <a:off x="930876" y="1344783"/>
            <a:ext cx="516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연산자의 종류 </a:t>
            </a:r>
            <a:r>
              <a:rPr lang="en-US" altLang="ko-KR" dirty="0"/>
              <a:t>–</a:t>
            </a:r>
            <a:r>
              <a:rPr lang="ko-KR" altLang="en-US" b="1" dirty="0" err="1">
                <a:solidFill>
                  <a:srgbClr val="C00000"/>
                </a:solidFill>
              </a:rPr>
              <a:t>쉬프트연산자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en-US" altLang="ko-KR" dirty="0">
                <a:solidFill>
                  <a:srgbClr val="C00000"/>
                </a:solidFill>
              </a:rPr>
              <a:t>&lt;&lt;, &gt;&gt;, &gt;&gt;&gt;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D32F6F-DCE8-4773-ADBA-3BA809136FAE}"/>
              </a:ext>
            </a:extLst>
          </p:cNvPr>
          <p:cNvSpPr/>
          <p:nvPr/>
        </p:nvSpPr>
        <p:spPr>
          <a:xfrm>
            <a:off x="1244778" y="2141846"/>
            <a:ext cx="1917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 err="1">
                <a:solidFill>
                  <a:srgbClr val="C00000"/>
                </a:solidFill>
              </a:rPr>
              <a:t>논리</a:t>
            </a:r>
            <a:r>
              <a:rPr lang="ko-KR" altLang="en-US" sz="1400" dirty="0" err="1"/>
              <a:t>쉬프트</a:t>
            </a:r>
            <a:r>
              <a:rPr lang="ko-KR" altLang="en-US" sz="1400" dirty="0"/>
              <a:t> </a:t>
            </a:r>
            <a:r>
              <a:rPr lang="en-US" altLang="ko-KR" sz="1400" dirty="0"/>
              <a:t>(&gt;&gt;&gt;)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E3F812-64CE-4166-A16B-9F9DFD3B50F7}"/>
              </a:ext>
            </a:extLst>
          </p:cNvPr>
          <p:cNvSpPr txBox="1"/>
          <p:nvPr/>
        </p:nvSpPr>
        <p:spPr>
          <a:xfrm>
            <a:off x="3468865" y="2137288"/>
            <a:ext cx="2379485" cy="83099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- </a:t>
            </a:r>
            <a:r>
              <a:rPr lang="ko-KR" altLang="en-US" sz="1200" dirty="0">
                <a:latin typeface="Consolas" panose="020B0609020204030204" pitchFamily="49" charset="0"/>
              </a:rPr>
              <a:t>부호비트 상관없이 </a:t>
            </a:r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ko-KR" altLang="en-US" sz="1200" dirty="0" err="1">
                <a:latin typeface="Consolas" panose="020B0609020204030204" pitchFamily="49" charset="0"/>
              </a:rPr>
              <a:t>쉬프트</a:t>
            </a:r>
            <a:r>
              <a:rPr lang="ko-KR" altLang="en-US" sz="1200" dirty="0">
                <a:latin typeface="Consolas" panose="020B0609020204030204" pitchFamily="49" charset="0"/>
              </a:rPr>
              <a:t> 수행</a:t>
            </a:r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- </a:t>
            </a:r>
            <a:r>
              <a:rPr lang="ko-KR" altLang="en-US" sz="1200" dirty="0">
                <a:latin typeface="Consolas" panose="020B0609020204030204" pitchFamily="49" charset="0"/>
              </a:rPr>
              <a:t>부호비트 변화에 따라 </a:t>
            </a:r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ko-KR" altLang="en-US" sz="1200" dirty="0">
                <a:latin typeface="Consolas" panose="020B0609020204030204" pitchFamily="49" charset="0"/>
              </a:rPr>
              <a:t>부호변동 생길 수 있음</a:t>
            </a:r>
            <a:endParaRPr lang="en-US" altLang="ko-KR" sz="1200" u="sng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D720CD-7292-4433-A184-9B07597AFAEC}"/>
              </a:ext>
            </a:extLst>
          </p:cNvPr>
          <p:cNvGrpSpPr/>
          <p:nvPr/>
        </p:nvGrpSpPr>
        <p:grpSpPr>
          <a:xfrm>
            <a:off x="1889279" y="3450185"/>
            <a:ext cx="3769282" cy="2794688"/>
            <a:chOff x="1451129" y="3450185"/>
            <a:chExt cx="3769282" cy="279468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70A5B880-C879-42C5-8EC6-1338F50024E8}"/>
                </a:ext>
              </a:extLst>
            </p:cNvPr>
            <p:cNvGrpSpPr/>
            <p:nvPr/>
          </p:nvGrpSpPr>
          <p:grpSpPr>
            <a:xfrm>
              <a:off x="2132737" y="4124387"/>
              <a:ext cx="2648392" cy="1892282"/>
              <a:chOff x="1970617" y="3298701"/>
              <a:chExt cx="2648392" cy="1892282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B64083EB-0035-4A13-8A91-3EB7E93EF14E}"/>
                  </a:ext>
                </a:extLst>
              </p:cNvPr>
              <p:cNvGrpSpPr/>
              <p:nvPr/>
            </p:nvGrpSpPr>
            <p:grpSpPr>
              <a:xfrm>
                <a:off x="1970617" y="3298701"/>
                <a:ext cx="1944763" cy="1023816"/>
                <a:chOff x="1970617" y="3298701"/>
                <a:chExt cx="1944763" cy="1023816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0107BA2E-7FC3-44CD-88B4-855F208C2C31}"/>
                    </a:ext>
                  </a:extLst>
                </p:cNvPr>
                <p:cNvSpPr/>
                <p:nvPr/>
              </p:nvSpPr>
              <p:spPr>
                <a:xfrm>
                  <a:off x="1970617" y="3298701"/>
                  <a:ext cx="194476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400" spc="100" dirty="0">
                      <a:latin typeface="Consolas" panose="020B0609020204030204" pitchFamily="49" charset="0"/>
                    </a:rPr>
                    <a:t>10000000 </a:t>
                  </a:r>
                  <a:r>
                    <a:rPr lang="en-US" altLang="ko-KR" sz="1400" spc="100" dirty="0">
                      <a:latin typeface="Consolas" panose="020B0609020204030204" pitchFamily="49" charset="0"/>
                      <a:sym typeface="Wingdings" panose="05000000000000000000" pitchFamily="2" charset="2"/>
                    </a:rPr>
                    <a:t> -128</a:t>
                  </a:r>
                  <a:endParaRPr lang="ko-KR" altLang="en-US" sz="1400" spc="100" dirty="0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7A7DCBB1-FEE9-45D4-B21B-C381F9681F46}"/>
                    </a:ext>
                  </a:extLst>
                </p:cNvPr>
                <p:cNvSpPr/>
                <p:nvPr/>
              </p:nvSpPr>
              <p:spPr>
                <a:xfrm>
                  <a:off x="1970617" y="4014010"/>
                  <a:ext cx="172034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400" spc="100" dirty="0">
                      <a:latin typeface="Consolas" panose="020B0609020204030204" pitchFamily="49" charset="0"/>
                    </a:rPr>
                    <a:t>00100000 </a:t>
                  </a:r>
                  <a:r>
                    <a:rPr lang="en-US" altLang="ko-KR" sz="1400" spc="100" dirty="0">
                      <a:latin typeface="Consolas" panose="020B0609020204030204" pitchFamily="49" charset="0"/>
                      <a:sym typeface="Wingdings" panose="05000000000000000000" pitchFamily="2" charset="2"/>
                    </a:rPr>
                    <a:t> 32</a:t>
                  </a:r>
                  <a:endParaRPr lang="ko-KR" altLang="en-US" sz="1400" spc="1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B475236A-A92B-4B50-AFE8-B7A21A264AD4}"/>
                    </a:ext>
                  </a:extLst>
                </p:cNvPr>
                <p:cNvSpPr/>
                <p:nvPr/>
              </p:nvSpPr>
              <p:spPr>
                <a:xfrm>
                  <a:off x="2474442" y="3606478"/>
                  <a:ext cx="2968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1400" spc="100" dirty="0">
                      <a:solidFill>
                        <a:srgbClr val="C00000"/>
                      </a:solidFill>
                      <a:latin typeface="Consolas" panose="020B0609020204030204" pitchFamily="49" charset="0"/>
                    </a:rPr>
                    <a:t>…</a:t>
                  </a:r>
                  <a:endParaRPr lang="ko-KR" altLang="en-US" sz="14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1D376842-9E7B-4630-A236-0823CF509A8E}"/>
                    </a:ext>
                  </a:extLst>
                </p:cNvPr>
                <p:cNvSpPr/>
                <p:nvPr/>
              </p:nvSpPr>
              <p:spPr>
                <a:xfrm>
                  <a:off x="2053464" y="4025269"/>
                  <a:ext cx="110837" cy="297248"/>
                </a:xfrm>
                <a:prstGeom prst="rect">
                  <a:avLst/>
                </a:prstGeom>
                <a:noFill/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4691B124-4DC7-4D4C-990F-8FF00F8FE734}"/>
                    </a:ext>
                  </a:extLst>
                </p:cNvPr>
                <p:cNvSpPr/>
                <p:nvPr/>
              </p:nvSpPr>
              <p:spPr>
                <a:xfrm>
                  <a:off x="2160784" y="4024539"/>
                  <a:ext cx="110837" cy="297248"/>
                </a:xfrm>
                <a:prstGeom prst="rect">
                  <a:avLst/>
                </a:prstGeom>
                <a:noFill/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1" name="직선 화살표 연결선 130">
                  <a:extLst>
                    <a:ext uri="{FF2B5EF4-FFF2-40B4-BE49-F238E27FC236}">
                      <a16:creationId xmlns:a16="http://schemas.microsoft.com/office/drawing/2014/main" id="{6D844C84-9187-40D8-B467-F8567E0DB9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8439" y="3589256"/>
                  <a:ext cx="172489" cy="441975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화살표 연결선 131">
                  <a:extLst>
                    <a:ext uri="{FF2B5EF4-FFF2-40B4-BE49-F238E27FC236}">
                      <a16:creationId xmlns:a16="http://schemas.microsoft.com/office/drawing/2014/main" id="{5E9A9470-A668-4BA6-88D5-8EA6BD27D1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1611" y="3589256"/>
                  <a:ext cx="86259" cy="22959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화살표 연결선 132">
                  <a:extLst>
                    <a:ext uri="{FF2B5EF4-FFF2-40B4-BE49-F238E27FC236}">
                      <a16:creationId xmlns:a16="http://schemas.microsoft.com/office/drawing/2014/main" id="{010C6395-11A6-4BCF-835E-8B33BD19C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96920" y="3589256"/>
                  <a:ext cx="86230" cy="22959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화살표 연결선 135">
                  <a:extLst>
                    <a:ext uri="{FF2B5EF4-FFF2-40B4-BE49-F238E27FC236}">
                      <a16:creationId xmlns:a16="http://schemas.microsoft.com/office/drawing/2014/main" id="{2E7F130C-30E4-4A92-9445-1224EEE52F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53519" y="3589255"/>
                  <a:ext cx="172489" cy="441975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화살표 연결선 136">
                  <a:extLst>
                    <a:ext uri="{FF2B5EF4-FFF2-40B4-BE49-F238E27FC236}">
                      <a16:creationId xmlns:a16="http://schemas.microsoft.com/office/drawing/2014/main" id="{062D437D-52E0-4EC7-9227-E16DAE0E32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5234" y="3589255"/>
                  <a:ext cx="172489" cy="441975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화살표 연결선 137">
                  <a:extLst>
                    <a:ext uri="{FF2B5EF4-FFF2-40B4-BE49-F238E27FC236}">
                      <a16:creationId xmlns:a16="http://schemas.microsoft.com/office/drawing/2014/main" id="{3E473C4B-451E-45AA-A515-84AA46C8DE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8771" y="3589255"/>
                  <a:ext cx="172489" cy="441975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B9363CBE-E801-42E9-A609-149FC875058D}"/>
                  </a:ext>
                </a:extLst>
              </p:cNvPr>
              <p:cNvSpPr/>
              <p:nvPr/>
            </p:nvSpPr>
            <p:spPr>
              <a:xfrm>
                <a:off x="2050472" y="4729318"/>
                <a:ext cx="2568537" cy="461665"/>
              </a:xfrm>
              <a:prstGeom prst="rect">
                <a:avLst/>
              </a:prstGeom>
              <a:noFill/>
              <a:ln w="15875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빈칸은 </a:t>
                </a:r>
                <a:r>
                  <a:rPr lang="ko-KR" altLang="en-US" sz="1200" u="sng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부호비트와 관계 없이 </a:t>
                </a:r>
                <a:endParaRPr lang="en-US" altLang="ko-KR" sz="1200" u="sng" dirty="0">
                  <a:solidFill>
                    <a:srgbClr val="7030A0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US" altLang="ko-KR" sz="1200" u="sng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ko-KR" altLang="en-US" sz="1200" u="sng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으로 채움</a:t>
                </a:r>
              </a:p>
            </p:txBody>
          </p: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20047548-803F-4D94-93CF-96FC8AB2AD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92377" y="4328480"/>
                <a:ext cx="7099" cy="400838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8A287B80-F4C5-4BAF-A754-B5A94E6377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8639" y="4328480"/>
                <a:ext cx="1" cy="400838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DCF04608-7CD9-49A3-BAE7-504ADD4B4F63}"/>
                  </a:ext>
                </a:extLst>
              </p:cNvPr>
              <p:cNvSpPr/>
              <p:nvPr/>
            </p:nvSpPr>
            <p:spPr>
              <a:xfrm>
                <a:off x="3648816" y="3627387"/>
                <a:ext cx="798732" cy="461665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두비트는 삭제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4" name="직선 화살표 연결선 103">
                <a:extLst>
                  <a:ext uri="{FF2B5EF4-FFF2-40B4-BE49-F238E27FC236}">
                    <a16:creationId xmlns:a16="http://schemas.microsoft.com/office/drawing/2014/main" id="{4423A83A-D2B6-4616-BAAB-9BA091BD1A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14563" y="3691815"/>
                <a:ext cx="624960" cy="23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87527882-C4A8-4BC9-B75A-EA2E835A0A70}"/>
                </a:ext>
              </a:extLst>
            </p:cNvPr>
            <p:cNvSpPr/>
            <p:nvPr/>
          </p:nvSpPr>
          <p:spPr>
            <a:xfrm>
              <a:off x="1451129" y="3604073"/>
              <a:ext cx="3769282" cy="2640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0F3B37E-4DA9-474D-AEF7-D73C473CC0A2}"/>
                </a:ext>
              </a:extLst>
            </p:cNvPr>
            <p:cNvSpPr/>
            <p:nvPr/>
          </p:nvSpPr>
          <p:spPr>
            <a:xfrm>
              <a:off x="2535159" y="3450185"/>
              <a:ext cx="1755609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400" spc="100" dirty="0">
                  <a:latin typeface="Consolas" panose="020B0609020204030204" pitchFamily="49" charset="0"/>
                </a:rPr>
                <a:t>10000000 &gt;&gt;&gt; 2</a:t>
              </a:r>
              <a:endParaRPr lang="ko-KR" altLang="en-US" sz="1400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9B6E935-2205-41E6-B235-8D39EA231D09}"/>
              </a:ext>
            </a:extLst>
          </p:cNvPr>
          <p:cNvGrpSpPr/>
          <p:nvPr/>
        </p:nvGrpSpPr>
        <p:grpSpPr>
          <a:xfrm>
            <a:off x="6685841" y="3779293"/>
            <a:ext cx="4191709" cy="2468619"/>
            <a:chOff x="7004601" y="4227109"/>
            <a:chExt cx="4191709" cy="246861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D2D5199-46A3-4E5B-A91C-1DE2E8E38ED0}"/>
                </a:ext>
              </a:extLst>
            </p:cNvPr>
            <p:cNvSpPr txBox="1"/>
            <p:nvPr/>
          </p:nvSpPr>
          <p:spPr>
            <a:xfrm>
              <a:off x="7004601" y="4227109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A86A2EB-FA10-4623-9367-F73B9DBDA152}"/>
                </a:ext>
              </a:extLst>
            </p:cNvPr>
            <p:cNvSpPr txBox="1"/>
            <p:nvPr/>
          </p:nvSpPr>
          <p:spPr>
            <a:xfrm>
              <a:off x="7019019" y="4448959"/>
              <a:ext cx="4177291" cy="2246769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(5&lt;&lt;2);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(0b00000101&lt;&lt;2);</a:t>
              </a:r>
            </a:p>
            <a:p>
              <a:endParaRPr lang="ko-KR" altLang="en-US" b="0" dirty="0"/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(5&gt;&gt;2);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(0b00000101&gt;&gt;2);</a:t>
              </a:r>
            </a:p>
            <a:p>
              <a:endParaRPr lang="ko-KR" altLang="en-US" b="0" dirty="0"/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(-5&gt;&gt;2);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((byte)0b11111011&gt;&gt;2);</a:t>
              </a:r>
            </a:p>
            <a:p>
              <a:endParaRPr lang="ko-KR" altLang="en-US" b="0" dirty="0"/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(0xffffffff&gt;&gt;&gt;31);</a:t>
              </a:r>
              <a:endParaRPr lang="ko-KR" altLang="en-US" b="0" dirty="0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33EA4ED-7664-492E-902A-3908ED347637}"/>
              </a:ext>
            </a:extLst>
          </p:cNvPr>
          <p:cNvSpPr/>
          <p:nvPr/>
        </p:nvSpPr>
        <p:spPr>
          <a:xfrm>
            <a:off x="11025189" y="3994737"/>
            <a:ext cx="657222" cy="2246769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20</a:t>
            </a:r>
          </a:p>
          <a:p>
            <a:r>
              <a:rPr lang="en-US" altLang="ko-KR" sz="1400" dirty="0"/>
              <a:t>20</a:t>
            </a:r>
          </a:p>
          <a:p>
            <a:endParaRPr lang="en-US" altLang="ko-KR" sz="1400" dirty="0"/>
          </a:p>
          <a:p>
            <a:r>
              <a:rPr lang="en-US" altLang="ko-KR" sz="1400" dirty="0"/>
              <a:t>1</a:t>
            </a:r>
          </a:p>
          <a:p>
            <a:r>
              <a:rPr lang="en-US" altLang="ko-KR" sz="1400" dirty="0"/>
              <a:t>1</a:t>
            </a:r>
          </a:p>
          <a:p>
            <a:endParaRPr lang="en-US" altLang="ko-KR" sz="1400" dirty="0"/>
          </a:p>
          <a:p>
            <a:r>
              <a:rPr lang="en-US" altLang="ko-KR" sz="1400" dirty="0"/>
              <a:t>-2</a:t>
            </a:r>
          </a:p>
          <a:p>
            <a:r>
              <a:rPr lang="en-US" altLang="ko-KR" sz="1400" dirty="0"/>
              <a:t>-2</a:t>
            </a:r>
          </a:p>
          <a:p>
            <a:endParaRPr lang="en-US" altLang="ko-KR" sz="1400" dirty="0"/>
          </a:p>
          <a:p>
            <a:r>
              <a:rPr lang="en-US" altLang="ko-KR" sz="1400" dirty="0"/>
              <a:t>1</a:t>
            </a:r>
            <a:endParaRPr lang="ko-KR" altLang="en-US" sz="1100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DFB1D17-C032-4986-B274-5C40CF278A09}"/>
              </a:ext>
            </a:extLst>
          </p:cNvPr>
          <p:cNvGrpSpPr/>
          <p:nvPr/>
        </p:nvGrpSpPr>
        <p:grpSpPr>
          <a:xfrm>
            <a:off x="6700258" y="873155"/>
            <a:ext cx="4653541" cy="984885"/>
            <a:chOff x="6821013" y="515764"/>
            <a:chExt cx="4653541" cy="98488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D45579-BC92-4B53-B241-3AF6DCE9EF4A}"/>
                </a:ext>
              </a:extLst>
            </p:cNvPr>
            <p:cNvSpPr txBox="1"/>
            <p:nvPr/>
          </p:nvSpPr>
          <p:spPr>
            <a:xfrm>
              <a:off x="6821013" y="761985"/>
              <a:ext cx="4653541" cy="73866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Java</a:t>
              </a:r>
              <a:r>
                <a:rPr lang="ko-KR" altLang="en-US" sz="1400" dirty="0"/>
                <a:t>는 최소 </a:t>
              </a:r>
              <a:r>
                <a:rPr lang="en-US" altLang="ko-KR" sz="1400" dirty="0"/>
                <a:t>int </a:t>
              </a:r>
              <a:r>
                <a:rPr lang="ko-KR" altLang="en-US" sz="1400" dirty="0"/>
                <a:t>단위로 연산 수행</a:t>
              </a:r>
              <a:endParaRPr lang="en-US" altLang="ko-KR" sz="1400" dirty="0"/>
            </a:p>
            <a:p>
              <a:r>
                <a:rPr lang="en-US" altLang="ko-KR" sz="1400" dirty="0"/>
                <a:t>  - </a:t>
              </a:r>
              <a:r>
                <a:rPr lang="ko-KR" altLang="en-US" sz="1400" dirty="0" err="1"/>
                <a:t>쉬프트</a:t>
              </a:r>
              <a:r>
                <a:rPr lang="ko-KR" altLang="en-US" sz="1400" dirty="0"/>
                <a:t> 연산자를 비트에서 확인하기 위해서는 </a:t>
              </a:r>
              <a:endParaRPr lang="en-US" altLang="ko-KR" sz="1400" dirty="0"/>
            </a:p>
            <a:p>
              <a:r>
                <a:rPr lang="en-US" altLang="ko-KR" sz="1400" dirty="0"/>
                <a:t>    32bit(int</a:t>
              </a:r>
              <a:r>
                <a:rPr lang="ko-KR" altLang="en-US" sz="1400" dirty="0"/>
                <a:t>의 </a:t>
              </a:r>
              <a:r>
                <a:rPr lang="ko-KR" altLang="en-US" sz="1400" dirty="0" err="1"/>
                <a:t>바이트수</a:t>
              </a:r>
              <a:r>
                <a:rPr lang="en-US" altLang="ko-KR" sz="1400" dirty="0"/>
                <a:t>)</a:t>
              </a:r>
              <a:r>
                <a:rPr lang="ko-KR" altLang="en-US" sz="1400" dirty="0"/>
                <a:t>로 변환하여 고려하여야 함</a:t>
              </a:r>
              <a:endParaRPr lang="en-US" altLang="ko-KR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A0A0D9C-B9B5-4BEF-9A8E-32A58FE6AE5A}"/>
                </a:ext>
              </a:extLst>
            </p:cNvPr>
            <p:cNvSpPr txBox="1"/>
            <p:nvPr/>
          </p:nvSpPr>
          <p:spPr>
            <a:xfrm>
              <a:off x="6821015" y="515764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559C7BB-F380-4F65-ADC1-D8385E3A5E00}"/>
              </a:ext>
            </a:extLst>
          </p:cNvPr>
          <p:cNvGrpSpPr/>
          <p:nvPr/>
        </p:nvGrpSpPr>
        <p:grpSpPr>
          <a:xfrm>
            <a:off x="6685842" y="1986237"/>
            <a:ext cx="4667958" cy="1631216"/>
            <a:chOff x="6821015" y="515764"/>
            <a:chExt cx="4667958" cy="163121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666F5DE-E3ED-4399-B352-8FCDC1A31374}"/>
                </a:ext>
              </a:extLst>
            </p:cNvPr>
            <p:cNvSpPr txBox="1"/>
            <p:nvPr/>
          </p:nvSpPr>
          <p:spPr>
            <a:xfrm>
              <a:off x="6821015" y="761985"/>
              <a:ext cx="4667958" cy="138499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이진수</a:t>
              </a:r>
              <a:r>
                <a:rPr lang="en-US" altLang="ko-KR" sz="1400" dirty="0">
                  <a:sym typeface="Wingdings" panose="05000000000000000000" pitchFamily="2" charset="2"/>
                </a:rPr>
                <a:t></a:t>
              </a:r>
              <a:r>
                <a:rPr lang="en-US" altLang="ko-KR" sz="1400" dirty="0"/>
                <a:t>16</a:t>
              </a:r>
              <a:r>
                <a:rPr lang="ko-KR" altLang="en-US" sz="1400" dirty="0"/>
                <a:t>진수 표현 </a:t>
              </a:r>
              <a:r>
                <a:rPr lang="en-US" altLang="ko-KR" sz="1400" dirty="0"/>
                <a:t>(2</a:t>
              </a:r>
              <a:r>
                <a:rPr lang="ko-KR" altLang="en-US" sz="1400" dirty="0"/>
                <a:t>진수 </a:t>
              </a:r>
              <a:r>
                <a:rPr lang="en-US" altLang="ko-KR" sz="1400" dirty="0"/>
                <a:t>4</a:t>
              </a:r>
              <a:r>
                <a:rPr lang="ko-KR" altLang="en-US" sz="1400" dirty="0"/>
                <a:t>개</a:t>
              </a:r>
              <a:r>
                <a:rPr lang="en-US" altLang="ko-KR" sz="1400" dirty="0">
                  <a:sym typeface="Wingdings" panose="05000000000000000000" pitchFamily="2" charset="2"/>
                </a:rPr>
                <a:t>16</a:t>
              </a:r>
              <a:r>
                <a:rPr lang="ko-KR" altLang="en-US" sz="1400" dirty="0">
                  <a:sym typeface="Wingdings" panose="05000000000000000000" pitchFamily="2" charset="2"/>
                </a:rPr>
                <a:t>진수 </a:t>
              </a:r>
              <a:r>
                <a:rPr lang="en-US" altLang="ko-KR" sz="1400" dirty="0">
                  <a:sym typeface="Wingdings" panose="05000000000000000000" pitchFamily="2" charset="2"/>
                </a:rPr>
                <a:t>1</a:t>
              </a:r>
              <a:r>
                <a:rPr lang="ko-KR" altLang="en-US" sz="1400" dirty="0">
                  <a:sym typeface="Wingdings" panose="05000000000000000000" pitchFamily="2" charset="2"/>
                </a:rPr>
                <a:t>개</a:t>
              </a:r>
              <a:r>
                <a:rPr lang="en-US" altLang="ko-KR" sz="1400" dirty="0">
                  <a:sym typeface="Wingdings" panose="05000000000000000000" pitchFamily="2" charset="2"/>
                </a:rPr>
                <a:t>)</a:t>
              </a:r>
              <a:endParaRPr lang="en-US" altLang="ko-KR" sz="1400" dirty="0"/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0b00111000 = 0x38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0b11110000 = 0xf0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0b11111111111111111111111111111111 = 0xffff</a:t>
              </a:r>
              <a:endParaRPr lang="en-US" altLang="ko-KR" sz="1400" dirty="0">
                <a:latin typeface="Consolas" panose="020B0609020204030204" pitchFamily="49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DFD8F6-A654-46C3-B5D7-9FD5E6CD846C}"/>
                </a:ext>
              </a:extLst>
            </p:cNvPr>
            <p:cNvSpPr txBox="1"/>
            <p:nvPr/>
          </p:nvSpPr>
          <p:spPr>
            <a:xfrm>
              <a:off x="6821015" y="515764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8C50948-E3BA-4E3F-AE1A-F291CE718578}"/>
                </a:ext>
              </a:extLst>
            </p:cNvPr>
            <p:cNvSpPr txBox="1"/>
            <p:nvPr/>
          </p:nvSpPr>
          <p:spPr>
            <a:xfrm>
              <a:off x="6891578" y="1229272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C9BEE4D-D053-469E-B865-CFDE3FE29BFB}"/>
              </a:ext>
            </a:extLst>
          </p:cNvPr>
          <p:cNvSpPr/>
          <p:nvPr/>
        </p:nvSpPr>
        <p:spPr>
          <a:xfrm>
            <a:off x="1244778" y="317749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2ECCC15-1213-491E-84B0-216D9DCAA1F0}"/>
              </a:ext>
            </a:extLst>
          </p:cNvPr>
          <p:cNvSpPr/>
          <p:nvPr/>
        </p:nvSpPr>
        <p:spPr>
          <a:xfrm>
            <a:off x="6250605" y="2751231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E140B3E-600F-46A6-B911-9146C20C3A1A}"/>
              </a:ext>
            </a:extLst>
          </p:cNvPr>
          <p:cNvSpPr/>
          <p:nvPr/>
        </p:nvSpPr>
        <p:spPr>
          <a:xfrm>
            <a:off x="6250605" y="135568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6DDDC04-C06C-4B14-8A2D-141363019089}"/>
              </a:ext>
            </a:extLst>
          </p:cNvPr>
          <p:cNvSpPr/>
          <p:nvPr/>
        </p:nvSpPr>
        <p:spPr>
          <a:xfrm>
            <a:off x="6250605" y="5021720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5760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4CF73-055B-4E31-A213-C81BA084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연산자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96D5D-F76A-47B4-8B19-03F5C7A12634}"/>
              </a:ext>
            </a:extLst>
          </p:cNvPr>
          <p:cNvSpPr txBox="1"/>
          <p:nvPr/>
        </p:nvSpPr>
        <p:spPr>
          <a:xfrm>
            <a:off x="930875" y="1344783"/>
            <a:ext cx="626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연산자의 종류 </a:t>
            </a:r>
            <a:r>
              <a:rPr lang="en-US" altLang="ko-KR" dirty="0"/>
              <a:t>– </a:t>
            </a:r>
            <a:r>
              <a:rPr lang="ko-KR" altLang="en-US" b="1" dirty="0">
                <a:solidFill>
                  <a:srgbClr val="C00000"/>
                </a:solidFill>
              </a:rPr>
              <a:t>비교연산자 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en-US" altLang="ko-KR" dirty="0">
                <a:solidFill>
                  <a:srgbClr val="C00000"/>
                </a:solidFill>
              </a:rPr>
              <a:t>&lt;, &gt;, &lt;=, &gt;=, ==, !=</a:t>
            </a:r>
            <a:r>
              <a:rPr lang="en-US" altLang="ko-KR" b="1" dirty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E3F812-64CE-4166-A16B-9F9DFD3B50F7}"/>
              </a:ext>
            </a:extLst>
          </p:cNvPr>
          <p:cNvSpPr txBox="1"/>
          <p:nvPr/>
        </p:nvSpPr>
        <p:spPr>
          <a:xfrm>
            <a:off x="3794058" y="2064901"/>
            <a:ext cx="2379485" cy="46166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- </a:t>
            </a:r>
            <a:r>
              <a:rPr lang="ko-KR" altLang="en-US" sz="1200" dirty="0">
                <a:latin typeface="Consolas" panose="020B0609020204030204" pitchFamily="49" charset="0"/>
              </a:rPr>
              <a:t>데이터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latin typeface="Consolas" panose="020B0609020204030204" pitchFamily="49" charset="0"/>
              </a:rPr>
              <a:t>크기의 대소 비교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- </a:t>
            </a:r>
            <a:r>
              <a:rPr lang="ko-KR" altLang="en-US" sz="1200" dirty="0">
                <a:latin typeface="Consolas" panose="020B0609020204030204" pitchFamily="49" charset="0"/>
              </a:rPr>
              <a:t>연산결과는 </a:t>
            </a:r>
            <a:r>
              <a:rPr lang="en-US" altLang="ko-KR" sz="12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true/false</a:t>
            </a:r>
            <a:endParaRPr lang="en-US" altLang="ko-KR" sz="1200" u="sng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9B6E935-2205-41E6-B235-8D39EA231D09}"/>
              </a:ext>
            </a:extLst>
          </p:cNvPr>
          <p:cNvGrpSpPr/>
          <p:nvPr/>
        </p:nvGrpSpPr>
        <p:grpSpPr>
          <a:xfrm>
            <a:off x="1698203" y="2639981"/>
            <a:ext cx="4191709" cy="1391401"/>
            <a:chOff x="7004601" y="4227109"/>
            <a:chExt cx="4191709" cy="139140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D2D5199-46A3-4E5B-A91C-1DE2E8E38ED0}"/>
                </a:ext>
              </a:extLst>
            </p:cNvPr>
            <p:cNvSpPr txBox="1"/>
            <p:nvPr/>
          </p:nvSpPr>
          <p:spPr>
            <a:xfrm>
              <a:off x="7004601" y="4227109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A86A2EB-FA10-4623-9367-F73B9DBDA152}"/>
                </a:ext>
              </a:extLst>
            </p:cNvPr>
            <p:cNvSpPr txBox="1"/>
            <p:nvPr/>
          </p:nvSpPr>
          <p:spPr>
            <a:xfrm>
              <a:off x="7019019" y="4448959"/>
              <a:ext cx="4177291" cy="1169551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(5&lt;2);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(5&gt;2);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(5&gt;5);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(5&lt;=5);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(5&gt;=5);</a:t>
              </a:r>
              <a:endParaRPr lang="ko-KR" altLang="en-US" b="0" dirty="0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33EA4ED-7664-492E-902A-3908ED347637}"/>
              </a:ext>
            </a:extLst>
          </p:cNvPr>
          <p:cNvSpPr/>
          <p:nvPr/>
        </p:nvSpPr>
        <p:spPr>
          <a:xfrm>
            <a:off x="6037551" y="2855425"/>
            <a:ext cx="657222" cy="116955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false</a:t>
            </a:r>
          </a:p>
          <a:p>
            <a:r>
              <a:rPr lang="en-US" altLang="ko-KR" sz="1400" dirty="0"/>
              <a:t>true</a:t>
            </a:r>
          </a:p>
          <a:p>
            <a:r>
              <a:rPr lang="en-US" altLang="ko-KR" sz="1400" dirty="0"/>
              <a:t>false</a:t>
            </a:r>
          </a:p>
          <a:p>
            <a:r>
              <a:rPr lang="en-US" altLang="ko-KR" sz="1400" dirty="0"/>
              <a:t>true</a:t>
            </a:r>
          </a:p>
          <a:p>
            <a:r>
              <a:rPr lang="en-US" altLang="ko-KR" sz="1400" dirty="0"/>
              <a:t>true</a:t>
            </a:r>
            <a:endParaRPr lang="ko-KR" altLang="en-US" sz="1000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DFB1D17-C032-4986-B274-5C40CF278A09}"/>
              </a:ext>
            </a:extLst>
          </p:cNvPr>
          <p:cNvGrpSpPr/>
          <p:nvPr/>
        </p:nvGrpSpPr>
        <p:grpSpPr>
          <a:xfrm>
            <a:off x="7343199" y="3442776"/>
            <a:ext cx="4391602" cy="984885"/>
            <a:chOff x="6821014" y="515764"/>
            <a:chExt cx="4391602" cy="98488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D45579-BC92-4B53-B241-3AF6DCE9EF4A}"/>
                </a:ext>
              </a:extLst>
            </p:cNvPr>
            <p:cNvSpPr txBox="1"/>
            <p:nvPr/>
          </p:nvSpPr>
          <p:spPr>
            <a:xfrm>
              <a:off x="6821014" y="761985"/>
              <a:ext cx="4391602" cy="73866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자바에서 등호</a:t>
              </a:r>
              <a:r>
                <a:rPr lang="en-US" altLang="ko-KR" sz="1400" dirty="0"/>
                <a:t>(=)</a:t>
              </a:r>
              <a:r>
                <a:rPr lang="ko-KR" altLang="en-US" sz="1400" dirty="0"/>
                <a:t>가 다른 부호와 함께 사용되는 경우 등호는 항상 오른쪽에 위치함</a:t>
              </a:r>
              <a:endParaRPr lang="en-US" altLang="ko-KR" sz="1400" dirty="0"/>
            </a:p>
            <a:p>
              <a:r>
                <a:rPr lang="en-US" altLang="ko-KR" sz="1400" dirty="0"/>
                <a:t>  - &lt;=, &gt;=, !=, ==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A0A0D9C-B9B5-4BEF-9A8E-32A58FE6AE5A}"/>
                </a:ext>
              </a:extLst>
            </p:cNvPr>
            <p:cNvSpPr txBox="1"/>
            <p:nvPr/>
          </p:nvSpPr>
          <p:spPr>
            <a:xfrm>
              <a:off x="6821015" y="515764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C561EC-B659-4532-8D0C-C464EFC9774E}"/>
              </a:ext>
            </a:extLst>
          </p:cNvPr>
          <p:cNvSpPr/>
          <p:nvPr/>
        </p:nvSpPr>
        <p:spPr>
          <a:xfrm>
            <a:off x="1244778" y="2141846"/>
            <a:ext cx="2420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C00000"/>
                </a:solidFill>
              </a:rPr>
              <a:t>크기</a:t>
            </a:r>
            <a:r>
              <a:rPr lang="ko-KR" altLang="en-US" sz="1400" dirty="0"/>
              <a:t>비교 </a:t>
            </a:r>
            <a:r>
              <a:rPr lang="en-US" altLang="ko-KR" sz="1400" dirty="0"/>
              <a:t>(&gt;, &lt;, &gt;=, &lt;=)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5E2D94-6246-4473-B419-B532A47C5695}"/>
              </a:ext>
            </a:extLst>
          </p:cNvPr>
          <p:cNvSpPr txBox="1"/>
          <p:nvPr/>
        </p:nvSpPr>
        <p:spPr>
          <a:xfrm>
            <a:off x="3794058" y="4461147"/>
            <a:ext cx="2379485" cy="46166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- </a:t>
            </a:r>
            <a:r>
              <a:rPr lang="ko-KR" altLang="en-US" sz="1200" dirty="0">
                <a:latin typeface="Consolas" panose="020B0609020204030204" pitchFamily="49" charset="0"/>
              </a:rPr>
              <a:t>데이터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latin typeface="Consolas" panose="020B0609020204030204" pitchFamily="49" charset="0"/>
              </a:rPr>
              <a:t>크기의 등가 비교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- </a:t>
            </a:r>
            <a:r>
              <a:rPr lang="ko-KR" altLang="en-US" sz="1200" dirty="0">
                <a:latin typeface="Consolas" panose="020B0609020204030204" pitchFamily="49" charset="0"/>
              </a:rPr>
              <a:t>연산결과는 </a:t>
            </a:r>
            <a:r>
              <a:rPr lang="en-US" altLang="ko-KR" sz="12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true/false</a:t>
            </a:r>
            <a:endParaRPr lang="en-US" altLang="ko-KR" sz="1200" u="sng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F1B4A00-1A66-4F5A-825B-C9F95D8A80CA}"/>
              </a:ext>
            </a:extLst>
          </p:cNvPr>
          <p:cNvSpPr/>
          <p:nvPr/>
        </p:nvSpPr>
        <p:spPr>
          <a:xfrm>
            <a:off x="1244778" y="4538092"/>
            <a:ext cx="19656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rgbClr val="C00000"/>
                </a:solidFill>
              </a:rPr>
              <a:t>등가</a:t>
            </a:r>
            <a:r>
              <a:rPr lang="ko-KR" altLang="en-US" sz="1400" dirty="0"/>
              <a:t>비교 </a:t>
            </a:r>
            <a:r>
              <a:rPr lang="en-US" altLang="ko-KR" sz="1400" dirty="0"/>
              <a:t>(==, !=)</a:t>
            </a:r>
            <a:endParaRPr lang="ko-KR" altLang="en-US" sz="14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69CDEA3-ABA7-4B42-9EED-79B91F762DCB}"/>
              </a:ext>
            </a:extLst>
          </p:cNvPr>
          <p:cNvGrpSpPr/>
          <p:nvPr/>
        </p:nvGrpSpPr>
        <p:grpSpPr>
          <a:xfrm>
            <a:off x="1698203" y="4935621"/>
            <a:ext cx="4191709" cy="1175957"/>
            <a:chOff x="7004601" y="4227109"/>
            <a:chExt cx="4191709" cy="117595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3D0DCF-B4E2-4610-AA2C-17143F3837A9}"/>
                </a:ext>
              </a:extLst>
            </p:cNvPr>
            <p:cNvSpPr txBox="1"/>
            <p:nvPr/>
          </p:nvSpPr>
          <p:spPr>
            <a:xfrm>
              <a:off x="7004601" y="4227109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AF9F4E-09DD-4D42-A3A0-FBACD7116BAC}"/>
                </a:ext>
              </a:extLst>
            </p:cNvPr>
            <p:cNvSpPr txBox="1"/>
            <p:nvPr/>
          </p:nvSpPr>
          <p:spPr>
            <a:xfrm>
              <a:off x="7019019" y="4448959"/>
              <a:ext cx="4177291" cy="954107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(5==2);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(5!=2);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(5==5);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(5!=5);</a:t>
              </a:r>
              <a:endParaRPr lang="ko-KR" altLang="en-US" b="0" dirty="0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1446E0-7E8A-45F9-BE80-D7764BB0DBC6}"/>
              </a:ext>
            </a:extLst>
          </p:cNvPr>
          <p:cNvSpPr/>
          <p:nvPr/>
        </p:nvSpPr>
        <p:spPr>
          <a:xfrm>
            <a:off x="6037551" y="5151065"/>
            <a:ext cx="657222" cy="95410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false</a:t>
            </a:r>
          </a:p>
          <a:p>
            <a:r>
              <a:rPr lang="en-US" altLang="ko-KR" sz="1400" dirty="0"/>
              <a:t>true</a:t>
            </a:r>
          </a:p>
          <a:p>
            <a:r>
              <a:rPr lang="en-US" altLang="ko-KR" sz="1400" dirty="0"/>
              <a:t>true</a:t>
            </a:r>
          </a:p>
          <a:p>
            <a:r>
              <a:rPr lang="en-US" altLang="ko-KR" sz="1400" dirty="0"/>
              <a:t>false</a:t>
            </a:r>
            <a:endParaRPr lang="ko-KR" altLang="en-US" sz="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DA4997-EEA5-49C8-A9C6-5889BF749DAF}"/>
              </a:ext>
            </a:extLst>
          </p:cNvPr>
          <p:cNvGrpSpPr/>
          <p:nvPr/>
        </p:nvGrpSpPr>
        <p:grpSpPr>
          <a:xfrm>
            <a:off x="7343199" y="4587204"/>
            <a:ext cx="4391602" cy="1556422"/>
            <a:chOff x="7343199" y="4691979"/>
            <a:chExt cx="4391602" cy="155642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DF299842-8462-49A4-9EFB-D5695E565AEF}"/>
                </a:ext>
              </a:extLst>
            </p:cNvPr>
            <p:cNvGrpSpPr/>
            <p:nvPr/>
          </p:nvGrpSpPr>
          <p:grpSpPr>
            <a:xfrm>
              <a:off x="7343199" y="4691979"/>
              <a:ext cx="4391602" cy="1556422"/>
              <a:chOff x="6821014" y="515764"/>
              <a:chExt cx="4391602" cy="1415772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100C1B-E09A-4F93-9F64-E60011B7204C}"/>
                  </a:ext>
                </a:extLst>
              </p:cNvPr>
              <p:cNvSpPr txBox="1"/>
              <p:nvPr/>
            </p:nvSpPr>
            <p:spPr>
              <a:xfrm>
                <a:off x="6821014" y="761985"/>
                <a:ext cx="4391602" cy="116955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등가비교 </a:t>
                </a:r>
                <a:r>
                  <a:rPr lang="en-US" altLang="ko-KR" sz="1400" dirty="0"/>
                  <a:t>(==)</a:t>
                </a:r>
                <a:r>
                  <a:rPr lang="ko-KR" altLang="en-US" sz="1400" dirty="0"/>
                  <a:t>는 대입연산자</a:t>
                </a:r>
                <a:r>
                  <a:rPr lang="en-US" altLang="ko-KR" sz="1400" dirty="0"/>
                  <a:t>(=)</a:t>
                </a:r>
                <a:r>
                  <a:rPr lang="ko-KR" altLang="en-US" sz="1400" dirty="0"/>
                  <a:t>와 반드시 구분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E53D6FE-0A7F-41A7-9922-07CED9C8A701}"/>
                  </a:ext>
                </a:extLst>
              </p:cNvPr>
              <p:cNvSpPr txBox="1"/>
              <p:nvPr/>
            </p:nvSpPr>
            <p:spPr>
              <a:xfrm>
                <a:off x="6821015" y="515764"/>
                <a:ext cx="328336" cy="246221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TIP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A4460C27-E9FC-4D20-A5AD-389776AB2F18}"/>
                </a:ext>
              </a:extLst>
            </p:cNvPr>
            <p:cNvGrpSpPr/>
            <p:nvPr/>
          </p:nvGrpSpPr>
          <p:grpSpPr>
            <a:xfrm>
              <a:off x="7462195" y="5212996"/>
              <a:ext cx="3310581" cy="960514"/>
              <a:chOff x="7004601" y="4227109"/>
              <a:chExt cx="3310581" cy="960514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82A2A63-C587-4C42-9FBA-CA67CD29D762}"/>
                  </a:ext>
                </a:extLst>
              </p:cNvPr>
              <p:cNvSpPr txBox="1"/>
              <p:nvPr/>
            </p:nvSpPr>
            <p:spPr>
              <a:xfrm>
                <a:off x="7004601" y="4227109"/>
                <a:ext cx="258146" cy="215444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ex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36912BC-A0FB-4969-8D85-027E558421EA}"/>
                  </a:ext>
                </a:extLst>
              </p:cNvPr>
              <p:cNvSpPr txBox="1"/>
              <p:nvPr/>
            </p:nvSpPr>
            <p:spPr>
              <a:xfrm>
                <a:off x="7019019" y="4448959"/>
                <a:ext cx="3296163" cy="738664"/>
              </a:xfrm>
              <a:prstGeom prst="rect">
                <a:avLst/>
              </a:prstGeom>
              <a:noFill/>
              <a:ln w="158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1400" b="1">
                    <a:latin typeface="Consolas" panose="020B0609020204030204" pitchFamily="49" charset="0"/>
                  </a:defRPr>
                </a:lvl1pPr>
              </a:lstStyle>
              <a:p>
                <a:r>
                  <a:rPr lang="en-US" altLang="ko-KR" b="0" dirty="0"/>
                  <a:t>int a=3;</a:t>
                </a:r>
              </a:p>
              <a:p>
                <a:r>
                  <a:rPr lang="en-US" altLang="ko-KR" b="0" dirty="0" err="1"/>
                  <a:t>System.out.println</a:t>
                </a:r>
                <a:r>
                  <a:rPr lang="en-US" altLang="ko-KR" b="0" dirty="0"/>
                  <a:t>(a==5);</a:t>
                </a:r>
              </a:p>
              <a:p>
                <a:r>
                  <a:rPr lang="en-US" altLang="ko-KR" b="0" dirty="0" err="1"/>
                  <a:t>System.out.println</a:t>
                </a:r>
                <a:r>
                  <a:rPr lang="en-US" altLang="ko-KR" b="0" dirty="0"/>
                  <a:t>(a=5);</a:t>
                </a:r>
                <a:endParaRPr lang="ko-KR" altLang="en-US" b="0" dirty="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DB9DA22-CD22-456D-80A7-CD08BA55B826}"/>
                </a:ext>
              </a:extLst>
            </p:cNvPr>
            <p:cNvSpPr/>
            <p:nvPr/>
          </p:nvSpPr>
          <p:spPr>
            <a:xfrm>
              <a:off x="10925178" y="5649338"/>
              <a:ext cx="657222" cy="523220"/>
            </a:xfrm>
            <a:prstGeom prst="rect">
              <a:avLst/>
            </a:prstGeom>
            <a:ln w="1905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false</a:t>
              </a:r>
            </a:p>
            <a:p>
              <a:r>
                <a:rPr lang="en-US" altLang="ko-KR" sz="1400" dirty="0"/>
                <a:t>5</a:t>
              </a:r>
              <a:endParaRPr lang="ko-KR" altLang="en-US" sz="8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07FFD63-0B72-4C7A-9E9E-E2FAE3635200}"/>
              </a:ext>
            </a:extLst>
          </p:cNvPr>
          <p:cNvGrpSpPr/>
          <p:nvPr/>
        </p:nvGrpSpPr>
        <p:grpSpPr>
          <a:xfrm>
            <a:off x="7343199" y="811528"/>
            <a:ext cx="4391602" cy="2277546"/>
            <a:chOff x="7343199" y="811528"/>
            <a:chExt cx="4391602" cy="227754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D416ECB-E4B4-4007-BCA6-F2121949AD7F}"/>
                </a:ext>
              </a:extLst>
            </p:cNvPr>
            <p:cNvGrpSpPr/>
            <p:nvPr/>
          </p:nvGrpSpPr>
          <p:grpSpPr>
            <a:xfrm>
              <a:off x="7343199" y="811528"/>
              <a:ext cx="4391602" cy="2277546"/>
              <a:chOff x="6821014" y="515764"/>
              <a:chExt cx="4391602" cy="227754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2AE933-C6FA-422D-AEF9-F914A214166A}"/>
                  </a:ext>
                </a:extLst>
              </p:cNvPr>
              <p:cNvSpPr txBox="1"/>
              <p:nvPr/>
            </p:nvSpPr>
            <p:spPr>
              <a:xfrm>
                <a:off x="6821014" y="761985"/>
                <a:ext cx="4391602" cy="203132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등가비교는 </a:t>
                </a:r>
                <a:r>
                  <a:rPr lang="en-US" altLang="ko-KR" sz="1400" u="sng" dirty="0">
                    <a:solidFill>
                      <a:srgbClr val="C00000"/>
                    </a:solidFill>
                  </a:rPr>
                  <a:t>stack</a:t>
                </a:r>
                <a:r>
                  <a:rPr lang="ko-KR" altLang="en-US" sz="1400" u="sng" dirty="0">
                    <a:solidFill>
                      <a:srgbClr val="C00000"/>
                    </a:solidFill>
                  </a:rPr>
                  <a:t>메모리</a:t>
                </a:r>
                <a:r>
                  <a:rPr lang="ko-KR" altLang="en-US" sz="1400" dirty="0"/>
                  <a:t>의 값을 비교</a:t>
                </a:r>
                <a:br>
                  <a:rPr lang="en-US" altLang="ko-KR" sz="1400" dirty="0"/>
                </a:br>
                <a:r>
                  <a:rPr lang="en-US" altLang="ko-KR" sz="1400" dirty="0"/>
                  <a:t>  - </a:t>
                </a:r>
                <a:r>
                  <a:rPr lang="ko-KR" altLang="en-US" sz="1400" dirty="0"/>
                  <a:t>기본자료형 </a:t>
                </a:r>
                <a:r>
                  <a:rPr lang="en-US" altLang="ko-KR" sz="1400" dirty="0"/>
                  <a:t>(</a:t>
                </a:r>
                <a:r>
                  <a:rPr lang="ko-KR" altLang="en-US" sz="1400" dirty="0" err="1"/>
                  <a:t>값비교</a:t>
                </a:r>
                <a:r>
                  <a:rPr lang="en-US" altLang="ko-KR" sz="1400" dirty="0"/>
                  <a:t>) / </a:t>
                </a:r>
                <a:r>
                  <a:rPr lang="ko-KR" altLang="en-US" sz="1400" dirty="0"/>
                  <a:t>참조자료형 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번지비교</a:t>
                </a:r>
                <a:r>
                  <a:rPr lang="en-US" altLang="ko-KR" sz="1400" dirty="0"/>
                  <a:t>)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int a=3, b=3; </a:t>
                </a:r>
              </a:p>
              <a:p>
                <a:r>
                  <a:rPr lang="en-US" altLang="ko-KR" sz="1400" dirty="0" err="1"/>
                  <a:t>System.out.println</a:t>
                </a:r>
                <a:r>
                  <a:rPr lang="en-US" altLang="ko-KR" sz="1400" dirty="0"/>
                  <a:t>(a==b); //</a:t>
                </a:r>
                <a:r>
                  <a:rPr lang="en-US" altLang="ko-KR" sz="1400" b="1" dirty="0">
                    <a:solidFill>
                      <a:srgbClr val="C00000"/>
                    </a:solidFill>
                  </a:rPr>
                  <a:t>true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String a = new String(“</a:t>
                </a:r>
                <a:r>
                  <a:rPr lang="ko-KR" altLang="en-US" sz="1400" dirty="0"/>
                  <a:t>안녕</a:t>
                </a:r>
                <a:r>
                  <a:rPr lang="en-US" altLang="ko-KR" sz="1400" dirty="0"/>
                  <a:t>”);</a:t>
                </a:r>
              </a:p>
              <a:p>
                <a:r>
                  <a:rPr lang="en-US" altLang="ko-KR" sz="1400" dirty="0"/>
                  <a:t>String b = new String(“</a:t>
                </a:r>
                <a:r>
                  <a:rPr lang="ko-KR" altLang="en-US" sz="1400" dirty="0"/>
                  <a:t>안녕</a:t>
                </a:r>
                <a:r>
                  <a:rPr lang="en-US" altLang="ko-KR" sz="1400" dirty="0"/>
                  <a:t>”);</a:t>
                </a:r>
              </a:p>
              <a:p>
                <a:r>
                  <a:rPr lang="en-US" altLang="ko-KR" sz="1400" dirty="0" err="1"/>
                  <a:t>System.out.println</a:t>
                </a:r>
                <a:r>
                  <a:rPr lang="en-US" altLang="ko-KR" sz="1400" dirty="0"/>
                  <a:t>(a==b); //</a:t>
                </a:r>
                <a:r>
                  <a:rPr lang="en-US" altLang="ko-KR" sz="1400" b="1" dirty="0">
                    <a:solidFill>
                      <a:srgbClr val="C00000"/>
                    </a:solidFill>
                  </a:rPr>
                  <a:t>false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BDDB6C-E131-47E2-9B22-AD8ED24D7A0A}"/>
                  </a:ext>
                </a:extLst>
              </p:cNvPr>
              <p:cNvSpPr txBox="1"/>
              <p:nvPr/>
            </p:nvSpPr>
            <p:spPr>
              <a:xfrm>
                <a:off x="6821015" y="515764"/>
                <a:ext cx="328336" cy="246221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TIP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F19C5E-F039-49A2-9DC2-7BE86533D42B}"/>
                </a:ext>
              </a:extLst>
            </p:cNvPr>
            <p:cNvSpPr txBox="1"/>
            <p:nvPr/>
          </p:nvSpPr>
          <p:spPr>
            <a:xfrm>
              <a:off x="7462195" y="1517854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0F986369-AFDD-4FDE-9482-750C8950BEFB}"/>
              </a:ext>
            </a:extLst>
          </p:cNvPr>
          <p:cNvSpPr/>
          <p:nvPr/>
        </p:nvSpPr>
        <p:spPr>
          <a:xfrm>
            <a:off x="1049776" y="2693699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092153B-ABD1-49FB-8690-E330473980B5}"/>
              </a:ext>
            </a:extLst>
          </p:cNvPr>
          <p:cNvSpPr/>
          <p:nvPr/>
        </p:nvSpPr>
        <p:spPr>
          <a:xfrm>
            <a:off x="1049776" y="5126868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BD48D64-5AF6-4AEC-9C05-038A22D53236}"/>
              </a:ext>
            </a:extLst>
          </p:cNvPr>
          <p:cNvSpPr/>
          <p:nvPr/>
        </p:nvSpPr>
        <p:spPr>
          <a:xfrm>
            <a:off x="6971334" y="176375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5459A9B-55DE-49F1-BED1-EF7D7B7D2F74}"/>
              </a:ext>
            </a:extLst>
          </p:cNvPr>
          <p:cNvSpPr/>
          <p:nvPr/>
        </p:nvSpPr>
        <p:spPr>
          <a:xfrm>
            <a:off x="6971334" y="3826798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575A777-5D49-4305-85A9-C566469195FE}"/>
              </a:ext>
            </a:extLst>
          </p:cNvPr>
          <p:cNvSpPr/>
          <p:nvPr/>
        </p:nvSpPr>
        <p:spPr>
          <a:xfrm>
            <a:off x="6971334" y="5363216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21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21883</TotalTime>
  <Words>2537</Words>
  <Application>Microsoft Office PowerPoint</Application>
  <PresentationFormat>와이드스크린</PresentationFormat>
  <Paragraphs>673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Consolas</vt:lpstr>
      <vt:lpstr>Office 테마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</dc:title>
  <dc:creator>kimdh@hywoman.ac.kr</dc:creator>
  <cp:lastModifiedBy>김동형</cp:lastModifiedBy>
  <cp:revision>443</cp:revision>
  <cp:lastPrinted>2019-01-25T11:05:07Z</cp:lastPrinted>
  <dcterms:created xsi:type="dcterms:W3CDTF">2019-01-16T05:41:16Z</dcterms:created>
  <dcterms:modified xsi:type="dcterms:W3CDTF">2020-12-19T05:55:19Z</dcterms:modified>
</cp:coreProperties>
</file>