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2"/>
  </p:sldMasterIdLst>
  <p:notesMasterIdLst>
    <p:notesMasterId r:id="rId10"/>
  </p:notesMasterIdLst>
  <p:handoutMasterIdLst>
    <p:handoutMasterId r:id="rId11"/>
  </p:handoutMasterIdLst>
  <p:sldIdLst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</a:lstStyle>
          <a:p>
            <a:fld id="{209DC4D6-251A-4E32-9F58-5EF63A864BC7}" type="datetimeFigureOut">
              <a:rPr lang="en-US" altLang="ko-KR" smtClean="0"/>
              <a:pPr/>
              <a:t>6/6/2016</a:t>
            </a:fld>
            <a:endParaRPr lang="ko-K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</a:lstStyle>
          <a:p>
            <a:fld id="{8457CA08-D0DF-4B92-803D-2F678DDCE254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25441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</a:lstStyle>
          <a:p>
            <a:fld id="{FE1E7E57-1F10-4268-99D2-CEDBAC6DAB5A}" type="datetimeFigureOut">
              <a:pPr/>
              <a:t>2016-06-06</a:t>
            </a:fld>
            <a:endParaRPr lang="ko-K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ko-K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</a:lstStyle>
          <a:p>
            <a:fld id="{1D2386A3-2E31-4C9B-B0BE-45709ADB9841}" type="slidenum"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54718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 latinLnBrk="1">
              <a:defRPr lang="ko-KR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22" name="Shap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 latinLnBrk="1">
              <a:buNone/>
              <a:defRPr lang="ko-KR"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ko-KR" altLang="en-US" smtClean="0"/>
              <a:t>마스터 부제목 스타일 편집</a:t>
            </a:r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pPr/>
              <a:t>2016-06-06</a:t>
            </a:fld>
            <a:endParaRPr lang="ko-KR"/>
          </a:p>
        </p:txBody>
      </p:sp>
      <p:sp>
        <p:nvSpPr>
          <p:cNvPr id="20" name="Shap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ko-KR" sz="2800">
                <a:solidFill>
                  <a:schemeClr val="tx2"/>
                </a:solidFill>
              </a:rPr>
              <a:pPr algn="ctr"/>
              <a:t>‹#›</a:t>
            </a:fld>
            <a:endParaRPr lang="ko-KR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pPr/>
              <a:t>2016-06-06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ko-KR" sz="2800">
                <a:solidFill>
                  <a:schemeClr val="tx2"/>
                </a:solidFill>
              </a:rPr>
              <a:pPr algn="ctr"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pPr/>
              <a:t>2016-06-06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ko-KR" sz="2800">
                <a:solidFill>
                  <a:schemeClr val="tx2"/>
                </a:solidFill>
              </a:rPr>
              <a:pPr algn="ctr"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pPr/>
              <a:t>2016-06-06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ko-KR" sz="2800">
                <a:solidFill>
                  <a:schemeClr val="tx2"/>
                </a:solidFill>
              </a:rPr>
              <a:pPr algn="ctr"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 latinLnBrk="1">
              <a:lnSpc>
                <a:spcPts val="4500"/>
              </a:lnSpc>
              <a:buNone/>
              <a:defRPr lang="ko-KR" sz="4000" b="1" cap="all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 latinLnBrk="1">
              <a:lnSpc>
                <a:spcPts val="2300"/>
              </a:lnSpc>
              <a:spcBef>
                <a:spcPts val="0"/>
              </a:spcBef>
              <a:buNone/>
              <a:defRPr lang="ko-KR"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ADA7-12A5-4168-87FD-0A7BA931419B}" type="datetime1">
              <a:pPr/>
              <a:t>2016-06-06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pPr/>
              <a:t>‹#›</a:t>
            </a:fld>
            <a:endParaRPr lang="ko-K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 latinLnBrk="1">
              <a:defRPr lang="ko-KR" sz="2800"/>
            </a:lvl1pPr>
            <a:lvl2pPr>
              <a:defRPr lang="ko-KR" sz="2400"/>
            </a:lvl2pPr>
            <a:lvl3pPr>
              <a:defRPr lang="ko-KR" sz="2000"/>
            </a:lvl3pPr>
            <a:lvl4pPr>
              <a:defRPr lang="ko-KR" sz="1800"/>
            </a:lvl4pPr>
            <a:lvl5pPr>
              <a:defRPr lang="ko-KR"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 latinLnBrk="1">
              <a:defRPr lang="ko-KR" sz="2800"/>
            </a:lvl1pPr>
            <a:lvl2pPr>
              <a:defRPr lang="ko-KR" sz="2400"/>
            </a:lvl2pPr>
            <a:lvl3pPr>
              <a:defRPr lang="ko-KR" sz="2000"/>
            </a:lvl3pPr>
            <a:lvl4pPr>
              <a:defRPr lang="ko-KR" sz="1800"/>
            </a:lvl4pPr>
            <a:lvl5pPr>
              <a:defRPr lang="ko-KR"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FC5A2C-8CF9-418C-929E-59F23F70E5F3}" type="datetime1">
              <a:pPr/>
              <a:t>2016-06-06</a:t>
            </a:fld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pPr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 latinLnBrk="1">
              <a:defRPr lang="ko-KR" sz="4500" b="1" cap="none" baseline="0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1">
              <a:lnSpc>
                <a:spcPct val="100000"/>
              </a:lnSpc>
              <a:spcBef>
                <a:spcPts val="100"/>
              </a:spcBef>
              <a:buNone/>
              <a:defRPr lang="ko-KR" sz="1900" b="0">
                <a:solidFill>
                  <a:schemeClr val="tx1"/>
                </a:solidFill>
              </a:defRPr>
            </a:lvl1pPr>
            <a:lvl2pPr>
              <a:buNone/>
              <a:defRPr lang="ko-KR" sz="2000" b="1"/>
            </a:lvl2pPr>
            <a:lvl3pPr>
              <a:buNone/>
              <a:defRPr lang="ko-KR" sz="1800" b="1"/>
            </a:lvl3pPr>
            <a:lvl4pPr>
              <a:buNone/>
              <a:defRPr lang="ko-KR" sz="1600" b="1"/>
            </a:lvl4pPr>
            <a:lvl5pPr>
              <a:buNone/>
              <a:defRPr lang="ko-KR"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1">
              <a:lnSpc>
                <a:spcPct val="100000"/>
              </a:lnSpc>
              <a:spcBef>
                <a:spcPts val="100"/>
              </a:spcBef>
              <a:buNone/>
              <a:defRPr lang="ko-KR" sz="1900" b="0">
                <a:solidFill>
                  <a:schemeClr val="tx1"/>
                </a:solidFill>
              </a:defRPr>
            </a:lvl1pPr>
            <a:lvl2pPr>
              <a:buNone/>
              <a:defRPr lang="ko-KR" sz="2000" b="1"/>
            </a:lvl2pPr>
            <a:lvl3pPr>
              <a:buNone/>
              <a:defRPr lang="ko-KR" sz="1800" b="1"/>
            </a:lvl3pPr>
            <a:lvl4pPr>
              <a:buNone/>
              <a:defRPr lang="ko-KR" sz="1600" b="1"/>
            </a:lvl4pPr>
            <a:lvl5pPr>
              <a:buNone/>
              <a:defRPr lang="ko-KR"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Shape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1">
              <a:lnSpc>
                <a:spcPct val="100000"/>
              </a:lnSpc>
              <a:spcBef>
                <a:spcPts val="700"/>
              </a:spcBef>
              <a:defRPr lang="ko-KR" sz="2400"/>
            </a:lvl1pPr>
            <a:lvl2pPr>
              <a:lnSpc>
                <a:spcPct val="100000"/>
              </a:lnSpc>
              <a:spcBef>
                <a:spcPts val="700"/>
              </a:spcBef>
              <a:defRPr lang="ko-KR" sz="2000"/>
            </a:lvl2pPr>
            <a:lvl3pPr>
              <a:lnSpc>
                <a:spcPct val="100000"/>
              </a:lnSpc>
              <a:spcBef>
                <a:spcPts val="700"/>
              </a:spcBef>
              <a:defRPr lang="ko-KR" sz="1800"/>
            </a:lvl3pPr>
            <a:lvl4pPr>
              <a:lnSpc>
                <a:spcPct val="100000"/>
              </a:lnSpc>
              <a:spcBef>
                <a:spcPts val="700"/>
              </a:spcBef>
              <a:defRPr lang="ko-KR" sz="1600"/>
            </a:lvl4pPr>
            <a:lvl5pPr>
              <a:lnSpc>
                <a:spcPct val="100000"/>
              </a:lnSpc>
              <a:spcBef>
                <a:spcPts val="700"/>
              </a:spcBef>
              <a:defRPr lang="ko-KR"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1">
              <a:lnSpc>
                <a:spcPct val="100000"/>
              </a:lnSpc>
              <a:spcBef>
                <a:spcPts val="700"/>
              </a:spcBef>
              <a:defRPr lang="ko-KR" sz="2400"/>
            </a:lvl1pPr>
            <a:lvl2pPr>
              <a:lnSpc>
                <a:spcPct val="100000"/>
              </a:lnSpc>
              <a:spcBef>
                <a:spcPts val="700"/>
              </a:spcBef>
              <a:defRPr lang="ko-KR" sz="2000"/>
            </a:lvl2pPr>
            <a:lvl3pPr>
              <a:lnSpc>
                <a:spcPct val="100000"/>
              </a:lnSpc>
              <a:spcBef>
                <a:spcPts val="700"/>
              </a:spcBef>
              <a:defRPr lang="ko-KR" sz="1800"/>
            </a:lvl3pPr>
            <a:lvl4pPr>
              <a:lnSpc>
                <a:spcPct val="100000"/>
              </a:lnSpc>
              <a:spcBef>
                <a:spcPts val="700"/>
              </a:spcBef>
              <a:defRPr lang="ko-KR" sz="1600"/>
            </a:lvl4pPr>
            <a:lvl5pPr>
              <a:lnSpc>
                <a:spcPct val="100000"/>
              </a:lnSpc>
              <a:spcBef>
                <a:spcPts val="700"/>
              </a:spcBef>
              <a:defRPr lang="ko-KR"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569BAF-DF50-49A9-A24B-E772F34D4EE8}" type="datetime1">
              <a:pPr/>
              <a:t>2016-06-06</a:t>
            </a:fld>
            <a:endParaRPr lang="ko-KR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pPr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29F9C-0FE7-4725-BBF1-3A439DEFF6B8}" type="datetime1">
              <a:pPr/>
              <a:t>2016-06-06</a:t>
            </a:fld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pPr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192ABE-290F-4556-9BE6-EA283C4356C3}" type="datetime1">
              <a:pPr/>
              <a:t>2016-06-06</a:t>
            </a:fld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pPr/>
              <a:t>‹#›</a:t>
            </a:fld>
            <a:endParaRPr lang="ko-K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 latinLnBrk="1">
              <a:lnSpc>
                <a:spcPts val="2000"/>
              </a:lnSpc>
              <a:buNone/>
              <a:defRPr lang="ko-KR" sz="2200" b="1" cap="all" baseline="0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 latinLnBrk="1">
              <a:lnSpc>
                <a:spcPct val="100000"/>
              </a:lnSpc>
              <a:spcBef>
                <a:spcPts val="0"/>
              </a:spcBef>
              <a:buNone/>
              <a:defRPr lang="ko-KR" sz="1400"/>
            </a:lvl1pPr>
            <a:lvl2pPr>
              <a:buNone/>
              <a:defRPr lang="ko-KR" sz="1200"/>
            </a:lvl2pPr>
            <a:lvl3pPr>
              <a:buNone/>
              <a:defRPr lang="ko-KR" sz="1000"/>
            </a:lvl3pPr>
            <a:lvl4pPr>
              <a:buNone/>
              <a:defRPr lang="ko-KR" sz="900"/>
            </a:lvl4pPr>
            <a:lvl5pPr>
              <a:buNone/>
              <a:defRPr lang="ko-KR"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 latinLnBrk="1">
              <a:defRPr lang="ko-KR" sz="3200"/>
            </a:lvl1pPr>
            <a:lvl2pPr>
              <a:defRPr lang="ko-KR" sz="2800"/>
            </a:lvl2pPr>
            <a:lvl3pPr>
              <a:defRPr lang="ko-KR" sz="2400"/>
            </a:lvl3pPr>
            <a:lvl4pPr>
              <a:defRPr lang="ko-KR" sz="2000"/>
            </a:lvl4pPr>
            <a:lvl5pPr>
              <a:defRPr lang="ko-KR" sz="20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37221-B4EC-499E-8F13-52A4FCD99E36}" type="datetime1">
              <a:pPr/>
              <a:t>2016-06-06</a:t>
            </a:fld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ko-KR">
                <a:solidFill>
                  <a:srgbClr val="FFFFFF"/>
                </a:solidFill>
              </a:rPr>
              <a:pPr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 latinLnBrk="1">
              <a:buNone/>
              <a:defRPr lang="ko-KR" sz="2100" b="1">
                <a:effectLst/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6F042D-FBEA-40C8-ACF1-388DE857BC66}" type="datetime1">
              <a:pPr/>
              <a:t>2016-06-06</a:t>
            </a:fld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ko-KR">
                <a:solidFill>
                  <a:srgbClr val="FFFFFF"/>
                </a:solidFill>
              </a:rPr>
              <a:pPr/>
              <a:t>‹#›</a:t>
            </a:fld>
            <a:endParaRPr lang="ko-K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ko-KR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 latinLnBrk="1">
              <a:buNone/>
              <a:defRPr lang="ko-KR" sz="3200"/>
            </a:lvl1pPr>
            <a:extLst/>
          </a:lstStyle>
          <a:p>
            <a:pPr marL="0" algn="l"/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 latinLnBrk="1">
              <a:lnSpc>
                <a:spcPts val="1600"/>
              </a:lnSpc>
              <a:spcBef>
                <a:spcPts val="0"/>
              </a:spcBef>
              <a:buNone/>
              <a:defRPr lang="ko-KR" sz="1400">
                <a:solidFill>
                  <a:srgbClr val="777777"/>
                </a:solidFill>
              </a:defRPr>
            </a:lvl1pPr>
            <a:lvl2pPr>
              <a:defRPr lang="ko-KR" sz="1200"/>
            </a:lvl2pPr>
            <a:lvl3pPr>
              <a:defRPr lang="ko-KR" sz="1000"/>
            </a:lvl3pPr>
            <a:lvl4pPr>
              <a:defRPr lang="ko-KR" sz="900"/>
            </a:lvl4pPr>
            <a:lvl5pPr>
              <a:defRPr lang="ko-KR"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5" name="Rectangl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ko-KR"/>
              <a:t>마스터 제목 스타일 편집</a:t>
            </a:r>
          </a:p>
        </p:txBody>
      </p:sp>
      <p:sp>
        <p:nvSpPr>
          <p:cNvPr id="9" name="Rectangl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  <a:p>
            <a:pPr lvl="5"/>
            <a:r>
              <a:rPr lang="ko-KR"/>
              <a:t>여섯째 수준</a:t>
            </a:r>
          </a:p>
          <a:p>
            <a:pPr lvl="6"/>
            <a:r>
              <a:rPr lang="ko-KR"/>
              <a:t>일곱째 수준</a:t>
            </a:r>
          </a:p>
          <a:p>
            <a:pPr lvl="7"/>
            <a:r>
              <a:rPr lang="ko-KR"/>
              <a:t>여덟째 수준</a:t>
            </a:r>
          </a:p>
          <a:p>
            <a:pPr lvl="8"/>
            <a:r>
              <a:rPr lang="ko-KR"/>
              <a:t>아홉째 수준</a:t>
            </a:r>
          </a:p>
        </p:txBody>
      </p:sp>
      <p:sp>
        <p:nvSpPr>
          <p:cNvPr id="24" name="Rectangl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latinLnBrk="1">
              <a:defRPr lang="ko-KR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1A33440A-D04E-4FB0-ACBB-D1FD42651063}" type="datetime1">
              <a:pPr algn="r"/>
              <a:t>2016-06-06</a:t>
            </a:fld>
            <a:endParaRPr lang="ko-KR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latinLnBrk="1">
              <a:defRPr lang="ko-KR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Rectangl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latinLnBrk="1">
              <a:defRPr lang="ko-KR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E5C7EF4D-DD50-400C-9F04-EB20CB99416E}" type="slidenum">
              <a:rPr lang="ko-KR" sz="2800">
                <a:solidFill>
                  <a:schemeClr val="tx2"/>
                </a:solidFill>
              </a:rPr>
              <a:pPr algn="ctr"/>
              <a:t>‹#›</a:t>
            </a:fld>
            <a:endParaRPr lang="ko-KR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1" latinLnBrk="1" hangingPunct="1">
        <a:spcBef>
          <a:spcPct val="0"/>
        </a:spcBef>
        <a:buNone/>
        <a:defRPr lang="ko-KR"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lang="ko-KR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lang="ko-KR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spcBef>
          <a:spcPct val="20000"/>
        </a:spcBef>
        <a:buClr>
          <a:schemeClr val="accent5"/>
        </a:buClr>
        <a:buFont typeface="Wingdings 2"/>
        <a:buChar char="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spcBef>
          <a:spcPct val="20000"/>
        </a:spcBef>
        <a:buClr>
          <a:schemeClr val="accent6"/>
        </a:buClr>
        <a:buFont typeface="Wingdings 2"/>
        <a:buChar char="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ct val="20000"/>
        </a:spcBef>
        <a:buClr>
          <a:schemeClr val="accent6"/>
        </a:buClr>
        <a:buFont typeface="Wingdings 2"/>
        <a:buChar char="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spcBef>
          <a:spcPct val="20000"/>
        </a:spcBef>
        <a:buClr>
          <a:schemeClr val="accent6"/>
        </a:buClr>
        <a:buFont typeface="Wingdings 2"/>
        <a:buChar char="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1640" y="1844824"/>
            <a:ext cx="7507197" cy="1678265"/>
          </a:xfrm>
        </p:spPr>
        <p:txBody>
          <a:bodyPr>
            <a:normAutofit/>
          </a:bodyPr>
          <a:lstStyle/>
          <a:p>
            <a:r>
              <a:rPr lang="en-US" altLang="ko-KR" dirty="0"/>
              <a:t>Rating system for food item 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3600" dirty="0"/>
              <a:t>				( Data from </a:t>
            </a:r>
            <a:r>
              <a:rPr lang="en-US" altLang="ko-KR" sz="3600" dirty="0" err="1"/>
              <a:t>Kaggle</a:t>
            </a:r>
            <a:r>
              <a:rPr lang="en-US" altLang="ko-KR" sz="3600" dirty="0"/>
              <a:t> )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5608" y="295728"/>
            <a:ext cx="7406640" cy="1752600"/>
          </a:xfrm>
        </p:spPr>
        <p:txBody>
          <a:bodyPr/>
          <a:lstStyle/>
          <a:p>
            <a:endParaRPr lang="en-US" altLang="ko-KR" sz="2400" dirty="0" smtClean="0"/>
          </a:p>
          <a:p>
            <a:r>
              <a:rPr lang="en-US" altLang="ko-KR" sz="3200" dirty="0" smtClean="0"/>
              <a:t>Term </a:t>
            </a:r>
            <a:r>
              <a:rPr lang="en-US" altLang="ko-KR" sz="3200" dirty="0" smtClean="0"/>
              <a:t>Project Final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4499992" y="5373216"/>
            <a:ext cx="5410232" cy="506425"/>
          </a:xfrm>
          <a:prstGeom prst="rect">
            <a:avLst/>
          </a:prstGeom>
        </p:spPr>
        <p:txBody>
          <a:bodyPr>
            <a:normAutofit/>
          </a:bodyPr>
          <a:lstStyle>
            <a:lvl1pPr marL="73152" indent="0" algn="l" rtl="0" eaLnBrk="1" latin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lang="ko-KR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lang="ko-K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sz="1800" smtClean="0"/>
              <a:t>Member : </a:t>
            </a:r>
            <a:r>
              <a:rPr lang="ko-KR" altLang="en-US" sz="1800" smtClean="0"/>
              <a:t>컴퓨터학과 </a:t>
            </a:r>
            <a:r>
              <a:rPr lang="en-US" altLang="ko-KR" sz="1800" smtClean="0"/>
              <a:t>2013210107 </a:t>
            </a:r>
            <a:r>
              <a:rPr lang="ko-KR" altLang="en-US" sz="1800" smtClean="0"/>
              <a:t>김정수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71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Goal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After watching the reviews,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400" strike="sngStrike" dirty="0" smtClean="0"/>
              <a:t>give </a:t>
            </a:r>
            <a:r>
              <a:rPr lang="en-US" altLang="ko-KR" sz="2400" strike="sngStrike" dirty="0"/>
              <a:t>a score to the </a:t>
            </a:r>
            <a:r>
              <a:rPr lang="en-US" altLang="ko-KR" sz="2400" strike="sngStrike" dirty="0" smtClean="0"/>
              <a:t>item</a:t>
            </a:r>
            <a:r>
              <a:rPr lang="en-US" altLang="ko-KR" sz="2400" strike="sngStrike" dirty="0" smtClean="0"/>
              <a:t>.</a:t>
            </a:r>
          </a:p>
          <a:p>
            <a:pPr marL="82296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 predict good/bad review.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1331640" y="3645024"/>
            <a:ext cx="3240360" cy="2592288"/>
          </a:xfrm>
          <a:prstGeom prst="rect">
            <a:avLst/>
          </a:prstGeom>
        </p:spPr>
        <p:txBody>
          <a:bodyPr>
            <a:normAutofit/>
          </a:bodyPr>
          <a:lstStyle>
            <a:lvl1pPr marL="73152" indent="0" algn="l" rtl="0" eaLnBrk="1" latin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lang="ko-KR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lang="ko-K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30352" indent="-457200">
              <a:buFontTx/>
              <a:buChar char="-"/>
            </a:pPr>
            <a:r>
              <a:rPr lang="en-US" altLang="ko-KR" sz="1800" dirty="0"/>
              <a:t>I love, and use the empty </a:t>
            </a:r>
            <a:r>
              <a:rPr lang="en-US" altLang="ko-KR" sz="1800" dirty="0" smtClean="0"/>
              <a:t>containers…</a:t>
            </a:r>
          </a:p>
          <a:p>
            <a:pPr marL="530352" indent="-457200">
              <a:buFontTx/>
              <a:buChar char="-"/>
            </a:pPr>
            <a:r>
              <a:rPr lang="en-US" altLang="ko-KR" sz="1800" dirty="0"/>
              <a:t>I keep a case of these in my </a:t>
            </a:r>
            <a:r>
              <a:rPr lang="en-US" altLang="ko-KR" sz="1800" dirty="0" smtClean="0"/>
              <a:t>office…</a:t>
            </a:r>
            <a:endParaRPr lang="en-US" altLang="ko-KR" sz="2000" dirty="0" smtClean="0"/>
          </a:p>
          <a:p>
            <a:pPr marL="530352" indent="-457200">
              <a:buFontTx/>
              <a:buChar char="-"/>
            </a:pPr>
            <a:r>
              <a:rPr lang="en-US" altLang="ko-KR" sz="1800" dirty="0"/>
              <a:t>Don't buy just a few of these!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 marL="530352" indent="-457200">
              <a:buFontTx/>
              <a:buChar char="-"/>
            </a:pPr>
            <a:endParaRPr lang="en-US" altLang="ko-KR" dirty="0" smtClean="0"/>
          </a:p>
          <a:p>
            <a:pPr marL="530352" indent="-457200">
              <a:buFontTx/>
              <a:buChar char="-"/>
            </a:pP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3140968"/>
            <a:ext cx="2520280" cy="535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67744" y="3140968"/>
            <a:ext cx="1845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Reviews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4613815" y="4203570"/>
            <a:ext cx="1368152" cy="976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00274" y="4349342"/>
            <a:ext cx="2232248" cy="535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296856" y="4005064"/>
            <a:ext cx="2039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trike="sngStrike" dirty="0" smtClean="0"/>
              <a:t>Rating (1~5</a:t>
            </a:r>
            <a:r>
              <a:rPr lang="en-US" altLang="ko-KR" sz="2000" strike="sngStrike" dirty="0" smtClean="0"/>
              <a:t>)</a:t>
            </a:r>
          </a:p>
          <a:p>
            <a:r>
              <a:rPr lang="en-US" altLang="ko-KR" sz="2800" dirty="0" smtClean="0"/>
              <a:t>Good / Bad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81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Corpus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Amazon Fine Food </a:t>
            </a:r>
            <a:r>
              <a:rPr lang="en-US" altLang="ko-KR" dirty="0" smtClean="0"/>
              <a:t>Reviews</a:t>
            </a:r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000" strike="sngStrike" dirty="0" smtClean="0"/>
              <a:t>Helpfulness – compute how reliable the data 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000" dirty="0" smtClean="0"/>
              <a:t>Summary, text – input data.  Text of the review.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000" dirty="0" smtClean="0"/>
              <a:t>Score(rate) – output.  label of data. ( range 1~5 </a:t>
            </a:r>
            <a:r>
              <a:rPr lang="en-US" altLang="ko-KR" sz="2000" dirty="0" smtClean="0"/>
              <a:t>) </a:t>
            </a:r>
            <a:r>
              <a:rPr lang="en-US" altLang="ko-KR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Good / Bad</a:t>
            </a:r>
            <a:endParaRPr lang="en-US" altLang="ko-KR" sz="2000" dirty="0" smtClean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4031503"/>
            <a:ext cx="7498081" cy="224705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466896" y="4005064"/>
            <a:ext cx="3497592" cy="2215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48064" y="4005064"/>
            <a:ext cx="320856" cy="2215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171023" y="4005064"/>
            <a:ext cx="1977039" cy="2215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6660232" y="3140968"/>
            <a:ext cx="72008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 flipV="1">
            <a:off x="5220072" y="3573016"/>
            <a:ext cx="21602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3059832" y="2708920"/>
            <a:ext cx="1296144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96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35608" y="1484784"/>
            <a:ext cx="7498080" cy="4800600"/>
          </a:xfrm>
        </p:spPr>
        <p:txBody>
          <a:bodyPr>
            <a:normAutofit/>
          </a:bodyPr>
          <a:lstStyle/>
          <a:p>
            <a:r>
              <a:rPr lang="en-US" altLang="ko-KR" sz="2000" strike="sngStrike" dirty="0" smtClean="0"/>
              <a:t>Choose only valid data which is decided by using helpfulness.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strike="sngStrike" dirty="0" smtClean="0"/>
              <a:t>= filter out unreliable data</a:t>
            </a:r>
            <a:r>
              <a:rPr lang="en-US" altLang="ko-KR" sz="2000" strike="sngStrike" dirty="0" smtClean="0"/>
              <a:t>.</a:t>
            </a:r>
            <a:endParaRPr lang="en-US" altLang="ko-KR" sz="2000" dirty="0" smtClean="0"/>
          </a:p>
          <a:p>
            <a:pPr marL="82296" indent="0"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	</a:t>
            </a:r>
            <a:r>
              <a:rPr lang="en-US" altLang="ko-KR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not enough valid helpfulness data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Rating 1~3 </a:t>
            </a:r>
            <a:r>
              <a:rPr lang="en-US" altLang="ko-KR" sz="2000" dirty="0" smtClean="0">
                <a:sym typeface="Wingdings" panose="05000000000000000000" pitchFamily="2" charset="2"/>
              </a:rPr>
              <a:t> Bad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Rating 4~5  Good</a:t>
            </a:r>
            <a:endParaRPr lang="en-US" altLang="ko-KR" sz="2000" dirty="0" smtClean="0"/>
          </a:p>
          <a:p>
            <a:r>
              <a:rPr lang="en-US" altLang="ko-KR" sz="2000" dirty="0" smtClean="0"/>
              <a:t>Use </a:t>
            </a:r>
            <a:r>
              <a:rPr lang="en-US" altLang="ko-KR" sz="2000" dirty="0"/>
              <a:t>Bag Of </a:t>
            </a:r>
            <a:r>
              <a:rPr lang="en-US" altLang="ko-KR" sz="2000" dirty="0" smtClean="0"/>
              <a:t> Words</a:t>
            </a:r>
            <a:r>
              <a:rPr lang="en-US" altLang="ko-KR" sz="2000" dirty="0"/>
              <a:t>.  </a:t>
            </a:r>
            <a:endParaRPr lang="en-US" altLang="ko-KR" sz="2000" dirty="0" smtClean="0"/>
          </a:p>
          <a:p>
            <a:r>
              <a:rPr lang="en-US" altLang="ko-KR" sz="2000" dirty="0" smtClean="0"/>
              <a:t>For each Review, we have a label Good or Bad.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156176" y="473653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Good</a:t>
            </a:r>
            <a:r>
              <a:rPr lang="en-US" altLang="ko-KR" dirty="0" smtClean="0"/>
              <a:t> flavor! I will eat this again….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6" y="5518973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 will </a:t>
            </a:r>
            <a:r>
              <a:rPr lang="en-US" altLang="ko-KR" dirty="0" smtClean="0">
                <a:solidFill>
                  <a:srgbClr val="FF0000"/>
                </a:solidFill>
              </a:rPr>
              <a:t>return</a:t>
            </a:r>
            <a:r>
              <a:rPr lang="en-US" altLang="ko-KR" dirty="0" smtClean="0"/>
              <a:t> this food</a:t>
            </a:r>
            <a:r>
              <a:rPr lang="en-US" altLang="ko-KR" dirty="0" smtClean="0"/>
              <a:t>.</a:t>
            </a:r>
            <a:r>
              <a:rPr lang="en-US" altLang="ko-KR" dirty="0" smtClean="0"/>
              <a:t> Very </a:t>
            </a:r>
            <a:r>
              <a:rPr lang="en-US" altLang="ko-KR" dirty="0" smtClean="0">
                <a:solidFill>
                  <a:srgbClr val="FF0000"/>
                </a:solidFill>
              </a:rPr>
              <a:t>disappointed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56176" y="4726885"/>
            <a:ext cx="2232248" cy="64633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56176" y="5511285"/>
            <a:ext cx="2232248" cy="64633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87824" y="4843561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Good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59832" y="55172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Bad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175956" y="5695951"/>
            <a:ext cx="1980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4194538" y="5028227"/>
            <a:ext cx="1980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9002" y="5999392"/>
            <a:ext cx="6095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But it just count how many the word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is appeared </a:t>
            </a:r>
            <a:r>
              <a:rPr lang="en-US" altLang="ko-KR" dirty="0" smtClean="0">
                <a:solidFill>
                  <a:srgbClr val="FF0000"/>
                </a:solidFill>
              </a:rPr>
              <a:t>in same label reviews.. Next page I explain about it.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68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Bag of Words </a:t>
            </a:r>
            <a:r>
              <a:rPr lang="en-US" altLang="ko-KR" dirty="0"/>
              <a:t>(</a:t>
            </a:r>
            <a:r>
              <a:rPr lang="en-US" altLang="ko-KR" dirty="0" smtClean="0"/>
              <a:t> problem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It process well, </a:t>
            </a:r>
            <a:br>
              <a:rPr lang="en-US" altLang="ko-KR" dirty="0" smtClean="0"/>
            </a:br>
            <a:r>
              <a:rPr lang="en-US" altLang="ko-KR" dirty="0" smtClean="0"/>
              <a:t>but it just recognizes each data separately.</a:t>
            </a:r>
          </a:p>
          <a:p>
            <a:endParaRPr lang="en-US" altLang="ko-KR" dirty="0"/>
          </a:p>
          <a:p>
            <a:pPr marL="82296" indent="0">
              <a:buNone/>
            </a:pPr>
            <a:r>
              <a:rPr lang="en-US" altLang="ko-KR" dirty="0" smtClean="0"/>
              <a:t>  Ex) ‘not bad’ means ‘good’</a:t>
            </a:r>
          </a:p>
          <a:p>
            <a:pPr marL="82296" indent="0">
              <a:buNone/>
            </a:pPr>
            <a:r>
              <a:rPr lang="en-US" altLang="ko-KR" dirty="0" smtClean="0"/>
              <a:t>	but the BOW take ‘not’ and ‘bad’</a:t>
            </a:r>
          </a:p>
          <a:p>
            <a:pPr marL="82296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so, label become closer to bad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4509120"/>
            <a:ext cx="5400600" cy="966284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995936" y="5085184"/>
            <a:ext cx="16561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95936" y="5301208"/>
            <a:ext cx="16561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9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Bag of </a:t>
            </a:r>
            <a:r>
              <a:rPr lang="en-US" altLang="ko-KR" dirty="0" smtClean="0"/>
              <a:t>Words ( solution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Make a dictionary which contain before word and after word.</a:t>
            </a:r>
          </a:p>
          <a:p>
            <a:pPr marL="82296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It will change combination of words to a same meaning word.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467283"/>
            <a:ext cx="3816424" cy="26224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92" y="5301208"/>
            <a:ext cx="4686844" cy="1368152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3491880" y="494116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46020" y="2728173"/>
            <a:ext cx="26876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But accuracy does not become better..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/>
              <a:t>88.52% </a:t>
            </a:r>
            <a:r>
              <a:rPr lang="en-US" altLang="ko-KR" dirty="0" smtClean="0">
                <a:sym typeface="Wingdings" panose="05000000000000000000" pitchFamily="2" charset="2"/>
              </a:rPr>
              <a:t> 88.53%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I think the more data of before and after is needed To make the accuracy become better.</a:t>
            </a:r>
          </a:p>
        </p:txBody>
      </p:sp>
    </p:spTree>
    <p:extLst>
      <p:ext uri="{BB962C8B-B14F-4D97-AF65-F5344CB8AC3E}">
        <p14:creationId xmlns:p14="http://schemas.microsoft.com/office/powerpoint/2010/main" val="349444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BOW do not consider combination of</a:t>
            </a:r>
            <a:r>
              <a:rPr lang="en-US" altLang="ko-KR" dirty="0"/>
              <a:t> </a:t>
            </a:r>
            <a:r>
              <a:rPr lang="en-US" altLang="ko-KR" dirty="0" smtClean="0"/>
              <a:t>words.</a:t>
            </a:r>
            <a:br>
              <a:rPr lang="en-US" altLang="ko-KR" dirty="0" smtClean="0"/>
            </a:br>
            <a:r>
              <a:rPr lang="en-US" altLang="ko-KR" dirty="0" smtClean="0"/>
              <a:t>I used some method to solve it, but</a:t>
            </a:r>
            <a:r>
              <a:rPr lang="en-US" altLang="ko-KR" dirty="0"/>
              <a:t> </a:t>
            </a:r>
            <a:r>
              <a:rPr lang="en-US" altLang="ko-KR" dirty="0" smtClean="0"/>
              <a:t>accuracy did not become better.</a:t>
            </a:r>
          </a:p>
          <a:p>
            <a:endParaRPr lang="en-US" altLang="ko-KR" dirty="0"/>
          </a:p>
          <a:p>
            <a:pPr marL="402336" lvl="1" indent="0">
              <a:buNone/>
            </a:pPr>
            <a:r>
              <a:rPr lang="en-US" altLang="ko-KR" dirty="0" smtClean="0"/>
              <a:t>I think the solution of this situation is</a:t>
            </a:r>
          </a:p>
          <a:p>
            <a:pPr marL="402336" lvl="1" indent="0">
              <a:buNone/>
            </a:pPr>
            <a:r>
              <a:rPr lang="en-US" altLang="ko-KR" dirty="0" smtClean="0"/>
              <a:t>Enough data of become and after words.</a:t>
            </a:r>
          </a:p>
          <a:p>
            <a:pPr marL="402336" lvl="1" indent="0">
              <a:buNone/>
            </a:pPr>
            <a:r>
              <a:rPr lang="en-US" altLang="ko-KR" dirty="0" smtClean="0"/>
              <a:t>(= information of words combination)</a:t>
            </a:r>
          </a:p>
        </p:txBody>
      </p:sp>
    </p:spTree>
    <p:extLst>
      <p:ext uri="{BB962C8B-B14F-4D97-AF65-F5344CB8AC3E}">
        <p14:creationId xmlns:p14="http://schemas.microsoft.com/office/powerpoint/2010/main" val="3378298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B5755B3-5990-42EF-AD09-6BA952B0B9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전략 제안 프레젠테이션</Template>
  <TotalTime>0</TotalTime>
  <Words>233</Words>
  <Application>Microsoft Office PowerPoint</Application>
  <PresentationFormat>화면 슬라이드 쇼(4:3)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HY엽서L</vt:lpstr>
      <vt:lpstr>맑은 고딕</vt:lpstr>
      <vt:lpstr>휴먼매직체</vt:lpstr>
      <vt:lpstr>Calibri</vt:lpstr>
      <vt:lpstr>Gill Sans MT</vt:lpstr>
      <vt:lpstr>Verdana</vt:lpstr>
      <vt:lpstr>Wingdings</vt:lpstr>
      <vt:lpstr>Wingdings 2</vt:lpstr>
      <vt:lpstr>태양</vt:lpstr>
      <vt:lpstr>Rating system for food item      ( Data from Kaggle ) </vt:lpstr>
      <vt:lpstr>Project Goal</vt:lpstr>
      <vt:lpstr>Data Corpus</vt:lpstr>
      <vt:lpstr>Process</vt:lpstr>
      <vt:lpstr>Bag of Words ( problem )</vt:lpstr>
      <vt:lpstr>Bag of Words ( solution )</vt:lpstr>
      <vt:lpstr>Evaluation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2016-04-26T09:23:58Z</dcterms:created>
  <dcterms:modified xsi:type="dcterms:W3CDTF">2016-06-06T14:33:03Z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TC101671299990</vt:lpwstr>
  </property>
</Properties>
</file>