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3575" autoAdjust="0"/>
  </p:normalViewPr>
  <p:slideViewPr>
    <p:cSldViewPr snapToGrid="0">
      <p:cViewPr varScale="1">
        <p:scale>
          <a:sx n="100" d="100"/>
          <a:sy n="100" d="100"/>
        </p:scale>
        <p:origin x="-754" y="-101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0" name="Google Shape;43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4" name="Google Shape;9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공정성 훼손으로 인해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사이의 모델 성능이 크게 다를 수 있고 정확도가 낮을 수 있음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defRPr/>
            </a:pPr>
            <a:r>
              <a:rPr lang="ko-KR" altLang="en-US"/>
              <a:t>심층 강화 학습</a:t>
            </a:r>
            <a:r>
              <a:rPr lang="en-US" altLang="ko-KR"/>
              <a:t>(DRL) </a:t>
            </a:r>
            <a:r>
              <a:rPr lang="ko-KR" altLang="en-US"/>
              <a:t>알고리즘 기반 플러그인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집계 가중치 조정을 포함하지 않는 연합 학습 알고리즘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FedAvg </a:t>
            </a:r>
            <a:r>
              <a:rPr lang="ko-KR" altLang="en-US"/>
              <a:t>및 </a:t>
            </a:r>
            <a:r>
              <a:rPr lang="en-US" altLang="ko-KR"/>
              <a:t>FedProx</a:t>
            </a:r>
            <a:r>
              <a:rPr lang="ko-KR" altLang="en-US"/>
              <a:t>으로 포팅 </a:t>
            </a:r>
            <a:r>
              <a:rPr lang="en-US" altLang="ko-KR"/>
              <a:t>(FL </a:t>
            </a:r>
            <a:r>
              <a:rPr lang="ko-KR" altLang="en-US"/>
              <a:t>최적화 알고리즘</a:t>
            </a:r>
            <a:r>
              <a:rPr lang="en-US" altLang="ko-KR"/>
              <a:t>)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PG-FFL</a:t>
            </a:r>
            <a:r>
              <a:rPr lang="ko-KR" altLang="en-US"/>
              <a:t>이 여러 데이터 세트에서 공정성을 크게 향상시킴</a:t>
            </a:r>
            <a:endParaRPr lang="ko-KR" altLang="en-US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875043"/>
            <a:ext cx="96268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 smtClean="0">
                <a:solidFill>
                  <a:schemeClr val="dk1"/>
                </a:solidFill>
              </a:rPr>
              <a:t>A Fair Federated Learning Framework With Reinforcement Learning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922634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 err="1" smtClean="0"/>
              <a:t>클라우드컴퓨팅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1"/>
              </a:srgbClr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202340211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/>
              <a:t>김도형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mtClean="0"/>
              <a:t>https://arxiv.org/abs/2205.13415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Method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FedAvg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FedAvg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CNN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모델로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CIFAR-100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세트를 교육하고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클라이언트를 설정하고 클라이언트의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10%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각 라운드에서 업데이트에 참여하도록 선택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18937" y="6013768"/>
            <a:ext cx="575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1000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훈련 후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FedAvg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테스트 결과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074" name="Picture 2" descr="Untitled.png (431×203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150" y="2601912"/>
            <a:ext cx="6690450" cy="3151188"/>
          </a:xfrm>
          <a:prstGeom prst="rect">
            <a:avLst/>
          </a:prstGeom>
          <a:noFill/>
        </p:spPr>
      </p:pic>
      <p:sp>
        <p:nvSpPr>
          <p:cNvPr id="13" name="오른쪽 화살표 12"/>
          <p:cNvSpPr/>
          <p:nvPr/>
        </p:nvSpPr>
        <p:spPr>
          <a:xfrm>
            <a:off x="7448550" y="3943350"/>
            <a:ext cx="5619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7962901" y="3899218"/>
            <a:ext cx="422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노란색 비율이 클수록 더 불공평함</a:t>
            </a:r>
            <a:endParaRPr lang="en-US" altLang="ko-KR" sz="200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Method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심층강화학습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(DRL)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집계 전략을 탐색하기 위해 글로벌 모델에서 서로 다른 로컬 모델의 가중치를 분산시키는 문제를 심층 강화 학습 문제로 모델링함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501899" y="2633436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Gini (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일정한 분포의 분산 정도 설명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척도 불변의 특성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18937" y="3280093"/>
            <a:ext cx="1125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성능이 다른 네트워크의 공정성 정도를 균일한 지표로 비교할 수 있음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501899" y="39764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클라이언트에 대한 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on-IID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배포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18937" y="4623118"/>
            <a:ext cx="11258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융합 효율성 저하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간 공정성의 재앙으로 연결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Method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연합학습 프로세스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라운드에서 각 클라이언트의 모델 매개 변수로 상태를 나타내는 </a:t>
            </a:r>
            <a:r>
              <a:rPr lang="en-US" altLang="ko-KR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Markov Decision Process(MDP)</a:t>
            </a: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모델링</a:t>
            </a:r>
            <a:endParaRPr lang="en-US" altLang="ko-KR" sz="200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616199" y="2519136"/>
            <a:ext cx="14031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25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18937" y="3137218"/>
            <a:ext cx="1125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및 공정성 수준으로 가능한 빨리 수렴하도록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DRL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에이전트 훈련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알고리즘에서 </a:t>
            </a:r>
            <a:r>
              <a:rPr lang="en-US" altLang="ko-KR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DRL </a:t>
            </a: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에이전트는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클라이언트에서 로컬 모델 매개 변수와 유효성 검사 정확도만 얻으면 되므로 추가 통신 오버헤드가 발생되지 않고 개인정보를 수집 및 확인하지 않아도 되므로 </a:t>
            </a: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정보 보호 가능</a:t>
            </a:r>
            <a:endParaRPr lang="en-US" altLang="ko-KR" sz="200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Method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PG-FFL Framework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4818" name="Picture 2" descr="Untitled.png (424×253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7174" y="1811336"/>
            <a:ext cx="6632575" cy="3957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5.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설정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RL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알고리즘을 기반으로 하는 공정성 조정 모듈을 추가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>
                <a:latin typeface="맑은 고딕"/>
                <a:ea typeface="맑은 고딕"/>
                <a:sym typeface="맑은 고딕"/>
              </a:rPr>
              <a:t>5. Experiment</a:t>
            </a:r>
            <a:endParaRPr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15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>2. PG-FFL</a:t>
            </a:r>
            <a:r>
              <a:rPr lang="ko-KR" altLang="en-US" sz="2800">
                <a:latin typeface="나눔스퀘어 ExtraBold"/>
                <a:ea typeface="나눔스퀘어 ExtraBold"/>
              </a:rPr>
              <a:t>의 공정성</a:t>
            </a:r>
            <a:endParaRPr lang="ko-KR" altLang="en-US" sz="2800"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412" y="6089968"/>
            <a:ext cx="115825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000">
                <a:solidFill>
                  <a:schemeClr val="tx1"/>
                </a:solidFill>
                <a:latin typeface="나눔스퀘어_ac"/>
                <a:ea typeface="나눔스퀘어_ac"/>
              </a:rPr>
              <a:t>PG-FFL</a:t>
            </a:r>
            <a:r>
              <a:rPr lang="ko-KR" altLang="en-US" sz="2000">
                <a:solidFill>
                  <a:schemeClr val="tx1"/>
                </a:solidFill>
                <a:latin typeface="나눔스퀘어_ac"/>
                <a:ea typeface="나눔스퀘어_ac"/>
              </a:rPr>
              <a:t>과 </a:t>
            </a:r>
            <a:r>
              <a:rPr lang="en-US" altLang="ko-KR" sz="2000">
                <a:solidFill>
                  <a:schemeClr val="tx1"/>
                </a:solidFill>
                <a:latin typeface="나눔스퀘어_ac"/>
                <a:ea typeface="나눔스퀘어_ac"/>
              </a:rPr>
              <a:t>Non-IID</a:t>
            </a:r>
            <a:r>
              <a:rPr lang="ko-KR" altLang="en-US" sz="2000">
                <a:solidFill>
                  <a:schemeClr val="tx1"/>
                </a:solidFill>
                <a:latin typeface="나눔스퀘어_ac"/>
                <a:ea typeface="나눔스퀘어_ac"/>
              </a:rPr>
              <a:t>의 정도가 다양한 데이터 세트에서 테스트된 기준선의 정확도와 공정성 비교</a:t>
            </a:r>
            <a:endParaRPr lang="en-US" altLang="ko-KR" sz="2000">
              <a:solidFill>
                <a:schemeClr val="tx1"/>
              </a:solidFill>
              <a:latin typeface="나눔스퀘어_ac"/>
              <a:ea typeface="나눔스퀘어_ac"/>
            </a:endParaRPr>
          </a:p>
        </p:txBody>
      </p:sp>
      <p:pic>
        <p:nvPicPr>
          <p:cNvPr id="40962" name="Picture 2" descr="Untitled.png (427×536)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44975" y="1060946"/>
            <a:ext cx="3822699" cy="4798517"/>
          </a:xfrm>
          <a:prstGeom prst="rect">
            <a:avLst/>
          </a:prstGeom>
          <a:noFill/>
        </p:spPr>
      </p:pic>
      <p:sp>
        <p:nvSpPr>
          <p:cNvPr id="40963" name=""/>
          <p:cNvSpPr/>
          <p:nvPr/>
        </p:nvSpPr>
        <p:spPr>
          <a:xfrm>
            <a:off x="5195887" y="2000250"/>
            <a:ext cx="277177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0965" name=""/>
          <p:cNvSpPr/>
          <p:nvPr/>
        </p:nvSpPr>
        <p:spPr>
          <a:xfrm>
            <a:off x="5656166" y="2450907"/>
            <a:ext cx="2338821" cy="209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0966" name=""/>
          <p:cNvSpPr/>
          <p:nvPr/>
        </p:nvSpPr>
        <p:spPr>
          <a:xfrm>
            <a:off x="5165484" y="3576589"/>
            <a:ext cx="2829502" cy="209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0967" name=""/>
          <p:cNvSpPr/>
          <p:nvPr/>
        </p:nvSpPr>
        <p:spPr>
          <a:xfrm>
            <a:off x="5192808" y="3998382"/>
            <a:ext cx="2829502" cy="209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0968" name=""/>
          <p:cNvSpPr/>
          <p:nvPr/>
        </p:nvSpPr>
        <p:spPr>
          <a:xfrm>
            <a:off x="5192809" y="5143307"/>
            <a:ext cx="2829502" cy="209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0969" name=""/>
          <p:cNvSpPr/>
          <p:nvPr/>
        </p:nvSpPr>
        <p:spPr>
          <a:xfrm>
            <a:off x="5183187" y="5624367"/>
            <a:ext cx="2829502" cy="209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0970" name=""/>
          <p:cNvSpPr/>
          <p:nvPr/>
        </p:nvSpPr>
        <p:spPr>
          <a:xfrm>
            <a:off x="5183186" y="2237701"/>
            <a:ext cx="424199" cy="161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>
                <a:latin typeface="맑은 고딕"/>
                <a:ea typeface="맑은 고딕"/>
                <a:sym typeface="맑은 고딕"/>
              </a:rPr>
              <a:t>5. Experiment</a:t>
            </a:r>
            <a:endParaRPr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16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>3. </a:t>
            </a:r>
            <a:r>
              <a:rPr lang="ko-KR" altLang="en-US" sz="2800">
                <a:latin typeface="나눔스퀘어 ExtraBold"/>
                <a:ea typeface="나눔스퀘어 ExtraBold"/>
              </a:rPr>
              <a:t>다른 공정한 연합학습 알고리즘과의 비교</a:t>
            </a:r>
            <a:endParaRPr lang="ko-KR" altLang="en-US" sz="2800"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412" y="4546918"/>
            <a:ext cx="11582588" cy="1004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_ac"/>
                <a:ea typeface="나눔스퀘어_ac"/>
              </a:rPr>
              <a:t>알고리즘을 여러 기준의 공정성 목표와 비교</a:t>
            </a:r>
            <a:endParaRPr lang="ko-KR" altLang="en-US" sz="200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2000">
              <a:solidFill>
                <a:schemeClr val="tx1"/>
              </a:solidFill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_ac"/>
                <a:ea typeface="나눔스퀘어_ac"/>
              </a:rPr>
              <a:t>극단적인 데이터 </a:t>
            </a:r>
            <a:r>
              <a:rPr lang="en-US" altLang="ko-KR" sz="2000">
                <a:solidFill>
                  <a:schemeClr val="tx1"/>
                </a:solidFill>
                <a:latin typeface="나눔스퀘어_ac"/>
                <a:ea typeface="나눔스퀘어_ac"/>
              </a:rPr>
              <a:t>Non-IID </a:t>
            </a:r>
            <a:r>
              <a:rPr lang="ko-KR" altLang="en-US" sz="2000">
                <a:solidFill>
                  <a:schemeClr val="tx1"/>
                </a:solidFill>
                <a:latin typeface="나눔스퀘어_ac"/>
                <a:ea typeface="나눔스퀘어_ac"/>
              </a:rPr>
              <a:t>분포의 경우 </a:t>
            </a:r>
            <a:r>
              <a:rPr lang="en-US" altLang="ko-KR" sz="2000">
                <a:solidFill>
                  <a:schemeClr val="tx1"/>
                </a:solidFill>
                <a:latin typeface="나눔스퀘어_ac"/>
                <a:ea typeface="나눔스퀘어_ac"/>
              </a:rPr>
              <a:t>PG-FFL </a:t>
            </a:r>
            <a:r>
              <a:rPr lang="ko-KR" altLang="en-US" sz="2000">
                <a:solidFill>
                  <a:schemeClr val="tx1"/>
                </a:solidFill>
                <a:latin typeface="나눔스퀘어_ac"/>
                <a:ea typeface="나눔스퀘어_ac"/>
              </a:rPr>
              <a:t>및 기타 공정성 알고리즘과의 정확도 및 공정성 비교</a:t>
            </a:r>
            <a:endParaRPr lang="en-US" altLang="ko-KR" sz="2000">
              <a:solidFill>
                <a:schemeClr val="tx1"/>
              </a:solidFill>
              <a:latin typeface="나눔스퀘어_ac"/>
              <a:ea typeface="나눔스퀘어_ac"/>
            </a:endParaRPr>
          </a:p>
        </p:txBody>
      </p:sp>
      <p:pic>
        <p:nvPicPr>
          <p:cNvPr id="45058" name="Picture 2" descr="Untitled.png (430×129)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78125" y="2195512"/>
            <a:ext cx="6143622" cy="1843088"/>
          </a:xfrm>
          <a:prstGeom prst="rect">
            <a:avLst/>
          </a:prstGeom>
          <a:noFill/>
        </p:spPr>
      </p:pic>
      <p:sp>
        <p:nvSpPr>
          <p:cNvPr id="45059" name=""/>
          <p:cNvSpPr/>
          <p:nvPr/>
        </p:nvSpPr>
        <p:spPr>
          <a:xfrm>
            <a:off x="4405408" y="3663180"/>
            <a:ext cx="2271471" cy="344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5. Experiment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확장성 분석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5023168"/>
            <a:ext cx="1158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제약 조건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실선은 클라이언트의 평균 검증 정확도이고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녹색 범위는 다른 클라이언트의 표준 정확도이며 영역이 작을수록 더 공정함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7106" name="Picture 2" descr="Untitled.png (428×384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6349" y="1268160"/>
            <a:ext cx="4213225" cy="3780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6. Conclusion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결과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연합학습에서 클라이언트 간에 보다 공정한 정확도 분포를 장려하는 현실적인 고려 사항을 기반으로 하는 클라이언트 검증 정확도의 지니 계수로 정의되는 새로운 최적화 목표로 공정성을 제안함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대규모 네트워크에서 이 문제를 해결하기 위해 연합 알고리즘을 적용하는 강화 학습 플러그인을 설계하고 실험을 통해 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PG-FFL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모든 글로벌 목표에 대한 공정성 추가 기능으로 간주될 수 있음을 보여줌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일련의 연합 데이터 세트에서 </a:t>
            </a:r>
            <a:r>
              <a:rPr lang="en-US" altLang="ko-KR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PG-FFL</a:t>
            </a:r>
            <a:r>
              <a:rPr lang="ko-KR" altLang="en-US" sz="200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공정성과 우월성을 설명함</a:t>
            </a: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프레임워크 전반적인 성능</a:t>
            </a:r>
            <a:r>
              <a:rPr lang="en-US" altLang="ko-KR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공정성 및 수렴속도 측면에서 기본 방법을 능가함</a:t>
            </a:r>
            <a:endParaRPr lang="en-US" altLang="ko-KR" sz="200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726856" y="861378"/>
            <a:ext cx="1079137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altLang="ko-KR" sz="2400" b="1" smtClean="0"/>
              <a:t>Information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Introduction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Background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Method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Experiment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smtClean="0"/>
              <a:t>Conclusion</a:t>
            </a:r>
            <a:endParaRPr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smtClean="0">
                <a:latin typeface="Malgun Gothic"/>
                <a:ea typeface="Malgun Gothic"/>
                <a:sym typeface="Malgun Gothic"/>
              </a:rPr>
              <a:t>1. Information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10E028D-4CA1-D401-EF80-59BDEB3A992B}"/>
              </a:ext>
            </a:extLst>
          </p:cNvPr>
          <p:cNvSpPr txBox="1"/>
          <p:nvPr/>
        </p:nvSpPr>
        <p:spPr>
          <a:xfrm>
            <a:off x="6096000" y="6154080"/>
            <a:ext cx="585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https://ieeexplore.ieee.org/stamp/stamp.jsp?tp=&amp;arnumber=9892211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0846308"/>
              </p:ext>
            </p:extLst>
          </p:nvPr>
        </p:nvGraphicFramePr>
        <p:xfrm>
          <a:off x="5050065" y="1447698"/>
          <a:ext cx="6918594" cy="4442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/>
                <a:gridCol w="1086189"/>
                <a:gridCol w="5089794"/>
              </a:tblGrid>
              <a:tr h="87230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Journal</a:t>
                      </a:r>
                      <a:b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</a:br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Name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400" b="0" i="0" kern="120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International</a:t>
                      </a:r>
                      <a:r>
                        <a:rPr lang="en-US" altLang="ko-KR" sz="1400" b="0" i="0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Joint Conference on Neural Networks (IJCNN)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13657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Category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Neural</a:t>
                      </a:r>
                      <a:r>
                        <a:rPr lang="en-US" altLang="ko-KR" sz="14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networks theory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Analysis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Applications</a:t>
                      </a:r>
                    </a:p>
                  </a:txBody>
                  <a:tcPr anchor="ctr"/>
                </a:tc>
              </a:tr>
              <a:tr h="3571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Impact</a:t>
                      </a:r>
                      <a:r>
                        <a:rPr lang="en-US" altLang="ko-KR" sz="1200" b="1" baseline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Score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rgbClr val="FF0000"/>
                          </a:solidFill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6.30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3571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Year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2022</a:t>
                      </a:r>
                      <a:endParaRPr lang="ko-KR" altLang="en-US" sz="140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3968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Author</a:t>
                      </a:r>
                      <a:r>
                        <a:rPr lang="en-US" altLang="ko-KR" sz="1200" b="1" baseline="0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Info.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kern="120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Yaqi</a:t>
                      </a:r>
                      <a:r>
                        <a:rPr lang="en-US" altLang="ko-KR" sz="1400" kern="1200" baseline="0" smtClean="0">
                          <a:solidFill>
                            <a:schemeClr val="tx1"/>
                          </a:solidFill>
                          <a:effectLst/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Sun, Shijing Si, Jianzong Wang, Yuhan Dong, Zhitao Zhu, Jing Xiao</a:t>
                      </a:r>
                      <a:endParaRPr lang="en-US" altLang="ko-KR" sz="100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  <a:tr h="872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Keywords</a:t>
                      </a:r>
                      <a:endParaRPr lang="ko-KR" altLang="en-US" sz="1200" b="1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Reinforcement</a:t>
                      </a:r>
                      <a:r>
                        <a:rPr lang="en-US" altLang="ko-KR" sz="1400" b="0" baseline="0" smtClean="0">
                          <a:latin typeface="Apple SD Gothic Neo" charset="-127"/>
                          <a:ea typeface="Apple SD Gothic Neo" charset="-127"/>
                          <a:cs typeface="Apple SD Gothic Neo" charset="-127"/>
                        </a:rPr>
                        <a:t> Learning, Federated Learning, Fairness, Fast Convergence</a:t>
                      </a:r>
                      <a:endParaRPr lang="en-US" altLang="ko-KR" sz="1400" b="0" dirty="0">
                        <a:latin typeface="Apple SD Gothic Neo" charset="-127"/>
                        <a:ea typeface="Apple SD Gothic Neo" charset="-127"/>
                        <a:cs typeface="Apple SD Gothic Neo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159" y="1046376"/>
            <a:ext cx="4293617" cy="541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09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smtClean="0">
                <a:latin typeface="Malgun Gothic"/>
                <a:ea typeface="Malgun Gothic"/>
                <a:sym typeface="Malgun Gothic"/>
              </a:rPr>
              <a:t>1. Information</a:t>
            </a:r>
            <a:endParaRPr lang="en-US" sz="3200"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5" y="1118961"/>
            <a:ext cx="189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CIFAR-10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CIFAR-100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Fashion-MNIST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>
                <a:latin typeface="맑은 고딕"/>
                <a:ea typeface="맑은 고딕"/>
                <a:sym typeface="맑은 고딕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92375" y="1118961"/>
            <a:ext cx="189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>Abstract</a:t>
            </a:r>
            <a:endParaRPr lang="ko-KR" altLang="en-US" sz="2800">
              <a:latin typeface="나눔스퀘어 ExtraBold"/>
              <a:ea typeface="나눔스퀘어 Extra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412" y="1765617"/>
            <a:ext cx="11258738" cy="4357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latin typeface="나눔스퀘어_ac"/>
                <a:ea typeface="나눔스퀘어_ac"/>
              </a:rPr>
              <a:t>연합학습은 교육 데이터를 로컬에 저장하면서 많은 클라이언트가 중앙 서버의 조정하에 모델을 공동으로 교육하는 패러다임</a:t>
            </a: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latin typeface="나눔스퀘어_ac"/>
                <a:ea typeface="나눔스퀘어_ac"/>
              </a:rPr>
              <a:t>전반적인 성능 저하 및 클라이언트 간의 불공평에 대한 문제를 해결하기 위해 집계 가중치를 클라이언트에 할당하는 정책을 자동으로 학습하는 </a:t>
            </a:r>
            <a:r>
              <a:rPr lang="en-US" altLang="ko-KR" sz="2000">
                <a:latin typeface="나눔스퀘어_ac"/>
                <a:ea typeface="나눔스퀘어_ac"/>
              </a:rPr>
              <a:t>PG-FFL</a:t>
            </a:r>
            <a:r>
              <a:rPr lang="ko-KR" altLang="en-US" sz="2000">
                <a:latin typeface="나눔스퀘어_ac"/>
                <a:ea typeface="나눔스퀘어_ac"/>
              </a:rPr>
              <a:t>이라는 강화 학습 프레임워크 제안</a:t>
            </a: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000">
                <a:latin typeface="나눔스퀘어_ac"/>
                <a:ea typeface="나눔스퀘어_ac"/>
              </a:rPr>
              <a:t>FL</a:t>
            </a:r>
            <a:r>
              <a:rPr lang="ko-KR" altLang="en-US" sz="2000">
                <a:latin typeface="나눔스퀘어_ac"/>
                <a:ea typeface="나눔스퀘어_ac"/>
              </a:rPr>
              <a:t>의 공정성 척도로 </a:t>
            </a:r>
            <a:r>
              <a:rPr lang="ko-KR" altLang="en-US" sz="2000" b="1">
                <a:solidFill>
                  <a:srgbClr val="ff0000"/>
                </a:solidFill>
                <a:latin typeface="나눔스퀘어_ac"/>
                <a:ea typeface="나눔스퀘어_ac"/>
              </a:rPr>
              <a:t>지니 계수</a:t>
            </a:r>
            <a:r>
              <a:rPr lang="ko-KR" altLang="en-US" sz="2000">
                <a:latin typeface="나눔스퀘어_ac"/>
                <a:ea typeface="나눔스퀘어_ac"/>
              </a:rPr>
              <a:t> 활용</a:t>
            </a: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000">
                <a:latin typeface="나눔스퀘어_ac"/>
                <a:ea typeface="나눔스퀘어_ac"/>
              </a:rPr>
              <a:t>PG-FFL </a:t>
            </a:r>
            <a:r>
              <a:rPr lang="ko-KR" altLang="en-US" sz="2000">
                <a:latin typeface="나눔스퀘어_ac"/>
                <a:ea typeface="나눔스퀘어_ac"/>
              </a:rPr>
              <a:t>프레임워크가 전반적인 성능</a:t>
            </a:r>
            <a:r>
              <a:rPr lang="en-US" altLang="ko-KR" sz="2000">
                <a:latin typeface="나눔스퀘어_ac"/>
                <a:ea typeface="나눔스퀘어_ac"/>
              </a:rPr>
              <a:t>, </a:t>
            </a:r>
            <a:r>
              <a:rPr lang="ko-KR" altLang="en-US" sz="2000">
                <a:latin typeface="나눔스퀘어_ac"/>
                <a:ea typeface="나눔스퀘어_ac"/>
              </a:rPr>
              <a:t>공정성 및 수렴 속도 측면에서 기본방법 능가</a:t>
            </a: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ko-KR" altLang="en-US" sz="2000">
              <a:latin typeface="나눔스퀘어_ac"/>
              <a:ea typeface="나눔스퀘어_ac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2000">
                <a:latin typeface="나눔스퀘어_ac"/>
                <a:ea typeface="나눔스퀘어_ac"/>
              </a:rPr>
              <a:t>*</a:t>
            </a:r>
            <a:r>
              <a:rPr lang="ko-KR" altLang="en-US" sz="2000">
                <a:latin typeface="나눔스퀘어_ac"/>
                <a:ea typeface="나눔스퀘어_ac"/>
              </a:rPr>
              <a:t>지니 계수란</a:t>
            </a:r>
            <a:r>
              <a:rPr lang="en-US" altLang="ko-KR" sz="2000">
                <a:latin typeface="나눔스퀘어_ac"/>
                <a:ea typeface="나눔스퀘어_ac"/>
              </a:rPr>
              <a:t>?</a:t>
            </a:r>
            <a:r>
              <a:rPr lang="ko-KR" altLang="en-US" sz="2000">
                <a:latin typeface="나눔스퀘어_ac"/>
                <a:ea typeface="나눔스퀘어_ac"/>
              </a:rPr>
              <a:t> </a:t>
            </a:r>
            <a:r>
              <a:rPr lang="en-US" altLang="ko-KR" sz="2000">
                <a:latin typeface="나눔스퀘어_ac"/>
                <a:ea typeface="나눔스퀘어_ac"/>
              </a:rPr>
              <a:t>:</a:t>
            </a:r>
            <a:r>
              <a:rPr lang="ko-KR" altLang="en-US" sz="2000">
                <a:latin typeface="나눔스퀘어_ac"/>
                <a:ea typeface="나눔스퀘어_ac"/>
              </a:rPr>
              <a:t> 일정한 분포의 분산 정도를 설명하는 지표</a:t>
            </a:r>
            <a:endParaRPr lang="ko-KR" altLang="en-US" sz="2000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5" y="3462111"/>
            <a:ext cx="47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저하 유발 문제점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251268"/>
            <a:ext cx="1125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 학습 기술 발전으로 예측 알고리즘이 특정 영역에서 예상보다 더 나은 성능을 발휘하였으나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부족과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PHI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문제에 직면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연합학습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탈중앙화된 데이터로부터 심층 네트워크를 학습할 때 커뮤니케이션 효율성 문제를 해결하는 것을 목표로 하는 분산학습의 새로운 패러다임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4232593"/>
            <a:ext cx="1125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이질성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9.2%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저하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2.32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학습시간 연장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공정성 훼손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2. Introduction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1085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솔루션에 근접하기 위한 </a:t>
            </a:r>
            <a:r>
              <a:rPr lang="en-US" altLang="ko-KR" sz="280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PG-FFL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(Policy Gradient Fair Federated Learning)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2308543"/>
            <a:ext cx="11258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 가능한 연합 학습 프레임워크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알고리즘의 추가 플러그인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정책 기울기 강화 학습 알고리즘 기반으로 클라이언트 학습 모델의 로컬 매개변수를 관찰로 사용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클라이언트에 서로 다른 집계 가중치 할당하여 균형을 맞추는걸 목표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심층 강화 학습</a:t>
            </a:r>
            <a:r>
              <a:rPr lang="en-US" altLang="ko-KR" sz="200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(DRL)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 기반 플러그인 사용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FedAvg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FedProx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포팅 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 알고리즘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-&gt; </a:t>
            </a: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PG-F</a:t>
            </a:r>
            <a:r>
              <a:rPr lang="en-US" altLang="ko-KR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</a:t>
            </a:r>
            <a:r>
              <a:rPr lang="ko-KR" altLang="en-US" sz="2000" b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공정성 크게 향상</a:t>
            </a:r>
            <a:endParaRPr lang="en-US" altLang="ko-KR" sz="2000" b="1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>
                <a:latin typeface="맑은 고딕"/>
                <a:ea typeface="맑은 고딕"/>
                <a:sym typeface="맑은 고딕"/>
              </a:rPr>
              <a:t>3. Background</a:t>
            </a:r>
            <a:endParaRPr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8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나눔스퀘어 ExtraBold"/>
                <a:ea typeface="나눔스퀘어 ExtraBold"/>
              </a:rPr>
              <a:t>연합학습</a:t>
            </a:r>
            <a:endParaRPr lang="ko-KR" altLang="en-US" sz="2800">
              <a:latin typeface="나눔스퀘어 ExtraBold"/>
              <a:ea typeface="나눔스퀘어 Extra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412" y="1765618"/>
            <a:ext cx="11258738" cy="1004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latin typeface="나눔스퀘어_ac"/>
                <a:ea typeface="나눔스퀘어_ac"/>
              </a:rPr>
              <a:t>연합학습이란 클라이언트의 개인 데이터를 기반으로 서로 다른 로컬 클라이언트가 학습한 모델 매개변수를 사용하여 서버측에 글로벌 모델을 학습하는 것을 목표로 하는 차등 프라이버시 하의 분산 학습 프레임워크</a:t>
            </a:r>
            <a:endParaRPr lang="en-US" altLang="ko-KR" sz="2000">
              <a:latin typeface="나눔스퀘어_ac"/>
              <a:ea typeface="나눔스퀘어_a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99" y="3176361"/>
            <a:ext cx="9204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>Non-IId </a:t>
            </a:r>
            <a:r>
              <a:rPr lang="ko-KR" altLang="en-US" sz="2800">
                <a:latin typeface="나눔스퀘어 ExtraBold"/>
                <a:ea typeface="나눔스퀘어 ExtraBold"/>
              </a:rPr>
              <a:t>데이터 배포의 공정성 문제</a:t>
            </a:r>
            <a:endParaRPr lang="ko-KR" altLang="en-US" sz="2800">
              <a:latin typeface="나눔스퀘어 ExtraBold"/>
              <a:ea typeface="나눔스퀘어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937" y="3823018"/>
            <a:ext cx="11258738" cy="130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latin typeface="나눔스퀘어_ac"/>
                <a:ea typeface="나눔스퀘어_ac"/>
              </a:rPr>
              <a:t>실제 응용 프로그램에서 서로 다른 클라이언트의 데이터 및 레이블 배포는 분산 알고리즘에서 모든 로컬 클라이언트 배포 및 레이블 </a:t>
            </a:r>
            <a:r>
              <a:rPr lang="en-US" altLang="ko-KR" sz="2000">
                <a:latin typeface="나눔스퀘어_ac"/>
                <a:ea typeface="나눔스퀘어_ac"/>
              </a:rPr>
              <a:t>IID </a:t>
            </a:r>
            <a:r>
              <a:rPr lang="ko-KR" altLang="en-US" sz="2000">
                <a:latin typeface="나눔스퀘어_ac"/>
                <a:ea typeface="나눔스퀘어_ac"/>
              </a:rPr>
              <a:t>배포에 대한 요구 사항을 완전히 충족할 수 없음</a:t>
            </a:r>
            <a:endParaRPr lang="ko-KR" altLang="en-US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2000">
              <a:latin typeface="나눔스퀘어_ac"/>
              <a:ea typeface="나눔스퀘어_ac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000">
                <a:latin typeface="나눔스퀘어_ac"/>
                <a:ea typeface="나눔스퀘어_ac"/>
              </a:rPr>
              <a:t>연합학습의 융합성과 안정성이 영향을 받음</a:t>
            </a:r>
            <a:endParaRPr lang="en-US" altLang="ko-KR" sz="2000">
              <a:latin typeface="나눔스퀘어_ac"/>
              <a:ea typeface="나눔스퀘어_a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altLang="ko-KR" sz="3200" b="1" smtClean="0">
                <a:latin typeface="Malgun Gothic"/>
                <a:ea typeface="Malgun Gothic"/>
                <a:sym typeface="Malgun Gothic"/>
              </a:rPr>
              <a:t>4. Method</a:t>
            </a:r>
            <a:endParaRPr/>
          </a:p>
        </p:txBody>
      </p:sp>
      <p:pic>
        <p:nvPicPr>
          <p:cNvPr id="117" name="Google Shape;117;p7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492374" y="11189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공정성 정의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09412" y="1765618"/>
            <a:ext cx="1125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균일성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표준편차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501899" y="24905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Gini (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일정한 분포의 분산 정도 설명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척도 불변의 특성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18937" y="3137218"/>
            <a:ext cx="11258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평균 성능이 다른 네트워크의 공정성 정도를 균일한 지표로 비교할 수 있음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DAEF11-3A05-8B41-45B8-174B7BC40464}"/>
              </a:ext>
            </a:extLst>
          </p:cNvPr>
          <p:cNvSpPr txBox="1"/>
          <p:nvPr/>
        </p:nvSpPr>
        <p:spPr>
          <a:xfrm>
            <a:off x="501899" y="3976461"/>
            <a:ext cx="920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클라이언트에 대한 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on-IID </a:t>
            </a:r>
            <a:r>
              <a:rPr lang="ko-KR" alt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배포</a:t>
            </a:r>
            <a:endParaRPr lang="ko-KR" alt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8DFE18-7592-C48D-2B7E-D41875042E01}"/>
              </a:ext>
            </a:extLst>
          </p:cNvPr>
          <p:cNvSpPr txBox="1"/>
          <p:nvPr/>
        </p:nvSpPr>
        <p:spPr>
          <a:xfrm>
            <a:off x="618937" y="4623118"/>
            <a:ext cx="11258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</a:t>
            </a:r>
            <a:r>
              <a:rPr lang="en-US" altLang="ko-KR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융합 효율성 저하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간 공정성의 재앙으로 연결</a:t>
            </a:r>
            <a:endParaRPr lang="en-US" altLang="ko-KR" sz="200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0840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805</ep:Words>
  <ep:PresentationFormat>사용자 지정</ep:PresentationFormat>
  <ep:Paragraphs>158</ep:Paragraphs>
  <ep:Slides>19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13</vt:lpstr>
      <vt:lpstr>슬라이드 14</vt:lpstr>
      <vt:lpstr>슬라이드 15</vt:lpstr>
      <vt:lpstr>슬라이드 16</vt:lpstr>
      <vt:lpstr>슬라이드 5</vt:lpstr>
      <vt:lpstr>슬라이드 18</vt:lpstr>
      <vt:lpstr>슬라이드 19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2017-11-16T00:50:54.000</dcterms:created>
  <dc:creator>user6616</dc:creator>
  <cp:lastModifiedBy>rlaeh</cp:lastModifiedBy>
  <dcterms:modified xsi:type="dcterms:W3CDTF">2023-05-23T23:01:10.226</dcterms:modified>
  <cp:revision>30</cp:revision>
  <dc:title>PowerPoint 프레젠테이션</dc:title>
  <cp:version>1000.0000.01</cp:version>
</cp:coreProperties>
</file>