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333" r:id="rId4"/>
    <p:sldId id="327" r:id="rId5"/>
    <p:sldId id="328" r:id="rId6"/>
    <p:sldId id="309" r:id="rId7"/>
    <p:sldId id="324" r:id="rId8"/>
    <p:sldId id="311" r:id="rId9"/>
    <p:sldId id="312" r:id="rId10"/>
    <p:sldId id="329" r:id="rId11"/>
    <p:sldId id="330" r:id="rId12"/>
    <p:sldId id="319" r:id="rId13"/>
    <p:sldId id="331" r:id="rId14"/>
    <p:sldId id="332" r:id="rId15"/>
    <p:sldId id="323" r:id="rId16"/>
    <p:sldId id="334" r:id="rId17"/>
    <p:sldId id="283" r:id="rId18"/>
  </p:sldIdLst>
  <p:sldSz cx="12192000" cy="6858000"/>
  <p:notesSz cx="6858000" cy="9144000"/>
  <p:embeddedFontLst>
    <p:embeddedFont>
      <p:font typeface="Malgun Gothic" pitchFamily="50" charset="-127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4xP2PRAUy9z3k6By8FzE2RkN7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2F2F2"/>
    <a:srgbClr val="A4C2F4"/>
    <a:srgbClr val="F4F6A2"/>
    <a:srgbClr val="EFD1A9"/>
    <a:srgbClr val="A1F7A9"/>
    <a:srgbClr val="F397D4"/>
    <a:srgbClr val="74AA9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6888D3-DA36-44D9-883F-86DC64037147}">
  <a:tblStyle styleId="{BC6888D3-DA36-44D9-883F-86DC6403714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2187" autoAdjust="0"/>
  </p:normalViewPr>
  <p:slideViewPr>
    <p:cSldViewPr snapToGrid="0">
      <p:cViewPr>
        <p:scale>
          <a:sx n="70" d="100"/>
          <a:sy n="70" d="100"/>
        </p:scale>
        <p:origin x="-1138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smtClean="0"/>
              <a:t>각 클라이언트가 제한된 데이터를 가지고 있을 때 효과적인 모델을 교육하기 위해 데이터에 대한 액세스가 더 자주 발생하여 개인정보유출 위험이 증가함</a:t>
            </a:r>
          </a:p>
          <a:p>
            <a:r>
              <a:rPr lang="ko-KR" altLang="en-US" smtClean="0"/>
              <a:t>모든 클라이언트에 액세스한 후 모델을 업데이트하는 것은 의심할 여지 없이 데이터 사용의 낭비이며 개인정보 노출 위험을 증가 시킴</a:t>
            </a:r>
          </a:p>
          <a:p>
            <a:r>
              <a:rPr lang="ko-KR" altLang="en-US" smtClean="0"/>
              <a:t>각 클라이언트가 동일한 모델의 매개변수를 순차적으로 업데이트하여 더 적은 데이터 액세스로 더 나은 모델 훈련함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993904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993904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993904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mtClean="0"/>
              <a:t>밑 그림은 </a:t>
            </a:r>
            <a:r>
              <a:rPr lang="en-US" altLang="ko-KR" smtClean="0"/>
              <a:t>MNIST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데이터셋에서 </a:t>
            </a:r>
            <a:r>
              <a:rPr lang="en-US" altLang="ko-KR" baseline="0" smtClean="0"/>
              <a:t>IS</a:t>
            </a:r>
            <a:r>
              <a:rPr lang="ko-KR" altLang="en-US" baseline="0" smtClean="0"/>
              <a:t>비교한 그림이다</a:t>
            </a:r>
            <a:r>
              <a:rPr lang="en-US" altLang="ko-KR" baseline="0" smtClean="0"/>
              <a:t>.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mtClean="0"/>
              <a:t>모든 개인정보보호 매개변수에서 </a:t>
            </a:r>
            <a:r>
              <a:rPr lang="en-US" altLang="ko-KR" smtClean="0"/>
              <a:t>DP-FL</a:t>
            </a:r>
            <a:r>
              <a:rPr lang="ko-KR" altLang="en-US" smtClean="0"/>
              <a:t>보다 합성 이미지의 품질이 더 높다는 것을 알 수 있음</a:t>
            </a:r>
            <a:endParaRPr lang="en-US" altLang="ko-KR" smtClean="0"/>
          </a:p>
        </p:txBody>
      </p:sp>
    </p:spTree>
    <p:extLst>
      <p:ext uri="{BB962C8B-B14F-4D97-AF65-F5344CB8AC3E}">
        <p14:creationId xmlns="" xmlns:p14="http://schemas.microsoft.com/office/powerpoint/2010/main" val="3993904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993904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993904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993904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0" name="Google Shape;4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smtClean="0"/>
              <a:t>심층 강화 학습</a:t>
            </a:r>
            <a:r>
              <a:rPr lang="en-US" altLang="ko-KR" smtClean="0"/>
              <a:t>(DRL) </a:t>
            </a:r>
            <a:r>
              <a:rPr lang="ko-KR" altLang="en-US" smtClean="0"/>
              <a:t>알고리즘 기반 플러그인 사용 </a:t>
            </a:r>
          </a:p>
          <a:p>
            <a:pPr lvl="1"/>
            <a:r>
              <a:rPr lang="ko-KR" altLang="en-US" smtClean="0"/>
              <a:t>집계 가중치 조정을 포함하지 않는 연합 학습 알고리즘</a:t>
            </a:r>
          </a:p>
          <a:p>
            <a:r>
              <a:rPr lang="en-US" altLang="ko-KR" smtClean="0"/>
              <a:t>FedAvg </a:t>
            </a:r>
            <a:r>
              <a:rPr lang="ko-KR" altLang="en-US" smtClean="0"/>
              <a:t>및 </a:t>
            </a:r>
            <a:r>
              <a:rPr lang="en-US" altLang="ko-KR" smtClean="0"/>
              <a:t>FedProx</a:t>
            </a:r>
            <a:r>
              <a:rPr lang="ko-KR" altLang="en-US" smtClean="0"/>
              <a:t>으로 포팅 </a:t>
            </a:r>
            <a:r>
              <a:rPr lang="en-US" altLang="ko-KR" smtClean="0"/>
              <a:t>(FL </a:t>
            </a:r>
            <a:r>
              <a:rPr lang="ko-KR" altLang="en-US" smtClean="0"/>
              <a:t>최적화 알고리즘</a:t>
            </a:r>
            <a:r>
              <a:rPr lang="en-US" altLang="ko-KR" smtClean="0"/>
              <a:t>) </a:t>
            </a:r>
          </a:p>
          <a:p>
            <a:pPr lvl="1"/>
            <a:r>
              <a:rPr lang="en-US" altLang="ko-KR" smtClean="0"/>
              <a:t>PG-FFL</a:t>
            </a:r>
            <a:r>
              <a:rPr lang="ko-KR" altLang="en-US" smtClean="0"/>
              <a:t>이 여러 데이터 세트에서 공정성을 크게 향상시킴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993904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993904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mtClean="0"/>
              <a:t>13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07983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993904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mtClean="0"/>
              <a:t>립시트</a:t>
            </a:r>
            <a:endParaRPr lang="en-US" altLang="ko-KR" smtClean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mtClean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mtClean="0"/>
              <a:t>즉</a:t>
            </a:r>
            <a:r>
              <a:rPr lang="en-US" altLang="ko-KR" smtClean="0"/>
              <a:t>. </a:t>
            </a:r>
            <a:r>
              <a:rPr lang="ko-KR" altLang="en-US" smtClean="0"/>
              <a:t>우변에서 </a:t>
            </a:r>
            <a:r>
              <a:rPr lang="en-US" altLang="ko-KR" smtClean="0"/>
              <a:t>M </a:t>
            </a:r>
            <a:r>
              <a:rPr lang="ko-KR" altLang="en-US" smtClean="0"/>
              <a:t>만 남기게 되면</a:t>
            </a:r>
            <a:r>
              <a:rPr lang="en-US" altLang="ko-KR" smtClean="0"/>
              <a:t>, </a:t>
            </a:r>
            <a:r>
              <a:rPr lang="ko-KR" altLang="en-US" smtClean="0"/>
              <a:t>좌변이 기울기의 절대값을 구하는 것과 같게 됩니다</a:t>
            </a:r>
            <a:r>
              <a:rPr lang="en-US" altLang="ko-KR" smtClean="0"/>
              <a:t>.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mtClean="0"/>
              <a:t>따라서 </a:t>
            </a:r>
            <a:r>
              <a:rPr lang="en-US" altLang="ko-KR" smtClean="0"/>
              <a:t>f</a:t>
            </a:r>
            <a:r>
              <a:rPr lang="ko-KR" altLang="en-US" smtClean="0"/>
              <a:t>의 미분계수가 </a:t>
            </a:r>
            <a:r>
              <a:rPr lang="en-US" altLang="ko-KR" smtClean="0"/>
              <a:t>M</a:t>
            </a:r>
            <a:r>
              <a:rPr lang="ko-KR" altLang="en-US" smtClean="0"/>
              <a:t>을 넘어가지 않는다는 것으로 해석됩니다</a:t>
            </a:r>
            <a:r>
              <a:rPr lang="en-US" altLang="ko-KR" smtClean="0"/>
              <a:t>.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993904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993904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99390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161301" y="2875043"/>
            <a:ext cx="962688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FL-GAN: Differential Privacy Synthetic Data Generation Based on Federated Learning</a:t>
            </a: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3922634" y="1469297"/>
            <a:ext cx="427092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1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클라우드 컴퓨팅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p1"/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87" name="Google Shape;87;p1"/>
            <p:cNvCxnSpPr/>
            <p:nvPr/>
          </p:nvCxnSpPr>
          <p:spPr>
            <a:xfrm>
              <a:off x="4337108" y="1817467"/>
              <a:ext cx="3275272" cy="0"/>
            </a:xfrm>
            <a:prstGeom prst="straightConnector1">
              <a:avLst/>
            </a:prstGeom>
            <a:solidFill>
              <a:srgbClr val="1F3864">
                <a:alpha val="69411"/>
              </a:srgbClr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8" name="Google Shape;88;p1"/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"/>
          <p:cNvSpPr txBox="1"/>
          <p:nvPr/>
        </p:nvSpPr>
        <p:spPr>
          <a:xfrm>
            <a:off x="3980199" y="4837287"/>
            <a:ext cx="423159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가천대학교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202340211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smtClean="0"/>
              <a:t>김도형</a:t>
            </a: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ko-KR" sz="3200" b="1" smtClean="0">
                <a:latin typeface="Malgun Gothic"/>
                <a:ea typeface="Malgun Gothic"/>
                <a:sym typeface="Malgun Gothic"/>
              </a:rPr>
              <a:t>3. Private FL-GAN</a:t>
            </a:r>
            <a:endParaRPr/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10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8DAEF11-3A05-8B41-45B8-174B7BC40464}"/>
              </a:ext>
            </a:extLst>
          </p:cNvPr>
          <p:cNvSpPr txBox="1"/>
          <p:nvPr/>
        </p:nvSpPr>
        <p:spPr>
          <a:xfrm>
            <a:off x="492374" y="1118961"/>
            <a:ext cx="10851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 프레임워크</a:t>
            </a:r>
            <a:endParaRPr lang="ko-KR" altLang="en-US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074" name="Picture 2" descr="https://ieeexplore.ieee.org/mediastore_new/IEEE/content/media/9040208/9052899/9054559/xin1-p5-xin-larg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37303" y="1698169"/>
            <a:ext cx="6575534" cy="43542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5408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ko-KR" sz="3200" b="1" smtClean="0">
                <a:latin typeface="Malgun Gothic"/>
                <a:ea typeface="Malgun Gothic"/>
                <a:sym typeface="Malgun Gothic"/>
              </a:rPr>
              <a:t>3. Private FL-GAN</a:t>
            </a:r>
            <a:endParaRPr/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11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8DAEF11-3A05-8B41-45B8-174B7BC40464}"/>
              </a:ext>
            </a:extLst>
          </p:cNvPr>
          <p:cNvSpPr txBox="1"/>
          <p:nvPr/>
        </p:nvSpPr>
        <p:spPr>
          <a:xfrm>
            <a:off x="492374" y="1118961"/>
            <a:ext cx="10851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학습 절차</a:t>
            </a:r>
            <a:endParaRPr lang="ko-KR" altLang="en-US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48DFE18-7592-C48D-2B7E-D41875042E01}"/>
              </a:ext>
            </a:extLst>
          </p:cNvPr>
          <p:cNvSpPr txBox="1"/>
          <p:nvPr/>
        </p:nvSpPr>
        <p:spPr>
          <a:xfrm>
            <a:off x="4952812" y="1078440"/>
            <a:ext cx="68037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클라이언트에는 고유한 데이터셋이 있음</a:t>
            </a: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 프로세스에 노이즈를 추가하면 결과 모델이 차등 프라이버시를 충족할 수 있음</a:t>
            </a: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모델이 공개되더라도 클라이언트의 데이터 프라이버시가 침해되지 않음</a:t>
            </a: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모델은 판별자와 생성자를 포함하여 서버에 의해 초기화 됨</a:t>
            </a: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서버는 모델을 모든 클라이언트에게 보냄</a:t>
            </a: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클라이언트 </a:t>
            </a: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</a:t>
            </a: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총 </a:t>
            </a: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Tg </a:t>
            </a: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라운드에 대한 생성기 훈련의 각 라운드에서 생성기는 판별자가 </a:t>
            </a: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Td</a:t>
            </a: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번 훈련된 후에 업데이트 됨</a:t>
            </a: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나머지 클라이언트 중 하나를 임의로 선택하고 모든 클라이언트가 교육에 참여하고 최종 모델을 서버에 반환할 때까지 </a:t>
            </a: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단계를 수행함</a:t>
            </a: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8154" y="1611086"/>
            <a:ext cx="3992996" cy="5066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5408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ko-KR" sz="3200" b="1" smtClean="0">
                <a:latin typeface="Malgun Gothic"/>
                <a:ea typeface="Malgun Gothic"/>
                <a:sym typeface="Malgun Gothic"/>
              </a:rPr>
              <a:t>4. Experiment</a:t>
            </a:r>
            <a:endParaRPr/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12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48DFE18-7592-C48D-2B7E-D41875042E01}"/>
              </a:ext>
            </a:extLst>
          </p:cNvPr>
          <p:cNvSpPr txBox="1"/>
          <p:nvPr/>
        </p:nvSpPr>
        <p:spPr>
          <a:xfrm>
            <a:off x="554982" y="1286634"/>
            <a:ext cx="112587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벤치마크 데이터셋</a:t>
            </a:r>
            <a:r>
              <a:rPr lang="en-US" altLang="ko-KR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(MNIST, CelebA) </a:t>
            </a:r>
            <a:r>
              <a:rPr lang="ko-KR" altLang="en-US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수행</a:t>
            </a:r>
            <a:endParaRPr lang="en-US" altLang="ko-KR" sz="200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프라이버시 수준의 특정 값이 이미지 품질에 미치는 영향을 알아보기 위해 데이터셋에 대한 여러 실험 수행</a:t>
            </a:r>
            <a:endParaRPr lang="en-US" altLang="ko-KR" sz="200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실험중 다양한 프라이버시 매개변수를 설정하여 학습했으며 여러 프라이버시 보호 수준 모델 얻음</a:t>
            </a:r>
            <a:endParaRPr lang="en-US" altLang="ko-KR" sz="200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생성된 이미지는 서로 다른 수준의 프라이버시 매개변수에 해당함</a:t>
            </a:r>
            <a:endParaRPr lang="en-US" altLang="ko-KR" sz="200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프라이버시 수준이 높을 때 선명한 이미지를 생성할 수 있음을 알 수 있음</a:t>
            </a:r>
            <a:endParaRPr lang="en-US" altLang="ko-KR" sz="200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큰 프라이버시 매개변수는 프라이버시 침해의 위험이 크다는 것을 의미하지만 더 잘 생성된 데이터를 의미함</a:t>
            </a:r>
            <a:r>
              <a:rPr lang="en-US" altLang="ko-KR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개인정보보호와 성능 간의 균형임</a:t>
            </a:r>
            <a:r>
              <a:rPr lang="en-US" altLang="ko-KR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225408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ko-KR" sz="3200" b="1" smtClean="0">
                <a:latin typeface="Malgun Gothic"/>
                <a:ea typeface="Malgun Gothic"/>
                <a:sym typeface="Malgun Gothic"/>
              </a:rPr>
              <a:t>4. Experiment</a:t>
            </a:r>
            <a:endParaRPr/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13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48DFE18-7592-C48D-2B7E-D41875042E01}"/>
              </a:ext>
            </a:extLst>
          </p:cNvPr>
          <p:cNvSpPr txBox="1"/>
          <p:nvPr/>
        </p:nvSpPr>
        <p:spPr>
          <a:xfrm>
            <a:off x="554982" y="1286634"/>
            <a:ext cx="1125873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동일한 구성과 매개변수를 사용하여 프라이버시 보호가 없는 알고리즘</a:t>
            </a:r>
            <a:r>
              <a:rPr lang="en-US" altLang="ko-KR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(FL-GAN), FL, DP-FL</a:t>
            </a:r>
            <a:r>
              <a:rPr lang="ko-KR" altLang="en-US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비교함</a:t>
            </a:r>
            <a:endParaRPr lang="en-US" altLang="ko-KR" sz="200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 가지 모델이 동일한 라운드 수에 대해 훈련된 후 세 가지 다른 수의 데이터 보유자의 상황에서 합성 데이터의 </a:t>
            </a:r>
            <a:r>
              <a:rPr lang="en-US" altLang="ko-KR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IS(Inception Score) </a:t>
            </a:r>
            <a:r>
              <a:rPr lang="ko-KR" altLang="en-US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계산</a:t>
            </a:r>
            <a:endParaRPr lang="en-US" altLang="ko-KR" sz="200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/>
            <a:endParaRPr lang="en-US" altLang="ko-KR" sz="200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/>
            <a:r>
              <a:rPr lang="en-US" altLang="ko-KR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en-US" altLang="ko-KR" sz="2000" b="1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IS</a:t>
            </a:r>
            <a:r>
              <a:rPr lang="ko-KR" altLang="en-US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란</a:t>
            </a:r>
            <a:r>
              <a:rPr lang="en-US" altLang="ko-KR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 GAN</a:t>
            </a:r>
            <a:r>
              <a:rPr lang="ko-KR" altLang="en-US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같은 생성 이미지 모델로 생성된 이미지의 품질을 평가하는 데 사용되는 알고리즘</a:t>
            </a:r>
            <a:endParaRPr lang="en-US" altLang="ko-KR" sz="200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평가 지표의 경우 점수가 높을수록 생성된 이미지의 품질이 높고 다양성이 큼</a:t>
            </a:r>
            <a:endParaRPr lang="en-US" altLang="ko-KR" sz="200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7346" name="Picture 2" descr="https://ieeexplore.ieee.org/mediastore_new/IEEE/content/media/9040208/9052899/9054559/xin4-p5-xin-larg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25812" y="4071258"/>
            <a:ext cx="3958334" cy="26887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5408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ko-KR" sz="3200" b="1" smtClean="0">
                <a:latin typeface="Malgun Gothic"/>
                <a:ea typeface="Malgun Gothic"/>
                <a:sym typeface="Malgun Gothic"/>
              </a:rPr>
              <a:t>4. Experiment</a:t>
            </a:r>
            <a:endParaRPr/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14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48DFE18-7592-C48D-2B7E-D41875042E01}"/>
              </a:ext>
            </a:extLst>
          </p:cNvPr>
          <p:cNvSpPr txBox="1"/>
          <p:nvPr/>
        </p:nvSpPr>
        <p:spPr>
          <a:xfrm>
            <a:off x="489668" y="4827963"/>
            <a:ext cx="112587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CelebA </a:t>
            </a:r>
            <a:r>
              <a:rPr lang="ko-KR" altLang="en-US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데이터셋의 </a:t>
            </a:r>
            <a:r>
              <a:rPr lang="en-US" altLang="ko-KR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FID </a:t>
            </a:r>
            <a:r>
              <a:rPr lang="ko-KR" altLang="en-US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비교</a:t>
            </a:r>
            <a:endParaRPr lang="en-US" altLang="ko-KR" sz="200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결과를 더욱 설득력 있게 만들기 위해 생성된 데이터를 평가하기 위해 </a:t>
            </a:r>
            <a:r>
              <a:rPr lang="en-US" altLang="ko-KR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FID(Frechet Inception Distance)</a:t>
            </a:r>
            <a:r>
              <a:rPr lang="ko-KR" altLang="en-US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도 사용</a:t>
            </a:r>
            <a:endParaRPr lang="en-US" altLang="ko-KR" sz="200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b="1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FID</a:t>
            </a:r>
            <a:r>
              <a:rPr lang="en-US" altLang="ko-KR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(Frechet Inception Distance)</a:t>
            </a:r>
            <a:r>
              <a:rPr lang="ko-KR" altLang="en-US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표준에 따라 점수가 낮을수록 합성 데이터 품질이 높아짐</a:t>
            </a:r>
            <a:endParaRPr lang="en-US" altLang="ko-KR" sz="200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9394" name="Picture 2" descr="https://ieeexplore.ieee.org/mediastore_new/IEEE/content/media/9040208/9052899/9054559/xin5-p5-xin-larg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09456" y="925286"/>
            <a:ext cx="5573818" cy="37113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5408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ko-KR" sz="3200" b="1" smtClean="0">
                <a:latin typeface="Malgun Gothic"/>
                <a:ea typeface="Malgun Gothic"/>
                <a:sym typeface="Malgun Gothic"/>
              </a:rPr>
              <a:t>5. Conclusion</a:t>
            </a:r>
            <a:endParaRPr/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15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8DAEF11-3A05-8B41-45B8-174B7BC40464}"/>
              </a:ext>
            </a:extLst>
          </p:cNvPr>
          <p:cNvSpPr txBox="1"/>
          <p:nvPr/>
        </p:nvSpPr>
        <p:spPr>
          <a:xfrm>
            <a:off x="492374" y="1118961"/>
            <a:ext cx="9204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실험 결과</a:t>
            </a:r>
            <a:endParaRPr lang="ko-KR" altLang="en-US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48DFE18-7592-C48D-2B7E-D41875042E01}"/>
              </a:ext>
            </a:extLst>
          </p:cNvPr>
          <p:cNvSpPr txBox="1"/>
          <p:nvPr/>
        </p:nvSpPr>
        <p:spPr>
          <a:xfrm>
            <a:off x="609412" y="1765618"/>
            <a:ext cx="112587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 논문에서 제안하는 </a:t>
            </a:r>
            <a:r>
              <a:rPr lang="en-US" altLang="ko-KR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Private FL-GAN</a:t>
            </a:r>
            <a:r>
              <a:rPr lang="ko-KR" altLang="en-US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프라이버시 보호 합성 데이터 생성으로 사용됨</a:t>
            </a:r>
            <a:endParaRPr lang="en-US" altLang="ko-KR" sz="200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데이터의 분산 저장을 목표로 알고리즘은 차등 프라이버시 기술을 사용하여 교육 데이터 보호의 경우 합성 데이터 생성 모델을 얻음</a:t>
            </a:r>
            <a:endParaRPr lang="en-US" altLang="ko-KR" sz="200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데이터베이스의 데이터를 최대한 활용하기 위해 전략적으로 연속 학습 방법을 사용하여 고품질 모델을 신속하게 학습함</a:t>
            </a:r>
            <a:endParaRPr lang="en-US" altLang="ko-KR" sz="200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두 개의 공개 데이터셋에 대한 실험을 수행했으며 실험 결과는 우리 알고리즘이 고품질 합성 데이터를 생성할 수 있음을 보여줌</a:t>
            </a:r>
            <a:endParaRPr lang="en-US" altLang="ko-KR" sz="200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향후 작업을 위해 생성된 데이터의 유형을 확장하는 것을 고려함</a:t>
            </a:r>
            <a:endParaRPr lang="en-US" altLang="ko-KR" sz="2000" smtClean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408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ko-KR" sz="3200" b="1" smtClean="0">
                <a:latin typeface="Malgun Gothic"/>
                <a:ea typeface="Malgun Gothic"/>
                <a:sym typeface="Malgun Gothic"/>
              </a:rPr>
              <a:t>6. Additionally</a:t>
            </a:r>
            <a:endParaRPr/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16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48DFE18-7592-C48D-2B7E-D41875042E01}"/>
              </a:ext>
            </a:extLst>
          </p:cNvPr>
          <p:cNvSpPr txBox="1"/>
          <p:nvPr/>
        </p:nvSpPr>
        <p:spPr>
          <a:xfrm>
            <a:off x="609412" y="1765618"/>
            <a:ext cx="112587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Lipschitz </a:t>
            </a:r>
            <a:r>
              <a:rPr lang="ko-KR" altLang="en-US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한계와 차등 프라이버시 민감도 적용</a:t>
            </a:r>
            <a:endParaRPr lang="en-US" altLang="ko-KR" sz="200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 논문에서 제안하는 </a:t>
            </a:r>
            <a:r>
              <a:rPr lang="en-US" altLang="ko-KR" sz="2000" b="1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Private FL-GAN</a:t>
            </a:r>
            <a:r>
              <a:rPr lang="ko-KR" altLang="en-US" sz="2000" b="1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</a:t>
            </a:r>
            <a:r>
              <a:rPr lang="en-US" altLang="ko-KR" sz="2000" b="1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PG-FFL + GAN </a:t>
            </a:r>
            <a:r>
              <a:rPr lang="ko-KR" altLang="en-US" sz="2000" b="1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비교</a:t>
            </a:r>
            <a:endParaRPr lang="en-US" altLang="ko-KR" sz="2000" b="1" smtClean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54084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"/>
          <p:cNvSpPr txBox="1"/>
          <p:nvPr/>
        </p:nvSpPr>
        <p:spPr>
          <a:xfrm>
            <a:off x="3151320" y="2943135"/>
            <a:ext cx="615191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/>
          </a:p>
        </p:txBody>
      </p:sp>
      <p:sp>
        <p:nvSpPr>
          <p:cNvPr id="433" name="Google Shape;43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/>
        </p:nvSpPr>
        <p:spPr>
          <a:xfrm>
            <a:off x="487364" y="1133528"/>
            <a:ext cx="10791375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altLang="ko-KR" sz="2400" b="1" smtClean="0"/>
              <a:t>Information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b="1" smtClean="0"/>
              <a:t>Introduction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b="1" smtClean="0"/>
              <a:t>Private Federated Learning – GAN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b="1" smtClean="0"/>
              <a:t>Experiment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b="1" smtClean="0"/>
              <a:t>Conclusion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b="1" smtClean="0"/>
              <a:t>Additionally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4"/>
          <p:cNvCxnSpPr/>
          <p:nvPr/>
        </p:nvCxnSpPr>
        <p:spPr>
          <a:xfrm>
            <a:off x="462116" y="6613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p4"/>
          <p:cNvSpPr txBox="1"/>
          <p:nvPr/>
        </p:nvSpPr>
        <p:spPr>
          <a:xfrm>
            <a:off x="462116" y="76548"/>
            <a:ext cx="77674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/>
          </a:p>
        </p:txBody>
      </p:sp>
      <p:sp>
        <p:nvSpPr>
          <p:cNvPr id="99" name="Google Shape;9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ko-KR" sz="3200" b="1" smtClean="0">
                <a:latin typeface="Malgun Gothic"/>
                <a:ea typeface="Malgun Gothic"/>
                <a:sym typeface="Malgun Gothic"/>
              </a:rPr>
              <a:t>1. Information</a:t>
            </a:r>
            <a:endParaRPr/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8DAEF11-3A05-8B41-45B8-174B7BC40464}"/>
              </a:ext>
            </a:extLst>
          </p:cNvPr>
          <p:cNvSpPr txBox="1"/>
          <p:nvPr/>
        </p:nvSpPr>
        <p:spPr>
          <a:xfrm>
            <a:off x="492374" y="1118961"/>
            <a:ext cx="10851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최적의 솔루션에 근접하기 위한 </a:t>
            </a:r>
            <a:r>
              <a:rPr lang="en-US" altLang="ko-KR" sz="280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PG-FFL</a:t>
            </a:r>
            <a:r>
              <a:rPr lang="en-US" altLang="ko-KR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(Policy Gradient Fair Federated Learning)</a:t>
            </a:r>
            <a:endParaRPr lang="ko-KR" altLang="en-US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48DFE18-7592-C48D-2B7E-D41875042E01}"/>
              </a:ext>
            </a:extLst>
          </p:cNvPr>
          <p:cNvSpPr txBox="1"/>
          <p:nvPr/>
        </p:nvSpPr>
        <p:spPr>
          <a:xfrm>
            <a:off x="609412" y="2308543"/>
            <a:ext cx="112587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확장 가능한 연합 학습 프레임워크</a:t>
            </a: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FL </a:t>
            </a: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알고리즘의 추가 플러그인</a:t>
            </a: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정책 기울기 강화 학습 알고리즘 기반으로 클라이언트 학습 모델의 로컬 매개변수를 관찰로 사용</a:t>
            </a: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클라이언트에 서로 다른 집계 가중치 할당하여 균형을 맞추는걸 목표</a:t>
            </a: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심층 강화 학습</a:t>
            </a:r>
            <a:r>
              <a:rPr lang="en-US" altLang="ko-KR" sz="200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(DRL) </a:t>
            </a: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알고리즘 기반 플러그인 사용</a:t>
            </a: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FedAvg </a:t>
            </a: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및 </a:t>
            </a: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FedProx</a:t>
            </a: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포팅 </a:t>
            </a: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(FL </a:t>
            </a: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최적화 알고리즘</a:t>
            </a: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225408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3200"/>
            </a:pPr>
            <a:r>
              <a:rPr lang="en-US" sz="3200" b="1" smtClean="0">
                <a:latin typeface="Malgun Gothic"/>
                <a:ea typeface="Malgun Gothic"/>
                <a:sym typeface="Malgun Gothic"/>
              </a:rPr>
              <a:t>1. Information</a:t>
            </a:r>
            <a:endParaRPr lang="en-US" sz="3200"/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4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8DAEF11-3A05-8B41-45B8-174B7BC40464}"/>
              </a:ext>
            </a:extLst>
          </p:cNvPr>
          <p:cNvSpPr txBox="1"/>
          <p:nvPr/>
        </p:nvSpPr>
        <p:spPr>
          <a:xfrm>
            <a:off x="492374" y="1118961"/>
            <a:ext cx="9204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실험</a:t>
            </a:r>
            <a:endParaRPr lang="ko-KR" altLang="en-US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48DFE18-7592-C48D-2B7E-D41875042E01}"/>
              </a:ext>
            </a:extLst>
          </p:cNvPr>
          <p:cNvSpPr txBox="1"/>
          <p:nvPr/>
        </p:nvSpPr>
        <p:spPr>
          <a:xfrm>
            <a:off x="609412" y="1765618"/>
            <a:ext cx="112587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Bi-directional GAN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DCGAN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CycleGAN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PG-FFL + GAN</a:t>
            </a:r>
            <a:endParaRPr lang="en-US" altLang="ko-KR" sz="2000" smtClean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41719992" descr="EMB000047841e8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1721" y="1317171"/>
            <a:ext cx="5425880" cy="232366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34743" y="3940345"/>
            <a:ext cx="5486030" cy="241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5408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3200"/>
            </a:pPr>
            <a:r>
              <a:rPr lang="en-US" sz="3200" b="1" smtClean="0">
                <a:latin typeface="Malgun Gothic"/>
                <a:ea typeface="Malgun Gothic"/>
                <a:sym typeface="Malgun Gothic"/>
              </a:rPr>
              <a:t>1. Information</a:t>
            </a:r>
            <a:endParaRPr lang="en-US" sz="3200"/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5</a:t>
            </a:fld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10E028D-4CA1-D401-EF80-59BDEB3A992B}"/>
              </a:ext>
            </a:extLst>
          </p:cNvPr>
          <p:cNvSpPr txBox="1"/>
          <p:nvPr/>
        </p:nvSpPr>
        <p:spPr>
          <a:xfrm>
            <a:off x="7652699" y="6154080"/>
            <a:ext cx="434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출처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</a:rPr>
              <a:t>https://ieeexplore.ieee.org/abstract/document/9054559</a:t>
            </a:r>
            <a:endParaRPr lang="ko-KR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0846308"/>
              </p:ext>
            </p:extLst>
          </p:nvPr>
        </p:nvGraphicFramePr>
        <p:xfrm>
          <a:off x="5050065" y="1447698"/>
          <a:ext cx="6918594" cy="44428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611"/>
                <a:gridCol w="1086189"/>
                <a:gridCol w="5089794"/>
              </a:tblGrid>
              <a:tr h="87230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Journal</a:t>
                      </a:r>
                      <a:br>
                        <a:rPr lang="en-US" altLang="ko-KR" sz="1200" b="1" dirty="0" smtClean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</a:br>
                      <a:r>
                        <a:rPr lang="en-US" altLang="ko-KR" sz="1200" b="1" dirty="0" smtClean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Info.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Name</a:t>
                      </a:r>
                      <a:endParaRPr lang="ko-KR" altLang="en-US" sz="1200" b="1" dirty="0"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400" b="0" i="0" kern="1200" baseline="0" smtClean="0">
                          <a:solidFill>
                            <a:schemeClr val="tx1"/>
                          </a:solidFill>
                          <a:effectLst/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International Conference on Acoustics, Speech and Signal Processing (ICASSP)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effectLst/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</a:tr>
              <a:tr h="13657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Category</a:t>
                      </a:r>
                      <a:endParaRPr lang="ko-KR" altLang="en-US" sz="1200" b="1" dirty="0"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Signal Processing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tx1"/>
                          </a:solidFill>
                          <a:effectLst/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Data generation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tx1"/>
                          </a:solidFill>
                          <a:effectLst/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Security of data</a:t>
                      </a:r>
                    </a:p>
                  </a:txBody>
                  <a:tcPr anchor="ctr"/>
                </a:tc>
              </a:tr>
              <a:tr h="35715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Impact</a:t>
                      </a:r>
                      <a:r>
                        <a:rPr lang="en-US" altLang="ko-KR" sz="1200" b="1" baseline="0" smtClean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 Score</a:t>
                      </a:r>
                      <a:endParaRPr lang="ko-KR" altLang="en-US" sz="1200" b="1" dirty="0"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400" b="1" smtClean="0">
                          <a:solidFill>
                            <a:srgbClr val="FF0000"/>
                          </a:solidFill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16.50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</a:tr>
              <a:tr h="3571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Year</a:t>
                      </a:r>
                      <a:endParaRPr lang="ko-KR" altLang="en-US" sz="1200" b="1" dirty="0"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2020</a:t>
                      </a:r>
                      <a:endParaRPr lang="ko-KR" altLang="en-US" sz="1400" dirty="0"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</a:tr>
              <a:tr h="39683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Author</a:t>
                      </a:r>
                      <a:r>
                        <a:rPr lang="en-US" altLang="ko-KR" sz="1200" b="1" baseline="0" dirty="0" smtClean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 Info.</a:t>
                      </a:r>
                      <a:endParaRPr lang="ko-KR" altLang="en-US" sz="1200" b="1" dirty="0"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kern="1200" smtClean="0">
                          <a:solidFill>
                            <a:schemeClr val="tx1"/>
                          </a:solidFill>
                          <a:effectLst/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Bangzhou</a:t>
                      </a:r>
                      <a:r>
                        <a:rPr lang="en-US" altLang="ko-KR" sz="1400" kern="1200" baseline="0" smtClean="0">
                          <a:solidFill>
                            <a:schemeClr val="tx1"/>
                          </a:solidFill>
                          <a:effectLst/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 Xin, Wei Yang, Yangyang Geng, Seng Chen, Shaowei Wang, Lius…</a:t>
                      </a:r>
                      <a:endParaRPr lang="en-US" altLang="ko-KR" sz="1000" dirty="0"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</a:tr>
              <a:tr h="87230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Keywords</a:t>
                      </a:r>
                      <a:endParaRPr lang="ko-KR" altLang="en-US" sz="1200" b="1" dirty="0"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b="0" smtClean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Training, Differential privacy,</a:t>
                      </a:r>
                      <a:r>
                        <a:rPr lang="en-US" altLang="ko-KR" sz="1400" b="0" baseline="0" smtClean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 Distributed databases, Training data, Signal processing algorithms, Generative adversarial networks, Data models</a:t>
                      </a:r>
                      <a:endParaRPr lang="en-US" altLang="ko-KR" sz="1400" b="0" dirty="0"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6724" y="1128937"/>
            <a:ext cx="4208272" cy="517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8091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3200"/>
            </a:pPr>
            <a:r>
              <a:rPr lang="en-US" sz="3200" b="1" smtClean="0">
                <a:latin typeface="Malgun Gothic"/>
                <a:ea typeface="Malgun Gothic"/>
                <a:sym typeface="Malgun Gothic"/>
              </a:rPr>
              <a:t>1. Information</a:t>
            </a:r>
            <a:endParaRPr lang="en-US" sz="3200"/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6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8DAEF11-3A05-8B41-45B8-174B7BC40464}"/>
              </a:ext>
            </a:extLst>
          </p:cNvPr>
          <p:cNvSpPr txBox="1"/>
          <p:nvPr/>
        </p:nvSpPr>
        <p:spPr>
          <a:xfrm>
            <a:off x="492375" y="1118961"/>
            <a:ext cx="189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Dataset</a:t>
            </a:r>
            <a:endParaRPr lang="ko-KR" altLang="en-US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48DFE18-7592-C48D-2B7E-D41875042E01}"/>
              </a:ext>
            </a:extLst>
          </p:cNvPr>
          <p:cNvSpPr txBox="1"/>
          <p:nvPr/>
        </p:nvSpPr>
        <p:spPr>
          <a:xfrm>
            <a:off x="609412" y="1765618"/>
            <a:ext cx="112587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MNIST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CelebA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408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ko-KR" sz="3200" b="1" smtClean="0">
                <a:latin typeface="Malgun Gothic"/>
                <a:ea typeface="Malgun Gothic"/>
                <a:sym typeface="Malgun Gothic"/>
              </a:rPr>
              <a:t>2. Introduction</a:t>
            </a:r>
            <a:endParaRPr/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7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8DAEF11-3A05-8B41-45B8-174B7BC40464}"/>
              </a:ext>
            </a:extLst>
          </p:cNvPr>
          <p:cNvSpPr txBox="1"/>
          <p:nvPr/>
        </p:nvSpPr>
        <p:spPr>
          <a:xfrm>
            <a:off x="492375" y="1118961"/>
            <a:ext cx="189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Abstract</a:t>
            </a:r>
            <a:endParaRPr lang="ko-KR" altLang="en-US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48DFE18-7592-C48D-2B7E-D41875042E01}"/>
              </a:ext>
            </a:extLst>
          </p:cNvPr>
          <p:cNvSpPr txBox="1"/>
          <p:nvPr/>
        </p:nvSpPr>
        <p:spPr>
          <a:xfrm>
            <a:off x="609412" y="1765618"/>
            <a:ext cx="1125873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GAN(Generative Adversarial Network)</a:t>
            </a: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사실적인 가짜 데이터를 생성하는 분야에서 이미 큰 주목을 받음</a:t>
            </a: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그러나 데이터가 분산되고 데이터 소유자가 개인정보보호를 위해 데이터 공유를 꺼리는 경우 </a:t>
            </a: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GAN</a:t>
            </a: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교육이 어려움</a:t>
            </a: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문제를 해결하기 위해 연합학습 기반의 차등 프라이버시 생성 적대적 네트워크 모델인 비공개 </a:t>
            </a: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FL-GAN</a:t>
            </a: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제안</a:t>
            </a: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b="1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Lipschitz</a:t>
            </a: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한계와 차등 프라이버시 민감도를 전략적으로 결합함으로써 모델은 훈련 데이터의 프라이버시를 희생하지 않고 고품질 합성 데이터를 생성할 수 있음</a:t>
            </a: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/>
            <a:r>
              <a:rPr lang="en-US" altLang="ko-KR" sz="2000" b="1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Lipschitz</a:t>
            </a: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란</a:t>
            </a: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</a:p>
          <a:p>
            <a:pPr marL="457200" indent="-457200"/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charset="0"/>
              <a:buChar char="•"/>
            </a:pP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두 점 사이의 거리를 일정 비 이상으로 증가시키지 않는 함수</a:t>
            </a: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94177" y="5624513"/>
            <a:ext cx="3564970" cy="580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5408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ko-KR" sz="3200" b="1" smtClean="0">
                <a:latin typeface="Malgun Gothic"/>
                <a:ea typeface="Malgun Gothic"/>
                <a:sym typeface="Malgun Gothic"/>
              </a:rPr>
              <a:t>2. Introduction</a:t>
            </a:r>
            <a:endParaRPr/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8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48DFE18-7592-C48D-2B7E-D41875042E01}"/>
              </a:ext>
            </a:extLst>
          </p:cNvPr>
          <p:cNvSpPr txBox="1"/>
          <p:nvPr/>
        </p:nvSpPr>
        <p:spPr>
          <a:xfrm>
            <a:off x="609412" y="1251268"/>
            <a:ext cx="112587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개인정보보호를 이유로 데이터 보유자는 데이터 공유를 꺼려하므로 중앙 집중식 모델 교육이 불가능함</a:t>
            </a: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DPGAN</a:t>
            </a: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사후 처리 이론에 따라 차등 비공개가 되도록 </a:t>
            </a: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GAN </a:t>
            </a: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프레임워크를 수정하는 프레임워크</a:t>
            </a: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 b="1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전체 </a:t>
            </a:r>
            <a:r>
              <a:rPr lang="en-US" altLang="ko-KR" sz="2000" b="1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GAN </a:t>
            </a:r>
            <a:r>
              <a:rPr lang="ko-KR" altLang="en-US" sz="2000" b="1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프레임워크가 차등 프라이버시 요구 사항을 충족할 수 있도록 훈련 중에 판별자의 기울기에 노이즈 추가</a:t>
            </a: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 논문에서는 분산 방식으로 </a:t>
            </a: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GAN</a:t>
            </a: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훈련시키는 새로운 방법인 </a:t>
            </a: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GAN</a:t>
            </a: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개인 연합 학습</a:t>
            </a: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(Private Federated Learning – GAN)</a:t>
            </a: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제시함</a:t>
            </a: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Private FL-GAN</a:t>
            </a: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클라이언트 간의 직렬화된 훈련을 통해 잘 훈련된 개인정보보호 데이터 생성 모델을 달성함</a:t>
            </a: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통신 비용 절약 및 생성된 모델의 성능 향상</a:t>
            </a: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408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ko-KR" sz="3200" b="1" smtClean="0">
                <a:latin typeface="Malgun Gothic"/>
                <a:ea typeface="Malgun Gothic"/>
                <a:sym typeface="Malgun Gothic"/>
              </a:rPr>
              <a:t>3. Private FL-GAN</a:t>
            </a:r>
            <a:endParaRPr/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9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8DAEF11-3A05-8B41-45B8-174B7BC40464}"/>
              </a:ext>
            </a:extLst>
          </p:cNvPr>
          <p:cNvSpPr txBox="1"/>
          <p:nvPr/>
        </p:nvSpPr>
        <p:spPr>
          <a:xfrm>
            <a:off x="492374" y="1118961"/>
            <a:ext cx="10851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 요약</a:t>
            </a:r>
            <a:endParaRPr lang="ko-KR" altLang="en-US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48DFE18-7592-C48D-2B7E-D41875042E01}"/>
              </a:ext>
            </a:extLst>
          </p:cNvPr>
          <p:cNvSpPr txBox="1"/>
          <p:nvPr/>
        </p:nvSpPr>
        <p:spPr>
          <a:xfrm>
            <a:off x="609412" y="2308543"/>
            <a:ext cx="112587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노이즈 추가 및 알고리즘 성능 향상</a:t>
            </a: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합성 데이터 생성 모델 선택 관점에서 그래디언트 패널티가 있는 </a:t>
            </a: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WGAN </a:t>
            </a: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선택</a:t>
            </a: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분산 스토리지 데이터를 전반적으로 사용하여 모델을 교육하는 방법 사용</a:t>
            </a: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병렬 훈련</a:t>
            </a: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연속 학습</a:t>
            </a: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225408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2346</TotalTime>
  <Words>917</Words>
  <Application>Microsoft Office PowerPoint</Application>
  <PresentationFormat>사용자 지정</PresentationFormat>
  <Paragraphs>175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굴림</vt:lpstr>
      <vt:lpstr>Arial</vt:lpstr>
      <vt:lpstr>Malgun Gothic</vt:lpstr>
      <vt:lpstr>나눔스퀘어 ExtraBold</vt:lpstr>
      <vt:lpstr>나눔스퀘어_ac</vt:lpstr>
      <vt:lpstr>Apple SD Gothic Neo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USER</cp:lastModifiedBy>
  <cp:revision>48</cp:revision>
  <dcterms:created xsi:type="dcterms:W3CDTF">2017-11-16T00:50:54Z</dcterms:created>
  <dcterms:modified xsi:type="dcterms:W3CDTF">2023-05-25T01:33:10Z</dcterms:modified>
</cp:coreProperties>
</file>