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6888D3-DA36-44D9-883F-86DC6403714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831" autoAdjust="0"/>
    <p:restoredTop sz="90515" autoAdjust="0"/>
  </p:normalViewPr>
  <p:slideViewPr>
    <p:cSldViewPr snapToGrid="0">
      <p:cViewPr varScale="1">
        <p:scale>
          <a:sx n="100" d="100"/>
          <a:sy n="100" d="100"/>
        </p:scale>
        <p:origin x="864" y="11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0" name="Google Shape;43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4" name="Google Shape;9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61301" y="2732915"/>
            <a:ext cx="9626885" cy="99896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000" b="1">
                <a:solidFill>
                  <a:schemeClr val="dk1"/>
                </a:solidFill>
              </a:rPr>
              <a:t>의존 구문 분석에 손실 함수가 미치는 영향</a:t>
            </a:r>
            <a:r>
              <a:rPr lang="en-US" altLang="ko-KR" sz="3000" b="1">
                <a:solidFill>
                  <a:schemeClr val="dk1"/>
                </a:solidFill>
              </a:rPr>
              <a:t>:</a:t>
            </a:r>
            <a:br>
              <a:rPr lang="ko-KR" altLang="en-US" sz="3000" b="1">
                <a:solidFill>
                  <a:schemeClr val="dk1"/>
                </a:solidFill>
              </a:rPr>
            </a:br>
            <a:r>
              <a:rPr lang="ko-KR" altLang="en-US" sz="3000" b="1">
                <a:solidFill>
                  <a:schemeClr val="dk1"/>
                </a:solidFill>
              </a:rPr>
              <a:t>한국어 </a:t>
            </a:r>
            <a:r>
              <a:rPr lang="en-US" altLang="ko-KR" sz="3000" b="1">
                <a:solidFill>
                  <a:schemeClr val="dk1"/>
                </a:solidFill>
              </a:rPr>
              <a:t>Left-To-Right Parser</a:t>
            </a:r>
            <a:r>
              <a:rPr lang="ko-KR" altLang="en-US" sz="3000" b="1">
                <a:solidFill>
                  <a:schemeClr val="dk1"/>
                </a:solidFill>
              </a:rPr>
              <a:t>를 중심으로</a:t>
            </a:r>
            <a:endParaRPr lang="ko-KR" altLang="en-US" sz="3000" b="1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960538" y="1469297"/>
            <a:ext cx="4270920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고급자연어처리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 rot="0"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87" name="Google Shape;87;p1"/>
            <p:cNvCxnSpPr/>
            <p:nvPr/>
          </p:nvCxnSpPr>
          <p:spPr>
            <a:xfrm>
              <a:off x="4337108" y="1817467"/>
              <a:ext cx="3275272" cy="0"/>
            </a:xfrm>
            <a:prstGeom prst="straightConnector1">
              <a:avLst/>
            </a:prstGeom>
            <a:solidFill>
              <a:srgbClr val="1f3864">
                <a:alpha val="69410"/>
              </a:srgbClr>
            </a:solidFill>
            <a:ln w="38100" cap="flat" cmpd="sng">
              <a:solidFill>
                <a:schemeClr val="dk1"/>
              </a:solidFill>
              <a:prstDash val="solid"/>
              <a:miter/>
            </a:ln>
          </p:spPr>
        </p:cxnSp>
        <p:sp>
          <p:nvSpPr>
            <p:cNvPr id="88" name="Google Shape;88;p1"/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3980199" y="4837287"/>
            <a:ext cx="4231599" cy="99961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가천대학교</a:t>
            </a:r>
            <a:r>
              <a:rPr lang="en-US" alt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</a:t>
            </a:r>
            <a:r>
              <a:rPr lang="ko-KR" alt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융합공학과</a:t>
            </a:r>
            <a:endParaRPr lang="ko-KR" altLang="en-US"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/>
              <a:t>202340211</a:t>
            </a:r>
            <a:endParaRPr lang="en-US" sz="20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 도 형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>
                <a:latin typeface="나눔스퀘어 Bold"/>
                <a:ea typeface="나눔스퀘어 Bold"/>
                <a:sym typeface="맑은 고딕"/>
              </a:rPr>
              <a:t>어절 표상</a:t>
            </a:r>
            <a:r>
              <a:rPr lang="en-US" altLang="ko-KR" sz="3200" b="1">
                <a:latin typeface="나눔스퀘어 Bold"/>
                <a:ea typeface="나눔스퀘어 Bold"/>
                <a:sym typeface="맑은 고딕"/>
              </a:rPr>
              <a:t>(Word embedding)</a:t>
            </a:r>
            <a:endParaRPr lang="en-US" altLang="ko-KR" sz="3200" b="1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10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640337" y="1090115"/>
            <a:ext cx="10020802" cy="283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1800">
                <a:latin typeface="나눔스퀘어 Bold"/>
                <a:ea typeface="나눔스퀘어 Bold"/>
              </a:rPr>
              <a:t>장점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1.</a:t>
            </a:r>
            <a:r>
              <a:rPr lang="ko-KR" altLang="en-US" sz="1800">
                <a:latin typeface="나눔스퀘어 Bold"/>
                <a:ea typeface="나눔스퀘어 Bold"/>
              </a:rPr>
              <a:t> 의미 정보 보존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어절 표상은 단어 간의 의미적 유사성을 보존하는 데 도움줌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단어간 관련성을 잘 파악할 수 있도록 도와주며 자연어 처리 모델의 성능을 향상시킴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2.</a:t>
            </a:r>
            <a:r>
              <a:rPr lang="ko-KR" altLang="en-US" sz="1800">
                <a:latin typeface="나눔스퀘어 Bold"/>
                <a:ea typeface="나눔스퀘어 Bold"/>
              </a:rPr>
              <a:t> 차원 감소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어절 표상은 단어를 고차원 벡터로 표현하는 것보다 저차원 벡터로 효과적으로 표현할 수 있음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계산 및 메모리 요구량을 줄일 수 있음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3.</a:t>
            </a:r>
            <a:r>
              <a:rPr lang="ko-KR" altLang="en-US" sz="1800">
                <a:latin typeface="나눔스퀘어 Bold"/>
                <a:ea typeface="나눔스퀘어 Bold"/>
              </a:rPr>
              <a:t> 전이 학습 가능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사전 훈련된 어절 표상 모델을 사용하면 새로운 자연어 처리 작업에 대한 초기 가중치로 활용할 수 있으며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전이 학습을 통해 작업 특화  표상을 빠르게 얻을 수 있음</a:t>
            </a:r>
            <a:endParaRPr lang="ko-KR" altLang="en-US" sz="18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>
                <a:latin typeface="나눔스퀘어 Bold"/>
                <a:ea typeface="나눔스퀘어 Bold"/>
                <a:sym typeface="맑은 고딕"/>
              </a:rPr>
              <a:t>어절 표상</a:t>
            </a:r>
            <a:r>
              <a:rPr lang="en-US" altLang="ko-KR" sz="3200" b="1">
                <a:latin typeface="나눔스퀘어 Bold"/>
                <a:ea typeface="나눔스퀘어 Bold"/>
                <a:sym typeface="맑은 고딕"/>
              </a:rPr>
              <a:t>(Word embedding)</a:t>
            </a:r>
            <a:endParaRPr lang="en-US" altLang="ko-KR" sz="3200" b="1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640337" y="1090115"/>
            <a:ext cx="10020802" cy="283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1800">
                <a:latin typeface="나눔스퀘어 Bold"/>
                <a:ea typeface="나눔스퀘어 Bold"/>
              </a:rPr>
              <a:t>단점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1.</a:t>
            </a:r>
            <a:r>
              <a:rPr lang="ko-KR" altLang="en-US" sz="1800">
                <a:latin typeface="나눔스퀘어 Bold"/>
                <a:ea typeface="나눔스퀘어 Bold"/>
              </a:rPr>
              <a:t> 다의어 문제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어절 표상은 한 단어의 모든 의미를 하나의 벡터로 표현하므로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다의어</a:t>
            </a:r>
            <a:r>
              <a:rPr lang="en-US" altLang="ko-KR" sz="1800">
                <a:latin typeface="나눔스퀘어 Bold"/>
                <a:ea typeface="나눔스퀘어 Bold"/>
              </a:rPr>
              <a:t>(</a:t>
            </a:r>
            <a:r>
              <a:rPr lang="ko-KR" altLang="en-US" sz="1800">
                <a:latin typeface="나눔스퀘어 Bold"/>
                <a:ea typeface="나눔스퀘어 Bold"/>
              </a:rPr>
              <a:t>한 단어가 여러 의미를 가짐</a:t>
            </a:r>
            <a:r>
              <a:rPr lang="en-US" altLang="ko-KR" sz="1800">
                <a:latin typeface="나눔스퀘어 Bold"/>
                <a:ea typeface="나눔스퀘어 Bold"/>
              </a:rPr>
              <a:t>)</a:t>
            </a:r>
            <a:r>
              <a:rPr lang="ko-KR" altLang="en-US" sz="1800">
                <a:latin typeface="나눔스퀘어 Bold"/>
                <a:ea typeface="나눔스퀘어 Bold"/>
              </a:rPr>
              <a:t> 문제에 대처하기 어려움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2.</a:t>
            </a:r>
            <a:r>
              <a:rPr lang="ko-KR" altLang="en-US" sz="1800">
                <a:latin typeface="나눔스퀘어 Bold"/>
                <a:ea typeface="나눔스퀘어 Bold"/>
              </a:rPr>
              <a:t> 데이터 종속성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어절 표상 모델은 대규모 텍스트 데이터로 학습해야 하며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언어나 분야에 따라 성능이 다를 수 있음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3.</a:t>
            </a:r>
            <a:r>
              <a:rPr lang="ko-KR" altLang="en-US" sz="1800">
                <a:latin typeface="나눔스퀘어 Bold"/>
                <a:ea typeface="나눔스퀘어 Bold"/>
              </a:rPr>
              <a:t> 희소성 문제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어절 표상은 많은 단어가 희소한 벡터로 표현되기 때문에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드문 단어에 대한 표상이 부정확할 수 있음</a:t>
            </a:r>
            <a:endParaRPr lang="ko-KR" altLang="en-US" sz="18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/>
        </p:nvSpPr>
        <p:spPr>
          <a:xfrm>
            <a:off x="3151320" y="2943135"/>
            <a:ext cx="61519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433" name="Google Shape;4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726856" y="861377"/>
            <a:ext cx="10791375" cy="173702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altLang="en-US" sz="2400" b="1"/>
              <a:t>논문 정보</a:t>
            </a:r>
            <a:endParaRPr lang="ko-KR" altLang="en-US" sz="2400" b="1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altLang="en-US" sz="2400" b="1"/>
              <a:t>손실 함수</a:t>
            </a:r>
            <a:endParaRPr lang="ko-KR" altLang="en-US" sz="2400" b="1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altLang="en-US" sz="2400" b="1"/>
              <a:t>어절 표상</a:t>
            </a:r>
            <a:endParaRPr lang="ko-KR" altLang="en-US" sz="2400" b="1"/>
          </a:p>
        </p:txBody>
      </p:sp>
      <p:cxnSp>
        <p:nvCxnSpPr>
          <p:cNvPr id="97" name="Google Shape;97;p4"/>
          <p:cNvCxnSpPr/>
          <p:nvPr/>
        </p:nvCxnSpPr>
        <p:spPr>
          <a:xfrm>
            <a:off x="462116" y="6613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98" name="Google Shape;98;p4"/>
          <p:cNvSpPr txBox="1"/>
          <p:nvPr/>
        </p:nvSpPr>
        <p:spPr>
          <a:xfrm>
            <a:off x="462116" y="765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320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목차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ko-KR" altLang="en-US" sz="3200" b="1">
                <a:latin typeface="맑은 고딕"/>
                <a:ea typeface="맑은 고딕"/>
                <a:sym typeface="맑은 고딕"/>
              </a:rPr>
              <a:t>논문 정보</a:t>
            </a:r>
            <a:endParaRPr lang="en-US" sz="3200"/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6095999" y="6154080"/>
            <a:ext cx="5900100" cy="26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: https://koreascience.kr/article/CFKO202030060889868.page?&amp;lang=ko</a:t>
            </a:r>
            <a:endParaRPr lang="en-US" altLang="ko-KR" sz="12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50065" y="1447697"/>
          <a:ext cx="6918594" cy="3993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611"/>
                <a:gridCol w="1086189"/>
                <a:gridCol w="5089794"/>
              </a:tblGrid>
              <a:tr h="1019771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Journal</a:t>
                      </a:r>
                      <a:b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</a:b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Info.</a:t>
                      </a:r>
                      <a:endParaRPr lang="en-US" altLang="ko-KR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Name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한글 및 한국어 정보처리 학술대회 논문집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effectLst/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</a:tr>
              <a:tr h="1072145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Category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기계 독해</a:t>
                      </a:r>
                      <a:endParaRPr lang="ko-KR" altLang="en-US" sz="1400" b="0" i="0" u="none" strike="noStrike" kern="1200" baseline="0">
                        <a:solidFill>
                          <a:schemeClr val="tx1"/>
                        </a:solidFill>
                        <a:effectLst/>
                        <a:latin typeface="Apple SD Gothic Neo"/>
                        <a:ea typeface="Apple SD Gothic Neo"/>
                        <a:cs typeface="Apple SD Gothic Neo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문서 분류</a:t>
                      </a:r>
                      <a:endParaRPr lang="ko-KR" altLang="en-US" sz="1400" b="0" i="0" u="none" strike="noStrike" kern="1200" baseline="0">
                        <a:solidFill>
                          <a:schemeClr val="tx1"/>
                        </a:solidFill>
                        <a:effectLst/>
                        <a:latin typeface="Apple SD Gothic Neo"/>
                        <a:ea typeface="Apple SD Gothic Neo"/>
                        <a:cs typeface="Apple SD Gothic Neo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문서 요약</a:t>
                      </a:r>
                      <a:endParaRPr lang="ko-KR" altLang="en-US" sz="1400" b="0" i="0" u="none" strike="noStrike" kern="1200" baseline="0">
                        <a:solidFill>
                          <a:schemeClr val="tx1"/>
                        </a:solidFill>
                        <a:effectLst/>
                        <a:latin typeface="Apple SD Gothic Neo"/>
                        <a:ea typeface="Apple SD Gothic Neo"/>
                        <a:cs typeface="Apple SD Gothic Neo"/>
                      </a:endParaRP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감성 분류</a:t>
                      </a: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effectLst/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</a:tr>
              <a:tr h="417533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Year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4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400">
                          <a:latin typeface="Apple SD Gothic Neo"/>
                          <a:ea typeface="Apple SD Gothic Neo"/>
                          <a:cs typeface="Apple SD Gothic Neo"/>
                        </a:rPr>
                        <a:t>2020</a:t>
                      </a:r>
                      <a:endParaRPr lang="en-US" altLang="ko-KR" sz="140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</a:tr>
              <a:tr h="46392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Author</a:t>
                      </a:r>
                      <a:r>
                        <a:rPr lang="en-US" altLang="ko-KR" sz="1200" b="1" baseline="0">
                          <a:latin typeface="Apple SD Gothic Neo"/>
                          <a:ea typeface="Apple SD Gothic Neo"/>
                          <a:cs typeface="Apple SD Gothic Neo"/>
                        </a:rPr>
                        <a:t> Info.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4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000">
                          <a:latin typeface="Apple SD Gothic Neo"/>
                          <a:ea typeface="Apple SD Gothic Neo"/>
                          <a:cs typeface="Apple SD Gothic Neo"/>
                        </a:rPr>
                        <a:t>이진우</a:t>
                      </a:r>
                      <a:r>
                        <a:rPr lang="en-US" altLang="ko-KR" sz="1000">
                          <a:latin typeface="Apple SD Gothic Neo"/>
                          <a:ea typeface="Apple SD Gothic Neo"/>
                          <a:cs typeface="Apple SD Gothic Neo"/>
                        </a:rPr>
                        <a:t>,</a:t>
                      </a:r>
                      <a:r>
                        <a:rPr lang="ko-KR" altLang="en-US" sz="1000">
                          <a:latin typeface="Apple SD Gothic Neo"/>
                          <a:ea typeface="Apple SD Gothic Neo"/>
                          <a:cs typeface="Apple SD Gothic Neo"/>
                        </a:rPr>
                        <a:t> 최맹식</a:t>
                      </a:r>
                      <a:r>
                        <a:rPr lang="en-US" altLang="ko-KR" sz="1000">
                          <a:latin typeface="Apple SD Gothic Neo"/>
                          <a:ea typeface="Apple SD Gothic Neo"/>
                          <a:cs typeface="Apple SD Gothic Neo"/>
                        </a:rPr>
                        <a:t>,</a:t>
                      </a:r>
                      <a:r>
                        <a:rPr lang="ko-KR" altLang="en-US" sz="1000">
                          <a:latin typeface="Apple SD Gothic Neo"/>
                          <a:ea typeface="Apple SD Gothic Neo"/>
                          <a:cs typeface="Apple SD Gothic Neo"/>
                        </a:rPr>
                        <a:t> 이충희</a:t>
                      </a:r>
                      <a:r>
                        <a:rPr lang="en-US" altLang="ko-KR" sz="1000">
                          <a:latin typeface="Apple SD Gothic Neo"/>
                          <a:ea typeface="Apple SD Gothic Neo"/>
                          <a:cs typeface="Apple SD Gothic Neo"/>
                        </a:rPr>
                        <a:t>,</a:t>
                      </a:r>
                      <a:r>
                        <a:rPr lang="ko-KR" altLang="en-US" sz="1000">
                          <a:latin typeface="Apple SD Gothic Neo"/>
                          <a:ea typeface="Apple SD Gothic Neo"/>
                          <a:cs typeface="Apple SD Gothic Neo"/>
                        </a:rPr>
                        <a:t> 이연수 </a:t>
                      </a:r>
                      <a:r>
                        <a:rPr lang="en-US" altLang="ko-KR" sz="1000">
                          <a:latin typeface="Apple SD Gothic Neo"/>
                          <a:ea typeface="Apple SD Gothic Neo"/>
                          <a:cs typeface="Apple SD Gothic Neo"/>
                        </a:rPr>
                        <a:t>(</a:t>
                      </a:r>
                      <a:r>
                        <a:rPr lang="ko-KR" altLang="en-US" sz="1000">
                          <a:latin typeface="Apple SD Gothic Neo"/>
                          <a:ea typeface="Apple SD Gothic Neo"/>
                          <a:cs typeface="Apple SD Gothic Neo"/>
                        </a:rPr>
                        <a:t>주</a:t>
                      </a:r>
                      <a:r>
                        <a:rPr lang="en-US" altLang="ko-KR" sz="1000">
                          <a:latin typeface="Apple SD Gothic Neo"/>
                          <a:ea typeface="Apple SD Gothic Neo"/>
                          <a:cs typeface="Apple SD Gothic Neo"/>
                        </a:rPr>
                        <a:t>)</a:t>
                      </a:r>
                      <a:r>
                        <a:rPr lang="ko-KR" altLang="en-US" sz="1000">
                          <a:latin typeface="Apple SD Gothic Neo"/>
                          <a:ea typeface="Apple SD Gothic Neo"/>
                          <a:cs typeface="Apple SD Gothic Neo"/>
                        </a:rPr>
                        <a:t>엔씨소프트</a:t>
                      </a:r>
                      <a:endParaRPr lang="ko-KR" altLang="en-US" sz="100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</a:tr>
              <a:tr h="50988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Keywords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400" b="0">
                          <a:latin typeface="Apple SD Gothic Neo"/>
                          <a:ea typeface="Apple SD Gothic Neo"/>
                          <a:cs typeface="Apple SD Gothic Neo"/>
                        </a:rPr>
                        <a:t>의존 구문 분석</a:t>
                      </a:r>
                      <a:r>
                        <a:rPr lang="en-US" altLang="ko-KR" sz="1400" b="0">
                          <a:latin typeface="Apple SD Gothic Neo"/>
                          <a:ea typeface="Apple SD Gothic Neo"/>
                          <a:cs typeface="Apple SD Gothic Neo"/>
                        </a:rPr>
                        <a:t>,</a:t>
                      </a:r>
                      <a:r>
                        <a:rPr lang="ko-KR" altLang="en-US" sz="1400" b="0">
                          <a:latin typeface="Apple SD Gothic Neo"/>
                          <a:ea typeface="Apple SD Gothic Neo"/>
                          <a:cs typeface="Apple SD Gothic Neo"/>
                        </a:rPr>
                        <a:t> </a:t>
                      </a:r>
                      <a:r>
                        <a:rPr lang="en-US" altLang="ko-KR" sz="1400" b="0">
                          <a:latin typeface="Apple SD Gothic Neo"/>
                          <a:ea typeface="Apple SD Gothic Neo"/>
                          <a:cs typeface="Apple SD Gothic Neo"/>
                        </a:rPr>
                        <a:t>Left-To-Right Dependency Parser, </a:t>
                      </a:r>
                      <a:r>
                        <a:rPr lang="ko-KR" altLang="en-US" sz="1400" b="0">
                          <a:latin typeface="Apple SD Gothic Neo"/>
                          <a:ea typeface="Apple SD Gothic Neo"/>
                          <a:cs typeface="Apple SD Gothic Neo"/>
                        </a:rPr>
                        <a:t>손실 함수</a:t>
                      </a:r>
                      <a:endParaRPr lang="ko-KR" altLang="en-US" sz="1400" b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</a:tr>
              <a:tr h="509886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Dataset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400" b="0">
                          <a:latin typeface="Apple SD Gothic Neo"/>
                          <a:ea typeface="Apple SD Gothic Neo"/>
                          <a:cs typeface="Apple SD Gothic Neo"/>
                        </a:rPr>
                        <a:t>의존 구문 말뭉치</a:t>
                      </a:r>
                      <a:endParaRPr lang="ko-KR" altLang="en-US" sz="1400" b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pic>
        <p:nvPicPr>
          <p:cNvPr id="1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1492" y="966443"/>
            <a:ext cx="4179156" cy="5639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>
                <a:latin typeface="나눔스퀘어 Bold"/>
                <a:ea typeface="나눔스퀘어 Bold"/>
                <a:sym typeface="맑은 고딕"/>
              </a:rPr>
              <a:t>손실 함수</a:t>
            </a:r>
            <a:endParaRPr lang="ko-KR" altLang="en-US" sz="3200" b="1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820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400">
                <a:latin typeface="나눔스퀘어 Bold"/>
                <a:ea typeface="나눔스퀘어 Bold"/>
              </a:rPr>
              <a:t>Maximize Golden Probability(MGP)</a:t>
            </a:r>
            <a:endParaRPr lang="en-US" altLang="ko-KR" sz="2400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en-US" altLang="ko-KR" sz="240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2826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1800">
                <a:latin typeface="나눔스퀘어 Bold"/>
                <a:ea typeface="나눔스퀘어 Bold"/>
              </a:rPr>
              <a:t>장점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en-US" altLang="ko-KR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1.</a:t>
            </a:r>
            <a:r>
              <a:rPr lang="ko-KR" altLang="en-US" sz="1800">
                <a:latin typeface="나눔스퀘어 Bold"/>
                <a:ea typeface="나눔스퀘어 Bold"/>
              </a:rPr>
              <a:t> 정보 이득 최대화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황금 확률 손실 함수는 정보 이득을 최대화하기 위해 설계되었고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정보 이득은 모델의 예측 정확도를 향상시키는 데 도움을 줌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2.</a:t>
            </a:r>
            <a:r>
              <a:rPr lang="ko-KR" altLang="en-US" sz="1800">
                <a:latin typeface="나눔스퀘어 Bold"/>
                <a:ea typeface="나눔스퀘어 Bold"/>
              </a:rPr>
              <a:t> 불확실성 처리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이 손실 함수는 불확실성을 적절하게 다루는 데 도움이 될 수 있고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모델이 예측의 불확실성을 고려하고 불확실한 예측에 높은 손실을 할당할 수 있음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3.</a:t>
            </a:r>
            <a:r>
              <a:rPr lang="ko-KR" altLang="en-US" sz="1800">
                <a:latin typeface="나눔스퀘어 Bold"/>
                <a:ea typeface="나눔스퀘어 Bold"/>
              </a:rPr>
              <a:t> 문제에 따른 조정 가능성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황금 확률 손실 함수는 문제의 특성에 따라 조정할 수 있고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다양한 작업에 적용할 수 있는 유연성을 제공함</a:t>
            </a:r>
            <a:endParaRPr lang="ko-KR" altLang="en-US" sz="18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>
                <a:latin typeface="나눔스퀘어 Bold"/>
                <a:ea typeface="나눔스퀘어 Bold"/>
                <a:sym typeface="맑은 고딕"/>
              </a:rPr>
              <a:t>손실 함수</a:t>
            </a:r>
            <a:endParaRPr lang="ko-KR" altLang="en-US" sz="3200" b="1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820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400">
                <a:latin typeface="나눔스퀘어 Bold"/>
                <a:ea typeface="나눔스퀘어 Bold"/>
              </a:rPr>
              <a:t>Maximize Golden Probability(MGP)</a:t>
            </a:r>
            <a:endParaRPr lang="en-US" altLang="ko-KR" sz="2400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en-US" altLang="ko-KR" sz="240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3931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1800">
                <a:latin typeface="나눔스퀘어 Bold"/>
                <a:ea typeface="나눔스퀘어 Bold"/>
              </a:rPr>
              <a:t>단점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en-US" altLang="ko-KR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1.</a:t>
            </a:r>
            <a:r>
              <a:rPr lang="ko-KR" altLang="en-US" sz="1800">
                <a:latin typeface="나눔스퀘어 Bold"/>
                <a:ea typeface="나눔스퀘어 Bold"/>
              </a:rPr>
              <a:t> 복잡성과 계산 비용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이 손실 함수는 종종 복잡하며 계산 비용이 높음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따라서 대규모 데이터셋과 모델에 적용할 때 계산 자원이 필요함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2.</a:t>
            </a:r>
            <a:r>
              <a:rPr lang="ko-KR" altLang="en-US" sz="1800">
                <a:latin typeface="나눔스퀘어 Bold"/>
                <a:ea typeface="나눔스퀘어 Bold"/>
              </a:rPr>
              <a:t> 하이퍼파라미터 설정의 어려움</a:t>
            </a:r>
            <a:r>
              <a:rPr lang="en-US" altLang="ko-KR" sz="1800">
                <a:latin typeface="나눔스퀘어 Bold"/>
                <a:ea typeface="나눔스퀘어 Bold"/>
              </a:rPr>
              <a:t> : </a:t>
            </a:r>
            <a:r>
              <a:rPr lang="ko-KR" altLang="en-US" sz="1800">
                <a:latin typeface="나눔스퀘어 Bold"/>
                <a:ea typeface="나눔스퀘어 Bold"/>
              </a:rPr>
              <a:t>황금 확률 손실 함수에는 여러 하이퍼파라미터가 포함될 수 있으며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이를 적절하게 조정하는 것이 어려움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3.</a:t>
            </a:r>
            <a:r>
              <a:rPr lang="ko-KR" altLang="en-US" sz="1800">
                <a:latin typeface="나눔스퀘어 Bold"/>
                <a:ea typeface="나눔스퀘어 Bold"/>
              </a:rPr>
              <a:t> 일반성 부재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이 손실 함수가 모든 문제와 모델에 적합하지 않을 수 있고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일부 특정한 상황에서는 다른 손실 함수가 더 효과적일 수 있음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lvl="3" indent="0">
              <a:buFont typeface="Arial"/>
              <a:buNone/>
              <a:defRPr/>
            </a:pPr>
            <a:r>
              <a:rPr lang="ko-KR" altLang="en-US" sz="1800" b="1">
                <a:solidFill>
                  <a:srgbClr val="ff0000"/>
                </a:solidFill>
                <a:latin typeface="나눔스퀘어 Bold"/>
                <a:ea typeface="나눔스퀘어 Bold"/>
              </a:rPr>
              <a:t>※ 황금 확률 손실 함수는 특정 응용 분야와 작업에 따라 그 효과와 적절성이 다를 수 있고</a:t>
            </a:r>
            <a:r>
              <a:rPr lang="en-US" altLang="ko-KR" sz="1800" b="1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1800" b="1">
                <a:solidFill>
                  <a:srgbClr val="ff0000"/>
                </a:solidFill>
                <a:latin typeface="나눔스퀘어 Bold"/>
                <a:ea typeface="나눔스퀘어 Bold"/>
              </a:rPr>
              <a:t> 사용하기 전 주어진 문제에 대한 실험과 평가가 필요함</a:t>
            </a:r>
            <a:endParaRPr lang="ko-KR" altLang="en-US" sz="1800" b="1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>
                <a:latin typeface="나눔스퀘어 Bold"/>
                <a:ea typeface="나눔스퀘어 Bold"/>
                <a:sym typeface="맑은 고딕"/>
              </a:rPr>
              <a:t>손실 함수</a:t>
            </a:r>
            <a:endParaRPr lang="ko-KR" altLang="en-US" sz="3200" b="1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6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2363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  <a:defRPr/>
            </a:pPr>
            <a:r>
              <a:rPr lang="en-US" altLang="ko-KR" sz="2400">
                <a:latin typeface="나눔스퀘어 Bold"/>
                <a:ea typeface="나눔스퀘어 Bold"/>
              </a:rPr>
              <a:t>2.</a:t>
            </a:r>
            <a:r>
              <a:rPr lang="ko-KR" altLang="en-US" sz="2400">
                <a:latin typeface="나눔스퀘어 Bold"/>
                <a:ea typeface="나눔스퀘어 Bold"/>
              </a:rPr>
              <a:t>  </a:t>
            </a:r>
            <a:r>
              <a:rPr lang="en-US" altLang="ko-KR" sz="2400">
                <a:latin typeface="나눔스퀘어 Bold"/>
                <a:ea typeface="나눔스퀘어 Bold"/>
              </a:rPr>
              <a:t>Cross Entropy</a:t>
            </a: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5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en-US" altLang="ko-KR" sz="240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337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1800">
                <a:latin typeface="나눔스퀘어 Bold"/>
                <a:ea typeface="나눔스퀘어 Bold"/>
              </a:rPr>
              <a:t>장점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1.</a:t>
            </a:r>
            <a:r>
              <a:rPr lang="ko-KR" altLang="en-US" sz="1800">
                <a:latin typeface="나눔스퀘어 Bold"/>
                <a:ea typeface="나눔스퀘어 Bold"/>
              </a:rPr>
              <a:t> 미분 가능성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교차 엔트로피 손실 함수는 미분 가능한 함수고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이는 경사 하강법과 같은 최적화 알고리즘을 사용하여 모델 파라미터를 업데이트하는 데 유용함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2.</a:t>
            </a:r>
            <a:r>
              <a:rPr lang="ko-KR" altLang="en-US" sz="1800">
                <a:latin typeface="나눔스퀘어 Bold"/>
                <a:ea typeface="나눔스퀘어 Bold"/>
              </a:rPr>
              <a:t> 확률적 해석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교차 엔트로피 손실은 정보 이론과 관련이 있고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확률적 해석에 기반하여 모델의 예측 확률 분포와 실제 분포 간의 차이를 측정함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이로써 모델의 예측이 불확실성을 반영하고 정확한 정보를 얻을 수 있음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3.</a:t>
            </a:r>
            <a:r>
              <a:rPr lang="ko-KR" altLang="en-US" sz="1800">
                <a:latin typeface="나눔스퀘어 Bold"/>
                <a:ea typeface="나눔스퀘어 Bold"/>
              </a:rPr>
              <a:t> 분류에 적합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교차 엔트로피 손실은 주로 분류 문제에서 사용되고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다중 클래스 분류와 이진 분류 모두에 적용할 수 있음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모델이 예측한 클래스와 실제 클래스 간의  차이를 측정하며 모델 학습에 도움줌</a:t>
            </a:r>
            <a:endParaRPr lang="ko-KR" altLang="en-US" sz="18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>
                <a:latin typeface="나눔스퀘어 Bold"/>
                <a:ea typeface="나눔스퀘어 Bold"/>
                <a:sym typeface="맑은 고딕"/>
              </a:rPr>
              <a:t>손실 함수</a:t>
            </a:r>
            <a:endParaRPr lang="ko-KR" altLang="en-US" sz="3200" b="1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7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2363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  <a:defRPr/>
            </a:pPr>
            <a:r>
              <a:rPr lang="en-US" altLang="ko-KR" sz="2400">
                <a:latin typeface="나눔스퀘어 Bold"/>
                <a:ea typeface="나눔스퀘어 Bold"/>
              </a:rPr>
              <a:t>2.</a:t>
            </a:r>
            <a:r>
              <a:rPr lang="ko-KR" altLang="en-US" sz="2400">
                <a:latin typeface="나눔스퀘어 Bold"/>
                <a:ea typeface="나눔스퀘어 Bold"/>
              </a:rPr>
              <a:t>  </a:t>
            </a:r>
            <a:r>
              <a:rPr lang="en-US" altLang="ko-KR" sz="2400">
                <a:latin typeface="나눔스퀘어 Bold"/>
                <a:ea typeface="나눔스퀘어 Bold"/>
              </a:rPr>
              <a:t>Cross Entropy</a:t>
            </a: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5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en-US" altLang="ko-KR" sz="240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4474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1800">
                <a:latin typeface="나눔스퀘어 Bold"/>
                <a:ea typeface="나눔스퀘어 Bold"/>
              </a:rPr>
              <a:t>단점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1.</a:t>
            </a:r>
            <a:r>
              <a:rPr lang="ko-KR" altLang="en-US" sz="1800">
                <a:latin typeface="나눔스퀘어 Bold"/>
                <a:ea typeface="나눔스퀘어 Bold"/>
              </a:rPr>
              <a:t> 클래스 불균형 대응 어려움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클래스 간 데이터 불균형이 있는 경우 교차 엔트로피 손실은 불균형한 클래스에 대한 모델의 편향을 초래할 수 있음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이러한 문제를 해결하기 위해 가중치를 사용하거나 다른 손실 함수를 고려할 수 있음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2.</a:t>
            </a:r>
            <a:r>
              <a:rPr lang="ko-KR" altLang="en-US" sz="1800">
                <a:latin typeface="나눔스퀘어 Bold"/>
                <a:ea typeface="나눔스퀘어 Bold"/>
              </a:rPr>
              <a:t> 특히 큰 이상치에 민감성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교차 엔트로피 손실 함수는 이상치에 민감할 수 있으며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이러한 이상치가 모델 학습을 방해할 수 있음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모델이 정확한 분류를 위해 이상치에 민감하게 반응할 수 있음</a:t>
            </a:r>
            <a:endParaRPr lang="en-US" altLang="ko-KR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3.</a:t>
            </a:r>
            <a:r>
              <a:rPr lang="ko-KR" altLang="en-US" sz="1800">
                <a:latin typeface="나눔스퀘어 Bold"/>
                <a:ea typeface="나눔스퀘어 Bold"/>
              </a:rPr>
              <a:t> 수렴 속도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교차 엔트로피 손실 함수는 초기에는 빠르게 수렴할 수 있지만 수렴이 더 느려질 수 있음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이는 특히 고차원 데이터나 복잡한 모델에서 발생할 수 있으며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학습률 및 초기화와 관련된 하이퍼파라미터 설정이 중요함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800" b="1">
                <a:solidFill>
                  <a:srgbClr val="ff0000"/>
                </a:solidFill>
                <a:latin typeface="나눔스퀘어 Bold"/>
                <a:ea typeface="나눔스퀘어 Bold"/>
              </a:rPr>
              <a:t>※ 교차 엔트로피 손실 함수는 분류 작업에서 널리 사용되며</a:t>
            </a:r>
            <a:r>
              <a:rPr lang="en-US" altLang="ko-KR" sz="1800" b="1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1800" b="1">
                <a:solidFill>
                  <a:srgbClr val="ff0000"/>
                </a:solidFill>
                <a:latin typeface="나눔스퀘어 Bold"/>
                <a:ea typeface="나눔스퀘어 Bold"/>
              </a:rPr>
              <a:t> 많은 경우 효과적이지만 특정 상황에서는 단점을 고려하여 대안적인 손실 함수를 고려해야 함</a:t>
            </a:r>
            <a:endParaRPr lang="ko-KR" altLang="en-US" sz="1800" b="1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>
                <a:latin typeface="나눔스퀘어 Bold"/>
                <a:ea typeface="나눔스퀘어 Bold"/>
                <a:sym typeface="맑은 고딕"/>
              </a:rPr>
              <a:t>손실 함수</a:t>
            </a:r>
            <a:endParaRPr lang="ko-KR" altLang="en-US" sz="3200" b="1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8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2363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  <a:defRPr/>
            </a:pPr>
            <a:r>
              <a:rPr lang="en-US" altLang="ko-KR" sz="2400">
                <a:latin typeface="나눔스퀘어 Bold"/>
                <a:ea typeface="나눔스퀘어 Bold"/>
              </a:rPr>
              <a:t>3.</a:t>
            </a:r>
            <a:r>
              <a:rPr lang="ko-KR" altLang="en-US" sz="2400">
                <a:latin typeface="나눔스퀘어 Bold"/>
                <a:ea typeface="나눔스퀘어 Bold"/>
              </a:rPr>
              <a:t>  </a:t>
            </a:r>
            <a:r>
              <a:rPr lang="en-US" altLang="ko-KR" sz="2400">
                <a:latin typeface="나눔스퀘어 Bold"/>
                <a:ea typeface="나눔스퀘어 Bold"/>
              </a:rPr>
              <a:t>Local Hinge</a:t>
            </a: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5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en-US" altLang="ko-KR" sz="240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2826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1800">
                <a:latin typeface="나눔스퀘어 Bold"/>
                <a:ea typeface="나눔스퀘어 Bold"/>
              </a:rPr>
              <a:t>장점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1.</a:t>
            </a:r>
            <a:r>
              <a:rPr lang="ko-KR" altLang="en-US" sz="1800">
                <a:latin typeface="나눔스퀘어 Bold"/>
                <a:ea typeface="나눔스퀘어 Bold"/>
              </a:rPr>
              <a:t> 강인성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</a:t>
            </a:r>
            <a:r>
              <a:rPr lang="en-US" altLang="ko-KR" sz="1800">
                <a:latin typeface="나눔스퀘어 Bold"/>
                <a:ea typeface="나눔스퀘어 Bold"/>
              </a:rPr>
              <a:t>Local Hinge </a:t>
            </a:r>
            <a:r>
              <a:rPr lang="ko-KR" altLang="en-US" sz="1800">
                <a:latin typeface="나눔스퀘어 Bold"/>
                <a:ea typeface="나눔스퀘어 Bold"/>
              </a:rPr>
              <a:t>손실 함수는 이상치에 상대적으로 민감하지 않음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이는 모델이 특이한 데이터 포인트에 크게 영향을 받지 않고 안정적으로 학습할 수 있음을 의미함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2.</a:t>
            </a:r>
            <a:r>
              <a:rPr lang="ko-KR" altLang="en-US" sz="1800">
                <a:latin typeface="나눔스퀘어 Bold"/>
                <a:ea typeface="나눔스퀘어 Bold"/>
              </a:rPr>
              <a:t> 클래스 간 </a:t>
            </a:r>
            <a:r>
              <a:rPr lang="en-US" altLang="ko-KR" sz="1800">
                <a:latin typeface="나눔스퀘어 Bold"/>
                <a:ea typeface="나눔스퀘어 Bold"/>
              </a:rPr>
              <a:t>Margin </a:t>
            </a:r>
            <a:r>
              <a:rPr lang="ko-KR" altLang="en-US" sz="1800">
                <a:latin typeface="나눔스퀘어 Bold"/>
                <a:ea typeface="나눔스퀘어 Bold"/>
              </a:rPr>
              <a:t>강화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</a:t>
            </a:r>
            <a:r>
              <a:rPr lang="en-US" altLang="ko-KR" sz="1800">
                <a:latin typeface="나눔스퀘어 Bold"/>
                <a:ea typeface="나눔스퀘어 Bold"/>
              </a:rPr>
              <a:t>Local Hinge</a:t>
            </a:r>
            <a:r>
              <a:rPr lang="ko-KR" altLang="en-US" sz="1800">
                <a:latin typeface="나눔스퀘어 Bold"/>
                <a:ea typeface="나눔스퀘어 Bold"/>
              </a:rPr>
              <a:t> 손실은 클래스 간 간격</a:t>
            </a:r>
            <a:r>
              <a:rPr lang="en-US" altLang="ko-KR" sz="1800">
                <a:latin typeface="나눔스퀘어 Bold"/>
                <a:ea typeface="나눔스퀘어 Bold"/>
              </a:rPr>
              <a:t>(Margin)</a:t>
            </a:r>
            <a:r>
              <a:rPr lang="ko-KR" altLang="en-US" sz="1800">
                <a:latin typeface="나눔스퀘어 Bold"/>
                <a:ea typeface="나눔스퀘어 Bold"/>
              </a:rPr>
              <a:t>을 최대화하는 것을 목표로 하며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이는 분류 모델의 성능을 향상시킬 수 있음</a:t>
            </a:r>
            <a:endParaRPr lang="en-US" altLang="ko-KR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3.</a:t>
            </a:r>
            <a:r>
              <a:rPr lang="ko-KR" altLang="en-US" sz="1800">
                <a:latin typeface="나눔스퀘어 Bold"/>
                <a:ea typeface="나눔스퀘어 Bold"/>
              </a:rPr>
              <a:t> </a:t>
            </a:r>
            <a:r>
              <a:rPr lang="en-US" altLang="ko-KR" sz="1800">
                <a:latin typeface="나눔스퀘어 Bold"/>
                <a:ea typeface="나눔스퀘어 Bold"/>
              </a:rPr>
              <a:t>SVM</a:t>
            </a:r>
            <a:r>
              <a:rPr lang="ko-KR" altLang="en-US" sz="1800">
                <a:latin typeface="나눔스퀘어 Bold"/>
                <a:ea typeface="나눔스퀘어 Bold"/>
              </a:rPr>
              <a:t>과의 관련성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</a:t>
            </a:r>
            <a:r>
              <a:rPr lang="en-US" altLang="ko-KR" sz="1800">
                <a:latin typeface="나눔스퀘어 Bold"/>
                <a:ea typeface="나눔스퀘어 Bold"/>
              </a:rPr>
              <a:t>Local Hinge</a:t>
            </a:r>
            <a:r>
              <a:rPr lang="ko-KR" altLang="en-US" sz="1800">
                <a:latin typeface="나눔스퀘어 Bold"/>
                <a:ea typeface="나눔스퀘어 Bold"/>
              </a:rPr>
              <a:t> 손실은 </a:t>
            </a:r>
            <a:r>
              <a:rPr lang="en-US" altLang="ko-KR" sz="1800">
                <a:latin typeface="나눔스퀘어 Bold"/>
                <a:ea typeface="나눔스퀘어 Bold"/>
              </a:rPr>
              <a:t>Support Vector Machines (SVM)</a:t>
            </a:r>
            <a:r>
              <a:rPr lang="ko-KR" altLang="en-US" sz="1800">
                <a:latin typeface="나눔스퀘어 Bold"/>
                <a:ea typeface="나눔스퀘어 Bold"/>
              </a:rPr>
              <a:t>와 밀접한 관련이 있으며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</a:t>
            </a:r>
            <a:r>
              <a:rPr lang="en-US" altLang="ko-KR" sz="1800">
                <a:latin typeface="나눔스퀘어 Bold"/>
                <a:ea typeface="나눔스퀘어 Bold"/>
              </a:rPr>
              <a:t>SVM</a:t>
            </a:r>
            <a:r>
              <a:rPr lang="ko-KR" altLang="en-US" sz="1800">
                <a:latin typeface="나눔스퀘어 Bold"/>
                <a:ea typeface="나눔스퀘어 Bold"/>
              </a:rPr>
              <a:t>에서 사용되는 손실 함수임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따라서 </a:t>
            </a:r>
            <a:r>
              <a:rPr lang="en-US" altLang="ko-KR" sz="1800">
                <a:latin typeface="나눔스퀘어 Bold"/>
                <a:ea typeface="나눔스퀘어 Bold"/>
              </a:rPr>
              <a:t>SVM</a:t>
            </a:r>
            <a:r>
              <a:rPr lang="ko-KR" altLang="en-US" sz="1800">
                <a:latin typeface="나눔스퀘어 Bold"/>
                <a:ea typeface="나눔스퀘어 Bold"/>
              </a:rPr>
              <a:t>과 관련된 이론과 기술을 활용할 수 있음</a:t>
            </a:r>
            <a:endParaRPr lang="ko-KR" altLang="en-US" sz="18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>
                <a:latin typeface="나눔스퀘어 Bold"/>
                <a:ea typeface="나눔스퀘어 Bold"/>
                <a:sym typeface="맑은 고딕"/>
              </a:rPr>
              <a:t>손실 함수</a:t>
            </a:r>
            <a:endParaRPr lang="ko-KR" altLang="en-US" sz="3200" b="1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9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2363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  <a:defRPr/>
            </a:pPr>
            <a:r>
              <a:rPr lang="en-US" altLang="ko-KR" sz="2400">
                <a:latin typeface="나눔스퀘어 Bold"/>
                <a:ea typeface="나눔스퀘어 Bold"/>
              </a:rPr>
              <a:t>3.</a:t>
            </a:r>
            <a:r>
              <a:rPr lang="ko-KR" altLang="en-US" sz="2400">
                <a:latin typeface="나눔스퀘어 Bold"/>
                <a:ea typeface="나눔스퀘어 Bold"/>
              </a:rPr>
              <a:t>  </a:t>
            </a:r>
            <a:r>
              <a:rPr lang="en-US" altLang="ko-KR" sz="2400">
                <a:latin typeface="나눔스퀘어 Bold"/>
                <a:ea typeface="나눔스퀘어 Bold"/>
              </a:rPr>
              <a:t>Local Hinge</a:t>
            </a: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5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400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en-US" altLang="ko-KR" sz="240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2826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1800">
                <a:latin typeface="나눔스퀘어 Bold"/>
                <a:ea typeface="나눔스퀘어 Bold"/>
              </a:rPr>
              <a:t>단점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1.</a:t>
            </a:r>
            <a:r>
              <a:rPr lang="ko-KR" altLang="en-US" sz="1800">
                <a:latin typeface="나눔스퀘어 Bold"/>
                <a:ea typeface="나눔스퀘어 Bold"/>
              </a:rPr>
              <a:t> 계산 복잡성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</a:t>
            </a:r>
            <a:r>
              <a:rPr lang="en-US" altLang="ko-KR" sz="1800">
                <a:latin typeface="나눔스퀘어 Bold"/>
                <a:ea typeface="나눔스퀘어 Bold"/>
              </a:rPr>
              <a:t>Local Hinge</a:t>
            </a:r>
            <a:r>
              <a:rPr lang="ko-KR" altLang="en-US" sz="1800">
                <a:latin typeface="나눔스퀘어 Bold"/>
                <a:ea typeface="나눔스퀘어 Bold"/>
              </a:rPr>
              <a:t> 손실 함수는 계산적으로 비용이 많이 들 수 있으며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특히 대규모 데이터셋에서는 학습 시간이 길어질 수 있음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2.</a:t>
            </a:r>
            <a:r>
              <a:rPr lang="ko-KR" altLang="en-US" sz="1800">
                <a:latin typeface="나눔스퀘어 Bold"/>
                <a:ea typeface="나눔스퀘어 Bold"/>
              </a:rPr>
              <a:t> </a:t>
            </a:r>
            <a:r>
              <a:rPr lang="en-US" altLang="ko-KR" sz="1800">
                <a:latin typeface="나눔스퀘어 Bold"/>
                <a:ea typeface="나눔스퀘어 Bold"/>
              </a:rPr>
              <a:t>Overfitting </a:t>
            </a:r>
            <a:r>
              <a:rPr lang="ko-KR" altLang="en-US" sz="1800">
                <a:latin typeface="나눔스퀘어 Bold"/>
                <a:ea typeface="나눔스퀘어 Bold"/>
              </a:rPr>
              <a:t>위험성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모델이 </a:t>
            </a:r>
            <a:r>
              <a:rPr lang="en-US" altLang="ko-KR" sz="1800">
                <a:latin typeface="나눔스퀘어 Bold"/>
                <a:ea typeface="나눔스퀘어 Bold"/>
              </a:rPr>
              <a:t>Local Hinge</a:t>
            </a:r>
            <a:r>
              <a:rPr lang="ko-KR" altLang="en-US" sz="1800">
                <a:latin typeface="나눔스퀘어 Bold"/>
                <a:ea typeface="나눔스퀘어 Bold"/>
              </a:rPr>
              <a:t> 손실을 사용할 때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과적합</a:t>
            </a:r>
            <a:r>
              <a:rPr lang="en-US" altLang="ko-KR" sz="1800">
                <a:latin typeface="나눔스퀘어 Bold"/>
                <a:ea typeface="나눔스퀘어 Bold"/>
              </a:rPr>
              <a:t>(Overfitting)</a:t>
            </a:r>
            <a:r>
              <a:rPr lang="ko-KR" altLang="en-US" sz="1800">
                <a:latin typeface="나눔스퀘어 Bold"/>
                <a:ea typeface="나눔스퀘어 Bold"/>
              </a:rPr>
              <a:t> 문제가 발생할 수 있음</a:t>
            </a:r>
            <a:r>
              <a:rPr lang="en-US" altLang="ko-KR" sz="1800">
                <a:latin typeface="나눔스퀘어 Bold"/>
                <a:ea typeface="나눔스퀘어 Bold"/>
              </a:rPr>
              <a:t>.</a:t>
            </a:r>
            <a:r>
              <a:rPr lang="ko-KR" altLang="en-US" sz="1800">
                <a:latin typeface="나눔스퀘어 Bold"/>
                <a:ea typeface="나눔스퀘어 Bold"/>
              </a:rPr>
              <a:t> 특히 소수 클래스의 데이터가 부족한 경우 더 큰 문제가 될 수 있음</a:t>
            </a: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800">
              <a:latin typeface="나눔스퀘어 Bold"/>
              <a:ea typeface="나눔스퀘어 Bold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>
                <a:latin typeface="나눔스퀘어 Bold"/>
                <a:ea typeface="나눔스퀘어 Bold"/>
              </a:rPr>
              <a:t>3.</a:t>
            </a:r>
            <a:r>
              <a:rPr lang="ko-KR" altLang="en-US" sz="1800">
                <a:latin typeface="나눔스퀘어 Bold"/>
                <a:ea typeface="나눔스퀘어 Bold"/>
              </a:rPr>
              <a:t> 해석의 어려움 </a:t>
            </a:r>
            <a:r>
              <a:rPr lang="en-US" altLang="ko-KR" sz="1800">
                <a:latin typeface="나눔스퀘어 Bold"/>
                <a:ea typeface="나눔스퀘어 Bold"/>
              </a:rPr>
              <a:t>:</a:t>
            </a:r>
            <a:r>
              <a:rPr lang="ko-KR" altLang="en-US" sz="1800">
                <a:latin typeface="나눔스퀘어 Bold"/>
                <a:ea typeface="나눔스퀘어 Bold"/>
              </a:rPr>
              <a:t> </a:t>
            </a:r>
            <a:r>
              <a:rPr lang="en-US" altLang="ko-KR" sz="1800">
                <a:latin typeface="나눔스퀘어 Bold"/>
                <a:ea typeface="나눔스퀘어 Bold"/>
              </a:rPr>
              <a:t>Local Hinge </a:t>
            </a:r>
            <a:r>
              <a:rPr lang="ko-KR" altLang="en-US" sz="1800">
                <a:latin typeface="나눔스퀘어 Bold"/>
                <a:ea typeface="나눔스퀘어 Bold"/>
              </a:rPr>
              <a:t>손실을 사용하는 모델은 해석하기 어려울 수 있고</a:t>
            </a:r>
            <a:r>
              <a:rPr lang="en-US" altLang="ko-KR" sz="1800">
                <a:latin typeface="나눔스퀘어 Bold"/>
                <a:ea typeface="나눔스퀘어 Bold"/>
              </a:rPr>
              <a:t>,</a:t>
            </a:r>
            <a:r>
              <a:rPr lang="ko-KR" altLang="en-US" sz="1800">
                <a:latin typeface="나눔스퀘어 Bold"/>
                <a:ea typeface="나눔스퀘어 Bold"/>
              </a:rPr>
              <a:t> 결과를 해석하고 설명하기도 어려움</a:t>
            </a:r>
            <a:endParaRPr lang="ko-KR" altLang="en-US" sz="18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2467</ep:Words>
  <ep:PresentationFormat>와이드스크린</ep:PresentationFormat>
  <ep:Paragraphs>385</ep:Paragraphs>
  <ep:Slides>12</ep:Slides>
  <ep:Notes>28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2017-11-16T00:50:54.000</dcterms:created>
  <dc:creator>user6616</dc:creator>
  <cp:lastModifiedBy>rlaeh</cp:lastModifiedBy>
  <dcterms:modified xsi:type="dcterms:W3CDTF">2023-10-09T13:55:53.715</dcterms:modified>
  <cp:revision>105</cp:revision>
  <dc:title>PowerPoint 프레젠테이션</dc:title>
  <cp:version>1000.0000.01</cp:version>
</cp:coreProperties>
</file>