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68" r:id="rId7"/>
    <p:sldId id="269" r:id="rId8"/>
    <p:sldId id="262" r:id="rId9"/>
    <p:sldId id="273" r:id="rId10"/>
    <p:sldId id="272" r:id="rId11"/>
    <p:sldId id="267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스퀘어 Bold" panose="020B0600000101010101" pitchFamily="50" charset="-127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6888D3-DA36-44D9-883F-86DC640371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0515" autoAdjust="0"/>
  </p:normalViewPr>
  <p:slideViewPr>
    <p:cSldViewPr snapToGrid="0">
      <p:cViewPr varScale="1">
        <p:scale>
          <a:sx n="103" d="100"/>
          <a:sy n="103" d="100"/>
        </p:scale>
        <p:origin x="86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r>
              <a:rPr lang="ko-KR" altLang="en-US" sz="1100" dirty="0">
                <a:latin typeface="나눔스퀘어 Bold"/>
                <a:ea typeface="나눔스퀘어 Bold"/>
              </a:rPr>
              <a:t>어절태그</a:t>
            </a:r>
            <a:r>
              <a:rPr lang="en-US" altLang="ko-KR" sz="1100" dirty="0">
                <a:latin typeface="나눔스퀘어 Bold"/>
                <a:ea typeface="나눔스퀘어 Bold"/>
              </a:rPr>
              <a:t>, </a:t>
            </a:r>
            <a:r>
              <a:rPr lang="ko-KR" altLang="en-US" sz="1100" dirty="0">
                <a:latin typeface="나눔스퀘어 Bold"/>
                <a:ea typeface="나눔스퀘어 Bold"/>
              </a:rPr>
              <a:t>서술어의 어휘 및 품사정보</a:t>
            </a:r>
            <a:r>
              <a:rPr lang="en-US" altLang="ko-KR" sz="1100" dirty="0">
                <a:latin typeface="나눔스퀘어 Bold"/>
                <a:ea typeface="나눔스퀘어 Bold"/>
              </a:rPr>
              <a:t>, </a:t>
            </a:r>
            <a:r>
              <a:rPr lang="ko-KR" altLang="en-US" sz="1100" dirty="0">
                <a:latin typeface="나눔스퀘어 Bold"/>
                <a:ea typeface="나눔스퀘어 Bold"/>
              </a:rPr>
              <a:t>서술어와 현재 어절 사이의 위치 정보</a:t>
            </a:r>
            <a:r>
              <a:rPr lang="en-US" altLang="ko-KR" sz="1100" dirty="0">
                <a:latin typeface="나눔스퀘어 Bold"/>
                <a:ea typeface="나눔스퀘어 Bold"/>
              </a:rPr>
              <a:t>, head</a:t>
            </a:r>
            <a:r>
              <a:rPr lang="ko-KR" altLang="en-US" sz="1100" dirty="0">
                <a:latin typeface="나눔스퀘어 Bold"/>
                <a:ea typeface="나눔스퀘어 Bold"/>
              </a:rPr>
              <a:t>의 위치가 사용되었다</a:t>
            </a:r>
            <a:r>
              <a:rPr lang="en-US" altLang="ko-KR" sz="1100" dirty="0">
                <a:latin typeface="나눔스퀘어 Bold"/>
                <a:ea typeface="나눔스퀘어 Bold"/>
              </a:rPr>
              <a:t>.</a:t>
            </a:r>
            <a:endParaRPr lang="ko-KR" altLang="en-US" sz="1100" dirty="0">
              <a:latin typeface="나눔스퀘어 Bold"/>
              <a:ea typeface="나눔스퀘어 Bold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16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430" name="Google Shape;43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94" name="Google Shape;9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하지만 전체 데이터를 기준으로 </a:t>
            </a:r>
            <a:r>
              <a:rPr lang="en-US" altLang="ko-KR" dirty="0"/>
              <a:t>mean/variance</a:t>
            </a:r>
            <a:r>
              <a:rPr lang="ko-KR" altLang="en-US" dirty="0"/>
              <a:t>를 학습시마다 계산하면 </a:t>
            </a:r>
            <a:r>
              <a:rPr lang="ko-KR" altLang="en-US" dirty="0" err="1"/>
              <a:t>계산량이</a:t>
            </a:r>
            <a:r>
              <a:rPr lang="ko-KR" altLang="en-US" dirty="0"/>
              <a:t> 많이 필요한데</a:t>
            </a:r>
            <a:r>
              <a:rPr lang="en-US" altLang="ko-KR" dirty="0"/>
              <a:t>, </a:t>
            </a:r>
            <a:r>
              <a:rPr lang="ko-KR" altLang="en-US" dirty="0"/>
              <a:t>이때 나온 방법이 </a:t>
            </a:r>
            <a:r>
              <a:rPr lang="en-US" altLang="ko-KR" dirty="0"/>
              <a:t>Batch Normalization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Batch Normalization</a:t>
            </a:r>
            <a:r>
              <a:rPr lang="ko-KR" altLang="en-US" dirty="0"/>
              <a:t>을 사용함으로써</a:t>
            </a:r>
            <a:r>
              <a:rPr lang="en-US" altLang="ko-KR" dirty="0"/>
              <a:t>, </a:t>
            </a:r>
            <a:r>
              <a:rPr lang="ko-KR" altLang="en-US" dirty="0"/>
              <a:t>더 큰 </a:t>
            </a:r>
            <a:r>
              <a:rPr lang="en-US" altLang="ko-KR" dirty="0"/>
              <a:t>learning rate</a:t>
            </a:r>
            <a:r>
              <a:rPr lang="ko-KR" altLang="en-US" dirty="0"/>
              <a:t>를 사용하여 학습속도를 향상시키고</a:t>
            </a:r>
            <a:r>
              <a:rPr lang="en-US" altLang="ko-KR" dirty="0"/>
              <a:t>,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Covariate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r>
              <a:rPr lang="ko-KR" altLang="en-US" dirty="0"/>
              <a:t> 문제를 줄이고</a:t>
            </a:r>
            <a:r>
              <a:rPr lang="en-US" altLang="ko-KR" dirty="0"/>
              <a:t>,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더 큰 </a:t>
            </a:r>
            <a:r>
              <a:rPr lang="en-US" altLang="ko-KR" dirty="0"/>
              <a:t>weigh</a:t>
            </a:r>
            <a:r>
              <a:rPr lang="ko-KR" altLang="en-US" dirty="0"/>
              <a:t>가 더 작은 </a:t>
            </a:r>
            <a:r>
              <a:rPr lang="en-US" altLang="ko-KR" dirty="0"/>
              <a:t>gradient</a:t>
            </a:r>
            <a:r>
              <a:rPr lang="ko-KR" altLang="en-US" dirty="0"/>
              <a:t>를 유도하기 때문에 </a:t>
            </a:r>
            <a:r>
              <a:rPr lang="en-US" altLang="ko-KR" dirty="0"/>
              <a:t>parameter growth</a:t>
            </a:r>
            <a:r>
              <a:rPr lang="ko-KR" altLang="en-US" dirty="0"/>
              <a:t>가 안정화 되는 효과를 볼 수 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 batch size</a:t>
            </a:r>
            <a:r>
              <a:rPr lang="ko-KR" altLang="en-US" dirty="0"/>
              <a:t>에 따라 </a:t>
            </a:r>
            <a:r>
              <a:rPr lang="en-US" altLang="ko-KR" dirty="0"/>
              <a:t>batch normalization</a:t>
            </a:r>
            <a:r>
              <a:rPr lang="ko-KR" altLang="en-US" dirty="0"/>
              <a:t>의 효과가 변하고</a:t>
            </a:r>
            <a:r>
              <a:rPr lang="en-US" altLang="ko-KR" dirty="0"/>
              <a:t>, train</a:t>
            </a:r>
            <a:r>
              <a:rPr lang="ko-KR" altLang="en-US" dirty="0"/>
              <a:t>할 때와 </a:t>
            </a:r>
            <a:r>
              <a:rPr lang="en-US" altLang="ko-KR" dirty="0"/>
              <a:t>test</a:t>
            </a:r>
            <a:r>
              <a:rPr lang="ko-KR" altLang="en-US" dirty="0"/>
              <a:t>할 때의 </a:t>
            </a:r>
            <a:r>
              <a:rPr lang="ko-KR" altLang="en-US" dirty="0" err="1"/>
              <a:t>계산량이</a:t>
            </a:r>
            <a:r>
              <a:rPr lang="ko-KR" altLang="en-US" dirty="0"/>
              <a:t> 다르다는 문제가 생기는데</a:t>
            </a:r>
            <a:r>
              <a:rPr lang="en-US" altLang="ko-KR" dirty="0"/>
              <a:t>, </a:t>
            </a:r>
            <a:r>
              <a:rPr lang="ko-KR" altLang="en-US" dirty="0"/>
              <a:t>이를 해결한 방법이 </a:t>
            </a:r>
            <a:r>
              <a:rPr lang="en-US" altLang="ko-KR" dirty="0"/>
              <a:t>layer normalization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773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18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0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61301" y="2732915"/>
            <a:ext cx="9626885" cy="10156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000" b="1" dirty="0">
                <a:solidFill>
                  <a:schemeClr val="dk1"/>
                </a:solidFill>
              </a:rPr>
              <a:t>Layer Normalized LSTM CRF</a:t>
            </a:r>
            <a:r>
              <a:rPr lang="ko-KR" altLang="en-US" sz="3000" b="1" dirty="0">
                <a:solidFill>
                  <a:schemeClr val="dk1"/>
                </a:solidFill>
              </a:rPr>
              <a:t>를 </a:t>
            </a:r>
            <a:br>
              <a:rPr lang="en-US" altLang="ko-KR" sz="3000" b="1" dirty="0">
                <a:solidFill>
                  <a:schemeClr val="dk1"/>
                </a:solidFill>
              </a:rPr>
            </a:br>
            <a:r>
              <a:rPr lang="ko-KR" altLang="en-US" sz="3000" b="1" dirty="0">
                <a:solidFill>
                  <a:schemeClr val="dk1"/>
                </a:solidFill>
              </a:rPr>
              <a:t>이용한 한국어 </a:t>
            </a:r>
            <a:r>
              <a:rPr lang="ko-KR" altLang="en-US" sz="3000" b="1" dirty="0" err="1">
                <a:solidFill>
                  <a:schemeClr val="dk1"/>
                </a:solidFill>
              </a:rPr>
              <a:t>의미역</a:t>
            </a:r>
            <a:r>
              <a:rPr lang="ko-KR" altLang="en-US" sz="3000" b="1" dirty="0">
                <a:solidFill>
                  <a:schemeClr val="dk1"/>
                </a:solidFill>
              </a:rPr>
              <a:t> 결정</a:t>
            </a:r>
          </a:p>
        </p:txBody>
      </p:sp>
      <p:sp>
        <p:nvSpPr>
          <p:cNvPr id="85" name="Google Shape;85;p1"/>
          <p:cNvSpPr txBox="1"/>
          <p:nvPr/>
        </p:nvSpPr>
        <p:spPr>
          <a:xfrm>
            <a:off x="3960538" y="1469297"/>
            <a:ext cx="4270920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고급자연어처리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87" name="Google Shape;87;p1"/>
            <p:cNvCxnSpPr/>
            <p:nvPr/>
          </p:nvCxnSpPr>
          <p:spPr>
            <a:xfrm>
              <a:off x="4337108" y="1817467"/>
              <a:ext cx="3275272" cy="0"/>
            </a:xfrm>
            <a:prstGeom prst="straightConnector1">
              <a:avLst/>
            </a:prstGeom>
            <a:solidFill>
              <a:srgbClr val="1F3864">
                <a:alpha val="69410"/>
              </a:srgbClr>
            </a:solidFill>
            <a:ln w="38100" cap="flat" cmpd="sng">
              <a:solidFill>
                <a:schemeClr val="dk1"/>
              </a:solidFill>
              <a:prstDash val="solid"/>
              <a:miter/>
            </a:ln>
          </p:spPr>
        </p:cxnSp>
        <p:sp>
          <p:nvSpPr>
            <p:cNvPr id="88" name="Google Shape;88;p1"/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3980199" y="4837287"/>
            <a:ext cx="4231599" cy="9996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가천대학교</a:t>
            </a:r>
            <a:r>
              <a:rPr lang="en-US" alt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</a:t>
            </a:r>
            <a:r>
              <a:rPr lang="ko-KR" alt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융합공학과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/>
              <a:t>202340211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 도 형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Layer Normalized LSTM CRF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10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3"/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Additional</a:t>
            </a:r>
            <a:r>
              <a:rPr lang="ko-KR" altLang="en-US" sz="2400" dirty="0">
                <a:latin typeface="나눔스퀘어 Bold"/>
                <a:ea typeface="나눔스퀘어 Bold"/>
              </a:rPr>
              <a:t> </a:t>
            </a:r>
            <a:r>
              <a:rPr lang="en-US" altLang="ko-KR" sz="2400" dirty="0">
                <a:latin typeface="나눔스퀘어 Bold"/>
                <a:ea typeface="나눔스퀘어 Bold"/>
              </a:rPr>
              <a:t>feature</a:t>
            </a:r>
          </a:p>
          <a:p>
            <a:pPr>
              <a:defRPr/>
            </a:pPr>
            <a:endParaRPr lang="en-US" altLang="ko-KR" sz="2400" dirty="0">
              <a:latin typeface="나눔스퀘어 Bold"/>
              <a:ea typeface="나눔스퀘어 Bold"/>
            </a:endParaRPr>
          </a:p>
          <a:p>
            <a:pPr>
              <a:defRPr/>
            </a:pPr>
            <a:endParaRPr lang="en-US" altLang="ko-KR" sz="2400" dirty="0">
              <a:latin typeface="나눔스퀘어 Bold"/>
              <a:ea typeface="나눔스퀘어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E3FAA8-E172-4FDC-B968-295444212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483" y="1823119"/>
            <a:ext cx="7201034" cy="42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/>
        </p:nvSpPr>
        <p:spPr>
          <a:xfrm>
            <a:off x="3151320" y="2943135"/>
            <a:ext cx="61519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726856" y="861377"/>
            <a:ext cx="10791375" cy="223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altLang="en-US" sz="2400" b="1" dirty="0"/>
              <a:t>논문 정보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en-US" altLang="ko-KR" sz="2400" b="1" dirty="0"/>
              <a:t>Batch Normalization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en-US" altLang="ko-KR" sz="2400" b="1" dirty="0"/>
              <a:t>Layer Normalization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en-US" altLang="ko-KR" sz="2400" b="1" dirty="0"/>
              <a:t>Layer Normalization (Bidirectional) LSTM CRF</a:t>
            </a:r>
            <a:endParaRPr lang="ko-KR" altLang="en-US" sz="2400" b="1" dirty="0"/>
          </a:p>
        </p:txBody>
      </p:sp>
      <p:cxnSp>
        <p:nvCxnSpPr>
          <p:cNvPr id="97" name="Google Shape;97;p4"/>
          <p:cNvCxnSpPr/>
          <p:nvPr/>
        </p:nvCxnSpPr>
        <p:spPr>
          <a:xfrm>
            <a:off x="462116" y="6613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98" name="Google Shape;98;p4"/>
          <p:cNvSpPr txBox="1"/>
          <p:nvPr/>
        </p:nvSpPr>
        <p:spPr>
          <a:xfrm>
            <a:off x="462116" y="765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320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목차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ko-KR" altLang="en-US" sz="3200" b="1">
                <a:latin typeface="맑은 고딕"/>
                <a:ea typeface="맑은 고딕"/>
                <a:sym typeface="맑은 고딕"/>
              </a:rPr>
              <a:t>논문 정보</a:t>
            </a:r>
            <a:endParaRPr lang="en-US" sz="3200"/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5286375" y="6154080"/>
            <a:ext cx="6709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https://scienceon.kisti.re.kr/srch/selectPORSrchArticle.do?cn=NPAP12638885#chatclose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81478"/>
              </p:ext>
            </p:extLst>
          </p:nvPr>
        </p:nvGraphicFramePr>
        <p:xfrm>
          <a:off x="5050065" y="1447697"/>
          <a:ext cx="6918594" cy="3993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9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977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Journal</a:t>
                      </a:r>
                      <a:b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</a:b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Info.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Name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한글 및 한국어 정보처리 학술대회 논문집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145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Category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기계 독해</a:t>
                      </a: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문서 분류</a:t>
                      </a: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문서 요약</a:t>
                      </a: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감성 분류</a:t>
                      </a: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effectLst/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3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Year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26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Author</a:t>
                      </a:r>
                      <a:r>
                        <a:rPr lang="en-US" altLang="ko-KR" sz="1200" b="1" baseline="0" dirty="0">
                          <a:latin typeface="Apple SD Gothic Neo"/>
                          <a:ea typeface="Apple SD Gothic Neo"/>
                          <a:cs typeface="Apple SD Gothic Neo"/>
                        </a:rPr>
                        <a:t> Info.</a:t>
                      </a:r>
                      <a:endParaRPr lang="ko-KR" altLang="en-US" sz="1200" b="1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dirty="0">
                          <a:latin typeface="Apple SD Gothic Neo"/>
                          <a:ea typeface="Apple SD Gothic Neo"/>
                          <a:cs typeface="Apple SD Gothic Neo"/>
                        </a:rPr>
                        <a:t>박광현</a:t>
                      </a:r>
                      <a:r>
                        <a:rPr lang="en-US" altLang="ko-KR" sz="1000" dirty="0">
                          <a:latin typeface="Apple SD Gothic Neo"/>
                          <a:ea typeface="Apple SD Gothic Neo"/>
                          <a:cs typeface="Apple SD Gothic Neo"/>
                        </a:rPr>
                        <a:t>, </a:t>
                      </a:r>
                      <a:r>
                        <a:rPr lang="ko-KR" altLang="en-US" sz="1000" dirty="0" err="1">
                          <a:latin typeface="Apple SD Gothic Neo"/>
                          <a:ea typeface="Apple SD Gothic Neo"/>
                          <a:cs typeface="Apple SD Gothic Neo"/>
                        </a:rPr>
                        <a:t>나승훈</a:t>
                      </a:r>
                      <a:endParaRPr lang="ko-KR" altLang="en-US" sz="1000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886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Keywords</a:t>
                      </a:r>
                      <a:endParaRPr lang="ko-KR" altLang="en-US" sz="1200" b="1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Batch Normalization, Covariate shift, </a:t>
                      </a:r>
                      <a:r>
                        <a:rPr lang="ko-KR" altLang="en-US" sz="1400" b="0" dirty="0" err="1">
                          <a:latin typeface="Apple SD Gothic Neo"/>
                          <a:ea typeface="Apple SD Gothic Neo"/>
                          <a:cs typeface="Apple SD Gothic Neo"/>
                        </a:rPr>
                        <a:t>딥러닝</a:t>
                      </a:r>
                      <a:endParaRPr lang="ko-KR" altLang="en-US" sz="1400" b="0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886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Dataset</a:t>
                      </a:r>
                      <a:endParaRPr lang="ko-KR" altLang="en-US" sz="1200" b="1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Korean </a:t>
                      </a:r>
                      <a:r>
                        <a:rPr lang="en-US" altLang="ko-KR" sz="1400" b="0" dirty="0" err="1">
                          <a:latin typeface="Apple SD Gothic Neo"/>
                          <a:ea typeface="Apple SD Gothic Neo"/>
                          <a:cs typeface="Apple SD Gothic Neo"/>
                        </a:rPr>
                        <a:t>Propbank</a:t>
                      </a:r>
                      <a:r>
                        <a:rPr lang="ko-KR" altLang="en-US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의 </a:t>
                      </a:r>
                      <a:r>
                        <a:rPr lang="en-US" altLang="ko-KR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Newswire </a:t>
                      </a:r>
                      <a:r>
                        <a:rPr lang="ko-KR" altLang="en-US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말뭉치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1492" y="966443"/>
            <a:ext cx="4179156" cy="563969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D321225-D3CA-4C21-A312-D7EB8D2D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92" y="966443"/>
            <a:ext cx="4179156" cy="5675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Covariate shift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Covariate shift</a:t>
            </a:r>
            <a:r>
              <a:rPr lang="ko-KR" altLang="en-US" sz="2400" dirty="0">
                <a:latin typeface="나눔스퀘어 Bold"/>
                <a:ea typeface="나눔스퀘어 Bold"/>
              </a:rPr>
              <a:t>란</a:t>
            </a:r>
            <a:r>
              <a:rPr lang="en-US" altLang="ko-KR" sz="2400" dirty="0">
                <a:latin typeface="나눔스퀘어 Bold"/>
                <a:ea typeface="나눔스퀘어 Bold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indent="0">
              <a:buFont typeface="Arial"/>
              <a:buNone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현재 </a:t>
            </a:r>
            <a:r>
              <a:rPr lang="en-US" altLang="ko-KR" sz="1800" dirty="0">
                <a:latin typeface="나눔스퀘어 Bold"/>
                <a:ea typeface="나눔스퀘어 Bold"/>
              </a:rPr>
              <a:t>layer</a:t>
            </a:r>
            <a:r>
              <a:rPr lang="ko-KR" altLang="en-US" sz="1800" dirty="0">
                <a:latin typeface="나눔스퀘어 Bold"/>
                <a:ea typeface="나눔스퀘어 Bold"/>
              </a:rPr>
              <a:t>의 입력은 이전 </a:t>
            </a:r>
            <a:r>
              <a:rPr lang="en-US" altLang="ko-KR" sz="1800" dirty="0">
                <a:latin typeface="나눔스퀘어 Bold"/>
                <a:ea typeface="나눔스퀘어 Bold"/>
              </a:rPr>
              <a:t>layer</a:t>
            </a:r>
            <a:r>
              <a:rPr lang="ko-KR" altLang="en-US" sz="1800" dirty="0">
                <a:latin typeface="나눔스퀘어 Bold"/>
                <a:ea typeface="나눔스퀘어 Bold"/>
              </a:rPr>
              <a:t>들의 변화에 영향을 받게 되는데 이전 </a:t>
            </a:r>
            <a:r>
              <a:rPr lang="en-US" altLang="ko-KR" sz="1800" dirty="0">
                <a:latin typeface="나눔스퀘어 Bold"/>
                <a:ea typeface="나눔스퀘어 Bold"/>
              </a:rPr>
              <a:t>layer</a:t>
            </a:r>
            <a:r>
              <a:rPr lang="ko-KR" altLang="en-US" sz="1800" dirty="0">
                <a:latin typeface="나눔스퀘어 Bold"/>
                <a:ea typeface="나눔스퀘어 Bold"/>
              </a:rPr>
              <a:t>의 파라미터 변화로 인해 현재 </a:t>
            </a:r>
            <a:r>
              <a:rPr lang="en-US" altLang="ko-KR" sz="1800" dirty="0">
                <a:latin typeface="나눔스퀘어 Bold"/>
                <a:ea typeface="나눔스퀘어 Bold"/>
              </a:rPr>
              <a:t>layer</a:t>
            </a:r>
            <a:r>
              <a:rPr lang="ko-KR" altLang="en-US" sz="1800" dirty="0">
                <a:latin typeface="나눔스퀘어 Bold"/>
                <a:ea typeface="나눔스퀘어 Bold"/>
              </a:rPr>
              <a:t>의 입력분포가 변하는 현상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AE2DA-C3AE-40EB-ACEB-3315B473F1C5}"/>
              </a:ext>
            </a:extLst>
          </p:cNvPr>
          <p:cNvSpPr txBox="1"/>
          <p:nvPr/>
        </p:nvSpPr>
        <p:spPr>
          <a:xfrm>
            <a:off x="462116" y="2416341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Covariate shift</a:t>
            </a:r>
            <a:r>
              <a:rPr lang="ko-KR" altLang="en-US" sz="2400" dirty="0">
                <a:latin typeface="나눔스퀘어 Bold"/>
                <a:ea typeface="나눔스퀘어 Bold"/>
              </a:rPr>
              <a:t> 줄이는 방법</a:t>
            </a:r>
            <a:endParaRPr lang="en-US" altLang="ko-KR" sz="2400" dirty="0">
              <a:latin typeface="나눔스퀘어 Bold"/>
              <a:ea typeface="나눔스퀘어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A17A7-0376-4CAF-8F89-A26F1BB5DB81}"/>
              </a:ext>
            </a:extLst>
          </p:cNvPr>
          <p:cNvSpPr txBox="1"/>
          <p:nvPr/>
        </p:nvSpPr>
        <p:spPr>
          <a:xfrm>
            <a:off x="650158" y="3001116"/>
            <a:ext cx="1002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indent="0">
              <a:buFont typeface="Arial"/>
              <a:buNone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입력을 </a:t>
            </a:r>
            <a:r>
              <a:rPr lang="en-US" altLang="ko-KR" sz="1800" dirty="0">
                <a:latin typeface="나눔스퀘어 Bold"/>
                <a:ea typeface="나눔스퀘어 Bold"/>
              </a:rPr>
              <a:t>mean 0, variance 1</a:t>
            </a:r>
            <a:r>
              <a:rPr lang="ko-KR" altLang="en-US" sz="1800" dirty="0">
                <a:latin typeface="나눔스퀘어 Bold"/>
                <a:ea typeface="나눔스퀘어 Bold"/>
              </a:rPr>
              <a:t>로 변경</a:t>
            </a:r>
            <a:endParaRPr lang="en-US" altLang="ko-KR" sz="1800" dirty="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Batch Normalization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Batch Normalizing Transform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159" y="1600734"/>
            <a:ext cx="757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신경망에서 학습 시 평균과 분산을 조정하여 </a:t>
            </a:r>
            <a:r>
              <a:rPr lang="en-US" altLang="ko-KR" sz="1800" dirty="0">
                <a:latin typeface="나눔스퀘어 Bold"/>
                <a:ea typeface="나눔스퀘어 Bold"/>
              </a:rPr>
              <a:t>Covariate shift</a:t>
            </a:r>
            <a:r>
              <a:rPr lang="ko-KR" altLang="en-US" sz="1800" dirty="0">
                <a:latin typeface="나눔스퀘어 Bold"/>
                <a:ea typeface="나눔스퀘어 Bold"/>
              </a:rPr>
              <a:t>를 줄이는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BD8A7-F8AD-4208-8BE1-82A30E5E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32" y="2386173"/>
            <a:ext cx="6157695" cy="355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3B1256-89EA-4E6D-90E0-E8770F5DEDA1}"/>
              </a:ext>
            </a:extLst>
          </p:cNvPr>
          <p:cNvSpPr txBox="1"/>
          <p:nvPr/>
        </p:nvSpPr>
        <p:spPr>
          <a:xfrm>
            <a:off x="6951306" y="2386173"/>
            <a:ext cx="52406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전체 데이터에 대해 </a:t>
            </a:r>
            <a:r>
              <a:rPr lang="en-US" altLang="ko-KR" sz="1800" dirty="0">
                <a:latin typeface="나눔스퀘어 Bold"/>
                <a:ea typeface="나눔스퀘어 Bold"/>
              </a:rPr>
              <a:t>mean/variance</a:t>
            </a:r>
            <a:r>
              <a:rPr lang="ko-KR" altLang="en-US" sz="1800" dirty="0">
                <a:latin typeface="나눔스퀘어 Bold"/>
                <a:ea typeface="나눔스퀘어 Bold"/>
              </a:rPr>
              <a:t>를 계산하는 대신 지금 계산하고 있는 </a:t>
            </a:r>
            <a:r>
              <a:rPr lang="en-US" altLang="ko-KR" sz="1800" dirty="0">
                <a:latin typeface="나눔스퀘어 Bold"/>
                <a:ea typeface="나눔스퀘어 Bold"/>
              </a:rPr>
              <a:t>minibatch</a:t>
            </a:r>
            <a:r>
              <a:rPr lang="ko-KR" altLang="en-US" sz="1800" dirty="0">
                <a:latin typeface="나눔스퀘어 Bold"/>
                <a:ea typeface="나눔스퀘어 Bold"/>
              </a:rPr>
              <a:t>에 대해서만 </a:t>
            </a:r>
            <a:r>
              <a:rPr lang="en-US" altLang="ko-KR" sz="1800" dirty="0">
                <a:latin typeface="나눔스퀘어 Bold"/>
                <a:ea typeface="나눔스퀘어 Bold"/>
              </a:rPr>
              <a:t>mean/variance</a:t>
            </a:r>
            <a:r>
              <a:rPr lang="ko-KR" altLang="en-US" sz="1800" dirty="0">
                <a:latin typeface="나눔스퀘어 Bold"/>
                <a:ea typeface="나눔스퀘어 Bold"/>
              </a:rPr>
              <a:t>를 구한 다음 </a:t>
            </a:r>
            <a:r>
              <a:rPr lang="en-US" altLang="ko-KR" sz="1800" dirty="0">
                <a:latin typeface="나눔스퀘어 Bold"/>
                <a:ea typeface="나눔스퀘어 Bold"/>
              </a:rPr>
              <a:t>inference</a:t>
            </a:r>
            <a:r>
              <a:rPr lang="ko-KR" altLang="en-US" sz="1800" dirty="0">
                <a:latin typeface="나눔스퀘어 Bold"/>
                <a:ea typeface="나눔스퀘어 Bold"/>
              </a:rPr>
              <a:t>를 할 때는 </a:t>
            </a:r>
            <a:r>
              <a:rPr lang="en-US" altLang="ko-KR" sz="1800" dirty="0">
                <a:latin typeface="나눔스퀘어 Bold"/>
                <a:ea typeface="나눔스퀘어 Bold"/>
              </a:rPr>
              <a:t>data </a:t>
            </a:r>
            <a:r>
              <a:rPr lang="ko-KR" altLang="en-US" sz="1800" dirty="0">
                <a:latin typeface="나눔스퀘어 Bold"/>
                <a:ea typeface="나눔스퀘어 Bold"/>
              </a:rPr>
              <a:t>전체에 대해서 </a:t>
            </a:r>
            <a:r>
              <a:rPr lang="en-US" altLang="ko-KR" sz="1800" dirty="0">
                <a:latin typeface="나눔스퀘어 Bold"/>
                <a:ea typeface="나눔스퀘어 Bold"/>
              </a:rPr>
              <a:t>mean/variance</a:t>
            </a:r>
            <a:r>
              <a:rPr lang="ko-KR" altLang="en-US" sz="1800" dirty="0">
                <a:latin typeface="나눔스퀘어 Bold"/>
                <a:ea typeface="나눔스퀘어 Bold"/>
              </a:rPr>
              <a:t>를 계산한 후</a:t>
            </a:r>
            <a:r>
              <a:rPr lang="en-US" altLang="ko-KR" sz="1800" dirty="0">
                <a:latin typeface="나눔스퀘어 Bold"/>
                <a:ea typeface="나눔스퀘어 Bold"/>
              </a:rPr>
              <a:t>, </a:t>
            </a:r>
            <a:r>
              <a:rPr lang="ko-KR" altLang="en-US" sz="1800" dirty="0">
                <a:latin typeface="나눔스퀘어 Bold"/>
                <a:ea typeface="나눔스퀘어 Bold"/>
              </a:rPr>
              <a:t>정규화를 시킴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이 정규화가 입출력 값의 범위를 제한할 수 있기 때문에</a:t>
            </a:r>
            <a:r>
              <a:rPr lang="en-US" altLang="ko-KR" sz="1800" dirty="0">
                <a:latin typeface="나눔스퀘어 Bold"/>
                <a:ea typeface="나눔스퀘어 Bold"/>
              </a:rPr>
              <a:t> linear transform</a:t>
            </a:r>
            <a:r>
              <a:rPr lang="ko-KR" altLang="en-US" sz="1800" dirty="0">
                <a:latin typeface="나눔스퀘어 Bold"/>
                <a:ea typeface="나눔스퀘어 Bold"/>
              </a:rPr>
              <a:t>을 사용하는 데 이 </a:t>
            </a:r>
            <a:r>
              <a:rPr lang="en-US" altLang="ko-KR" sz="1800" dirty="0">
                <a:latin typeface="나눔스퀘어 Bold"/>
                <a:ea typeface="나눔스퀘어 Bold"/>
              </a:rPr>
              <a:t>transform</a:t>
            </a:r>
            <a:r>
              <a:rPr lang="ko-KR" altLang="en-US" sz="1800" dirty="0">
                <a:latin typeface="나눔스퀘어 Bold"/>
                <a:ea typeface="나눔스퀘어 Bold"/>
              </a:rPr>
              <a:t>에 있는 </a:t>
            </a:r>
            <a:r>
              <a:rPr lang="en-US" altLang="ko-KR" sz="1800" dirty="0">
                <a:latin typeface="나눔스퀘어 Bold"/>
                <a:ea typeface="나눔스퀘어 Bold"/>
              </a:rPr>
              <a:t>scale</a:t>
            </a:r>
            <a:r>
              <a:rPr lang="ko-KR" altLang="en-US" sz="1800" dirty="0">
                <a:latin typeface="나눔스퀘어 Bold"/>
                <a:ea typeface="나눔스퀘어 Bold"/>
              </a:rPr>
              <a:t>과 </a:t>
            </a:r>
            <a:r>
              <a:rPr lang="en-US" altLang="ko-KR" sz="1800" dirty="0">
                <a:latin typeface="나눔스퀘어 Bold"/>
                <a:ea typeface="나눔스퀘어 Bold"/>
              </a:rPr>
              <a:t>shift </a:t>
            </a:r>
            <a:r>
              <a:rPr lang="ko-KR" altLang="en-US" sz="1800" dirty="0">
                <a:latin typeface="나눔스퀘어 Bold"/>
                <a:ea typeface="나눔스퀘어 Bold"/>
              </a:rPr>
              <a:t>파라미터</a:t>
            </a:r>
            <a:r>
              <a:rPr lang="en-US" altLang="ko-KR" sz="1800" dirty="0">
                <a:latin typeface="나눔스퀘어 Bold"/>
                <a:ea typeface="나눔스퀘어 Bold"/>
              </a:rPr>
              <a:t>(r, b)</a:t>
            </a:r>
            <a:r>
              <a:rPr lang="ko-KR" altLang="en-US" sz="1800" dirty="0">
                <a:latin typeface="나눔스퀘어 Bold"/>
                <a:ea typeface="나눔스퀘어 Bold"/>
              </a:rPr>
              <a:t>를 학습하면서 더욱 정교해짐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>
              <a:defRPr/>
            </a:pPr>
            <a:endParaRPr lang="ko-KR" altLang="en-US" sz="1800" dirty="0">
              <a:latin typeface="나눔스퀘어 Bold"/>
              <a:ea typeface="나눔스퀘어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3303EE-8142-4E36-B901-FA62A8D35F8A}"/>
              </a:ext>
            </a:extLst>
          </p:cNvPr>
          <p:cNvSpPr/>
          <p:nvPr/>
        </p:nvSpPr>
        <p:spPr>
          <a:xfrm>
            <a:off x="765110" y="3620278"/>
            <a:ext cx="5122506" cy="46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964FC8-F508-4600-8E89-9E1C46225C9E}"/>
              </a:ext>
            </a:extLst>
          </p:cNvPr>
          <p:cNvSpPr/>
          <p:nvPr/>
        </p:nvSpPr>
        <p:spPr>
          <a:xfrm>
            <a:off x="765110" y="4273420"/>
            <a:ext cx="5330890" cy="46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D2268B-EFE2-403D-A13C-50B1EAA6E549}"/>
              </a:ext>
            </a:extLst>
          </p:cNvPr>
          <p:cNvSpPr/>
          <p:nvPr/>
        </p:nvSpPr>
        <p:spPr>
          <a:xfrm>
            <a:off x="765110" y="4926562"/>
            <a:ext cx="4245429" cy="46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05F9F2-DD7F-45F9-AEBE-0D016B6CCE83}"/>
              </a:ext>
            </a:extLst>
          </p:cNvPr>
          <p:cNvSpPr/>
          <p:nvPr/>
        </p:nvSpPr>
        <p:spPr>
          <a:xfrm>
            <a:off x="765110" y="5458408"/>
            <a:ext cx="4581331" cy="383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Layer Normalization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Batch Normalization</a:t>
            </a:r>
            <a:r>
              <a:rPr lang="ko-KR" altLang="en-US" sz="1800" dirty="0">
                <a:latin typeface="나눔스퀘어 Bold"/>
                <a:ea typeface="나눔스퀘어 Bold"/>
              </a:rPr>
              <a:t>에서는 </a:t>
            </a:r>
            <a:r>
              <a:rPr lang="en-US" altLang="ko-KR" sz="1800" dirty="0">
                <a:latin typeface="나눔스퀘어 Bold"/>
                <a:ea typeface="나눔스퀘어 Bold"/>
              </a:rPr>
              <a:t>Batch size</a:t>
            </a:r>
            <a:r>
              <a:rPr lang="ko-KR" altLang="en-US" sz="1800" dirty="0">
                <a:latin typeface="나눔스퀘어 Bold"/>
                <a:ea typeface="나눔스퀘어 Bold"/>
              </a:rPr>
              <a:t>인 </a:t>
            </a:r>
            <a:r>
              <a:rPr lang="en-US" altLang="ko-KR" sz="1800" dirty="0">
                <a:latin typeface="나눔스퀘어 Bold"/>
                <a:ea typeface="나눔스퀘어 Bold"/>
              </a:rPr>
              <a:t>m </a:t>
            </a:r>
            <a:r>
              <a:rPr lang="ko-KR" altLang="en-US" sz="1800" dirty="0">
                <a:latin typeface="나눔스퀘어 Bold"/>
                <a:ea typeface="나눔스퀘어 Bold"/>
              </a:rPr>
              <a:t>사용</a:t>
            </a:r>
            <a:r>
              <a:rPr lang="en-US" altLang="ko-KR" sz="1800" dirty="0">
                <a:latin typeface="나눔스퀘어 Bold"/>
                <a:ea typeface="나눔스퀘어 Bold"/>
              </a:rPr>
              <a:t>, Layer Normalization</a:t>
            </a:r>
            <a:r>
              <a:rPr lang="ko-KR" altLang="en-US" sz="1800" dirty="0">
                <a:latin typeface="나눔스퀘어 Bold"/>
                <a:ea typeface="나눔스퀘어 Bold"/>
              </a:rPr>
              <a:t>에서 한 </a:t>
            </a:r>
            <a:r>
              <a:rPr lang="en-US" altLang="ko-KR" sz="1800" dirty="0">
                <a:latin typeface="나눔스퀘어 Bold"/>
                <a:ea typeface="나눔스퀘어 Bold"/>
              </a:rPr>
              <a:t>layer</a:t>
            </a:r>
            <a:r>
              <a:rPr lang="ko-KR" altLang="en-US" sz="1800" dirty="0">
                <a:latin typeface="나눔스퀘어 Bold"/>
                <a:ea typeface="나눔스퀘어 Bold"/>
              </a:rPr>
              <a:t>에서의 </a:t>
            </a:r>
            <a:r>
              <a:rPr lang="en-US" altLang="ko-KR" sz="1800" dirty="0">
                <a:latin typeface="나눔스퀘어 Bold"/>
                <a:ea typeface="나눔스퀘어 Bold"/>
              </a:rPr>
              <a:t>hidden units </a:t>
            </a:r>
            <a:r>
              <a:rPr lang="ko-KR" altLang="en-US" sz="1800" dirty="0">
                <a:latin typeface="나눔스퀘어 Bold"/>
                <a:ea typeface="나눔스퀘어 Bold"/>
              </a:rPr>
              <a:t>수를 나타내는 </a:t>
            </a:r>
            <a:r>
              <a:rPr lang="en-US" altLang="ko-KR" sz="1800" dirty="0">
                <a:latin typeface="나눔스퀘어 Bold"/>
                <a:ea typeface="나눔스퀘어 Bold"/>
              </a:rPr>
              <a:t>H</a:t>
            </a:r>
            <a:r>
              <a:rPr lang="ko-KR" altLang="en-US" sz="1800" dirty="0">
                <a:latin typeface="나눔스퀘어 Bold"/>
                <a:ea typeface="나눔스퀘어 Bold"/>
              </a:rPr>
              <a:t>가 사용됨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Batch</a:t>
            </a:r>
            <a:r>
              <a:rPr lang="ko-KR" altLang="en-US" sz="1800" dirty="0">
                <a:latin typeface="나눔스퀘어 Bold"/>
                <a:ea typeface="나눔스퀘어 Bold"/>
              </a:rPr>
              <a:t> </a:t>
            </a:r>
            <a:r>
              <a:rPr lang="en-US" altLang="ko-KR" sz="1800" dirty="0">
                <a:latin typeface="나눔스퀘어 Bold"/>
                <a:ea typeface="나눔스퀘어 Bold"/>
              </a:rPr>
              <a:t>Normalization</a:t>
            </a:r>
            <a:r>
              <a:rPr lang="ko-KR" altLang="en-US" sz="1800" dirty="0">
                <a:latin typeface="나눔스퀘어 Bold"/>
                <a:ea typeface="나눔스퀘어 Bold"/>
              </a:rPr>
              <a:t>과 달리 </a:t>
            </a:r>
            <a:r>
              <a:rPr lang="en-US" altLang="ko-KR" sz="1800" dirty="0">
                <a:latin typeface="나눔스퀘어 Bold"/>
                <a:ea typeface="나눔스퀘어 Bold"/>
              </a:rPr>
              <a:t>Layer Normalization mini-batch </a:t>
            </a:r>
            <a:r>
              <a:rPr lang="ko-KR" altLang="en-US" sz="1800" dirty="0">
                <a:latin typeface="나눔스퀘어 Bold"/>
                <a:ea typeface="나눔스퀘어 Bold"/>
              </a:rPr>
              <a:t>크기에 어떤 제약도 받지 않음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또한</a:t>
            </a:r>
            <a:r>
              <a:rPr lang="en-US" altLang="ko-KR" sz="1800" dirty="0">
                <a:latin typeface="나눔스퀘어 Bold"/>
                <a:ea typeface="나눔스퀘어 Bold"/>
              </a:rPr>
              <a:t>, RNN</a:t>
            </a:r>
            <a:r>
              <a:rPr lang="ko-KR" altLang="en-US" sz="1800" dirty="0">
                <a:latin typeface="나눔스퀘어 Bold"/>
                <a:ea typeface="나눔스퀘어 Bold"/>
              </a:rPr>
              <a:t>에서 </a:t>
            </a:r>
            <a:r>
              <a:rPr lang="en-US" altLang="ko-KR" sz="1800" dirty="0">
                <a:latin typeface="나눔스퀘어 Bold"/>
                <a:ea typeface="나눔스퀘어 Bold"/>
              </a:rPr>
              <a:t>Batch Normalization</a:t>
            </a:r>
            <a:r>
              <a:rPr lang="ko-KR" altLang="en-US" sz="1800" dirty="0">
                <a:latin typeface="나눔스퀘어 Bold"/>
                <a:ea typeface="나눔스퀘어 Bold"/>
              </a:rPr>
              <a:t>을 적용하면 </a:t>
            </a:r>
            <a:r>
              <a:rPr lang="en-US" altLang="ko-KR" sz="1800" dirty="0">
                <a:latin typeface="나눔스퀘어 Bold"/>
                <a:ea typeface="나눔스퀘어 Bold"/>
              </a:rPr>
              <a:t>sequence </a:t>
            </a:r>
            <a:r>
              <a:rPr lang="ko-KR" altLang="en-US" sz="1800" dirty="0">
                <a:latin typeface="나눔스퀘어 Bold"/>
                <a:ea typeface="나눔스퀘어 Bold"/>
              </a:rPr>
              <a:t>각 시간 단계에 대해 별도의 </a:t>
            </a:r>
            <a:r>
              <a:rPr lang="en-US" altLang="ko-KR" sz="1800" dirty="0">
                <a:latin typeface="나눔스퀘어 Bold"/>
                <a:ea typeface="나눔스퀘어 Bold"/>
              </a:rPr>
              <a:t>statistics</a:t>
            </a:r>
            <a:r>
              <a:rPr lang="ko-KR" altLang="en-US" sz="1800" dirty="0">
                <a:latin typeface="나눔스퀘어 Bold"/>
                <a:ea typeface="나눔스퀘어 Bold"/>
              </a:rPr>
              <a:t>를 계산하고 저장해야 함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Test sequence</a:t>
            </a:r>
            <a:r>
              <a:rPr lang="ko-KR" altLang="en-US" sz="1800" dirty="0">
                <a:latin typeface="나눔스퀘어 Bold"/>
                <a:ea typeface="나눔스퀘어 Bold"/>
              </a:rPr>
              <a:t>가 </a:t>
            </a:r>
            <a:r>
              <a:rPr lang="en-US" altLang="ko-KR" sz="1800" dirty="0">
                <a:latin typeface="나눔스퀘어 Bold"/>
                <a:ea typeface="나눔스퀘어 Bold"/>
              </a:rPr>
              <a:t>Train sequence</a:t>
            </a:r>
            <a:r>
              <a:rPr lang="ko-KR" altLang="en-US" sz="1800" dirty="0">
                <a:latin typeface="나눔스퀘어 Bold"/>
                <a:ea typeface="나눔스퀘어 Bold"/>
              </a:rPr>
              <a:t>보다 긴 경우 문제가 발생하는데</a:t>
            </a:r>
            <a:r>
              <a:rPr lang="en-US" altLang="ko-KR" sz="1800" dirty="0">
                <a:latin typeface="나눔스퀘어 Bold"/>
                <a:ea typeface="나눔스퀘어 Bold"/>
              </a:rPr>
              <a:t>, Layer Normalization</a:t>
            </a:r>
            <a:r>
              <a:rPr lang="ko-KR" altLang="en-US" sz="1800" dirty="0">
                <a:latin typeface="나눔스퀘어 Bold"/>
                <a:ea typeface="나눔스퀘어 Bold"/>
              </a:rPr>
              <a:t>은 정규화 조건이 현재 시간 단계에서 </a:t>
            </a:r>
            <a:r>
              <a:rPr lang="en-US" altLang="ko-KR" sz="1800" dirty="0">
                <a:latin typeface="나눔스퀘어 Bold"/>
                <a:ea typeface="나눔스퀘어 Bold"/>
              </a:rPr>
              <a:t>Layer</a:t>
            </a:r>
            <a:r>
              <a:rPr lang="ko-KR" altLang="en-US" sz="1800" dirty="0">
                <a:latin typeface="나눔스퀘어 Bold"/>
                <a:ea typeface="나눔스퀘어 Bold"/>
              </a:rPr>
              <a:t>에 대한 합계 입력에만 의존하기 때문에 문제가 없음</a:t>
            </a:r>
            <a:endParaRPr lang="en-US" altLang="ko-KR" sz="1800" dirty="0"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2303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Layer Normalized LSTM CRF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7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Layer Normalized LSTM CRF</a:t>
            </a:r>
            <a:r>
              <a:rPr lang="ko-KR" altLang="en-US" sz="2400" dirty="0">
                <a:latin typeface="나눔스퀘어 Bold"/>
                <a:ea typeface="나눔스퀘어 Bold"/>
              </a:rPr>
              <a:t>를 이용한 </a:t>
            </a:r>
            <a:r>
              <a:rPr lang="ko-KR" altLang="en-US" sz="2400" dirty="0" err="1">
                <a:latin typeface="나눔스퀘어 Bold"/>
                <a:ea typeface="나눔스퀘어 Bold"/>
              </a:rPr>
              <a:t>의미역</a:t>
            </a:r>
            <a:r>
              <a:rPr lang="ko-KR" altLang="en-US" sz="2400" dirty="0">
                <a:latin typeface="나눔스퀘어 Bold"/>
                <a:ea typeface="나눔스퀘어 Bold"/>
              </a:rPr>
              <a:t> 결정을 위한 </a:t>
            </a:r>
            <a:r>
              <a:rPr lang="ko-KR" altLang="en-US" sz="2400" dirty="0" err="1">
                <a:latin typeface="나눔스퀘어 Bold"/>
                <a:ea typeface="나눔스퀘어 Bold"/>
              </a:rPr>
              <a:t>뉴럴</a:t>
            </a:r>
            <a:r>
              <a:rPr lang="ko-KR" altLang="en-US" sz="2400" dirty="0">
                <a:latin typeface="나눔스퀘어 Bold"/>
                <a:ea typeface="나눔스퀘어 Bold"/>
              </a:rPr>
              <a:t> 모델 구조</a:t>
            </a:r>
            <a:endParaRPr lang="en-US" altLang="ko-KR" sz="2400" dirty="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0710" y="2644379"/>
            <a:ext cx="53373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indent="0">
              <a:buFont typeface="Arial"/>
              <a:buNone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각 단어마다 </a:t>
            </a:r>
            <a:r>
              <a:rPr lang="en-US" altLang="ko-KR" sz="1800" dirty="0">
                <a:latin typeface="나눔스퀘어 Bold"/>
                <a:ea typeface="나눔스퀘어 Bold"/>
              </a:rPr>
              <a:t>LSTM</a:t>
            </a:r>
            <a:r>
              <a:rPr lang="ko-KR" altLang="en-US" sz="1800" dirty="0">
                <a:latin typeface="나눔스퀘어 Bold"/>
                <a:ea typeface="나눔스퀘어 Bold"/>
              </a:rPr>
              <a:t>의 입력표상이 정의됨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입력표상 구성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342900" lvl="3" indent="-342900">
              <a:buFont typeface="Arial"/>
              <a:buAutoNum type="arabicPeriod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문자 </a:t>
            </a:r>
            <a:r>
              <a:rPr lang="en-US" altLang="ko-KR" sz="1800" dirty="0">
                <a:latin typeface="나눔스퀘어 Bold"/>
                <a:ea typeface="나눔스퀘어 Bold"/>
              </a:rPr>
              <a:t>LSTM</a:t>
            </a:r>
            <a:r>
              <a:rPr lang="ko-KR" altLang="en-US" sz="1800" dirty="0">
                <a:latin typeface="나눔스퀘어 Bold"/>
                <a:ea typeface="나눔스퀘어 Bold"/>
              </a:rPr>
              <a:t>기반 단어표상</a:t>
            </a:r>
            <a:r>
              <a:rPr lang="en-US" altLang="ko-KR" sz="1800" dirty="0">
                <a:latin typeface="나눔스퀘어 Bold"/>
                <a:ea typeface="나눔스퀘어 Bold"/>
              </a:rPr>
              <a:t>(word representation)</a:t>
            </a:r>
          </a:p>
          <a:p>
            <a:pPr marL="342900" lvl="3" indent="-342900">
              <a:buFont typeface="Arial"/>
              <a:buAutoNum type="arabicPeriod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342900" lvl="3" indent="-342900">
              <a:buFont typeface="Arial"/>
              <a:buAutoNum type="arabicPeriod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Dependency path</a:t>
            </a:r>
          </a:p>
          <a:p>
            <a:pPr marL="342900" lvl="3" indent="-342900">
              <a:buFont typeface="Arial"/>
              <a:buAutoNum type="arabicPeriod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342900" lvl="3" indent="-342900">
              <a:buFont typeface="Arial"/>
              <a:buAutoNum type="arabicPeriod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Additional features</a:t>
            </a:r>
            <a:endParaRPr lang="ko-KR" altLang="en-US" sz="1800" dirty="0">
              <a:latin typeface="나눔스퀘어 Bold"/>
              <a:ea typeface="나눔스퀘어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9D236F-E082-4310-9E53-D7B1041F4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44" y="2032041"/>
            <a:ext cx="4810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Layer Normalized LSTM CRF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8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 dirty="0">
                <a:latin typeface="나눔스퀘어 Bold"/>
                <a:ea typeface="나눔스퀘어 Bold"/>
              </a:rPr>
              <a:t>문자 </a:t>
            </a:r>
            <a:r>
              <a:rPr lang="en-US" altLang="ko-KR" sz="2400" dirty="0">
                <a:latin typeface="나눔스퀘어 Bold"/>
                <a:ea typeface="나눔스퀘어 Bold"/>
              </a:rPr>
              <a:t>LSTM </a:t>
            </a:r>
            <a:r>
              <a:rPr lang="ko-KR" altLang="en-US" sz="2400" dirty="0">
                <a:latin typeface="나눔스퀘어 Bold"/>
                <a:ea typeface="나눔스퀘어 Bold"/>
              </a:rPr>
              <a:t>기반 단어 표상</a:t>
            </a:r>
            <a:endParaRPr lang="en-US" altLang="ko-KR" sz="2400" dirty="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 dirty="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형태소</a:t>
            </a:r>
            <a:r>
              <a:rPr lang="en-US" altLang="ko-KR" sz="1800" dirty="0">
                <a:latin typeface="나눔스퀘어 Bold"/>
                <a:ea typeface="나눔스퀘어 Bold"/>
              </a:rPr>
              <a:t>-</a:t>
            </a:r>
            <a:r>
              <a:rPr lang="ko-KR" altLang="en-US" sz="1800" dirty="0">
                <a:latin typeface="나눔스퀘어 Bold"/>
                <a:ea typeface="나눔스퀘어 Bold"/>
              </a:rPr>
              <a:t>태그 단위 문자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lvl="1"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lvl="1"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단어와 품사태그를 합친 프랑스</a:t>
            </a:r>
            <a:r>
              <a:rPr lang="en-US" altLang="ko-KR" sz="1800" dirty="0">
                <a:latin typeface="나눔스퀘어 Bold"/>
                <a:ea typeface="나눔스퀘어 Bold"/>
              </a:rPr>
              <a:t>/NNP </a:t>
            </a:r>
            <a:r>
              <a:rPr lang="ko-KR" altLang="en-US" sz="1800" dirty="0">
                <a:latin typeface="나눔스퀘어 Bold"/>
                <a:ea typeface="나눔스퀘어 Bold"/>
              </a:rPr>
              <a:t>형태로 구성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lvl="1"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음절</a:t>
            </a:r>
            <a:r>
              <a:rPr lang="en-US" altLang="ko-KR" sz="1800" dirty="0">
                <a:latin typeface="나눔스퀘어 Bold"/>
                <a:ea typeface="나눔스퀘어 Bold"/>
              </a:rPr>
              <a:t>-</a:t>
            </a:r>
            <a:r>
              <a:rPr lang="ko-KR" altLang="en-US" sz="1800" dirty="0">
                <a:latin typeface="나눔스퀘어 Bold"/>
                <a:ea typeface="나눔스퀘어 Bold"/>
              </a:rPr>
              <a:t>태그 단위 문자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띄어쓰기 정보를 활용하기 위해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프</a:t>
            </a:r>
            <a:r>
              <a:rPr lang="en-US" altLang="ko-KR" sz="1800" dirty="0">
                <a:latin typeface="나눔스퀘어 Bold"/>
                <a:ea typeface="나눔스퀘어 Bold"/>
              </a:rPr>
              <a:t>/B-NNP </a:t>
            </a:r>
            <a:r>
              <a:rPr lang="ko-KR" altLang="en-US" sz="1800" dirty="0">
                <a:latin typeface="나눔스퀘어 Bold"/>
                <a:ea typeface="나눔스퀘어 Bold"/>
              </a:rPr>
              <a:t>랑</a:t>
            </a:r>
            <a:r>
              <a:rPr lang="en-US" altLang="ko-KR" sz="1800" dirty="0">
                <a:latin typeface="나눔스퀘어 Bold"/>
                <a:ea typeface="나눔스퀘어 Bold"/>
              </a:rPr>
              <a:t>/I-NNP </a:t>
            </a:r>
            <a:r>
              <a:rPr lang="ko-KR" altLang="en-US" sz="1800" dirty="0">
                <a:latin typeface="나눔스퀘어 Bold"/>
                <a:ea typeface="나눔스퀘어 Bold"/>
              </a:rPr>
              <a:t>스</a:t>
            </a:r>
            <a:r>
              <a:rPr lang="en-US" altLang="ko-KR" sz="1800" dirty="0">
                <a:latin typeface="나눔스퀘어 Bold"/>
                <a:ea typeface="나눔스퀘어 Bold"/>
              </a:rPr>
              <a:t>/I-NNP </a:t>
            </a:r>
            <a:r>
              <a:rPr lang="ko-KR" altLang="en-US" sz="1800" dirty="0">
                <a:latin typeface="나눔스퀘어 Bold"/>
                <a:ea typeface="나눔스퀘어 Bold"/>
              </a:rPr>
              <a:t>형태로 구성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이 문자들로부터 입력 단어 표상을 얻기 위해 형태소</a:t>
            </a:r>
            <a:r>
              <a:rPr lang="en-US" altLang="ko-KR" sz="1800" dirty="0">
                <a:latin typeface="나눔스퀘어 Bold"/>
                <a:ea typeface="나눔스퀘어 Bold"/>
              </a:rPr>
              <a:t>-</a:t>
            </a:r>
            <a:r>
              <a:rPr lang="ko-KR" altLang="en-US" sz="1800" dirty="0">
                <a:latin typeface="나눔스퀘어 Bold"/>
                <a:ea typeface="나눔스퀘어 Bold"/>
              </a:rPr>
              <a:t>태그 단위 문자와 음절</a:t>
            </a:r>
            <a:r>
              <a:rPr lang="en-US" altLang="ko-KR" sz="1800" dirty="0">
                <a:latin typeface="나눔스퀘어 Bold"/>
                <a:ea typeface="나눔스퀘어 Bold"/>
              </a:rPr>
              <a:t>-</a:t>
            </a:r>
            <a:r>
              <a:rPr lang="ko-KR" altLang="en-US" sz="1800" dirty="0">
                <a:latin typeface="나눔스퀘어 Bold"/>
                <a:ea typeface="나눔스퀘어 Bold"/>
              </a:rPr>
              <a:t>태그 단위 문자 각각을 </a:t>
            </a:r>
            <a:r>
              <a:rPr lang="en-US" altLang="ko-KR" sz="1800" dirty="0">
                <a:latin typeface="나눔스퀘어 Bold"/>
                <a:ea typeface="나눔스퀘어 Bold"/>
              </a:rPr>
              <a:t>Bi-LSTM</a:t>
            </a:r>
            <a:r>
              <a:rPr lang="ko-KR" altLang="en-US" sz="1800" dirty="0">
                <a:latin typeface="나눔스퀘어 Bold"/>
                <a:ea typeface="나눔스퀘어 Bold"/>
              </a:rPr>
              <a:t>을 적용하여 마지막 상태 벡터를 결합한 후 </a:t>
            </a:r>
            <a:r>
              <a:rPr lang="en-US" altLang="ko-KR" sz="1800" dirty="0">
                <a:latin typeface="나눔스퀘어 Bold"/>
                <a:ea typeface="나눔스퀘어 Bold"/>
              </a:rPr>
              <a:t>MLP</a:t>
            </a:r>
            <a:r>
              <a:rPr lang="ko-KR" altLang="en-US" sz="1800" dirty="0">
                <a:latin typeface="나눔스퀘어 Bold"/>
                <a:ea typeface="나눔스퀘어 Bold"/>
              </a:rPr>
              <a:t>를 적용하여 입력 단어 표상을 얻어냄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Layer Normalized LSTM CRF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9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2"/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Dependency</a:t>
            </a:r>
            <a:r>
              <a:rPr lang="ko-KR" altLang="en-US" sz="2400" dirty="0">
                <a:latin typeface="나눔스퀘어 Bold"/>
                <a:ea typeface="나눔스퀘어 Bold"/>
              </a:rPr>
              <a:t> </a:t>
            </a:r>
            <a:r>
              <a:rPr lang="en-US" altLang="ko-KR" sz="2400" dirty="0">
                <a:latin typeface="나눔스퀘어 Bold"/>
                <a:ea typeface="나눔스퀘어 Bold"/>
              </a:rPr>
              <a:t>path</a:t>
            </a:r>
          </a:p>
          <a:p>
            <a:pPr>
              <a:defRPr/>
            </a:pPr>
            <a:endParaRPr lang="en-US" altLang="ko-KR" sz="2400" dirty="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 dirty="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6679" y="2354121"/>
            <a:ext cx="62078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서술어</a:t>
            </a:r>
            <a:r>
              <a:rPr lang="en-US" altLang="ko-KR" sz="1800" dirty="0">
                <a:latin typeface="나눔스퀘어 Bold"/>
                <a:ea typeface="나눔스퀘어 Bold"/>
              </a:rPr>
              <a:t>-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논항</a:t>
            </a:r>
            <a:r>
              <a:rPr lang="ko-KR" altLang="en-US" sz="1800" dirty="0">
                <a:latin typeface="나눔스퀘어 Bold"/>
                <a:ea typeface="나눔스퀘어 Bold"/>
              </a:rPr>
              <a:t> 사이의 </a:t>
            </a:r>
            <a:r>
              <a:rPr lang="en-US" altLang="ko-KR" sz="1800" dirty="0">
                <a:latin typeface="나눔스퀘어 Bold"/>
                <a:ea typeface="나눔스퀘어 Bold"/>
              </a:rPr>
              <a:t>dependency </a:t>
            </a:r>
            <a:r>
              <a:rPr lang="ko-KR" altLang="en-US" sz="1800" dirty="0">
                <a:latin typeface="나눔스퀘어 Bold"/>
                <a:ea typeface="나눔스퀘어 Bold"/>
              </a:rPr>
              <a:t>관계 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“</a:t>
            </a:r>
            <a:r>
              <a:rPr lang="ko-KR" altLang="en-US" sz="1800" dirty="0">
                <a:latin typeface="나눔스퀘어 Bold"/>
                <a:ea typeface="나눔스퀘어 Bold"/>
              </a:rPr>
              <a:t>부시 검사는 남학생이 자신이 저지른 행동의 중대성을 인식하지 못하고 있는 것 같다고 말했다</a:t>
            </a:r>
            <a:r>
              <a:rPr lang="en-US" altLang="ko-KR" sz="1800" dirty="0">
                <a:latin typeface="나눔스퀘어 Bold"/>
                <a:ea typeface="나눔스퀘어 Bold"/>
              </a:rPr>
              <a:t>.”</a:t>
            </a:r>
            <a:r>
              <a:rPr lang="ko-KR" altLang="en-US" sz="1800" dirty="0">
                <a:latin typeface="나눔스퀘어 Bold"/>
                <a:ea typeface="나눔스퀘어 Bold"/>
              </a:rPr>
              <a:t>에서 서술어 </a:t>
            </a:r>
            <a:r>
              <a:rPr lang="en-US" altLang="ko-KR" sz="1800" dirty="0">
                <a:latin typeface="나눔스퀘어 Bold"/>
                <a:ea typeface="나눔스퀘어 Bold"/>
              </a:rPr>
              <a:t>“</a:t>
            </a:r>
            <a:r>
              <a:rPr lang="ko-KR" altLang="en-US" sz="1800" dirty="0">
                <a:latin typeface="나눔스퀘어 Bold"/>
                <a:ea typeface="나눔스퀘어 Bold"/>
              </a:rPr>
              <a:t>말했다</a:t>
            </a:r>
            <a:r>
              <a:rPr lang="en-US" altLang="ko-KR" sz="1800" dirty="0">
                <a:latin typeface="나눔스퀘어 Bold"/>
                <a:ea typeface="나눔스퀘어 Bold"/>
              </a:rPr>
              <a:t>.”</a:t>
            </a:r>
            <a:r>
              <a:rPr lang="ko-KR" altLang="en-US" sz="1800" dirty="0">
                <a:latin typeface="나눔스퀘어 Bold"/>
                <a:ea typeface="나눔스퀘어 Bold"/>
              </a:rPr>
              <a:t>와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논항</a:t>
            </a:r>
            <a:r>
              <a:rPr lang="ko-KR" altLang="en-US" sz="1800" dirty="0">
                <a:latin typeface="나눔스퀘어 Bold"/>
                <a:ea typeface="나눔스퀘어 Bold"/>
              </a:rPr>
              <a:t> </a:t>
            </a:r>
            <a:r>
              <a:rPr lang="en-US" altLang="ko-KR" sz="1800" dirty="0">
                <a:latin typeface="나눔스퀘어 Bold"/>
                <a:ea typeface="나눔스퀘어 Bold"/>
              </a:rPr>
              <a:t>“</a:t>
            </a:r>
            <a:r>
              <a:rPr lang="ko-KR" altLang="en-US" sz="1800" dirty="0">
                <a:latin typeface="나눔스퀘어 Bold"/>
                <a:ea typeface="나눔스퀘어 Bold"/>
              </a:rPr>
              <a:t>같다고＂ 사이의 </a:t>
            </a:r>
            <a:r>
              <a:rPr lang="en-US" altLang="ko-KR" sz="1800" dirty="0">
                <a:latin typeface="나눔스퀘어 Bold"/>
                <a:ea typeface="나눔스퀘어 Bold"/>
              </a:rPr>
              <a:t>dependency path</a:t>
            </a:r>
            <a:r>
              <a:rPr lang="ko-KR" altLang="en-US" sz="1800" dirty="0">
                <a:latin typeface="나눔스퀘어 Bold"/>
                <a:ea typeface="나눔스퀘어 Bold"/>
              </a:rPr>
              <a:t>는 </a:t>
            </a:r>
            <a:r>
              <a:rPr lang="en-US" altLang="ko-KR" sz="1800" dirty="0">
                <a:latin typeface="나눔스퀘어 Bold"/>
                <a:ea typeface="나눔스퀘어 Bold"/>
              </a:rPr>
              <a:t>[</a:t>
            </a:r>
            <a:r>
              <a:rPr lang="en-US" altLang="ko-KR" sz="1800" dirty="0" err="1">
                <a:latin typeface="나눔스퀘어 Bold"/>
                <a:ea typeface="나눔스퀘어 Bold"/>
              </a:rPr>
              <a:t>quot</a:t>
            </a:r>
            <a:r>
              <a:rPr lang="en-US" altLang="ko-KR" sz="1800" dirty="0">
                <a:latin typeface="나눔스퀘어 Bold"/>
                <a:ea typeface="나눔스퀘어 Bold"/>
              </a:rPr>
              <a:t>, aux]</a:t>
            </a:r>
            <a:r>
              <a:rPr lang="ko-KR" altLang="en-US" sz="1800" dirty="0">
                <a:latin typeface="나눔스퀘어 Bold"/>
                <a:ea typeface="나눔스퀘어 Bold"/>
              </a:rPr>
              <a:t>가 된다</a:t>
            </a:r>
            <a:r>
              <a:rPr lang="en-US" altLang="ko-KR" sz="1800" dirty="0">
                <a:latin typeface="나눔스퀘어 Bold"/>
                <a:ea typeface="나눔스퀘어 Bold"/>
              </a:rPr>
              <a:t>.</a:t>
            </a:r>
          </a:p>
          <a:p>
            <a:pPr marL="457200" indent="-457200">
              <a:buFont typeface="Arial"/>
              <a:buChar char="•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Dependency path </a:t>
            </a:r>
            <a:r>
              <a:rPr lang="ko-KR" altLang="en-US" sz="1800" dirty="0">
                <a:latin typeface="나눔스퀘어 Bold"/>
                <a:ea typeface="나눔스퀘어 Bold"/>
              </a:rPr>
              <a:t>표상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lvl="1"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lvl="1"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Bi-LSTM</a:t>
            </a:r>
            <a:r>
              <a:rPr lang="ko-KR" altLang="en-US" sz="1800" dirty="0">
                <a:latin typeface="나눔스퀘어 Bold"/>
                <a:ea typeface="나눔스퀘어 Bold"/>
              </a:rPr>
              <a:t> 적용 후</a:t>
            </a:r>
            <a:r>
              <a:rPr lang="en-US" altLang="ko-KR" sz="1800" dirty="0">
                <a:latin typeface="나눔스퀘어 Bold"/>
                <a:ea typeface="나눔스퀘어 Bold"/>
              </a:rPr>
              <a:t>, </a:t>
            </a:r>
            <a:r>
              <a:rPr lang="ko-KR" altLang="en-US" sz="1800" dirty="0">
                <a:latin typeface="나눔스퀘어 Bold"/>
                <a:ea typeface="나눔스퀘어 Bold"/>
              </a:rPr>
              <a:t>마지막 상태 벡터와 입력 단어 표상과 결합한 뒤 </a:t>
            </a:r>
            <a:r>
              <a:rPr lang="en-US" altLang="ko-KR" sz="1800" dirty="0">
                <a:latin typeface="나눔스퀘어 Bold"/>
                <a:ea typeface="나눔스퀘어 Bold"/>
              </a:rPr>
              <a:t>MLP </a:t>
            </a:r>
            <a:r>
              <a:rPr lang="ko-KR" altLang="en-US" sz="1800" dirty="0">
                <a:latin typeface="나눔스퀘어 Bold"/>
                <a:ea typeface="나눔스퀘어 Bold"/>
              </a:rPr>
              <a:t>적용하여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97E144-1101-4FC6-BD1F-8AAD130E7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58" y="1736660"/>
            <a:ext cx="4752266" cy="43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610</Words>
  <Application>Microsoft Office PowerPoint</Application>
  <PresentationFormat>와이드스크린</PresentationFormat>
  <Paragraphs>99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나눔스퀘어 Bold</vt:lpstr>
      <vt:lpstr>Apple SD Gothic Neo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GC</cp:lastModifiedBy>
  <cp:revision>118</cp:revision>
  <dcterms:created xsi:type="dcterms:W3CDTF">2017-11-16T00:50:54Z</dcterms:created>
  <dcterms:modified xsi:type="dcterms:W3CDTF">2023-10-16T06:26:43Z</dcterms:modified>
  <cp:version>1000.0000.01</cp:version>
</cp:coreProperties>
</file>