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74" r:id="rId6"/>
    <p:sldId id="277" r:id="rId7"/>
    <p:sldId id="275" r:id="rId8"/>
    <p:sldId id="276" r:id="rId9"/>
    <p:sldId id="278" r:id="rId10"/>
    <p:sldId id="267" r:id="rId11"/>
  </p:sldIdLst>
  <p:sldSz cx="12192000" cy="6858000"/>
  <p:notesSz cx="6858000" cy="9144000"/>
  <p:embeddedFontLst>
    <p:embeddedFont>
      <p:font typeface="나눔스퀘어 Bold" panose="020B0600000101010101" pitchFamily="50" charset="-127"/>
      <p:bold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6888D3-DA36-44D9-883F-86DC6403714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2436" autoAdjust="0"/>
  </p:normalViewPr>
  <p:slideViewPr>
    <p:cSldViewPr snapToGrid="0">
      <p:cViewPr varScale="1">
        <p:scale>
          <a:sx n="94" d="100"/>
          <a:sy n="94" d="100"/>
        </p:scale>
        <p:origin x="1182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/>
          </a:p>
        </p:txBody>
      </p:sp>
      <p:sp>
        <p:nvSpPr>
          <p:cNvPr id="82" name="Google Shape;82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/>
          </a:p>
        </p:txBody>
      </p:sp>
      <p:sp>
        <p:nvSpPr>
          <p:cNvPr id="430" name="Google Shape;43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/>
          </a:p>
        </p:txBody>
      </p:sp>
      <p:sp>
        <p:nvSpPr>
          <p:cNvPr id="94" name="Google Shape;94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dirty="0"/>
              <a:t>하지만 전체 데이터를 기준으로 </a:t>
            </a:r>
            <a:r>
              <a:rPr lang="en-US" altLang="ko-KR" dirty="0"/>
              <a:t>mean/variance</a:t>
            </a:r>
            <a:r>
              <a:rPr lang="ko-KR" altLang="en-US" dirty="0"/>
              <a:t>를 학습시마다 계산하면 </a:t>
            </a:r>
            <a:r>
              <a:rPr lang="ko-KR" altLang="en-US" dirty="0" err="1"/>
              <a:t>계산량이</a:t>
            </a:r>
            <a:r>
              <a:rPr lang="ko-KR" altLang="en-US" dirty="0"/>
              <a:t> 많이 필요한데</a:t>
            </a:r>
            <a:r>
              <a:rPr lang="en-US" altLang="ko-KR" dirty="0"/>
              <a:t>, </a:t>
            </a:r>
            <a:r>
              <a:rPr lang="ko-KR" altLang="en-US" dirty="0"/>
              <a:t>이때 나온 방법이 </a:t>
            </a:r>
            <a:r>
              <a:rPr lang="en-US" altLang="ko-KR" dirty="0"/>
              <a:t>Batch Normalization</a:t>
            </a:r>
            <a:endParaRPr lang="ko-KR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dirty="0"/>
              <a:t>기계학습 기반 </a:t>
            </a:r>
            <a:r>
              <a:rPr lang="ko-KR" altLang="en-US" dirty="0" err="1"/>
              <a:t>개체명</a:t>
            </a:r>
            <a:r>
              <a:rPr lang="ko-KR" altLang="en-US" dirty="0"/>
              <a:t> 인식 연구에서는 사람들이 직접 자질을 설계하여 입력으로 주어야 했지만 최근 이러한 단점을 보완하기 위해 </a:t>
            </a:r>
            <a:r>
              <a:rPr lang="ko-KR" altLang="en-US" dirty="0" err="1"/>
              <a:t>딥러닝</a:t>
            </a:r>
            <a:r>
              <a:rPr lang="ko-KR" altLang="en-US" dirty="0"/>
              <a:t> </a:t>
            </a:r>
            <a:r>
              <a:rPr lang="ko-KR" altLang="en-US" dirty="0" err="1"/>
              <a:t>개체명</a:t>
            </a:r>
            <a:r>
              <a:rPr lang="ko-KR" altLang="en-US" dirty="0"/>
              <a:t> 인식 연구가 활발히 이루어짐</a:t>
            </a:r>
            <a:r>
              <a:rPr lang="en-US" altLang="ko-KR" dirty="0"/>
              <a:t>.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en-US" altLang="ko-KR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dirty="0" err="1"/>
              <a:t>딥러닝</a:t>
            </a:r>
            <a:r>
              <a:rPr lang="ko-KR" altLang="en-US" dirty="0"/>
              <a:t> </a:t>
            </a:r>
            <a:r>
              <a:rPr lang="ko-KR" altLang="en-US" dirty="0" err="1"/>
              <a:t>기법중</a:t>
            </a:r>
            <a:r>
              <a:rPr lang="ko-KR" altLang="en-US" dirty="0"/>
              <a:t> 순차적 레이블링 문제에 좋은 성능을 보인 양방향 </a:t>
            </a:r>
            <a:r>
              <a:rPr lang="ko-KR" altLang="en-US" dirty="0" err="1"/>
              <a:t>순환신ㄴ경망과</a:t>
            </a:r>
            <a:r>
              <a:rPr lang="ko-KR" altLang="en-US" dirty="0"/>
              <a:t> </a:t>
            </a:r>
            <a:r>
              <a:rPr lang="en-US" altLang="ko-KR" dirty="0"/>
              <a:t>CRFs</a:t>
            </a:r>
            <a:r>
              <a:rPr lang="ko-KR" altLang="en-US" dirty="0"/>
              <a:t>를 결합한 모델인 </a:t>
            </a:r>
            <a:r>
              <a:rPr lang="en-US" altLang="ko-KR" dirty="0" err="1"/>
              <a:t>BiLSTM</a:t>
            </a:r>
            <a:r>
              <a:rPr lang="en-US" altLang="ko-KR" dirty="0"/>
              <a:t>-CRFs </a:t>
            </a:r>
            <a:r>
              <a:rPr lang="ko-KR" altLang="en-US" dirty="0"/>
              <a:t>모델이 </a:t>
            </a:r>
            <a:r>
              <a:rPr lang="ko-KR" altLang="en-US" dirty="0" err="1"/>
              <a:t>개체명</a:t>
            </a:r>
            <a:r>
              <a:rPr lang="ko-KR" altLang="en-US" dirty="0"/>
              <a:t> 인식 연구에서 우수한 성능을 보였다</a:t>
            </a:r>
            <a:r>
              <a:rPr lang="en-US" altLang="ko-KR" dirty="0"/>
              <a:t>.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en-US" altLang="ko-KR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dirty="0"/>
              <a:t>LSTM</a:t>
            </a:r>
            <a:r>
              <a:rPr lang="ko-KR" altLang="en-US" dirty="0"/>
              <a:t>에 비해 속도가 빠른 </a:t>
            </a:r>
            <a:r>
              <a:rPr lang="en-US" altLang="ko-KR" dirty="0"/>
              <a:t>GRU</a:t>
            </a:r>
            <a:r>
              <a:rPr lang="ko-KR" altLang="en-US" dirty="0"/>
              <a:t>를 적용한 </a:t>
            </a:r>
            <a:r>
              <a:rPr lang="en-US" altLang="ko-KR" dirty="0" err="1"/>
              <a:t>BiGRU</a:t>
            </a:r>
            <a:r>
              <a:rPr lang="en-US" altLang="ko-KR" dirty="0"/>
              <a:t>-CRFs </a:t>
            </a:r>
            <a:r>
              <a:rPr lang="ko-KR" altLang="en-US" dirty="0"/>
              <a:t>모델을 사용하여 </a:t>
            </a:r>
            <a:r>
              <a:rPr lang="ko-KR" altLang="en-US" dirty="0" err="1"/>
              <a:t>개체명</a:t>
            </a:r>
            <a:r>
              <a:rPr lang="ko-KR" altLang="en-US" dirty="0"/>
              <a:t> 인식을 수행한 연구도 있다</a:t>
            </a:r>
            <a:r>
              <a:rPr lang="en-US" altLang="ko-KR" dirty="0"/>
              <a:t>.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en-US" altLang="ko-KR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851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14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dirty="0"/>
              <a:t>3. </a:t>
            </a:r>
            <a:r>
              <a:rPr lang="ko-KR" altLang="en-US" sz="1100" dirty="0" err="1">
                <a:latin typeface="나눔스퀘어 Bold"/>
                <a:ea typeface="나눔스퀘어 Bold"/>
              </a:rPr>
              <a:t>개체명</a:t>
            </a:r>
            <a:r>
              <a:rPr lang="ko-KR" altLang="en-US" sz="1100" dirty="0">
                <a:latin typeface="나눔스퀘어 Bold"/>
                <a:ea typeface="나눔스퀘어 Bold"/>
              </a:rPr>
              <a:t> 사전 정보를 더 잘 반영할 수 있도록 양방향 </a:t>
            </a:r>
            <a:r>
              <a:rPr lang="en-US" altLang="ko-KR" sz="1100" dirty="0">
                <a:latin typeface="나눔스퀘어 Bold"/>
                <a:ea typeface="나눔스퀘어 Bold"/>
              </a:rPr>
              <a:t>GRU</a:t>
            </a:r>
            <a:r>
              <a:rPr lang="ko-KR" altLang="en-US" sz="1100" dirty="0">
                <a:latin typeface="나눔스퀘어 Bold"/>
                <a:ea typeface="나눔스퀘어 Bold"/>
              </a:rPr>
              <a:t>의 가장 마지막 계층에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3023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dirty="0"/>
              <a:t>그림 </a:t>
            </a:r>
            <a:r>
              <a:rPr lang="en-US" altLang="ko-KR" dirty="0"/>
              <a:t>1</a:t>
            </a:r>
            <a:r>
              <a:rPr lang="ko-KR" altLang="en-US" dirty="0"/>
              <a:t>은 음절 단위 </a:t>
            </a:r>
            <a:r>
              <a:rPr lang="ko-KR" altLang="en-US" dirty="0" err="1"/>
              <a:t>개체명</a:t>
            </a:r>
            <a:r>
              <a:rPr lang="ko-KR" altLang="en-US" dirty="0"/>
              <a:t> 인식기의 전체 </a:t>
            </a:r>
            <a:r>
              <a:rPr lang="ko-KR" altLang="en-US" dirty="0" err="1"/>
              <a:t>구조도이며</a:t>
            </a:r>
            <a:r>
              <a:rPr lang="ko-KR" altLang="en-US" dirty="0"/>
              <a:t> 두 층으로 쌓은</a:t>
            </a:r>
            <a:r>
              <a:rPr lang="en-US" altLang="ko-KR" dirty="0"/>
              <a:t>(Stacked) </a:t>
            </a:r>
            <a:r>
              <a:rPr lang="ko-KR" altLang="en-US" dirty="0"/>
              <a:t>양방향 </a:t>
            </a:r>
            <a:r>
              <a:rPr lang="en-US" altLang="ko-KR" dirty="0"/>
              <a:t>GRU </a:t>
            </a:r>
            <a:r>
              <a:rPr lang="ko-KR" altLang="en-US" dirty="0"/>
              <a:t>계층과 </a:t>
            </a:r>
            <a:r>
              <a:rPr lang="en-US" altLang="ko-KR" dirty="0"/>
              <a:t>CRFs </a:t>
            </a:r>
            <a:r>
              <a:rPr lang="ko-KR" altLang="en-US" dirty="0"/>
              <a:t>계층 으로 구성되어 있다</a:t>
            </a:r>
            <a:r>
              <a:rPr lang="en-US" altLang="ko-KR" dirty="0"/>
              <a:t>. 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dirty="0"/>
              <a:t>첫 번째 양방향 </a:t>
            </a:r>
            <a:r>
              <a:rPr lang="en-US" altLang="ko-KR" dirty="0"/>
              <a:t>GRU </a:t>
            </a:r>
            <a:r>
              <a:rPr lang="ko-KR" altLang="en-US" dirty="0"/>
              <a:t>계층은 각 음 절의 </a:t>
            </a:r>
            <a:r>
              <a:rPr lang="ko-KR" altLang="en-US" dirty="0" err="1"/>
              <a:t>임베딩</a:t>
            </a:r>
            <a:r>
              <a:rPr lang="ko-KR" altLang="en-US" dirty="0"/>
              <a:t> 벡터와 품사 </a:t>
            </a:r>
            <a:r>
              <a:rPr lang="ko-KR" altLang="en-US" dirty="0" err="1"/>
              <a:t>임베딩</a:t>
            </a:r>
            <a:r>
              <a:rPr lang="ko-KR" altLang="en-US" dirty="0"/>
              <a:t> 벡터를 연결 </a:t>
            </a:r>
            <a:r>
              <a:rPr lang="en-US" altLang="ko-KR" dirty="0"/>
              <a:t>(Concatenation)</a:t>
            </a:r>
            <a:r>
              <a:rPr lang="ko-KR" altLang="en-US" dirty="0"/>
              <a:t>한 값을 </a:t>
            </a:r>
            <a:r>
              <a:rPr lang="ko-KR" altLang="en-US" dirty="0" err="1"/>
              <a:t>입력받아</a:t>
            </a:r>
            <a:r>
              <a:rPr lang="ko-KR" altLang="en-US" dirty="0"/>
              <a:t> 양방향의 문맥 정보가 반영된 인코딩 벡터를 출력한다</a:t>
            </a:r>
            <a:r>
              <a:rPr lang="en-US" altLang="ko-KR" dirty="0"/>
              <a:t>. 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dirty="0"/>
              <a:t>두 번째 양방향 </a:t>
            </a:r>
            <a:r>
              <a:rPr lang="en-US" altLang="ko-KR" dirty="0"/>
              <a:t>GRU </a:t>
            </a:r>
            <a:r>
              <a:rPr lang="ko-KR" altLang="en-US" dirty="0"/>
              <a:t>계 층에서는 첫 번째 계층에서 사용한 입력 벡터</a:t>
            </a:r>
            <a:r>
              <a:rPr lang="en-US" altLang="ko-KR" dirty="0"/>
              <a:t>, </a:t>
            </a:r>
            <a:r>
              <a:rPr lang="ko-KR" altLang="en-US" dirty="0"/>
              <a:t>첫 번째 층의 인코딩 벡터와 </a:t>
            </a:r>
            <a:r>
              <a:rPr lang="ko-KR" altLang="en-US" dirty="0" err="1"/>
              <a:t>개체명</a:t>
            </a:r>
            <a:r>
              <a:rPr lang="ko-KR" altLang="en-US" dirty="0"/>
              <a:t> 사전 자질 벡터를 연결하여 입력으로 사용한다</a:t>
            </a:r>
            <a:r>
              <a:rPr lang="en-US" altLang="ko-KR" dirty="0"/>
              <a:t>. 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dirty="0"/>
              <a:t>본 논문에서는 효과적인 </a:t>
            </a:r>
            <a:r>
              <a:rPr lang="ko-KR" altLang="en-US" dirty="0" err="1"/>
              <a:t>개체명</a:t>
            </a:r>
            <a:r>
              <a:rPr lang="ko-KR" altLang="en-US" dirty="0"/>
              <a:t> 사전 자질 벡터 반영 방법으로 </a:t>
            </a:r>
            <a:r>
              <a:rPr lang="ko-KR" altLang="en-US" dirty="0" err="1"/>
              <a:t>개체명</a:t>
            </a:r>
            <a:r>
              <a:rPr lang="ko-KR" altLang="en-US" dirty="0"/>
              <a:t> 사전 자질을 그림 </a:t>
            </a:r>
            <a:r>
              <a:rPr lang="en-US" altLang="ko-KR" dirty="0"/>
              <a:t>1</a:t>
            </a:r>
            <a:r>
              <a:rPr lang="ko-KR" altLang="en-US" dirty="0"/>
              <a:t>과 같이 두 번째 계 층 입력에 반영하는 방법을 제안한다</a:t>
            </a:r>
            <a:r>
              <a:rPr lang="en-US" altLang="ko-KR" dirty="0"/>
              <a:t>. 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dirty="0"/>
              <a:t>그림 </a:t>
            </a:r>
            <a:r>
              <a:rPr lang="en-US" altLang="ko-KR" dirty="0"/>
              <a:t>1</a:t>
            </a:r>
            <a:r>
              <a:rPr lang="ko-KR" altLang="en-US" dirty="0"/>
              <a:t>의 첫 번째 계층 입력으로 </a:t>
            </a:r>
            <a:r>
              <a:rPr lang="ko-KR" altLang="en-US" dirty="0" err="1"/>
              <a:t>개체명</a:t>
            </a:r>
            <a:r>
              <a:rPr lang="ko-KR" altLang="en-US" dirty="0"/>
              <a:t> 사전 자질 벡터를 준다면</a:t>
            </a:r>
            <a:r>
              <a:rPr lang="en-US" altLang="ko-KR" dirty="0"/>
              <a:t>, </a:t>
            </a:r>
            <a:r>
              <a:rPr lang="ko-KR" altLang="en-US" dirty="0"/>
              <a:t>상위 층으로 갈수록 </a:t>
            </a:r>
            <a:r>
              <a:rPr lang="ko-KR" altLang="en-US" dirty="0" err="1"/>
              <a:t>개체명</a:t>
            </a:r>
            <a:r>
              <a:rPr lang="ko-KR" altLang="en-US" dirty="0"/>
              <a:t> 사전 자질이 가지고 있는 정보가 희석되어 </a:t>
            </a:r>
            <a:r>
              <a:rPr lang="en-US" altLang="ko-KR" dirty="0"/>
              <a:t>CRFs </a:t>
            </a:r>
            <a:r>
              <a:rPr lang="ko-KR" altLang="en-US" dirty="0"/>
              <a:t>계층에 잘 반영되지 않는 문제가 있다</a:t>
            </a:r>
            <a:r>
              <a:rPr lang="en-US" altLang="ko-KR" dirty="0"/>
              <a:t>. 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 dirty="0"/>
              <a:t>반면 두 번째 계층 입력으로 사용하면 </a:t>
            </a:r>
            <a:r>
              <a:rPr lang="ko-KR" altLang="en-US" dirty="0" err="1"/>
              <a:t>개체명</a:t>
            </a:r>
            <a:r>
              <a:rPr lang="ko-KR" altLang="en-US" dirty="0"/>
              <a:t> 사전 자질 이 가진 정보를 </a:t>
            </a:r>
            <a:r>
              <a:rPr lang="en-US" altLang="ko-KR" dirty="0"/>
              <a:t>CRFs </a:t>
            </a:r>
            <a:r>
              <a:rPr lang="ko-KR" altLang="en-US" dirty="0"/>
              <a:t>계층에 최대한 반영할 수 있다</a:t>
            </a:r>
            <a:r>
              <a:rPr lang="en-US" altLang="ko-KR" dirty="0"/>
              <a:t>.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en-US" altLang="ko-KR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dirty="0"/>
              <a:t>CRFs </a:t>
            </a:r>
            <a:r>
              <a:rPr lang="ko-KR" altLang="en-US" dirty="0"/>
              <a:t>계층에서는 두 번째 양방향 </a:t>
            </a:r>
            <a:r>
              <a:rPr lang="en-US" altLang="ko-KR" dirty="0"/>
              <a:t>GRU </a:t>
            </a:r>
            <a:r>
              <a:rPr lang="ko-KR" altLang="en-US" dirty="0"/>
              <a:t>계층의 결과 값을 입력으로 사용해서 인접한 결과 간의 전이 확률이 반영된 음절 단위 </a:t>
            </a:r>
            <a:r>
              <a:rPr lang="ko-KR" altLang="en-US" dirty="0" err="1"/>
              <a:t>개체명</a:t>
            </a:r>
            <a:r>
              <a:rPr lang="ko-KR" altLang="en-US" dirty="0"/>
              <a:t> 태그를 부착 한다</a:t>
            </a:r>
          </a:p>
        </p:txBody>
      </p:sp>
    </p:spTree>
    <p:extLst>
      <p:ext uri="{BB962C8B-B14F-4D97-AF65-F5344CB8AC3E}">
        <p14:creationId xmlns:p14="http://schemas.microsoft.com/office/powerpoint/2010/main" val="3782627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310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161301" y="2732915"/>
            <a:ext cx="9626885" cy="101562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3000" b="1" dirty="0" err="1">
                <a:solidFill>
                  <a:schemeClr val="dk1"/>
                </a:solidFill>
              </a:rPr>
              <a:t>딥러닝</a:t>
            </a:r>
            <a:r>
              <a:rPr lang="ko-KR" altLang="en-US" sz="3000" b="1" dirty="0">
                <a:solidFill>
                  <a:schemeClr val="dk1"/>
                </a:solidFill>
              </a:rPr>
              <a:t> 기반의 </a:t>
            </a:r>
            <a:r>
              <a:rPr lang="ko-KR" altLang="en-US" sz="3000" b="1" dirty="0" err="1">
                <a:solidFill>
                  <a:schemeClr val="dk1"/>
                </a:solidFill>
              </a:rPr>
              <a:t>개체명</a:t>
            </a:r>
            <a:r>
              <a:rPr lang="ko-KR" altLang="en-US" sz="3000" b="1" dirty="0">
                <a:solidFill>
                  <a:schemeClr val="dk1"/>
                </a:solidFill>
              </a:rPr>
              <a:t> 인식을 위한 효과적인 사전 자질 사용 방법</a:t>
            </a:r>
          </a:p>
        </p:txBody>
      </p:sp>
      <p:sp>
        <p:nvSpPr>
          <p:cNvPr id="85" name="Google Shape;85;p1"/>
          <p:cNvSpPr txBox="1"/>
          <p:nvPr/>
        </p:nvSpPr>
        <p:spPr>
          <a:xfrm>
            <a:off x="3960538" y="1469297"/>
            <a:ext cx="4270920" cy="30773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고급자연어처리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1"/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87" name="Google Shape;87;p1"/>
            <p:cNvCxnSpPr/>
            <p:nvPr/>
          </p:nvCxnSpPr>
          <p:spPr>
            <a:xfrm>
              <a:off x="4337108" y="1817467"/>
              <a:ext cx="3275272" cy="0"/>
            </a:xfrm>
            <a:prstGeom prst="straightConnector1">
              <a:avLst/>
            </a:prstGeom>
            <a:solidFill>
              <a:srgbClr val="1F3864">
                <a:alpha val="69410"/>
              </a:srgbClr>
            </a:solidFill>
            <a:ln w="38100" cap="flat" cmpd="sng">
              <a:solidFill>
                <a:schemeClr val="dk1"/>
              </a:solidFill>
              <a:prstDash val="solid"/>
              <a:miter/>
            </a:ln>
          </p:spPr>
        </p:cxnSp>
        <p:sp>
          <p:nvSpPr>
            <p:cNvPr id="88" name="Google Shape;88;p1"/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"/>
          <p:cNvSpPr txBox="1"/>
          <p:nvPr/>
        </p:nvSpPr>
        <p:spPr>
          <a:xfrm>
            <a:off x="3980199" y="4837287"/>
            <a:ext cx="4231599" cy="99961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가천대학교</a:t>
            </a:r>
            <a:r>
              <a:rPr lang="en-US" altLang="ko-K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</a:t>
            </a:r>
            <a:r>
              <a:rPr lang="ko-KR" alt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융합공학과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/>
              <a:t>202340211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김 도 형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"/>
          <p:cNvSpPr txBox="1"/>
          <p:nvPr/>
        </p:nvSpPr>
        <p:spPr>
          <a:xfrm>
            <a:off x="3151320" y="2943135"/>
            <a:ext cx="615191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/>
          </a:p>
        </p:txBody>
      </p:sp>
      <p:sp>
        <p:nvSpPr>
          <p:cNvPr id="433" name="Google Shape;43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/>
        </p:nvSpPr>
        <p:spPr>
          <a:xfrm>
            <a:off x="726856" y="861377"/>
            <a:ext cx="10791375" cy="334728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AutoNum type="arabicPeriod"/>
              <a:defRPr/>
            </a:pPr>
            <a:r>
              <a:rPr lang="ko-KR" altLang="en-US" sz="2400" b="1" dirty="0"/>
              <a:t>논문 정보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AutoNum type="arabicPeriod"/>
              <a:defRPr/>
            </a:pPr>
            <a:r>
              <a:rPr lang="ko-KR" altLang="en-US" sz="2400" b="1" dirty="0" err="1"/>
              <a:t>개체명</a:t>
            </a:r>
            <a:r>
              <a:rPr lang="ko-KR" altLang="en-US" sz="2400" b="1" dirty="0"/>
              <a:t> 인식</a:t>
            </a:r>
            <a:endParaRPr lang="en-US" altLang="ko-KR" sz="2400" b="1"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AutoNum type="arabicPeriod"/>
              <a:defRPr/>
            </a:pPr>
            <a:r>
              <a:rPr lang="ko-KR" altLang="en-US" sz="2400" b="1" dirty="0" err="1"/>
              <a:t>개체명</a:t>
            </a:r>
            <a:r>
              <a:rPr lang="ko-KR" altLang="en-US" sz="2400" b="1" dirty="0"/>
              <a:t> 인식 연구</a:t>
            </a:r>
            <a:endParaRPr lang="en-US" altLang="ko-KR" sz="2400" b="1"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AutoNum type="arabicPeriod"/>
              <a:defRPr/>
            </a:pPr>
            <a:r>
              <a:rPr lang="en-US" altLang="ko-KR" sz="2400" b="1" dirty="0"/>
              <a:t>GRU</a:t>
            </a:r>
            <a:r>
              <a:rPr lang="ko-KR" altLang="en-US" sz="2400" b="1" dirty="0"/>
              <a:t>란</a:t>
            </a:r>
            <a:r>
              <a:rPr lang="en-US" altLang="ko-KR" sz="2400" b="1" dirty="0"/>
              <a:t>?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AutoNum type="arabicPeriod"/>
              <a:defRPr/>
            </a:pPr>
            <a:r>
              <a:rPr lang="en-US" altLang="ko-KR" sz="2400" b="1" dirty="0"/>
              <a:t>Stacked </a:t>
            </a:r>
            <a:r>
              <a:rPr lang="en-US" altLang="ko-KR" sz="2400" b="1" dirty="0" err="1"/>
              <a:t>BiGRU</a:t>
            </a:r>
            <a:r>
              <a:rPr lang="en-US" altLang="ko-KR" sz="2400" b="1" dirty="0"/>
              <a:t>-CRFs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AutoNum type="arabicPeriod"/>
              <a:defRPr/>
            </a:pPr>
            <a:r>
              <a:rPr lang="ko-KR" altLang="en-US" sz="2400" b="1" dirty="0" err="1"/>
              <a:t>개체명</a:t>
            </a:r>
            <a:r>
              <a:rPr lang="ko-KR" altLang="en-US" sz="2400" b="1"/>
              <a:t> 사전</a:t>
            </a:r>
            <a:endParaRPr lang="en-US" altLang="ko-KR" sz="2400" b="1" dirty="0"/>
          </a:p>
        </p:txBody>
      </p:sp>
      <p:cxnSp>
        <p:nvCxnSpPr>
          <p:cNvPr id="97" name="Google Shape;97;p4"/>
          <p:cNvCxnSpPr/>
          <p:nvPr/>
        </p:nvCxnSpPr>
        <p:spPr>
          <a:xfrm>
            <a:off x="462116" y="6613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98" name="Google Shape;98;p4"/>
          <p:cNvSpPr txBox="1"/>
          <p:nvPr/>
        </p:nvSpPr>
        <p:spPr>
          <a:xfrm>
            <a:off x="462116" y="76548"/>
            <a:ext cx="7767484" cy="56922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sz="3200" b="1" i="0" u="none" strike="noStrike" cap="none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목차</a:t>
            </a:r>
            <a:endParaRPr/>
          </a:p>
        </p:txBody>
      </p:sp>
      <p:sp>
        <p:nvSpPr>
          <p:cNvPr id="99" name="Google Shape;9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6922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lvl="0">
              <a:buSzPct val="25000"/>
              <a:defRPr/>
            </a:pPr>
            <a:r>
              <a:rPr lang="ko-KR" altLang="en-US" sz="3200" b="1">
                <a:latin typeface="맑은 고딕"/>
                <a:ea typeface="맑은 고딕"/>
                <a:sym typeface="맑은 고딕"/>
              </a:rPr>
              <a:t>논문 정보</a:t>
            </a:r>
            <a:endParaRPr lang="en-US" sz="3200"/>
          </a:p>
        </p:txBody>
      </p:sp>
      <p:pic>
        <p:nvPicPr>
          <p:cNvPr id="117" name="Google Shape;117;p7" descr="텍스트이(가) 표시된 사진  자동 생성된 설명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3</a:t>
            </a:fld>
            <a:endParaRPr/>
          </a:p>
        </p:txBody>
      </p:sp>
      <p:sp>
        <p:nvSpPr>
          <p:cNvPr id="19" name="TextBox 18"/>
          <p:cNvSpPr txBox="1"/>
          <p:nvPr/>
        </p:nvSpPr>
        <p:spPr>
          <a:xfrm>
            <a:off x="4660648" y="6154080"/>
            <a:ext cx="73354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출처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: https://scholar.google.co.kr/scholar?cites=11978864094059948348&amp;as_sdt=2005&amp;sciodt=0,5&amp;hl=ko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97233"/>
              </p:ext>
            </p:extLst>
          </p:nvPr>
        </p:nvGraphicFramePr>
        <p:xfrm>
          <a:off x="5050065" y="1447697"/>
          <a:ext cx="6918594" cy="3993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9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9771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>
                          <a:latin typeface="Apple SD Gothic Neo"/>
                          <a:ea typeface="Apple SD Gothic Neo"/>
                          <a:cs typeface="Apple SD Gothic Neo"/>
                        </a:rPr>
                        <a:t>Journal</a:t>
                      </a:r>
                      <a:br>
                        <a:rPr lang="en-US" altLang="ko-KR" sz="1200" b="1">
                          <a:latin typeface="Apple SD Gothic Neo"/>
                          <a:ea typeface="Apple SD Gothic Neo"/>
                          <a:cs typeface="Apple SD Gothic Neo"/>
                        </a:rPr>
                      </a:br>
                      <a:r>
                        <a:rPr lang="en-US" altLang="ko-KR" sz="1200" b="1">
                          <a:latin typeface="Apple SD Gothic Neo"/>
                          <a:ea typeface="Apple SD Gothic Neo"/>
                          <a:cs typeface="Apple SD Gothic Neo"/>
                        </a:rPr>
                        <a:t>Info.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>
                          <a:latin typeface="Apple SD Gothic Neo"/>
                          <a:ea typeface="Apple SD Gothic Neo"/>
                          <a:cs typeface="Apple SD Gothic Neo"/>
                        </a:rPr>
                        <a:t>Name</a:t>
                      </a:r>
                      <a:endParaRPr lang="ko-KR" altLang="en-US" sz="1200" b="1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Apple SD Gothic Neo"/>
                          <a:ea typeface="Apple SD Gothic Neo"/>
                          <a:cs typeface="Apple SD Gothic Neo"/>
                        </a:rPr>
                        <a:t>한글 및 한국어 정보처리 학술대회 논문집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2145">
                <a:tc v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>
                          <a:latin typeface="Apple SD Gothic Neo"/>
                          <a:ea typeface="Apple SD Gothic Neo"/>
                          <a:cs typeface="Apple SD Gothic Neo"/>
                        </a:rPr>
                        <a:t>Category</a:t>
                      </a:r>
                      <a:endParaRPr lang="ko-KR" altLang="en-US" sz="1200" b="1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effectLst/>
                          <a:latin typeface="Apple SD Gothic Neo"/>
                          <a:ea typeface="Apple SD Gothic Neo"/>
                          <a:cs typeface="Apple SD Gothic Neo"/>
                        </a:rPr>
                        <a:t>기계 독해</a:t>
                      </a:r>
                    </a:p>
                    <a:p>
                      <a:pPr marL="285750" marR="0" lvl="0" indent="-2857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effectLst/>
                          <a:latin typeface="Apple SD Gothic Neo"/>
                          <a:ea typeface="Apple SD Gothic Neo"/>
                          <a:cs typeface="Apple SD Gothic Neo"/>
                        </a:rPr>
                        <a:t>문서 분류</a:t>
                      </a:r>
                    </a:p>
                    <a:p>
                      <a:pPr marL="285750" marR="0" lvl="0" indent="-2857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effectLst/>
                          <a:latin typeface="Apple SD Gothic Neo"/>
                          <a:ea typeface="Apple SD Gothic Neo"/>
                          <a:cs typeface="Apple SD Gothic Neo"/>
                        </a:rPr>
                        <a:t>문서 요약</a:t>
                      </a:r>
                    </a:p>
                    <a:p>
                      <a:pPr marL="285750" marR="0" lvl="0" indent="-2857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effectLst/>
                          <a:latin typeface="Apple SD Gothic Neo"/>
                          <a:ea typeface="Apple SD Gothic Neo"/>
                          <a:cs typeface="Apple SD Gothic Neo"/>
                        </a:rPr>
                        <a:t>감성 분류</a:t>
                      </a:r>
                      <a:endParaRPr lang="en-US" altLang="ko-KR" sz="1400" b="0" i="0" u="none" strike="noStrike" kern="1200" baseline="0">
                        <a:solidFill>
                          <a:schemeClr val="tx1"/>
                        </a:solidFill>
                        <a:effectLst/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33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>
                          <a:latin typeface="Apple SD Gothic Neo"/>
                          <a:ea typeface="Apple SD Gothic Neo"/>
                          <a:cs typeface="Apple SD Gothic Neo"/>
                        </a:rPr>
                        <a:t>Year</a:t>
                      </a:r>
                      <a:endParaRPr lang="ko-KR" altLang="en-US" sz="1200" b="1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400" dirty="0">
                          <a:latin typeface="Apple SD Gothic Neo"/>
                          <a:ea typeface="Apple SD Gothic Neo"/>
                          <a:cs typeface="Apple SD Gothic Neo"/>
                        </a:rPr>
                        <a:t>2019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926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>
                          <a:latin typeface="Apple SD Gothic Neo"/>
                          <a:ea typeface="Apple SD Gothic Neo"/>
                          <a:cs typeface="Apple SD Gothic Neo"/>
                        </a:rPr>
                        <a:t>Author</a:t>
                      </a:r>
                      <a:r>
                        <a:rPr lang="en-US" altLang="ko-KR" sz="1200" b="1" baseline="0" dirty="0">
                          <a:latin typeface="Apple SD Gothic Neo"/>
                          <a:ea typeface="Apple SD Gothic Neo"/>
                          <a:cs typeface="Apple SD Gothic Neo"/>
                        </a:rPr>
                        <a:t> Info.</a:t>
                      </a:r>
                      <a:endParaRPr lang="ko-KR" altLang="en-US" sz="1200" b="1" dirty="0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 b="1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000" dirty="0" err="1">
                          <a:latin typeface="Apple SD Gothic Neo"/>
                          <a:ea typeface="Apple SD Gothic Neo"/>
                          <a:cs typeface="Apple SD Gothic Neo"/>
                        </a:rPr>
                        <a:t>김홍진</a:t>
                      </a:r>
                      <a:r>
                        <a:rPr lang="en-US" altLang="ko-KR" sz="1000" dirty="0">
                          <a:latin typeface="Apple SD Gothic Neo"/>
                          <a:ea typeface="Apple SD Gothic Neo"/>
                          <a:cs typeface="Apple SD Gothic Neo"/>
                        </a:rPr>
                        <a:t>, </a:t>
                      </a:r>
                      <a:r>
                        <a:rPr lang="ko-KR" altLang="en-US" sz="1000" dirty="0">
                          <a:latin typeface="Apple SD Gothic Neo"/>
                          <a:ea typeface="Apple SD Gothic Neo"/>
                          <a:cs typeface="Apple SD Gothic Neo"/>
                        </a:rPr>
                        <a:t>김학수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886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>
                          <a:latin typeface="Apple SD Gothic Neo"/>
                          <a:ea typeface="Apple SD Gothic Neo"/>
                          <a:cs typeface="Apple SD Gothic Neo"/>
                        </a:rPr>
                        <a:t>Keywords</a:t>
                      </a:r>
                      <a:endParaRPr lang="ko-KR" altLang="en-US" sz="1200" b="1" dirty="0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400" b="0" dirty="0" err="1">
                          <a:latin typeface="Apple SD Gothic Neo"/>
                          <a:ea typeface="Apple SD Gothic Neo"/>
                          <a:cs typeface="Apple SD Gothic Neo"/>
                        </a:rPr>
                        <a:t>개체명</a:t>
                      </a:r>
                      <a:r>
                        <a:rPr lang="ko-KR" altLang="en-US" sz="1400" b="0" dirty="0">
                          <a:latin typeface="Apple SD Gothic Neo"/>
                          <a:ea typeface="Apple SD Gothic Neo"/>
                          <a:cs typeface="Apple SD Gothic Neo"/>
                        </a:rPr>
                        <a:t> 인식</a:t>
                      </a:r>
                      <a:r>
                        <a:rPr lang="en-US" altLang="ko-KR" sz="1400" b="0" dirty="0">
                          <a:latin typeface="Apple SD Gothic Neo"/>
                          <a:ea typeface="Apple SD Gothic Neo"/>
                          <a:cs typeface="Apple SD Gothic Neo"/>
                        </a:rPr>
                        <a:t>, </a:t>
                      </a:r>
                      <a:r>
                        <a:rPr lang="ko-KR" altLang="en-US" sz="1400" b="0" dirty="0" err="1">
                          <a:latin typeface="Apple SD Gothic Neo"/>
                          <a:ea typeface="Apple SD Gothic Neo"/>
                          <a:cs typeface="Apple SD Gothic Neo"/>
                        </a:rPr>
                        <a:t>딥러닝</a:t>
                      </a:r>
                      <a:r>
                        <a:rPr lang="en-US" altLang="ko-KR" sz="1400" b="0" dirty="0">
                          <a:latin typeface="Apple SD Gothic Neo"/>
                          <a:ea typeface="Apple SD Gothic Neo"/>
                          <a:cs typeface="Apple SD Gothic Neo"/>
                        </a:rPr>
                        <a:t>, Stacked BIGU-CRFs</a:t>
                      </a:r>
                      <a:endParaRPr lang="ko-KR" altLang="en-US" sz="1400" b="0" dirty="0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886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 b="1" dirty="0">
                          <a:latin typeface="Apple SD Gothic Neo"/>
                          <a:ea typeface="Apple SD Gothic Neo"/>
                          <a:cs typeface="Apple SD Gothic Neo"/>
                        </a:rPr>
                        <a:t>Dataset</a:t>
                      </a:r>
                      <a:endParaRPr lang="ko-KR" altLang="en-US" sz="1200" b="1" dirty="0">
                        <a:latin typeface="Apple SD Gothic Neo"/>
                        <a:ea typeface="Apple SD Gothic Neo"/>
                        <a:cs typeface="Apple SD Gothic Neo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400" b="0" dirty="0">
                          <a:latin typeface="Apple SD Gothic Neo"/>
                          <a:ea typeface="Apple SD Gothic Neo"/>
                          <a:cs typeface="Apple SD Gothic Neo"/>
                        </a:rPr>
                        <a:t>2017 </a:t>
                      </a:r>
                      <a:r>
                        <a:rPr lang="ko-KR" altLang="en-US" sz="1400" b="0" dirty="0">
                          <a:latin typeface="Apple SD Gothic Neo"/>
                          <a:ea typeface="Apple SD Gothic Neo"/>
                          <a:cs typeface="Apple SD Gothic Neo"/>
                        </a:rPr>
                        <a:t>국어 정보 처리 시스템 경진대회 말뭉치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19" name="그림 1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1492" y="966443"/>
            <a:ext cx="4179156" cy="563969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D321225-D3CA-4C21-A312-D7EB8D2D6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492" y="966443"/>
            <a:ext cx="4179156" cy="567514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F0A56EA-B0A9-4F4F-BEFA-7012E07307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492" y="966443"/>
            <a:ext cx="4162584" cy="58005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3200" b="1" dirty="0" err="1">
                <a:latin typeface="나눔스퀘어 Bold"/>
                <a:ea typeface="나눔스퀘어 Bold"/>
                <a:sym typeface="맑은 고딕"/>
              </a:rPr>
              <a:t>개체명</a:t>
            </a:r>
            <a:r>
              <a:rPr lang="ko-KR" altLang="en-US" sz="3200" b="1" dirty="0">
                <a:latin typeface="나눔스퀘어 Bold"/>
                <a:ea typeface="나눔스퀘어 Bold"/>
                <a:sym typeface="맑은 고딕"/>
              </a:rPr>
              <a:t> 인식</a:t>
            </a:r>
          </a:p>
        </p:txBody>
      </p:sp>
      <p:pic>
        <p:nvPicPr>
          <p:cNvPr id="117" name="Google Shape;117;p7" descr="텍스트이(가) 표시된 사진  자동 생성된 설명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4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462116" y="1015959"/>
            <a:ext cx="108916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dirty="0" err="1">
                <a:latin typeface="나눔스퀘어 Bold"/>
                <a:ea typeface="나눔스퀘어 Bold"/>
              </a:rPr>
              <a:t>개체명</a:t>
            </a:r>
            <a:r>
              <a:rPr lang="ko-KR" altLang="en-US" sz="2400" dirty="0">
                <a:latin typeface="나눔스퀘어 Bold"/>
                <a:ea typeface="나눔스퀘어 Bold"/>
              </a:rPr>
              <a:t> 인식이란</a:t>
            </a:r>
            <a:r>
              <a:rPr lang="en-US" altLang="ko-KR" sz="2400" dirty="0">
                <a:latin typeface="나눔스퀘어 Bold"/>
                <a:ea typeface="나눔스퀘어 Bold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0158" y="1600734"/>
            <a:ext cx="1002080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3" indent="-285750">
              <a:buFontTx/>
              <a:buChar char="-"/>
              <a:defRPr/>
            </a:pPr>
            <a:r>
              <a:rPr lang="ko-KR" altLang="en-US" sz="1800" dirty="0" err="1">
                <a:latin typeface="나눔스퀘어 Bold"/>
                <a:ea typeface="나눔스퀘어 Bold"/>
              </a:rPr>
              <a:t>개체명</a:t>
            </a:r>
            <a:r>
              <a:rPr lang="ko-KR" altLang="en-US" sz="1800" dirty="0">
                <a:latin typeface="나눔스퀘어 Bold"/>
                <a:ea typeface="나눔스퀘어 Bold"/>
              </a:rPr>
              <a:t> 인식</a:t>
            </a:r>
            <a:r>
              <a:rPr lang="en-US" altLang="ko-KR" sz="1800" dirty="0">
                <a:latin typeface="나눔스퀘어 Bold"/>
                <a:ea typeface="나눔스퀘어 Bold"/>
              </a:rPr>
              <a:t>(Named Entity Recognition)</a:t>
            </a:r>
            <a:r>
              <a:rPr lang="ko-KR" altLang="en-US" sz="1800" dirty="0">
                <a:latin typeface="나눔스퀘어 Bold"/>
                <a:ea typeface="나눔스퀘어 Bold"/>
              </a:rPr>
              <a:t>은 입력된 문장에서 인명</a:t>
            </a:r>
            <a:r>
              <a:rPr lang="en-US" altLang="ko-KR" sz="1800" dirty="0">
                <a:latin typeface="나눔스퀘어 Bold"/>
                <a:ea typeface="나눔스퀘어 Bold"/>
              </a:rPr>
              <a:t>, </a:t>
            </a:r>
            <a:r>
              <a:rPr lang="ko-KR" altLang="en-US" sz="1800" dirty="0">
                <a:latin typeface="나눔스퀘어 Bold"/>
                <a:ea typeface="나눔스퀘어 Bold"/>
              </a:rPr>
              <a:t>지명</a:t>
            </a:r>
            <a:r>
              <a:rPr lang="en-US" altLang="ko-KR" sz="1800" dirty="0">
                <a:latin typeface="나눔스퀘어 Bold"/>
                <a:ea typeface="나눔스퀘어 Bold"/>
              </a:rPr>
              <a:t>, </a:t>
            </a:r>
            <a:r>
              <a:rPr lang="ko-KR" altLang="en-US" sz="1800" dirty="0">
                <a:latin typeface="나눔스퀘어 Bold"/>
                <a:ea typeface="나눔스퀘어 Bold"/>
              </a:rPr>
              <a:t>기관명</a:t>
            </a:r>
            <a:r>
              <a:rPr lang="en-US" altLang="ko-KR" sz="1800" dirty="0">
                <a:latin typeface="나눔스퀘어 Bold"/>
                <a:ea typeface="나눔스퀘어 Bold"/>
              </a:rPr>
              <a:t>, </a:t>
            </a:r>
            <a:r>
              <a:rPr lang="ko-KR" altLang="en-US" sz="1800" dirty="0">
                <a:latin typeface="나눔스퀘어 Bold"/>
                <a:ea typeface="나눔스퀘어 Bold"/>
              </a:rPr>
              <a:t>날짜</a:t>
            </a:r>
            <a:r>
              <a:rPr lang="en-US" altLang="ko-KR" sz="1800" dirty="0">
                <a:latin typeface="나눔스퀘어 Bold"/>
                <a:ea typeface="나눔스퀘어 Bold"/>
              </a:rPr>
              <a:t>, </a:t>
            </a:r>
            <a:r>
              <a:rPr lang="ko-KR" altLang="en-US" sz="1800" dirty="0">
                <a:latin typeface="나눔스퀘어 Bold"/>
                <a:ea typeface="나눔스퀘어 Bold"/>
              </a:rPr>
              <a:t>시간과 같이 고유한 의미를 갖는 단어들을 찾아 개체명을 부착하는 기술</a:t>
            </a: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lvl="3" indent="-285750">
              <a:buFontTx/>
              <a:buChar char="-"/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lvl="3" indent="-285750">
              <a:buFontTx/>
              <a:buChar char="-"/>
              <a:defRPr/>
            </a:pPr>
            <a:r>
              <a:rPr lang="ko-KR" altLang="en-US" sz="1800" dirty="0">
                <a:latin typeface="나눔스퀘어 Bold"/>
                <a:ea typeface="나눔스퀘어 Bold"/>
              </a:rPr>
              <a:t>대부분의 </a:t>
            </a:r>
            <a:r>
              <a:rPr lang="ko-KR" altLang="en-US" sz="1800" dirty="0" err="1">
                <a:latin typeface="나눔스퀘어 Bold"/>
                <a:ea typeface="나눔스퀘어 Bold"/>
              </a:rPr>
              <a:t>개체명</a:t>
            </a:r>
            <a:r>
              <a:rPr lang="ko-KR" altLang="en-US" sz="1800" dirty="0">
                <a:latin typeface="나눔스퀘어 Bold"/>
                <a:ea typeface="나눔스퀘어 Bold"/>
              </a:rPr>
              <a:t> 인식 연구에서 입력으로 형태소 단위나 음절 단위 사용</a:t>
            </a: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lvl="3" indent="-285750">
              <a:buFontTx/>
              <a:buChar char="-"/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lvl="3" indent="-285750">
              <a:buFontTx/>
              <a:buChar char="-"/>
              <a:defRPr/>
            </a:pPr>
            <a:r>
              <a:rPr lang="ko-KR" altLang="en-US" sz="1800" dirty="0">
                <a:latin typeface="나눔스퀘어 Bold"/>
                <a:ea typeface="나눔스퀘어 Bold"/>
              </a:rPr>
              <a:t>형태소 단위 </a:t>
            </a:r>
            <a:r>
              <a:rPr lang="ko-KR" altLang="en-US" sz="1800" dirty="0" err="1">
                <a:latin typeface="나눔스퀘어 Bold"/>
                <a:ea typeface="나눔스퀘어 Bold"/>
              </a:rPr>
              <a:t>개체명</a:t>
            </a:r>
            <a:r>
              <a:rPr lang="ko-KR" altLang="en-US" sz="1800" dirty="0">
                <a:latin typeface="나눔스퀘어 Bold"/>
                <a:ea typeface="나눔스퀘어 Bold"/>
              </a:rPr>
              <a:t> 인식기에서는 신조어와 같은 미등록어의 </a:t>
            </a:r>
            <a:r>
              <a:rPr lang="ko-KR" altLang="en-US" sz="1800" dirty="0" err="1">
                <a:latin typeface="나눔스퀘어 Bold"/>
                <a:ea typeface="나눔스퀘어 Bold"/>
              </a:rPr>
              <a:t>개체명</a:t>
            </a:r>
            <a:r>
              <a:rPr lang="ko-KR" altLang="en-US" sz="1800" dirty="0">
                <a:latin typeface="나눔스퀘어 Bold"/>
                <a:ea typeface="나눔스퀘어 Bold"/>
              </a:rPr>
              <a:t> 인식에 어려움이 있음</a:t>
            </a: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lvl="3" indent="-285750">
              <a:buFontTx/>
              <a:buChar char="-"/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lvl="3" indent="-285750">
              <a:buFontTx/>
              <a:buChar char="-"/>
              <a:defRPr/>
            </a:pPr>
            <a:r>
              <a:rPr lang="ko-KR" altLang="en-US" sz="1800" dirty="0">
                <a:latin typeface="나눔스퀘어 Bold"/>
                <a:ea typeface="나눔스퀘어 Bold"/>
              </a:rPr>
              <a:t>음절 단위 </a:t>
            </a:r>
            <a:r>
              <a:rPr lang="ko-KR" altLang="en-US" sz="1800" dirty="0" err="1">
                <a:latin typeface="나눔스퀘어 Bold"/>
                <a:ea typeface="나눔스퀘어 Bold"/>
              </a:rPr>
              <a:t>개체명</a:t>
            </a:r>
            <a:r>
              <a:rPr lang="ko-KR" altLang="en-US" sz="1800" dirty="0">
                <a:latin typeface="나눔스퀘어 Bold"/>
                <a:ea typeface="나눔스퀘어 Bold"/>
              </a:rPr>
              <a:t> 인식기에서는 단어가 가지는 의미가 잘 반영되지 않는 문제</a:t>
            </a: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lvl="3" indent="-285750">
              <a:buFontTx/>
              <a:buChar char="-"/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3200" b="1" dirty="0" err="1">
                <a:latin typeface="나눔스퀘어 Bold"/>
                <a:ea typeface="나눔스퀘어 Bold"/>
                <a:sym typeface="맑은 고딕"/>
              </a:rPr>
              <a:t>개체명</a:t>
            </a:r>
            <a:r>
              <a:rPr lang="ko-KR" altLang="en-US" sz="3200" b="1" dirty="0">
                <a:latin typeface="나눔스퀘어 Bold"/>
                <a:ea typeface="나눔스퀘어 Bold"/>
                <a:sym typeface="맑은 고딕"/>
              </a:rPr>
              <a:t> 인식 연구</a:t>
            </a:r>
          </a:p>
        </p:txBody>
      </p:sp>
      <p:pic>
        <p:nvPicPr>
          <p:cNvPr id="117" name="Google Shape;117;p7" descr="텍스트이(가) 표시된 사진  자동 생성된 설명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5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462116" y="1015959"/>
            <a:ext cx="108916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dirty="0" err="1">
                <a:latin typeface="나눔스퀘어 Bold"/>
                <a:ea typeface="나눔스퀘어 Bold"/>
              </a:rPr>
              <a:t>개체명</a:t>
            </a:r>
            <a:r>
              <a:rPr lang="ko-KR" altLang="en-US" sz="2400" dirty="0">
                <a:latin typeface="나눔스퀘어 Bold"/>
                <a:ea typeface="나눔스퀘어 Bold"/>
              </a:rPr>
              <a:t> 인식 기계학습 알고리즘</a:t>
            </a:r>
            <a:endParaRPr lang="en-US" altLang="ko-KR" sz="2400" dirty="0">
              <a:latin typeface="나눔스퀘어 Bold"/>
              <a:ea typeface="나눔스퀘어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0158" y="1600734"/>
            <a:ext cx="100208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3" indent="-285750">
              <a:buFontTx/>
              <a:buChar char="-"/>
              <a:defRPr/>
            </a:pPr>
            <a:r>
              <a:rPr lang="en-US" altLang="ko-KR" sz="1800" dirty="0">
                <a:latin typeface="나눔스퀘어 Bold"/>
                <a:ea typeface="나눔스퀘어 Bold"/>
              </a:rPr>
              <a:t>Structural SVM(Support Vector Machine)</a:t>
            </a:r>
          </a:p>
          <a:p>
            <a:pPr marL="285750" lvl="3" indent="-285750">
              <a:buFontTx/>
              <a:buChar char="-"/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lvl="3" indent="-285750">
              <a:buFontTx/>
              <a:buChar char="-"/>
              <a:defRPr/>
            </a:pPr>
            <a:r>
              <a:rPr lang="en-US" altLang="ko-KR" sz="1800" dirty="0">
                <a:latin typeface="나눔스퀘어 Bold"/>
                <a:ea typeface="나눔스퀘어 Bold"/>
              </a:rPr>
              <a:t>CRFs(Conditional Random Fields)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2A1AF6-43F4-4D06-ADAB-D72003A0368B}"/>
              </a:ext>
            </a:extLst>
          </p:cNvPr>
          <p:cNvSpPr txBox="1"/>
          <p:nvPr/>
        </p:nvSpPr>
        <p:spPr>
          <a:xfrm>
            <a:off x="462116" y="2825832"/>
            <a:ext cx="108916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dirty="0" err="1">
                <a:latin typeface="나눔스퀘어 Bold"/>
                <a:ea typeface="나눔스퀘어 Bold"/>
              </a:rPr>
              <a:t>개체명</a:t>
            </a:r>
            <a:r>
              <a:rPr lang="ko-KR" altLang="en-US" sz="2400" dirty="0">
                <a:latin typeface="나눔스퀘어 Bold"/>
                <a:ea typeface="나눔스퀘어 Bold"/>
              </a:rPr>
              <a:t> 인식 </a:t>
            </a:r>
            <a:r>
              <a:rPr lang="ko-KR" altLang="en-US" sz="2400" dirty="0" err="1">
                <a:latin typeface="나눔스퀘어 Bold"/>
                <a:ea typeface="나눔스퀘어 Bold"/>
              </a:rPr>
              <a:t>딥러닝</a:t>
            </a:r>
            <a:r>
              <a:rPr lang="ko-KR" altLang="en-US" sz="2400" dirty="0">
                <a:latin typeface="나눔스퀘어 Bold"/>
                <a:ea typeface="나눔스퀘어 Bold"/>
              </a:rPr>
              <a:t> 알고리즘</a:t>
            </a:r>
            <a:endParaRPr lang="en-US" altLang="ko-KR" sz="2400" dirty="0">
              <a:latin typeface="나눔스퀘어 Bold"/>
              <a:ea typeface="나눔스퀘어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5CDD6-1F75-4DFB-9050-B5AC5908C23A}"/>
              </a:ext>
            </a:extLst>
          </p:cNvPr>
          <p:cNvSpPr txBox="1"/>
          <p:nvPr/>
        </p:nvSpPr>
        <p:spPr>
          <a:xfrm>
            <a:off x="650158" y="3410607"/>
            <a:ext cx="100208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3" indent="-285750">
              <a:buFontTx/>
              <a:buChar char="-"/>
              <a:defRPr/>
            </a:pPr>
            <a:r>
              <a:rPr lang="en-US" altLang="ko-KR" sz="1800" dirty="0" err="1">
                <a:latin typeface="나눔스퀘어 Bold"/>
                <a:ea typeface="나눔스퀘어 Bold"/>
              </a:rPr>
              <a:t>BiLSTM</a:t>
            </a:r>
            <a:r>
              <a:rPr lang="en-US" altLang="ko-KR" sz="1800" dirty="0">
                <a:latin typeface="나눔스퀘어 Bold"/>
                <a:ea typeface="나눔스퀘어 Bold"/>
              </a:rPr>
              <a:t>(Bidirectional Long Short-Term </a:t>
            </a:r>
            <a:r>
              <a:rPr lang="en-US" altLang="ko-KR" sz="1800" dirty="0" err="1">
                <a:latin typeface="나눔스퀘어 Bold"/>
                <a:ea typeface="나눔스퀘어 Bold"/>
              </a:rPr>
              <a:t>Memort</a:t>
            </a:r>
            <a:r>
              <a:rPr lang="en-US" altLang="ko-KR" sz="1800" dirty="0">
                <a:latin typeface="나눔스퀘어 Bold"/>
                <a:ea typeface="나눔스퀘어 Bold"/>
              </a:rPr>
              <a:t>)-CRFs</a:t>
            </a:r>
          </a:p>
          <a:p>
            <a:pPr marL="285750" lvl="3" indent="-285750">
              <a:buFontTx/>
              <a:buChar char="-"/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lvl="3" indent="-285750">
              <a:buFontTx/>
              <a:buChar char="-"/>
              <a:defRPr/>
            </a:pPr>
            <a:r>
              <a:rPr lang="en-US" altLang="ko-KR" sz="1800" dirty="0">
                <a:latin typeface="나눔스퀘어 Bold"/>
                <a:ea typeface="나눔스퀘어 Bold"/>
              </a:rPr>
              <a:t>BIGRU(Gated Recurrent Unit)-CRFs</a:t>
            </a:r>
          </a:p>
        </p:txBody>
      </p:sp>
    </p:spTree>
    <p:extLst>
      <p:ext uri="{BB962C8B-B14F-4D97-AF65-F5344CB8AC3E}">
        <p14:creationId xmlns:p14="http://schemas.microsoft.com/office/powerpoint/2010/main" val="376878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3200" b="1" dirty="0">
                <a:latin typeface="나눔스퀘어 Bold"/>
                <a:ea typeface="나눔스퀘어 Bold"/>
                <a:sym typeface="맑은 고딕"/>
              </a:rPr>
              <a:t>GRU</a:t>
            </a:r>
            <a:r>
              <a:rPr lang="ko-KR" altLang="en-US" sz="3200" b="1" dirty="0">
                <a:latin typeface="나눔스퀘어 Bold"/>
                <a:ea typeface="나눔스퀘어 Bold"/>
                <a:sym typeface="맑은 고딕"/>
              </a:rPr>
              <a:t>란</a:t>
            </a:r>
            <a:r>
              <a:rPr lang="en-US" altLang="ko-KR" sz="3200" b="1" dirty="0">
                <a:latin typeface="나눔스퀘어 Bold"/>
                <a:ea typeface="나눔스퀘어 Bold"/>
                <a:sym typeface="맑은 고딕"/>
              </a:rPr>
              <a:t>?</a:t>
            </a:r>
            <a:endParaRPr lang="ko-KR" altLang="en-US" sz="3200" b="1" dirty="0">
              <a:latin typeface="나눔스퀘어 Bold"/>
              <a:ea typeface="나눔스퀘어 Bold"/>
              <a:sym typeface="맑은 고딕"/>
            </a:endParaRPr>
          </a:p>
        </p:txBody>
      </p:sp>
      <p:pic>
        <p:nvPicPr>
          <p:cNvPr id="117" name="Google Shape;117;p7" descr="텍스트이(가) 표시된 사진  자동 생성된 설명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6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462116" y="1015959"/>
            <a:ext cx="108916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나눔스퀘어 Bold"/>
                <a:ea typeface="나눔스퀘어 Bold"/>
              </a:rPr>
              <a:t>Gated Recurrent Unit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0158" y="1600734"/>
            <a:ext cx="1002080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3" indent="-285750">
              <a:buFontTx/>
              <a:buChar char="-"/>
              <a:defRPr/>
            </a:pPr>
            <a:r>
              <a:rPr lang="ko-KR" altLang="en-US" sz="1800" dirty="0">
                <a:latin typeface="나눔스퀘어 Bold"/>
                <a:ea typeface="나눔스퀘어 Bold"/>
              </a:rPr>
              <a:t>순환 신경망</a:t>
            </a:r>
            <a:r>
              <a:rPr lang="en-US" altLang="ko-KR" sz="1800" dirty="0">
                <a:latin typeface="나눔스퀘어 Bold"/>
                <a:ea typeface="나눔스퀘어 Bold"/>
              </a:rPr>
              <a:t>(RNN)</a:t>
            </a:r>
            <a:r>
              <a:rPr lang="ko-KR" altLang="en-US" sz="1800" dirty="0">
                <a:latin typeface="나눔스퀘어 Bold"/>
                <a:ea typeface="나눔스퀘어 Bold"/>
              </a:rPr>
              <a:t>의 한 종류로</a:t>
            </a:r>
            <a:r>
              <a:rPr lang="en-US" altLang="ko-KR" sz="1800" dirty="0">
                <a:latin typeface="나눔스퀘어 Bold"/>
                <a:ea typeface="나눔스퀘어 Bold"/>
              </a:rPr>
              <a:t>, </a:t>
            </a:r>
            <a:r>
              <a:rPr lang="ko-KR" altLang="en-US" sz="1800" dirty="0">
                <a:latin typeface="나눔스퀘어 Bold"/>
                <a:ea typeface="나눔스퀘어 Bold"/>
              </a:rPr>
              <a:t>장기 의존성 문제를 해결하기 위해 고안된 모델</a:t>
            </a: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lvl="3" indent="-285750">
              <a:buFontTx/>
              <a:buChar char="-"/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lvl="3" indent="-285750">
              <a:buFontTx/>
              <a:buChar char="-"/>
              <a:defRPr/>
            </a:pPr>
            <a:r>
              <a:rPr lang="en-US" altLang="ko-KR" sz="1800" dirty="0">
                <a:latin typeface="나눔스퀘어 Bold"/>
                <a:ea typeface="나눔스퀘어 Bold"/>
              </a:rPr>
              <a:t>GRU</a:t>
            </a:r>
            <a:r>
              <a:rPr lang="ko-KR" altLang="en-US" sz="1800" dirty="0">
                <a:latin typeface="나눔스퀘어 Bold"/>
                <a:ea typeface="나눔스퀘어 Bold"/>
              </a:rPr>
              <a:t>는 </a:t>
            </a:r>
            <a:r>
              <a:rPr lang="en-US" altLang="ko-KR" sz="1800" dirty="0">
                <a:latin typeface="나눔스퀘어 Bold"/>
                <a:ea typeface="나눔스퀘어 Bold"/>
              </a:rPr>
              <a:t>LSTM</a:t>
            </a:r>
            <a:r>
              <a:rPr lang="ko-KR" altLang="en-US" sz="1800" dirty="0">
                <a:latin typeface="나눔스퀘어 Bold"/>
                <a:ea typeface="나눔스퀘어 Bold"/>
              </a:rPr>
              <a:t>과 마찬가지로 </a:t>
            </a:r>
            <a:r>
              <a:rPr lang="en-US" altLang="ko-KR" sz="1800" dirty="0">
                <a:latin typeface="나눔스퀘어 Bold"/>
                <a:ea typeface="나눔스퀘어 Bold"/>
              </a:rPr>
              <a:t>sequence data</a:t>
            </a:r>
            <a:r>
              <a:rPr lang="ko-KR" altLang="en-US" sz="1800" dirty="0">
                <a:latin typeface="나눔스퀘어 Bold"/>
                <a:ea typeface="나눔스퀘어 Bold"/>
              </a:rPr>
              <a:t>를 처리하고 이전 정보를 기억하는 데 사용</a:t>
            </a: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lvl="3" indent="-285750">
              <a:buFontTx/>
              <a:buChar char="-"/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lvl="3" indent="-285750">
              <a:buFontTx/>
              <a:buChar char="-"/>
              <a:defRPr/>
            </a:pPr>
            <a:r>
              <a:rPr lang="en-US" altLang="ko-KR" sz="1800" dirty="0">
                <a:latin typeface="나눔스퀘어 Bold"/>
                <a:ea typeface="나눔스퀘어 Bold"/>
              </a:rPr>
              <a:t>GRU</a:t>
            </a:r>
            <a:r>
              <a:rPr lang="ko-KR" altLang="en-US" sz="1800" dirty="0">
                <a:latin typeface="나눔스퀘어 Bold"/>
                <a:ea typeface="나눔스퀘어 Bold"/>
              </a:rPr>
              <a:t>는 </a:t>
            </a:r>
            <a:r>
              <a:rPr lang="en-US" altLang="ko-KR" sz="1800" dirty="0">
                <a:latin typeface="나눔스퀘어 Bold"/>
                <a:ea typeface="나눔스퀘어 Bold"/>
              </a:rPr>
              <a:t>LSTM</a:t>
            </a:r>
            <a:r>
              <a:rPr lang="ko-KR" altLang="en-US" sz="1800" dirty="0">
                <a:latin typeface="나눔스퀘어 Bold"/>
                <a:ea typeface="나눔스퀘어 Bold"/>
              </a:rPr>
              <a:t>에 비해 더 간단한 구조를 가지고</a:t>
            </a:r>
            <a:r>
              <a:rPr lang="en-US" altLang="ko-KR" sz="1800" dirty="0">
                <a:latin typeface="나눔스퀘어 Bold"/>
                <a:ea typeface="나눔스퀘어 Bold"/>
              </a:rPr>
              <a:t>, reset gate, update gate </a:t>
            </a:r>
            <a:r>
              <a:rPr lang="ko-KR" altLang="en-US" sz="1800" dirty="0">
                <a:latin typeface="나눔스퀘어 Bold"/>
                <a:ea typeface="나눔스퀘어 Bold"/>
              </a:rPr>
              <a:t>를 사용</a:t>
            </a: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lvl="3" indent="-285750">
              <a:buFontTx/>
              <a:buChar char="-"/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lvl="3" indent="-285750">
              <a:buFontTx/>
              <a:buChar char="-"/>
              <a:defRPr/>
            </a:pPr>
            <a:r>
              <a:rPr lang="ko-KR" altLang="en-US" sz="1800" dirty="0">
                <a:latin typeface="나눔스퀘어 Bold"/>
                <a:ea typeface="나눔스퀘어 Bold"/>
              </a:rPr>
              <a:t>두 개의 게이트는 </a:t>
            </a:r>
            <a:r>
              <a:rPr lang="ko-KR" altLang="en-US" sz="1800" dirty="0" err="1">
                <a:highlight>
                  <a:srgbClr val="FFFF00"/>
                </a:highlight>
                <a:latin typeface="나눔스퀘어 Bold"/>
                <a:ea typeface="나눔스퀘어 Bold"/>
              </a:rPr>
              <a:t>시그모이드</a:t>
            </a:r>
            <a:r>
              <a:rPr lang="ko-KR" altLang="en-US" sz="1800" dirty="0">
                <a:highlight>
                  <a:srgbClr val="FFFF00"/>
                </a:highlight>
                <a:latin typeface="나눔스퀘어 Bold"/>
                <a:ea typeface="나눔스퀘어 Bold"/>
              </a:rPr>
              <a:t> 활성화 함수</a:t>
            </a:r>
            <a:r>
              <a:rPr lang="ko-KR" altLang="en-US" sz="1800" dirty="0">
                <a:latin typeface="나눔스퀘어 Bold"/>
                <a:ea typeface="나눔스퀘어 Bold"/>
              </a:rPr>
              <a:t>를 사용하여 이전 정보를 어떻게 활용할지 결정</a:t>
            </a:r>
            <a:endParaRPr lang="en-US" altLang="ko-KR" sz="1800" dirty="0">
              <a:latin typeface="나눔스퀘어 Bold"/>
              <a:ea typeface="나눔스퀘어 Bold"/>
            </a:endParaRPr>
          </a:p>
          <a:p>
            <a:pPr lvl="3"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  <a:p>
            <a:pPr lvl="3">
              <a:defRPr/>
            </a:pPr>
            <a:r>
              <a:rPr lang="ko-KR" altLang="en-US" sz="1800" dirty="0" err="1">
                <a:latin typeface="나눔스퀘어 Bold"/>
                <a:ea typeface="나눔스퀘어 Bold"/>
              </a:rPr>
              <a:t>시그모이드</a:t>
            </a:r>
            <a:r>
              <a:rPr lang="ko-KR" altLang="en-US" sz="1800" dirty="0">
                <a:latin typeface="나눔스퀘어 Bold"/>
                <a:ea typeface="나눔스퀘어 Bold"/>
              </a:rPr>
              <a:t> 활성화 함수 </a:t>
            </a:r>
            <a:r>
              <a:rPr lang="en-US" altLang="ko-KR" sz="1800" dirty="0">
                <a:latin typeface="나눔스퀘어 Bold"/>
                <a:ea typeface="나눔스퀘어 Bold"/>
              </a:rPr>
              <a:t>: Neural Network</a:t>
            </a:r>
            <a:r>
              <a:rPr lang="ko-KR" altLang="en-US" sz="1800" dirty="0">
                <a:latin typeface="나눔스퀘어 Bold"/>
                <a:ea typeface="나눔스퀘어 Bold"/>
              </a:rPr>
              <a:t>에서 활성화 함수로 사용되고</a:t>
            </a:r>
            <a:r>
              <a:rPr lang="en-US" altLang="ko-KR" sz="1800" dirty="0">
                <a:latin typeface="나눔스퀘어 Bold"/>
                <a:ea typeface="나눔스퀘어 Bold"/>
              </a:rPr>
              <a:t>, </a:t>
            </a:r>
            <a:r>
              <a:rPr lang="ko-KR" altLang="en-US" sz="1800" dirty="0">
                <a:latin typeface="나눔스퀘어 Bold"/>
                <a:ea typeface="나눔스퀘어 Bold"/>
              </a:rPr>
              <a:t>출력 값을 </a:t>
            </a:r>
            <a:r>
              <a:rPr lang="en-US" altLang="ko-KR" sz="1800" dirty="0">
                <a:latin typeface="나눔스퀘어 Bold"/>
                <a:ea typeface="나눔스퀘어 Bold"/>
              </a:rPr>
              <a:t>0, 1</a:t>
            </a:r>
            <a:r>
              <a:rPr lang="ko-KR" altLang="en-US" sz="1800" dirty="0">
                <a:latin typeface="나눔스퀘어 Bold"/>
                <a:ea typeface="나눔스퀘어 Bold"/>
              </a:rPr>
              <a:t>로 제한함으로써           </a:t>
            </a:r>
            <a:r>
              <a:rPr lang="en-US" altLang="ko-KR" sz="1800" dirty="0">
                <a:latin typeface="나눔스퀘어 Bold"/>
                <a:ea typeface="나눔스퀘어 Bold"/>
              </a:rPr>
              <a:t>		          </a:t>
            </a:r>
            <a:r>
              <a:rPr lang="ko-KR" altLang="en-US" sz="1800" dirty="0">
                <a:latin typeface="나눔스퀘어 Bold"/>
                <a:ea typeface="나눔스퀘어 Bold"/>
              </a:rPr>
              <a:t>다양한 문제 해결</a:t>
            </a:r>
            <a:endParaRPr lang="en-US" altLang="ko-KR" sz="1800" dirty="0">
              <a:latin typeface="나눔스퀘어 Bold"/>
              <a:ea typeface="나눔스퀘어 Bold"/>
            </a:endParaRPr>
          </a:p>
          <a:p>
            <a:pPr lvl="3"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  <a:p>
            <a:pPr lvl="3">
              <a:defRPr/>
            </a:pPr>
            <a:r>
              <a:rPr lang="en-US" altLang="ko-KR" sz="1800" dirty="0">
                <a:latin typeface="나눔스퀘어 Bold"/>
                <a:ea typeface="나눔스퀘어 Bold"/>
              </a:rPr>
              <a:t>Reset gate : </a:t>
            </a:r>
            <a:r>
              <a:rPr lang="ko-KR" altLang="en-US" sz="1800" dirty="0">
                <a:latin typeface="나눔스퀘어 Bold"/>
                <a:ea typeface="나눔스퀘어 Bold"/>
              </a:rPr>
              <a:t>어떤 정보를 버릴지 결정</a:t>
            </a:r>
            <a:endParaRPr lang="en-US" altLang="ko-KR" sz="1800" dirty="0">
              <a:latin typeface="나눔스퀘어 Bold"/>
              <a:ea typeface="나눔스퀘어 Bold"/>
            </a:endParaRPr>
          </a:p>
          <a:p>
            <a:pPr lvl="3"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  <a:p>
            <a:pPr lvl="3">
              <a:defRPr/>
            </a:pPr>
            <a:r>
              <a:rPr lang="en-US" altLang="ko-KR" sz="1800" dirty="0">
                <a:latin typeface="나눔스퀘어 Bold"/>
                <a:ea typeface="나눔스퀘어 Bold"/>
              </a:rPr>
              <a:t>Update gate : </a:t>
            </a:r>
            <a:r>
              <a:rPr lang="ko-KR" altLang="en-US" sz="1800" dirty="0">
                <a:latin typeface="나눔스퀘어 Bold"/>
                <a:ea typeface="나눔스퀘어 Bold"/>
              </a:rPr>
              <a:t>현재 입력과 이전 상태의 정보를 결합하여 새로운 상태 업데이트</a:t>
            </a:r>
            <a:endParaRPr lang="en-US" altLang="ko-KR" sz="1800" dirty="0">
              <a:latin typeface="나눔스퀘어 Bold"/>
              <a:ea typeface="나눔스퀘어 Bold"/>
            </a:endParaRPr>
          </a:p>
        </p:txBody>
      </p:sp>
    </p:spTree>
    <p:extLst>
      <p:ext uri="{BB962C8B-B14F-4D97-AF65-F5344CB8AC3E}">
        <p14:creationId xmlns:p14="http://schemas.microsoft.com/office/powerpoint/2010/main" val="47906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3200" b="1" dirty="0">
                <a:latin typeface="나눔스퀘어 Bold"/>
                <a:ea typeface="나눔스퀘어 Bold"/>
                <a:sym typeface="맑은 고딕"/>
              </a:rPr>
              <a:t>Stacked</a:t>
            </a:r>
            <a:r>
              <a:rPr lang="ko-KR" altLang="en-US" sz="3200" b="1" dirty="0">
                <a:latin typeface="나눔스퀘어 Bold"/>
                <a:ea typeface="나눔스퀘어 Bold"/>
                <a:sym typeface="맑은 고딕"/>
              </a:rPr>
              <a:t> </a:t>
            </a:r>
            <a:r>
              <a:rPr lang="en-US" altLang="ko-KR" sz="3200" b="1" dirty="0" err="1">
                <a:latin typeface="나눔스퀘어 Bold"/>
                <a:ea typeface="나눔스퀘어 Bold"/>
                <a:sym typeface="맑은 고딕"/>
              </a:rPr>
              <a:t>BiGRU</a:t>
            </a:r>
            <a:r>
              <a:rPr lang="en-US" altLang="ko-KR" sz="3200" b="1" dirty="0">
                <a:latin typeface="나눔스퀘어 Bold"/>
                <a:ea typeface="나눔스퀘어 Bold"/>
                <a:sym typeface="맑은 고딕"/>
              </a:rPr>
              <a:t>-CRFs</a:t>
            </a:r>
            <a:endParaRPr lang="ko-KR" altLang="en-US" sz="3200" b="1" dirty="0">
              <a:latin typeface="나눔스퀘어 Bold"/>
              <a:ea typeface="나눔스퀘어 Bold"/>
              <a:sym typeface="맑은 고딕"/>
            </a:endParaRPr>
          </a:p>
        </p:txBody>
      </p:sp>
      <p:pic>
        <p:nvPicPr>
          <p:cNvPr id="117" name="Google Shape;117;p7" descr="텍스트이(가) 표시된 사진  자동 생성된 설명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7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462116" y="1015959"/>
            <a:ext cx="108916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dirty="0">
                <a:latin typeface="나눔스퀘어 Bold"/>
                <a:ea typeface="나눔스퀘어 Bold"/>
              </a:rPr>
              <a:t>제안 모델</a:t>
            </a:r>
            <a:endParaRPr lang="en-US" altLang="ko-KR" sz="2400" dirty="0">
              <a:latin typeface="나눔스퀘어 Bold"/>
              <a:ea typeface="나눔스퀘어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0158" y="1600734"/>
            <a:ext cx="100208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3" indent="-285750">
              <a:buFontTx/>
              <a:buChar char="-"/>
              <a:defRPr/>
            </a:pPr>
            <a:r>
              <a:rPr lang="ko-KR" altLang="en-US" sz="1800" dirty="0">
                <a:latin typeface="나눔스퀘어 Bold"/>
                <a:ea typeface="나눔스퀘어 Bold"/>
              </a:rPr>
              <a:t>두개의 양방향 </a:t>
            </a:r>
            <a:r>
              <a:rPr lang="en-US" altLang="ko-KR" sz="1800" dirty="0">
                <a:latin typeface="나눔스퀘어 Bold"/>
                <a:ea typeface="나눔스퀘어 Bold"/>
              </a:rPr>
              <a:t>GRU </a:t>
            </a:r>
            <a:r>
              <a:rPr lang="ko-KR" altLang="en-US" sz="1800" dirty="0">
                <a:latin typeface="나눔스퀘어 Bold"/>
                <a:ea typeface="나눔스퀘어 Bold"/>
              </a:rPr>
              <a:t>계층과 하나의 </a:t>
            </a:r>
            <a:r>
              <a:rPr lang="en-US" altLang="ko-KR" sz="1800" dirty="0">
                <a:latin typeface="나눔스퀘어 Bold"/>
                <a:ea typeface="나눔스퀘어 Bold"/>
              </a:rPr>
              <a:t>CRFs </a:t>
            </a:r>
            <a:r>
              <a:rPr lang="ko-KR" altLang="en-US" sz="1800" dirty="0">
                <a:latin typeface="나눔스퀘어 Bold"/>
                <a:ea typeface="나눔스퀘어 Bold"/>
              </a:rPr>
              <a:t>계층으로 구성</a:t>
            </a: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lvl="3" indent="-285750">
              <a:buFontTx/>
              <a:buChar char="-"/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lvl="3" indent="-285750">
              <a:buFontTx/>
              <a:buChar char="-"/>
              <a:defRPr/>
            </a:pPr>
            <a:r>
              <a:rPr lang="ko-KR" altLang="en-US" sz="1800" dirty="0">
                <a:latin typeface="나눔스퀘어 Bold"/>
                <a:ea typeface="나눔스퀘어 Bold"/>
              </a:rPr>
              <a:t>단어 </a:t>
            </a:r>
            <a:r>
              <a:rPr lang="ko-KR" altLang="en-US" sz="1800" dirty="0" err="1">
                <a:latin typeface="나눔스퀘어 Bold"/>
                <a:ea typeface="나눔스퀘어 Bold"/>
              </a:rPr>
              <a:t>임베딩을</a:t>
            </a:r>
            <a:r>
              <a:rPr lang="ko-KR" altLang="en-US" sz="1800" dirty="0">
                <a:latin typeface="나눔스퀘어 Bold"/>
                <a:ea typeface="나눔스퀘어 Bold"/>
              </a:rPr>
              <a:t> 확장하기 위해 음절 </a:t>
            </a:r>
            <a:r>
              <a:rPr lang="ko-KR" altLang="en-US" sz="1800" dirty="0" err="1">
                <a:latin typeface="나눔스퀘어 Bold"/>
                <a:ea typeface="나눔스퀘어 Bold"/>
              </a:rPr>
              <a:t>임베딩과</a:t>
            </a:r>
            <a:r>
              <a:rPr lang="ko-KR" altLang="en-US" sz="1800" dirty="0">
                <a:latin typeface="나눔스퀘어 Bold"/>
                <a:ea typeface="나눔스퀘어 Bold"/>
              </a:rPr>
              <a:t> 품사 </a:t>
            </a:r>
            <a:r>
              <a:rPr lang="ko-KR" altLang="en-US" sz="1800" dirty="0" err="1">
                <a:latin typeface="나눔스퀘어 Bold"/>
                <a:ea typeface="나눔스퀘어 Bold"/>
              </a:rPr>
              <a:t>임베딩</a:t>
            </a:r>
            <a:r>
              <a:rPr lang="ko-KR" altLang="en-US" sz="1800" dirty="0">
                <a:latin typeface="나눔스퀘어 Bold"/>
                <a:ea typeface="나눔스퀘어 Bold"/>
              </a:rPr>
              <a:t> 그리고 </a:t>
            </a:r>
            <a:r>
              <a:rPr lang="ko-KR" altLang="en-US" sz="1800" dirty="0" err="1">
                <a:latin typeface="나눔스퀘어 Bold"/>
                <a:ea typeface="나눔스퀘어 Bold"/>
              </a:rPr>
              <a:t>개체명</a:t>
            </a:r>
            <a:r>
              <a:rPr lang="ko-KR" altLang="en-US" sz="1800" dirty="0">
                <a:latin typeface="나눔스퀘어 Bold"/>
                <a:ea typeface="나눔스퀘어 Bold"/>
              </a:rPr>
              <a:t> 사전 자질 벡터 추가</a:t>
            </a: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lvl="3" indent="-285750">
              <a:buFontTx/>
              <a:buChar char="-"/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lvl="3" indent="-285750">
              <a:buFontTx/>
              <a:buChar char="-"/>
              <a:defRPr/>
            </a:pPr>
            <a:r>
              <a:rPr lang="ko-KR" altLang="en-US" sz="1800" dirty="0" err="1">
                <a:latin typeface="나눔스퀘어 Bold"/>
                <a:ea typeface="나눔스퀘어 Bold"/>
              </a:rPr>
              <a:t>개체명</a:t>
            </a:r>
            <a:r>
              <a:rPr lang="ko-KR" altLang="en-US" sz="1800" dirty="0">
                <a:latin typeface="나눔스퀘어 Bold"/>
                <a:ea typeface="나눔스퀘어 Bold"/>
              </a:rPr>
              <a:t> 사전 자질 정보를 입력하는 새로운 </a:t>
            </a:r>
            <a:r>
              <a:rPr lang="ko-KR" altLang="en-US" sz="1800" dirty="0" err="1">
                <a:latin typeface="나눔스퀘어 Bold"/>
                <a:ea typeface="나눔스퀘어 Bold"/>
              </a:rPr>
              <a:t>개체명</a:t>
            </a:r>
            <a:r>
              <a:rPr lang="ko-KR" altLang="en-US" sz="1800" dirty="0">
                <a:latin typeface="나눔스퀘어 Bold"/>
                <a:ea typeface="나눔스퀘어 Bold"/>
              </a:rPr>
              <a:t> 사전 자질 사용 방법 제안</a:t>
            </a:r>
            <a:endParaRPr lang="en-US" altLang="ko-KR" sz="1800" dirty="0">
              <a:latin typeface="나눔스퀘어 Bold"/>
              <a:ea typeface="나눔스퀘어 Bold"/>
            </a:endParaRPr>
          </a:p>
        </p:txBody>
      </p:sp>
    </p:spTree>
    <p:extLst>
      <p:ext uri="{BB962C8B-B14F-4D97-AF65-F5344CB8AC3E}">
        <p14:creationId xmlns:p14="http://schemas.microsoft.com/office/powerpoint/2010/main" val="141996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3200" b="1" dirty="0">
                <a:latin typeface="나눔스퀘어 Bold"/>
                <a:ea typeface="나눔스퀘어 Bold"/>
                <a:sym typeface="맑은 고딕"/>
              </a:rPr>
              <a:t>Stacked</a:t>
            </a:r>
            <a:r>
              <a:rPr lang="ko-KR" altLang="en-US" sz="3200" b="1" dirty="0">
                <a:latin typeface="나눔스퀘어 Bold"/>
                <a:ea typeface="나눔스퀘어 Bold"/>
                <a:sym typeface="맑은 고딕"/>
              </a:rPr>
              <a:t> </a:t>
            </a:r>
            <a:r>
              <a:rPr lang="en-US" altLang="ko-KR" sz="3200" b="1" dirty="0" err="1">
                <a:latin typeface="나눔스퀘어 Bold"/>
                <a:ea typeface="나눔스퀘어 Bold"/>
                <a:sym typeface="맑은 고딕"/>
              </a:rPr>
              <a:t>BiGRU</a:t>
            </a:r>
            <a:r>
              <a:rPr lang="en-US" altLang="ko-KR" sz="3200" b="1" dirty="0">
                <a:latin typeface="나눔스퀘어 Bold"/>
                <a:ea typeface="나눔스퀘어 Bold"/>
                <a:sym typeface="맑은 고딕"/>
              </a:rPr>
              <a:t>-CRFs</a:t>
            </a:r>
            <a:endParaRPr lang="ko-KR" altLang="en-US" sz="3200" b="1" dirty="0">
              <a:latin typeface="나눔스퀘어 Bold"/>
              <a:ea typeface="나눔스퀘어 Bold"/>
              <a:sym typeface="맑은 고딕"/>
            </a:endParaRPr>
          </a:p>
        </p:txBody>
      </p:sp>
      <p:pic>
        <p:nvPicPr>
          <p:cNvPr id="117" name="Google Shape;117;p7" descr="텍스트이(가) 표시된 사진  자동 생성된 설명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8</a:t>
            </a:fld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1E942F-657C-41C3-B72A-DA98BEEC1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5264" y="1263964"/>
            <a:ext cx="6701471" cy="481841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815953F-E7BE-4829-8FA4-BEA258DC8AC0}"/>
              </a:ext>
            </a:extLst>
          </p:cNvPr>
          <p:cNvSpPr/>
          <p:nvPr/>
        </p:nvSpPr>
        <p:spPr>
          <a:xfrm>
            <a:off x="3007360" y="2184400"/>
            <a:ext cx="4754880" cy="314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1C09E1E8-EDDE-4135-9D97-B3DD31D69A8A}"/>
              </a:ext>
            </a:extLst>
          </p:cNvPr>
          <p:cNvSpPr/>
          <p:nvPr/>
        </p:nvSpPr>
        <p:spPr>
          <a:xfrm rot="5400000">
            <a:off x="2607072" y="2153920"/>
            <a:ext cx="121919" cy="41656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6DE875-9021-46F3-A469-72C55B9BDCA6}"/>
              </a:ext>
            </a:extLst>
          </p:cNvPr>
          <p:cNvSpPr/>
          <p:nvPr/>
        </p:nvSpPr>
        <p:spPr>
          <a:xfrm>
            <a:off x="2876312" y="3379156"/>
            <a:ext cx="4754880" cy="314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594A45AD-9086-47C6-8EA8-1C4543EEB245}"/>
              </a:ext>
            </a:extLst>
          </p:cNvPr>
          <p:cNvSpPr/>
          <p:nvPr/>
        </p:nvSpPr>
        <p:spPr>
          <a:xfrm rot="5400000">
            <a:off x="2476024" y="3296071"/>
            <a:ext cx="121919" cy="41656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75FB55-0A24-44A8-B070-A7C785EC93AE}"/>
              </a:ext>
            </a:extLst>
          </p:cNvPr>
          <p:cNvSpPr/>
          <p:nvPr/>
        </p:nvSpPr>
        <p:spPr>
          <a:xfrm>
            <a:off x="3474720" y="2499360"/>
            <a:ext cx="4754880" cy="3149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6DF71C-7581-432D-B779-FC8CF4AF6B54}"/>
              </a:ext>
            </a:extLst>
          </p:cNvPr>
          <p:cNvSpPr/>
          <p:nvPr/>
        </p:nvSpPr>
        <p:spPr>
          <a:xfrm>
            <a:off x="3474720" y="3728721"/>
            <a:ext cx="4754880" cy="3149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E5E9C095-C94C-4F14-82B8-6C63AF57F642}"/>
              </a:ext>
            </a:extLst>
          </p:cNvPr>
          <p:cNvSpPr/>
          <p:nvPr/>
        </p:nvSpPr>
        <p:spPr>
          <a:xfrm rot="16200000">
            <a:off x="8549642" y="2448559"/>
            <a:ext cx="121919" cy="416560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313D17B6-84C3-400F-95C9-06DD5D2D1E40}"/>
              </a:ext>
            </a:extLst>
          </p:cNvPr>
          <p:cNvSpPr/>
          <p:nvPr/>
        </p:nvSpPr>
        <p:spPr>
          <a:xfrm rot="16200000">
            <a:off x="8549641" y="3616961"/>
            <a:ext cx="121919" cy="416560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5B362B-776A-4CE8-8169-D1DCA6BB8710}"/>
              </a:ext>
            </a:extLst>
          </p:cNvPr>
          <p:cNvSpPr/>
          <p:nvPr/>
        </p:nvSpPr>
        <p:spPr>
          <a:xfrm>
            <a:off x="2204720" y="2062480"/>
            <a:ext cx="6701471" cy="786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49753E8-8E26-4CC8-B394-E27ED5DDACC9}"/>
              </a:ext>
            </a:extLst>
          </p:cNvPr>
          <p:cNvSpPr/>
          <p:nvPr/>
        </p:nvSpPr>
        <p:spPr>
          <a:xfrm>
            <a:off x="1664176" y="1655496"/>
            <a:ext cx="540544" cy="52890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AA2061F-E1D9-4A9C-989A-E9AA5B33B160}"/>
              </a:ext>
            </a:extLst>
          </p:cNvPr>
          <p:cNvSpPr/>
          <p:nvPr/>
        </p:nvSpPr>
        <p:spPr>
          <a:xfrm>
            <a:off x="2128520" y="3271797"/>
            <a:ext cx="6701471" cy="7863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A59C969-A491-44B1-ACD3-C19E3331623E}"/>
              </a:ext>
            </a:extLst>
          </p:cNvPr>
          <p:cNvSpPr/>
          <p:nvPr/>
        </p:nvSpPr>
        <p:spPr>
          <a:xfrm>
            <a:off x="1587976" y="2864813"/>
            <a:ext cx="540544" cy="52890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DEDC30-077F-41DA-BF9E-ED635B9B3A8F}"/>
              </a:ext>
            </a:extLst>
          </p:cNvPr>
          <p:cNvSpPr/>
          <p:nvPr/>
        </p:nvSpPr>
        <p:spPr>
          <a:xfrm>
            <a:off x="2641600" y="1263964"/>
            <a:ext cx="5588000" cy="7425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26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7"/>
          <p:cNvCxnSpPr/>
          <p:nvPr/>
        </p:nvCxnSpPr>
        <p:spPr>
          <a:xfrm>
            <a:off x="462116" y="775623"/>
            <a:ext cx="59976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106" name="Google Shape;106;p7"/>
          <p:cNvSpPr txBox="1"/>
          <p:nvPr/>
        </p:nvSpPr>
        <p:spPr>
          <a:xfrm>
            <a:off x="462116" y="190848"/>
            <a:ext cx="7767484" cy="58473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3200" b="1" dirty="0" err="1">
                <a:latin typeface="나눔스퀘어 Bold"/>
                <a:ea typeface="나눔스퀘어 Bold"/>
                <a:sym typeface="맑은 고딕"/>
              </a:rPr>
              <a:t>개체명</a:t>
            </a:r>
            <a:r>
              <a:rPr lang="ko-KR" altLang="en-US" sz="3200" b="1" dirty="0">
                <a:latin typeface="나눔스퀘어 Bold"/>
                <a:ea typeface="나눔스퀘어 Bold"/>
                <a:sym typeface="맑은 고딕"/>
              </a:rPr>
              <a:t> 사전</a:t>
            </a:r>
          </a:p>
        </p:txBody>
      </p:sp>
      <p:pic>
        <p:nvPicPr>
          <p:cNvPr id="117" name="Google Shape;117;p7" descr="텍스트이(가) 표시된 사진  자동 생성된 설명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378439" y="198121"/>
            <a:ext cx="1569721" cy="38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fld id="{00000000-1234-1234-1234-123412341234}" type="slidenum">
              <a:rPr lang="en-US" altLang="ko-K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  <a:defRPr/>
              </a:pPr>
              <a:t>9</a:t>
            </a:fld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650158" y="1102894"/>
            <a:ext cx="100208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3" indent="-285750">
              <a:buFontTx/>
              <a:buChar char="-"/>
              <a:defRPr/>
            </a:pPr>
            <a:r>
              <a:rPr lang="ko-KR" altLang="en-US" sz="1800" dirty="0">
                <a:latin typeface="나눔스퀘어 Bold"/>
                <a:ea typeface="나눔스퀘어 Bold"/>
              </a:rPr>
              <a:t>개체명으로 분류되는 단어들을 사전으로 구축</a:t>
            </a: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lvl="3" indent="-285750">
              <a:buFontTx/>
              <a:buChar char="-"/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lvl="3" indent="-285750">
              <a:buFontTx/>
              <a:buChar char="-"/>
              <a:defRPr/>
            </a:pPr>
            <a:r>
              <a:rPr lang="ko-KR" altLang="en-US" sz="1800" dirty="0">
                <a:latin typeface="나눔스퀘어 Bold"/>
                <a:ea typeface="나눔스퀘어 Bold"/>
              </a:rPr>
              <a:t>특정 단어가 </a:t>
            </a:r>
            <a:r>
              <a:rPr lang="ko-KR" altLang="en-US" sz="1800" dirty="0" err="1">
                <a:latin typeface="나눔스퀘어 Bold"/>
                <a:ea typeface="나눔스퀘어 Bold"/>
              </a:rPr>
              <a:t>개체명</a:t>
            </a:r>
            <a:r>
              <a:rPr lang="ko-KR" altLang="en-US" sz="1800" dirty="0">
                <a:latin typeface="나눔스퀘어 Bold"/>
                <a:ea typeface="나눔스퀘어 Bold"/>
              </a:rPr>
              <a:t> 사전에 포함되어 있다는 정보를 주면 </a:t>
            </a:r>
            <a:r>
              <a:rPr lang="ko-KR" altLang="en-US" sz="1800" dirty="0" err="1">
                <a:latin typeface="나눔스퀘어 Bold"/>
                <a:ea typeface="나눔스퀘어 Bold"/>
              </a:rPr>
              <a:t>개체명</a:t>
            </a:r>
            <a:r>
              <a:rPr lang="ko-KR" altLang="en-US" sz="1800" dirty="0">
                <a:latin typeface="나눔스퀘어 Bold"/>
                <a:ea typeface="나눔스퀘어 Bold"/>
              </a:rPr>
              <a:t> 인식 성능을 향상 시킬 수 있음</a:t>
            </a: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lvl="3" indent="-285750">
              <a:buFontTx/>
              <a:buChar char="-"/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  <a:p>
            <a:pPr lvl="3">
              <a:defRPr/>
            </a:pPr>
            <a:r>
              <a:rPr lang="ko-KR" altLang="en-US" sz="1800" dirty="0" err="1">
                <a:latin typeface="나눔스퀘어 Bold"/>
                <a:ea typeface="나눔스퀘어 Bold"/>
              </a:rPr>
              <a:t>개체명</a:t>
            </a:r>
            <a:r>
              <a:rPr lang="ko-KR" altLang="en-US" sz="1800" dirty="0">
                <a:latin typeface="나눔스퀘어 Bold"/>
                <a:ea typeface="나눔스퀘어 Bold"/>
              </a:rPr>
              <a:t> 사전 자질 생성 방법</a:t>
            </a:r>
            <a:endParaRPr lang="en-US" altLang="ko-KR" sz="1800" dirty="0">
              <a:latin typeface="나눔스퀘어 Bold"/>
              <a:ea typeface="나눔스퀘어 Bold"/>
            </a:endParaRPr>
          </a:p>
          <a:p>
            <a:pPr lvl="3">
              <a:defRPr/>
            </a:pPr>
            <a:endParaRPr lang="en-US" altLang="ko-KR" sz="1800" dirty="0">
              <a:latin typeface="나눔스퀘어 Bold"/>
              <a:ea typeface="나눔스퀘어 Bold"/>
            </a:endParaRPr>
          </a:p>
          <a:p>
            <a:pPr marL="285750" lvl="3" indent="-285750">
              <a:buFontTx/>
              <a:buChar char="-"/>
              <a:defRPr/>
            </a:pPr>
            <a:r>
              <a:rPr lang="en-US" altLang="ko-KR" sz="1800" dirty="0">
                <a:latin typeface="나눔스퀘어 Bold"/>
                <a:ea typeface="나눔스퀘어 Bold"/>
              </a:rPr>
              <a:t>2 </a:t>
            </a:r>
            <a:r>
              <a:rPr lang="ko-KR" altLang="en-US" sz="1800" dirty="0">
                <a:latin typeface="나눔스퀘어 Bold"/>
                <a:ea typeface="나눔스퀘어 Bold"/>
              </a:rPr>
              <a:t>음절 단어부터 </a:t>
            </a:r>
            <a:r>
              <a:rPr lang="en-US" altLang="ko-KR" sz="1800" dirty="0">
                <a:latin typeface="나눔스퀘어 Bold"/>
                <a:ea typeface="나눔스퀘어 Bold"/>
              </a:rPr>
              <a:t>5 </a:t>
            </a:r>
            <a:r>
              <a:rPr lang="ko-KR" altLang="en-US" sz="1800" dirty="0">
                <a:latin typeface="나눔스퀘어 Bold"/>
                <a:ea typeface="나눔스퀘어 Bold"/>
              </a:rPr>
              <a:t>음절 단어가 </a:t>
            </a:r>
            <a:r>
              <a:rPr lang="ko-KR" altLang="en-US" sz="1800" dirty="0" err="1">
                <a:latin typeface="나눔스퀘어 Bold"/>
                <a:ea typeface="나눔스퀘어 Bold"/>
              </a:rPr>
              <a:t>개체명</a:t>
            </a:r>
            <a:r>
              <a:rPr lang="ko-KR" altLang="en-US" sz="1800" dirty="0">
                <a:latin typeface="나눔스퀘어 Bold"/>
                <a:ea typeface="나눔스퀘어 Bold"/>
              </a:rPr>
              <a:t> 사전에 존재하면 </a:t>
            </a:r>
            <a:r>
              <a:rPr lang="en-US" altLang="ko-KR" sz="1800" dirty="0">
                <a:latin typeface="나눔스퀘어 Bold"/>
                <a:ea typeface="나눔스퀘어 Bold"/>
              </a:rPr>
              <a:t>“1”, </a:t>
            </a:r>
            <a:r>
              <a:rPr lang="ko-KR" altLang="en-US" sz="1800" dirty="0">
                <a:latin typeface="나눔스퀘어 Bold"/>
                <a:ea typeface="나눔스퀘어 Bold"/>
              </a:rPr>
              <a:t>아니면 </a:t>
            </a:r>
            <a:r>
              <a:rPr lang="en-US" altLang="ko-KR" sz="1800" dirty="0">
                <a:latin typeface="나눔스퀘어 Bold"/>
                <a:ea typeface="나눔스퀘어 Bold"/>
              </a:rPr>
              <a:t>“0”</a:t>
            </a:r>
          </a:p>
        </p:txBody>
      </p:sp>
    </p:spTree>
    <p:extLst>
      <p:ext uri="{BB962C8B-B14F-4D97-AF65-F5344CB8AC3E}">
        <p14:creationId xmlns:p14="http://schemas.microsoft.com/office/powerpoint/2010/main" val="240397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693</Words>
  <Application>Microsoft Office PowerPoint</Application>
  <PresentationFormat>와이드스크린</PresentationFormat>
  <Paragraphs>107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</vt:lpstr>
      <vt:lpstr>맑은 고딕</vt:lpstr>
      <vt:lpstr>맑은 고딕</vt:lpstr>
      <vt:lpstr>나눔스퀘어 Bold</vt:lpstr>
      <vt:lpstr>Apple SD Gothic Neo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GC</cp:lastModifiedBy>
  <cp:revision>134</cp:revision>
  <dcterms:created xsi:type="dcterms:W3CDTF">2017-11-16T00:50:54Z</dcterms:created>
  <dcterms:modified xsi:type="dcterms:W3CDTF">2023-10-27T04:22:43Z</dcterms:modified>
  <cp:version>1000.0000.01</cp:version>
</cp:coreProperties>
</file>