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28" r:id="rId4"/>
    <p:sldId id="309" r:id="rId5"/>
    <p:sldId id="324" r:id="rId6"/>
    <p:sldId id="311" r:id="rId7"/>
    <p:sldId id="312" r:id="rId8"/>
    <p:sldId id="329" r:id="rId9"/>
    <p:sldId id="330" r:id="rId10"/>
    <p:sldId id="319" r:id="rId11"/>
    <p:sldId id="331" r:id="rId12"/>
    <p:sldId id="332" r:id="rId13"/>
    <p:sldId id="323" r:id="rId14"/>
    <p:sldId id="334" r:id="rId15"/>
    <p:sldId id="283" r:id="rId16"/>
  </p:sldIdLst>
  <p:sldSz cx="12192000" cy="6858000"/>
  <p:notesSz cx="6858000" cy="9144000"/>
  <p:embeddedFontLst>
    <p:embeddedFont>
      <p:font typeface="Malgun Gothic" panose="020B0503020000020004" pitchFamily="50" charset="-127"/>
      <p:regular r:id="rId18"/>
      <p:bold r:id="rId19"/>
    </p:embeddedFont>
    <p:embeddedFont>
      <p:font typeface="나눔스퀘어 ExtraBold" panose="020B0600000101010101" pitchFamily="50" charset="-127"/>
      <p:bold r:id="rId20"/>
    </p:embeddedFont>
    <p:embeddedFont>
      <p:font typeface="나눔스퀘어_ac" panose="020B0600000101010101" pitchFamily="50" charset="-127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4xP2PRAUy9z3k6By8FzE2RkN7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A4C2F4"/>
    <a:srgbClr val="F4F6A2"/>
    <a:srgbClr val="EFD1A9"/>
    <a:srgbClr val="A1F7A9"/>
    <a:srgbClr val="F397D4"/>
    <a:srgbClr val="74A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6888D3-DA36-44D9-883F-86DC64037147}">
  <a:tblStyle styleId="{BC6888D3-DA36-44D9-883F-86DC6403714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64" autoAdjust="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904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/>
              <a:t>밑 그림은 </a:t>
            </a:r>
            <a:r>
              <a:rPr lang="en-US" altLang="ko-KR"/>
              <a:t>MNIST</a:t>
            </a:r>
            <a:r>
              <a:rPr lang="en-US" altLang="ko-KR" baseline="0"/>
              <a:t> </a:t>
            </a:r>
            <a:r>
              <a:rPr lang="ko-KR" altLang="en-US" baseline="0"/>
              <a:t>데이터셋에서 </a:t>
            </a:r>
            <a:r>
              <a:rPr lang="en-US" altLang="ko-KR" baseline="0"/>
              <a:t>IS</a:t>
            </a:r>
            <a:r>
              <a:rPr lang="ko-KR" altLang="en-US" baseline="0"/>
              <a:t>비교한 그림이다</a:t>
            </a:r>
            <a:r>
              <a:rPr lang="en-US" altLang="ko-KR" baseline="0"/>
              <a:t>.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/>
              <a:t>모든 개인정보보호 매개변수에서 </a:t>
            </a:r>
            <a:r>
              <a:rPr lang="en-US" altLang="ko-KR"/>
              <a:t>DP-FL</a:t>
            </a:r>
            <a:r>
              <a:rPr lang="ko-KR" altLang="en-US"/>
              <a:t>보다 합성 이미지의 품질이 더 높다는 것을 알 수 있음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3904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904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904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904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0" name="Google Shape;4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13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7983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904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3904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904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904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/>
              <a:t>각 클라이언트가 제한된 데이터를 가지고 있을 때 효과적인 모델을 교육하기 위해 데이터에 대한 액세스가 더 자주 발생하여 개인정보유출 위험이 증가함</a:t>
            </a:r>
          </a:p>
          <a:p>
            <a:r>
              <a:rPr lang="ko-KR" altLang="en-US"/>
              <a:t>모든 클라이언트에 액세스한 후 모델을 업데이트하는 것은 의심할 여지 없이 데이터 사용의 낭비이며 개인정보 노출 위험을 증가 시킴</a:t>
            </a:r>
          </a:p>
          <a:p>
            <a:r>
              <a:rPr lang="ko-KR" altLang="en-US"/>
              <a:t>각 클라이언트가 동일한 모델의 매개변수를 순차적으로 업데이트하여 더 적은 데이터 액세스로 더 나은 모델 훈련함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904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90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161301" y="2875043"/>
            <a:ext cx="962688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chemeClr val="dk1"/>
                </a:solidFill>
              </a:rPr>
              <a:t>CRF</a:t>
            </a:r>
            <a:r>
              <a:rPr lang="ko-KR" altLang="en-US" sz="3000" b="1" dirty="0">
                <a:solidFill>
                  <a:schemeClr val="dk1"/>
                </a:solidFill>
              </a:rPr>
              <a:t>에 기반한 한국어 형태소 분할 및 품사 </a:t>
            </a:r>
            <a:r>
              <a:rPr lang="ko-KR" altLang="en-US" sz="3000" b="1" dirty="0" err="1">
                <a:solidFill>
                  <a:schemeClr val="dk1"/>
                </a:solidFill>
              </a:rPr>
              <a:t>태깅</a:t>
            </a: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922634" y="1469297"/>
            <a:ext cx="427092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고급자연어처리</a:t>
            </a:r>
            <a:endParaRPr sz="14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1"/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87" name="Google Shape;87;p1"/>
            <p:cNvCxnSpPr/>
            <p:nvPr/>
          </p:nvCxnSpPr>
          <p:spPr>
            <a:xfrm>
              <a:off x="4337108" y="1817467"/>
              <a:ext cx="3275272" cy="0"/>
            </a:xfrm>
            <a:prstGeom prst="straightConnector1">
              <a:avLst/>
            </a:prstGeom>
            <a:solidFill>
              <a:srgbClr val="1F3864">
                <a:alpha val="69411"/>
              </a:srgbClr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8" name="Google Shape;88;p1"/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"/>
          <p:cNvSpPr txBox="1"/>
          <p:nvPr/>
        </p:nvSpPr>
        <p:spPr>
          <a:xfrm>
            <a:off x="3980199" y="4837287"/>
            <a:ext cx="423159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가천대학교</a:t>
            </a:r>
            <a:r>
              <a:rPr lang="en-US" altLang="ko-KR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</a:t>
            </a:r>
            <a:r>
              <a:rPr lang="ko-KR" alt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융합공학과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202340211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/>
              <a:t>김도형</a:t>
            </a:r>
            <a:endParaRPr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-KR" sz="3200" b="1">
                <a:latin typeface="Malgun Gothic"/>
                <a:ea typeface="Malgun Gothic"/>
                <a:sym typeface="Malgun Gothic"/>
              </a:rPr>
              <a:t>4. Experiment</a:t>
            </a:r>
            <a:endParaRPr/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10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8DFE18-7592-C48D-2B7E-D41875042E01}"/>
              </a:ext>
            </a:extLst>
          </p:cNvPr>
          <p:cNvSpPr txBox="1"/>
          <p:nvPr/>
        </p:nvSpPr>
        <p:spPr>
          <a:xfrm>
            <a:off x="554982" y="1286634"/>
            <a:ext cx="112587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벤치마크 데이터셋</a:t>
            </a:r>
            <a:r>
              <a:rPr lang="en-US" altLang="ko-KR"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(MNIST, CelebA) </a:t>
            </a:r>
            <a:r>
              <a:rPr lang="ko-KR" altLang="en-US"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수행</a:t>
            </a:r>
            <a:endParaRPr lang="en-US" altLang="ko-KR" sz="2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프라이버시 수준의 특정 값이 이미지 품질에 미치는 영향을 알아보기 위해 데이터셋에 대한 여러 실험 수행</a:t>
            </a:r>
            <a:endParaRPr lang="en-US" altLang="ko-KR" sz="2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실험중 다양한 프라이버시 매개변수를 설정하여 학습했으며 여러 프라이버시 보호 수준 모델 얻음</a:t>
            </a:r>
            <a:endParaRPr lang="en-US" altLang="ko-KR" sz="2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생성된 이미지는 서로 다른 수준의 프라이버시 매개변수에 해당함</a:t>
            </a:r>
            <a:endParaRPr lang="en-US" altLang="ko-KR" sz="2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프라이버시 수준이 높을 때 선명한 이미지를 생성할 수 있음을 알 수 있음</a:t>
            </a:r>
            <a:endParaRPr lang="en-US" altLang="ko-KR" sz="2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큰 프라이버시 매개변수는 프라이버시 침해의 위험이 크다는 것을 의미하지만 더 잘 생성된 데이터를 의미함</a:t>
            </a:r>
            <a:r>
              <a:rPr lang="en-US" altLang="ko-KR"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개인정보보호와 성능 간의 균형임</a:t>
            </a:r>
            <a:r>
              <a:rPr lang="en-US" altLang="ko-KR"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4084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-KR" sz="3200" b="1">
                <a:latin typeface="Malgun Gothic"/>
                <a:ea typeface="Malgun Gothic"/>
                <a:sym typeface="Malgun Gothic"/>
              </a:rPr>
              <a:t>4. Experiment</a:t>
            </a:r>
            <a:endParaRPr/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11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8DFE18-7592-C48D-2B7E-D41875042E01}"/>
              </a:ext>
            </a:extLst>
          </p:cNvPr>
          <p:cNvSpPr txBox="1"/>
          <p:nvPr/>
        </p:nvSpPr>
        <p:spPr>
          <a:xfrm>
            <a:off x="554982" y="1286634"/>
            <a:ext cx="1125873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동일한 구성과 매개변수를 사용하여 프라이버시 보호가 없는 알고리즘</a:t>
            </a:r>
            <a:r>
              <a:rPr lang="en-US" altLang="ko-KR"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(FL-GAN), FL, DP-FL</a:t>
            </a:r>
            <a:r>
              <a:rPr lang="ko-KR" altLang="en-US"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비교함</a:t>
            </a:r>
            <a:endParaRPr lang="en-US" altLang="ko-KR" sz="2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 가지 모델이 동일한 라운드 수에 대해 훈련된 후 세 가지 다른 수의 데이터 보유자의 상황에서 합성 데이터의 </a:t>
            </a:r>
            <a:r>
              <a:rPr lang="en-US" altLang="ko-KR"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IS(Inception Score) </a:t>
            </a:r>
            <a:r>
              <a:rPr lang="ko-KR" altLang="en-US"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계산</a:t>
            </a:r>
            <a:endParaRPr lang="en-US" altLang="ko-KR" sz="2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/>
            <a:endParaRPr lang="en-US" altLang="ko-KR" sz="2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/>
            <a:r>
              <a:rPr lang="en-US" altLang="ko-KR"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en-US" altLang="ko-KR" sz="2000" b="1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IS</a:t>
            </a:r>
            <a:r>
              <a:rPr lang="ko-KR" altLang="en-US"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란</a:t>
            </a:r>
            <a:r>
              <a:rPr lang="en-US" altLang="ko-KR"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 GAN</a:t>
            </a:r>
            <a:r>
              <a:rPr lang="ko-KR" altLang="en-US"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같은 생성 이미지 모델로 생성된 이미지의 품질을 평가하는 데 사용되는 알고리즘</a:t>
            </a:r>
            <a:endParaRPr lang="en-US" altLang="ko-KR" sz="2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평가 지표의 경우 점수가 높을수록 생성된 이미지의 품질이 높고 다양성이 큼</a:t>
            </a:r>
            <a:endParaRPr lang="en-US" altLang="ko-KR" sz="2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7346" name="Picture 2" descr="https://ieeexplore.ieee.org/mediastore_new/IEEE/content/media/9040208/9052899/9054559/xin4-p5-xin-larg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25812" y="4071258"/>
            <a:ext cx="3958334" cy="26887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408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-KR" sz="3200" b="1">
                <a:latin typeface="Malgun Gothic"/>
                <a:ea typeface="Malgun Gothic"/>
                <a:sym typeface="Malgun Gothic"/>
              </a:rPr>
              <a:t>4. Experiment</a:t>
            </a:r>
            <a:endParaRPr/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12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8DFE18-7592-C48D-2B7E-D41875042E01}"/>
              </a:ext>
            </a:extLst>
          </p:cNvPr>
          <p:cNvSpPr txBox="1"/>
          <p:nvPr/>
        </p:nvSpPr>
        <p:spPr>
          <a:xfrm>
            <a:off x="489668" y="4827963"/>
            <a:ext cx="112587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CelebA </a:t>
            </a:r>
            <a:r>
              <a:rPr lang="ko-KR" altLang="en-US"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데이터셋의 </a:t>
            </a:r>
            <a:r>
              <a:rPr lang="en-US" altLang="ko-KR"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FID </a:t>
            </a:r>
            <a:r>
              <a:rPr lang="ko-KR" altLang="en-US"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비교</a:t>
            </a:r>
            <a:endParaRPr lang="en-US" altLang="ko-KR" sz="2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결과를 더욱 설득력 있게 만들기 위해 생성된 데이터를 평가하기 위해 </a:t>
            </a:r>
            <a:r>
              <a:rPr lang="en-US" altLang="ko-KR"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FID(Frechet Inception Distance)</a:t>
            </a:r>
            <a:r>
              <a:rPr lang="ko-KR" altLang="en-US"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도 사용</a:t>
            </a:r>
            <a:endParaRPr lang="en-US" altLang="ko-KR" sz="2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b="1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FID</a:t>
            </a:r>
            <a:r>
              <a:rPr lang="en-US" altLang="ko-KR"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(Frechet Inception Distance)</a:t>
            </a:r>
            <a:r>
              <a:rPr lang="ko-KR" altLang="en-US"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표준에 따라 점수가 낮을수록 합성 데이터 품질이 높아짐</a:t>
            </a:r>
            <a:endParaRPr lang="en-US" altLang="ko-KR" sz="2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9394" name="Picture 2" descr="https://ieeexplore.ieee.org/mediastore_new/IEEE/content/media/9040208/9052899/9054559/xin5-p5-xin-larg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9456" y="925286"/>
            <a:ext cx="5573818" cy="37113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4084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-KR" sz="3200" b="1">
                <a:latin typeface="Malgun Gothic"/>
                <a:ea typeface="Malgun Gothic"/>
                <a:sym typeface="Malgun Gothic"/>
              </a:rPr>
              <a:t>5. Conclusion</a:t>
            </a:r>
            <a:endParaRPr/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13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DAEF11-3A05-8B41-45B8-174B7BC40464}"/>
              </a:ext>
            </a:extLst>
          </p:cNvPr>
          <p:cNvSpPr txBox="1"/>
          <p:nvPr/>
        </p:nvSpPr>
        <p:spPr>
          <a:xfrm>
            <a:off x="492374" y="1118961"/>
            <a:ext cx="920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실험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8DFE18-7592-C48D-2B7E-D41875042E01}"/>
              </a:ext>
            </a:extLst>
          </p:cNvPr>
          <p:cNvSpPr txBox="1"/>
          <p:nvPr/>
        </p:nvSpPr>
        <p:spPr>
          <a:xfrm>
            <a:off x="609412" y="1765618"/>
            <a:ext cx="112587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논문에서 제안하는 </a:t>
            </a:r>
            <a:r>
              <a:rPr lang="en-US" altLang="ko-KR"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Private FL-GAN</a:t>
            </a:r>
            <a:r>
              <a:rPr lang="ko-KR" altLang="en-US"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프라이버시 보호 합성 데이터 생성으로 사용됨</a:t>
            </a:r>
            <a:endParaRPr lang="en-US" altLang="ko-KR" sz="2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데이터의 분산 저장을 목표로 알고리즘은 차등 프라이버시 기술을 사용하여 교육 데이터 보호의 경우 합성 데이터 생성 모델을 얻음</a:t>
            </a:r>
            <a:endParaRPr lang="en-US" altLang="ko-KR" sz="2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데이터베이스의 데이터를 최대한 활용하기 위해 전략적으로 연속 학습 방법을 사용하여 고품질 모델을 신속하게 학습함</a:t>
            </a:r>
            <a:endParaRPr lang="en-US" altLang="ko-KR" sz="2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두 개의 공개 데이터셋에 대한 실험을 수행했으며 실험 결과는 우리 알고리즘이 고품질 합성 데이터를 생성할 수 있음을 보여줌</a:t>
            </a:r>
            <a:endParaRPr lang="en-US" altLang="ko-KR" sz="2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향후 작업을 위해 생성된 데이터의 유형을 확장하는 것을 고려함</a:t>
            </a:r>
            <a:endParaRPr lang="en-US" altLang="ko-KR" sz="200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4084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-KR" sz="3200" b="1">
                <a:latin typeface="Malgun Gothic"/>
                <a:ea typeface="Malgun Gothic"/>
                <a:sym typeface="Malgun Gothic"/>
              </a:rPr>
              <a:t>6. Additionally</a:t>
            </a:r>
            <a:endParaRPr/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14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8DFE18-7592-C48D-2B7E-D41875042E01}"/>
              </a:ext>
            </a:extLst>
          </p:cNvPr>
          <p:cNvSpPr txBox="1"/>
          <p:nvPr/>
        </p:nvSpPr>
        <p:spPr>
          <a:xfrm>
            <a:off x="609412" y="1765618"/>
            <a:ext cx="11258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Lipschitz </a:t>
            </a:r>
            <a:r>
              <a:rPr lang="ko-KR" altLang="en-US"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한계와 차등 프라이버시 민감도 적용</a:t>
            </a:r>
            <a:endParaRPr lang="en-US" altLang="ko-KR" sz="2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논문에서 제안하는 </a:t>
            </a:r>
            <a:r>
              <a:rPr lang="en-US" altLang="ko-KR" sz="2000" b="1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Private FL-GAN</a:t>
            </a:r>
            <a:r>
              <a:rPr lang="ko-KR" altLang="en-US" sz="2000" b="1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</a:t>
            </a:r>
            <a:r>
              <a:rPr lang="en-US" altLang="ko-KR" sz="2000" b="1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PG-FFL + GAN </a:t>
            </a:r>
            <a:r>
              <a:rPr lang="ko-KR" altLang="en-US" sz="2000" b="1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비교</a:t>
            </a:r>
            <a:endParaRPr lang="en-US" altLang="ko-KR" sz="2000" b="1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084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"/>
          <p:cNvSpPr txBox="1"/>
          <p:nvPr/>
        </p:nvSpPr>
        <p:spPr>
          <a:xfrm>
            <a:off x="3151320" y="2943135"/>
            <a:ext cx="615191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/>
          </a:p>
        </p:txBody>
      </p:sp>
      <p:sp>
        <p:nvSpPr>
          <p:cNvPr id="433" name="Google Shape;43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/>
        </p:nvSpPr>
        <p:spPr>
          <a:xfrm>
            <a:off x="487364" y="1133528"/>
            <a:ext cx="10791375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ko-KR" altLang="en-US" sz="2400" b="1" dirty="0"/>
              <a:t>연구 배경</a:t>
            </a:r>
            <a:endParaRPr lang="en-US" altLang="ko-KR" sz="2400" b="1"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ko-KR" alt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관련 연구</a:t>
            </a:r>
            <a:endParaRPr lang="en-US" altLang="ko-KR"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ko-KR" altLang="en-US" sz="2400" b="1" dirty="0"/>
              <a:t>연구 방법</a:t>
            </a:r>
            <a:endParaRPr lang="en-US" altLang="ko-KR" sz="2400" b="1"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ko-KR" alt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연구 결과</a:t>
            </a:r>
            <a:endParaRPr lang="en-US" altLang="ko-KR"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ko-KR" altLang="en-US" sz="2400" b="1" dirty="0"/>
              <a:t>결론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4"/>
          <p:cNvCxnSpPr/>
          <p:nvPr/>
        </p:nvCxnSpPr>
        <p:spPr>
          <a:xfrm>
            <a:off x="462116" y="6613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4"/>
          <p:cNvSpPr txBox="1"/>
          <p:nvPr/>
        </p:nvSpPr>
        <p:spPr>
          <a:xfrm>
            <a:off x="462116" y="76548"/>
            <a:ext cx="77674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/>
          </a:p>
        </p:txBody>
      </p:sp>
      <p:sp>
        <p:nvSpPr>
          <p:cNvPr id="99" name="Google Shape;9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3200"/>
            </a:pPr>
            <a:r>
              <a:rPr lang="en-US" sz="3200" b="1">
                <a:latin typeface="Malgun Gothic"/>
                <a:ea typeface="Malgun Gothic"/>
                <a:sym typeface="Malgun Gothic"/>
              </a:rPr>
              <a:t>1. Information</a:t>
            </a:r>
            <a:endParaRPr lang="en-US" sz="3200"/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</a:t>
            </a:fld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0E028D-4CA1-D401-EF80-59BDEB3A992B}"/>
              </a:ext>
            </a:extLst>
          </p:cNvPr>
          <p:cNvSpPr txBox="1"/>
          <p:nvPr/>
        </p:nvSpPr>
        <p:spPr>
          <a:xfrm>
            <a:off x="6096000" y="6154080"/>
            <a:ext cx="5900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출처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: https://scienceon.kisti.re.kr/srch/selectPORSrchArticle.do?cn=NPAP12013293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251230"/>
              </p:ext>
            </p:extLst>
          </p:nvPr>
        </p:nvGraphicFramePr>
        <p:xfrm>
          <a:off x="5050065" y="1447698"/>
          <a:ext cx="6918594" cy="38643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9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230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Journal</a:t>
                      </a:r>
                      <a:br>
                        <a:rPr lang="en-US" altLang="ko-KR" sz="1200" b="1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</a:br>
                      <a:r>
                        <a:rPr lang="en-US" altLang="ko-KR" sz="1200" b="1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Info.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Name</a:t>
                      </a:r>
                      <a:endParaRPr lang="ko-KR" altLang="en-US" sz="1200" b="1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한국정보과학회언어공학연구회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57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Category</a:t>
                      </a:r>
                      <a:endParaRPr lang="ko-KR" altLang="en-US" sz="1200" b="1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기계 독해</a:t>
                      </a: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문서 분류</a:t>
                      </a: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문서 요약</a:t>
                      </a: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감성 분류</a:t>
                      </a: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Year</a:t>
                      </a:r>
                      <a:endParaRPr lang="ko-KR" altLang="en-US" sz="1200" b="1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2012</a:t>
                      </a:r>
                      <a:endParaRPr lang="ko-KR" altLang="en-US" sz="1400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3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Author</a:t>
                      </a:r>
                      <a:r>
                        <a:rPr lang="en-US" altLang="ko-KR" sz="1200" b="1" baseline="0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 Info.</a:t>
                      </a:r>
                      <a:endParaRPr lang="ko-KR" altLang="en-US" sz="1200" b="1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나승훈</a:t>
                      </a:r>
                      <a:r>
                        <a:rPr lang="en-US" altLang="ko-KR" sz="1000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, </a:t>
                      </a:r>
                      <a:r>
                        <a:rPr lang="ko-KR" altLang="en-US" sz="1000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양성일</a:t>
                      </a:r>
                      <a:r>
                        <a:rPr lang="en-US" altLang="ko-KR" sz="1000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, </a:t>
                      </a:r>
                      <a:r>
                        <a:rPr lang="ko-KR" altLang="en-US" sz="1000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김창현</a:t>
                      </a:r>
                      <a:r>
                        <a:rPr lang="en-US" altLang="ko-KR" sz="1000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, </a:t>
                      </a:r>
                      <a:r>
                        <a:rPr lang="ko-KR" altLang="en-US" sz="1000" dirty="0" err="1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권오욱</a:t>
                      </a:r>
                      <a:r>
                        <a:rPr lang="en-US" altLang="ko-KR" sz="1000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, </a:t>
                      </a:r>
                      <a:r>
                        <a:rPr lang="ko-KR" altLang="en-US" sz="1000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김영길 </a:t>
                      </a:r>
                      <a:r>
                        <a:rPr lang="en-US" altLang="ko-KR" sz="1000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(</a:t>
                      </a:r>
                      <a:r>
                        <a:rPr lang="ko-KR" altLang="en-US" sz="1000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한국전자통신연구원</a:t>
                      </a:r>
                      <a:r>
                        <a:rPr lang="en-US" altLang="ko-KR" sz="1000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230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Keywords</a:t>
                      </a:r>
                      <a:endParaRPr lang="ko-KR" altLang="en-US" sz="1200" b="1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0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형태소 분석</a:t>
                      </a:r>
                      <a:r>
                        <a:rPr lang="en-US" altLang="ko-KR" sz="1400" b="0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, </a:t>
                      </a:r>
                      <a:r>
                        <a:rPr lang="ko-KR" altLang="en-US" sz="1400" b="0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품사 </a:t>
                      </a:r>
                      <a:r>
                        <a:rPr lang="ko-KR" altLang="en-US" sz="1400" b="0" dirty="0" err="1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태깅</a:t>
                      </a:r>
                      <a:r>
                        <a:rPr lang="en-US" altLang="ko-KR" sz="1400" b="0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, </a:t>
                      </a:r>
                      <a:r>
                        <a:rPr lang="ko-KR" altLang="en-US" sz="1400" b="0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계층형 분류 모델</a:t>
                      </a:r>
                      <a:r>
                        <a:rPr lang="en-US" altLang="ko-KR" sz="1400" b="0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, CRF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869D385-EA82-414A-8F29-8D5651C74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16" y="1069611"/>
            <a:ext cx="4077186" cy="523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1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3200"/>
            </a:pPr>
            <a:r>
              <a:rPr lang="en-US" sz="3200" b="1">
                <a:latin typeface="Malgun Gothic"/>
                <a:ea typeface="Malgun Gothic"/>
                <a:sym typeface="Malgun Gothic"/>
              </a:rPr>
              <a:t>1. Information</a:t>
            </a:r>
            <a:endParaRPr lang="en-US" sz="3200"/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4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DAEF11-3A05-8B41-45B8-174B7BC40464}"/>
              </a:ext>
            </a:extLst>
          </p:cNvPr>
          <p:cNvSpPr txBox="1"/>
          <p:nvPr/>
        </p:nvSpPr>
        <p:spPr>
          <a:xfrm>
            <a:off x="492375" y="1118961"/>
            <a:ext cx="189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Dataset</a:t>
            </a:r>
            <a:endParaRPr lang="ko-KR" alt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8DFE18-7592-C48D-2B7E-D41875042E01}"/>
              </a:ext>
            </a:extLst>
          </p:cNvPr>
          <p:cNvSpPr txBox="1"/>
          <p:nvPr/>
        </p:nvSpPr>
        <p:spPr>
          <a:xfrm>
            <a:off x="609412" y="1765618"/>
            <a:ext cx="11258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세종 말뭉치 코퍼스</a:t>
            </a:r>
          </a:p>
        </p:txBody>
      </p:sp>
    </p:spTree>
    <p:extLst>
      <p:ext uri="{BB962C8B-B14F-4D97-AF65-F5344CB8AC3E}">
        <p14:creationId xmlns:p14="http://schemas.microsoft.com/office/powerpoint/2010/main" val="225408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-KR" sz="3200" b="1">
                <a:latin typeface="Malgun Gothic"/>
                <a:ea typeface="Malgun Gothic"/>
                <a:sym typeface="Malgun Gothic"/>
              </a:rPr>
              <a:t>2. Introduction</a:t>
            </a:r>
            <a:endParaRPr/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5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DAEF11-3A05-8B41-45B8-174B7BC40464}"/>
              </a:ext>
            </a:extLst>
          </p:cNvPr>
          <p:cNvSpPr txBox="1"/>
          <p:nvPr/>
        </p:nvSpPr>
        <p:spPr>
          <a:xfrm>
            <a:off x="492375" y="1118961"/>
            <a:ext cx="189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Abstract</a:t>
            </a:r>
            <a:endParaRPr lang="ko-KR" alt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8DFE18-7592-C48D-2B7E-D41875042E01}"/>
              </a:ext>
            </a:extLst>
          </p:cNvPr>
          <p:cNvSpPr txBox="1"/>
          <p:nvPr/>
        </p:nvSpPr>
        <p:spPr>
          <a:xfrm>
            <a:off x="609412" y="1765618"/>
            <a:ext cx="112587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논문은 한국어 형태소 분할 및 품사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태깅을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위해 조건부 랜덤 필드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(CRF: conditional random field)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기반한 방식 제안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제안 방법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2"/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lvl="2" indent="-457200">
              <a:buAutoNum type="arabicPeriod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형태소 분할 단계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lvl="2" indent="-457200">
              <a:buAutoNum type="arabicPeriod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품사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태깅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단계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lvl="2" indent="-457200">
              <a:buAutoNum type="arabicPeriod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복합형태소 분할 및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태깅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단계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4084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-KR" sz="3200" b="1">
                <a:latin typeface="Malgun Gothic"/>
                <a:ea typeface="Malgun Gothic"/>
                <a:sym typeface="Malgun Gothic"/>
              </a:rPr>
              <a:t>2. Introduction</a:t>
            </a:r>
            <a:endParaRPr/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6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8DFE18-7592-C48D-2B7E-D41875042E01}"/>
              </a:ext>
            </a:extLst>
          </p:cNvPr>
          <p:cNvSpPr txBox="1"/>
          <p:nvPr/>
        </p:nvSpPr>
        <p:spPr>
          <a:xfrm>
            <a:off x="609412" y="1251268"/>
            <a:ext cx="112587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개인정보보호를 이유로 데이터 보유자는 데이터 공유를 꺼려하므로 중앙 집중식 모델 교육이 불가능함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DPGAN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사후 처리 이론에 따라 차등 비공개가 되도록 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GAN 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프레임워크를 수정하는 프레임워크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b="1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전체 </a:t>
            </a:r>
            <a:r>
              <a:rPr lang="en-US" altLang="ko-KR" sz="2000" b="1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GAN </a:t>
            </a:r>
            <a:r>
              <a:rPr lang="ko-KR" altLang="en-US" sz="2000" b="1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프레임워크가 차등 프라이버시 요구 사항을 충족할 수 있도록 훈련 중에 판별자의 기울기에 노이즈 추가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논문에서는 분산 방식으로 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GAN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훈련시키는 새로운 방법인 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GAN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개인 연합 학습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(Private Federated Learning – GAN)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제시함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Private FL-GAN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클라이언트 간의 직렬화된 훈련을 통해 잘 훈련된 개인정보보호 데이터 생성 모델을 달성함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통신 비용 절약 및 생성된 모델의 성능 향상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408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-KR" sz="3200" b="1">
                <a:latin typeface="Malgun Gothic"/>
                <a:ea typeface="Malgun Gothic"/>
                <a:sym typeface="Malgun Gothic"/>
              </a:rPr>
              <a:t>3. Private FL-GAN</a:t>
            </a:r>
            <a:endParaRPr/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7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DAEF11-3A05-8B41-45B8-174B7BC40464}"/>
              </a:ext>
            </a:extLst>
          </p:cNvPr>
          <p:cNvSpPr txBox="1"/>
          <p:nvPr/>
        </p:nvSpPr>
        <p:spPr>
          <a:xfrm>
            <a:off x="492374" y="1118961"/>
            <a:ext cx="10851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 요약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8DFE18-7592-C48D-2B7E-D41875042E01}"/>
              </a:ext>
            </a:extLst>
          </p:cNvPr>
          <p:cNvSpPr txBox="1"/>
          <p:nvPr/>
        </p:nvSpPr>
        <p:spPr>
          <a:xfrm>
            <a:off x="609412" y="2308543"/>
            <a:ext cx="112587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노이즈 추가 및 알고리즘 성능 향상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합성 데이터 생성 모델 선택 관점에서 그래디언트 패널티가 있는 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WGAN 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선택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분산 스토리지 데이터를 전반적으로 사용하여 모델을 교육하는 방법 사용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병렬 훈련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연속 학습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408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-KR" sz="3200" b="1">
                <a:latin typeface="Malgun Gothic"/>
                <a:ea typeface="Malgun Gothic"/>
                <a:sym typeface="Malgun Gothic"/>
              </a:rPr>
              <a:t>3. Private FL-GAN</a:t>
            </a:r>
            <a:endParaRPr/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8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DAEF11-3A05-8B41-45B8-174B7BC40464}"/>
              </a:ext>
            </a:extLst>
          </p:cNvPr>
          <p:cNvSpPr txBox="1"/>
          <p:nvPr/>
        </p:nvSpPr>
        <p:spPr>
          <a:xfrm>
            <a:off x="492374" y="1118961"/>
            <a:ext cx="10851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 프레임워크</a:t>
            </a:r>
          </a:p>
        </p:txBody>
      </p:sp>
      <p:pic>
        <p:nvPicPr>
          <p:cNvPr id="3074" name="Picture 2" descr="https://ieeexplore.ieee.org/mediastore_new/IEEE/content/media/9040208/9052899/9054559/xin1-p5-xin-larg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37303" y="1698169"/>
            <a:ext cx="6575534" cy="4354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4084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-KR" sz="3200" b="1">
                <a:latin typeface="Malgun Gothic"/>
                <a:ea typeface="Malgun Gothic"/>
                <a:sym typeface="Malgun Gothic"/>
              </a:rPr>
              <a:t>3. Private FL-GAN</a:t>
            </a:r>
            <a:endParaRPr/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9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DAEF11-3A05-8B41-45B8-174B7BC40464}"/>
              </a:ext>
            </a:extLst>
          </p:cNvPr>
          <p:cNvSpPr txBox="1"/>
          <p:nvPr/>
        </p:nvSpPr>
        <p:spPr>
          <a:xfrm>
            <a:off x="492374" y="1118961"/>
            <a:ext cx="10851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학습 절차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8DFE18-7592-C48D-2B7E-D41875042E01}"/>
              </a:ext>
            </a:extLst>
          </p:cNvPr>
          <p:cNvSpPr txBox="1"/>
          <p:nvPr/>
        </p:nvSpPr>
        <p:spPr>
          <a:xfrm>
            <a:off x="4952812" y="1078440"/>
            <a:ext cx="68037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클라이언트에는 고유한 데이터셋이 있음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 프로세스에 노이즈를 추가하면 결과 모델이 차등 프라이버시를 충족할 수 있음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모델이 공개되더라도 클라이언트의 데이터 프라이버시가 침해되지 않음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모델은 판별자와 생성자를 포함하여 서버에 의해 초기화 됨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서버는 모델을 모든 클라이언트에게 보냄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클라이언트 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총 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Tg 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라운드에 대한 생성기 훈련의 각 라운드에서 생성기는 판별자가 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Td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번 훈련된 후에 업데이트 됨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나머지 클라이언트 중 하나를 임의로 선택하고 모든 클라이언트가 교육에 참여하고 최종 모델을 서버에 반환할 때까지 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단계를 수행함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8154" y="1611086"/>
            <a:ext cx="3992996" cy="5066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54084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2533</TotalTime>
  <Words>735</Words>
  <Application>Microsoft Office PowerPoint</Application>
  <PresentationFormat>와이드스크린</PresentationFormat>
  <Paragraphs>134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Apple SD Gothic Neo</vt:lpstr>
      <vt:lpstr>Arial</vt:lpstr>
      <vt:lpstr>나눔스퀘어_ac</vt:lpstr>
      <vt:lpstr>Malgun Gothic</vt:lpstr>
      <vt:lpstr>나눔스퀘어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GC</cp:lastModifiedBy>
  <cp:revision>53</cp:revision>
  <dcterms:created xsi:type="dcterms:W3CDTF">2017-11-16T00:50:54Z</dcterms:created>
  <dcterms:modified xsi:type="dcterms:W3CDTF">2023-09-18T04:01:44Z</dcterms:modified>
</cp:coreProperties>
</file>