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4" r:id="rId6"/>
    <p:sldId id="279" r:id="rId7"/>
    <p:sldId id="278" r:id="rId8"/>
    <p:sldId id="283" r:id="rId9"/>
    <p:sldId id="282" r:id="rId10"/>
    <p:sldId id="281" r:id="rId11"/>
    <p:sldId id="280" r:id="rId12"/>
    <p:sldId id="267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  <p:embeddedFont>
      <p:font typeface="함초롬바탕" panose="02030604000101010101" pitchFamily="18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273" autoAdjust="0"/>
  </p:normalViewPr>
  <p:slideViewPr>
    <p:cSldViewPr snapToGrid="0">
      <p:cViewPr varScale="1">
        <p:scale>
          <a:sx n="90" d="100"/>
          <a:sy n="90" d="100"/>
        </p:scale>
        <p:origin x="6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메모리에서 읽은 데이터를 키 벡터</a:t>
            </a:r>
            <a:r>
              <a:rPr lang="en-US" altLang="ko-KR" dirty="0"/>
              <a:t>, </a:t>
            </a:r>
            <a:r>
              <a:rPr lang="ko-KR" altLang="en-US" dirty="0"/>
              <a:t>컨텍스트 벡터 및 게이트 벡터로 분할합니다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핵심 벡터 </a:t>
            </a:r>
            <a:r>
              <a:rPr lang="en-US" altLang="ko-KR" dirty="0"/>
              <a:t>: </a:t>
            </a:r>
            <a:r>
              <a:rPr lang="ko-KR" altLang="en-US" dirty="0"/>
              <a:t>지식으로부터 가치 데이터를 얻는다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컨텍스트 벡터</a:t>
            </a:r>
            <a:r>
              <a:rPr lang="en-US" altLang="ko-KR" dirty="0"/>
              <a:t>: </a:t>
            </a:r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 등을 계산합니다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게이트 벡터</a:t>
            </a:r>
            <a:r>
              <a:rPr lang="en-US" altLang="ko-KR" dirty="0"/>
              <a:t>: </a:t>
            </a:r>
            <a:r>
              <a:rPr lang="ko-KR" altLang="en-US" dirty="0"/>
              <a:t>각 계산 게이트의 가중치를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9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모든 모델의 정확도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 err="1"/>
              <a:t>dnc</a:t>
            </a:r>
            <a:r>
              <a:rPr lang="ko-KR" altLang="en-US" dirty="0"/>
              <a:t>를 </a:t>
            </a:r>
            <a:r>
              <a:rPr lang="en-US" altLang="ko-KR" dirty="0" err="1"/>
              <a:t>rsdnc</a:t>
            </a:r>
            <a:r>
              <a:rPr lang="ko-KR" altLang="en-US" dirty="0"/>
              <a:t>와 비교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전체적으로 점수가 낮네요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지식 기억 모델은 계산을 명시적으로 처리하지 않지만 </a:t>
            </a:r>
            <a:r>
              <a:rPr lang="en-US" altLang="ko-KR" dirty="0"/>
              <a:t>+ </a:t>
            </a:r>
            <a:r>
              <a:rPr lang="ko-KR" altLang="en-US" dirty="0"/>
              <a:t>프로세서 모델보다 우수합니다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2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430" name="Google Shape;43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94" name="Google Shape;9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미분 가능한 신경 컴퓨터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DNC(</a:t>
            </a:r>
            <a:r>
              <a:rPr lang="ko-KR" altLang="en-US" dirty="0"/>
              <a:t>미분 신경망 컴퓨터</a:t>
            </a:r>
            <a:r>
              <a:rPr lang="en-US" altLang="ko-KR" dirty="0"/>
              <a:t>)</a:t>
            </a:r>
            <a:r>
              <a:rPr lang="ko-KR" altLang="en-US" dirty="0"/>
              <a:t>는 그림 </a:t>
            </a:r>
            <a:r>
              <a:rPr lang="en-US" altLang="ko-KR" dirty="0"/>
              <a:t>1</a:t>
            </a:r>
            <a:r>
              <a:rPr lang="ko-KR" altLang="en-US" dirty="0"/>
              <a:t>에 표시된 것처럼 외부 메모리 매트릭스 </a:t>
            </a:r>
            <a:r>
              <a:rPr lang="en-US" altLang="ko-KR" dirty="0"/>
              <a:t>M ∈ R (N×W) </a:t>
            </a:r>
            <a:r>
              <a:rPr lang="ko-KR" altLang="en-US" dirty="0"/>
              <a:t>에 연결된 신경망입니다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이는 주로 읽거나 써야 하는 위치를 나타내는 메모리 매트릭스 </a:t>
            </a:r>
            <a:r>
              <a:rPr lang="en-US" altLang="ko-KR" dirty="0"/>
              <a:t>M</a:t>
            </a:r>
            <a:r>
              <a:rPr lang="ko-KR" altLang="en-US" dirty="0"/>
              <a:t>의 </a:t>
            </a:r>
            <a:r>
              <a:rPr lang="en-US" altLang="ko-KR" dirty="0"/>
              <a:t>N </a:t>
            </a:r>
            <a:r>
              <a:rPr lang="ko-KR" altLang="en-US" dirty="0"/>
              <a:t>위치에 대한 가중치를 정의하기 위해 주의 메커니즘을 사용합니다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85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읽기 작업의 경우 읽기 벡터 </a:t>
            </a:r>
            <a:r>
              <a:rPr lang="en-US" altLang="ko-KR" dirty="0"/>
              <a:t>r</a:t>
            </a:r>
            <a:r>
              <a:rPr lang="ko-KR" altLang="en-US" dirty="0"/>
              <a:t>은 메모리 </a:t>
            </a:r>
            <a:r>
              <a:rPr lang="en-US" altLang="ko-KR" dirty="0"/>
              <a:t>M</a:t>
            </a:r>
            <a:r>
              <a:rPr lang="ko-KR" altLang="en-US" dirty="0"/>
              <a:t>에 읽기 가중치 </a:t>
            </a:r>
            <a:r>
              <a:rPr lang="en-US" altLang="ko-KR" dirty="0" err="1"/>
              <a:t>wr</a:t>
            </a:r>
            <a:r>
              <a:rPr lang="ko-KR" altLang="en-US" dirty="0"/>
              <a:t>을 적용하여 메모리 위치에 대한 가중치 합계로 계산됩니다</a:t>
            </a:r>
            <a:r>
              <a:rPr lang="en-US" altLang="ko-KR" dirty="0"/>
              <a:t>. 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여기서 </a:t>
            </a:r>
            <a:r>
              <a:rPr lang="en-US" altLang="ko-KR" dirty="0"/>
              <a:t>'·'</a:t>
            </a:r>
            <a:r>
              <a:rPr lang="ko-KR" altLang="en-US" dirty="0"/>
              <a:t>는 모든 </a:t>
            </a:r>
            <a:r>
              <a:rPr lang="en-US" altLang="ko-KR" dirty="0"/>
              <a:t>j = 1, ..., W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쓰기 작업의 경우 쓰기 가중치 </a:t>
            </a:r>
            <a:r>
              <a:rPr lang="en-US" altLang="ko-KR" dirty="0" err="1"/>
              <a:t>ww</a:t>
            </a:r>
            <a:r>
              <a:rPr lang="ko-KR" altLang="en-US" dirty="0"/>
              <a:t>를 사용하여 메모리 </a:t>
            </a:r>
            <a:r>
              <a:rPr lang="en-US" altLang="ko-KR" dirty="0"/>
              <a:t>M</a:t>
            </a:r>
            <a:r>
              <a:rPr lang="ko-KR" altLang="en-US" dirty="0"/>
              <a:t>을 수정하여 먼저 소거 벡터 </a:t>
            </a:r>
            <a:r>
              <a:rPr lang="en-US" altLang="ko-KR" dirty="0"/>
              <a:t>e</a:t>
            </a:r>
            <a:r>
              <a:rPr lang="ko-KR" altLang="en-US" dirty="0"/>
              <a:t>로 삭제한 다음 쓰기 벡터 </a:t>
            </a:r>
            <a:r>
              <a:rPr lang="en-US" altLang="ko-KR" dirty="0"/>
              <a:t>v</a:t>
            </a:r>
            <a:r>
              <a:rPr lang="ko-KR" altLang="en-US" dirty="0"/>
              <a:t>를 추가합니다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가중치는 다음 세 가지 주의 메커니즘에 의해 정의됩니다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• </a:t>
            </a:r>
            <a:r>
              <a:rPr lang="ko-KR" altLang="en-US" dirty="0"/>
              <a:t>내용 기반 주소 지정</a:t>
            </a:r>
            <a:r>
              <a:rPr lang="en-US" altLang="ko-KR" dirty="0"/>
              <a:t>: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키 벡터를 메모리의 각 위치 내용과 비교하고 유사성 점수를 계산하여 연관 회상을 위한 읽기 가중치를 정의하거나 메모리에서 관련 벡터를 수정하기 위한 쓰기 가중치를 정의합니다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• </a:t>
            </a:r>
            <a:r>
              <a:rPr lang="ko-KR" altLang="en-US" dirty="0"/>
              <a:t>시간 기억 연계</a:t>
            </a:r>
            <a:r>
              <a:rPr lang="en-US" altLang="ko-KR" dirty="0"/>
              <a:t>: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연속적으로 쓰여진 메모리 위치의 트랙을 기록하여 위치가 쓰여진 순서대로 시퀀스를 읽을 수 있습니다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• </a:t>
            </a:r>
            <a:r>
              <a:rPr lang="ko-KR" altLang="en-US" dirty="0"/>
              <a:t>동적 메모리 할당</a:t>
            </a:r>
            <a:r>
              <a:rPr lang="en-US" altLang="ko-KR" dirty="0"/>
              <a:t>: </a:t>
            </a:r>
            <a:r>
              <a:rPr lang="ko-KR" altLang="en-US" dirty="0"/>
              <a:t>쓰기마다 증가하고 읽기 후에 감소할 수 있는 각 위치 사용 정도를 표시하고 사용 정도가 낮은 메모리를 재할당하여 쓰기에 필요한 만큼 메모리를 해제하고 할당합니다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전체 시스템은 미분 가능하며 </a:t>
            </a:r>
            <a:r>
              <a:rPr lang="ko-KR" altLang="en-US" dirty="0" err="1"/>
              <a:t>경사하강법으로</a:t>
            </a:r>
            <a:r>
              <a:rPr lang="ko-KR" altLang="en-US" dirty="0"/>
              <a:t> 학습할 수 있습니다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최근에는 강력하고 확장 가능한 </a:t>
            </a:r>
            <a:r>
              <a:rPr lang="en-US" altLang="ko-KR" dirty="0"/>
              <a:t>DNC(</a:t>
            </a:r>
            <a:r>
              <a:rPr lang="en-US" altLang="ko-KR" dirty="0" err="1"/>
              <a:t>rsDNC</a:t>
            </a:r>
            <a:r>
              <a:rPr lang="en-US" altLang="ko-KR" dirty="0"/>
              <a:t>)(Franke et al., 2018) </a:t>
            </a:r>
            <a:r>
              <a:rPr lang="ko-KR" altLang="en-US" dirty="0"/>
              <a:t>및 </a:t>
            </a:r>
            <a:r>
              <a:rPr lang="en-US" altLang="ko-KR" dirty="0"/>
              <a:t>DNCDMS(</a:t>
            </a:r>
            <a:r>
              <a:rPr lang="en-US" altLang="ko-KR" dirty="0" err="1"/>
              <a:t>Csordas</a:t>
            </a:r>
            <a:r>
              <a:rPr lang="en-US" altLang="ko-KR" dirty="0"/>
              <a:t> and </a:t>
            </a:r>
            <a:r>
              <a:rPr lang="en-US" altLang="ko-KR" dirty="0" err="1"/>
              <a:t>Schmidhuber</a:t>
            </a:r>
            <a:r>
              <a:rPr lang="en-US" altLang="ko-KR" dirty="0"/>
              <a:t>', 2019)</a:t>
            </a:r>
            <a:r>
              <a:rPr lang="ko-KR" altLang="en-US" dirty="0"/>
              <a:t>와 같은 </a:t>
            </a:r>
            <a:r>
              <a:rPr lang="en-US" altLang="ko-KR" dirty="0"/>
              <a:t>DNC </a:t>
            </a:r>
            <a:r>
              <a:rPr lang="ko-KR" altLang="en-US" dirty="0"/>
              <a:t>모델의 변형이 제안되었습니다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6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31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43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732915"/>
            <a:ext cx="9626885" cy="14772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000" b="1" dirty="0">
                <a:solidFill>
                  <a:schemeClr val="dk1"/>
                </a:solidFill>
              </a:rPr>
              <a:t>Dialogue over Context and Structured Knowledge using a Neural Network Model with External Memories</a:t>
            </a:r>
            <a:endParaRPr lang="ko-KR" altLang="en-US" sz="3000" b="1" dirty="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960538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고급자연어처리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0"/>
              </a:srgbClr>
            </a:solidFill>
            <a:ln w="38100" cap="flat" cmpd="sng">
              <a:solidFill>
                <a:schemeClr val="dk1"/>
              </a:solidFill>
              <a:prstDash val="solid"/>
              <a:miter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9996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r>
              <a:rPr lang="en-US" alt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융합공학과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/>
              <a:t>202340211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 도 형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EAD8C1-FD22-4B1F-9483-318EC195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6" y="1379474"/>
            <a:ext cx="10539663" cy="4561661"/>
          </a:xfrm>
          <a:prstGeom prst="rect">
            <a:avLst/>
          </a:prstGeom>
        </p:spPr>
      </p:pic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Objective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10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5449203" y="2084008"/>
            <a:ext cx="51653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3">
              <a:defRPr/>
            </a:pPr>
            <a:r>
              <a:rPr lang="en-US" altLang="ko-KR" sz="1600" dirty="0">
                <a:latin typeface="나눔스퀘어 Bold"/>
                <a:ea typeface="나눔스퀘어 Bold"/>
              </a:rPr>
              <a:t>Knowledge</a:t>
            </a:r>
            <a:r>
              <a:rPr lang="ko-KR" altLang="en-US" sz="1600" dirty="0">
                <a:latin typeface="나눔스퀘어 Bold"/>
                <a:ea typeface="나눔스퀘어 Bold"/>
              </a:rPr>
              <a:t>부터 </a:t>
            </a:r>
            <a:r>
              <a:rPr lang="en-US" altLang="ko-KR" sz="1600" dirty="0">
                <a:latin typeface="나눔스퀘어 Bold"/>
                <a:ea typeface="나눔스퀘어 Bold"/>
              </a:rPr>
              <a:t>value data </a:t>
            </a:r>
            <a:r>
              <a:rPr lang="ko-KR" altLang="en-US" sz="1600" dirty="0">
                <a:latin typeface="나눔스퀘어 Bold"/>
                <a:ea typeface="나눔스퀘어 Bold"/>
              </a:rPr>
              <a:t>얻음</a:t>
            </a:r>
            <a:endParaRPr lang="en-US" altLang="ko-KR" sz="1600" dirty="0">
              <a:latin typeface="나눔스퀘어 Bold"/>
              <a:ea typeface="나눔스퀘어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9065F-F346-4B05-AB15-8D8873F7BBD9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F05E8-5866-4073-8E44-02ADCF1F1535}"/>
              </a:ext>
            </a:extLst>
          </p:cNvPr>
          <p:cNvSpPr txBox="1"/>
          <p:nvPr/>
        </p:nvSpPr>
        <p:spPr>
          <a:xfrm>
            <a:off x="5849457" y="2377768"/>
            <a:ext cx="51653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3">
              <a:defRPr/>
            </a:pPr>
            <a:r>
              <a:rPr lang="ko-KR" altLang="en-US" sz="1600" dirty="0">
                <a:latin typeface="나눔스퀘어 Bold"/>
                <a:ea typeface="나눔스퀘어 Bold"/>
              </a:rPr>
              <a:t>합계</a:t>
            </a:r>
            <a:r>
              <a:rPr lang="en-US" altLang="ko-KR" sz="1600" dirty="0">
                <a:latin typeface="나눔스퀘어 Bold"/>
                <a:ea typeface="나눔스퀘어 Bold"/>
              </a:rPr>
              <a:t>, </a:t>
            </a:r>
            <a:r>
              <a:rPr lang="ko-KR" altLang="en-US" sz="1600" dirty="0">
                <a:latin typeface="나눔스퀘어 Bold"/>
                <a:ea typeface="나눔스퀘어 Bold"/>
              </a:rPr>
              <a:t>평균 등 계산</a:t>
            </a:r>
            <a:endParaRPr lang="en-US" altLang="ko-KR" sz="1600" dirty="0">
              <a:latin typeface="나눔스퀘어 Bold"/>
              <a:ea typeface="나눔스퀘어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7B9A9-1367-4406-BE29-7C6C4F0B1EE4}"/>
              </a:ext>
            </a:extLst>
          </p:cNvPr>
          <p:cNvSpPr txBox="1"/>
          <p:nvPr/>
        </p:nvSpPr>
        <p:spPr>
          <a:xfrm>
            <a:off x="5528226" y="2668227"/>
            <a:ext cx="51653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3">
              <a:defRPr/>
            </a:pPr>
            <a:r>
              <a:rPr lang="ko-KR" altLang="en-US" sz="1600" dirty="0">
                <a:latin typeface="나눔스퀘어 Bold"/>
                <a:ea typeface="나눔스퀘어 Bold"/>
              </a:rPr>
              <a:t>각 </a:t>
            </a:r>
            <a:r>
              <a:rPr lang="en-US" altLang="ko-KR" sz="1600" dirty="0">
                <a:latin typeface="나눔스퀘어 Bold"/>
                <a:ea typeface="나눔스퀘어 Bold"/>
              </a:rPr>
              <a:t>calculation gate</a:t>
            </a:r>
            <a:r>
              <a:rPr lang="ko-KR" altLang="en-US" sz="1600" dirty="0">
                <a:latin typeface="나눔스퀘어 Bold"/>
                <a:ea typeface="나눔스퀘어 Bold"/>
              </a:rPr>
              <a:t>의 가중치 계산</a:t>
            </a:r>
            <a:endParaRPr lang="en-US" altLang="ko-KR" sz="1600" dirty="0"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86016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Results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50158" y="1118323"/>
            <a:ext cx="10020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모든 모델의 정확도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DNC</a:t>
            </a:r>
            <a:r>
              <a:rPr lang="ko-KR" altLang="en-US" sz="1800" dirty="0">
                <a:latin typeface="나눔스퀘어 Bold"/>
                <a:ea typeface="나눔스퀘어 Bold"/>
              </a:rPr>
              <a:t>와 </a:t>
            </a:r>
            <a:r>
              <a:rPr lang="en-US" altLang="ko-KR" sz="1800" dirty="0" err="1">
                <a:latin typeface="나눔스퀘어 Bold"/>
                <a:ea typeface="나눔스퀘어 Bold"/>
              </a:rPr>
              <a:t>rsDNC</a:t>
            </a:r>
            <a:r>
              <a:rPr lang="en-US" altLang="ko-KR" sz="1800" dirty="0">
                <a:latin typeface="나눔스퀘어 Bold"/>
                <a:ea typeface="나눔스퀘어 Bold"/>
              </a:rPr>
              <a:t> </a:t>
            </a:r>
            <a:r>
              <a:rPr lang="ko-KR" altLang="en-US" sz="1800" dirty="0">
                <a:latin typeface="나눔스퀘어 Bold"/>
                <a:ea typeface="나눔스퀘어 Bold"/>
              </a:rPr>
              <a:t>비교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C1B936-B3EC-4A70-8F23-305E97720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11083"/>
              </p:ext>
            </p:extLst>
          </p:nvPr>
        </p:nvGraphicFramePr>
        <p:xfrm>
          <a:off x="750973" y="2203451"/>
          <a:ext cx="7021427" cy="2335897"/>
        </p:xfrm>
        <a:graphic>
          <a:graphicData uri="http://schemas.openxmlformats.org/drawingml/2006/table">
            <a:tbl>
              <a:tblPr/>
              <a:tblGrid>
                <a:gridCol w="929195">
                  <a:extLst>
                    <a:ext uri="{9D8B030D-6E8A-4147-A177-3AD203B41FA5}">
                      <a16:colId xmlns:a16="http://schemas.microsoft.com/office/drawing/2014/main" val="1052720991"/>
                    </a:ext>
                  </a:extLst>
                </a:gridCol>
                <a:gridCol w="1523058">
                  <a:extLst>
                    <a:ext uri="{9D8B030D-6E8A-4147-A177-3AD203B41FA5}">
                      <a16:colId xmlns:a16="http://schemas.microsoft.com/office/drawing/2014/main" val="962589397"/>
                    </a:ext>
                  </a:extLst>
                </a:gridCol>
                <a:gridCol w="1523058">
                  <a:extLst>
                    <a:ext uri="{9D8B030D-6E8A-4147-A177-3AD203B41FA5}">
                      <a16:colId xmlns:a16="http://schemas.microsoft.com/office/drawing/2014/main" val="1690957829"/>
                    </a:ext>
                  </a:extLst>
                </a:gridCol>
                <a:gridCol w="1523058">
                  <a:extLst>
                    <a:ext uri="{9D8B030D-6E8A-4147-A177-3AD203B41FA5}">
                      <a16:colId xmlns:a16="http://schemas.microsoft.com/office/drawing/2014/main" val="383146356"/>
                    </a:ext>
                  </a:extLst>
                </a:gridCol>
                <a:gridCol w="1523058">
                  <a:extLst>
                    <a:ext uri="{9D8B030D-6E8A-4147-A177-3AD203B41FA5}">
                      <a16:colId xmlns:a16="http://schemas.microsoft.com/office/drawing/2014/main" val="1951788808"/>
                    </a:ext>
                  </a:extLst>
                </a:gridCol>
              </a:tblGrid>
              <a:tr h="1165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Original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Knowledge Memory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Processor Memory (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dict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x)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 Processor Memory (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dict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o)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997639"/>
                  </a:ext>
                </a:extLst>
              </a:tr>
              <a:tr h="5850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DNC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5.11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7.58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3.62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6.43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61138"/>
                  </a:ext>
                </a:extLst>
              </a:tr>
              <a:tr h="5850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rsDNC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8.94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10.88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4.49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10.18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7743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4D6AC8F-ED84-42ED-87EA-F937812DE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09" y="2204150"/>
            <a:ext cx="19012278" cy="108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726856" y="861377"/>
            <a:ext cx="10791375" cy="168580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Background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Objective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Results</a:t>
            </a:r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320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ko-KR" altLang="en-US" sz="3200" b="1">
                <a:latin typeface="맑은 고딕"/>
                <a:ea typeface="맑은 고딕"/>
                <a:sym typeface="맑은 고딕"/>
              </a:rPr>
              <a:t>논문 정보</a:t>
            </a:r>
            <a:endParaRPr lang="en-US" sz="3200"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8809144" y="6154080"/>
            <a:ext cx="31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https://aclanthology.org/2020.knlp-1.2/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14261"/>
              </p:ext>
            </p:extLst>
          </p:nvPr>
        </p:nvGraphicFramePr>
        <p:xfrm>
          <a:off x="4770303" y="2083160"/>
          <a:ext cx="6918594" cy="2921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97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Journal</a:t>
                      </a:r>
                      <a:b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</a:b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Info.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Name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Asian Chapter of the Association for Computational Linguistics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3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Year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2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Author</a:t>
                      </a:r>
                      <a:r>
                        <a:rPr lang="en-US" altLang="ko-KR" sz="1200" b="1" baseline="0" dirty="0">
                          <a:latin typeface="Apple SD Gothic Neo"/>
                          <a:ea typeface="Apple SD Gothic Neo"/>
                          <a:cs typeface="Apple SD Gothic Neo"/>
                        </a:rPr>
                        <a:t> Info.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Yuri</a:t>
                      </a:r>
                      <a:r>
                        <a:rPr lang="ko-KR" altLang="en-US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 </a:t>
                      </a:r>
                      <a:r>
                        <a:rPr lang="en-US" altLang="ko-KR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Murayama,</a:t>
                      </a:r>
                      <a:r>
                        <a:rPr lang="ko-KR" altLang="en-US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 </a:t>
                      </a:r>
                      <a:r>
                        <a:rPr lang="en-US" altLang="ko-KR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Lis</a:t>
                      </a:r>
                      <a:r>
                        <a:rPr lang="ko-KR" altLang="en-US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 </a:t>
                      </a:r>
                      <a:r>
                        <a:rPr lang="en-US" altLang="ko-KR" sz="140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Kanashiro</a:t>
                      </a:r>
                      <a:r>
                        <a:rPr lang="en-US" altLang="ko-KR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 Pereira, Ichiro Kobayashi</a:t>
                      </a:r>
                      <a:endParaRPr lang="ko-KR" altLang="en-US" sz="1400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Keywords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DNC, </a:t>
                      </a:r>
                      <a:r>
                        <a:rPr lang="en-US" altLang="ko-KR" sz="1400" b="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rsDNC</a:t>
                      </a: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, DNC-DMS</a:t>
                      </a:r>
                      <a:endParaRPr lang="ko-KR" altLang="en-US" sz="1400" b="0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Dataset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CSQA</a:t>
                      </a:r>
                      <a:endParaRPr lang="ko-KR" altLang="en-US" sz="1400" b="0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CC7DCBC-CDA1-4609-B782-A25901BE2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6" y="927943"/>
            <a:ext cx="3809115" cy="5725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Background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Differentiable Neural Computer (DNC)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116" y="2736397"/>
            <a:ext cx="100208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경로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맵의</a:t>
            </a:r>
            <a:r>
              <a:rPr lang="ko-KR" altLang="en-US" sz="1800" dirty="0">
                <a:latin typeface="나눔스퀘어 Bold"/>
                <a:ea typeface="나눔스퀘어 Bold"/>
              </a:rPr>
              <a:t> 최단 경로 작업 </a:t>
            </a:r>
            <a:r>
              <a:rPr lang="en-US" altLang="ko-KR" sz="1800" dirty="0">
                <a:latin typeface="나눔스퀘어 Bold"/>
                <a:ea typeface="나눔스퀘어 Bold"/>
              </a:rPr>
              <a:t>(</a:t>
            </a:r>
            <a:r>
              <a:rPr lang="ko-KR" altLang="en-US" sz="1800" dirty="0">
                <a:latin typeface="나눔스퀘어 Bold"/>
                <a:ea typeface="나눔스퀘어 Bold"/>
              </a:rPr>
              <a:t>데이터 구조를 나타냄</a:t>
            </a:r>
            <a:r>
              <a:rPr lang="en-US" altLang="ko-KR" sz="1800" dirty="0">
                <a:latin typeface="나눔스퀘어 Bold"/>
                <a:ea typeface="나눔스퀘어 Bold"/>
              </a:rPr>
              <a:t>)</a:t>
            </a: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전제를 이용한 질문 답변 </a:t>
            </a:r>
            <a:r>
              <a:rPr lang="en-US" altLang="ko-KR" sz="1800" dirty="0">
                <a:latin typeface="나눔스퀘어 Bold"/>
                <a:ea typeface="나눔스퀘어 Bold"/>
              </a:rPr>
              <a:t>(</a:t>
            </a:r>
            <a:r>
              <a:rPr lang="ko-KR" altLang="en-US" sz="1800" dirty="0">
                <a:latin typeface="나눔스퀘어 Bold"/>
                <a:ea typeface="나눔스퀘어 Bold"/>
              </a:rPr>
              <a:t>변수를 나타냄</a:t>
            </a:r>
            <a:r>
              <a:rPr lang="en-US" altLang="ko-KR" sz="1800" dirty="0">
                <a:latin typeface="나눔스퀘어 Bold"/>
                <a:ea typeface="나눔스퀘어 Bold"/>
              </a:rPr>
              <a:t>)</a:t>
            </a: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동적 메모리 액세스 메커니즘을 통해 긴 시퀀스 학습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A1364F-13E9-402B-A29E-902B6266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19" y="1705172"/>
            <a:ext cx="3045842" cy="43067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70B2B4-CBD1-4228-9FA5-808F486F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00" y="1988251"/>
            <a:ext cx="1592098" cy="346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Objective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27580" y="1243278"/>
            <a:ext cx="1002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구조화된 지식을 </a:t>
            </a:r>
            <a:r>
              <a:rPr lang="en-US" altLang="ko-KR" sz="1800" dirty="0">
                <a:latin typeface="나눔스퀘어 Bold"/>
                <a:ea typeface="나눔스퀘어 Bold"/>
              </a:rPr>
              <a:t>DNC</a:t>
            </a:r>
            <a:r>
              <a:rPr lang="ko-KR" altLang="en-US" sz="1800" dirty="0">
                <a:latin typeface="나눔스퀘어 Bold"/>
                <a:ea typeface="나눔스퀘어 Bold"/>
              </a:rPr>
              <a:t>에 통합하는 방법이 어려움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이 작업은 구조화된 </a:t>
            </a:r>
            <a:r>
              <a:rPr lang="en-US" altLang="ko-KR" sz="1800" dirty="0">
                <a:latin typeface="나눔스퀘어 Bold"/>
                <a:ea typeface="나눔스퀘어 Bold"/>
              </a:rPr>
              <a:t>Knowledge</a:t>
            </a:r>
            <a:r>
              <a:rPr lang="ko-KR" altLang="en-US" sz="1800" dirty="0">
                <a:latin typeface="나눔스퀘어 Bold"/>
                <a:ea typeface="나눔스퀘어 Bold"/>
              </a:rPr>
              <a:t>를 </a:t>
            </a:r>
            <a:r>
              <a:rPr lang="en-US" altLang="ko-KR" sz="1800" dirty="0">
                <a:latin typeface="나눔스퀘어 Bold"/>
                <a:ea typeface="나눔스퀘어 Bold"/>
              </a:rPr>
              <a:t>DNC</a:t>
            </a:r>
            <a:r>
              <a:rPr lang="ko-KR" altLang="en-US" sz="1800" dirty="0">
                <a:latin typeface="나눔스퀘어 Bold"/>
                <a:ea typeface="나눔스퀘어 Bold"/>
              </a:rPr>
              <a:t>에 통합하는 방법 조사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15E91F-D845-412A-8871-015E9DCC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73" y="2660087"/>
            <a:ext cx="2743199" cy="3878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2A6B08-81A6-441C-8DB5-74EC9659C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858" y="2647174"/>
            <a:ext cx="6208223" cy="37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Objective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Differentiable Neural Computer (DNC)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DNC</a:t>
            </a:r>
            <a:r>
              <a:rPr lang="ko-KR" altLang="en-US" sz="1800" dirty="0">
                <a:latin typeface="나눔스퀘어 Bold"/>
                <a:ea typeface="나눔스퀘어 Bold"/>
              </a:rPr>
              <a:t>는 주의 메커니즘을 사용하여 주로 읽거나 써야 하는 위치를 나타내는 메모리 매트릭스 </a:t>
            </a:r>
            <a:r>
              <a:rPr lang="en-US" altLang="ko-KR" sz="1800" dirty="0">
                <a:latin typeface="나눔스퀘어 Bold"/>
                <a:ea typeface="나눔스퀘어 Bold"/>
              </a:rPr>
              <a:t>M</a:t>
            </a:r>
            <a:r>
              <a:rPr lang="ko-KR" altLang="en-US" sz="1800" dirty="0">
                <a:latin typeface="나눔스퀘어 Bold"/>
                <a:ea typeface="나눔스퀘어 Bold"/>
              </a:rPr>
              <a:t>의 </a:t>
            </a:r>
            <a:r>
              <a:rPr lang="en-US" altLang="ko-KR" sz="1800" dirty="0">
                <a:latin typeface="나눔스퀘어 Bold"/>
                <a:ea typeface="나눔스퀘어 Bold"/>
              </a:rPr>
              <a:t>N </a:t>
            </a:r>
            <a:r>
              <a:rPr lang="ko-KR" altLang="en-US" sz="1800" dirty="0">
                <a:latin typeface="나눔스퀘어 Bold"/>
                <a:ea typeface="나눔스퀘어 Bold"/>
              </a:rPr>
              <a:t>위치에 대한 가중치 정의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BDF80A-4954-4BB3-B0FC-5458D7ADF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025" y="2524064"/>
            <a:ext cx="8707065" cy="38867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6A125A-1837-4135-85E5-9516CCFB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56" y="2473676"/>
            <a:ext cx="1592098" cy="34699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2D8BA1-B980-4FF4-9A25-0CEC38BB37E6}"/>
              </a:ext>
            </a:extLst>
          </p:cNvPr>
          <p:cNvCxnSpPr/>
          <p:nvPr/>
        </p:nvCxnSpPr>
        <p:spPr>
          <a:xfrm flipH="1">
            <a:off x="5396089" y="3429000"/>
            <a:ext cx="90311" cy="58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5B9F30-B275-46ED-AAB9-587199296664}"/>
              </a:ext>
            </a:extLst>
          </p:cNvPr>
          <p:cNvSpPr txBox="1"/>
          <p:nvPr/>
        </p:nvSpPr>
        <p:spPr>
          <a:xfrm>
            <a:off x="4934292" y="3030280"/>
            <a:ext cx="12858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3"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j = 1, … W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775F16-D5A6-48C1-802C-56A674EE32C5}"/>
              </a:ext>
            </a:extLst>
          </p:cNvPr>
          <p:cNvCxnSpPr>
            <a:cxnSpLocks/>
          </p:cNvCxnSpPr>
          <p:nvPr/>
        </p:nvCxnSpPr>
        <p:spPr>
          <a:xfrm>
            <a:off x="5354028" y="5774972"/>
            <a:ext cx="10111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E3A645-A529-4CD0-AEA3-2C8AE3FEB424}"/>
              </a:ext>
            </a:extLst>
          </p:cNvPr>
          <p:cNvCxnSpPr>
            <a:cxnSpLocks/>
          </p:cNvCxnSpPr>
          <p:nvPr/>
        </p:nvCxnSpPr>
        <p:spPr>
          <a:xfrm>
            <a:off x="6773253" y="5774972"/>
            <a:ext cx="10111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Objective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7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50158" y="1718912"/>
            <a:ext cx="1002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지식을 저장하기 위해 추가 메모리 아키텍처를 추가하여 </a:t>
            </a:r>
            <a:r>
              <a:rPr lang="en-US" altLang="ko-KR" sz="1800" dirty="0">
                <a:latin typeface="나눔스퀘어 Bold"/>
                <a:ea typeface="나눔스퀘어 Bold"/>
              </a:rPr>
              <a:t>DNC </a:t>
            </a:r>
            <a:r>
              <a:rPr lang="ko-KR" altLang="en-US" sz="1800" dirty="0">
                <a:latin typeface="나눔스퀘어 Bold"/>
                <a:ea typeface="나눔스퀘어 Bold"/>
              </a:rPr>
              <a:t>확장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 err="1">
                <a:latin typeface="나눔스퀘어 Bold"/>
                <a:ea typeface="나눔스퀘어 Bold"/>
              </a:rPr>
              <a:t>상황별</a:t>
            </a:r>
            <a:r>
              <a:rPr lang="ko-KR" altLang="en-US" sz="1800" dirty="0">
                <a:latin typeface="나눔스퀘어 Bold"/>
                <a:ea typeface="나눔스퀘어 Bold"/>
              </a:rPr>
              <a:t> 지식과 구조화된 지식 정보를 모두 활용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CA1CB-2989-4C83-9690-A547C758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76" y="2642241"/>
            <a:ext cx="10122091" cy="4079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F12768-3919-491B-BE37-BD39A3041C5E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Proposed Model 1</a:t>
            </a:r>
          </a:p>
        </p:txBody>
      </p:sp>
    </p:spTree>
    <p:extLst>
      <p:ext uri="{BB962C8B-B14F-4D97-AF65-F5344CB8AC3E}">
        <p14:creationId xmlns:p14="http://schemas.microsoft.com/office/powerpoint/2010/main" val="24039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Objective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8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50158" y="2036547"/>
            <a:ext cx="100208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원래 </a:t>
            </a:r>
            <a:r>
              <a:rPr lang="en-US" altLang="ko-KR" sz="1800" dirty="0">
                <a:latin typeface="나눔스퀘어 Bold"/>
                <a:ea typeface="나눔스퀘어 Bold"/>
              </a:rPr>
              <a:t>DNC </a:t>
            </a:r>
            <a:r>
              <a:rPr lang="ko-KR" altLang="en-US" sz="1800" dirty="0">
                <a:latin typeface="나눔스퀘어 Bold"/>
                <a:ea typeface="나눔스퀘어 Bold"/>
              </a:rPr>
              <a:t>모델을 적용하여 </a:t>
            </a:r>
            <a:r>
              <a:rPr lang="en-US" altLang="ko-KR" sz="1800" dirty="0">
                <a:latin typeface="나눔스퀘어 Bold"/>
                <a:ea typeface="나눔스퀘어 Bold"/>
              </a:rPr>
              <a:t>KB fact </a:t>
            </a:r>
            <a:r>
              <a:rPr lang="ko-KR" altLang="en-US" sz="1800" dirty="0">
                <a:latin typeface="나눔스퀘어 Bold"/>
                <a:ea typeface="나눔스퀘어 Bold"/>
              </a:rPr>
              <a:t>확인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5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5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5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5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5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5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5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모델은 </a:t>
            </a:r>
            <a:r>
              <a:rPr lang="en-US" altLang="ko-KR" sz="1800" dirty="0">
                <a:latin typeface="나눔스퀘어 Bold"/>
                <a:ea typeface="나눔스퀘어 Bold"/>
              </a:rPr>
              <a:t>KB</a:t>
            </a:r>
            <a:r>
              <a:rPr lang="ko-KR" altLang="en-US" sz="1800" dirty="0">
                <a:latin typeface="나눔스퀘어 Bold"/>
                <a:ea typeface="나눔스퀘어 Bold"/>
              </a:rPr>
              <a:t>의 모든 </a:t>
            </a:r>
            <a:r>
              <a:rPr lang="en-US" altLang="ko-KR" sz="1800" dirty="0">
                <a:latin typeface="나눔스퀘어 Bold"/>
                <a:ea typeface="나눔스퀘어 Bold"/>
              </a:rPr>
              <a:t>triple</a:t>
            </a:r>
            <a:r>
              <a:rPr lang="ko-KR" altLang="en-US" sz="1800" dirty="0">
                <a:latin typeface="나눔스퀘어 Bold"/>
                <a:ea typeface="나눔스퀘어 Bold"/>
              </a:rPr>
              <a:t>을 사용하여 훈련되고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전체 </a:t>
            </a:r>
            <a:r>
              <a:rPr lang="en-US" altLang="ko-KR" sz="1800" dirty="0">
                <a:latin typeface="나눔스퀘어 Bold"/>
                <a:ea typeface="나눔스퀘어 Bold"/>
              </a:rPr>
              <a:t>KB</a:t>
            </a:r>
            <a:r>
              <a:rPr lang="ko-KR" altLang="en-US" sz="1800" dirty="0">
                <a:latin typeface="나눔스퀘어 Bold"/>
                <a:ea typeface="나눔스퀘어 Bold"/>
              </a:rPr>
              <a:t>를 저장하는 </a:t>
            </a:r>
            <a:br>
              <a:rPr lang="en-US" altLang="ko-KR" sz="1800" dirty="0">
                <a:latin typeface="나눔스퀘어 Bold"/>
                <a:ea typeface="나눔스퀘어 Bold"/>
              </a:rPr>
            </a:br>
            <a:r>
              <a:rPr lang="ko-KR" altLang="en-US" sz="1800" dirty="0">
                <a:latin typeface="나눔스퀘어 Bold"/>
                <a:ea typeface="나눔스퀘어 Bold"/>
              </a:rPr>
              <a:t>메모리 단위 생성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059BEA-BABE-4BC7-8FFC-E17240F0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077" y="775583"/>
            <a:ext cx="4203390" cy="5645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BAF317-3482-44A1-98FF-76BA94E3B8DF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Knowledge memory building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830C46-1B34-44FD-AE17-09E14F69A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508" y="2488181"/>
            <a:ext cx="4591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Objective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9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50158" y="1641911"/>
            <a:ext cx="1002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Knowledge</a:t>
            </a:r>
            <a:r>
              <a:rPr lang="ko-KR" altLang="en-US" sz="1800" dirty="0">
                <a:latin typeface="나눔스퀘어 Bold"/>
                <a:ea typeface="나눔스퀘어 Bold"/>
              </a:rPr>
              <a:t>로 계산할 프로세서 유닛을 추가하여 </a:t>
            </a:r>
            <a:r>
              <a:rPr lang="en-US" altLang="ko-KR" sz="1800" dirty="0">
                <a:latin typeface="나눔스퀘어 Bold"/>
                <a:ea typeface="나눔스퀘어 Bold"/>
              </a:rPr>
              <a:t>DNC </a:t>
            </a:r>
            <a:r>
              <a:rPr lang="ko-KR" altLang="en-US" sz="1800" dirty="0">
                <a:latin typeface="나눔스퀘어 Bold"/>
                <a:ea typeface="나눔스퀘어 Bold"/>
              </a:rPr>
              <a:t>확장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Multi-hop </a:t>
            </a:r>
            <a:r>
              <a:rPr lang="ko-KR" altLang="en-US" sz="1800" dirty="0">
                <a:latin typeface="나눔스퀘어 Bold"/>
                <a:ea typeface="나눔스퀘어 Bold"/>
              </a:rPr>
              <a:t>추론과 계산으로 질의 응답을 목표로 함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E2D7E-5C85-4161-A090-660A765B5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416" y="2527575"/>
            <a:ext cx="7614110" cy="433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0BE6A-8B50-40BD-B312-F4123609CAFA}"/>
              </a:ext>
            </a:extLst>
          </p:cNvPr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Proposed Model 2</a:t>
            </a:r>
          </a:p>
        </p:txBody>
      </p:sp>
    </p:spTree>
    <p:extLst>
      <p:ext uri="{BB962C8B-B14F-4D97-AF65-F5344CB8AC3E}">
        <p14:creationId xmlns:p14="http://schemas.microsoft.com/office/powerpoint/2010/main" val="39035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594</Words>
  <Application>Microsoft Office PowerPoint</Application>
  <PresentationFormat>와이드스크린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함초롬바탕</vt:lpstr>
      <vt:lpstr>Arial</vt:lpstr>
      <vt:lpstr>나눔스퀘어 Bold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GC</cp:lastModifiedBy>
  <cp:revision>150</cp:revision>
  <dcterms:created xsi:type="dcterms:W3CDTF">2017-11-16T00:50:54Z</dcterms:created>
  <dcterms:modified xsi:type="dcterms:W3CDTF">2023-11-06T07:57:18Z</dcterms:modified>
  <cp:version>1000.0000.01</cp:version>
</cp:coreProperties>
</file>