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9" r:id="rId4"/>
    <p:sldId id="310" r:id="rId5"/>
    <p:sldId id="332" r:id="rId6"/>
    <p:sldId id="331" r:id="rId7"/>
    <p:sldId id="330" r:id="rId8"/>
    <p:sldId id="323" r:id="rId9"/>
    <p:sldId id="324" r:id="rId10"/>
    <p:sldId id="333" r:id="rId11"/>
    <p:sldId id="319" r:id="rId12"/>
    <p:sldId id="320" r:id="rId13"/>
    <p:sldId id="325" r:id="rId14"/>
    <p:sldId id="334" r:id="rId15"/>
    <p:sldId id="326" r:id="rId16"/>
    <p:sldId id="327" r:id="rId17"/>
    <p:sldId id="328" r:id="rId18"/>
    <p:sldId id="321" r:id="rId19"/>
    <p:sldId id="322" r:id="rId20"/>
    <p:sldId id="283" r:id="rId21"/>
  </p:sldIdLst>
  <p:sldSz cx="12192000" cy="6858000"/>
  <p:notesSz cx="6858000" cy="9144000"/>
  <p:embeddedFontLst>
    <p:embeddedFont>
      <p:font typeface="나눔바른고딕" panose="020B0600000101010101" charset="-127"/>
      <p:regular r:id="rId23"/>
    </p:embeddedFont>
    <p:embeddedFont>
      <p:font typeface="Malgun Gothic" panose="020B0503020000020004" pitchFamily="50" charset="-127"/>
      <p:regular r:id="rId24"/>
      <p:bold r:id="rId25"/>
    </p:embeddedFont>
    <p:embeddedFont>
      <p:font typeface="Malgun Gothic" panose="020B0503020000020004" pitchFamily="50" charset="-127"/>
      <p:regular r:id="rId24"/>
      <p:bold r:id="rId25"/>
    </p:embeddedFont>
    <p:embeddedFont>
      <p:font typeface="Cambria Math" panose="02040503050406030204" pitchFamily="18" charset="0"/>
      <p:regular r:id="rId26"/>
    </p:embeddedFont>
    <p:embeddedFont>
      <p:font typeface="나눔스퀘어" panose="020B0600000101010101" pitchFamily="50" charset="-127"/>
      <p:regular r:id="rId27"/>
    </p:embeddedFont>
    <p:embeddedFont>
      <p:font typeface="나눔스퀘어 Bold" panose="020B0600000101010101" pitchFamily="50" charset="-1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4xP2PRAUy9z3k6By8FzE2RkN7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2F7"/>
    <a:srgbClr val="F5F5F5"/>
    <a:srgbClr val="74A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6888D3-DA36-44D9-883F-86DC64037147}">
  <a:tblStyle styleId="{BC6888D3-DA36-44D9-883F-86DC640371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382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HMM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Hidden Markov Model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통계적 </a:t>
            </a:r>
            <a:r>
              <a:rPr lang="ko-KR" altLang="en-US" dirty="0" err="1"/>
              <a:t>마르코프</a:t>
            </a:r>
            <a:r>
              <a:rPr lang="ko-KR" altLang="en-US" dirty="0"/>
              <a:t> 모델 중 하나이고</a:t>
            </a:r>
            <a:r>
              <a:rPr lang="en-US" altLang="ko-KR" dirty="0"/>
              <a:t>, </a:t>
            </a:r>
            <a:r>
              <a:rPr lang="ko-KR" altLang="en-US" dirty="0"/>
              <a:t>시스템을 은닉된 상태와 관찰 가능한 결과로 모델링하는 확률적인 방법론이다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 모델은 음성 인식</a:t>
            </a:r>
            <a:r>
              <a:rPr lang="en-US" altLang="ko-KR" dirty="0"/>
              <a:t>,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 err="1"/>
              <a:t>바이오인포매틱스</a:t>
            </a:r>
            <a:r>
              <a:rPr lang="ko-KR" altLang="en-US" dirty="0"/>
              <a:t> 금융 등 다양한 분야에서 활용되며</a:t>
            </a:r>
            <a:r>
              <a:rPr lang="en-US" altLang="ko-KR" dirty="0"/>
              <a:t>, </a:t>
            </a:r>
            <a:r>
              <a:rPr lang="ko-KR" altLang="en-US" dirty="0"/>
              <a:t>주로 시간에 따라 변하는 시스템을 모델링하고 예측하는데 사용된다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HMM</a:t>
            </a:r>
            <a:r>
              <a:rPr lang="ko-KR" altLang="en-US" dirty="0"/>
              <a:t>의 주요 구성 요소로는 은닉 상태</a:t>
            </a:r>
            <a:r>
              <a:rPr lang="en-US" altLang="ko-KR" dirty="0"/>
              <a:t>, </a:t>
            </a:r>
            <a:r>
              <a:rPr lang="ko-KR" altLang="en-US" dirty="0"/>
              <a:t>관찰 결과</a:t>
            </a:r>
            <a:r>
              <a:rPr lang="en-US" altLang="ko-KR" dirty="0"/>
              <a:t>, </a:t>
            </a:r>
            <a:r>
              <a:rPr lang="ko-KR" altLang="en-US" dirty="0"/>
              <a:t>상태 전이 확률</a:t>
            </a:r>
            <a:r>
              <a:rPr lang="en-US" altLang="ko-KR" dirty="0"/>
              <a:t>, </a:t>
            </a:r>
            <a:r>
              <a:rPr lang="ko-KR" altLang="en-US" dirty="0"/>
              <a:t>관찰 확률이 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CRF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Conditional Random Fields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통계적 모델링 방법 중 하나로</a:t>
            </a:r>
            <a:r>
              <a:rPr lang="en-US" altLang="ko-KR" dirty="0"/>
              <a:t>, </a:t>
            </a:r>
            <a:r>
              <a:rPr lang="ko-KR" altLang="en-US" dirty="0"/>
              <a:t>패턴 인식과 기계 학습과 같은 구조적 예측에 사용된다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일반적인 분류자가 이웃하는 표본을 고려하지 않고 단일 표본의 라벨을 예측하는 반면</a:t>
            </a:r>
            <a:r>
              <a:rPr lang="en-US" altLang="ko-KR" dirty="0"/>
              <a:t>, CRF</a:t>
            </a:r>
            <a:r>
              <a:rPr lang="ko-KR" altLang="en-US" dirty="0"/>
              <a:t>는 주변 표본의 정보를 고려하여 예측한다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다양한 자연어처리 및 패턴 인식 작업에서 효과적으로 활용되고</a:t>
            </a:r>
            <a:r>
              <a:rPr lang="en-US" altLang="ko-KR" dirty="0"/>
              <a:t>, </a:t>
            </a:r>
            <a:r>
              <a:rPr lang="ko-KR" altLang="en-US" dirty="0"/>
              <a:t>해당 작업의 문맥을 고려한 정확한 예측을 제공한다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..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한국어 형태소 분할 및 품사 </a:t>
            </a:r>
            <a:r>
              <a:rPr lang="ko-KR" altLang="en-US" dirty="0" err="1"/>
              <a:t>태깅의</a:t>
            </a:r>
            <a:r>
              <a:rPr lang="ko-KR" altLang="en-US" dirty="0"/>
              <a:t> 전반에 분류 모델이 활용되지는 못했음</a:t>
            </a: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본 연구</a:t>
            </a: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13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97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358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47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636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9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35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583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9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798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품사는 </a:t>
            </a:r>
            <a:r>
              <a:rPr lang="en-US" altLang="ko-KR" dirty="0"/>
              <a:t>Part of Speech </a:t>
            </a:r>
            <a:r>
              <a:rPr lang="ko-KR" altLang="en-US" dirty="0"/>
              <a:t>즉</a:t>
            </a:r>
            <a:r>
              <a:rPr lang="en-US" altLang="ko-KR" dirty="0"/>
              <a:t>, POS</a:t>
            </a:r>
            <a:r>
              <a:rPr lang="ko-KR" altLang="en-US" dirty="0"/>
              <a:t>라 불린다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대부분의 </a:t>
            </a:r>
            <a:r>
              <a:rPr lang="en-US" altLang="ko-KR" dirty="0"/>
              <a:t>POS</a:t>
            </a:r>
            <a:r>
              <a:rPr lang="ko-KR" altLang="en-US" dirty="0"/>
              <a:t>는 하위 클래스로 나뉘고</a:t>
            </a:r>
            <a:r>
              <a:rPr lang="en-US" altLang="ko-KR" dirty="0"/>
              <a:t>, POS </a:t>
            </a:r>
            <a:r>
              <a:rPr lang="ko-KR" altLang="en-US" dirty="0" err="1"/>
              <a:t>태깅은</a:t>
            </a:r>
            <a:r>
              <a:rPr lang="ko-KR" altLang="en-US" dirty="0"/>
              <a:t> 단순히 적절한 품사로 단어에 레이블을 지정하는 것을 의미한다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PRP : </a:t>
            </a:r>
            <a:r>
              <a:rPr lang="ko-KR" altLang="en-US" dirty="0"/>
              <a:t>대명사</a:t>
            </a:r>
            <a:r>
              <a:rPr lang="en-US" altLang="ko-KR" dirty="0"/>
              <a:t>, </a:t>
            </a:r>
            <a:r>
              <a:rPr lang="ko-KR" altLang="en-US" dirty="0"/>
              <a:t>소유격</a:t>
            </a: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NN : </a:t>
            </a:r>
            <a:r>
              <a:rPr lang="ko-KR" altLang="en-US" dirty="0"/>
              <a:t>명사</a:t>
            </a:r>
            <a:r>
              <a:rPr lang="en-US" altLang="ko-KR" dirty="0"/>
              <a:t>, </a:t>
            </a:r>
            <a:r>
              <a:rPr lang="ko-KR" altLang="en-US" dirty="0"/>
              <a:t>공통</a:t>
            </a:r>
            <a:r>
              <a:rPr lang="en-US" altLang="ko-KR" dirty="0"/>
              <a:t>, </a:t>
            </a:r>
            <a:r>
              <a:rPr lang="ko-KR" altLang="en-US" dirty="0"/>
              <a:t>단수</a:t>
            </a:r>
            <a:r>
              <a:rPr lang="en-US" altLang="ko-KR" dirty="0"/>
              <a:t>, </a:t>
            </a:r>
            <a:r>
              <a:rPr lang="ko-KR" altLang="en-US" dirty="0"/>
              <a:t>또는 대량</a:t>
            </a: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VBZ : </a:t>
            </a:r>
            <a:r>
              <a:rPr lang="ko-KR" altLang="en-US" dirty="0"/>
              <a:t>동사</a:t>
            </a:r>
            <a:r>
              <a:rPr lang="en-US" altLang="ko-KR" dirty="0"/>
              <a:t>, </a:t>
            </a:r>
            <a:r>
              <a:rPr lang="ko-KR" altLang="en-US" dirty="0"/>
              <a:t>현재 시제</a:t>
            </a:r>
            <a:r>
              <a:rPr lang="en-US" altLang="ko-KR" dirty="0"/>
              <a:t>, 3</a:t>
            </a:r>
            <a:r>
              <a:rPr lang="ko-KR" altLang="en-US" dirty="0"/>
              <a:t>인칭 단수</a:t>
            </a: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NNP :</a:t>
            </a:r>
            <a:r>
              <a:rPr lang="ko-KR" altLang="en-US" dirty="0"/>
              <a:t> 명사</a:t>
            </a:r>
            <a:r>
              <a:rPr lang="en-US" altLang="ko-KR" dirty="0"/>
              <a:t>, </a:t>
            </a:r>
            <a:r>
              <a:rPr lang="ko-KR" altLang="en-US" dirty="0"/>
              <a:t>고유</a:t>
            </a:r>
            <a:r>
              <a:rPr lang="en-US" altLang="ko-KR" dirty="0"/>
              <a:t>, </a:t>
            </a:r>
            <a:r>
              <a:rPr lang="ko-KR" altLang="en-US" dirty="0"/>
              <a:t>단수 </a:t>
            </a: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53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49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통계 기반 방법은 대규모 품사 부착 말뭉치로부터 형태소 분할 및 품사 </a:t>
            </a:r>
            <a:r>
              <a:rPr lang="ko-KR" altLang="en-US" dirty="0" err="1"/>
              <a:t>태깅에</a:t>
            </a:r>
            <a:r>
              <a:rPr lang="ko-KR" altLang="en-US" dirty="0"/>
              <a:t> 필요한 규칙 및 확률 모델을 자동 또는 반자동으로 학습하는 방식으로</a:t>
            </a:r>
            <a:r>
              <a:rPr lang="en-US" altLang="ko-KR" dirty="0"/>
              <a:t>,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…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이로써</a:t>
            </a:r>
            <a:r>
              <a:rPr lang="en-US" altLang="ko-KR" dirty="0"/>
              <a:t>, </a:t>
            </a:r>
            <a:r>
              <a:rPr lang="ko-KR" altLang="en-US" dirty="0"/>
              <a:t>현대의 대부분의 품사 </a:t>
            </a:r>
            <a:r>
              <a:rPr lang="ko-KR" altLang="en-US" dirty="0" err="1"/>
              <a:t>태깅</a:t>
            </a:r>
            <a:r>
              <a:rPr lang="ko-KR" altLang="en-US" dirty="0"/>
              <a:t> 연구가 통계 기반 방법에 기반을 두고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96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이로써</a:t>
            </a:r>
            <a:r>
              <a:rPr lang="en-US" altLang="ko-KR" dirty="0"/>
              <a:t>, </a:t>
            </a:r>
            <a:r>
              <a:rPr lang="ko-KR" altLang="en-US" dirty="0"/>
              <a:t>최근 통계 기반 연구의 주된 축을 이루고 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87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관련 연구에 들어가기 앞서서 </a:t>
            </a: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CRF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Conditional Random Fields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통계적 모델링 방법 중 하나로</a:t>
            </a:r>
            <a:r>
              <a:rPr lang="en-US" altLang="ko-KR" dirty="0"/>
              <a:t>, </a:t>
            </a:r>
            <a:r>
              <a:rPr lang="ko-KR" altLang="en-US" dirty="0"/>
              <a:t>패턴 인식과 기계 학습과 같은 구조적 예측에 사용된다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일반적인 분류자가 이웃하는 표본을 고려하지 않고 단일 표본의 라벨을 예측하는 반면</a:t>
            </a:r>
            <a:r>
              <a:rPr lang="en-US" altLang="ko-KR" dirty="0"/>
              <a:t>, CRF</a:t>
            </a:r>
            <a:r>
              <a:rPr lang="ko-KR" altLang="en-US" dirty="0"/>
              <a:t>는 주변 표본의 정보를 고려하여 예측한다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다양한 자연어처리 및 패턴 인식 작업에서 효과적으로 활용되고</a:t>
            </a:r>
            <a:r>
              <a:rPr lang="en-US" altLang="ko-KR" dirty="0"/>
              <a:t>, </a:t>
            </a:r>
            <a:r>
              <a:rPr lang="ko-KR" altLang="en-US" dirty="0"/>
              <a:t>해당 작업의 문맥을 고려한 정확한 </a:t>
            </a:r>
            <a:r>
              <a:rPr lang="ko-KR" altLang="en-US" dirty="0" err="1"/>
              <a:t>에측을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69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HMM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Hidden Markov Model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통계적 </a:t>
            </a:r>
            <a:r>
              <a:rPr lang="ko-KR" altLang="en-US" dirty="0" err="1"/>
              <a:t>마르코프</a:t>
            </a:r>
            <a:r>
              <a:rPr lang="ko-KR" altLang="en-US" dirty="0"/>
              <a:t> 모델 중 하나이고</a:t>
            </a:r>
            <a:r>
              <a:rPr lang="en-US" altLang="ko-KR" dirty="0"/>
              <a:t>, </a:t>
            </a:r>
            <a:r>
              <a:rPr lang="ko-KR" altLang="en-US" dirty="0"/>
              <a:t>시스템을 은닉된 상태와 관찰 가능한 결과로 모델링하는 확률적인 방법론이다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 모델은 음성 인식</a:t>
            </a:r>
            <a:r>
              <a:rPr lang="en-US" altLang="ko-KR" dirty="0"/>
              <a:t>,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 err="1"/>
              <a:t>바이오인포매틱스</a:t>
            </a:r>
            <a:r>
              <a:rPr lang="ko-KR" altLang="en-US" dirty="0"/>
              <a:t> 금융 등 다양한 분야에서 활용되며</a:t>
            </a:r>
            <a:r>
              <a:rPr lang="en-US" altLang="ko-KR" dirty="0"/>
              <a:t>, </a:t>
            </a:r>
            <a:r>
              <a:rPr lang="ko-KR" altLang="en-US" dirty="0"/>
              <a:t>주로 시간에 따라 변하는 시스템을 모델링하고 예측하는데 사용된다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HMM</a:t>
            </a:r>
            <a:r>
              <a:rPr lang="ko-KR" altLang="en-US" dirty="0"/>
              <a:t>은 텍스트의 각 단어에 대한 품사를 예측하는 데 사용되는 확률적 모델이다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주요 구성 요소로는 은닉 상태</a:t>
            </a:r>
            <a:r>
              <a:rPr lang="en-US" altLang="ko-KR" dirty="0"/>
              <a:t>, </a:t>
            </a:r>
            <a:r>
              <a:rPr lang="ko-KR" altLang="en-US" dirty="0"/>
              <a:t>관찰 결과</a:t>
            </a:r>
            <a:r>
              <a:rPr lang="en-US" altLang="ko-KR" dirty="0"/>
              <a:t>, </a:t>
            </a:r>
            <a:r>
              <a:rPr lang="ko-KR" altLang="en-US" dirty="0"/>
              <a:t>상태 전이 확률</a:t>
            </a:r>
            <a:r>
              <a:rPr lang="en-US" altLang="ko-KR" dirty="0"/>
              <a:t>, </a:t>
            </a:r>
            <a:r>
              <a:rPr lang="ko-KR" altLang="en-US" dirty="0"/>
              <a:t>관찰 확률이 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10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1301" y="2732915"/>
            <a:ext cx="962688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</a:rPr>
              <a:t>CRF</a:t>
            </a:r>
            <a:r>
              <a:rPr lang="ko-KR" altLang="en-US" sz="3000" b="1">
                <a:solidFill>
                  <a:schemeClr val="dk1"/>
                </a:solidFill>
              </a:rPr>
              <a:t>에 기반한 한국어 형태소 분할 및 품사 태깅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960538" y="1469297"/>
            <a:ext cx="427092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고급자연어처리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4337108" y="1817467"/>
              <a:ext cx="3275272" cy="0"/>
            </a:xfrm>
            <a:prstGeom prst="straightConnector1">
              <a:avLst/>
            </a:prstGeom>
            <a:solidFill>
              <a:srgbClr val="1F3864">
                <a:alpha val="69411"/>
              </a:srgbClr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3980199" y="4837287"/>
            <a:ext cx="42315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가천대학교</a:t>
            </a:r>
            <a:r>
              <a:rPr lang="en-US" altLang="ko-K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융합공학과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202340211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 도 형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언어 처리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86362-2160-4DE9-8B15-9F72242D8AE4}"/>
              </a:ext>
            </a:extLst>
          </p:cNvPr>
          <p:cNvSpPr txBox="1"/>
          <p:nvPr/>
        </p:nvSpPr>
        <p:spPr>
          <a:xfrm>
            <a:off x="7865806" y="6217850"/>
            <a:ext cx="3205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2017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국어 정책 학술 대회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발표집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최종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C3FF2-58E4-4105-A999-8A872EF41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88" y="1228548"/>
            <a:ext cx="6900824" cy="4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관련 연구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2BB00B-B828-8CCE-4BD6-590342D0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0" y="1595891"/>
            <a:ext cx="4452398" cy="188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FB18E2-C288-B732-F228-469FC8EFA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66" y="1595850"/>
            <a:ext cx="6084718" cy="155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F6D1EB-4CE3-EC60-EE98-8E04AD91D75C}"/>
              </a:ext>
            </a:extLst>
          </p:cNvPr>
          <p:cNvSpPr/>
          <p:nvPr/>
        </p:nvSpPr>
        <p:spPr>
          <a:xfrm>
            <a:off x="1300817" y="1080955"/>
            <a:ext cx="3133817" cy="514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Markov Models</a:t>
            </a:r>
            <a:endParaRPr lang="ko-KR" altLang="en-US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36AFA9-65BD-D878-E5A6-249DE0D4529F}"/>
              </a:ext>
            </a:extLst>
          </p:cNvPr>
          <p:cNvSpPr/>
          <p:nvPr/>
        </p:nvSpPr>
        <p:spPr>
          <a:xfrm>
            <a:off x="6799017" y="1080955"/>
            <a:ext cx="3133817" cy="514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Conditional Random Fields</a:t>
            </a:r>
            <a:endParaRPr lang="ko-KR" altLang="en-US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2E5D1-7B90-2E34-D5B4-D6946B0EA148}"/>
              </a:ext>
            </a:extLst>
          </p:cNvPr>
          <p:cNvSpPr txBox="1"/>
          <p:nvPr/>
        </p:nvSpPr>
        <p:spPr>
          <a:xfrm>
            <a:off x="552750" y="3877011"/>
            <a:ext cx="10020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한국어 형태소 분석을 위한 대부분 통계 기반 방법은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HMM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생성 모델을 활용함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구조적 분류 모델인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CRF, Structured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SVM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사용한 연구 사례가 증가하고 있음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기반을 둔 오픈소스 형태소 분석기인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Mecab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한국어 형태소 분석 엔진을 유도함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연구들은 오픈소스 툴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Mecab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기반한 방법을 제외하면 태스크에 분류 모델 적용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18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연구에서는 한국어 형태소 분할 및 품사 </a:t>
            </a:r>
            <a:r>
              <a:rPr lang="ko-KR" altLang="en-US" sz="1800" dirty="0" err="1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태깅</a:t>
            </a:r>
            <a:r>
              <a:rPr lang="ko-KR" altLang="en-US" sz="18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전반을 </a:t>
            </a:r>
            <a:r>
              <a:rPr lang="en-US" altLang="ko-KR" sz="18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</a:t>
            </a:r>
            <a:r>
              <a:rPr lang="ko-KR" altLang="en-US" sz="18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이용하는 방법을 제시</a:t>
            </a:r>
            <a:endParaRPr lang="en-US" altLang="ko-KR" sz="1800" dirty="0"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27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방법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5C5940-07C0-1DA5-8E1A-9AB1A0190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136775"/>
            <a:ext cx="5934075" cy="421957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2CEBB0-5EB2-6F71-8B44-B8FFDF9EB959}"/>
              </a:ext>
            </a:extLst>
          </p:cNvPr>
          <p:cNvSpPr/>
          <p:nvPr/>
        </p:nvSpPr>
        <p:spPr>
          <a:xfrm>
            <a:off x="3470847" y="2628610"/>
            <a:ext cx="6134470" cy="2077369"/>
          </a:xfrm>
          <a:prstGeom prst="roundRect">
            <a:avLst>
              <a:gd name="adj" fmla="val 12034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78D3B6-BC90-4CA9-E190-71ACEB86586B}"/>
              </a:ext>
            </a:extLst>
          </p:cNvPr>
          <p:cNvSpPr/>
          <p:nvPr/>
        </p:nvSpPr>
        <p:spPr>
          <a:xfrm>
            <a:off x="3470847" y="4911255"/>
            <a:ext cx="6134470" cy="1445095"/>
          </a:xfrm>
          <a:prstGeom prst="roundRect">
            <a:avLst>
              <a:gd name="adj" fmla="val 120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36742-E591-7676-B38E-E178094B6DC0}"/>
              </a:ext>
            </a:extLst>
          </p:cNvPr>
          <p:cNvSpPr txBox="1"/>
          <p:nvPr/>
        </p:nvSpPr>
        <p:spPr>
          <a:xfrm>
            <a:off x="2227972" y="2628569"/>
            <a:ext cx="157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CRF </a:t>
            </a:r>
            <a:r>
              <a:rPr lang="ko-KR" altLang="en-US" sz="2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D0D9F-0AAB-C8C5-BF56-D4ACFBF25A97}"/>
              </a:ext>
            </a:extLst>
          </p:cNvPr>
          <p:cNvSpPr txBox="1"/>
          <p:nvPr/>
        </p:nvSpPr>
        <p:spPr>
          <a:xfrm>
            <a:off x="275303" y="4911255"/>
            <a:ext cx="3524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기분석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lattice-HMM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C772B-0D99-4715-3F27-C24FA5231F6D}"/>
              </a:ext>
            </a:extLst>
          </p:cNvPr>
          <p:cNvSpPr txBox="1"/>
          <p:nvPr/>
        </p:nvSpPr>
        <p:spPr>
          <a:xfrm>
            <a:off x="462116" y="833808"/>
            <a:ext cx="1002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계층적 분류 방식 사용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단위의 형태소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태깅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작은 단위 형태소로 상세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태깅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ECABDF2-3A7E-4537-8CF2-B23EE212A62E}"/>
              </a:ext>
            </a:extLst>
          </p:cNvPr>
          <p:cNvSpPr/>
          <p:nvPr/>
        </p:nvSpPr>
        <p:spPr>
          <a:xfrm>
            <a:off x="9704439" y="3569110"/>
            <a:ext cx="452284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02D6F-C03C-4474-9A44-87524199AFC0}"/>
              </a:ext>
            </a:extLst>
          </p:cNvPr>
          <p:cNvSpPr txBox="1"/>
          <p:nvPr/>
        </p:nvSpPr>
        <p:spPr>
          <a:xfrm>
            <a:off x="10117394" y="3578943"/>
            <a:ext cx="21532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단계에서 처리 가능</a:t>
            </a:r>
          </a:p>
        </p:txBody>
      </p:sp>
    </p:spTree>
    <p:extLst>
      <p:ext uri="{BB962C8B-B14F-4D97-AF65-F5344CB8AC3E}">
        <p14:creationId xmlns:p14="http://schemas.microsoft.com/office/powerpoint/2010/main" val="122303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방법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E19A5-DAC8-665C-490C-4440F42BD302}"/>
              </a:ext>
            </a:extLst>
          </p:cNvPr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형태소 분할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EE4AA-49BB-27FD-04F5-5BA0A022DD88}"/>
              </a:ext>
            </a:extLst>
          </p:cNvPr>
          <p:cNvSpPr txBox="1"/>
          <p:nvPr/>
        </p:nvSpPr>
        <p:spPr>
          <a:xfrm>
            <a:off x="579136" y="1722626"/>
            <a:ext cx="10020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형태소 분할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입력문을 형태소로 분리해 내는 과정으로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 형태소 또는 복합형태소로 분리됨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 띄어쓰기와 유사하게 음절 기반 구조적 분류를 시도함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BI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분류법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F4C32-5080-6493-1BED-A73C0F6D36CD}"/>
              </a:ext>
            </a:extLst>
          </p:cNvPr>
          <p:cNvSpPr txBox="1"/>
          <p:nvPr/>
        </p:nvSpPr>
        <p:spPr>
          <a:xfrm>
            <a:off x="1067408" y="2052526"/>
            <a:ext cx="80296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복합형태소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다수의 형태소가 결합된 연속된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음절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ex.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켜줄래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/VV +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/EC +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/VX +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ㄹ래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/EF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단위형태소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음절열이 한 개의 독립된 형태소를 이룰 경우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ex.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/NNG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명사류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어미 류 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97788-A6CE-88ED-44D3-CFEA157F278A}"/>
              </a:ext>
            </a:extLst>
          </p:cNvPr>
          <p:cNvSpPr txBox="1"/>
          <p:nvPr/>
        </p:nvSpPr>
        <p:spPr>
          <a:xfrm>
            <a:off x="1067408" y="4327505"/>
            <a:ext cx="802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해당 음절이 형태소의 시작 음절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형태소의 중간 음절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29017-EE06-890B-EF27-C5579FCB0411}"/>
              </a:ext>
            </a:extLst>
          </p:cNvPr>
          <p:cNvSpPr txBox="1"/>
          <p:nvPr/>
        </p:nvSpPr>
        <p:spPr>
          <a:xfrm>
            <a:off x="4458208" y="444920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ex.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켜줄래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/VV +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/EC +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/VX +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ㄹ래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/EF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557CCC-C506-3CC5-BB33-0F25F078AD4D}"/>
              </a:ext>
            </a:extLst>
          </p:cNvPr>
          <p:cNvSpPr/>
          <p:nvPr/>
        </p:nvSpPr>
        <p:spPr>
          <a:xfrm>
            <a:off x="5455920" y="4402620"/>
            <a:ext cx="542544" cy="37414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BBAFC05-BDCA-BFD3-0B19-44444B8CF73A}"/>
              </a:ext>
            </a:extLst>
          </p:cNvPr>
          <p:cNvSpPr/>
          <p:nvPr/>
        </p:nvSpPr>
        <p:spPr>
          <a:xfrm>
            <a:off x="6115484" y="4397562"/>
            <a:ext cx="542544" cy="374147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37B5E66-251C-D5CA-9011-490C933B68FC}"/>
              </a:ext>
            </a:extLst>
          </p:cNvPr>
          <p:cNvSpPr/>
          <p:nvPr/>
        </p:nvSpPr>
        <p:spPr>
          <a:xfrm>
            <a:off x="6763687" y="4404464"/>
            <a:ext cx="542544" cy="374147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337632-3E4E-91A5-8E99-5D3DA6ED7BFE}"/>
              </a:ext>
            </a:extLst>
          </p:cNvPr>
          <p:cNvSpPr/>
          <p:nvPr/>
        </p:nvSpPr>
        <p:spPr>
          <a:xfrm>
            <a:off x="7457124" y="4404464"/>
            <a:ext cx="614330" cy="352514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5D805-FAF9-98CC-0D2D-B0C4F98BDEE0}"/>
              </a:ext>
            </a:extLst>
          </p:cNvPr>
          <p:cNvSpPr txBox="1"/>
          <p:nvPr/>
        </p:nvSpPr>
        <p:spPr>
          <a:xfrm>
            <a:off x="5596128" y="4758818"/>
            <a:ext cx="14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41E56-7E18-4E97-A688-E86814E93E60}"/>
              </a:ext>
            </a:extLst>
          </p:cNvPr>
          <p:cNvSpPr txBox="1"/>
          <p:nvPr/>
        </p:nvSpPr>
        <p:spPr>
          <a:xfrm>
            <a:off x="6266983" y="4725449"/>
            <a:ext cx="14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b="1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86ACE-8B9B-FC84-A3F2-771044EBA6FE}"/>
              </a:ext>
            </a:extLst>
          </p:cNvPr>
          <p:cNvSpPr txBox="1"/>
          <p:nvPr/>
        </p:nvSpPr>
        <p:spPr>
          <a:xfrm>
            <a:off x="6937838" y="4740910"/>
            <a:ext cx="14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b="1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94853-07F7-82FB-1789-57447828F141}"/>
              </a:ext>
            </a:extLst>
          </p:cNvPr>
          <p:cNvSpPr txBox="1"/>
          <p:nvPr/>
        </p:nvSpPr>
        <p:spPr>
          <a:xfrm>
            <a:off x="7681172" y="4726494"/>
            <a:ext cx="14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b="1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15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방법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E19A5-DAC8-665C-490C-4440F42BD302}"/>
              </a:ext>
            </a:extLst>
          </p:cNvPr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형태소 분할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EE4AA-49BB-27FD-04F5-5BA0A022DD88}"/>
              </a:ext>
            </a:extLst>
          </p:cNvPr>
          <p:cNvSpPr txBox="1"/>
          <p:nvPr/>
        </p:nvSpPr>
        <p:spPr>
          <a:xfrm>
            <a:off x="579136" y="1433377"/>
            <a:ext cx="1002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사용되는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띄어쓰기는 별도의 음절로 취급하지 않음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D6831C-C7C7-B03F-F26F-E5E29BAD667F}"/>
                  </a:ext>
                </a:extLst>
              </p:cNvPr>
              <p:cNvSpPr txBox="1"/>
              <p:nvPr/>
            </p:nvSpPr>
            <p:spPr>
              <a:xfrm>
                <a:off x="1067407" y="2195043"/>
                <a:ext cx="1054545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해당 위치에서 다음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이전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음절정보를 지칭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현재위치에서 다음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이전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음절 위치에서 띄어쓰기가 있었는지 여부를 지칭 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-&gt;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형태소 분할이 띄어쓰기가 발생한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위치에서 이뤄질 확률이 높아</a:t>
                </a:r>
                <a:r>
                  <a:rPr lang="en-US" altLang="ko-KR" dirty="0">
                    <a:ea typeface="나눔스퀘어" panose="020B0600000101010101" pitchFamily="50" charset="-127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매우 유용한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feature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D6831C-C7C7-B03F-F26F-E5E29BAD6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07" y="2195043"/>
                <a:ext cx="10545457" cy="1169551"/>
              </a:xfrm>
              <a:prstGeom prst="rect">
                <a:avLst/>
              </a:prstGeom>
              <a:blipFill>
                <a:blip r:embed="rId4"/>
                <a:stretch>
                  <a:fillRect l="-173" t="-1042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8F68849-A61F-41C8-9EEC-97CE1061A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085" y="3688883"/>
            <a:ext cx="3938852" cy="25921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04090A5-B1C3-488B-B3A3-0383F83A1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764" y="3688883"/>
            <a:ext cx="5039371" cy="2592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18FC51-3B72-49E9-8725-79BC1E5A6863}"/>
              </a:ext>
            </a:extLst>
          </p:cNvPr>
          <p:cNvSpPr txBox="1"/>
          <p:nvPr/>
        </p:nvSpPr>
        <p:spPr>
          <a:xfrm>
            <a:off x="2101835" y="6350587"/>
            <a:ext cx="3207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형태소 분할 단계에서 사용되는 자질 유형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34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방법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E19A5-DAC8-665C-490C-4440F42BD302}"/>
              </a:ext>
            </a:extLst>
          </p:cNvPr>
          <p:cNvSpPr txBox="1"/>
          <p:nvPr/>
        </p:nvSpPr>
        <p:spPr>
          <a:xfrm>
            <a:off x="462116" y="1013827"/>
            <a:ext cx="10891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품사 태깅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EE4AA-49BB-27FD-04F5-5BA0A022DD88}"/>
                  </a:ext>
                </a:extLst>
              </p:cNvPr>
              <p:cNvSpPr txBox="1"/>
              <p:nvPr/>
            </p:nvSpPr>
            <p:spPr>
              <a:xfrm>
                <a:off x="579136" y="1433377"/>
                <a:ext cx="100208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Feature</a:t>
                </a:r>
                <a:r>
                  <a:rPr lang="ko-KR" altLang="en-US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이전 형태소 </a:t>
                </a:r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), </a:t>
                </a:r>
                <a:r>
                  <a:rPr lang="ko-KR" altLang="en-US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현재 형태소</a:t>
                </a:r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), </a:t>
                </a:r>
                <a:r>
                  <a:rPr lang="ko-KR" altLang="en-US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다음 형태소 </a:t>
                </a:r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세 가지 사용</a:t>
                </a: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복합형태소의 품사 태그로 먼저 용언류의 경우 시작형태소의 태그와 마지막 형태소의 태그를 조합</a:t>
                </a: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용언류가 아닌 복합형태소의 태그는 시작 형태소의 태그로 간주</a:t>
                </a: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EE4AA-49BB-27FD-04F5-5BA0A022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36" y="1433377"/>
                <a:ext cx="10020801" cy="1754326"/>
              </a:xfrm>
              <a:prstGeom prst="rect">
                <a:avLst/>
              </a:prstGeom>
              <a:blipFill>
                <a:blip r:embed="rId4"/>
                <a:stretch>
                  <a:fillRect l="-365" t="-1389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D61575D-0663-365B-EBFF-295C2D519A1D}"/>
              </a:ext>
            </a:extLst>
          </p:cNvPr>
          <p:cNvSpPr txBox="1"/>
          <p:nvPr/>
        </p:nvSpPr>
        <p:spPr>
          <a:xfrm>
            <a:off x="1111327" y="239599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켜줄래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/VV +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/EC +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/VX +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ㄹ래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/EF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VV~EF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해당 태그로 취함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15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방법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E19A5-DAC8-665C-490C-4440F42BD302}"/>
              </a:ext>
            </a:extLst>
          </p:cNvPr>
          <p:cNvSpPr txBox="1"/>
          <p:nvPr/>
        </p:nvSpPr>
        <p:spPr>
          <a:xfrm>
            <a:off x="462116" y="1013827"/>
            <a:ext cx="108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기분석 및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HMM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복합 형태소 처리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68A42-8200-2EA0-6508-42F2DCFAEBA3}"/>
              </a:ext>
            </a:extLst>
          </p:cNvPr>
          <p:cNvSpPr txBox="1"/>
          <p:nvPr/>
        </p:nvSpPr>
        <p:spPr>
          <a:xfrm>
            <a:off x="579136" y="1475492"/>
            <a:ext cx="10020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어절인 복합형태소에 대해 형태소 분할 및 품사 태깅 추가 수행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코퍼스로부터 자동 추출된 기분석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Lattice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입력에 기반한 확장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97A0C-2E87-FA2C-32EA-29878A9C0D08}"/>
              </a:ext>
            </a:extLst>
          </p:cNvPr>
          <p:cNvSpPr txBox="1"/>
          <p:nvPr/>
        </p:nvSpPr>
        <p:spPr>
          <a:xfrm>
            <a:off x="907140" y="2395497"/>
            <a:ext cx="104466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ex. 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행해진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/VV~ETM”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/VV+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/EC+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/VX+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/ETM ”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있을 경우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행해진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/VV~ETM”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복합형태소가 주어지면 기분석 사전을 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참조하여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/VV+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/EC+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/VX+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/ETM ”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출력을 제시함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여러개의 기분석 결과가 있을 경우는 문맥에 상관없이 학습 코퍼스 상 가장 높은 빈도수 갖는 기분석 결과 제시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EE555-B262-DAE5-D8F3-4652322A0D88}"/>
              </a:ext>
            </a:extLst>
          </p:cNvPr>
          <p:cNvSpPr txBox="1"/>
          <p:nvPr/>
        </p:nvSpPr>
        <p:spPr>
          <a:xfrm>
            <a:off x="907139" y="3447524"/>
            <a:ext cx="104466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기분석은 간단하고 적용시 매우 효과적이나 모든 복합형태소를 기분석 사전에 등록할 수 없음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복합형태소가 기분석 사전에 없을  경우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HMM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적용해 분석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 문맥 정보와 복합형태소의 태그정보를 참조해 문맥 제약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(context constraint)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및 내부 제약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(internal constraint)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 부여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lattice-HMM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은 하나의 음절이 축약되거나 변형된 형태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변이형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처리를 위해 자소단위로 분리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각 음절마다 가능한 변이형을 미리 자도응로 구축해 놓고 입력문 주어질 때 부분문자열이 다른 변이 경로를 거치게 하여 해당 입력문을 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 lattice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 자동변환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lattice-HMM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학습 및 디코딩 알고리즘은 음성 인식이나 통계 기반 번역의 디코딩 알고리즘을 기초로 유도함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(trigram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전이 확률 사용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C8574-444C-1E6A-0CF6-CFF30073EEA5}"/>
              </a:ext>
            </a:extLst>
          </p:cNvPr>
          <p:cNvSpPr txBox="1"/>
          <p:nvPr/>
        </p:nvSpPr>
        <p:spPr>
          <a:xfrm>
            <a:off x="907140" y="5348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ex. “</a:t>
            </a:r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많이 행해진 시도</a:t>
            </a:r>
            <a:r>
              <a:rPr lang="en-US" altLang="ko-KR" sz="280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895379-17C1-A4EC-7F5B-4C930FB873CC}"/>
              </a:ext>
            </a:extLst>
          </p:cNvPr>
          <p:cNvSpPr/>
          <p:nvPr/>
        </p:nvSpPr>
        <p:spPr>
          <a:xfrm>
            <a:off x="1645920" y="5348125"/>
            <a:ext cx="711200" cy="52322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8BE05-C876-74D2-4D24-5927D8274144}"/>
              </a:ext>
            </a:extLst>
          </p:cNvPr>
          <p:cNvSpPr txBox="1"/>
          <p:nvPr/>
        </p:nvSpPr>
        <p:spPr>
          <a:xfrm>
            <a:off x="1709420" y="5886734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MAG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2A3427A-351C-5B30-C24C-BC2B7743CFB2}"/>
              </a:ext>
            </a:extLst>
          </p:cNvPr>
          <p:cNvSpPr/>
          <p:nvPr/>
        </p:nvSpPr>
        <p:spPr>
          <a:xfrm>
            <a:off x="2428240" y="5348125"/>
            <a:ext cx="980440" cy="523220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934B1-4D16-5769-3838-B9DA0FEB281C}"/>
              </a:ext>
            </a:extLst>
          </p:cNvPr>
          <p:cNvSpPr txBox="1"/>
          <p:nvPr/>
        </p:nvSpPr>
        <p:spPr>
          <a:xfrm>
            <a:off x="2468880" y="5884988"/>
            <a:ext cx="89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VV~ETM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F4C67D-6815-96B1-0C36-B53C71E5FD96}"/>
              </a:ext>
            </a:extLst>
          </p:cNvPr>
          <p:cNvSpPr/>
          <p:nvPr/>
        </p:nvSpPr>
        <p:spPr>
          <a:xfrm>
            <a:off x="3483815" y="5348125"/>
            <a:ext cx="646225" cy="52322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12E4C4F-7D45-0DF3-F229-FA611976E318}"/>
              </a:ext>
            </a:extLst>
          </p:cNvPr>
          <p:cNvSpPr/>
          <p:nvPr/>
        </p:nvSpPr>
        <p:spPr>
          <a:xfrm rot="16200000">
            <a:off x="2795443" y="6126829"/>
            <a:ext cx="246033" cy="2387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58B85-5460-1313-C021-A46415260E9F}"/>
              </a:ext>
            </a:extLst>
          </p:cNvPr>
          <p:cNvSpPr txBox="1"/>
          <p:nvPr/>
        </p:nvSpPr>
        <p:spPr>
          <a:xfrm>
            <a:off x="2651760" y="6360683"/>
            <a:ext cx="7038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HMM</a:t>
            </a:r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문맥 제약과 내부 제약을 활용하여 제약을 만족시키는 집합으로 제한됨</a:t>
            </a:r>
            <a:endParaRPr lang="en-US" altLang="ko-KR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만족시키는 결과가 없을 시 단순히 </a:t>
            </a:r>
            <a:r>
              <a:rPr lang="en-US" altLang="ko-KR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viterbi</a:t>
            </a:r>
            <a:r>
              <a: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취함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26D26-B6A7-7D76-A6F4-2E0470A22206}"/>
              </a:ext>
            </a:extLst>
          </p:cNvPr>
          <p:cNvSpPr txBox="1"/>
          <p:nvPr/>
        </p:nvSpPr>
        <p:spPr>
          <a:xfrm>
            <a:off x="3514827" y="5884987"/>
            <a:ext cx="5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NNG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38F4A-59C0-0489-15CD-8A7B5ECA1A3C}"/>
              </a:ext>
            </a:extLst>
          </p:cNvPr>
          <p:cNvSpPr txBox="1"/>
          <p:nvPr/>
        </p:nvSpPr>
        <p:spPr>
          <a:xfrm>
            <a:off x="4450080" y="53825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문맥 제약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태그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MAG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바로 다음 태그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NNG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조건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제약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행해진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 태그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VV,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태그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ETM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조건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2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방법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E19A5-DAC8-665C-490C-4440F42BD302}"/>
              </a:ext>
            </a:extLst>
          </p:cNvPr>
          <p:cNvSpPr txBox="1"/>
          <p:nvPr/>
        </p:nvSpPr>
        <p:spPr>
          <a:xfrm>
            <a:off x="462116" y="1013827"/>
            <a:ext cx="108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품사 부착 말뭉치로부터 복합 형태소 추출</a:t>
            </a:r>
            <a:endParaRPr lang="en-US" altLang="ko-KR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68A42-8200-2EA0-6508-42F2DCFAEBA3}"/>
              </a:ext>
            </a:extLst>
          </p:cNvPr>
          <p:cNvSpPr txBox="1"/>
          <p:nvPr/>
        </p:nvSpPr>
        <p:spPr>
          <a:xfrm>
            <a:off x="579136" y="1475492"/>
            <a:ext cx="10020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태그만 사용                 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행해진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/VV</a:t>
            </a: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및 마지막 태그만 사용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행해진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/VV~ETM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시작부터 마지막 태그           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행해진</a:t>
            </a:r>
            <a:r>
              <a:rPr lang="en-US" altLang="ko-KR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/VV~EC~VX~ETM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D17DDCF-6700-45AF-F8ED-0E454AA476C1}"/>
              </a:ext>
            </a:extLst>
          </p:cNvPr>
          <p:cNvSpPr/>
          <p:nvPr/>
        </p:nvSpPr>
        <p:spPr>
          <a:xfrm>
            <a:off x="6096000" y="2327926"/>
            <a:ext cx="722050" cy="28408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44B2C-2A76-9ED2-25E4-C562CB03A142}"/>
              </a:ext>
            </a:extLst>
          </p:cNvPr>
          <p:cNvSpPr txBox="1"/>
          <p:nvPr/>
        </p:nvSpPr>
        <p:spPr>
          <a:xfrm>
            <a:off x="6818050" y="2363438"/>
            <a:ext cx="237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용언류는 해당 방식 사용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707203A-B24D-A693-DA54-CA0FEC039C8E}"/>
              </a:ext>
            </a:extLst>
          </p:cNvPr>
          <p:cNvSpPr/>
          <p:nvPr/>
        </p:nvSpPr>
        <p:spPr>
          <a:xfrm>
            <a:off x="6096000" y="1450503"/>
            <a:ext cx="722050" cy="33459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AA738-B2C6-DA28-CDC0-67825E1F83BC}"/>
              </a:ext>
            </a:extLst>
          </p:cNvPr>
          <p:cNvSpPr txBox="1"/>
          <p:nvPr/>
        </p:nvSpPr>
        <p:spPr>
          <a:xfrm>
            <a:off x="6818050" y="1486015"/>
            <a:ext cx="237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용언류 제외하고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39CC0-D787-C649-8C92-BFB5C9F6CFD0}"/>
              </a:ext>
            </a:extLst>
          </p:cNvPr>
          <p:cNvSpPr txBox="1"/>
          <p:nvPr/>
        </p:nvSpPr>
        <p:spPr>
          <a:xfrm>
            <a:off x="1050796" y="1884017"/>
            <a:ext cx="10446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ㄴ 애매성이 너무 높음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0AE00-953E-C9E9-6A64-2D1F0C776C3A}"/>
              </a:ext>
            </a:extLst>
          </p:cNvPr>
          <p:cNvSpPr txBox="1"/>
          <p:nvPr/>
        </p:nvSpPr>
        <p:spPr>
          <a:xfrm>
            <a:off x="1050796" y="3492554"/>
            <a:ext cx="10446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 집합이 너무 커서 학습에 비효율적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AE353B-82AF-2B2A-C279-A02FE78E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96" y="4150126"/>
            <a:ext cx="4667250" cy="723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07F2EA-5FD2-B4D9-140E-0452124F9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212" y="4150126"/>
            <a:ext cx="4657725" cy="714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5ACE88-A324-6D89-522E-BDFAD464CD52}"/>
              </a:ext>
            </a:extLst>
          </p:cNvPr>
          <p:cNvSpPr txBox="1"/>
          <p:nvPr/>
        </p:nvSpPr>
        <p:spPr>
          <a:xfrm>
            <a:off x="1050796" y="5014141"/>
            <a:ext cx="104466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표층형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악수를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은 분석형과 일치해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악수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 단위형태소로 구성 가능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청했다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는 분석형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청하았다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동일하지 않아 음절기반 정렬 수행하면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청하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/VV +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/EP”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청했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대흥되어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청했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/VV~EP”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9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결과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18E10-1F8A-8C11-1013-A292EB9E4524}"/>
              </a:ext>
            </a:extLst>
          </p:cNvPr>
          <p:cNvSpPr txBox="1"/>
          <p:nvPr/>
        </p:nvSpPr>
        <p:spPr>
          <a:xfrm>
            <a:off x="462116" y="1015959"/>
            <a:ext cx="108916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베이스라인 방법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1DE7D-3C6B-948F-8E0B-01E35AD20F67}"/>
              </a:ext>
            </a:extLst>
          </p:cNvPr>
          <p:cNvSpPr txBox="1"/>
          <p:nvPr/>
        </p:nvSpPr>
        <p:spPr>
          <a:xfrm>
            <a:off x="579136" y="1433377"/>
            <a:ext cx="100208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 말뭉치 코퍼스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253,884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문장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1,008,925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어절로 구성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F-measure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성능 평가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방법의 성능 수치는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5-fold cross validation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기반하여 산출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semi-Markov HMM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어절간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어절내 전이확률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(Bigram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어절패턴 필터링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코퍼스내에서 한번도 발생하지 않은 어절내 태그 패턴 발생시 분석 결과로 무시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불규칙 용언처리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학습코퍼스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세종 전자사전 활용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미등록어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명사에 관하여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8DE8F-F183-B07B-08A6-10A26D1FD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5151671"/>
            <a:ext cx="6286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결론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94BEF-4965-2388-557C-202848CCB870}"/>
              </a:ext>
            </a:extLst>
          </p:cNvPr>
          <p:cNvSpPr txBox="1"/>
          <p:nvPr/>
        </p:nvSpPr>
        <p:spPr>
          <a:xfrm>
            <a:off x="462116" y="1015959"/>
            <a:ext cx="10891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의의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연구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FE455-D9E2-E73D-5E8F-10105862016B}"/>
              </a:ext>
            </a:extLst>
          </p:cNvPr>
          <p:cNvSpPr txBox="1"/>
          <p:nvPr/>
        </p:nvSpPr>
        <p:spPr>
          <a:xfrm>
            <a:off x="579136" y="1433377"/>
            <a:ext cx="10020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 기반 방법 및 기계학습 알고리즘을 기반하므로 언어 독립적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한국어 언어적인 특성에 대한 지식 없이 통계 기반 알고리즘 및 기계학습 알고리즘만으로 고성능의 품사 태거를 빠르게 개발 가능</a:t>
            </a:r>
            <a:endParaRPr lang="en-US" altLang="ko-KR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0043-F111-E2AC-36C5-D41A9E51C658}"/>
              </a:ext>
            </a:extLst>
          </p:cNvPr>
          <p:cNvSpPr txBox="1"/>
          <p:nvPr/>
        </p:nvSpPr>
        <p:spPr>
          <a:xfrm>
            <a:off x="579136" y="3796317"/>
            <a:ext cx="10020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 단계의 에러가 이후 단계에서도 그대로 누적된다는 단점이 존재함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 및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태깅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두 단계를 통합할 수 있는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Semi-CRF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분류 모델 적용 예정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향상을 위해 음운 및 형태 제약 조건을 추가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활용 예정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75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726856" y="861378"/>
            <a:ext cx="1079137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논문 정보</a:t>
            </a:r>
            <a:endParaRPr lang="en-US" altLang="ko-KR" sz="2400" b="1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용어 해석</a:t>
            </a:r>
            <a:endParaRPr lang="en-US" altLang="ko-KR" sz="2400" b="1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연구 배경</a:t>
            </a:r>
            <a:endParaRPr lang="en-US" altLang="ko-KR" sz="2400" b="1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관련 연구</a:t>
            </a:r>
            <a:endParaRPr lang="ko-KR" alt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연구 방법</a:t>
            </a:r>
            <a:endParaRPr lang="ko-KR" altLang="en-US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연구 결과</a:t>
            </a:r>
            <a:endParaRPr lang="en-US" altLang="ko-KR" sz="2400" b="1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ko-KR" altLang="en-US" sz="2400" b="1" dirty="0"/>
              <a:t>결론</a:t>
            </a:r>
            <a:endParaRPr lang="ko-KR" altLang="en-US" dirty="0"/>
          </a:p>
        </p:txBody>
      </p:sp>
      <p:cxnSp>
        <p:nvCxnSpPr>
          <p:cNvPr id="97" name="Google Shape;97;p4"/>
          <p:cNvCxnSpPr/>
          <p:nvPr/>
        </p:nvCxnSpPr>
        <p:spPr>
          <a:xfrm>
            <a:off x="462116" y="6613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4"/>
          <p:cNvSpPr txBox="1"/>
          <p:nvPr/>
        </p:nvSpPr>
        <p:spPr>
          <a:xfrm>
            <a:off x="462116" y="76548"/>
            <a:ext cx="77674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/>
        </p:nvSpPr>
        <p:spPr>
          <a:xfrm>
            <a:off x="3151320" y="2943135"/>
            <a:ext cx="61519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ko-KR" altLang="en-US" sz="3200" b="1" dirty="0">
                <a:latin typeface="Malgun Gothic"/>
                <a:ea typeface="Malgun Gothic"/>
                <a:sym typeface="Malgun Gothic"/>
              </a:rPr>
              <a:t>논문 정보</a:t>
            </a:r>
            <a:endParaRPr lang="en-US" sz="3200" dirty="0"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028D-4CA1-D401-EF80-59BDEB3A992B}"/>
              </a:ext>
            </a:extLst>
          </p:cNvPr>
          <p:cNvSpPr txBox="1"/>
          <p:nvPr/>
        </p:nvSpPr>
        <p:spPr>
          <a:xfrm>
            <a:off x="6096000" y="6154080"/>
            <a:ext cx="590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https://scienceon.kisti.re.kr/srch/selectPORSrchArticle.do?cn=NPAP12013293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5880"/>
              </p:ext>
            </p:extLst>
          </p:nvPr>
        </p:nvGraphicFramePr>
        <p:xfrm>
          <a:off x="5050065" y="1447697"/>
          <a:ext cx="6918594" cy="3993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97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Journal</a:t>
                      </a:r>
                      <a:b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</a:br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Info.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Name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한국정보과학회언어공학연구회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1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Category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기계 독해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문서 분류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문서 요약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감성 분류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Year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2012</a:t>
                      </a:r>
                      <a:endParaRPr lang="ko-KR" altLang="en-US" sz="140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9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Author</a:t>
                      </a:r>
                      <a:r>
                        <a:rPr lang="en-US" altLang="ko-KR" sz="1200" b="1" baseline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Info.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나승훈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양성일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김창현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권오욱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김영길 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(</a:t>
                      </a:r>
                      <a:r>
                        <a:rPr lang="ko-KR" altLang="en-US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한국전자통신연구원</a:t>
                      </a:r>
                      <a:r>
                        <a:rPr lang="en-US" altLang="ko-KR" sz="100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8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Keywords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형태소 분석</a:t>
                      </a:r>
                      <a:r>
                        <a:rPr lang="en-US" altLang="ko-KR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품사 </a:t>
                      </a:r>
                      <a:r>
                        <a:rPr lang="ko-KR" altLang="en-US" sz="1400" b="0" dirty="0" err="1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태깅</a:t>
                      </a:r>
                      <a:r>
                        <a:rPr lang="en-US" altLang="ko-KR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계층형 분류 모델</a:t>
                      </a:r>
                      <a:r>
                        <a:rPr lang="en-US" altLang="ko-KR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, CRF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8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Dataset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세종 말뭉치 코퍼스</a:t>
                      </a:r>
                      <a:endParaRPr lang="en-US" altLang="ko-KR" sz="1400" b="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894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869D385-EA82-414A-8F29-8D5651C7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6" y="1069611"/>
            <a:ext cx="4077186" cy="52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용어 해석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AB62B-57C0-783A-C978-3C196D493CAF}"/>
              </a:ext>
            </a:extLst>
          </p:cNvPr>
          <p:cNvSpPr txBox="1"/>
          <p:nvPr/>
        </p:nvSpPr>
        <p:spPr>
          <a:xfrm>
            <a:off x="462116" y="1015959"/>
            <a:ext cx="1089168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품사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(Part of Speech)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6"/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6"/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6"/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Tagging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93E7E-27AC-55C2-EC84-EF2975BD62D2}"/>
              </a:ext>
            </a:extLst>
          </p:cNvPr>
          <p:cNvSpPr txBox="1"/>
          <p:nvPr/>
        </p:nvSpPr>
        <p:spPr>
          <a:xfrm>
            <a:off x="650158" y="1600734"/>
            <a:ext cx="1002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문장에서 단어가 어떻게 사용되는지 설명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대명사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형용사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전치사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감탄사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3995B-CFE1-351B-099A-C44B9621A8F5}"/>
              </a:ext>
            </a:extLst>
          </p:cNvPr>
          <p:cNvSpPr txBox="1"/>
          <p:nvPr/>
        </p:nvSpPr>
        <p:spPr>
          <a:xfrm>
            <a:off x="650157" y="3448171"/>
            <a:ext cx="1002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문장을 구성하는 단어들에 품사 부착 작업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miro.medium.com/v2/resize:fit:700/1*fRjvBbgzo90x0MZdXZT82A.png">
            <a:extLst>
              <a:ext uri="{FF2B5EF4-FFF2-40B4-BE49-F238E27FC236}">
                <a16:creationId xmlns:a16="http://schemas.microsoft.com/office/drawing/2014/main" id="{D125A04C-62C9-4013-9065-BA22AE7C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44" y="3975201"/>
            <a:ext cx="6667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4F9A0A-FC93-4F50-BE75-FD6A118FD445}"/>
              </a:ext>
            </a:extLst>
          </p:cNvPr>
          <p:cNvSpPr txBox="1"/>
          <p:nvPr/>
        </p:nvSpPr>
        <p:spPr>
          <a:xfrm>
            <a:off x="5464642" y="5993060"/>
            <a:ext cx="199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영어에서 품사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태깅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1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용어 해석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AB62B-57C0-783A-C978-3C196D493CAF}"/>
              </a:ext>
            </a:extLst>
          </p:cNvPr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 형태소 품사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93E7E-27AC-55C2-EC84-EF2975BD62D2}"/>
              </a:ext>
            </a:extLst>
          </p:cNvPr>
          <p:cNvSpPr txBox="1"/>
          <p:nvPr/>
        </p:nvSpPr>
        <p:spPr>
          <a:xfrm>
            <a:off x="650158" y="1600734"/>
            <a:ext cx="1002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 형태소의 품사를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체언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용언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관형사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감탄사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어미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어근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부호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이외＇와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같이 나누고 각 세부 품사를 구분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FDA06-3433-4B1C-A0AD-5FF39AC5B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2247065"/>
            <a:ext cx="4487893" cy="45572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2823FA-9ADE-4561-A608-2C0C86231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815" y="2247064"/>
            <a:ext cx="4592624" cy="4557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DACD1D-BD89-497A-93AC-668BDFF93DD0}"/>
              </a:ext>
            </a:extLst>
          </p:cNvPr>
          <p:cNvSpPr txBox="1"/>
          <p:nvPr/>
        </p:nvSpPr>
        <p:spPr>
          <a:xfrm>
            <a:off x="6962461" y="1015959"/>
            <a:ext cx="522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심광섭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양재형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인접 조건 검사에 의한 초고속 한글 형태소 분석기“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정보과학회논문지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및 응용 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권 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pp.89-99, 2004. 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배경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AB62B-57C0-783A-C978-3C196D493CAF}"/>
              </a:ext>
            </a:extLst>
          </p:cNvPr>
          <p:cNvSpPr txBox="1"/>
          <p:nvPr/>
        </p:nvSpPr>
        <p:spPr>
          <a:xfrm>
            <a:off x="462116" y="1015959"/>
            <a:ext cx="108916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한국어 형태소 분석 방법의 문제점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6"/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6"/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6"/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 기반 방법의 장점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93E7E-27AC-55C2-EC84-EF2975BD62D2}"/>
              </a:ext>
            </a:extLst>
          </p:cNvPr>
          <p:cNvSpPr txBox="1"/>
          <p:nvPr/>
        </p:nvSpPr>
        <p:spPr>
          <a:xfrm>
            <a:off x="650158" y="1600734"/>
            <a:ext cx="1002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규칙기반 방법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분석에 필요한 규칙을 수작업으로 구축하기 때문에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비용이 높고 새로운 도메인에 대해 적응력이 떨어짐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3995B-CFE1-351B-099A-C44B9621A8F5}"/>
              </a:ext>
            </a:extLst>
          </p:cNvPr>
          <p:cNvSpPr txBox="1"/>
          <p:nvPr/>
        </p:nvSpPr>
        <p:spPr>
          <a:xfrm>
            <a:off x="650157" y="3025384"/>
            <a:ext cx="10020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수작업 거의 필요 없음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우수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도메인에 대한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적용성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높음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어휘 사전과 하이브리드 가능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72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b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연구 배경</a:t>
            </a:r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AB62B-57C0-783A-C978-3C196D493CAF}"/>
              </a:ext>
            </a:extLst>
          </p:cNvPr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 기반 방법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92D32-D0C6-AF68-A3C4-36551702232D}"/>
              </a:ext>
            </a:extLst>
          </p:cNvPr>
          <p:cNvSpPr txBox="1"/>
          <p:nvPr/>
        </p:nvSpPr>
        <p:spPr>
          <a:xfrm>
            <a:off x="650157" y="1652285"/>
            <a:ext cx="10020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생성모델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(generative model)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입력과 출력의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joint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과정을 함께 모델링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분류모델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(discriminative model) 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입력에 대해 출력 과정만을 모델링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5872A-934D-ED5E-B570-C18E5A489988}"/>
              </a:ext>
            </a:extLst>
          </p:cNvPr>
          <p:cNvSpPr txBox="1"/>
          <p:nvPr/>
        </p:nvSpPr>
        <p:spPr>
          <a:xfrm>
            <a:off x="1141019" y="2646347"/>
            <a:ext cx="802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임의로 도입하여 쉽게 조합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과정을 직접 모델링하여 상대적으로 높은 성능을 냄</a:t>
            </a:r>
          </a:p>
        </p:txBody>
      </p:sp>
    </p:spTree>
    <p:extLst>
      <p:ext uri="{BB962C8B-B14F-4D97-AF65-F5344CB8AC3E}">
        <p14:creationId xmlns:p14="http://schemas.microsoft.com/office/powerpoint/2010/main" val="13860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CRF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의 한국어 품사 </a:t>
            </a:r>
            <a:r>
              <a:rPr lang="ko-KR" altLang="en-US" sz="3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태깅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 방법론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C2B4C-3B83-EC44-437A-DD8B2F72374A}"/>
              </a:ext>
            </a:extLst>
          </p:cNvPr>
          <p:cNvSpPr txBox="1"/>
          <p:nvPr/>
        </p:nvSpPr>
        <p:spPr>
          <a:xfrm>
            <a:off x="462116" y="833808"/>
            <a:ext cx="100208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Conditional Random Fields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sequential labeling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길이가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형태의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길이가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적절한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 sequence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출력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potential functions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regression</a:t>
            </a:r>
          </a:p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벡터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대하여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 y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출력하는 함수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data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단어열과 같이 벡터가 아닐 경우 이를 벡터로 변환하기 위해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Potential function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categorical value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포함하여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입력된 다양한 형태의 값을 벡터로 변환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7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HMM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의 한국어 품사 </a:t>
            </a:r>
            <a:r>
              <a:rPr lang="ko-KR" altLang="en-US" sz="3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태깅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Malgun Gothic"/>
              </a:rPr>
              <a:t> 방법론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06EFE-3E5C-F3A9-64E9-F4D76333748A}"/>
              </a:ext>
            </a:extLst>
          </p:cNvPr>
          <p:cNvSpPr txBox="1"/>
          <p:nvPr/>
        </p:nvSpPr>
        <p:spPr>
          <a:xfrm>
            <a:off x="462116" y="833808"/>
            <a:ext cx="100208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HMM 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제안되기 이전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sequential labeling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자주 사용되던 알고리즘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CRF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비교하여 비지도 학습 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CRF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빠른 학습속도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단어열의 문맥을 기반으로 품사 추정 불가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HMM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품사 </a:t>
            </a:r>
            <a:r>
              <a:rPr lang="ko-KR" altLang="en-US"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태깅</a:t>
            </a:r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방법</a:t>
            </a:r>
            <a:endParaRPr lang="en-US" altLang="ko-KR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x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관측 가능한 값이 발생할 확률이 있다고 가정하여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찾음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단어가 명사 집합에서 존재할 확률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74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1795</Words>
  <Application>Microsoft Office PowerPoint</Application>
  <PresentationFormat>와이드스크린</PresentationFormat>
  <Paragraphs>333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Apple SD Gothic Neo</vt:lpstr>
      <vt:lpstr>나눔스퀘어</vt:lpstr>
      <vt:lpstr>나눔바른고딕</vt:lpstr>
      <vt:lpstr>Arial</vt:lpstr>
      <vt:lpstr>Cambria Math</vt:lpstr>
      <vt:lpstr>나눔스퀘어 Bold</vt:lpstr>
      <vt:lpstr>Malgun Gothic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GC</cp:lastModifiedBy>
  <cp:revision>93</cp:revision>
  <dcterms:created xsi:type="dcterms:W3CDTF">2017-11-16T00:50:54Z</dcterms:created>
  <dcterms:modified xsi:type="dcterms:W3CDTF">2023-09-18T07:59:43Z</dcterms:modified>
</cp:coreProperties>
</file>