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wmv" ContentType="video/x-ms-wmv"/>
  <Default Extension="jpg" ContentType="image/jpeg"/>
  <Override PartName="/ppt/presentation.xml" ContentType="application/vnd.openxmlformats-officedocument.presentationml.presentation.main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2.xml" ContentType="application/vnd.openxmlformats-officedocument.presentationml.comments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7" r:id="rId4"/>
  </p:sldMasterIdLst>
  <p:notesMasterIdLst>
    <p:notesMasterId r:id="rId6"/>
  </p:notesMasterIdLst>
  <p:sldIdLst>
    <p:sldId id="256" r:id="rId8"/>
    <p:sldId id="278" r:id="rId9"/>
    <p:sldId id="284" r:id="rId10"/>
    <p:sldId id="283" r:id="rId11"/>
    <p:sldId id="289" r:id="rId12"/>
    <p:sldId id="301" r:id="rId13"/>
    <p:sldId id="302" r:id="rId14"/>
    <p:sldId id="303" r:id="rId15"/>
    <p:sldId id="304" r:id="rId16"/>
    <p:sldId id="300" r:id="rId17"/>
    <p:sldId id="275" r:id="rId18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c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BFBFBF"/>
    <a:srgbClr val="F47980"/>
    <a:srgbClr val="0A2B6D"/>
    <a:srgbClr val="FD678D"/>
    <a:srgbClr val="3AC7C4"/>
    <a:srgbClr val="FEDAD6"/>
    <a:srgbClr val="EF8D4B"/>
    <a:srgbClr val="B7DBF4"/>
    <a:srgbClr val="FEB4C7"/>
    <a:srgbClr val="F2596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1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4" Type="http://schemas.openxmlformats.org/officeDocument/2006/relationships/slideMaster" Target="slideMasters/slideMaster1.xml"></Relationship><Relationship Id="rId5" Type="http://schemas.openxmlformats.org/officeDocument/2006/relationships/theme" Target="theme/theme1.xml"></Relationship><Relationship Id="rId6" Type="http://schemas.openxmlformats.org/officeDocument/2006/relationships/notesMaster" Target="notesMasters/notesMaster1.xml"></Relationship><Relationship Id="rId8" Type="http://schemas.openxmlformats.org/officeDocument/2006/relationships/slide" Target="slides/slide1.xml"></Relationship><Relationship Id="rId9" Type="http://schemas.openxmlformats.org/officeDocument/2006/relationships/slide" Target="slides/slide2.xml"></Relationship><Relationship Id="rId10" Type="http://schemas.openxmlformats.org/officeDocument/2006/relationships/slide" Target="slides/slide3.xml"></Relationship><Relationship Id="rId11" Type="http://schemas.openxmlformats.org/officeDocument/2006/relationships/slide" Target="slides/slide4.xml"></Relationship><Relationship Id="rId12" Type="http://schemas.openxmlformats.org/officeDocument/2006/relationships/slide" Target="slides/slide5.xml"></Relationship><Relationship Id="rId13" Type="http://schemas.openxmlformats.org/officeDocument/2006/relationships/slide" Target="slides/slide6.xml"></Relationship><Relationship Id="rId14" Type="http://schemas.openxmlformats.org/officeDocument/2006/relationships/slide" Target="slides/slide7.xml"></Relationship><Relationship Id="rId15" Type="http://schemas.openxmlformats.org/officeDocument/2006/relationships/slide" Target="slides/slide8.xml"></Relationship><Relationship Id="rId16" Type="http://schemas.openxmlformats.org/officeDocument/2006/relationships/slide" Target="slides/slide9.xml"></Relationship><Relationship Id="rId17" Type="http://schemas.openxmlformats.org/officeDocument/2006/relationships/slide" Target="slides/slide10.xml"></Relationship><Relationship Id="rId18" Type="http://schemas.openxmlformats.org/officeDocument/2006/relationships/slide" Target="slides/slide11.xml"></Relationship><Relationship Id="rId19" Type="http://schemas.openxmlformats.org/officeDocument/2006/relationships/commentAuthors" Target="commentAuthors.xml"></Relationship><Relationship Id="rId20" Type="http://schemas.openxmlformats.org/officeDocument/2006/relationships/viewProps" Target="viewProps.xml"></Relationship><Relationship Id="rId2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F93AA-ECBF-4EA4-B094-C0CF9946465C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71AC9-4AD6-454C-BEA3-FAE60D520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17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77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 flipH="1" flipV="1">
            <a:off x="-1" y="-3"/>
            <a:ext cx="1857663" cy="483225"/>
            <a:chOff x="-745589" y="4978403"/>
            <a:chExt cx="7225766" cy="1879603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2571133" y="5338971"/>
              <a:ext cx="3040223" cy="1519031"/>
            </a:xfrm>
            <a:custGeom>
              <a:avLst/>
              <a:gdLst>
                <a:gd name="T0" fmla="*/ 0 w 1077"/>
                <a:gd name="T1" fmla="*/ 863 h 863"/>
                <a:gd name="T2" fmla="*/ 552 w 1077"/>
                <a:gd name="T3" fmla="*/ 0 h 863"/>
                <a:gd name="T4" fmla="*/ 1077 w 1077"/>
                <a:gd name="T5" fmla="*/ 863 h 863"/>
                <a:gd name="T6" fmla="*/ 0 w 1077"/>
                <a:gd name="T7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7" h="863">
                  <a:moveTo>
                    <a:pt x="0" y="863"/>
                  </a:moveTo>
                  <a:cubicBezTo>
                    <a:pt x="290" y="863"/>
                    <a:pt x="309" y="0"/>
                    <a:pt x="552" y="0"/>
                  </a:cubicBezTo>
                  <a:cubicBezTo>
                    <a:pt x="794" y="0"/>
                    <a:pt x="778" y="863"/>
                    <a:pt x="1077" y="863"/>
                  </a:cubicBezTo>
                  <a:cubicBezTo>
                    <a:pt x="0" y="863"/>
                    <a:pt x="0" y="863"/>
                    <a:pt x="0" y="863"/>
                  </a:cubicBezTo>
                  <a:close/>
                </a:path>
              </a:pathLst>
            </a:custGeom>
            <a:solidFill>
              <a:srgbClr val="33AFA3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724856" y="4978403"/>
              <a:ext cx="2755321" cy="1879599"/>
            </a:xfrm>
            <a:custGeom>
              <a:avLst/>
              <a:gdLst>
                <a:gd name="T0" fmla="*/ 0 w 1078"/>
                <a:gd name="T1" fmla="*/ 684 h 684"/>
                <a:gd name="T2" fmla="*/ 553 w 1078"/>
                <a:gd name="T3" fmla="*/ 0 h 684"/>
                <a:gd name="T4" fmla="*/ 1078 w 1078"/>
                <a:gd name="T5" fmla="*/ 684 h 684"/>
                <a:gd name="T6" fmla="*/ 0 w 1078"/>
                <a:gd name="T7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684">
                  <a:moveTo>
                    <a:pt x="0" y="684"/>
                  </a:moveTo>
                  <a:cubicBezTo>
                    <a:pt x="291" y="684"/>
                    <a:pt x="310" y="0"/>
                    <a:pt x="553" y="0"/>
                  </a:cubicBezTo>
                  <a:cubicBezTo>
                    <a:pt x="795" y="0"/>
                    <a:pt x="779" y="684"/>
                    <a:pt x="1078" y="684"/>
                  </a:cubicBezTo>
                  <a:cubicBezTo>
                    <a:pt x="0" y="684"/>
                    <a:pt x="0" y="684"/>
                    <a:pt x="0" y="684"/>
                  </a:cubicBezTo>
                  <a:close/>
                </a:path>
              </a:pathLst>
            </a:custGeom>
            <a:solidFill>
              <a:srgbClr val="89BEF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1414929" y="5746511"/>
              <a:ext cx="3677229" cy="1111491"/>
            </a:xfrm>
            <a:custGeom>
              <a:avLst/>
              <a:gdLst>
                <a:gd name="T0" fmla="*/ 0 w 1077"/>
                <a:gd name="T1" fmla="*/ 332 h 332"/>
                <a:gd name="T2" fmla="*/ 392 w 1077"/>
                <a:gd name="T3" fmla="*/ 0 h 332"/>
                <a:gd name="T4" fmla="*/ 1077 w 1077"/>
                <a:gd name="T5" fmla="*/ 332 h 332"/>
                <a:gd name="T6" fmla="*/ 0 w 1077"/>
                <a:gd name="T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7" h="332">
                  <a:moveTo>
                    <a:pt x="0" y="332"/>
                  </a:moveTo>
                  <a:cubicBezTo>
                    <a:pt x="155" y="332"/>
                    <a:pt x="150" y="0"/>
                    <a:pt x="392" y="0"/>
                  </a:cubicBezTo>
                  <a:cubicBezTo>
                    <a:pt x="634" y="0"/>
                    <a:pt x="557" y="332"/>
                    <a:pt x="1077" y="332"/>
                  </a:cubicBezTo>
                  <a:cubicBezTo>
                    <a:pt x="0" y="332"/>
                    <a:pt x="0" y="332"/>
                    <a:pt x="0" y="332"/>
                  </a:cubicBezTo>
                  <a:close/>
                </a:path>
              </a:pathLst>
            </a:custGeom>
            <a:solidFill>
              <a:srgbClr val="FABD34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745589" y="5894880"/>
              <a:ext cx="5477241" cy="963126"/>
            </a:xfrm>
            <a:custGeom>
              <a:avLst/>
              <a:gdLst>
                <a:gd name="T0" fmla="*/ 0 w 1077"/>
                <a:gd name="T1" fmla="*/ 332 h 332"/>
                <a:gd name="T2" fmla="*/ 392 w 1077"/>
                <a:gd name="T3" fmla="*/ 0 h 332"/>
                <a:gd name="T4" fmla="*/ 1077 w 1077"/>
                <a:gd name="T5" fmla="*/ 332 h 332"/>
                <a:gd name="T6" fmla="*/ 0 w 1077"/>
                <a:gd name="T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7" h="332">
                  <a:moveTo>
                    <a:pt x="0" y="332"/>
                  </a:moveTo>
                  <a:cubicBezTo>
                    <a:pt x="155" y="332"/>
                    <a:pt x="150" y="0"/>
                    <a:pt x="392" y="0"/>
                  </a:cubicBezTo>
                  <a:cubicBezTo>
                    <a:pt x="634" y="0"/>
                    <a:pt x="557" y="332"/>
                    <a:pt x="1077" y="332"/>
                  </a:cubicBezTo>
                  <a:cubicBezTo>
                    <a:pt x="0" y="332"/>
                    <a:pt x="0" y="332"/>
                    <a:pt x="0" y="332"/>
                  </a:cubicBezTo>
                  <a:close/>
                </a:path>
              </a:pathLst>
            </a:custGeom>
            <a:solidFill>
              <a:srgbClr val="FA4734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12" name="직선 연결선 11"/>
          <p:cNvCxnSpPr/>
          <p:nvPr userDrawn="1"/>
        </p:nvCxnSpPr>
        <p:spPr>
          <a:xfrm>
            <a:off x="326059" y="1038225"/>
            <a:ext cx="84918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 userDrawn="1"/>
        </p:nvGrpSpPr>
        <p:grpSpPr>
          <a:xfrm>
            <a:off x="6857265" y="349535"/>
            <a:ext cx="2096233" cy="694132"/>
            <a:chOff x="6857265" y="363824"/>
            <a:chExt cx="2096233" cy="694132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 flipH="1">
              <a:off x="7448549" y="666517"/>
              <a:ext cx="1504949" cy="390526"/>
            </a:xfrm>
            <a:custGeom>
              <a:avLst/>
              <a:gdLst>
                <a:gd name="T0" fmla="*/ 0 w 1077"/>
                <a:gd name="T1" fmla="*/ 863 h 863"/>
                <a:gd name="T2" fmla="*/ 552 w 1077"/>
                <a:gd name="T3" fmla="*/ 0 h 863"/>
                <a:gd name="T4" fmla="*/ 1077 w 1077"/>
                <a:gd name="T5" fmla="*/ 863 h 863"/>
                <a:gd name="T6" fmla="*/ 0 w 1077"/>
                <a:gd name="T7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7" h="863">
                  <a:moveTo>
                    <a:pt x="0" y="863"/>
                  </a:moveTo>
                  <a:cubicBezTo>
                    <a:pt x="290" y="863"/>
                    <a:pt x="309" y="0"/>
                    <a:pt x="552" y="0"/>
                  </a:cubicBezTo>
                  <a:cubicBezTo>
                    <a:pt x="794" y="0"/>
                    <a:pt x="778" y="863"/>
                    <a:pt x="1077" y="863"/>
                  </a:cubicBezTo>
                  <a:cubicBezTo>
                    <a:pt x="0" y="863"/>
                    <a:pt x="0" y="863"/>
                    <a:pt x="0" y="86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5" name="그룹 14"/>
            <p:cNvGrpSpPr>
              <a:grpSpLocks noChangeAspect="1"/>
            </p:cNvGrpSpPr>
            <p:nvPr/>
          </p:nvGrpSpPr>
          <p:grpSpPr>
            <a:xfrm>
              <a:off x="7375391" y="363824"/>
              <a:ext cx="1413925" cy="694132"/>
              <a:chOff x="2193676" y="4218073"/>
              <a:chExt cx="4881255" cy="2396334"/>
            </a:xfrm>
          </p:grpSpPr>
          <p:grpSp>
            <p:nvGrpSpPr>
              <p:cNvPr id="17" name="그룹 16"/>
              <p:cNvGrpSpPr>
                <a:grpSpLocks noChangeAspect="1"/>
              </p:cNvGrpSpPr>
              <p:nvPr/>
            </p:nvGrpSpPr>
            <p:grpSpPr>
              <a:xfrm>
                <a:off x="3033504" y="4218073"/>
                <a:ext cx="4041427" cy="2393183"/>
                <a:chOff x="2878383" y="4464817"/>
                <a:chExt cx="4041427" cy="2393183"/>
              </a:xfrm>
            </p:grpSpPr>
            <p:pic>
              <p:nvPicPr>
                <p:cNvPr id="19" name="그림 1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253288" y="4464817"/>
                  <a:ext cx="666522" cy="2393183"/>
                </a:xfrm>
                <a:prstGeom prst="rect">
                  <a:avLst/>
                </a:prstGeom>
              </p:spPr>
            </p:pic>
            <p:pic>
              <p:nvPicPr>
                <p:cNvPr id="20" name="그림 1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78383" y="4732476"/>
                  <a:ext cx="640281" cy="2125524"/>
                </a:xfrm>
                <a:prstGeom prst="rect">
                  <a:avLst/>
                </a:prstGeom>
              </p:spPr>
            </p:pic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59130" y="4638008"/>
                  <a:ext cx="750494" cy="2219992"/>
                </a:xfrm>
                <a:prstGeom prst="rect">
                  <a:avLst/>
                </a:prstGeom>
              </p:spPr>
            </p:pic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50090" y="4669497"/>
                  <a:ext cx="724253" cy="2188503"/>
                </a:xfrm>
                <a:prstGeom prst="rect">
                  <a:avLst/>
                </a:prstGeom>
              </p:spPr>
            </p:pic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14809" y="4674745"/>
                  <a:ext cx="698012" cy="2183255"/>
                </a:xfrm>
                <a:prstGeom prst="rect">
                  <a:avLst/>
                </a:prstGeom>
              </p:spPr>
            </p:pic>
          </p:grpSp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2193676" y="4382893"/>
                <a:ext cx="666829" cy="2231514"/>
              </a:xfrm>
              <a:prstGeom prst="rect">
                <a:avLst/>
              </a:prstGeom>
            </p:spPr>
          </p:pic>
        </p:grpSp>
        <p:sp>
          <p:nvSpPr>
            <p:cNvPr id="16" name="Freeform 5"/>
            <p:cNvSpPr>
              <a:spLocks/>
            </p:cNvSpPr>
            <p:nvPr/>
          </p:nvSpPr>
          <p:spPr bwMode="auto">
            <a:xfrm flipH="1">
              <a:off x="6857265" y="857250"/>
              <a:ext cx="933449" cy="199792"/>
            </a:xfrm>
            <a:custGeom>
              <a:avLst/>
              <a:gdLst>
                <a:gd name="T0" fmla="*/ 0 w 1077"/>
                <a:gd name="T1" fmla="*/ 863 h 863"/>
                <a:gd name="T2" fmla="*/ 552 w 1077"/>
                <a:gd name="T3" fmla="*/ 0 h 863"/>
                <a:gd name="T4" fmla="*/ 1077 w 1077"/>
                <a:gd name="T5" fmla="*/ 863 h 863"/>
                <a:gd name="T6" fmla="*/ 0 w 1077"/>
                <a:gd name="T7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7" h="863">
                  <a:moveTo>
                    <a:pt x="0" y="863"/>
                  </a:moveTo>
                  <a:cubicBezTo>
                    <a:pt x="290" y="863"/>
                    <a:pt x="309" y="0"/>
                    <a:pt x="552" y="0"/>
                  </a:cubicBezTo>
                  <a:cubicBezTo>
                    <a:pt x="794" y="0"/>
                    <a:pt x="778" y="863"/>
                    <a:pt x="1077" y="863"/>
                  </a:cubicBezTo>
                  <a:cubicBezTo>
                    <a:pt x="0" y="863"/>
                    <a:pt x="0" y="863"/>
                    <a:pt x="0" y="86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" name="텍스트 개체 틀 24"/>
          <p:cNvSpPr>
            <a:spLocks noGrp="1"/>
          </p:cNvSpPr>
          <p:nvPr>
            <p:ph type="body" sz="quarter" idx="10"/>
          </p:nvPr>
        </p:nvSpPr>
        <p:spPr>
          <a:xfrm>
            <a:off x="405903" y="469294"/>
            <a:ext cx="6467476" cy="480131"/>
          </a:xfrm>
        </p:spPr>
        <p:txBody>
          <a:bodyPr wrap="square">
            <a:spAutoFit/>
          </a:bodyPr>
          <a:lstStyle>
            <a:lvl1pPr marL="0" indent="0">
              <a:buNone/>
              <a:defRPr lang="ko-KR" altLang="en-US" sz="28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Noto Sans CJK KR Bold" panose="020B0800000000000000" pitchFamily="34" charset="-12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0504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A91C0-897B-4823-9EF7-BA0C2844561D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28DB8-2811-4EBD-8C62-25AFB7F73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36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8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33.png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33.png"></Relationship><Relationship Id="rId9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3" Type="http://schemas.openxmlformats.org/officeDocument/2006/relationships/image" Target="../media/fImage1136878341.png"></Relationship><Relationship Id="rId4" Type="http://schemas.openxmlformats.org/officeDocument/2006/relationships/image" Target="../media/fImage53757848467.png"></Relationship><Relationship Id="rId5" Type="http://schemas.openxmlformats.org/officeDocument/2006/relationships/image" Target="../media/fImage108127876334.png"></Relationship><Relationship Id="rId6" Type="http://schemas.openxmlformats.org/officeDocument/2006/relationships/image" Target="../media/fImage103127856500.png"></Relationship><Relationship Id="rId7" Type="http://schemas.openxmlformats.org/officeDocument/2006/relationships/image" Target="../media/fImage70137889169.png"></Relationship><Relationship Id="rId8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14.png"></Relationship><Relationship Id="rId2" Type="http://schemas.openxmlformats.org/officeDocument/2006/relationships/image" Target="../media/image13.jpeg"></Relationship><Relationship Id="rId5" Type="http://schemas.openxmlformats.org/officeDocument/2006/relationships/image" Target="../media/fImage10017247905724.png"></Relationship><Relationship Id="rId6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20.emf"></Relationship><Relationship Id="rId6" Type="http://schemas.openxmlformats.org/officeDocument/2006/relationships/image" Target="../media/image16.emf"></Relationship><Relationship Id="rId5" Type="http://schemas.openxmlformats.org/officeDocument/2006/relationships/image" Target="../media/image24.emf"></Relationship><Relationship Id="rId7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650358541478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98918739358.png"></Relationship><Relationship Id="rId3" Type="http://schemas.openxmlformats.org/officeDocument/2006/relationships/image" Target="../media/fImage48748766962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46848884464.png"></Relationship><Relationship Id="rId3" Type="http://schemas.openxmlformats.org/officeDocument/2006/relationships/image" Target="../media/fImage55808895705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41628958145.png"></Relationship><Relationship Id="rId3" Type="http://schemas.openxmlformats.org/officeDocument/2006/relationships/image" Target="../media/fImage249430896328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784860" y="4153535"/>
            <a:ext cx="7473315" cy="2704465"/>
            <a:chOff x="784860" y="4153535"/>
            <a:chExt cx="7473315" cy="2704465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955800" y="4153535"/>
              <a:ext cx="3678555" cy="2704465"/>
            </a:xfrm>
            <a:custGeom>
              <a:avLst/>
              <a:gdLst>
                <a:gd name="T0" fmla="*/ 0 w 1077"/>
                <a:gd name="T1" fmla="*/ 863 h 863"/>
                <a:gd name="T2" fmla="*/ 552 w 1077"/>
                <a:gd name="T3" fmla="*/ 0 h 863"/>
                <a:gd name="T4" fmla="*/ 1077 w 1077"/>
                <a:gd name="T5" fmla="*/ 863 h 863"/>
                <a:gd name="T6" fmla="*/ 0 w 1077"/>
                <a:gd name="T7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7" h="863">
                  <a:moveTo>
                    <a:pt x="0" y="863"/>
                  </a:moveTo>
                  <a:cubicBezTo>
                    <a:pt x="290" y="863"/>
                    <a:pt x="309" y="0"/>
                    <a:pt x="552" y="0"/>
                  </a:cubicBezTo>
                  <a:cubicBezTo>
                    <a:pt x="794" y="0"/>
                    <a:pt x="778" y="863"/>
                    <a:pt x="1077" y="863"/>
                  </a:cubicBezTo>
                  <a:cubicBezTo>
                    <a:pt x="0" y="863"/>
                    <a:pt x="0" y="863"/>
                    <a:pt x="0" y="863"/>
                  </a:cubicBezTo>
                  <a:close/>
                </a:path>
              </a:pathLst>
            </a:custGeom>
            <a:solidFill>
              <a:srgbClr val="33AFA3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724910" y="4978400"/>
              <a:ext cx="3681730" cy="1879600"/>
            </a:xfrm>
            <a:custGeom>
              <a:avLst/>
              <a:gdLst>
                <a:gd name="T0" fmla="*/ 0 w 1078"/>
                <a:gd name="T1" fmla="*/ 684 h 684"/>
                <a:gd name="T2" fmla="*/ 553 w 1078"/>
                <a:gd name="T3" fmla="*/ 0 h 684"/>
                <a:gd name="T4" fmla="*/ 1078 w 1078"/>
                <a:gd name="T5" fmla="*/ 684 h 684"/>
                <a:gd name="T6" fmla="*/ 0 w 1078"/>
                <a:gd name="T7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684">
                  <a:moveTo>
                    <a:pt x="0" y="684"/>
                  </a:moveTo>
                  <a:cubicBezTo>
                    <a:pt x="291" y="684"/>
                    <a:pt x="310" y="0"/>
                    <a:pt x="553" y="0"/>
                  </a:cubicBezTo>
                  <a:cubicBezTo>
                    <a:pt x="795" y="0"/>
                    <a:pt x="779" y="684"/>
                    <a:pt x="1078" y="684"/>
                  </a:cubicBezTo>
                  <a:cubicBezTo>
                    <a:pt x="0" y="684"/>
                    <a:pt x="0" y="684"/>
                    <a:pt x="0" y="684"/>
                  </a:cubicBezTo>
                  <a:close/>
                </a:path>
              </a:pathLst>
            </a:custGeom>
            <a:solidFill>
              <a:srgbClr val="89BEF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84860" y="5721985"/>
              <a:ext cx="3677285" cy="1136015"/>
            </a:xfrm>
            <a:custGeom>
              <a:avLst/>
              <a:gdLst>
                <a:gd name="T0" fmla="*/ 0 w 1077"/>
                <a:gd name="T1" fmla="*/ 332 h 332"/>
                <a:gd name="T2" fmla="*/ 392 w 1077"/>
                <a:gd name="T3" fmla="*/ 0 h 332"/>
                <a:gd name="T4" fmla="*/ 1077 w 1077"/>
                <a:gd name="T5" fmla="*/ 332 h 332"/>
                <a:gd name="T6" fmla="*/ 0 w 1077"/>
                <a:gd name="T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7" h="332">
                  <a:moveTo>
                    <a:pt x="0" y="332"/>
                  </a:moveTo>
                  <a:cubicBezTo>
                    <a:pt x="155" y="332"/>
                    <a:pt x="150" y="0"/>
                    <a:pt x="392" y="0"/>
                  </a:cubicBezTo>
                  <a:cubicBezTo>
                    <a:pt x="634" y="0"/>
                    <a:pt x="557" y="332"/>
                    <a:pt x="1077" y="332"/>
                  </a:cubicBezTo>
                  <a:cubicBezTo>
                    <a:pt x="0" y="332"/>
                    <a:pt x="0" y="332"/>
                    <a:pt x="0" y="332"/>
                  </a:cubicBezTo>
                  <a:close/>
                </a:path>
              </a:pathLst>
            </a:custGeom>
            <a:solidFill>
              <a:srgbClr val="FABD34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 flipH="1">
              <a:off x="4420235" y="6182995"/>
              <a:ext cx="3837940" cy="675005"/>
            </a:xfrm>
            <a:custGeom>
              <a:avLst/>
              <a:gdLst>
                <a:gd name="T0" fmla="*/ 0 w 1077"/>
                <a:gd name="T1" fmla="*/ 332 h 332"/>
                <a:gd name="T2" fmla="*/ 392 w 1077"/>
                <a:gd name="T3" fmla="*/ 0 h 332"/>
                <a:gd name="T4" fmla="*/ 1077 w 1077"/>
                <a:gd name="T5" fmla="*/ 332 h 332"/>
                <a:gd name="T6" fmla="*/ 0 w 1077"/>
                <a:gd name="T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7" h="332">
                  <a:moveTo>
                    <a:pt x="0" y="332"/>
                  </a:moveTo>
                  <a:cubicBezTo>
                    <a:pt x="155" y="332"/>
                    <a:pt x="150" y="0"/>
                    <a:pt x="392" y="0"/>
                  </a:cubicBezTo>
                  <a:cubicBezTo>
                    <a:pt x="634" y="0"/>
                    <a:pt x="557" y="332"/>
                    <a:pt x="1077" y="332"/>
                  </a:cubicBezTo>
                  <a:cubicBezTo>
                    <a:pt x="0" y="332"/>
                    <a:pt x="0" y="332"/>
                    <a:pt x="0" y="332"/>
                  </a:cubicBezTo>
                  <a:close/>
                </a:path>
              </a:pathLst>
            </a:custGeom>
            <a:solidFill>
              <a:srgbClr val="FA4734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4" name="TextBox 13"/>
          <p:cNvSpPr txBox="1">
            <a:spLocks/>
          </p:cNvSpPr>
          <p:nvPr/>
        </p:nvSpPr>
        <p:spPr>
          <a:xfrm rot="0">
            <a:off x="1146810" y="1478280"/>
            <a:ext cx="6851015" cy="9226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spc="-150" dirty="0" smtClean="0" b="1" strike="noStrike">
                <a:solidFill>
                  <a:srgbClr val="0A2B6D"/>
                </a:solidFill>
                <a:latin typeface="맑은 고딕" charset="0"/>
                <a:ea typeface="맑은 고딕" charset="0"/>
              </a:rPr>
              <a:t>귀농 지역 추천 서비스</a:t>
            </a:r>
            <a:endParaRPr lang="ko-KR" altLang="en-US" sz="5400" cap="none" dirty="0" smtClean="0" b="1" strike="noStrike">
              <a:solidFill>
                <a:srgbClr val="0A2B6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442085" y="469265"/>
            <a:ext cx="129540" cy="129540"/>
          </a:xfrm>
          <a:prstGeom prst="ellipse">
            <a:avLst/>
          </a:prstGeom>
          <a:noFill/>
          <a:ln w="25400">
            <a:solidFill>
              <a:srgbClr val="B5E9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943610" y="469265"/>
            <a:ext cx="129540" cy="129540"/>
          </a:xfrm>
          <a:prstGeom prst="ellipse">
            <a:avLst/>
          </a:prstGeom>
          <a:solidFill>
            <a:srgbClr val="B5E9D2"/>
          </a:solidFill>
          <a:ln w="25400">
            <a:solidFill>
              <a:srgbClr val="B5E9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637030" y="403225"/>
            <a:ext cx="1138555" cy="26162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altLang="ko-KR" sz="1000" smtClean="0">
                <a:gradFill>
                  <a:gsLst>
                    <a:gs pos="100000">
                      <a:srgbClr val="95DDCC"/>
                    </a:gs>
                    <a:gs pos="100000">
                      <a:srgbClr val="A1CCE9"/>
                    </a:gs>
                  </a:gsLst>
                  <a:lin ang="5400000" scaled="1"/>
                </a:gradFill>
              </a:rPr>
              <a:t>Career </a:t>
            </a:r>
            <a:endParaRPr lang="ko-KR" altLang="en-US" sz="1000">
              <a:gradFill>
                <a:gsLst>
                  <a:gs pos="100000">
                    <a:srgbClr val="95DDCC"/>
                  </a:gs>
                  <a:gs pos="100000">
                    <a:srgbClr val="A1CCE9"/>
                  </a:gs>
                </a:gsLst>
                <a:lin ang="5400000" scaled="1"/>
              </a:gra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975735" y="1065530"/>
            <a:ext cx="129540" cy="129540"/>
          </a:xfrm>
          <a:prstGeom prst="ellipse">
            <a:avLst/>
          </a:prstGeom>
          <a:solidFill>
            <a:srgbClr val="BDDFED"/>
          </a:solidFill>
          <a:ln w="25400">
            <a:solidFill>
              <a:srgbClr val="BDDF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690235" y="1065530"/>
            <a:ext cx="129540" cy="129540"/>
          </a:xfrm>
          <a:prstGeom prst="ellipse">
            <a:avLst/>
          </a:prstGeom>
          <a:noFill/>
          <a:ln w="28575">
            <a:solidFill>
              <a:srgbClr val="DFD5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876925" y="999490"/>
            <a:ext cx="1138555" cy="26162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altLang="ko-KR" sz="1000">
                <a:gradFill>
                  <a:gsLst>
                    <a:gs pos="100000">
                      <a:srgbClr val="D4C6C9"/>
                    </a:gs>
                    <a:gs pos="100000">
                      <a:srgbClr val="A1CCE9"/>
                    </a:gs>
                  </a:gsLst>
                  <a:lin ang="5400000" scaled="1"/>
                </a:gradFill>
              </a:rPr>
              <a:t>P</a:t>
            </a:r>
            <a:r>
              <a:rPr lang="en-US" altLang="ko-KR" sz="1000" smtClean="0">
                <a:gradFill>
                  <a:gsLst>
                    <a:gs pos="100000">
                      <a:srgbClr val="D4C6C9"/>
                    </a:gs>
                    <a:gs pos="100000">
                      <a:srgbClr val="A1CCE9"/>
                    </a:gs>
                  </a:gsLst>
                  <a:lin ang="5400000" scaled="1"/>
                </a:gradFill>
              </a:rPr>
              <a:t>rofession</a:t>
            </a:r>
            <a:endParaRPr lang="ko-KR" altLang="en-US" sz="1000">
              <a:gradFill>
                <a:gsLst>
                  <a:gs pos="100000">
                    <a:srgbClr val="D4C6C9"/>
                  </a:gs>
                  <a:gs pos="100000">
                    <a:srgbClr val="A1CCE9"/>
                  </a:gs>
                </a:gsLst>
                <a:lin ang="5400000" scaled="1"/>
              </a:gra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619240" y="469265"/>
            <a:ext cx="129540" cy="129540"/>
          </a:xfrm>
          <a:prstGeom prst="ellipse">
            <a:avLst/>
          </a:prstGeom>
          <a:noFill/>
          <a:ln w="12700">
            <a:solidFill>
              <a:srgbClr val="FBC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8365490" y="1065530"/>
            <a:ext cx="129540" cy="129540"/>
          </a:xfrm>
          <a:prstGeom prst="ellipse">
            <a:avLst/>
          </a:prstGeom>
          <a:solidFill>
            <a:srgbClr val="FBCDC4"/>
          </a:solidFill>
          <a:ln w="12700">
            <a:solidFill>
              <a:srgbClr val="FBC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446405" y="3047365"/>
            <a:ext cx="8444865" cy="1024255"/>
            <a:chOff x="446405" y="3047365"/>
            <a:chExt cx="8444865" cy="1024255"/>
          </a:xfrm>
        </p:grpSpPr>
        <p:sp>
          <p:nvSpPr>
            <p:cNvPr id="43" name="타원 42"/>
            <p:cNvSpPr>
              <a:spLocks/>
            </p:cNvSpPr>
            <p:nvPr/>
          </p:nvSpPr>
          <p:spPr>
            <a:xfrm rot="0">
              <a:off x="446405" y="3863975"/>
              <a:ext cx="147955" cy="140970"/>
            </a:xfrm>
            <a:prstGeom prst="ellipse"/>
            <a:noFill/>
            <a:ln w="25400" cap="flat" cmpd="sng">
              <a:solidFill>
                <a:srgbClr val="B5E9D2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52715" y="3810000"/>
              <a:ext cx="1138555" cy="261620"/>
            </a:xfrm>
            <a:prstGeom prst="rect">
              <a:avLst/>
            </a:prstGeom>
            <a:noFill/>
          </p:spPr>
          <p:txBody>
            <a:bodyPr wrap="none" lIns="0" rtlCol="0">
              <a:noAutofit/>
            </a:bodyPr>
            <a:lstStyle/>
            <a:p>
              <a:r>
                <a:rPr lang="en-US" altLang="ko-KR" sz="1000">
                  <a:gradFill>
                    <a:gsLst>
                      <a:gs pos="100000">
                        <a:srgbClr val="FBCDC4"/>
                      </a:gs>
                      <a:gs pos="100000">
                        <a:srgbClr val="A1CCE9"/>
                      </a:gs>
                    </a:gsLst>
                    <a:lin ang="5400000" scaled="1"/>
                  </a:gradFill>
                </a:rPr>
                <a:t>V</a:t>
              </a:r>
              <a:r>
                <a:rPr lang="en-US" altLang="ko-KR" sz="1000" smtClean="0">
                  <a:gradFill>
                    <a:gsLst>
                      <a:gs pos="100000">
                        <a:srgbClr val="FBCDC4"/>
                      </a:gs>
                      <a:gs pos="100000">
                        <a:srgbClr val="A1CCE9"/>
                      </a:gs>
                    </a:gsLst>
                    <a:lin ang="5400000" scaled="1"/>
                  </a:gradFill>
                </a:rPr>
                <a:t>ocational training </a:t>
              </a:r>
              <a:endParaRPr lang="ko-KR" altLang="en-US" sz="1000">
                <a:gradFill>
                  <a:gsLst>
                    <a:gs pos="100000">
                      <a:srgbClr val="FBCDC4"/>
                    </a:gs>
                    <a:gs pos="100000">
                      <a:srgbClr val="A1CCE9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2868930" y="3522345"/>
              <a:ext cx="129540" cy="129540"/>
            </a:xfrm>
            <a:prstGeom prst="ellipse">
              <a:avLst/>
            </a:prstGeom>
            <a:solidFill>
              <a:srgbClr val="B4E5E5"/>
            </a:solidFill>
            <a:ln w="25400">
              <a:solidFill>
                <a:srgbClr val="B4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56255" y="3456305"/>
              <a:ext cx="1138555" cy="261620"/>
            </a:xfrm>
            <a:prstGeom prst="rect">
              <a:avLst/>
            </a:prstGeom>
            <a:noFill/>
          </p:spPr>
          <p:txBody>
            <a:bodyPr wrap="none" lIns="0" rtlCol="0">
              <a:noAutofit/>
            </a:bodyPr>
            <a:lstStyle/>
            <a:p>
              <a:r>
                <a:rPr lang="en-US" altLang="ko-KR" sz="1000" smtClean="0">
                  <a:gradFill>
                    <a:gsLst>
                      <a:gs pos="100000">
                        <a:srgbClr val="96DCDA"/>
                      </a:gs>
                      <a:gs pos="100000">
                        <a:srgbClr val="A1CCE9"/>
                      </a:gs>
                    </a:gsLst>
                    <a:lin ang="5400000" scaled="1"/>
                  </a:gradFill>
                </a:rPr>
                <a:t>Occupation</a:t>
              </a:r>
              <a:endParaRPr lang="ko-KR" altLang="en-US" sz="1000" kern="1200">
                <a:gradFill>
                  <a:gsLst>
                    <a:gs pos="100000">
                      <a:srgbClr val="96DCDA"/>
                    </a:gs>
                    <a:gs pos="100000">
                      <a:srgbClr val="A1CCE9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6070600" y="3047365"/>
              <a:ext cx="129540" cy="129540"/>
            </a:xfrm>
            <a:prstGeom prst="ellipse">
              <a:avLst/>
            </a:prstGeom>
            <a:solidFill>
              <a:srgbClr val="DFD5D8"/>
            </a:solidFill>
            <a:ln w="28575">
              <a:solidFill>
                <a:srgbClr val="DFD5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7555865" y="3863975"/>
              <a:ext cx="129540" cy="129540"/>
            </a:xfrm>
            <a:prstGeom prst="ellipse">
              <a:avLst/>
            </a:prstGeom>
            <a:solidFill>
              <a:srgbClr val="FBCDC4"/>
            </a:solidFill>
            <a:ln w="12700">
              <a:solidFill>
                <a:srgbClr val="FBCD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1499235" y="3047365"/>
              <a:ext cx="129540" cy="129540"/>
            </a:xfrm>
            <a:prstGeom prst="ellipse">
              <a:avLst/>
            </a:prstGeom>
            <a:solidFill>
              <a:srgbClr val="B5E9D2"/>
            </a:solidFill>
            <a:ln w="25400">
              <a:solidFill>
                <a:srgbClr val="B5E9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/>
          <p:cNvSpPr txBox="1">
            <a:spLocks/>
          </p:cNvSpPr>
          <p:nvPr/>
        </p:nvSpPr>
        <p:spPr>
          <a:xfrm rot="0">
            <a:off x="2352675" y="3007995"/>
            <a:ext cx="4436745" cy="554355"/>
          </a:xfrm>
          <a:prstGeom prst="rect"/>
          <a:noFill/>
        </p:spPr>
        <p:txBody>
          <a:bodyPr wrap="none" lIns="0" tIns="0" rIns="0" bIns="0" numCol="1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1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김희건 김태성 이영현</a:t>
            </a:r>
            <a:endParaRPr lang="ko-KR" altLang="en-US" sz="3600" cap="none" dirty="0" smtClean="0" b="1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678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C:/Users/Playdata/AppData/Roaming/PolarisOffice/ETemp/12852_17830328/image3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" t="17744" b="26116"/>
          <a:stretch>
            <a:fillRect/>
          </a:stretch>
        </p:blipFill>
        <p:spPr>
          <a:xfrm rot="0">
            <a:off x="0" y="2634615"/>
            <a:ext cx="9144635" cy="3850640"/>
          </a:xfrm>
          <a:prstGeom prst="rect"/>
          <a:noFill/>
        </p:spPr>
      </p:pic>
      <p:grpSp>
        <p:nvGrpSpPr>
          <p:cNvPr id="53" name="그룹 52"/>
          <p:cNvGrpSpPr/>
          <p:nvPr/>
        </p:nvGrpSpPr>
        <p:grpSpPr>
          <a:xfrm rot="0" flipV="1">
            <a:off x="835025" y="-635"/>
            <a:ext cx="7473950" cy="2277110"/>
            <a:chOff x="835025" y="-635"/>
            <a:chExt cx="7473950" cy="2277110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 rot="0">
              <a:off x="2005965" y="-635"/>
              <a:ext cx="3678555" cy="2276475"/>
            </a:xfrm>
            <a:custGeom>
              <a:gdLst>
                <a:gd fmla="*/ 0 w 1078" name="TX0"/>
                <a:gd fmla="*/ 863 h 864" name="TY0"/>
                <a:gd fmla="*/ 552 w 1078" name="TX1"/>
                <a:gd fmla="*/ 0 h 864" name="TY1"/>
                <a:gd fmla="*/ 1077 w 1078" name="TX2"/>
                <a:gd fmla="*/ 863 h 864" name="TY2"/>
                <a:gd fmla="*/ 0 w 1078" name="TX3"/>
                <a:gd fmla="*/ 863 h 864" name="TY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</a:cxnLst>
              <a:rect l="l" t="t" r="r" b="b"/>
              <a:pathLst>
                <a:path w="1078" h="864">
                  <a:moveTo>
                    <a:pt x="0" y="863"/>
                  </a:moveTo>
                  <a:cubicBezTo>
                    <a:pt x="290" y="863"/>
                    <a:pt x="309" y="0"/>
                    <a:pt x="552" y="0"/>
                  </a:cubicBezTo>
                  <a:cubicBezTo>
                    <a:pt x="794" y="0"/>
                    <a:pt x="778" y="863"/>
                    <a:pt x="1077" y="863"/>
                  </a:cubicBezTo>
                  <a:cubicBezTo>
                    <a:pt x="0" y="863"/>
                    <a:pt x="0" y="863"/>
                    <a:pt x="0" y="863"/>
                  </a:cubicBezTo>
                  <a:close/>
                </a:path>
              </a:pathLst>
            </a:custGeom>
            <a:solidFill>
              <a:srgbClr val="33AFA3">
                <a:alpha val="20017"/>
              </a:srgbClr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 rot="0">
              <a:off x="3775075" y="695325"/>
              <a:ext cx="3682365" cy="1581785"/>
            </a:xfrm>
            <a:custGeom>
              <a:gdLst>
                <a:gd fmla="*/ 0 w 1079" name="TX0"/>
                <a:gd fmla="*/ 684 h 685" name="TY0"/>
                <a:gd fmla="*/ 553 w 1079" name="TX1"/>
                <a:gd fmla="*/ 0 h 685" name="TY1"/>
                <a:gd fmla="*/ 1078 w 1079" name="TX2"/>
                <a:gd fmla="*/ 684 h 685" name="TY2"/>
                <a:gd fmla="*/ 0 w 1079" name="TX3"/>
                <a:gd fmla="*/ 684 h 685" name="TY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</a:cxnLst>
              <a:rect l="l" t="t" r="r" b="b"/>
              <a:pathLst>
                <a:path w="1079" h="685">
                  <a:moveTo>
                    <a:pt x="0" y="684"/>
                  </a:moveTo>
                  <a:cubicBezTo>
                    <a:pt x="291" y="684"/>
                    <a:pt x="310" y="0"/>
                    <a:pt x="553" y="0"/>
                  </a:cubicBezTo>
                  <a:cubicBezTo>
                    <a:pt x="795" y="0"/>
                    <a:pt x="779" y="684"/>
                    <a:pt x="1078" y="684"/>
                  </a:cubicBezTo>
                  <a:cubicBezTo>
                    <a:pt x="0" y="684"/>
                    <a:pt x="0" y="684"/>
                    <a:pt x="0" y="684"/>
                  </a:cubicBezTo>
                  <a:close/>
                </a:path>
              </a:pathLst>
            </a:custGeom>
            <a:solidFill>
              <a:srgbClr val="89BEFF">
                <a:alpha val="40035"/>
              </a:srgbClr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 rot="0">
              <a:off x="835025" y="1140460"/>
              <a:ext cx="3677285" cy="1136015"/>
            </a:xfrm>
            <a:custGeom>
              <a:gdLst>
                <a:gd fmla="*/ 0 w 1078" name="TX0"/>
                <a:gd fmla="*/ 332 h 333" name="TY0"/>
                <a:gd fmla="*/ 392 w 1078" name="TX1"/>
                <a:gd fmla="*/ 0 h 333" name="TY1"/>
                <a:gd fmla="*/ 1077 w 1078" name="TX2"/>
                <a:gd fmla="*/ 332 h 333" name="TY2"/>
                <a:gd fmla="*/ 0 w 1078" name="TX3"/>
                <a:gd fmla="*/ 332 h 333" name="TY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</a:cxnLst>
              <a:rect l="l" t="t" r="r" b="b"/>
              <a:pathLst>
                <a:path w="1078" h="333">
                  <a:moveTo>
                    <a:pt x="0" y="332"/>
                  </a:moveTo>
                  <a:cubicBezTo>
                    <a:pt x="155" y="332"/>
                    <a:pt x="150" y="0"/>
                    <a:pt x="392" y="0"/>
                  </a:cubicBezTo>
                  <a:cubicBezTo>
                    <a:pt x="634" y="0"/>
                    <a:pt x="557" y="332"/>
                    <a:pt x="1077" y="332"/>
                  </a:cubicBezTo>
                  <a:cubicBezTo>
                    <a:pt x="0" y="332"/>
                    <a:pt x="0" y="332"/>
                    <a:pt x="0" y="332"/>
                  </a:cubicBezTo>
                  <a:close/>
                </a:path>
              </a:pathLst>
            </a:custGeom>
            <a:solidFill>
              <a:srgbClr val="FABD34">
                <a:alpha val="20017"/>
              </a:srgbClr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0" flipH="1">
              <a:off x="4470400" y="1601470"/>
              <a:ext cx="3838575" cy="675005"/>
            </a:xfrm>
            <a:custGeom>
              <a:gdLst>
                <a:gd fmla="*/ 0 w 1078" name="TX0"/>
                <a:gd fmla="*/ 332 h 333" name="TY0"/>
                <a:gd fmla="*/ 392 w 1078" name="TX1"/>
                <a:gd fmla="*/ 0 h 333" name="TY1"/>
                <a:gd fmla="*/ 1077 w 1078" name="TX2"/>
                <a:gd fmla="*/ 332 h 333" name="TY2"/>
                <a:gd fmla="*/ 0 w 1078" name="TX3"/>
                <a:gd fmla="*/ 332 h 333" name="TY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</a:cxnLst>
              <a:rect l="l" t="t" r="r" b="b"/>
              <a:pathLst>
                <a:path w="1078" h="333">
                  <a:moveTo>
                    <a:pt x="0" y="332"/>
                  </a:moveTo>
                  <a:cubicBezTo>
                    <a:pt x="155" y="332"/>
                    <a:pt x="150" y="0"/>
                    <a:pt x="392" y="0"/>
                  </a:cubicBezTo>
                  <a:cubicBezTo>
                    <a:pt x="634" y="0"/>
                    <a:pt x="557" y="332"/>
                    <a:pt x="1077" y="332"/>
                  </a:cubicBezTo>
                  <a:cubicBezTo>
                    <a:pt x="0" y="332"/>
                    <a:pt x="0" y="332"/>
                    <a:pt x="0" y="332"/>
                  </a:cubicBezTo>
                  <a:close/>
                </a:path>
              </a:pathLst>
            </a:custGeom>
            <a:solidFill>
              <a:srgbClr val="FA4734">
                <a:alpha val="20017"/>
              </a:srgbClr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4" name="TextBox 13"/>
          <p:cNvSpPr txBox="1">
            <a:spLocks/>
          </p:cNvSpPr>
          <p:nvPr/>
        </p:nvSpPr>
        <p:spPr>
          <a:xfrm rot="0">
            <a:off x="2526665" y="2569210"/>
            <a:ext cx="4090035" cy="187642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600" cap="none" spc="-150" dirty="0" smtClean="0" b="1" strike="noStrike">
                <a:solidFill>
                  <a:srgbClr val="0A2B6D"/>
                </a:solidFill>
                <a:latin typeface="맑은 고딕" charset="0"/>
                <a:ea typeface="맑은 고딕" charset="0"/>
              </a:rPr>
              <a:t>시  연</a:t>
            </a:r>
            <a:endParaRPr lang="ko-KR" altLang="en-US" sz="11600" cap="none" dirty="0" smtClean="0" b="1" strike="noStrike">
              <a:solidFill>
                <a:srgbClr val="0A2B6D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C:/Users/Playdata/AppData/Roaming/PolarisOffice/ETemp/12852_17830328/image3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" t="17744" b="26116"/>
          <a:stretch>
            <a:fillRect/>
          </a:stretch>
        </p:blipFill>
        <p:spPr>
          <a:xfrm rot="0">
            <a:off x="0" y="2634615"/>
            <a:ext cx="9144635" cy="3850640"/>
          </a:xfrm>
          <a:prstGeom prst="rect"/>
          <a:noFill/>
        </p:spPr>
      </p:pic>
      <p:grpSp>
        <p:nvGrpSpPr>
          <p:cNvPr id="53" name="그룹 52"/>
          <p:cNvGrpSpPr/>
          <p:nvPr/>
        </p:nvGrpSpPr>
        <p:grpSpPr>
          <a:xfrm flipV="1">
            <a:off x="835025" y="-635"/>
            <a:ext cx="7473315" cy="2276475"/>
            <a:chOff x="835025" y="-635"/>
            <a:chExt cx="7473315" cy="2276475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2005965" y="-635"/>
              <a:ext cx="3677920" cy="2275840"/>
            </a:xfrm>
            <a:custGeom>
              <a:avLst/>
              <a:gdLst>
                <a:gd name="T0" fmla="*/ 0 w 1077"/>
                <a:gd name="T1" fmla="*/ 863 h 863"/>
                <a:gd name="T2" fmla="*/ 552 w 1077"/>
                <a:gd name="T3" fmla="*/ 0 h 863"/>
                <a:gd name="T4" fmla="*/ 1077 w 1077"/>
                <a:gd name="T5" fmla="*/ 863 h 863"/>
                <a:gd name="T6" fmla="*/ 0 w 1077"/>
                <a:gd name="T7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7" h="863">
                  <a:moveTo>
                    <a:pt x="0" y="863"/>
                  </a:moveTo>
                  <a:cubicBezTo>
                    <a:pt x="290" y="863"/>
                    <a:pt x="309" y="0"/>
                    <a:pt x="552" y="0"/>
                  </a:cubicBezTo>
                  <a:cubicBezTo>
                    <a:pt x="794" y="0"/>
                    <a:pt x="778" y="863"/>
                    <a:pt x="1077" y="863"/>
                  </a:cubicBezTo>
                  <a:cubicBezTo>
                    <a:pt x="0" y="863"/>
                    <a:pt x="0" y="863"/>
                    <a:pt x="0" y="863"/>
                  </a:cubicBezTo>
                  <a:close/>
                </a:path>
              </a:pathLst>
            </a:custGeom>
            <a:solidFill>
              <a:srgbClr val="33AFA3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775075" y="695325"/>
              <a:ext cx="3681730" cy="1581150"/>
            </a:xfrm>
            <a:custGeom>
              <a:avLst/>
              <a:gdLst>
                <a:gd name="T0" fmla="*/ 0 w 1078"/>
                <a:gd name="T1" fmla="*/ 684 h 684"/>
                <a:gd name="T2" fmla="*/ 553 w 1078"/>
                <a:gd name="T3" fmla="*/ 0 h 684"/>
                <a:gd name="T4" fmla="*/ 1078 w 1078"/>
                <a:gd name="T5" fmla="*/ 684 h 684"/>
                <a:gd name="T6" fmla="*/ 0 w 1078"/>
                <a:gd name="T7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684">
                  <a:moveTo>
                    <a:pt x="0" y="684"/>
                  </a:moveTo>
                  <a:cubicBezTo>
                    <a:pt x="291" y="684"/>
                    <a:pt x="310" y="0"/>
                    <a:pt x="553" y="0"/>
                  </a:cubicBezTo>
                  <a:cubicBezTo>
                    <a:pt x="795" y="0"/>
                    <a:pt x="779" y="684"/>
                    <a:pt x="1078" y="684"/>
                  </a:cubicBezTo>
                  <a:cubicBezTo>
                    <a:pt x="0" y="684"/>
                    <a:pt x="0" y="684"/>
                    <a:pt x="0" y="684"/>
                  </a:cubicBezTo>
                  <a:close/>
                </a:path>
              </a:pathLst>
            </a:custGeom>
            <a:solidFill>
              <a:srgbClr val="89BEF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35025" y="1140460"/>
              <a:ext cx="3676650" cy="1135380"/>
            </a:xfrm>
            <a:custGeom>
              <a:avLst/>
              <a:gdLst>
                <a:gd name="T0" fmla="*/ 0 w 1077"/>
                <a:gd name="T1" fmla="*/ 332 h 332"/>
                <a:gd name="T2" fmla="*/ 392 w 1077"/>
                <a:gd name="T3" fmla="*/ 0 h 332"/>
                <a:gd name="T4" fmla="*/ 1077 w 1077"/>
                <a:gd name="T5" fmla="*/ 332 h 332"/>
                <a:gd name="T6" fmla="*/ 0 w 1077"/>
                <a:gd name="T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7" h="332">
                  <a:moveTo>
                    <a:pt x="0" y="332"/>
                  </a:moveTo>
                  <a:cubicBezTo>
                    <a:pt x="155" y="332"/>
                    <a:pt x="150" y="0"/>
                    <a:pt x="392" y="0"/>
                  </a:cubicBezTo>
                  <a:cubicBezTo>
                    <a:pt x="634" y="0"/>
                    <a:pt x="557" y="332"/>
                    <a:pt x="1077" y="332"/>
                  </a:cubicBezTo>
                  <a:cubicBezTo>
                    <a:pt x="0" y="332"/>
                    <a:pt x="0" y="332"/>
                    <a:pt x="0" y="332"/>
                  </a:cubicBezTo>
                  <a:close/>
                </a:path>
              </a:pathLst>
            </a:custGeom>
            <a:solidFill>
              <a:srgbClr val="FABD34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 flipH="1">
              <a:off x="4470400" y="1601470"/>
              <a:ext cx="3837940" cy="674370"/>
            </a:xfrm>
            <a:custGeom>
              <a:avLst/>
              <a:gdLst>
                <a:gd name="T0" fmla="*/ 0 w 1077"/>
                <a:gd name="T1" fmla="*/ 332 h 332"/>
                <a:gd name="T2" fmla="*/ 392 w 1077"/>
                <a:gd name="T3" fmla="*/ 0 h 332"/>
                <a:gd name="T4" fmla="*/ 1077 w 1077"/>
                <a:gd name="T5" fmla="*/ 332 h 332"/>
                <a:gd name="T6" fmla="*/ 0 w 1077"/>
                <a:gd name="T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7" h="332">
                  <a:moveTo>
                    <a:pt x="0" y="332"/>
                  </a:moveTo>
                  <a:cubicBezTo>
                    <a:pt x="155" y="332"/>
                    <a:pt x="150" y="0"/>
                    <a:pt x="392" y="0"/>
                  </a:cubicBezTo>
                  <a:cubicBezTo>
                    <a:pt x="634" y="0"/>
                    <a:pt x="557" y="332"/>
                    <a:pt x="1077" y="332"/>
                  </a:cubicBezTo>
                  <a:cubicBezTo>
                    <a:pt x="0" y="332"/>
                    <a:pt x="0" y="332"/>
                    <a:pt x="0" y="332"/>
                  </a:cubicBezTo>
                  <a:close/>
                </a:path>
              </a:pathLst>
            </a:custGeom>
            <a:solidFill>
              <a:srgbClr val="FA4734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4" name="TextBox 13"/>
          <p:cNvSpPr txBox="1">
            <a:spLocks/>
          </p:cNvSpPr>
          <p:nvPr/>
        </p:nvSpPr>
        <p:spPr>
          <a:xfrm rot="0">
            <a:off x="2074545" y="2275840"/>
            <a:ext cx="4994275" cy="31381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cap="none" spc="-150" dirty="0" smtClean="0" b="1" strike="noStrike">
                <a:solidFill>
                  <a:srgbClr val="0A2B6D"/>
                </a:solidFill>
                <a:latin typeface="Arial" charset="0"/>
                <a:ea typeface="Arial" charset="0"/>
              </a:rPr>
              <a:t>Q &amp; A</a:t>
            </a:r>
            <a:endParaRPr lang="ko-KR" altLang="en-US" sz="6600" cap="none" dirty="0" smtClean="0" b="1" strike="noStrike">
              <a:solidFill>
                <a:srgbClr val="0A2B6D"/>
              </a:solidFill>
              <a:latin typeface="Arial" charset="0"/>
              <a:ea typeface="Arial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600" cap="none" dirty="0" smtClean="0" b="1" strike="noStrike">
              <a:solidFill>
                <a:srgbClr val="0A2B6D"/>
              </a:solidFill>
              <a:latin typeface="Arial" charset="0"/>
              <a:ea typeface="Arial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cap="none" spc="-150" dirty="0" smtClean="0" b="1" strike="noStrike">
                <a:solidFill>
                  <a:srgbClr val="0A2B6D"/>
                </a:solidFill>
                <a:latin typeface="Arial" charset="0"/>
                <a:ea typeface="Arial" charset="0"/>
              </a:rPr>
              <a:t>THANK YOU</a:t>
            </a:r>
            <a:endParaRPr lang="ko-KR" altLang="en-US" sz="6600" cap="none" dirty="0" smtClean="0" b="1" strike="noStrike">
              <a:solidFill>
                <a:srgbClr val="0A2B6D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256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2095500" y="4153535"/>
            <a:ext cx="8105140" cy="2704465"/>
            <a:chOff x="2095500" y="4153535"/>
            <a:chExt cx="8105140" cy="2704465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749800" y="4153535"/>
              <a:ext cx="3678555" cy="2704465"/>
            </a:xfrm>
            <a:custGeom>
              <a:avLst/>
              <a:gdLst>
                <a:gd name="T0" fmla="*/ 0 w 1077"/>
                <a:gd name="T1" fmla="*/ 863 h 863"/>
                <a:gd name="T2" fmla="*/ 552 w 1077"/>
                <a:gd name="T3" fmla="*/ 0 h 863"/>
                <a:gd name="T4" fmla="*/ 1077 w 1077"/>
                <a:gd name="T5" fmla="*/ 863 h 863"/>
                <a:gd name="T6" fmla="*/ 0 w 1077"/>
                <a:gd name="T7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7" h="863">
                  <a:moveTo>
                    <a:pt x="0" y="863"/>
                  </a:moveTo>
                  <a:cubicBezTo>
                    <a:pt x="290" y="863"/>
                    <a:pt x="309" y="0"/>
                    <a:pt x="552" y="0"/>
                  </a:cubicBezTo>
                  <a:cubicBezTo>
                    <a:pt x="794" y="0"/>
                    <a:pt x="778" y="863"/>
                    <a:pt x="1077" y="863"/>
                  </a:cubicBezTo>
                  <a:cubicBezTo>
                    <a:pt x="0" y="863"/>
                    <a:pt x="0" y="863"/>
                    <a:pt x="0" y="863"/>
                  </a:cubicBezTo>
                  <a:close/>
                </a:path>
              </a:pathLst>
            </a:custGeom>
            <a:solidFill>
              <a:srgbClr val="33AFA3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6518910" y="4978400"/>
              <a:ext cx="3681730" cy="1879600"/>
            </a:xfrm>
            <a:custGeom>
              <a:avLst/>
              <a:gdLst>
                <a:gd name="T0" fmla="*/ 0 w 1078"/>
                <a:gd name="T1" fmla="*/ 684 h 684"/>
                <a:gd name="T2" fmla="*/ 553 w 1078"/>
                <a:gd name="T3" fmla="*/ 0 h 684"/>
                <a:gd name="T4" fmla="*/ 1078 w 1078"/>
                <a:gd name="T5" fmla="*/ 684 h 684"/>
                <a:gd name="T6" fmla="*/ 0 w 1078"/>
                <a:gd name="T7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684">
                  <a:moveTo>
                    <a:pt x="0" y="684"/>
                  </a:moveTo>
                  <a:cubicBezTo>
                    <a:pt x="291" y="684"/>
                    <a:pt x="310" y="0"/>
                    <a:pt x="553" y="0"/>
                  </a:cubicBezTo>
                  <a:cubicBezTo>
                    <a:pt x="795" y="0"/>
                    <a:pt x="779" y="684"/>
                    <a:pt x="1078" y="684"/>
                  </a:cubicBezTo>
                  <a:cubicBezTo>
                    <a:pt x="0" y="684"/>
                    <a:pt x="0" y="684"/>
                    <a:pt x="0" y="684"/>
                  </a:cubicBezTo>
                  <a:close/>
                </a:path>
              </a:pathLst>
            </a:custGeom>
            <a:solidFill>
              <a:srgbClr val="89BEF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578860" y="5721985"/>
              <a:ext cx="3677285" cy="1136015"/>
            </a:xfrm>
            <a:custGeom>
              <a:avLst/>
              <a:gdLst>
                <a:gd name="T0" fmla="*/ 0 w 1077"/>
                <a:gd name="T1" fmla="*/ 332 h 332"/>
                <a:gd name="T2" fmla="*/ 392 w 1077"/>
                <a:gd name="T3" fmla="*/ 0 h 332"/>
                <a:gd name="T4" fmla="*/ 1077 w 1077"/>
                <a:gd name="T5" fmla="*/ 332 h 332"/>
                <a:gd name="T6" fmla="*/ 0 w 1077"/>
                <a:gd name="T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7" h="332">
                  <a:moveTo>
                    <a:pt x="0" y="332"/>
                  </a:moveTo>
                  <a:cubicBezTo>
                    <a:pt x="155" y="332"/>
                    <a:pt x="150" y="0"/>
                    <a:pt x="392" y="0"/>
                  </a:cubicBezTo>
                  <a:cubicBezTo>
                    <a:pt x="634" y="0"/>
                    <a:pt x="557" y="332"/>
                    <a:pt x="1077" y="332"/>
                  </a:cubicBezTo>
                  <a:cubicBezTo>
                    <a:pt x="0" y="332"/>
                    <a:pt x="0" y="332"/>
                    <a:pt x="0" y="332"/>
                  </a:cubicBezTo>
                  <a:close/>
                </a:path>
              </a:pathLst>
            </a:custGeom>
            <a:solidFill>
              <a:srgbClr val="FABD34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095500" y="6182995"/>
              <a:ext cx="3837940" cy="675005"/>
            </a:xfrm>
            <a:custGeom>
              <a:avLst/>
              <a:gdLst>
                <a:gd name="T0" fmla="*/ 0 w 1077"/>
                <a:gd name="T1" fmla="*/ 332 h 332"/>
                <a:gd name="T2" fmla="*/ 392 w 1077"/>
                <a:gd name="T3" fmla="*/ 0 h 332"/>
                <a:gd name="T4" fmla="*/ 1077 w 1077"/>
                <a:gd name="T5" fmla="*/ 332 h 332"/>
                <a:gd name="T6" fmla="*/ 0 w 1077"/>
                <a:gd name="T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7" h="332">
                  <a:moveTo>
                    <a:pt x="0" y="332"/>
                  </a:moveTo>
                  <a:cubicBezTo>
                    <a:pt x="155" y="332"/>
                    <a:pt x="150" y="0"/>
                    <a:pt x="392" y="0"/>
                  </a:cubicBezTo>
                  <a:cubicBezTo>
                    <a:pt x="634" y="0"/>
                    <a:pt x="557" y="332"/>
                    <a:pt x="1077" y="332"/>
                  </a:cubicBezTo>
                  <a:cubicBezTo>
                    <a:pt x="0" y="332"/>
                    <a:pt x="0" y="332"/>
                    <a:pt x="0" y="332"/>
                  </a:cubicBezTo>
                  <a:close/>
                </a:path>
              </a:pathLst>
            </a:custGeom>
            <a:solidFill>
              <a:srgbClr val="FA4734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F27874D-2202-4224-9A6D-242A2FACEDC4}"/>
              </a:ext>
            </a:extLst>
          </p:cNvPr>
          <p:cNvSpPr txBox="1"/>
          <p:nvPr/>
        </p:nvSpPr>
        <p:spPr>
          <a:xfrm>
            <a:off x="1089660" y="1337945"/>
            <a:ext cx="1259840" cy="615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0" b="1" spc="-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Noto Sans CJK KR Bold" panose="020B0800000000000000" pitchFamily="34" charset="-127"/>
                <a:cs typeface="Arial" panose="020B0604020202020204" pitchFamily="34" charset="0"/>
              </a:rPr>
              <a:t>NDEX</a:t>
            </a:r>
            <a:endParaRPr lang="ko-KR" altLang="en-US" sz="4000" b="1" spc="-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Noto Sans CJK KR Bold" panose="020B08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FF11F7D-FD6A-41BA-9AD8-C02AA9D4BF8F}"/>
              </a:ext>
            </a:extLst>
          </p:cNvPr>
          <p:cNvCxnSpPr>
            <a:cxnSpLocks/>
          </p:cNvCxnSpPr>
          <p:nvPr/>
        </p:nvCxnSpPr>
        <p:spPr>
          <a:xfrm>
            <a:off x="993140" y="0"/>
            <a:ext cx="0" cy="1844675"/>
          </a:xfrm>
          <a:prstGeom prst="line">
            <a:avLst/>
          </a:prstGeom>
          <a:ln w="793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868045" y="2322195"/>
            <a:ext cx="2051685" cy="461645"/>
            <a:chOff x="868045" y="2322195"/>
            <a:chExt cx="2051685" cy="461645"/>
          </a:xfrm>
        </p:grpSpPr>
        <p:sp>
          <p:nvSpPr>
            <p:cNvPr id="50" name="직사각형 49"/>
            <p:cNvSpPr>
              <a:spLocks/>
            </p:cNvSpPr>
            <p:nvPr/>
          </p:nvSpPr>
          <p:spPr>
            <a:xfrm rot="0">
              <a:off x="1299210" y="2322195"/>
              <a:ext cx="4585970" cy="461010"/>
            </a:xfrm>
            <a:prstGeom prst="rect"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1" strike="noStrike">
                  <a:solidFill>
                    <a:srgbClr val="0A2B6D"/>
                  </a:solidFill>
                  <a:latin typeface="맑은 고딕" charset="0"/>
                  <a:ea typeface="맑은 고딕" charset="0"/>
                </a:rPr>
                <a:t>주제 선정의 배경 및 SOLUTION</a:t>
              </a:r>
              <a:endParaRPr lang="ko-KR" altLang="en-US" sz="2400" cap="none" dirty="0" smtClean="0" b="1" strike="noStrike">
                <a:solidFill>
                  <a:srgbClr val="0A2B6D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1" name="직사각형 50"/>
            <p:cNvSpPr>
              <a:spLocks/>
            </p:cNvSpPr>
            <p:nvPr/>
          </p:nvSpPr>
          <p:spPr>
            <a:xfrm rot="0">
              <a:off x="868045" y="2322195"/>
              <a:ext cx="518795" cy="462280"/>
            </a:xfrm>
            <a:prstGeom prst="rect"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 strike="noStrike">
                  <a:solidFill>
                    <a:schemeClr val="bg1">
                      <a:lumMod val="65000"/>
                    </a:schemeClr>
                  </a:solidFill>
                  <a:latin typeface="맑은 고딕" charset="0"/>
                  <a:ea typeface="맑은 고딕" charset="0"/>
                </a:rPr>
                <a:t>01</a:t>
              </a:r>
              <a:endParaRPr lang="ko-KR" altLang="en-US" sz="2400" cap="none" dirty="0" smtClean="0" b="0" strike="noStrike">
                <a:solidFill>
                  <a:schemeClr val="bg1">
                    <a:lumMod val="6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55" name="직선 연결선 54"/>
          <p:cNvCxnSpPr/>
          <p:nvPr/>
        </p:nvCxnSpPr>
        <p:spPr>
          <a:xfrm>
            <a:off x="943610" y="2958465"/>
            <a:ext cx="314198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7094855" y="2707640"/>
            <a:ext cx="129540" cy="140335"/>
          </a:xfrm>
          <a:prstGeom prst="ellipse">
            <a:avLst/>
          </a:prstGeom>
          <a:noFill/>
          <a:ln w="25400">
            <a:solidFill>
              <a:srgbClr val="B5E9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6596380" y="2707640"/>
            <a:ext cx="129540" cy="140335"/>
          </a:xfrm>
          <a:prstGeom prst="ellipse">
            <a:avLst/>
          </a:prstGeom>
          <a:solidFill>
            <a:srgbClr val="B5E9D2"/>
          </a:solidFill>
          <a:ln w="25400">
            <a:solidFill>
              <a:srgbClr val="B5E9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289800" y="2630805"/>
            <a:ext cx="1138555" cy="283845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altLang="ko-KR" sz="1000" smtClean="0">
                <a:gradFill>
                  <a:gsLst>
                    <a:gs pos="100000">
                      <a:srgbClr val="95DDCC"/>
                    </a:gs>
                    <a:gs pos="100000">
                      <a:srgbClr val="A1CCE9"/>
                    </a:gs>
                  </a:gsLst>
                  <a:lin ang="5400000" scaled="1"/>
                </a:gradFill>
              </a:rPr>
              <a:t>Career </a:t>
            </a:r>
            <a:endParaRPr lang="ko-KR" altLang="en-US" sz="1000">
              <a:gradFill>
                <a:gsLst>
                  <a:gs pos="100000">
                    <a:srgbClr val="95DDCC"/>
                  </a:gs>
                  <a:gs pos="100000">
                    <a:srgbClr val="A1CCE9"/>
                  </a:gs>
                </a:gsLst>
                <a:lin ang="5400000" scaled="1"/>
              </a:gra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8374380" y="4153535"/>
            <a:ext cx="129540" cy="129540"/>
          </a:xfrm>
          <a:prstGeom prst="ellipse">
            <a:avLst/>
          </a:prstGeom>
          <a:solidFill>
            <a:srgbClr val="BDDFED"/>
          </a:solidFill>
          <a:ln w="25400">
            <a:solidFill>
              <a:srgbClr val="BDDF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8027035" y="1688465"/>
            <a:ext cx="129540" cy="129540"/>
          </a:xfrm>
          <a:prstGeom prst="ellipse">
            <a:avLst/>
          </a:prstGeom>
          <a:noFill/>
          <a:ln w="28575">
            <a:solidFill>
              <a:srgbClr val="DFD5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213725" y="1622425"/>
            <a:ext cx="1138555" cy="26162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altLang="ko-KR" sz="1000">
                <a:gradFill>
                  <a:gsLst>
                    <a:gs pos="100000">
                      <a:srgbClr val="D4C6C9"/>
                    </a:gs>
                    <a:gs pos="100000">
                      <a:srgbClr val="A1CCE9"/>
                    </a:gs>
                  </a:gsLst>
                  <a:lin ang="5400000" scaled="1"/>
                </a:gradFill>
              </a:rPr>
              <a:t>P</a:t>
            </a:r>
            <a:r>
              <a:rPr lang="en-US" altLang="ko-KR" sz="1000" smtClean="0">
                <a:gradFill>
                  <a:gsLst>
                    <a:gs pos="100000">
                      <a:srgbClr val="D4C6C9"/>
                    </a:gs>
                    <a:gs pos="100000">
                      <a:srgbClr val="A1CCE9"/>
                    </a:gs>
                  </a:gsLst>
                  <a:lin ang="5400000" scaled="1"/>
                </a:gradFill>
              </a:rPr>
              <a:t>rofession</a:t>
            </a:r>
            <a:endParaRPr lang="ko-KR" altLang="en-US" sz="1000">
              <a:gradFill>
                <a:gsLst>
                  <a:gs pos="100000">
                    <a:srgbClr val="D4C6C9"/>
                  </a:gs>
                  <a:gs pos="100000">
                    <a:srgbClr val="A1CCE9"/>
                  </a:gs>
                </a:gsLst>
                <a:lin ang="5400000" scaled="1"/>
              </a:gra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27015" y="1622425"/>
            <a:ext cx="1138555" cy="26162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altLang="ko-KR" sz="1000">
                <a:gradFill>
                  <a:gsLst>
                    <a:gs pos="100000">
                      <a:srgbClr val="FBCDC4"/>
                    </a:gs>
                    <a:gs pos="100000">
                      <a:srgbClr val="A1CCE9"/>
                    </a:gs>
                  </a:gsLst>
                  <a:lin ang="5400000" scaled="1"/>
                </a:gradFill>
              </a:rPr>
              <a:t>V</a:t>
            </a:r>
            <a:r>
              <a:rPr lang="en-US" altLang="ko-KR" sz="1000" smtClean="0">
                <a:gradFill>
                  <a:gsLst>
                    <a:gs pos="100000">
                      <a:srgbClr val="FBCDC4"/>
                    </a:gs>
                    <a:gs pos="100000">
                      <a:srgbClr val="A1CCE9"/>
                    </a:gs>
                  </a:gsLst>
                  <a:lin ang="5400000" scaled="1"/>
                </a:gradFill>
              </a:rPr>
              <a:t>ocational training </a:t>
            </a:r>
            <a:endParaRPr lang="ko-KR" altLang="en-US" sz="1000">
              <a:gradFill>
                <a:gsLst>
                  <a:gs pos="100000">
                    <a:srgbClr val="FBCDC4"/>
                  </a:gs>
                  <a:gs pos="100000">
                    <a:srgbClr val="A1CCE9"/>
                  </a:gs>
                </a:gsLst>
                <a:lin ang="5400000" scaled="1"/>
              </a:gra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6983730" y="697865"/>
            <a:ext cx="129540" cy="129540"/>
          </a:xfrm>
          <a:prstGeom prst="ellipse">
            <a:avLst/>
          </a:prstGeom>
          <a:solidFill>
            <a:srgbClr val="B4E5E5"/>
          </a:solidFill>
          <a:ln w="25400">
            <a:solidFill>
              <a:srgbClr val="B4E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7171055" y="631190"/>
            <a:ext cx="1138555" cy="26162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altLang="ko-KR" sz="1000" smtClean="0">
                <a:gradFill>
                  <a:gsLst>
                    <a:gs pos="100000">
                      <a:srgbClr val="96DCDA"/>
                    </a:gs>
                    <a:gs pos="100000">
                      <a:srgbClr val="A1CCE9"/>
                    </a:gs>
                  </a:gsLst>
                  <a:lin ang="5400000" scaled="1"/>
                </a:gradFill>
              </a:rPr>
              <a:t>Occupation</a:t>
            </a:r>
            <a:endParaRPr lang="ko-KR" altLang="en-US" sz="1000" kern="1200">
              <a:gradFill>
                <a:gsLst>
                  <a:gs pos="100000">
                    <a:srgbClr val="96DCDA"/>
                  </a:gs>
                  <a:gs pos="100000">
                    <a:srgbClr val="A1CCE9"/>
                  </a:gs>
                </a:gsLst>
                <a:lin ang="5400000" scaled="1"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594860" y="697865"/>
            <a:ext cx="129540" cy="129540"/>
          </a:xfrm>
          <a:prstGeom prst="ellipse">
            <a:avLst/>
          </a:prstGeom>
          <a:noFill/>
          <a:ln w="12700">
            <a:solidFill>
              <a:srgbClr val="FBC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5130165" y="1688465"/>
            <a:ext cx="129540" cy="129540"/>
          </a:xfrm>
          <a:prstGeom prst="ellipse">
            <a:avLst/>
          </a:prstGeom>
          <a:solidFill>
            <a:srgbClr val="FBCDC4"/>
          </a:solidFill>
          <a:ln w="12700">
            <a:solidFill>
              <a:srgbClr val="FBC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868045" y="3104515"/>
            <a:ext cx="2955290" cy="461645"/>
            <a:chOff x="868045" y="3104515"/>
            <a:chExt cx="2955290" cy="461645"/>
          </a:xfrm>
        </p:grpSpPr>
        <p:sp>
          <p:nvSpPr>
            <p:cNvPr id="82" name="직사각형 81"/>
            <p:cNvSpPr>
              <a:spLocks/>
            </p:cNvSpPr>
            <p:nvPr/>
          </p:nvSpPr>
          <p:spPr>
            <a:xfrm rot="0">
              <a:off x="1299210" y="3104515"/>
              <a:ext cx="1402715" cy="461010"/>
            </a:xfrm>
            <a:prstGeom prst="rect"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1" strike="noStrike">
                  <a:solidFill>
                    <a:srgbClr val="0A2B6D"/>
                  </a:solidFill>
                  <a:latin typeface="맑은 고딕" charset="0"/>
                  <a:ea typeface="맑은 고딕" charset="0"/>
                </a:rPr>
                <a:t>프로젝트</a:t>
              </a:r>
              <a:endParaRPr lang="ko-KR" altLang="en-US" sz="2400" cap="none" dirty="0" smtClean="0" b="1" strike="noStrike">
                <a:solidFill>
                  <a:srgbClr val="0A2B6D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3" name="직사각형 82"/>
            <p:cNvSpPr>
              <a:spLocks/>
            </p:cNvSpPr>
            <p:nvPr/>
          </p:nvSpPr>
          <p:spPr>
            <a:xfrm rot="0">
              <a:off x="868045" y="3104515"/>
              <a:ext cx="518795" cy="462280"/>
            </a:xfrm>
            <a:prstGeom prst="rect"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 strike="noStrike">
                  <a:solidFill>
                    <a:schemeClr val="bg1">
                      <a:lumMod val="65000"/>
                    </a:schemeClr>
                  </a:solidFill>
                  <a:latin typeface="맑은 고딕" charset="0"/>
                  <a:ea typeface="맑은 고딕" charset="0"/>
                </a:rPr>
                <a:t>02</a:t>
              </a:r>
              <a:endParaRPr lang="ko-KR" altLang="en-US" sz="2400" cap="none" dirty="0" smtClean="0" b="0" strike="noStrike">
                <a:solidFill>
                  <a:schemeClr val="bg1">
                    <a:lumMod val="6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943610" y="3752215"/>
            <a:ext cx="314198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868045" y="3900805"/>
            <a:ext cx="1846580" cy="461645"/>
            <a:chOff x="868045" y="3900805"/>
            <a:chExt cx="1846580" cy="461645"/>
          </a:xfrm>
        </p:grpSpPr>
        <p:sp>
          <p:nvSpPr>
            <p:cNvPr id="86" name="직사각형 85"/>
            <p:cNvSpPr>
              <a:spLocks/>
            </p:cNvSpPr>
            <p:nvPr/>
          </p:nvSpPr>
          <p:spPr>
            <a:xfrm rot="0">
              <a:off x="1299210" y="3900805"/>
              <a:ext cx="793115" cy="461010"/>
            </a:xfrm>
            <a:prstGeom prst="rect"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1" strike="noStrike">
                  <a:solidFill>
                    <a:srgbClr val="0A2B6D"/>
                  </a:solidFill>
                  <a:latin typeface="맑은 고딕" charset="0"/>
                  <a:ea typeface="맑은 고딕" charset="0"/>
                </a:rPr>
                <a:t>시연</a:t>
              </a:r>
              <a:endParaRPr lang="ko-KR" altLang="en-US" sz="2400" cap="none" dirty="0" smtClean="0" b="1" strike="noStrike">
                <a:solidFill>
                  <a:srgbClr val="0A2B6D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7" name="직사각형 86"/>
            <p:cNvSpPr>
              <a:spLocks/>
            </p:cNvSpPr>
            <p:nvPr/>
          </p:nvSpPr>
          <p:spPr>
            <a:xfrm rot="0">
              <a:off x="868045" y="3900805"/>
              <a:ext cx="518795" cy="462280"/>
            </a:xfrm>
            <a:prstGeom prst="rect"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 strike="noStrike">
                  <a:solidFill>
                    <a:schemeClr val="bg1">
                      <a:lumMod val="65000"/>
                    </a:schemeClr>
                  </a:solidFill>
                  <a:latin typeface="맑은 고딕" charset="0"/>
                  <a:ea typeface="맑은 고딕" charset="0"/>
                </a:rPr>
                <a:t>03</a:t>
              </a:r>
              <a:endParaRPr lang="ko-KR" altLang="en-US" sz="2400" cap="none" dirty="0" smtClean="0" b="0" strike="noStrike">
                <a:solidFill>
                  <a:schemeClr val="bg1">
                    <a:lumMod val="6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88" name="직선 연결선 87"/>
          <p:cNvCxnSpPr/>
          <p:nvPr/>
        </p:nvCxnSpPr>
        <p:spPr>
          <a:xfrm>
            <a:off x="943610" y="4548505"/>
            <a:ext cx="314198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868045" y="4697730"/>
            <a:ext cx="1846580" cy="461645"/>
            <a:chOff x="868045" y="4697730"/>
            <a:chExt cx="1846580" cy="461645"/>
          </a:xfrm>
        </p:grpSpPr>
        <p:sp>
          <p:nvSpPr>
            <p:cNvPr id="90" name="직사각형 89"/>
            <p:cNvSpPr>
              <a:spLocks/>
            </p:cNvSpPr>
            <p:nvPr/>
          </p:nvSpPr>
          <p:spPr>
            <a:xfrm rot="0">
              <a:off x="1299210" y="4697730"/>
              <a:ext cx="1110615" cy="461010"/>
            </a:xfrm>
            <a:prstGeom prst="rect"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1" strike="noStrike">
                  <a:solidFill>
                    <a:srgbClr val="0A2B6D"/>
                  </a:solidFill>
                  <a:latin typeface="맑은 고딕" charset="0"/>
                  <a:ea typeface="맑은 고딕" charset="0"/>
                </a:rPr>
                <a:t>Q &amp; A</a:t>
              </a:r>
              <a:endParaRPr lang="ko-KR" altLang="en-US" sz="2400" cap="none" dirty="0" smtClean="0" b="1" strike="noStrike">
                <a:solidFill>
                  <a:srgbClr val="0A2B6D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1" name="직사각형 90"/>
            <p:cNvSpPr>
              <a:spLocks/>
            </p:cNvSpPr>
            <p:nvPr/>
          </p:nvSpPr>
          <p:spPr>
            <a:xfrm rot="0">
              <a:off x="868045" y="4697730"/>
              <a:ext cx="518795" cy="462280"/>
            </a:xfrm>
            <a:prstGeom prst="rect"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0" strike="noStrike">
                  <a:solidFill>
                    <a:schemeClr val="bg1">
                      <a:lumMod val="65000"/>
                    </a:schemeClr>
                  </a:solidFill>
                  <a:latin typeface="맑은 고딕" charset="0"/>
                  <a:ea typeface="맑은 고딕" charset="0"/>
                </a:rPr>
                <a:t>04</a:t>
              </a:r>
              <a:endParaRPr lang="ko-KR" altLang="en-US" sz="2400" cap="none" dirty="0" smtClean="0" b="0" strike="noStrike">
                <a:solidFill>
                  <a:schemeClr val="bg1">
                    <a:lumMod val="6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92" name="직선 연결선 91"/>
          <p:cNvCxnSpPr/>
          <p:nvPr/>
        </p:nvCxnSpPr>
        <p:spPr>
          <a:xfrm>
            <a:off x="943610" y="5344795"/>
            <a:ext cx="314198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481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405765" y="469265"/>
            <a:ext cx="6468110" cy="479425"/>
          </a:xfr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rgbClr val="0A2B6D"/>
                </a:solidFill>
                <a:latin typeface="맑은 고딕" charset="0"/>
                <a:ea typeface="맑은 고딕" charset="0"/>
              </a:rPr>
              <a:t>주제 선정의 배경</a:t>
            </a:r>
            <a:endParaRPr lang="ko-KR" altLang="en-US" sz="2800" cap="none" dirty="0" smtClean="0" b="1" strike="noStrike">
              <a:solidFill>
                <a:srgbClr val="0A2B6D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6" name="그림 25" descr="C:/Users/Playdata/AppData/Roaming/PolarisOffice/ETemp/12852_17830328/fImage11368783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2475" y="3334385"/>
            <a:ext cx="7192010" cy="848360"/>
          </a:xfrm>
          <a:prstGeom prst="rect"/>
          <a:noFill/>
        </p:spPr>
      </p:pic>
      <p:pic>
        <p:nvPicPr>
          <p:cNvPr id="27" name="그림 26" descr="C:/Users/Playdata/AppData/Roaming/PolarisOffice/ETemp/12852_17830328/fImage5375784846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43100" y="1653540"/>
            <a:ext cx="5258435" cy="638810"/>
          </a:xfrm>
          <a:prstGeom prst="rect"/>
          <a:noFill/>
        </p:spPr>
      </p:pic>
      <p:sp>
        <p:nvSpPr>
          <p:cNvPr id="29" name="텍스트 상자 28"/>
          <p:cNvSpPr txBox="1">
            <a:spLocks/>
          </p:cNvSpPr>
          <p:nvPr/>
        </p:nvSpPr>
        <p:spPr>
          <a:xfrm rot="0">
            <a:off x="-363220" y="1045209"/>
            <a:ext cx="9418320" cy="24923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600" cap="none" dirty="0" smtClean="0" b="1" strike="noStrike">
                <a:solidFill>
                  <a:srgbClr val="00007E"/>
                </a:solidFill>
                <a:latin typeface="돋움체" charset="0"/>
                <a:ea typeface="돋움체" charset="0"/>
              </a:rPr>
              <a:t>“      ”</a:t>
            </a:r>
            <a:endParaRPr lang="ko-KR" altLang="en-US" sz="15600" cap="none" dirty="0" smtClean="0" b="1" strike="noStrike">
              <a:solidFill>
                <a:srgbClr val="00007E"/>
              </a:solidFill>
              <a:latin typeface="돋움체" charset="0"/>
              <a:ea typeface="돋움체" charset="0"/>
            </a:endParaRPr>
          </a:p>
        </p:txBody>
      </p:sp>
      <p:pic>
        <p:nvPicPr>
          <p:cNvPr id="30" name="그림 29" descr="C:/Users/Playdata/AppData/Roaming/PolarisOffice/ETemp/12852_17830328/fImage108127876334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0000">
            <a:off x="780415" y="5024120"/>
            <a:ext cx="7325360" cy="991235"/>
          </a:xfrm>
          <a:prstGeom prst="rect"/>
          <a:noFill/>
        </p:spPr>
      </p:pic>
      <p:pic>
        <p:nvPicPr>
          <p:cNvPr id="28" name="그림 27" descr="C:/Users/Playdata/AppData/Roaming/PolarisOffice/ETemp/12852_17830328/fImage103127856500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>
            <a:off x="833755" y="4285615"/>
            <a:ext cx="7852410" cy="488315"/>
          </a:xfrm>
          <a:prstGeom prst="rect"/>
          <a:noFill/>
        </p:spPr>
      </p:pic>
      <p:pic>
        <p:nvPicPr>
          <p:cNvPr id="31" name="그림 30" descr="C:/Users/Playdata/AppData/Roaming/PolarisOffice/ETemp/12852_17830328/fImage70137889169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2295" y="6099810"/>
            <a:ext cx="7967345" cy="600710"/>
          </a:xfrm>
          <a:prstGeom prst="rect"/>
          <a:noFill/>
        </p:spPr>
      </p:pic>
      <p:sp>
        <p:nvSpPr>
          <p:cNvPr id="32" name="도형 31"/>
          <p:cNvSpPr>
            <a:spLocks/>
          </p:cNvSpPr>
          <p:nvPr/>
        </p:nvSpPr>
        <p:spPr>
          <a:xfrm rot="16200000">
            <a:off x="4204335" y="2442210"/>
            <a:ext cx="727710" cy="728980"/>
          </a:xfrm>
          <a:prstGeom prst="rightArrow"/>
          <a:solidFill>
            <a:srgbClr val="0000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31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405765" y="469265"/>
            <a:ext cx="6468110" cy="479425"/>
          </a:xfr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rgbClr val="0A2B6D"/>
                </a:solidFill>
                <a:latin typeface="맑은 고딕" charset="0"/>
                <a:ea typeface="맑은 고딕" charset="0"/>
              </a:rPr>
              <a:t>SOLUTION</a:t>
            </a:r>
            <a:endParaRPr lang="ko-KR" altLang="en-US" sz="2800" cap="none" dirty="0" smtClean="0" b="1" strike="noStrike">
              <a:solidFill>
                <a:srgbClr val="0A2B6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44135" y="3221990"/>
            <a:ext cx="3297555" cy="4000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144135" y="4498340"/>
            <a:ext cx="3297555" cy="4000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22605" y="2294890"/>
            <a:ext cx="3985895" cy="3656330"/>
            <a:chOff x="522605" y="2294890"/>
            <a:chExt cx="3985895" cy="365633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27" b="11858"/>
            <a:stretch/>
          </p:blipFill>
          <p:spPr>
            <a:xfrm>
              <a:off x="659130" y="2426335"/>
              <a:ext cx="3710305" cy="234569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61" b="19049"/>
            <a:stretch/>
          </p:blipFill>
          <p:spPr>
            <a:xfrm>
              <a:off x="522605" y="2294890"/>
              <a:ext cx="3985895" cy="3656330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5348605" y="2336165"/>
            <a:ext cx="3060700" cy="533400"/>
            <a:chOff x="5348605" y="2336165"/>
            <a:chExt cx="3060700" cy="533400"/>
          </a:xfrm>
        </p:grpSpPr>
        <p:sp>
          <p:nvSpPr>
            <p:cNvPr id="15" name="TextBox 14"/>
            <p:cNvSpPr txBox="1">
              <a:spLocks/>
            </p:cNvSpPr>
            <p:nvPr/>
          </p:nvSpPr>
          <p:spPr>
            <a:xfrm rot="0" flipH="1">
              <a:off x="6261735" y="2341245"/>
              <a:ext cx="2148205" cy="522604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 strike="noStrike">
                  <a:latin typeface="맑은 고딕" charset="0"/>
                  <a:ea typeface="맑은 고딕" charset="0"/>
                </a:rPr>
                <a:t>웹 페이지를 이용하여</a:t>
              </a:r>
              <a:endParaRPr lang="ko-KR" altLang="en-US" sz="1400" cap="none" dirty="0" smtClean="0" b="1" strike="noStrike">
                <a:latin typeface="맑은 고딕" charset="0"/>
                <a:ea typeface="맑은 고딕" charset="0"/>
              </a:endParaRPr>
            </a:p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 strike="noStrike">
                  <a:latin typeface="맑은 고딕" charset="0"/>
                  <a:ea typeface="맑은 고딕" charset="0"/>
                </a:rPr>
                <a:t>귀농에 대한 정보를 제공</a:t>
              </a:r>
              <a:endParaRPr lang="ko-KR" altLang="en-US" sz="14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모서리가 둥근 직사각형 29"/>
            <p:cNvSpPr>
              <a:spLocks/>
            </p:cNvSpPr>
            <p:nvPr/>
          </p:nvSpPr>
          <p:spPr>
            <a:xfrm rot="0">
              <a:off x="5348605" y="2336165"/>
              <a:ext cx="539115" cy="534035"/>
            </a:xfrm>
            <a:prstGeom prst="roundRect">
              <a:avLst>
                <a:gd name="adj" fmla="val 9849"/>
              </a:avLst>
            </a:prstGeom>
            <a:solidFill>
              <a:srgbClr val="F25962"/>
            </a:solidFill>
            <a:ln w="12700" cap="flat" cmpd="sng">
              <a:solidFill>
                <a:srgbClr val="F25962">
                  <a:alpha val="100000"/>
                </a:srgbClr>
              </a:solidFill>
              <a:prstDash val="solid"/>
            </a:ln>
            <a:effectLst>
              <a:outerShdw sx="102000" sy="102000" blurRad="63500" dist="0" dir="0" rotWithShape="0" algn="ctr">
                <a:srgbClr val="000000">
                  <a:alpha val="21960"/>
                </a:srgbClr>
              </a:outerShdw>
            </a:effectLst>
            <a:scene3d>
              <a:camera prst="isometricTopUp">
                <a:rot lat="19476000" lon="18882000" rev="3612000"/>
              </a:camera>
              <a:lightRig rig="threePt" dir="t"/>
            </a:scene3d>
            <a:sp3d extrusionH="127000" prstMaterial="matte">
              <a:bevelT w="6350" h="127000" prst="circ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348605" y="3613150"/>
            <a:ext cx="3416300" cy="742315"/>
            <a:chOff x="5348605" y="3613150"/>
            <a:chExt cx="3416300" cy="742315"/>
          </a:xfrm>
        </p:grpSpPr>
        <p:sp>
          <p:nvSpPr>
            <p:cNvPr id="32" name="모서리가 둥근 직사각형 31"/>
            <p:cNvSpPr>
              <a:spLocks/>
            </p:cNvSpPr>
            <p:nvPr/>
          </p:nvSpPr>
          <p:spPr>
            <a:xfrm rot="0">
              <a:off x="5348605" y="3613150"/>
              <a:ext cx="539115" cy="534035"/>
            </a:xfrm>
            <a:prstGeom prst="roundRect">
              <a:avLst>
                <a:gd name="adj" fmla="val 9849"/>
              </a:avLst>
            </a:prstGeom>
            <a:solidFill>
              <a:srgbClr val="BFBFBF"/>
            </a:solidFill>
            <a:ln w="12700" cap="flat" cmpd="sng">
              <a:solidFill>
                <a:srgbClr val="BFBFBF">
                  <a:alpha val="100000"/>
                </a:srgbClr>
              </a:solidFill>
              <a:prstDash val="solid"/>
            </a:ln>
            <a:effectLst>
              <a:outerShdw sx="102000" sy="102000" blurRad="63500" dist="0" dir="0" rotWithShape="0" algn="ctr">
                <a:srgbClr val="000000">
                  <a:alpha val="21960"/>
                </a:srgbClr>
              </a:outerShdw>
            </a:effectLst>
            <a:scene3d>
              <a:camera prst="isometricTopUp">
                <a:rot lat="19476000" lon="18882000" rev="3612000"/>
              </a:camera>
              <a:lightRig rig="threePt" dir="t"/>
            </a:scene3d>
            <a:sp3d extrusionH="127000" prstMaterial="matte">
              <a:bevelT w="6350" h="127000" prst="circ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TextBox 37"/>
            <p:cNvSpPr txBox="1">
              <a:spLocks/>
            </p:cNvSpPr>
            <p:nvPr/>
          </p:nvSpPr>
          <p:spPr>
            <a:xfrm rot="0" flipH="1">
              <a:off x="6261735" y="3618230"/>
              <a:ext cx="2503805" cy="73787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 strike="noStrike">
                  <a:latin typeface="맑은 고딕" charset="0"/>
                  <a:ea typeface="맑은 고딕" charset="0"/>
                </a:rPr>
                <a:t>지역별 사용자가 생각하는</a:t>
              </a:r>
              <a:endParaRPr lang="ko-KR" altLang="en-US" sz="1400" cap="none" dirty="0" smtClean="0" b="1" strike="noStrike">
                <a:latin typeface="맑은 고딕" charset="0"/>
                <a:ea typeface="맑은 고딕" charset="0"/>
              </a:endParaRPr>
            </a:p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 strike="noStrike">
                  <a:latin typeface="맑은 고딕" charset="0"/>
                  <a:ea typeface="맑은 고딕" charset="0"/>
                </a:rPr>
                <a:t>귀농에 대한 우선순위에 대한</a:t>
              </a:r>
              <a:endParaRPr lang="ko-KR" altLang="en-US" sz="1400" cap="none" dirty="0" smtClean="0" b="1" strike="noStrike">
                <a:latin typeface="맑은 고딕" charset="0"/>
                <a:ea typeface="맑은 고딕" charset="0"/>
              </a:endParaRPr>
            </a:p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 strike="noStrike">
                  <a:latin typeface="맑은 고딕" charset="0"/>
                  <a:ea typeface="맑은 고딕" charset="0"/>
                </a:rPr>
                <a:t>결과값 상위 10개 지역 추천</a:t>
              </a:r>
              <a:endParaRPr lang="ko-KR" altLang="en-US" sz="14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348605" y="4890135"/>
            <a:ext cx="2882900" cy="533400"/>
            <a:chOff x="5348605" y="4890135"/>
            <a:chExt cx="2882900" cy="533400"/>
          </a:xfrm>
        </p:grpSpPr>
        <p:sp>
          <p:nvSpPr>
            <p:cNvPr id="33" name="모서리가 둥근 직사각형 32"/>
            <p:cNvSpPr>
              <a:spLocks/>
            </p:cNvSpPr>
            <p:nvPr/>
          </p:nvSpPr>
          <p:spPr>
            <a:xfrm rot="0">
              <a:off x="5348605" y="4890135"/>
              <a:ext cx="539115" cy="534035"/>
            </a:xfrm>
            <a:prstGeom prst="roundRect">
              <a:avLst>
                <a:gd name="adj" fmla="val 9849"/>
              </a:avLst>
            </a:prstGeom>
            <a:solidFill>
              <a:srgbClr val="3AC7C4"/>
            </a:solidFill>
            <a:ln w="12700" cap="flat" cmpd="sng">
              <a:solidFill>
                <a:srgbClr val="3AC7C4">
                  <a:alpha val="100000"/>
                </a:srgbClr>
              </a:solidFill>
              <a:prstDash val="solid"/>
            </a:ln>
            <a:effectLst>
              <a:outerShdw sx="102000" sy="102000" blurRad="63500" dist="0" dir="0" rotWithShape="0" algn="ctr">
                <a:srgbClr val="000000">
                  <a:alpha val="21960"/>
                </a:srgbClr>
              </a:outerShdw>
            </a:effectLst>
            <a:scene3d>
              <a:camera prst="isometricTopUp">
                <a:rot lat="19476000" lon="18882000" rev="3612000"/>
              </a:camera>
              <a:lightRig rig="threePt" dir="t"/>
            </a:scene3d>
            <a:sp3d extrusionH="127000" prstMaterial="matte">
              <a:bevelT w="6350" h="127000" prst="circ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TextBox 38"/>
            <p:cNvSpPr txBox="1">
              <a:spLocks/>
            </p:cNvSpPr>
            <p:nvPr/>
          </p:nvSpPr>
          <p:spPr>
            <a:xfrm rot="0" flipH="1">
              <a:off x="6261735" y="4894580"/>
              <a:ext cx="1970405" cy="522604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 strike="noStrike">
                  <a:latin typeface="맑은 고딕" charset="0"/>
                  <a:ea typeface="맑은 고딕" charset="0"/>
                </a:rPr>
                <a:t>지도를 통해 시각화 및</a:t>
              </a:r>
              <a:endParaRPr lang="ko-KR" altLang="en-US" sz="1400" cap="none" dirty="0" smtClean="0" b="1" strike="noStrike">
                <a:latin typeface="맑은 고딕" charset="0"/>
                <a:ea typeface="맑은 고딕" charset="0"/>
              </a:endParaRPr>
            </a:p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 strike="noStrike">
                  <a:latin typeface="맑은 고딕" charset="0"/>
                  <a:ea typeface="맑은 고딕" charset="0"/>
                </a:rPr>
                <a:t>추천 지역의 정보 제공</a:t>
              </a:r>
              <a:endParaRPr lang="ko-KR" altLang="en-US" sz="14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43" name="그림 42" descr="C:/Users/Playdata/AppData/Roaming/PolarisOffice/ETemp/12852_17830328/fImage10017247905724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" y="2442845"/>
            <a:ext cx="3676015" cy="230187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954290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405765" y="469265"/>
            <a:ext cx="6468110" cy="479425"/>
          </a:xfr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rgbClr val="0A2B6D"/>
                </a:solidFill>
                <a:latin typeface="맑은 고딕" charset="0"/>
                <a:ea typeface="맑은 고딕" charset="0"/>
              </a:rPr>
              <a:t>프로젝트 DATA</a:t>
            </a:r>
            <a:endParaRPr lang="ko-KR" altLang="en-US" sz="2800" cap="none" dirty="0" smtClean="0" b="1" strike="noStrike">
              <a:solidFill>
                <a:srgbClr val="0A2B6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 rot="0" flipV="1">
            <a:off x="3593465" y="4434840"/>
            <a:ext cx="424815" cy="1270"/>
          </a:xfrm>
          <a:prstGeom prst="line"/>
          <a:ln w="1587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0">
            <a:off x="5109845" y="4434840"/>
            <a:ext cx="386715" cy="635"/>
          </a:xfrm>
          <a:prstGeom prst="line"/>
          <a:ln w="15875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원호 49"/>
          <p:cNvSpPr/>
          <p:nvPr/>
        </p:nvSpPr>
        <p:spPr>
          <a:xfrm flipH="1">
            <a:off x="787400" y="2947670"/>
            <a:ext cx="2827655" cy="2827655"/>
          </a:xfrm>
          <a:prstGeom prst="arc">
            <a:avLst>
              <a:gd name="adj1" fmla="val 7606141"/>
              <a:gd name="adj2" fmla="val 13958116"/>
            </a:avLst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1" name="원호 50"/>
          <p:cNvSpPr/>
          <p:nvPr/>
        </p:nvSpPr>
        <p:spPr>
          <a:xfrm>
            <a:off x="5490845" y="2947670"/>
            <a:ext cx="2827655" cy="2827655"/>
          </a:xfrm>
          <a:prstGeom prst="arc">
            <a:avLst>
              <a:gd name="adj1" fmla="val 7606141"/>
              <a:gd name="adj2" fmla="val 13958116"/>
            </a:avLst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62555" y="2807970"/>
            <a:ext cx="624840" cy="624840"/>
          </a:xfrm>
          <a:prstGeom prst="ellipse">
            <a:avLst/>
          </a:prstGeom>
          <a:solidFill>
            <a:srgbClr val="F25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135380" y="2781935"/>
            <a:ext cx="1444625" cy="472440"/>
            <a:chOff x="1135380" y="2781935"/>
            <a:chExt cx="1444625" cy="472440"/>
          </a:xfrm>
        </p:grpSpPr>
        <p:sp>
          <p:nvSpPr>
            <p:cNvPr id="57" name="TextBox 56"/>
            <p:cNvSpPr txBox="1">
              <a:spLocks/>
            </p:cNvSpPr>
            <p:nvPr/>
          </p:nvSpPr>
          <p:spPr>
            <a:xfrm rot="0">
              <a:off x="493395" y="2781935"/>
              <a:ext cx="2085975" cy="30734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 strike="noStrike">
                  <a:latin typeface="맑은 고딕" charset="0"/>
                  <a:ea typeface="맑은 고딕" charset="0"/>
                </a:rPr>
                <a:t>강원도 의료시설 데이터</a:t>
              </a:r>
              <a:endParaRPr lang="ko-KR" altLang="en-US" sz="14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58" name="TextBox 57"/>
            <p:cNvSpPr txBox="1">
              <a:spLocks/>
            </p:cNvSpPr>
            <p:nvPr/>
          </p:nvSpPr>
          <p:spPr>
            <a:xfrm rot="0">
              <a:off x="777240" y="2992755"/>
              <a:ext cx="1800225" cy="26098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시군구명, 소재지지번주소</a:t>
              </a:r>
              <a:endParaRPr lang="ko-KR" altLang="en-US" sz="1100" cap="none" dirty="0" smtClean="0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62" name="타원 61"/>
          <p:cNvSpPr>
            <a:spLocks/>
          </p:cNvSpPr>
          <p:nvPr/>
        </p:nvSpPr>
        <p:spPr>
          <a:xfrm rot="0">
            <a:off x="2662555" y="5299710"/>
            <a:ext cx="624840" cy="624840"/>
          </a:xfrm>
          <a:prstGeom prst="ellipse"/>
          <a:solidFill>
            <a:srgbClr val="F4898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868680" y="4228465"/>
            <a:ext cx="1710055" cy="431165"/>
            <a:chOff x="868680" y="4228465"/>
            <a:chExt cx="1710055" cy="431165"/>
          </a:xfrm>
        </p:grpSpPr>
      </p:grpSp>
      <p:grpSp>
        <p:nvGrpSpPr>
          <p:cNvPr id="70" name="그룹 69"/>
          <p:cNvGrpSpPr/>
          <p:nvPr/>
        </p:nvGrpSpPr>
        <p:grpSpPr>
          <a:xfrm>
            <a:off x="1018540" y="5252720"/>
            <a:ext cx="1561465" cy="641985"/>
            <a:chOff x="1018540" y="5252720"/>
            <a:chExt cx="1561465" cy="641985"/>
          </a:xfrm>
        </p:grpSpPr>
        <p:sp>
          <p:nvSpPr>
            <p:cNvPr id="71" name="TextBox 70"/>
            <p:cNvSpPr txBox="1">
              <a:spLocks/>
            </p:cNvSpPr>
            <p:nvPr/>
          </p:nvSpPr>
          <p:spPr>
            <a:xfrm rot="0">
              <a:off x="135890" y="5252720"/>
              <a:ext cx="2441575" cy="30734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 strike="noStrike">
                  <a:latin typeface="맑은 고딕" charset="0"/>
                  <a:ea typeface="맑은 고딕" charset="0"/>
                </a:rPr>
                <a:t>강원도 초중고등학교 데이터</a:t>
              </a:r>
              <a:endParaRPr lang="ko-KR" altLang="en-US" sz="14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 rot="0">
              <a:off x="779780" y="5463540"/>
              <a:ext cx="1800225" cy="26098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시군구명, 소재지지번주소</a:t>
              </a:r>
              <a:endParaRPr lang="ko-KR" altLang="en-US" sz="1100" cap="none" dirty="0" smtClean="0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6563995" y="2781935"/>
            <a:ext cx="1758950" cy="472440"/>
            <a:chOff x="6563995" y="2781935"/>
            <a:chExt cx="1758950" cy="472440"/>
          </a:xfrm>
        </p:grpSpPr>
        <p:sp>
          <p:nvSpPr>
            <p:cNvPr id="80" name="TextBox 79"/>
            <p:cNvSpPr txBox="1">
              <a:spLocks/>
            </p:cNvSpPr>
            <p:nvPr/>
          </p:nvSpPr>
          <p:spPr>
            <a:xfrm rot="0">
              <a:off x="6415405" y="2781935"/>
              <a:ext cx="1908175" cy="3067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 strike="noStrike">
                  <a:latin typeface="맑은 고딕" charset="0"/>
                  <a:ea typeface="맑은 고딕" charset="0"/>
                </a:rPr>
                <a:t>주택 실거래가 데이터</a:t>
              </a:r>
              <a:endParaRPr lang="ko-KR" altLang="en-US" sz="14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1" name="TextBox 80"/>
            <p:cNvSpPr txBox="1">
              <a:spLocks/>
            </p:cNvSpPr>
            <p:nvPr/>
          </p:nvSpPr>
          <p:spPr>
            <a:xfrm rot="0">
              <a:off x="5804535" y="2992755"/>
              <a:ext cx="2519045" cy="26098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시군구, 대지면적, 계약연월, 거래금액</a:t>
              </a:r>
              <a:endParaRPr lang="ko-KR" altLang="en-US" sz="1100" cap="none" dirty="0" smtClean="0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98" name="타원 97"/>
          <p:cNvSpPr/>
          <p:nvPr/>
        </p:nvSpPr>
        <p:spPr>
          <a:xfrm>
            <a:off x="5871210" y="5278755"/>
            <a:ext cx="624840" cy="624840"/>
          </a:xfrm>
          <a:prstGeom prst="ellipse">
            <a:avLst/>
          </a:prstGeom>
          <a:solidFill>
            <a:srgbClr val="62D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6563995" y="5252720"/>
            <a:ext cx="1649730" cy="641985"/>
            <a:chOff x="6563995" y="5252720"/>
            <a:chExt cx="1649730" cy="641985"/>
          </a:xfrm>
        </p:grpSpPr>
        <p:sp>
          <p:nvSpPr>
            <p:cNvPr id="101" name="TextBox 100"/>
            <p:cNvSpPr txBox="1">
              <a:spLocks/>
            </p:cNvSpPr>
            <p:nvPr/>
          </p:nvSpPr>
          <p:spPr>
            <a:xfrm rot="0">
              <a:off x="5887720" y="5252720"/>
              <a:ext cx="2326005" cy="3067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 strike="noStrike">
                  <a:latin typeface="맑은 고딕" charset="0"/>
                  <a:ea typeface="맑은 고딕" charset="0"/>
                </a:rPr>
                <a:t>통계청 범죄 검거율 데이터</a:t>
              </a:r>
              <a:endParaRPr lang="ko-KR" altLang="en-US" sz="14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2" name="TextBox 101"/>
            <p:cNvSpPr txBox="1">
              <a:spLocks/>
            </p:cNvSpPr>
            <p:nvPr/>
          </p:nvSpPr>
          <p:spPr>
            <a:xfrm rot="0">
              <a:off x="6315075" y="5463540"/>
              <a:ext cx="1899285" cy="26098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latin typeface="맑은 고딕" charset="0"/>
                  <a:ea typeface="맑은 고딕" charset="0"/>
                </a:rPr>
                <a:t>경찰서병 검거, 발생 데이터</a:t>
              </a:r>
              <a:endParaRPr lang="ko-KR" altLang="en-US" sz="11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3950335" y="3573145"/>
            <a:ext cx="1243965" cy="1787525"/>
            <a:chOff x="3950335" y="3573145"/>
            <a:chExt cx="1243965" cy="1787525"/>
          </a:xfrm>
        </p:grpSpPr>
        <p:sp>
          <p:nvSpPr>
            <p:cNvPr id="106" name="Freeform 5"/>
            <p:cNvSpPr>
              <a:spLocks/>
            </p:cNvSpPr>
            <p:nvPr/>
          </p:nvSpPr>
          <p:spPr bwMode="auto">
            <a:xfrm>
              <a:off x="3950335" y="3573145"/>
              <a:ext cx="1244600" cy="1347470"/>
            </a:xfrm>
            <a:custGeom>
              <a:avLst/>
              <a:gdLst>
                <a:gd name="T0" fmla="*/ 3826 w 4760"/>
                <a:gd name="T1" fmla="*/ 564 h 5360"/>
                <a:gd name="T2" fmla="*/ 2381 w 4760"/>
                <a:gd name="T3" fmla="*/ 0 h 5360"/>
                <a:gd name="T4" fmla="*/ 2381 w 4760"/>
                <a:gd name="T5" fmla="*/ 0 h 5360"/>
                <a:gd name="T6" fmla="*/ 2380 w 4760"/>
                <a:gd name="T7" fmla="*/ 0 h 5360"/>
                <a:gd name="T8" fmla="*/ 2379 w 4760"/>
                <a:gd name="T9" fmla="*/ 0 h 5360"/>
                <a:gd name="T10" fmla="*/ 2379 w 4760"/>
                <a:gd name="T11" fmla="*/ 0 h 5360"/>
                <a:gd name="T12" fmla="*/ 934 w 4760"/>
                <a:gd name="T13" fmla="*/ 564 h 5360"/>
                <a:gd name="T14" fmla="*/ 574 w 4760"/>
                <a:gd name="T15" fmla="*/ 2827 h 5360"/>
                <a:gd name="T16" fmla="*/ 1133 w 4760"/>
                <a:gd name="T17" fmla="*/ 4090 h 5360"/>
                <a:gd name="T18" fmla="*/ 1335 w 4760"/>
                <a:gd name="T19" fmla="*/ 5019 h 5360"/>
                <a:gd name="T20" fmla="*/ 1659 w 4760"/>
                <a:gd name="T21" fmla="*/ 5354 h 5360"/>
                <a:gd name="T22" fmla="*/ 3101 w 4760"/>
                <a:gd name="T23" fmla="*/ 5354 h 5360"/>
                <a:gd name="T24" fmla="*/ 3425 w 4760"/>
                <a:gd name="T25" fmla="*/ 5019 h 5360"/>
                <a:gd name="T26" fmla="*/ 3627 w 4760"/>
                <a:gd name="T27" fmla="*/ 4090 h 5360"/>
                <a:gd name="T28" fmla="*/ 4186 w 4760"/>
                <a:gd name="T29" fmla="*/ 2827 h 5360"/>
                <a:gd name="T30" fmla="*/ 3826 w 4760"/>
                <a:gd name="T31" fmla="*/ 564 h 5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60" h="5360">
                  <a:moveTo>
                    <a:pt x="3826" y="564"/>
                  </a:moveTo>
                  <a:cubicBezTo>
                    <a:pt x="3826" y="564"/>
                    <a:pt x="3320" y="2"/>
                    <a:pt x="2381" y="0"/>
                  </a:cubicBezTo>
                  <a:cubicBezTo>
                    <a:pt x="2381" y="0"/>
                    <a:pt x="2381" y="0"/>
                    <a:pt x="2381" y="0"/>
                  </a:cubicBezTo>
                  <a:cubicBezTo>
                    <a:pt x="2381" y="0"/>
                    <a:pt x="2380" y="0"/>
                    <a:pt x="2380" y="0"/>
                  </a:cubicBezTo>
                  <a:cubicBezTo>
                    <a:pt x="2379" y="0"/>
                    <a:pt x="2379" y="0"/>
                    <a:pt x="2379" y="0"/>
                  </a:cubicBezTo>
                  <a:cubicBezTo>
                    <a:pt x="2379" y="0"/>
                    <a:pt x="2379" y="0"/>
                    <a:pt x="2379" y="0"/>
                  </a:cubicBezTo>
                  <a:cubicBezTo>
                    <a:pt x="1440" y="2"/>
                    <a:pt x="934" y="564"/>
                    <a:pt x="934" y="564"/>
                  </a:cubicBezTo>
                  <a:cubicBezTo>
                    <a:pt x="0" y="1600"/>
                    <a:pt x="478" y="2613"/>
                    <a:pt x="574" y="2827"/>
                  </a:cubicBezTo>
                  <a:cubicBezTo>
                    <a:pt x="670" y="3041"/>
                    <a:pt x="925" y="3485"/>
                    <a:pt x="1133" y="4090"/>
                  </a:cubicBezTo>
                  <a:cubicBezTo>
                    <a:pt x="1341" y="4696"/>
                    <a:pt x="1287" y="4650"/>
                    <a:pt x="1335" y="5019"/>
                  </a:cubicBezTo>
                  <a:cubicBezTo>
                    <a:pt x="1380" y="5360"/>
                    <a:pt x="1659" y="5354"/>
                    <a:pt x="1659" y="5354"/>
                  </a:cubicBezTo>
                  <a:cubicBezTo>
                    <a:pt x="3101" y="5354"/>
                    <a:pt x="3101" y="5354"/>
                    <a:pt x="3101" y="5354"/>
                  </a:cubicBezTo>
                  <a:cubicBezTo>
                    <a:pt x="3101" y="5354"/>
                    <a:pt x="3379" y="5360"/>
                    <a:pt x="3425" y="5019"/>
                  </a:cubicBezTo>
                  <a:cubicBezTo>
                    <a:pt x="3473" y="4650"/>
                    <a:pt x="3419" y="4696"/>
                    <a:pt x="3627" y="4090"/>
                  </a:cubicBezTo>
                  <a:cubicBezTo>
                    <a:pt x="3834" y="3485"/>
                    <a:pt x="4090" y="3041"/>
                    <a:pt x="4186" y="2827"/>
                  </a:cubicBezTo>
                  <a:cubicBezTo>
                    <a:pt x="4282" y="2613"/>
                    <a:pt x="4760" y="1600"/>
                    <a:pt x="3826" y="564"/>
                  </a:cubicBezTo>
                  <a:close/>
                </a:path>
              </a:pathLst>
            </a:custGeom>
            <a:solidFill>
              <a:srgbClr val="FFC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7" name="Freeform 6"/>
            <p:cNvSpPr>
              <a:spLocks noEditPoints="1"/>
            </p:cNvSpPr>
            <p:nvPr/>
          </p:nvSpPr>
          <p:spPr bwMode="auto">
            <a:xfrm>
              <a:off x="4321810" y="4969510"/>
              <a:ext cx="501015" cy="280670"/>
            </a:xfrm>
            <a:custGeom>
              <a:avLst/>
              <a:gdLst>
                <a:gd name="T0" fmla="*/ 1914 w 1914"/>
                <a:gd name="T1" fmla="*/ 536 h 1072"/>
                <a:gd name="T2" fmla="*/ 1774 w 1914"/>
                <a:gd name="T3" fmla="*/ 359 h 1072"/>
                <a:gd name="T4" fmla="*/ 1914 w 1914"/>
                <a:gd name="T5" fmla="*/ 182 h 1072"/>
                <a:gd name="T6" fmla="*/ 1732 w 1914"/>
                <a:gd name="T7" fmla="*/ 0 h 1072"/>
                <a:gd name="T8" fmla="*/ 182 w 1914"/>
                <a:gd name="T9" fmla="*/ 0 h 1072"/>
                <a:gd name="T10" fmla="*/ 0 w 1914"/>
                <a:gd name="T11" fmla="*/ 182 h 1072"/>
                <a:gd name="T12" fmla="*/ 139 w 1914"/>
                <a:gd name="T13" fmla="*/ 359 h 1072"/>
                <a:gd name="T14" fmla="*/ 0 w 1914"/>
                <a:gd name="T15" fmla="*/ 536 h 1072"/>
                <a:gd name="T16" fmla="*/ 139 w 1914"/>
                <a:gd name="T17" fmla="*/ 713 h 1072"/>
                <a:gd name="T18" fmla="*/ 0 w 1914"/>
                <a:gd name="T19" fmla="*/ 890 h 1072"/>
                <a:gd name="T20" fmla="*/ 182 w 1914"/>
                <a:gd name="T21" fmla="*/ 1072 h 1072"/>
                <a:gd name="T22" fmla="*/ 1732 w 1914"/>
                <a:gd name="T23" fmla="*/ 1072 h 1072"/>
                <a:gd name="T24" fmla="*/ 1914 w 1914"/>
                <a:gd name="T25" fmla="*/ 890 h 1072"/>
                <a:gd name="T26" fmla="*/ 1774 w 1914"/>
                <a:gd name="T27" fmla="*/ 713 h 1072"/>
                <a:gd name="T28" fmla="*/ 1914 w 1914"/>
                <a:gd name="T29" fmla="*/ 536 h 1072"/>
                <a:gd name="T30" fmla="*/ 1129 w 1914"/>
                <a:gd name="T31" fmla="*/ 830 h 1072"/>
                <a:gd name="T32" fmla="*/ 327 w 1914"/>
                <a:gd name="T33" fmla="*/ 830 h 1072"/>
                <a:gd name="T34" fmla="*/ 229 w 1914"/>
                <a:gd name="T35" fmla="*/ 732 h 1072"/>
                <a:gd name="T36" fmla="*/ 327 w 1914"/>
                <a:gd name="T37" fmla="*/ 634 h 1072"/>
                <a:gd name="T38" fmla="*/ 1129 w 1914"/>
                <a:gd name="T39" fmla="*/ 634 h 1072"/>
                <a:gd name="T40" fmla="*/ 1227 w 1914"/>
                <a:gd name="T41" fmla="*/ 732 h 1072"/>
                <a:gd name="T42" fmla="*/ 1129 w 1914"/>
                <a:gd name="T43" fmla="*/ 830 h 1072"/>
                <a:gd name="T44" fmla="*/ 1433 w 1914"/>
                <a:gd name="T45" fmla="*/ 430 h 1072"/>
                <a:gd name="T46" fmla="*/ 327 w 1914"/>
                <a:gd name="T47" fmla="*/ 430 h 1072"/>
                <a:gd name="T48" fmla="*/ 229 w 1914"/>
                <a:gd name="T49" fmla="*/ 332 h 1072"/>
                <a:gd name="T50" fmla="*/ 327 w 1914"/>
                <a:gd name="T51" fmla="*/ 234 h 1072"/>
                <a:gd name="T52" fmla="*/ 1433 w 1914"/>
                <a:gd name="T53" fmla="*/ 234 h 1072"/>
                <a:gd name="T54" fmla="*/ 1531 w 1914"/>
                <a:gd name="T55" fmla="*/ 332 h 1072"/>
                <a:gd name="T56" fmla="*/ 1433 w 1914"/>
                <a:gd name="T57" fmla="*/ 43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4" h="1072">
                  <a:moveTo>
                    <a:pt x="1914" y="536"/>
                  </a:moveTo>
                  <a:cubicBezTo>
                    <a:pt x="1914" y="450"/>
                    <a:pt x="1855" y="378"/>
                    <a:pt x="1774" y="359"/>
                  </a:cubicBezTo>
                  <a:cubicBezTo>
                    <a:pt x="1855" y="340"/>
                    <a:pt x="1914" y="268"/>
                    <a:pt x="1914" y="182"/>
                  </a:cubicBezTo>
                  <a:cubicBezTo>
                    <a:pt x="1914" y="81"/>
                    <a:pt x="1833" y="0"/>
                    <a:pt x="1732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81" y="0"/>
                    <a:pt x="0" y="81"/>
                    <a:pt x="0" y="182"/>
                  </a:cubicBezTo>
                  <a:cubicBezTo>
                    <a:pt x="0" y="268"/>
                    <a:pt x="59" y="340"/>
                    <a:pt x="139" y="359"/>
                  </a:cubicBezTo>
                  <a:cubicBezTo>
                    <a:pt x="59" y="378"/>
                    <a:pt x="0" y="450"/>
                    <a:pt x="0" y="536"/>
                  </a:cubicBezTo>
                  <a:cubicBezTo>
                    <a:pt x="0" y="622"/>
                    <a:pt x="59" y="694"/>
                    <a:pt x="139" y="713"/>
                  </a:cubicBezTo>
                  <a:cubicBezTo>
                    <a:pt x="59" y="732"/>
                    <a:pt x="0" y="804"/>
                    <a:pt x="0" y="890"/>
                  </a:cubicBezTo>
                  <a:cubicBezTo>
                    <a:pt x="0" y="991"/>
                    <a:pt x="81" y="1072"/>
                    <a:pt x="182" y="1072"/>
                  </a:cubicBezTo>
                  <a:cubicBezTo>
                    <a:pt x="1732" y="1072"/>
                    <a:pt x="1732" y="1072"/>
                    <a:pt x="1732" y="1072"/>
                  </a:cubicBezTo>
                  <a:cubicBezTo>
                    <a:pt x="1833" y="1072"/>
                    <a:pt x="1914" y="991"/>
                    <a:pt x="1914" y="890"/>
                  </a:cubicBezTo>
                  <a:cubicBezTo>
                    <a:pt x="1914" y="804"/>
                    <a:pt x="1855" y="732"/>
                    <a:pt x="1774" y="713"/>
                  </a:cubicBezTo>
                  <a:cubicBezTo>
                    <a:pt x="1855" y="694"/>
                    <a:pt x="1914" y="622"/>
                    <a:pt x="1914" y="536"/>
                  </a:cubicBezTo>
                  <a:close/>
                  <a:moveTo>
                    <a:pt x="1129" y="830"/>
                  </a:moveTo>
                  <a:cubicBezTo>
                    <a:pt x="327" y="830"/>
                    <a:pt x="327" y="830"/>
                    <a:pt x="327" y="830"/>
                  </a:cubicBezTo>
                  <a:cubicBezTo>
                    <a:pt x="273" y="830"/>
                    <a:pt x="229" y="786"/>
                    <a:pt x="229" y="732"/>
                  </a:cubicBezTo>
                  <a:cubicBezTo>
                    <a:pt x="229" y="678"/>
                    <a:pt x="273" y="634"/>
                    <a:pt x="327" y="634"/>
                  </a:cubicBezTo>
                  <a:cubicBezTo>
                    <a:pt x="1129" y="634"/>
                    <a:pt x="1129" y="634"/>
                    <a:pt x="1129" y="634"/>
                  </a:cubicBezTo>
                  <a:cubicBezTo>
                    <a:pt x="1183" y="634"/>
                    <a:pt x="1227" y="678"/>
                    <a:pt x="1227" y="732"/>
                  </a:cubicBezTo>
                  <a:cubicBezTo>
                    <a:pt x="1227" y="786"/>
                    <a:pt x="1183" y="830"/>
                    <a:pt x="1129" y="830"/>
                  </a:cubicBezTo>
                  <a:close/>
                  <a:moveTo>
                    <a:pt x="1433" y="430"/>
                  </a:moveTo>
                  <a:cubicBezTo>
                    <a:pt x="327" y="430"/>
                    <a:pt x="327" y="430"/>
                    <a:pt x="327" y="430"/>
                  </a:cubicBezTo>
                  <a:cubicBezTo>
                    <a:pt x="273" y="430"/>
                    <a:pt x="229" y="386"/>
                    <a:pt x="229" y="332"/>
                  </a:cubicBezTo>
                  <a:cubicBezTo>
                    <a:pt x="229" y="278"/>
                    <a:pt x="273" y="234"/>
                    <a:pt x="327" y="234"/>
                  </a:cubicBezTo>
                  <a:cubicBezTo>
                    <a:pt x="1433" y="234"/>
                    <a:pt x="1433" y="234"/>
                    <a:pt x="1433" y="234"/>
                  </a:cubicBezTo>
                  <a:cubicBezTo>
                    <a:pt x="1487" y="234"/>
                    <a:pt x="1531" y="278"/>
                    <a:pt x="1531" y="332"/>
                  </a:cubicBezTo>
                  <a:cubicBezTo>
                    <a:pt x="1531" y="386"/>
                    <a:pt x="1487" y="430"/>
                    <a:pt x="1433" y="43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8" name="Freeform 7"/>
            <p:cNvSpPr>
              <a:spLocks/>
            </p:cNvSpPr>
            <p:nvPr/>
          </p:nvSpPr>
          <p:spPr bwMode="auto">
            <a:xfrm>
              <a:off x="4417695" y="5280660"/>
              <a:ext cx="309245" cy="80645"/>
            </a:xfrm>
            <a:custGeom>
              <a:avLst/>
              <a:gdLst>
                <a:gd name="T0" fmla="*/ 0 w 1182"/>
                <a:gd name="T1" fmla="*/ 0 h 305"/>
                <a:gd name="T2" fmla="*/ 591 w 1182"/>
                <a:gd name="T3" fmla="*/ 305 h 305"/>
                <a:gd name="T4" fmla="*/ 1182 w 1182"/>
                <a:gd name="T5" fmla="*/ 0 h 305"/>
                <a:gd name="T6" fmla="*/ 0 w 1182"/>
                <a:gd name="T7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2" h="305">
                  <a:moveTo>
                    <a:pt x="0" y="0"/>
                  </a:moveTo>
                  <a:cubicBezTo>
                    <a:pt x="132" y="185"/>
                    <a:pt x="347" y="305"/>
                    <a:pt x="591" y="305"/>
                  </a:cubicBezTo>
                  <a:cubicBezTo>
                    <a:pt x="835" y="305"/>
                    <a:pt x="1050" y="185"/>
                    <a:pt x="118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9" name="모서리가 둥근 직사각형 108"/>
          <p:cNvSpPr/>
          <p:nvPr/>
        </p:nvSpPr>
        <p:spPr>
          <a:xfrm flipV="1">
            <a:off x="4566285" y="3209290"/>
            <a:ext cx="33020" cy="21463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 rot="1800000" flipV="1">
            <a:off x="4982845" y="3319780"/>
            <a:ext cx="33020" cy="21463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 rot="3600000" flipV="1">
            <a:off x="5247005" y="3569970"/>
            <a:ext cx="33020" cy="21463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 rot="6300000" flipV="1">
            <a:off x="5331460" y="3986530"/>
            <a:ext cx="33020" cy="21463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 rot="19800000" flipH="1" flipV="1">
            <a:off x="4128770" y="3319780"/>
            <a:ext cx="33020" cy="21463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 rot="18000000" flipH="1" flipV="1">
            <a:off x="3864610" y="3569970"/>
            <a:ext cx="33020" cy="21463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 rot="15300000" flipH="1" flipV="1">
            <a:off x="3780155" y="3986530"/>
            <a:ext cx="33020" cy="21463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6" name="텍스트 개체 틀 14"/>
          <p:cNvSpPr txBox="1">
            <a:spLocks/>
          </p:cNvSpPr>
          <p:nvPr/>
        </p:nvSpPr>
        <p:spPr>
          <a:xfrm>
            <a:off x="4225925" y="3931920"/>
            <a:ext cx="705485" cy="338455"/>
          </a:xfrm>
          <a:prstGeom prst="rect">
            <a:avLst/>
          </a:prstGeom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gradFill rotWithShape="1"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/>
                </a:gradFill>
                <a:latin typeface="맑은 고딕" charset="0"/>
                <a:ea typeface="맑은 고딕" charset="0"/>
              </a:rPr>
              <a:t>DATA</a:t>
            </a:r>
            <a:endParaRPr lang="ko-KR" altLang="en-US" sz="1600" cap="none" dirty="0" smtClean="0" b="1" strike="noStrike">
              <a:gradFill rotWithShape="1">
                <a:gsLst>
                  <a:gs pos="100000">
                    <a:schemeClr val="tx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/>
              </a:gradFill>
              <a:latin typeface="맑은 고딕" charset="0"/>
              <a:ea typeface="맑은 고딕" charset="0"/>
            </a:endParaRPr>
          </a:p>
        </p:txBody>
      </p:sp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2839085" y="5405120"/>
            <a:ext cx="300355" cy="452120"/>
            <a:chOff x="2839085" y="5405120"/>
            <a:chExt cx="300355" cy="452120"/>
          </a:xfrm>
          <a:effectLst>
            <a:outerShdw blurRad="63500" sx="102000" sy="102000" algn="ctr" rotWithShape="0">
              <a:prstClr val="black">
                <a:alpha val="29000"/>
              </a:prstClr>
            </a:outerShdw>
          </a:effectLst>
        </p:grpSpPr>
        <p:sp>
          <p:nvSpPr>
            <p:cNvPr id="7" name="Freeform 6"/>
            <p:cNvSpPr>
              <a:spLocks/>
            </p:cNvSpPr>
            <p:nvPr/>
          </p:nvSpPr>
          <p:spPr bwMode="auto">
            <a:xfrm rot="0">
              <a:off x="2839085" y="5405120"/>
              <a:ext cx="300990" cy="452755"/>
            </a:xfrm>
            <a:custGeom>
              <a:gdLst>
                <a:gd fmla="*/ 101 w 462" name="TX0"/>
                <a:gd fmla="*/ 696 h 697" name="TY0"/>
                <a:gd fmla="*/ 81 w 462" name="TX1"/>
                <a:gd fmla="*/ 693 h 697" name="TY1"/>
                <a:gd fmla="*/ 40 w 462" name="TX2"/>
                <a:gd fmla="*/ 677 h 697" name="TY2"/>
                <a:gd fmla="*/ 8 w 462" name="TX3"/>
                <a:gd fmla="*/ 648 h 697" name="TY3"/>
                <a:gd fmla="*/ 7 w 462" name="TX4"/>
                <a:gd fmla="*/ 605 h 697" name="TY4"/>
                <a:gd fmla="*/ 61 w 462" name="TX5"/>
                <a:gd fmla="*/ 462 h 697" name="TY5"/>
                <a:gd fmla="*/ 96 w 462" name="TX6"/>
                <a:gd fmla="*/ 429 h 697" name="TY6"/>
                <a:gd fmla="*/ 109 w 462" name="TX7"/>
                <a:gd fmla="*/ 392 h 697" name="TY7"/>
                <a:gd fmla="*/ 35 w 462" name="TX8"/>
                <a:gd fmla="*/ 141 h 697" name="TY8"/>
                <a:gd fmla="*/ 238 w 462" name="TX9"/>
                <a:gd fmla="*/ 0 h 697" name="TY9"/>
                <a:gd fmla="*/ 315 w 462" name="TX10"/>
                <a:gd fmla="*/ 15 h 697" name="TY10"/>
                <a:gd fmla="*/ 436 w 462" name="TX11"/>
                <a:gd fmla="*/ 128 h 697" name="TY11"/>
                <a:gd fmla="*/ 441 w 462" name="TX12"/>
                <a:gd fmla="*/ 294 h 697" name="TY12"/>
                <a:gd fmla="*/ 238 w 462" name="TX13"/>
                <a:gd fmla="*/ 434 h 697" name="TY13"/>
                <a:gd fmla="*/ 238 w 462" name="TX14"/>
                <a:gd fmla="*/ 434 h 697" name="TY14"/>
                <a:gd fmla="*/ 217 w 462" name="TX15"/>
                <a:gd fmla="*/ 433 h 697" name="TY15"/>
                <a:gd fmla="*/ 204 w 462" name="TX16"/>
                <a:gd fmla="*/ 469 h 697" name="TY16"/>
                <a:gd fmla="*/ 206 w 462" name="TX17"/>
                <a:gd fmla="*/ 474 h 697" name="TY17"/>
                <a:gd fmla="*/ 208 w 462" name="TX18"/>
                <a:gd fmla="*/ 517 h 697" name="TY18"/>
                <a:gd fmla="*/ 153 w 462" name="TX19"/>
                <a:gd fmla="*/ 660 h 697" name="TY19"/>
                <a:gd fmla="*/ 101 w 462" name="TX20"/>
                <a:gd fmla="*/ 696 h 697" name="TY20"/>
                <a:gd fmla="*/ 238 w 462" name="TX21"/>
                <a:gd fmla="*/ 76 h 697" name="TY21"/>
                <a:gd fmla="*/ 106 w 462" name="TX22"/>
                <a:gd fmla="*/ 167 h 697" name="TY22"/>
                <a:gd fmla="*/ 109 w 462" name="TX23"/>
                <a:gd fmla="*/ 275 h 697" name="TY23"/>
                <a:gd fmla="*/ 188 w 462" name="TX24"/>
                <a:gd fmla="*/ 350 h 697" name="TY24"/>
                <a:gd fmla="*/ 238 w 462" name="TX25"/>
                <a:gd fmla="*/ 359 h 697" name="TY25"/>
                <a:gd fmla="*/ 370 w 462" name="TX26"/>
                <a:gd fmla="*/ 267 h 697" name="TY26"/>
                <a:gd fmla="*/ 288 w 462" name="TX27"/>
                <a:gd fmla="*/ 85 h 697" name="TY27"/>
                <a:gd fmla="*/ 238 w 462" name="TX28"/>
                <a:gd fmla="*/ 76 h 697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462" h="697">
                  <a:moveTo>
                    <a:pt x="101" y="696"/>
                  </a:moveTo>
                  <a:cubicBezTo>
                    <a:pt x="94" y="696"/>
                    <a:pt x="87" y="695"/>
                    <a:pt x="81" y="693"/>
                  </a:cubicBezTo>
                  <a:cubicBezTo>
                    <a:pt x="40" y="677"/>
                    <a:pt x="40" y="677"/>
                    <a:pt x="40" y="677"/>
                  </a:cubicBezTo>
                  <a:cubicBezTo>
                    <a:pt x="26" y="672"/>
                    <a:pt x="14" y="661"/>
                    <a:pt x="8" y="648"/>
                  </a:cubicBezTo>
                  <a:cubicBezTo>
                    <a:pt x="2" y="634"/>
                    <a:pt x="2" y="619"/>
                    <a:pt x="7" y="605"/>
                  </a:cubicBezTo>
                  <a:cubicBezTo>
                    <a:pt x="61" y="462"/>
                    <a:pt x="61" y="462"/>
                    <a:pt x="61" y="462"/>
                  </a:cubicBezTo>
                  <a:cubicBezTo>
                    <a:pt x="67" y="446"/>
                    <a:pt x="80" y="434"/>
                    <a:pt x="96" y="429"/>
                  </a:cubicBezTo>
                  <a:cubicBezTo>
                    <a:pt x="109" y="392"/>
                    <a:pt x="109" y="392"/>
                    <a:pt x="109" y="392"/>
                  </a:cubicBezTo>
                  <a:cubicBezTo>
                    <a:pt x="32" y="335"/>
                    <a:pt x="0" y="233"/>
                    <a:pt x="35" y="141"/>
                  </a:cubicBezTo>
                  <a:cubicBezTo>
                    <a:pt x="67" y="57"/>
                    <a:pt x="148" y="0"/>
                    <a:pt x="238" y="0"/>
                  </a:cubicBezTo>
                  <a:cubicBezTo>
                    <a:pt x="264" y="0"/>
                    <a:pt x="290" y="5"/>
                    <a:pt x="315" y="15"/>
                  </a:cubicBezTo>
                  <a:cubicBezTo>
                    <a:pt x="369" y="35"/>
                    <a:pt x="412" y="75"/>
                    <a:pt x="436" y="128"/>
                  </a:cubicBezTo>
                  <a:cubicBezTo>
                    <a:pt x="459" y="181"/>
                    <a:pt x="461" y="240"/>
                    <a:pt x="441" y="294"/>
                  </a:cubicBezTo>
                  <a:cubicBezTo>
                    <a:pt x="409" y="378"/>
                    <a:pt x="328" y="434"/>
                    <a:pt x="238" y="434"/>
                  </a:cubicBezTo>
                  <a:cubicBezTo>
                    <a:pt x="238" y="434"/>
                    <a:pt x="238" y="434"/>
                    <a:pt x="238" y="434"/>
                  </a:cubicBezTo>
                  <a:cubicBezTo>
                    <a:pt x="231" y="434"/>
                    <a:pt x="224" y="434"/>
                    <a:pt x="217" y="433"/>
                  </a:cubicBezTo>
                  <a:cubicBezTo>
                    <a:pt x="204" y="469"/>
                    <a:pt x="204" y="469"/>
                    <a:pt x="204" y="469"/>
                  </a:cubicBezTo>
                  <a:cubicBezTo>
                    <a:pt x="205" y="471"/>
                    <a:pt x="205" y="473"/>
                    <a:pt x="206" y="474"/>
                  </a:cubicBezTo>
                  <a:cubicBezTo>
                    <a:pt x="212" y="488"/>
                    <a:pt x="213" y="503"/>
                    <a:pt x="208" y="517"/>
                  </a:cubicBezTo>
                  <a:cubicBezTo>
                    <a:pt x="153" y="660"/>
                    <a:pt x="153" y="660"/>
                    <a:pt x="153" y="660"/>
                  </a:cubicBezTo>
                  <a:cubicBezTo>
                    <a:pt x="145" y="682"/>
                    <a:pt x="124" y="696"/>
                    <a:pt x="101" y="696"/>
                  </a:cubicBezTo>
                  <a:moveTo>
                    <a:pt x="238" y="76"/>
                  </a:moveTo>
                  <a:cubicBezTo>
                    <a:pt x="180" y="76"/>
                    <a:pt x="127" y="113"/>
                    <a:pt x="106" y="167"/>
                  </a:cubicBezTo>
                  <a:cubicBezTo>
                    <a:pt x="93" y="203"/>
                    <a:pt x="94" y="241"/>
                    <a:pt x="109" y="275"/>
                  </a:cubicBezTo>
                  <a:cubicBezTo>
                    <a:pt x="125" y="310"/>
                    <a:pt x="153" y="336"/>
                    <a:pt x="188" y="350"/>
                  </a:cubicBezTo>
                  <a:cubicBezTo>
                    <a:pt x="204" y="356"/>
                    <a:pt x="221" y="359"/>
                    <a:pt x="238" y="359"/>
                  </a:cubicBezTo>
                  <a:cubicBezTo>
                    <a:pt x="296" y="359"/>
                    <a:pt x="350" y="322"/>
                    <a:pt x="370" y="267"/>
                  </a:cubicBezTo>
                  <a:cubicBezTo>
                    <a:pt x="398" y="194"/>
                    <a:pt x="361" y="113"/>
                    <a:pt x="288" y="85"/>
                  </a:cubicBezTo>
                  <a:cubicBezTo>
                    <a:pt x="272" y="79"/>
                    <a:pt x="255" y="76"/>
                    <a:pt x="238" y="76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 rot="0">
              <a:off x="2866390" y="5415915"/>
              <a:ext cx="259715" cy="417195"/>
            </a:xfrm>
            <a:custGeom>
              <a:gdLst>
                <a:gd fmla="*/ 261 w 399" name="TX0"/>
                <a:gd fmla="*/ 35 h 642" name="TY0"/>
                <a:gd fmla="*/ 33 w 399" name="TX1"/>
                <a:gd fmla="*/ 138 h 642" name="TY1"/>
                <a:gd fmla="*/ 118 w 399" name="TX2"/>
                <a:gd fmla="*/ 358 h 642" name="TY2"/>
                <a:gd fmla="*/ 83 w 399" name="TX3"/>
                <a:gd fmla="*/ 451 h 642" name="TY3"/>
                <a:gd fmla="*/ 79 w 399" name="TX4"/>
                <a:gd fmla="*/ 450 h 642" name="TY4"/>
                <a:gd fmla="*/ 59 w 399" name="TX5"/>
                <a:gd fmla="*/ 459 h 642" name="TY5"/>
                <a:gd fmla="*/ 4 w 399" name="TX6"/>
                <a:gd fmla="*/ 602 h 642" name="TY6"/>
                <a:gd fmla="*/ 14 w 399" name="TX7"/>
                <a:gd fmla="*/ 623 h 642" name="TY7"/>
                <a:gd fmla="*/ 55 w 399" name="TX8"/>
                <a:gd fmla="*/ 638 h 642" name="TY8"/>
                <a:gd fmla="*/ 76 w 399" name="TX9"/>
                <a:gd fmla="*/ 629 h 642" name="TY9"/>
                <a:gd fmla="*/ 130 w 399" name="TX10"/>
                <a:gd fmla="*/ 486 h 642" name="TY10"/>
                <a:gd fmla="*/ 121 w 399" name="TX11"/>
                <a:gd fmla="*/ 465 h 642" name="TY11"/>
                <a:gd fmla="*/ 117 w 399" name="TX12"/>
                <a:gd fmla="*/ 464 h 642" name="TY12"/>
                <a:gd fmla="*/ 152 w 399" name="TX13"/>
                <a:gd fmla="*/ 371 h 642" name="TY13"/>
                <a:gd fmla="*/ 153 w 399" name="TX14"/>
                <a:gd fmla="*/ 371 h 642" name="TY14"/>
                <a:gd fmla="*/ 363 w 399" name="TX15"/>
                <a:gd fmla="*/ 263 h 642" name="TY15"/>
                <a:gd fmla="*/ 261 w 399" name="TX16"/>
                <a:gd fmla="*/ 35 h 642" name="TY16"/>
                <a:gd fmla="*/ 327 w 399" name="TX18"/>
                <a:gd fmla="*/ 249 h 642" name="TY18"/>
                <a:gd fmla="*/ 149 w 399" name="TX19"/>
                <a:gd fmla="*/ 330 h 642" name="TY19"/>
                <a:gd fmla="*/ 69 w 399" name="TX20"/>
                <a:gd fmla="*/ 151 h 642" name="TY20"/>
                <a:gd fmla="*/ 247 w 399" name="TX21"/>
                <a:gd fmla="*/ 71 h 642" name="TY21"/>
                <a:gd fmla="*/ 327 w 399" name="TX22"/>
                <a:gd fmla="*/ 249 h 642" name="TY2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</a:cxnLst>
              <a:rect l="l" t="t" r="r" b="b"/>
              <a:pathLst>
                <a:path w="399" h="642">
                  <a:moveTo>
                    <a:pt x="261" y="35"/>
                  </a:moveTo>
                  <a:cubicBezTo>
                    <a:pt x="169" y="0"/>
                    <a:pt x="67" y="46"/>
                    <a:pt x="33" y="138"/>
                  </a:cubicBezTo>
                  <a:cubicBezTo>
                    <a:pt x="0" y="223"/>
                    <a:pt x="39" y="318"/>
                    <a:pt x="118" y="358"/>
                  </a:cubicBezTo>
                  <a:cubicBezTo>
                    <a:pt x="83" y="451"/>
                    <a:pt x="83" y="451"/>
                    <a:pt x="83" y="451"/>
                  </a:cubicBezTo>
                  <a:cubicBezTo>
                    <a:pt x="79" y="450"/>
                    <a:pt x="79" y="450"/>
                    <a:pt x="79" y="450"/>
                  </a:cubicBezTo>
                  <a:cubicBezTo>
                    <a:pt x="71" y="446"/>
                    <a:pt x="62" y="451"/>
                    <a:pt x="59" y="459"/>
                  </a:cubicBezTo>
                  <a:cubicBezTo>
                    <a:pt x="4" y="602"/>
                    <a:pt x="4" y="602"/>
                    <a:pt x="4" y="602"/>
                  </a:cubicBezTo>
                  <a:cubicBezTo>
                    <a:pt x="1" y="610"/>
                    <a:pt x="5" y="619"/>
                    <a:pt x="14" y="623"/>
                  </a:cubicBezTo>
                  <a:cubicBezTo>
                    <a:pt x="55" y="638"/>
                    <a:pt x="55" y="638"/>
                    <a:pt x="55" y="638"/>
                  </a:cubicBezTo>
                  <a:cubicBezTo>
                    <a:pt x="63" y="641"/>
                    <a:pt x="73" y="637"/>
                    <a:pt x="76" y="629"/>
                  </a:cubicBezTo>
                  <a:cubicBezTo>
                    <a:pt x="130" y="486"/>
                    <a:pt x="130" y="486"/>
                    <a:pt x="130" y="486"/>
                  </a:cubicBezTo>
                  <a:cubicBezTo>
                    <a:pt x="133" y="478"/>
                    <a:pt x="129" y="468"/>
                    <a:pt x="121" y="465"/>
                  </a:cubicBezTo>
                  <a:cubicBezTo>
                    <a:pt x="117" y="464"/>
                    <a:pt x="117" y="464"/>
                    <a:pt x="117" y="464"/>
                  </a:cubicBezTo>
                  <a:cubicBezTo>
                    <a:pt x="152" y="371"/>
                    <a:pt x="152" y="371"/>
                    <a:pt x="152" y="371"/>
                  </a:cubicBezTo>
                  <a:cubicBezTo>
                    <a:pt x="153" y="371"/>
                    <a:pt x="153" y="371"/>
                    <a:pt x="153" y="371"/>
                  </a:cubicBezTo>
                  <a:cubicBezTo>
                    <a:pt x="239" y="394"/>
                    <a:pt x="331" y="349"/>
                    <a:pt x="363" y="263"/>
                  </a:cubicBezTo>
                  <a:cubicBezTo>
                    <a:pt x="398" y="172"/>
                    <a:pt x="352" y="69"/>
                    <a:pt x="261" y="35"/>
                  </a:cubicBezTo>
                  <a:close/>
                  <a:moveTo>
                    <a:pt x="327" y="249"/>
                  </a:moveTo>
                  <a:cubicBezTo>
                    <a:pt x="300" y="321"/>
                    <a:pt x="221" y="357"/>
                    <a:pt x="149" y="330"/>
                  </a:cubicBezTo>
                  <a:cubicBezTo>
                    <a:pt x="78" y="303"/>
                    <a:pt x="42" y="223"/>
                    <a:pt x="69" y="151"/>
                  </a:cubicBezTo>
                  <a:cubicBezTo>
                    <a:pt x="96" y="80"/>
                    <a:pt x="176" y="44"/>
                    <a:pt x="247" y="71"/>
                  </a:cubicBezTo>
                  <a:cubicBezTo>
                    <a:pt x="318" y="98"/>
                    <a:pt x="354" y="178"/>
                    <a:pt x="327" y="249"/>
                  </a:cubicBezTo>
                  <a:close/>
                </a:path>
              </a:pathLst>
            </a:custGeom>
            <a:solidFill>
              <a:srgbClr val="2A2F3E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725" y="2957195"/>
            <a:ext cx="361315" cy="3613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9000"/>
              </a:prstClr>
            </a:outerShdw>
          </a:effectLst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2820" y="5386070"/>
            <a:ext cx="260350" cy="4095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9000"/>
              </a:prstClr>
            </a:outerShdw>
          </a:effectLst>
        </p:spPr>
      </p:pic>
      <p:sp>
        <p:nvSpPr>
          <p:cNvPr id="63" name="TextBox 62"/>
          <p:cNvSpPr txBox="1">
            <a:spLocks/>
          </p:cNvSpPr>
          <p:nvPr/>
        </p:nvSpPr>
        <p:spPr>
          <a:xfrm rot="0" flipH="1">
            <a:off x="1315720" y="1525270"/>
            <a:ext cx="6515100" cy="58420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latin typeface="맑은 고딕" charset="0"/>
                <a:ea typeface="맑은 고딕" charset="0"/>
              </a:rPr>
              <a:t>강원도청, 통계청, 공공데이터 포털</a:t>
            </a:r>
            <a:endParaRPr lang="ko-KR" altLang="en-US" sz="32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137" name="텍스트 상자 136"/>
          <p:cNvSpPr txBox="1">
            <a:spLocks/>
          </p:cNvSpPr>
          <p:nvPr/>
        </p:nvSpPr>
        <p:spPr>
          <a:xfrm rot="0">
            <a:off x="-761365" y="857885"/>
            <a:ext cx="9418320" cy="24923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600" cap="none" dirty="0" smtClean="0" b="1" strike="noStrike">
                <a:solidFill>
                  <a:srgbClr val="00007E"/>
                </a:solidFill>
                <a:latin typeface="돋움체" charset="0"/>
                <a:ea typeface="돋움체" charset="0"/>
              </a:rPr>
              <a:t>“       ”</a:t>
            </a:r>
            <a:endParaRPr lang="ko-KR" altLang="en-US" sz="15600" cap="none" dirty="0" smtClean="0" b="1" strike="noStrike">
              <a:solidFill>
                <a:srgbClr val="00007E"/>
              </a:solidFill>
              <a:latin typeface="돋움체" charset="0"/>
              <a:ea typeface="돋움체" charset="0"/>
            </a:endParaRPr>
          </a:p>
        </p:txBody>
      </p:sp>
      <p:sp>
        <p:nvSpPr>
          <p:cNvPr id="138" name="타원 137"/>
          <p:cNvSpPr>
            <a:spLocks/>
          </p:cNvSpPr>
          <p:nvPr/>
        </p:nvSpPr>
        <p:spPr>
          <a:xfrm rot="0">
            <a:off x="5859780" y="2809875"/>
            <a:ext cx="624840" cy="624840"/>
          </a:xfrm>
          <a:prstGeom prst="ellipse"/>
          <a:solidFill>
            <a:srgbClr val="F4898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39" name="그림 138" descr="C:/Users/Playdata/AppData/Roaming/PolarisOffice/ETemp/12852_17830328/image24.em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007735" y="2907665"/>
            <a:ext cx="323215" cy="452120"/>
          </a:xfrm>
          <a:prstGeom prst="rect"/>
          <a:noFill/>
          <a:effectLst>
            <a:outerShdw sx="102000" sy="102000" blurRad="63500" dist="0" dir="0" rotWithShape="0" algn="ctr">
              <a:srgbClr val="000000">
                <a:alpha val="2862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5560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/>
          </p:cNvSpPr>
          <p:nvPr>
            <p:ph type="body" idx="10"/>
          </p:nvPr>
        </p:nvSpPr>
        <p:spPr>
          <a:xfrm rot="0">
            <a:off x="405765" y="469265"/>
            <a:ext cx="6468110" cy="47942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rgbClr val="0A2B6D"/>
                </a:solidFill>
                <a:latin typeface="맑은 고딕" charset="0"/>
                <a:ea typeface="맑은 고딕" charset="0"/>
              </a:rPr>
              <a:t>프로젝트 </a:t>
            </a:r>
            <a:endParaRPr lang="ko-KR" altLang="en-US" sz="2800" cap="none" dirty="0" smtClean="0" b="1" strike="noStrike">
              <a:solidFill>
                <a:srgbClr val="0A2B6D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" name="그림 10" descr="C:/Users/Playdata/AppData/Roaming/PolarisOffice/ETemp/12852_17830328/fImage165035854147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1955" y="1726565"/>
            <a:ext cx="7063740" cy="3881755"/>
          </a:xfrm>
          <a:prstGeom prst="rect"/>
          <a:noFill/>
        </p:spPr>
      </p:pic>
      <p:sp>
        <p:nvSpPr>
          <p:cNvPr id="17" name="도형 16"/>
          <p:cNvSpPr>
            <a:spLocks/>
          </p:cNvSpPr>
          <p:nvPr/>
        </p:nvSpPr>
        <p:spPr>
          <a:xfrm rot="0">
            <a:off x="1325880" y="4393565"/>
            <a:ext cx="5222875" cy="113157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 rot="0">
            <a:off x="7574280" y="2105660"/>
            <a:ext cx="16656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latin typeface="맑은 고딕" charset="0"/>
                <a:ea typeface="맑은 고딕" charset="0"/>
              </a:rPr>
              <a:t>추천 서비스 클릭</a:t>
            </a:r>
            <a:endParaRPr lang="ko-KR" altLang="en-US" sz="18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711200" y="1896110"/>
            <a:ext cx="6421120" cy="112903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398780" y="3171825"/>
            <a:ext cx="7007225" cy="109156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7478395" y="3320415"/>
            <a:ext cx="16656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latin typeface="맑은 고딕" charset="0"/>
                <a:ea typeface="맑은 고딕" charset="0"/>
              </a:rPr>
              <a:t>강원도 행정</a:t>
            </a:r>
            <a:endParaRPr lang="ko-KR" altLang="en-US" sz="18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latin typeface="맑은 고딕" charset="0"/>
                <a:ea typeface="맑은 고딕" charset="0"/>
              </a:rPr>
              <a:t>구역별 인프라 그래프 출력</a:t>
            </a:r>
            <a:endParaRPr lang="ko-KR" altLang="en-US" sz="18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7478395" y="4606925"/>
            <a:ext cx="18091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latin typeface="맑은 고딕" charset="0"/>
                <a:ea typeface="맑은 고딕" charset="0"/>
              </a:rPr>
              <a:t>강원도 귀촌 지원 사이트로 이동하는 버튼</a:t>
            </a:r>
            <a:endParaRPr lang="ko-KR" altLang="en-US" sz="1800" cap="none" dirty="0" smtClean="0" b="1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/>
          </p:cNvSpPr>
          <p:nvPr>
            <p:ph type="body" idx="10"/>
          </p:nvPr>
        </p:nvSpPr>
        <p:spPr>
          <a:xfrm rot="0">
            <a:off x="405765" y="469265"/>
            <a:ext cx="6468110" cy="47942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rgbClr val="0A2B6D"/>
                </a:solidFill>
                <a:latin typeface="맑은 고딕" charset="0"/>
                <a:ea typeface="맑은 고딕" charset="0"/>
              </a:rPr>
              <a:t>프로젝트 </a:t>
            </a:r>
            <a:endParaRPr lang="ko-KR" altLang="en-US" sz="2800" cap="none" dirty="0" smtClean="0" b="1" strike="noStrike">
              <a:solidFill>
                <a:srgbClr val="0A2B6D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2" name="그림 11" descr="C:/Users/Playdata/AppData/Roaming/PolarisOffice/ETemp/12852_17830328/fImage2989187393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5485" y="1292225"/>
            <a:ext cx="5859780" cy="4110355"/>
          </a:xfrm>
          <a:prstGeom prst="rect"/>
          <a:noFill/>
        </p:spPr>
      </p:pic>
      <p:pic>
        <p:nvPicPr>
          <p:cNvPr id="15" name="그림 14" descr="C:/Users/Playdata/AppData/Roaming/PolarisOffice/ETemp/12852_17830328/fImage4874876696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2160" y="5379720"/>
            <a:ext cx="5744210" cy="819785"/>
          </a:xfrm>
          <a:prstGeom prst="rect"/>
          <a:noFill/>
        </p:spPr>
      </p:pic>
      <p:sp>
        <p:nvSpPr>
          <p:cNvPr id="17" name="도형 16"/>
          <p:cNvSpPr>
            <a:spLocks/>
          </p:cNvSpPr>
          <p:nvPr/>
        </p:nvSpPr>
        <p:spPr>
          <a:xfrm rot="0">
            <a:off x="798830" y="5401945"/>
            <a:ext cx="3617595" cy="75184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 rot="0">
            <a:off x="6551930" y="5397500"/>
            <a:ext cx="2592705" cy="7080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선택 후 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전송 버튼 클릭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/>
          </p:cNvSpPr>
          <p:nvPr>
            <p:ph type="body" idx="10"/>
          </p:nvPr>
        </p:nvSpPr>
        <p:spPr>
          <a:xfrm rot="0">
            <a:off x="405765" y="469265"/>
            <a:ext cx="6468110" cy="47942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rgbClr val="0A2B6D"/>
                </a:solidFill>
                <a:latin typeface="맑은 고딕" charset="0"/>
                <a:ea typeface="맑은 고딕" charset="0"/>
              </a:rPr>
              <a:t>프로젝트 </a:t>
            </a:r>
            <a:endParaRPr lang="ko-KR" altLang="en-US" sz="2800" cap="none" dirty="0" smtClean="0" b="1" strike="noStrike">
              <a:solidFill>
                <a:srgbClr val="0A2B6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 rot="0">
            <a:off x="3204845" y="5560695"/>
            <a:ext cx="2592705" cy="7080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우선순위 선택 후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제출 버튼 클릭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pic>
        <p:nvPicPr>
          <p:cNvPr id="19" name="그림 18" descr="C:/Users/Playdata/AppData/Roaming/PolarisOffice/ETemp/12852_17830328/fImage14684888446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7390" y="1374140"/>
            <a:ext cx="7611110" cy="4117975"/>
          </a:xfrm>
          <a:prstGeom prst="rect"/>
          <a:noFill/>
        </p:spPr>
      </p:pic>
      <p:sp>
        <p:nvSpPr>
          <p:cNvPr id="17" name="도형 16"/>
          <p:cNvSpPr>
            <a:spLocks/>
          </p:cNvSpPr>
          <p:nvPr/>
        </p:nvSpPr>
        <p:spPr>
          <a:xfrm rot="0">
            <a:off x="1670050" y="2856865"/>
            <a:ext cx="5678170" cy="89916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20" name="그림 19" descr="C:/Users/Playdata/AppData/Roaming/PolarisOffice/ETemp/12852_17830328/fImage5580889570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97735" y="3783330"/>
            <a:ext cx="4606290" cy="6483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/>
          </p:cNvSpPr>
          <p:nvPr>
            <p:ph type="body" idx="10"/>
          </p:nvPr>
        </p:nvSpPr>
        <p:spPr>
          <a:xfrm rot="0">
            <a:off x="405765" y="469265"/>
            <a:ext cx="6468110" cy="47942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rgbClr val="0A2B6D"/>
                </a:solidFill>
                <a:latin typeface="맑은 고딕" charset="0"/>
                <a:ea typeface="맑은 고딕" charset="0"/>
              </a:rPr>
              <a:t>프로젝트 </a:t>
            </a:r>
            <a:endParaRPr lang="ko-KR" altLang="en-US" sz="2800" cap="none" dirty="0" smtClean="0" b="1" strike="noStrike">
              <a:solidFill>
                <a:srgbClr val="0A2B6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 rot="0">
            <a:off x="5454650" y="1417320"/>
            <a:ext cx="3427730" cy="1322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지도로 추천지역을 표시 및 색상의 밝기값을 조절하여 더욱 강조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  <p:pic>
        <p:nvPicPr>
          <p:cNvPr id="19" name="그림 18" descr="C:/Users/Playdata/AppData/Roaming/PolarisOffice/ETemp/12852_17830328/fImage1416289581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1320" y="3810000"/>
            <a:ext cx="5766435" cy="2481580"/>
          </a:xfrm>
          <a:prstGeom prst="rect"/>
          <a:noFill/>
        </p:spPr>
      </p:pic>
      <p:pic>
        <p:nvPicPr>
          <p:cNvPr id="20" name="그림 19" descr="C:/Users/Playdata/AppData/Roaming/PolarisOffice/ETemp/12852_17830328/fImage249430896328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4495" y="1191260"/>
            <a:ext cx="4692015" cy="2583815"/>
          </a:xfrm>
          <a:prstGeom prst="rect"/>
          <a:noFill/>
        </p:spPr>
      </p:pic>
      <p:sp>
        <p:nvSpPr>
          <p:cNvPr id="21" name="텍스트 상자 20"/>
          <p:cNvSpPr txBox="1">
            <a:spLocks/>
          </p:cNvSpPr>
          <p:nvPr/>
        </p:nvSpPr>
        <p:spPr>
          <a:xfrm rot="0">
            <a:off x="5454650" y="2584450"/>
            <a:ext cx="3427730" cy="1015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latin typeface="맑은 고딕" charset="0"/>
                <a:ea typeface="맑은 고딕" charset="0"/>
              </a:rPr>
              <a:t>상위 10개 지역의 실질적인 정보 표시</a:t>
            </a: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1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160</Paragraphs>
  <Words>485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win2</dc:creator>
  <cp:lastModifiedBy>김태성</cp:lastModifiedBy>
  <dc:title>PowerPoint 프레젠테이션</dc:title>
  <dcterms:modified xsi:type="dcterms:W3CDTF">2018-08-27T12:49:49Z</dcterms:modified>
</cp:coreProperties>
</file>