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43" r:id="rId4"/>
    <p:sldId id="296" r:id="rId5"/>
    <p:sldId id="342" r:id="rId6"/>
    <p:sldId id="331" r:id="rId7"/>
    <p:sldId id="344" r:id="rId8"/>
    <p:sldId id="330" r:id="rId9"/>
    <p:sldId id="346" r:id="rId10"/>
    <p:sldId id="34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MINJI" initials="KM" lastIdx="1" clrIdx="0">
    <p:extLst>
      <p:ext uri="{19B8F6BF-5375-455C-9EA6-DF929625EA0E}">
        <p15:presenceInfo xmlns:p15="http://schemas.microsoft.com/office/powerpoint/2012/main" userId="6ed3d153b74c41ca" providerId="Windows Live"/>
      </p:ext>
    </p:extLst>
  </p:cmAuthor>
  <p:cmAuthor id="2" name="유예은" initials="유" lastIdx="7" clrIdx="1">
    <p:extLst>
      <p:ext uri="{19B8F6BF-5375-455C-9EA6-DF929625EA0E}">
        <p15:presenceInfo xmlns:p15="http://schemas.microsoft.com/office/powerpoint/2012/main" userId="유예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CC7"/>
    <a:srgbClr val="3F7DBB"/>
    <a:srgbClr val="326393"/>
    <a:srgbClr val="FF2929"/>
    <a:srgbClr val="CAC3BD"/>
    <a:srgbClr val="EAC1BF"/>
    <a:srgbClr val="F9DEA3"/>
    <a:srgbClr val="F2B194"/>
    <a:srgbClr val="6D8CAC"/>
    <a:srgbClr val="6E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6398" autoAdjust="0"/>
  </p:normalViewPr>
  <p:slideViewPr>
    <p:cSldViewPr snapToGrid="0">
      <p:cViewPr varScale="1">
        <p:scale>
          <a:sx n="74" d="100"/>
          <a:sy n="74" d="100"/>
        </p:scale>
        <p:origin x="1195" y="62"/>
      </p:cViewPr>
      <p:guideLst>
        <p:guide pos="3840"/>
        <p:guide orient="horz" pos="2183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48A8-75FA-4532-A5BA-A552A6089831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62C65-16A6-4888-9593-C35550DFE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0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소비자들이 제품의 개선점을 회사에 직접 알려주던 기존 세대와는 달리 </a:t>
            </a:r>
            <a:r>
              <a:rPr lang="en-US" altLang="ko-KR" dirty="0"/>
              <a:t>MZ</a:t>
            </a:r>
            <a:r>
              <a:rPr lang="ko-KR" altLang="en-US" dirty="0"/>
              <a:t>세대는 </a:t>
            </a:r>
            <a:r>
              <a:rPr lang="en-US" altLang="ko-KR" dirty="0"/>
              <a:t>SNS</a:t>
            </a:r>
            <a:r>
              <a:rPr lang="ko-KR" altLang="en-US" dirty="0"/>
              <a:t>등을 통하여 제품에 대한 솔직한 후기를 공유하는 경향이 강하기 때문에 진짜 소비자의 목소리를 듣기 위해선 기업이 더욱 적극적으로 귀를 기울여야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고객에 불만의 목소리의 바뀌었다</a:t>
            </a:r>
            <a:r>
              <a:rPr lang="en-US" altLang="ko-KR" dirty="0"/>
              <a:t>. </a:t>
            </a:r>
            <a:r>
              <a:rPr lang="ko-KR" altLang="en-US" dirty="0"/>
              <a:t>어떻게</a:t>
            </a:r>
            <a:r>
              <a:rPr lang="en-US" altLang="ko-KR" dirty="0"/>
              <a:t>? </a:t>
            </a:r>
            <a:r>
              <a:rPr lang="ko-KR" altLang="en-US" dirty="0"/>
              <a:t>기존에는 회사에서</a:t>
            </a:r>
            <a:r>
              <a:rPr lang="en-US" altLang="ko-KR" dirty="0"/>
              <a:t>, </a:t>
            </a:r>
            <a:r>
              <a:rPr lang="ko-KR" altLang="en-US" dirty="0"/>
              <a:t>회사를 통해 직접 이야기 했지만 </a:t>
            </a:r>
            <a:endParaRPr lang="en-US" altLang="ko-KR" dirty="0"/>
          </a:p>
          <a:p>
            <a:r>
              <a:rPr lang="ko-KR" altLang="en-US" dirty="0"/>
              <a:t>이제는 가감없이 표현한다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en-US" altLang="ko-KR" dirty="0"/>
              <a:t>MZ</a:t>
            </a:r>
            <a:r>
              <a:rPr lang="ko-KR" altLang="en-US" dirty="0"/>
              <a:t>세대는 다른 세대와 달리 제품의 개선점을 회사에 직접 알려주기보다 </a:t>
            </a:r>
            <a:r>
              <a:rPr lang="en-US" altLang="ko-KR" dirty="0"/>
              <a:t>SNS</a:t>
            </a:r>
            <a:r>
              <a:rPr lang="ko-KR" altLang="en-US" dirty="0"/>
              <a:t>등을 통하여 제품에 대한 솔직한 후기를 공유하는 경향이 강하다</a:t>
            </a:r>
            <a:r>
              <a:rPr lang="en-US" altLang="ko-KR" dirty="0"/>
              <a:t>. </a:t>
            </a:r>
            <a:r>
              <a:rPr lang="ko-KR" altLang="en-US" dirty="0"/>
              <a:t>따라서 지인들의 제품 평가</a:t>
            </a:r>
            <a:r>
              <a:rPr lang="en-US" altLang="ko-KR" dirty="0"/>
              <a:t>, </a:t>
            </a:r>
            <a:r>
              <a:rPr lang="ko-KR" altLang="en-US" dirty="0"/>
              <a:t>관련 커뮤니티의 영향력이 커지는 추세이다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2C65-16A6-4888-9593-C35550DFE7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3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2C65-16A6-4888-9593-C35550DFE7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7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62C65-16A6-4888-9593-C35550DFE74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2798B-EEA3-4F96-A566-1D68DE819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0BD712-CFEA-4EF9-8178-D60A96C8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D2447-244B-4AA2-8455-514E6E16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6623F-0CA9-425F-95FD-38CE3C31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E84B2-6E1B-464B-906D-B7020A9E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B0CE2-DAA2-4CE3-8172-17E0B6F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5522B-D0AB-4A61-9F97-4DD8C8E2B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005E3-05AB-45CF-9DFA-6183C481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000DC-66FC-4339-A6EB-FF68F949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FB62D5-8801-4097-ACA1-270C1FE7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8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723A35-40A3-426F-81C2-3A87F5C8E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5155B-5693-47A5-9C3A-83423A2C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4BC2B-565C-407C-9B2B-E0A6D940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E5211-F2A9-4A16-863A-EB91F78F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BA000-0D25-4F3B-AB40-777874A2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0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C8E97-4481-4EA0-AD06-C9FB49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6EB75-6216-4C27-98DE-FAD89578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62D15-F8CF-4AA5-B11A-E01D2EFA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C48B5-95A2-48AF-B3EE-063314C4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BFC2-0332-4A3D-9861-ED03EF92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514D-0CE9-4D22-B78D-DFC2092E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BF3EA-1635-43BE-9586-A282A7552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20B93-4C68-4D81-A64B-97FF53C8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C8973-47B1-4466-9B2F-A33379C0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9038A-5B14-4BF8-829E-EE549337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C28FD-093F-469A-B095-0CD5A005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6BF73-8756-49AA-9E68-C31E7C77E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1C526-1485-4B18-95E0-123485DE2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73014-F142-420A-AAD5-66875D88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C7FC3-CA60-4E83-A05D-5CCE7C39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E4FBE2-5009-44B5-B6E4-8A2A94D2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90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33FA9-E16C-48EB-9C8F-5C385186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98F4D-F877-461A-8DA4-FD3A3526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CC13D-364A-479C-9FE3-E70C896FB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7B56F6-0A8F-4714-A9DB-3685712B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85C45-FDD0-462B-8CAC-16304C2AB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606D1-901B-4084-A98A-C83691CD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BD6E16-5C9E-45E9-A875-F7E11B04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CF1A30-B143-45D7-9867-D67B3627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075F4-C109-4DC8-ADD1-65CF563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95A01-90E2-4408-A92B-5C47128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4F660-CA3B-4C8C-BEC6-96BF1BBD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F4A64-75EB-43DC-B7BD-98708550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46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9F5D7-716C-4908-9614-43BB498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3C09C7-351A-4DA8-A255-E54796C9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EDAB4-7DD4-4221-BEC4-580A49C4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3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6CF9-2708-48FF-8370-96B7D915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06269-79D7-4C53-871E-F26D5F1C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2A58F-644E-45A4-88CF-B1510F6D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C7316-27CF-4C2E-9435-80E3E761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2B69-F248-4964-9D4B-A3BB309F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627B0-5984-4D58-82D8-9161559C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096D-54C5-4F48-983F-D1E91984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26DA2D-2102-489F-B983-FDBB89676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B61352-882F-45F0-B32D-F477BC20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E619B-E0C9-4AB3-BE1F-8E6D6474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07A98-AD74-41B1-A63E-5C0711ED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DE8D5-B2A2-40BF-B5EE-0E5B727F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ABCE66-1318-4E1E-A312-01E52318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2F8AD-7A33-4515-9731-5BB1F4EC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EC2D3-95C7-431A-8A13-43CE76531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5C75-A986-4B6B-BD4D-823FF5ABCFF8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72EC4-60F9-464F-BDE5-8D2451E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C2680-F8FF-422C-B59C-6A5332CAC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6DB9-099E-45D9-BF05-191775962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526366-8B17-41E9-8EDF-DB4F8A6F00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34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/>
              <a:ea typeface="나눔스퀘어 Light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9B4213-5582-4D5B-B647-60D44722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73" y="726189"/>
            <a:ext cx="10255624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“MZ</a:t>
            </a:r>
            <a:r>
              <a:rPr lang="ko-KR" altLang="en-US" sz="3600" b="1" dirty="0">
                <a:solidFill>
                  <a:schemeClr val="bg1"/>
                </a:solidFill>
              </a:rPr>
              <a:t>세대를 겨냥한 초개인화 경영전략</a:t>
            </a:r>
            <a:r>
              <a:rPr lang="en-US" altLang="ko-KR" sz="3600" b="1" dirty="0">
                <a:solidFill>
                  <a:schemeClr val="bg1"/>
                </a:solidFill>
              </a:rPr>
              <a:t>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34FAE-14C0-4D07-BE9E-3246CE3D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0" y="3424518"/>
            <a:ext cx="9788475" cy="165576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빅데이터를 통한 </a:t>
            </a:r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MZ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세대의 하향산업 위험요인 분석 및 초개인화 개선전략 제시를 중심으로</a:t>
            </a:r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4A37370-EFDC-422B-8160-72EE2170573D}"/>
              </a:ext>
            </a:extLst>
          </p:cNvPr>
          <p:cNvSpPr txBox="1">
            <a:spLocks/>
          </p:cNvSpPr>
          <p:nvPr/>
        </p:nvSpPr>
        <p:spPr>
          <a:xfrm>
            <a:off x="125504" y="220416"/>
            <a:ext cx="5311735" cy="645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2021 MISO </a:t>
            </a:r>
            <a:r>
              <a:rPr lang="ko-KR" altLang="en-US" sz="1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연학합술제</a:t>
            </a:r>
            <a:r>
              <a:rPr lang="ko-KR" altLang="en-US" sz="1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기획서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093EBE-967B-4538-81CC-08C25F4033DD}"/>
              </a:ext>
            </a:extLst>
          </p:cNvPr>
          <p:cNvCxnSpPr>
            <a:cxnSpLocks/>
          </p:cNvCxnSpPr>
          <p:nvPr/>
        </p:nvCxnSpPr>
        <p:spPr>
          <a:xfrm>
            <a:off x="1781173" y="3239658"/>
            <a:ext cx="8658225" cy="1825"/>
          </a:xfrm>
          <a:prstGeom prst="line">
            <a:avLst/>
          </a:pr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A4F2E2-F74C-42D8-AA0D-76574AD85E22}"/>
              </a:ext>
            </a:extLst>
          </p:cNvPr>
          <p:cNvSpPr/>
          <p:nvPr/>
        </p:nvSpPr>
        <p:spPr>
          <a:xfrm>
            <a:off x="9271974" y="5755528"/>
            <a:ext cx="31074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COIN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팀장  김동현</a:t>
            </a:r>
            <a:endParaRPr lang="en-US" altLang="ko-KR" sz="1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 김지우 </a:t>
            </a:r>
            <a:r>
              <a:rPr lang="ko-KR" altLang="en-US" sz="1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이신행</a:t>
            </a:r>
            <a:r>
              <a:rPr lang="ko-KR" altLang="en-US" sz="1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유예은</a:t>
            </a:r>
          </a:p>
        </p:txBody>
      </p:sp>
    </p:spTree>
    <p:extLst>
      <p:ext uri="{BB962C8B-B14F-4D97-AF65-F5344CB8AC3E}">
        <p14:creationId xmlns:p14="http://schemas.microsoft.com/office/powerpoint/2010/main" val="32512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3"/>
    </mc:Choice>
    <mc:Fallback xmlns="">
      <p:transition spd="slow" advTm="190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46B9E4-96B4-4255-BBA7-B26808787A59}"/>
              </a:ext>
            </a:extLst>
          </p:cNvPr>
          <p:cNvCxnSpPr/>
          <p:nvPr/>
        </p:nvCxnSpPr>
        <p:spPr>
          <a:xfrm>
            <a:off x="1036955" y="1455420"/>
            <a:ext cx="11160000" cy="0"/>
          </a:xfrm>
          <a:prstGeom prst="line">
            <a:avLst/>
          </a:prstGeom>
          <a:noFill/>
          <a:ln w="6350" cap="flat" cmpd="sng" algn="ctr">
            <a:solidFill>
              <a:srgbClr val="326393"/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80092-1FCA-4474-B920-F11BF4D6F5A3}"/>
              </a:ext>
            </a:extLst>
          </p:cNvPr>
          <p:cNvSpPr txBox="1"/>
          <p:nvPr/>
        </p:nvSpPr>
        <p:spPr>
          <a:xfrm>
            <a:off x="1036955" y="76417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05D929-F8E4-4A95-ADA9-AE55825D6FCD}"/>
              </a:ext>
            </a:extLst>
          </p:cNvPr>
          <p:cNvSpPr/>
          <p:nvPr/>
        </p:nvSpPr>
        <p:spPr>
          <a:xfrm>
            <a:off x="522011" y="1623450"/>
            <a:ext cx="11108013" cy="473925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ea typeface="나눔스퀘어 Light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CBDAC0-5047-4D29-A2E0-0087A7B7FFA8}"/>
              </a:ext>
            </a:extLst>
          </p:cNvPr>
          <p:cNvSpPr txBox="1"/>
          <p:nvPr/>
        </p:nvSpPr>
        <p:spPr>
          <a:xfrm>
            <a:off x="894733" y="1785054"/>
            <a:ext cx="10834972" cy="444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상권 매출 데이터를 이용해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비포코로나부터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애프터코로나의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소비패턴 변화 분석을 통해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상향 산업과 하향 산업의 특징을 파악할 수 있는 기회를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제공한다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하향 산업의 경우 타 연령대와 비교해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소비특성을 가지고 있는지 확인할 수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비정형데이터를 이용한 토픽모델링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RFM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통해 하향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산업의 위험요소를 분석하여 기업에게 하향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산업의 위험요소를 제시하며 해당 산업에 필요한 비즈니스 전략을 제시한다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서울시 상권 데이터를 이용한 대시보드를 제작하여 기업이 위험 산업을 직관적으로 바라볼 수 있는 기회를 제공한다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초개인화 경영전략에 맞추어 세부 서비스 산업에 대한 구독 추천시스템을 제시한다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A8DD78-73C2-4C08-96B4-E670FDCAF981}"/>
              </a:ext>
            </a:extLst>
          </p:cNvPr>
          <p:cNvSpPr/>
          <p:nvPr/>
        </p:nvSpPr>
        <p:spPr>
          <a:xfrm>
            <a:off x="0" y="0"/>
            <a:ext cx="12192000" cy="479455"/>
          </a:xfrm>
          <a:prstGeom prst="rect">
            <a:avLst/>
          </a:prstGeom>
          <a:solidFill>
            <a:srgbClr val="3263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B2116F-6923-48CE-BE39-A4233A53FC61}"/>
              </a:ext>
            </a:extLst>
          </p:cNvPr>
          <p:cNvSpPr/>
          <p:nvPr/>
        </p:nvSpPr>
        <p:spPr>
          <a:xfrm>
            <a:off x="9520652" y="0"/>
            <a:ext cx="2671348" cy="47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837FA-8835-470E-AF77-3EAECCD1A5BB}"/>
              </a:ext>
            </a:extLst>
          </p:cNvPr>
          <p:cNvSpPr txBox="1"/>
          <p:nvPr/>
        </p:nvSpPr>
        <p:spPr>
          <a:xfrm>
            <a:off x="10401352" y="90275"/>
            <a:ext cx="1228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  <a:p>
            <a:endParaRPr lang="ko-KR" altLang="en-US" sz="1600" dirty="0">
              <a:latin typeface="나눔스퀘어 Bold"/>
              <a:ea typeface="나눔스퀘어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C4D2D-ACBA-4144-B6CF-DDD3A8CEB80C}"/>
              </a:ext>
            </a:extLst>
          </p:cNvPr>
          <p:cNvSpPr txBox="1"/>
          <p:nvPr/>
        </p:nvSpPr>
        <p:spPr>
          <a:xfrm>
            <a:off x="676618" y="62563"/>
            <a:ext cx="1253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/>
                <a:ea typeface="나눔스퀘어 Bold"/>
              </a:rPr>
              <a:t>주제 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0034A-704F-4EF7-ACF9-6EABC94A07C6}"/>
              </a:ext>
            </a:extLst>
          </p:cNvPr>
          <p:cNvSpPr txBox="1"/>
          <p:nvPr/>
        </p:nvSpPr>
        <p:spPr>
          <a:xfrm>
            <a:off x="6945963" y="70450"/>
            <a:ext cx="1391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3AFB1-9645-4856-908B-9D34CD504606}"/>
              </a:ext>
            </a:extLst>
          </p:cNvPr>
          <p:cNvSpPr txBox="1"/>
          <p:nvPr/>
        </p:nvSpPr>
        <p:spPr>
          <a:xfrm>
            <a:off x="3636912" y="70451"/>
            <a:ext cx="14774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 및 문제점</a:t>
            </a:r>
          </a:p>
        </p:txBody>
      </p:sp>
    </p:spTree>
    <p:extLst>
      <p:ext uri="{BB962C8B-B14F-4D97-AF65-F5344CB8AC3E}">
        <p14:creationId xmlns:p14="http://schemas.microsoft.com/office/powerpoint/2010/main" val="6789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5"/>
    </mc:Choice>
    <mc:Fallback xmlns="">
      <p:transition spd="slow" advTm="346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7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769BC-5759-496A-BB29-269B4B14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341277"/>
            <a:ext cx="120015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0E8A48-6558-4A3B-8C12-7042AB3C5F34}"/>
              </a:ext>
            </a:extLst>
          </p:cNvPr>
          <p:cNvCxnSpPr>
            <a:cxnSpLocks/>
          </p:cNvCxnSpPr>
          <p:nvPr/>
        </p:nvCxnSpPr>
        <p:spPr>
          <a:xfrm>
            <a:off x="0" y="328576"/>
            <a:ext cx="2562225" cy="0"/>
          </a:xfrm>
          <a:prstGeom prst="line">
            <a:avLst/>
          </a:prstGeom>
          <a:noFill/>
          <a:ln w="285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F136B7B-5FD5-4309-BC67-B4902C41C844}"/>
              </a:ext>
            </a:extLst>
          </p:cNvPr>
          <p:cNvGrpSpPr/>
          <p:nvPr/>
        </p:nvGrpSpPr>
        <p:grpSpPr>
          <a:xfrm>
            <a:off x="4842176" y="2239390"/>
            <a:ext cx="3009015" cy="400110"/>
            <a:chOff x="941336" y="2364348"/>
            <a:chExt cx="3009015" cy="40011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F6DE2D-C947-4C26-A180-FD0C599A09B2}"/>
                </a:ext>
              </a:extLst>
            </p:cNvPr>
            <p:cNvSpPr txBox="1"/>
            <p:nvPr/>
          </p:nvSpPr>
          <p:spPr>
            <a:xfrm>
              <a:off x="941336" y="237973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001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269D9D1-3629-4E2B-9A5C-4726835FC610}"/>
                </a:ext>
              </a:extLst>
            </p:cNvPr>
            <p:cNvSpPr txBox="1"/>
            <p:nvPr/>
          </p:nvSpPr>
          <p:spPr>
            <a:xfrm>
              <a:off x="1657398" y="2364348"/>
              <a:ext cx="2292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주제 소개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48309DC-78A3-4BB6-86D4-D931EDC3F1B4}"/>
              </a:ext>
            </a:extLst>
          </p:cNvPr>
          <p:cNvGrpSpPr/>
          <p:nvPr/>
        </p:nvGrpSpPr>
        <p:grpSpPr>
          <a:xfrm>
            <a:off x="4842176" y="2844584"/>
            <a:ext cx="3009015" cy="400110"/>
            <a:chOff x="941336" y="2364348"/>
            <a:chExt cx="3009015" cy="40011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819E01-7BE1-4B3D-B43C-965F7D47E35F}"/>
                </a:ext>
              </a:extLst>
            </p:cNvPr>
            <p:cNvSpPr txBox="1"/>
            <p:nvPr/>
          </p:nvSpPr>
          <p:spPr>
            <a:xfrm>
              <a:off x="941336" y="237973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002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6549EB-0054-46C2-84F1-E3C1D19A5B84}"/>
                </a:ext>
              </a:extLst>
            </p:cNvPr>
            <p:cNvSpPr txBox="1"/>
            <p:nvPr/>
          </p:nvSpPr>
          <p:spPr>
            <a:xfrm>
              <a:off x="1657398" y="2364348"/>
              <a:ext cx="2292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현황 및 문제점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EC7E398-5FCA-4B7A-8E5A-9CFE8F33C26D}"/>
              </a:ext>
            </a:extLst>
          </p:cNvPr>
          <p:cNvGrpSpPr/>
          <p:nvPr/>
        </p:nvGrpSpPr>
        <p:grpSpPr>
          <a:xfrm>
            <a:off x="4842176" y="3449778"/>
            <a:ext cx="3009015" cy="400110"/>
            <a:chOff x="941336" y="2364348"/>
            <a:chExt cx="3009015" cy="40011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AD0C6E-96E4-4684-829F-203723EEE5BC}"/>
                </a:ext>
              </a:extLst>
            </p:cNvPr>
            <p:cNvSpPr txBox="1"/>
            <p:nvPr/>
          </p:nvSpPr>
          <p:spPr>
            <a:xfrm>
              <a:off x="941336" y="237973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003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2583B3-B24F-4026-B224-AD331A100355}"/>
                </a:ext>
              </a:extLst>
            </p:cNvPr>
            <p:cNvSpPr txBox="1"/>
            <p:nvPr/>
          </p:nvSpPr>
          <p:spPr>
            <a:xfrm>
              <a:off x="1657398" y="2364348"/>
              <a:ext cx="2292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기획 의도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4F651F5-D935-4D75-AA6F-11A00FD70258}"/>
              </a:ext>
            </a:extLst>
          </p:cNvPr>
          <p:cNvGrpSpPr/>
          <p:nvPr/>
        </p:nvGrpSpPr>
        <p:grpSpPr>
          <a:xfrm>
            <a:off x="4842176" y="4054972"/>
            <a:ext cx="3009015" cy="400110"/>
            <a:chOff x="941336" y="2364348"/>
            <a:chExt cx="3009015" cy="40011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91FF443-636A-4465-BD09-CF2E69C405F7}"/>
                </a:ext>
              </a:extLst>
            </p:cNvPr>
            <p:cNvSpPr txBox="1"/>
            <p:nvPr/>
          </p:nvSpPr>
          <p:spPr>
            <a:xfrm>
              <a:off x="941336" y="237973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004</a:t>
              </a:r>
              <a:endPara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07F375A-45D2-484D-9D32-6AF98CFB820B}"/>
                </a:ext>
              </a:extLst>
            </p:cNvPr>
            <p:cNvSpPr txBox="1"/>
            <p:nvPr/>
          </p:nvSpPr>
          <p:spPr>
            <a:xfrm>
              <a:off x="1657398" y="2364348"/>
              <a:ext cx="2292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기대 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1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28"/>
    </mc:Choice>
    <mc:Fallback xmlns="">
      <p:transition spd="slow" advTm="142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51CDA20-492E-48FF-B651-FC3868594B24}"/>
              </a:ext>
            </a:extLst>
          </p:cNvPr>
          <p:cNvSpPr txBox="1"/>
          <p:nvPr/>
        </p:nvSpPr>
        <p:spPr>
          <a:xfrm>
            <a:off x="3370734" y="2659410"/>
            <a:ext cx="5450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주제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2AFDBA-5A6C-41D5-937C-6A0D242848A6}"/>
              </a:ext>
            </a:extLst>
          </p:cNvPr>
          <p:cNvCxnSpPr>
            <a:cxnSpLocks/>
          </p:cNvCxnSpPr>
          <p:nvPr/>
        </p:nvCxnSpPr>
        <p:spPr>
          <a:xfrm>
            <a:off x="3289955" y="2324860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9F1DC9-EA3D-488D-949C-9D3308495ED1}"/>
              </a:ext>
            </a:extLst>
          </p:cNvPr>
          <p:cNvCxnSpPr>
            <a:cxnSpLocks/>
          </p:cNvCxnSpPr>
          <p:nvPr/>
        </p:nvCxnSpPr>
        <p:spPr>
          <a:xfrm>
            <a:off x="3289955" y="4447463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"/>
    </mc:Choice>
    <mc:Fallback xmlns="">
      <p:transition spd="slow" advTm="25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808E200-E9D6-4295-AD0B-FE692DDC3450}"/>
              </a:ext>
            </a:extLst>
          </p:cNvPr>
          <p:cNvSpPr/>
          <p:nvPr/>
        </p:nvSpPr>
        <p:spPr>
          <a:xfrm>
            <a:off x="512487" y="3610447"/>
            <a:ext cx="11108013" cy="2701765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ea typeface="나눔스퀘어 Light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7FCD92-0DD0-4C2C-8234-0E90980E4378}"/>
              </a:ext>
            </a:extLst>
          </p:cNvPr>
          <p:cNvSpPr/>
          <p:nvPr/>
        </p:nvSpPr>
        <p:spPr>
          <a:xfrm>
            <a:off x="3265971" y="0"/>
            <a:ext cx="8926029" cy="479455"/>
          </a:xfrm>
          <a:prstGeom prst="rect">
            <a:avLst/>
          </a:prstGeom>
          <a:solidFill>
            <a:srgbClr val="3263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C9C6-912D-4A24-8993-D6E00855ADD7}"/>
              </a:ext>
            </a:extLst>
          </p:cNvPr>
          <p:cNvSpPr txBox="1"/>
          <p:nvPr/>
        </p:nvSpPr>
        <p:spPr>
          <a:xfrm>
            <a:off x="1249024" y="69820"/>
            <a:ext cx="1253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나눔스퀘어 Bold"/>
                <a:ea typeface="나눔스퀘어 Bold"/>
              </a:rPr>
              <a:t>주제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C5CCF-F77D-48DE-B7F1-7949BC5E16E3}"/>
              </a:ext>
            </a:extLst>
          </p:cNvPr>
          <p:cNvSpPr txBox="1"/>
          <p:nvPr/>
        </p:nvSpPr>
        <p:spPr>
          <a:xfrm>
            <a:off x="4331858" y="70450"/>
            <a:ext cx="14774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 및 문제점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10C5A-2B84-4572-B801-0453D7A0E865}"/>
              </a:ext>
            </a:extLst>
          </p:cNvPr>
          <p:cNvSpPr txBox="1"/>
          <p:nvPr/>
        </p:nvSpPr>
        <p:spPr>
          <a:xfrm>
            <a:off x="6825367" y="70450"/>
            <a:ext cx="1391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91BA8-CFEF-4182-97F8-62DAEB03CCD8}"/>
              </a:ext>
            </a:extLst>
          </p:cNvPr>
          <p:cNvSpPr txBox="1"/>
          <p:nvPr/>
        </p:nvSpPr>
        <p:spPr>
          <a:xfrm>
            <a:off x="8926030" y="72047"/>
            <a:ext cx="1228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  <a:p>
            <a:endParaRPr lang="ko-KR" altLang="en-US" sz="160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D980227B-F78F-438F-A354-011F8A48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62" y="3830934"/>
            <a:ext cx="10529831" cy="228264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포스트 코로나 시대로 인한 시장상황의 수많은 변화가 발생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향후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위드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코로나 시대에 대비한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MZ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세대의 소비패턴 분석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상향산업과 하향산업을 구분하여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RFM,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Topic Modeling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통한 하향산업 개선 전략 제시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하향산업의 차별화된 구독 추천 시스템 제안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BC945F-6196-4A19-B294-BF057FAE59F5}"/>
              </a:ext>
            </a:extLst>
          </p:cNvPr>
          <p:cNvSpPr txBox="1"/>
          <p:nvPr/>
        </p:nvSpPr>
        <p:spPr>
          <a:xfrm>
            <a:off x="2788814" y="1726798"/>
            <a:ext cx="701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MZ</a:t>
            </a:r>
            <a:r>
              <a:rPr lang="ko-KR" altLang="en-US" sz="3200" b="1" dirty="0"/>
              <a:t>세대를 겨냥한 초개인화 경영전략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66767D-FD14-4700-A75B-045D32CEDCF0}"/>
              </a:ext>
            </a:extLst>
          </p:cNvPr>
          <p:cNvSpPr/>
          <p:nvPr/>
        </p:nvSpPr>
        <p:spPr>
          <a:xfrm>
            <a:off x="1745285" y="2613849"/>
            <a:ext cx="8797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빅데이터를 통한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MZ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세대의 하향산업 위험요인 분석 및 초개인화 개선전략 제시를 중심으로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122B7E-17E7-49DB-A25F-48D0DE84B3D5}"/>
              </a:ext>
            </a:extLst>
          </p:cNvPr>
          <p:cNvSpPr txBox="1"/>
          <p:nvPr/>
        </p:nvSpPr>
        <p:spPr>
          <a:xfrm>
            <a:off x="512487" y="1203578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rgbClr val="21345C"/>
                </a:solidFill>
              </a:rPr>
              <a:t> 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C73DEC-50AA-467C-9F35-2F60469A7BC7}"/>
              </a:ext>
            </a:extLst>
          </p:cNvPr>
          <p:cNvSpPr txBox="1"/>
          <p:nvPr/>
        </p:nvSpPr>
        <p:spPr>
          <a:xfrm>
            <a:off x="10113399" y="1394456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rgbClr val="21345C"/>
                </a:solidFill>
              </a:rPr>
              <a:t>」 </a:t>
            </a:r>
          </a:p>
        </p:txBody>
      </p:sp>
    </p:spTree>
    <p:extLst>
      <p:ext uri="{BB962C8B-B14F-4D97-AF65-F5344CB8AC3E}">
        <p14:creationId xmlns:p14="http://schemas.microsoft.com/office/powerpoint/2010/main" val="11016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16"/>
    </mc:Choice>
    <mc:Fallback xmlns="">
      <p:transition spd="slow" advTm="324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51CDA20-492E-48FF-B651-FC3868594B24}"/>
              </a:ext>
            </a:extLst>
          </p:cNvPr>
          <p:cNvSpPr txBox="1"/>
          <p:nvPr/>
        </p:nvSpPr>
        <p:spPr>
          <a:xfrm>
            <a:off x="1968908" y="2601332"/>
            <a:ext cx="8254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현황 및 문제점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2AFDBA-5A6C-41D5-937C-6A0D242848A6}"/>
              </a:ext>
            </a:extLst>
          </p:cNvPr>
          <p:cNvCxnSpPr>
            <a:cxnSpLocks/>
          </p:cNvCxnSpPr>
          <p:nvPr/>
        </p:nvCxnSpPr>
        <p:spPr>
          <a:xfrm>
            <a:off x="3289955" y="2324860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9F1DC9-EA3D-488D-949C-9D3308495ED1}"/>
              </a:ext>
            </a:extLst>
          </p:cNvPr>
          <p:cNvCxnSpPr>
            <a:cxnSpLocks/>
          </p:cNvCxnSpPr>
          <p:nvPr/>
        </p:nvCxnSpPr>
        <p:spPr>
          <a:xfrm>
            <a:off x="3289955" y="4447463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1"/>
    </mc:Choice>
    <mc:Fallback xmlns="">
      <p:transition spd="slow" advTm="23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1888AF42-548D-46B2-8808-59F70E35F84F}"/>
              </a:ext>
            </a:extLst>
          </p:cNvPr>
          <p:cNvSpPr/>
          <p:nvPr/>
        </p:nvSpPr>
        <p:spPr>
          <a:xfrm>
            <a:off x="522011" y="1623450"/>
            <a:ext cx="11108013" cy="473925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ea typeface="나눔스퀘어 Light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4EDA3C-D353-428A-95E6-8890582DFA2A}"/>
              </a:ext>
            </a:extLst>
          </p:cNvPr>
          <p:cNvCxnSpPr/>
          <p:nvPr/>
        </p:nvCxnSpPr>
        <p:spPr>
          <a:xfrm>
            <a:off x="1036955" y="1455420"/>
            <a:ext cx="11160000" cy="0"/>
          </a:xfrm>
          <a:prstGeom prst="line">
            <a:avLst/>
          </a:prstGeom>
          <a:noFill/>
          <a:ln w="6350" cap="flat" cmpd="sng" algn="ctr">
            <a:solidFill>
              <a:srgbClr val="326393"/>
            </a:solidFill>
            <a:prstDash val="solid"/>
            <a:miter lim="800000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091AF7-52DF-42EA-BFA5-A6C3A5179F00}"/>
              </a:ext>
            </a:extLst>
          </p:cNvPr>
          <p:cNvSpPr txBox="1"/>
          <p:nvPr/>
        </p:nvSpPr>
        <p:spPr>
          <a:xfrm>
            <a:off x="1036955" y="76417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 및 문제점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D17E-7A4C-44D7-B01F-27A988CF84C0}"/>
              </a:ext>
            </a:extLst>
          </p:cNvPr>
          <p:cNvSpPr txBox="1"/>
          <p:nvPr/>
        </p:nvSpPr>
        <p:spPr>
          <a:xfrm>
            <a:off x="894733" y="1785054"/>
            <a:ext cx="10834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포스트 코로나 시대에 들어서면서 온라인 시장이 급속도로 성장해왔고 이에 따라 디지털 환경에 익숙한 온라인 시장 주 소비자인 </a:t>
            </a:r>
            <a:r>
              <a:rPr lang="en-US" altLang="ko-KR" dirty="0"/>
              <a:t>MZ</a:t>
            </a:r>
            <a:r>
              <a:rPr lang="ko-KR" altLang="en-US" dirty="0"/>
              <a:t>세대의 중요성이 매우 커지고 있는 상황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기업은 이러한 사회적 현상에 따라 앞으로 </a:t>
            </a:r>
            <a:r>
              <a:rPr lang="en-US" altLang="ko-KR" dirty="0"/>
              <a:t>‘</a:t>
            </a:r>
            <a:r>
              <a:rPr lang="ko-KR" altLang="en-US" dirty="0" err="1"/>
              <a:t>미닝아웃</a:t>
            </a:r>
            <a:r>
              <a:rPr lang="en-US" altLang="ko-KR" dirty="0"/>
              <a:t>’</a:t>
            </a:r>
            <a:r>
              <a:rPr lang="ko-KR" altLang="en-US" dirty="0"/>
              <a:t>의 주체인 </a:t>
            </a:r>
            <a:r>
              <a:rPr lang="en-US" altLang="ko-KR" dirty="0"/>
              <a:t>MZ</a:t>
            </a:r>
            <a:r>
              <a:rPr lang="ko-KR" altLang="en-US" dirty="0"/>
              <a:t>세대 소비패턴 분석 및 </a:t>
            </a:r>
            <a:r>
              <a:rPr lang="ko-KR" altLang="en-US" dirty="0" err="1"/>
              <a:t>니즈파악이</a:t>
            </a:r>
            <a:r>
              <a:rPr lang="ko-KR" altLang="en-US" dirty="0"/>
              <a:t> 필수적</a:t>
            </a:r>
            <a:r>
              <a:rPr lang="en-US" altLang="ko-KR" dirty="0"/>
              <a:t>, </a:t>
            </a:r>
            <a:r>
              <a:rPr lang="ko-KR" altLang="en-US" dirty="0"/>
              <a:t>타 경쟁사와의 경쟁력을 갖기 위한 경영전략 도출이 필요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대량생산과 소비 </a:t>
            </a:r>
            <a:r>
              <a:rPr lang="en-US" altLang="ko-KR" dirty="0"/>
              <a:t>SPA</a:t>
            </a:r>
            <a:r>
              <a:rPr lang="ko-KR" altLang="en-US" dirty="0"/>
              <a:t>에 대한 부정적인 인식들을 가지고 있는 </a:t>
            </a:r>
            <a:r>
              <a:rPr lang="en-US" altLang="ko-KR" dirty="0"/>
              <a:t>MZ</a:t>
            </a:r>
            <a:r>
              <a:rPr lang="ko-KR" altLang="en-US" dirty="0"/>
              <a:t>세대들의 성향을 반영하여 개인의 니즈를 반영한 제품 생산방식에서의 차별화 전력이 필요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MZ</a:t>
            </a:r>
            <a:r>
              <a:rPr lang="ko-KR" altLang="en-US" dirty="0"/>
              <a:t>세대는 다른 세대와 달리 제품의 개선점을 회사에 직접 알려주기보다 </a:t>
            </a:r>
            <a:r>
              <a:rPr lang="en-US" altLang="ko-KR" dirty="0"/>
              <a:t>SNS</a:t>
            </a:r>
            <a:r>
              <a:rPr lang="ko-KR" altLang="en-US" dirty="0"/>
              <a:t>등을 통하여 제품에 대한 솔직한 후기를 공유하는 경향이 강하다</a:t>
            </a:r>
            <a:r>
              <a:rPr lang="en-US" altLang="ko-KR" dirty="0"/>
              <a:t>. </a:t>
            </a:r>
            <a:r>
              <a:rPr lang="ko-KR" altLang="en-US" dirty="0"/>
              <a:t>따라서 지인들의 제품 평가</a:t>
            </a:r>
            <a:r>
              <a:rPr lang="en-US" altLang="ko-KR" dirty="0"/>
              <a:t>, </a:t>
            </a:r>
            <a:r>
              <a:rPr lang="ko-KR" altLang="en-US" dirty="0"/>
              <a:t>관련 커뮤니티의 영향력이 커지는 추세이다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 따라서 소비자들이 개선점을 찾아 회사에 알려주는 시대는 지났기 때문에 기업의 홈페이지에 불만 접수가 없다 하여 이를 소비자가 만족하고 있다고 착각하는 기업은 앞으로 도태될 확률이 매우 커짐</a:t>
            </a:r>
            <a:r>
              <a:rPr lang="en-US" altLang="ko-KR" dirty="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46CFFC-479D-451B-B710-5388CEBDECCB}"/>
              </a:ext>
            </a:extLst>
          </p:cNvPr>
          <p:cNvSpPr/>
          <p:nvPr/>
        </p:nvSpPr>
        <p:spPr>
          <a:xfrm>
            <a:off x="0" y="0"/>
            <a:ext cx="12192000" cy="479455"/>
          </a:xfrm>
          <a:prstGeom prst="rect">
            <a:avLst/>
          </a:prstGeom>
          <a:solidFill>
            <a:srgbClr val="3263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F6B8CE-BEB6-4BE9-A4F9-CE61AEE25D6B}"/>
              </a:ext>
            </a:extLst>
          </p:cNvPr>
          <p:cNvSpPr txBox="1"/>
          <p:nvPr/>
        </p:nvSpPr>
        <p:spPr>
          <a:xfrm>
            <a:off x="676618" y="62563"/>
            <a:ext cx="1253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/>
                <a:ea typeface="나눔스퀘어 Bold"/>
              </a:rPr>
              <a:t>주제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1C34C-07AB-4864-8BB8-5834A9D2A8F1}"/>
              </a:ext>
            </a:extLst>
          </p:cNvPr>
          <p:cNvSpPr txBox="1"/>
          <p:nvPr/>
        </p:nvSpPr>
        <p:spPr>
          <a:xfrm>
            <a:off x="6945963" y="70450"/>
            <a:ext cx="1391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8D0F0-35CB-4EFF-8D1D-C45BF8E5DEFB}"/>
              </a:ext>
            </a:extLst>
          </p:cNvPr>
          <p:cNvSpPr txBox="1"/>
          <p:nvPr/>
        </p:nvSpPr>
        <p:spPr>
          <a:xfrm>
            <a:off x="9412168" y="72047"/>
            <a:ext cx="1228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  <a:p>
            <a:endParaRPr lang="ko-KR" altLang="en-US" sz="160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9A3A42-B885-4A1D-9E3B-93A44E5BC141}"/>
              </a:ext>
            </a:extLst>
          </p:cNvPr>
          <p:cNvSpPr/>
          <p:nvPr/>
        </p:nvSpPr>
        <p:spPr>
          <a:xfrm>
            <a:off x="2999780" y="0"/>
            <a:ext cx="2671348" cy="47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698A8-8EB4-4EBA-A80C-E3FEF74EB3E5}"/>
              </a:ext>
            </a:extLst>
          </p:cNvPr>
          <p:cNvSpPr txBox="1"/>
          <p:nvPr/>
        </p:nvSpPr>
        <p:spPr>
          <a:xfrm>
            <a:off x="3636912" y="70451"/>
            <a:ext cx="14774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현황 및 문제점</a:t>
            </a:r>
          </a:p>
        </p:txBody>
      </p:sp>
    </p:spTree>
    <p:extLst>
      <p:ext uri="{BB962C8B-B14F-4D97-AF65-F5344CB8AC3E}">
        <p14:creationId xmlns:p14="http://schemas.microsoft.com/office/powerpoint/2010/main" val="39124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19"/>
    </mc:Choice>
    <mc:Fallback xmlns="">
      <p:transition spd="slow" advTm="503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51CDA20-492E-48FF-B651-FC3868594B24}"/>
              </a:ext>
            </a:extLst>
          </p:cNvPr>
          <p:cNvSpPr txBox="1"/>
          <p:nvPr/>
        </p:nvSpPr>
        <p:spPr>
          <a:xfrm>
            <a:off x="3370735" y="2601332"/>
            <a:ext cx="5450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기획 의도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2AFDBA-5A6C-41D5-937C-6A0D242848A6}"/>
              </a:ext>
            </a:extLst>
          </p:cNvPr>
          <p:cNvCxnSpPr>
            <a:cxnSpLocks/>
          </p:cNvCxnSpPr>
          <p:nvPr/>
        </p:nvCxnSpPr>
        <p:spPr>
          <a:xfrm>
            <a:off x="3289955" y="2324860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9F1DC9-EA3D-488D-949C-9D3308495ED1}"/>
              </a:ext>
            </a:extLst>
          </p:cNvPr>
          <p:cNvCxnSpPr>
            <a:cxnSpLocks/>
          </p:cNvCxnSpPr>
          <p:nvPr/>
        </p:nvCxnSpPr>
        <p:spPr>
          <a:xfrm>
            <a:off x="3289955" y="4447463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1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"/>
    </mc:Choice>
    <mc:Fallback xmlns="">
      <p:transition spd="slow" advTm="49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D46B9E4-96B4-4255-BBA7-B26808787A59}"/>
              </a:ext>
            </a:extLst>
          </p:cNvPr>
          <p:cNvCxnSpPr/>
          <p:nvPr/>
        </p:nvCxnSpPr>
        <p:spPr>
          <a:xfrm>
            <a:off x="1036955" y="1455420"/>
            <a:ext cx="11160000" cy="0"/>
          </a:xfrm>
          <a:prstGeom prst="line">
            <a:avLst/>
          </a:prstGeom>
          <a:noFill/>
          <a:ln w="6350" cap="flat" cmpd="sng" algn="ctr">
            <a:solidFill>
              <a:srgbClr val="326393"/>
            </a:solidFill>
            <a:prstDash val="solid"/>
            <a:miter lim="800000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80092-1FCA-4474-B920-F11BF4D6F5A3}"/>
              </a:ext>
            </a:extLst>
          </p:cNvPr>
          <p:cNvSpPr txBox="1"/>
          <p:nvPr/>
        </p:nvSpPr>
        <p:spPr>
          <a:xfrm>
            <a:off x="1036955" y="764172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05D929-F8E4-4A95-ADA9-AE55825D6FCD}"/>
              </a:ext>
            </a:extLst>
          </p:cNvPr>
          <p:cNvSpPr/>
          <p:nvPr/>
        </p:nvSpPr>
        <p:spPr>
          <a:xfrm>
            <a:off x="522011" y="1623450"/>
            <a:ext cx="11108013" cy="473925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ea typeface="나눔스퀘어 Light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CBDAC0-5047-4D29-A2E0-0087A7B7FFA8}"/>
              </a:ext>
            </a:extLst>
          </p:cNvPr>
          <p:cNvSpPr txBox="1"/>
          <p:nvPr/>
        </p:nvSpPr>
        <p:spPr>
          <a:xfrm>
            <a:off x="894733" y="1785054"/>
            <a:ext cx="104795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세대의 은퇴 시점이 다가오면서 </a:t>
            </a:r>
            <a:r>
              <a:rPr lang="en-US" altLang="ko-KR" dirty="0"/>
              <a:t>MZ</a:t>
            </a:r>
            <a:r>
              <a:rPr lang="ko-KR" altLang="en-US" dirty="0"/>
              <a:t>세대가 우리나라 경제의 주체가 되고 있다</a:t>
            </a:r>
            <a:r>
              <a:rPr lang="en-US" altLang="ko-KR" dirty="0"/>
              <a:t>. </a:t>
            </a:r>
            <a:r>
              <a:rPr lang="ko-KR" altLang="en-US" dirty="0"/>
              <a:t>이로 인해 시장 상황에 큰 변화가 일고 있으며 이에 따라 실질적인 경제 소비 주체임과 동시에 사회의 핵심층으로 자리 잡아가는 </a:t>
            </a:r>
            <a:r>
              <a:rPr lang="en-US" altLang="ko-KR" dirty="0"/>
              <a:t>MZ</a:t>
            </a:r>
            <a:r>
              <a:rPr lang="ko-KR" altLang="en-US" dirty="0"/>
              <a:t>세대의 중요성이 매우 커지는 상황이다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이렇듯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세대가 소비 중심으로 떠오름에 따라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상향 산업과 하향 산업에도 변화가 일고 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기업은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세대에 대한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집중화 전략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필수적이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며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현재의 상황에 맞게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경쟁력을 갖출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 있는 방법 또한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강구해야한다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위해서는 소비패턴 분석과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니즈파악이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필수적이며 타 경쟁사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업종과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경쟁력을 갖기 위한 경영전략을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도출해야한다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COIN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이번 프로젝트를 통해서 최근 하락세를 보이는 부진산업에 초점을 맞추어 해당 산업을 성장시키기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위한 목적으로 부진요인 분석 및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소비 트렌드에 맞춘 경영전략을 도출하여 제시한다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67CD65-8137-4613-A422-20B96C6B5C08}"/>
              </a:ext>
            </a:extLst>
          </p:cNvPr>
          <p:cNvSpPr/>
          <p:nvPr/>
        </p:nvSpPr>
        <p:spPr>
          <a:xfrm>
            <a:off x="0" y="0"/>
            <a:ext cx="12192000" cy="479455"/>
          </a:xfrm>
          <a:prstGeom prst="rect">
            <a:avLst/>
          </a:prstGeom>
          <a:solidFill>
            <a:srgbClr val="3263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sz="1600" kern="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AB8482-CCA7-489C-A3BC-B81656CC1C5E}"/>
              </a:ext>
            </a:extLst>
          </p:cNvPr>
          <p:cNvSpPr txBox="1"/>
          <p:nvPr/>
        </p:nvSpPr>
        <p:spPr>
          <a:xfrm>
            <a:off x="676618" y="62563"/>
            <a:ext cx="12534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/>
                <a:ea typeface="나눔스퀘어 Bold"/>
              </a:rPr>
              <a:t>주제 소개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F46170-4D6F-40DC-BB65-41B4D93E42F9}"/>
              </a:ext>
            </a:extLst>
          </p:cNvPr>
          <p:cNvSpPr/>
          <p:nvPr/>
        </p:nvSpPr>
        <p:spPr>
          <a:xfrm>
            <a:off x="6076017" y="-1"/>
            <a:ext cx="2671348" cy="479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F242B-A95D-402B-A919-8654F5E15D5F}"/>
              </a:ext>
            </a:extLst>
          </p:cNvPr>
          <p:cNvSpPr txBox="1"/>
          <p:nvPr/>
        </p:nvSpPr>
        <p:spPr>
          <a:xfrm>
            <a:off x="6945963" y="70450"/>
            <a:ext cx="13914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의도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B916F-B917-4A20-B9A8-FBDEF0B13B93}"/>
              </a:ext>
            </a:extLst>
          </p:cNvPr>
          <p:cNvSpPr txBox="1"/>
          <p:nvPr/>
        </p:nvSpPr>
        <p:spPr>
          <a:xfrm>
            <a:off x="9412168" y="72047"/>
            <a:ext cx="12286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 효과</a:t>
            </a:r>
          </a:p>
          <a:p>
            <a:endParaRPr lang="ko-KR" altLang="en-US" sz="1600" dirty="0">
              <a:solidFill>
                <a:prstClr val="white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DE861-0246-4F90-B5DE-CBD93A85F9E6}"/>
              </a:ext>
            </a:extLst>
          </p:cNvPr>
          <p:cNvSpPr txBox="1"/>
          <p:nvPr/>
        </p:nvSpPr>
        <p:spPr>
          <a:xfrm>
            <a:off x="3636912" y="70451"/>
            <a:ext cx="14774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현황 및 문제점</a:t>
            </a:r>
          </a:p>
        </p:txBody>
      </p:sp>
    </p:spTree>
    <p:extLst>
      <p:ext uri="{BB962C8B-B14F-4D97-AF65-F5344CB8AC3E}">
        <p14:creationId xmlns:p14="http://schemas.microsoft.com/office/powerpoint/2010/main" val="24437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95"/>
    </mc:Choice>
    <mc:Fallback xmlns="">
      <p:transition spd="slow" advTm="346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51CDA20-492E-48FF-B651-FC3868594B24}"/>
              </a:ext>
            </a:extLst>
          </p:cNvPr>
          <p:cNvSpPr txBox="1"/>
          <p:nvPr/>
        </p:nvSpPr>
        <p:spPr>
          <a:xfrm>
            <a:off x="3370735" y="2601332"/>
            <a:ext cx="5450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기대 효과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2AFDBA-5A6C-41D5-937C-6A0D242848A6}"/>
              </a:ext>
            </a:extLst>
          </p:cNvPr>
          <p:cNvCxnSpPr>
            <a:cxnSpLocks/>
          </p:cNvCxnSpPr>
          <p:nvPr/>
        </p:nvCxnSpPr>
        <p:spPr>
          <a:xfrm>
            <a:off x="3289955" y="2324860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9F1DC9-EA3D-488D-949C-9D3308495ED1}"/>
              </a:ext>
            </a:extLst>
          </p:cNvPr>
          <p:cNvCxnSpPr>
            <a:cxnSpLocks/>
          </p:cNvCxnSpPr>
          <p:nvPr/>
        </p:nvCxnSpPr>
        <p:spPr>
          <a:xfrm>
            <a:off x="3289955" y="4447463"/>
            <a:ext cx="5531310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1"/>
    </mc:Choice>
    <mc:Fallback xmlns="">
      <p:transition spd="slow" advTm="4981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588</Words>
  <Application>Microsoft Office PowerPoint</Application>
  <PresentationFormat>와이드스크린</PresentationFormat>
  <Paragraphs>81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</vt:lpstr>
      <vt:lpstr>나눔스퀘어 Bold</vt:lpstr>
      <vt:lpstr>나눔스퀘어 Light</vt:lpstr>
      <vt:lpstr>맑은 고딕</vt:lpstr>
      <vt:lpstr>Arial</vt:lpstr>
      <vt:lpstr>Arial Nova</vt:lpstr>
      <vt:lpstr>Office 테마</vt:lpstr>
      <vt:lpstr>“MZ세대를 겨냥한 초개인화 경영전략”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빅데이터를 통해 바라본 포스트 코로나 명지</dc:title>
  <dc:creator>김동현</dc:creator>
  <cp:lastModifiedBy>김동현</cp:lastModifiedBy>
  <cp:revision>496</cp:revision>
  <dcterms:created xsi:type="dcterms:W3CDTF">2020-11-28T04:44:26Z</dcterms:created>
  <dcterms:modified xsi:type="dcterms:W3CDTF">2021-10-07T13:31:50Z</dcterms:modified>
</cp:coreProperties>
</file>