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8" r:id="rId2"/>
    <p:sldId id="261" r:id="rId3"/>
    <p:sldId id="334" r:id="rId4"/>
    <p:sldId id="331" r:id="rId5"/>
    <p:sldId id="270" r:id="rId6"/>
    <p:sldId id="314" r:id="rId7"/>
    <p:sldId id="304" r:id="rId8"/>
    <p:sldId id="308" r:id="rId9"/>
    <p:sldId id="335" r:id="rId10"/>
    <p:sldId id="327" r:id="rId11"/>
    <p:sldId id="311" r:id="rId12"/>
    <p:sldId id="315" r:id="rId13"/>
    <p:sldId id="309" r:id="rId14"/>
    <p:sldId id="307" r:id="rId15"/>
    <p:sldId id="332" r:id="rId16"/>
    <p:sldId id="328" r:id="rId17"/>
    <p:sldId id="316" r:id="rId18"/>
    <p:sldId id="317" r:id="rId19"/>
    <p:sldId id="312" r:id="rId20"/>
    <p:sldId id="313" r:id="rId21"/>
    <p:sldId id="325" r:id="rId22"/>
    <p:sldId id="326" r:id="rId23"/>
    <p:sldId id="306" r:id="rId24"/>
    <p:sldId id="318" r:id="rId25"/>
    <p:sldId id="319" r:id="rId26"/>
    <p:sldId id="333" r:id="rId27"/>
    <p:sldId id="329" r:id="rId28"/>
    <p:sldId id="320" r:id="rId29"/>
    <p:sldId id="323" r:id="rId30"/>
    <p:sldId id="330" r:id="rId31"/>
    <p:sldId id="303" r:id="rId32"/>
    <p:sldId id="324" r:id="rId33"/>
    <p:sldId id="257" r:id="rId3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C38D"/>
    <a:srgbClr val="99CCFF"/>
    <a:srgbClr val="000000"/>
    <a:srgbClr val="FF7C80"/>
    <a:srgbClr val="99FFF5"/>
    <a:srgbClr val="D3CFF1"/>
    <a:srgbClr val="EBFB9B"/>
    <a:srgbClr val="F7C3C2"/>
    <a:srgbClr val="66CCFF"/>
    <a:srgbClr val="2D35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-528" y="-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E24E85-D8EB-4396-9ED0-8B66EA8A3948}" type="datetimeFigureOut">
              <a:rPr lang="ko-KR" altLang="en-US" smtClean="0"/>
              <a:t>2017-12-13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5A3396-7864-4F05-8D43-D243EE633B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91345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466450F-C71D-44CF-8C85-72AD6D338E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35B349FF-E74D-4AA8-B563-1B7FCE5081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CF1AFF33-15EA-412C-BE9E-7C49D4B34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1E8BE-FB52-4E18-A2A9-7799CB65B029}" type="datetimeFigureOut">
              <a:rPr lang="ko-KR" altLang="en-US" smtClean="0"/>
              <a:t>2017-12-13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AF7F10D9-206A-4194-B845-A6BC96CEB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80BFA5EB-4006-4122-B0C8-B94AC2FC6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FBCC4-1484-4032-9CD7-B6175A101B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8043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DF16111B-666A-46B8-BC93-BC3E4F103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F51303E9-522F-4A56-9ACE-6CFCE135E1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5C2A1C3C-D826-44B5-A367-AF198B606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1E8BE-FB52-4E18-A2A9-7799CB65B029}" type="datetimeFigureOut">
              <a:rPr lang="ko-KR" altLang="en-US" smtClean="0"/>
              <a:t>2017-12-13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8065EDBE-CD39-4E81-BC9E-FB5311CD6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223ECEF1-3171-4AF7-B4D0-C5C771614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FBCC4-1484-4032-9CD7-B6175A101B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1799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C9908091-6ABF-4AD8-9ECA-33A71CBEEB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F2A18D42-100C-4015-A081-A99EC88B15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6C2A2856-0B83-4B63-B71B-8B5276949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1E8BE-FB52-4E18-A2A9-7799CB65B029}" type="datetimeFigureOut">
              <a:rPr lang="ko-KR" altLang="en-US" smtClean="0"/>
              <a:t>2017-12-13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34397E90-4AF5-4AC8-BA78-3D076A704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131A2B77-67A6-4F77-A9B8-E25F8F74D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FBCC4-1484-4032-9CD7-B6175A101B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8683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12A42EE-A369-4075-91BA-DE0D13C97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EFCF4E0E-25E8-488D-8011-650400E87B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40375B64-5E11-4921-8E0E-5A2972766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1E8BE-FB52-4E18-A2A9-7799CB65B029}" type="datetimeFigureOut">
              <a:rPr lang="ko-KR" altLang="en-US" smtClean="0"/>
              <a:t>2017-12-13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9FA52EDB-17E0-40E7-86B4-FE724BB94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11B4E91D-CF84-44B8-A17E-FAC2CE020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FBCC4-1484-4032-9CD7-B6175A101B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2445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93DE194-F605-4216-B348-2CEF48A3E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A75857D7-4DFF-45C3-A840-E77043060B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58064672-B8B3-44D1-8DBF-1109B9888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1E8BE-FB52-4E18-A2A9-7799CB65B029}" type="datetimeFigureOut">
              <a:rPr lang="ko-KR" altLang="en-US" smtClean="0"/>
              <a:t>2017-12-13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C5F131BE-AC75-4EEA-A2AD-60ECA91CC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A0CA72BF-EAA3-4AF8-B7E4-0EA3A3DFC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FBCC4-1484-4032-9CD7-B6175A101B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2090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7DF113D9-1675-490B-925E-6A425C64F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433EB4FB-BB5D-46D8-9D79-06DF0EC26B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4CFD4E68-66F4-468B-8559-7C051A0187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C46F9363-6FA1-4271-992E-296AB09F2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1E8BE-FB52-4E18-A2A9-7799CB65B029}" type="datetimeFigureOut">
              <a:rPr lang="ko-KR" altLang="en-US" smtClean="0"/>
              <a:t>2017-12-13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6BB6CEEF-9EA7-4919-A099-A6E92B84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C30A2867-8338-470B-89F2-C7988F37F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FBCC4-1484-4032-9CD7-B6175A101B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3393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DECA3342-ACDD-4E8B-B066-A37E62157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81A950D2-768F-41CE-8D05-20C462C412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FD0DE437-0F08-4F0B-A6B3-2469ADBB19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C2379D83-4934-42BB-82BF-51F0BA04EB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3645A31B-9510-4247-9FE0-3C13FAF348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AF9DDB65-147E-4B81-9996-E51ABD435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1E8BE-FB52-4E18-A2A9-7799CB65B029}" type="datetimeFigureOut">
              <a:rPr lang="ko-KR" altLang="en-US" smtClean="0"/>
              <a:t>2017-12-13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E2714A7A-B180-4CAE-9DEA-F578692FA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EC0A980E-62E5-4440-AAB3-91AA3C426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FBCC4-1484-4032-9CD7-B6175A101B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295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FA0A333F-F793-4418-8F04-D1AF26ECF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4B3B08E1-3962-46C1-A899-6C4399D47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1E8BE-FB52-4E18-A2A9-7799CB65B029}" type="datetimeFigureOut">
              <a:rPr lang="ko-KR" altLang="en-US" smtClean="0"/>
              <a:t>2017-12-13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F40FD7CD-9FB9-4A22-B6E0-FE918701F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626C7959-C80A-44EA-A8EB-A0B7D52F8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FBCC4-1484-4032-9CD7-B6175A101B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5284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8D7819C6-4D34-44C3-90AC-D2C5490E0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1E8BE-FB52-4E18-A2A9-7799CB65B029}" type="datetimeFigureOut">
              <a:rPr lang="ko-KR" altLang="en-US" smtClean="0"/>
              <a:t>2017-12-13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14D7C33F-4FFC-47C5-B0C9-8B05B2156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C675802A-EFAB-4850-A0EC-4AFDD269E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FBCC4-1484-4032-9CD7-B6175A101B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7248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6B23333-9C70-47EC-8371-4D7A6967F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884AFC68-BAC2-4F6E-8FB5-39DECEDDF9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68EA7509-19FA-47DC-8D60-C19CFCB1F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930F2874-0775-4D23-8ACD-5982B1DB5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1E8BE-FB52-4E18-A2A9-7799CB65B029}" type="datetimeFigureOut">
              <a:rPr lang="ko-KR" altLang="en-US" smtClean="0"/>
              <a:t>2017-12-13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563760C0-E258-4488-B61E-F83051480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2E48504E-A5AF-45B8-8E51-D978975D2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FBCC4-1484-4032-9CD7-B6175A101B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5206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56F62255-90F0-4C3B-8BCD-AD8810528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1A460A51-4E50-40E9-A9DE-C5D37B296A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D1B08496-D9A3-4219-A762-E89716CA9C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E2B405F9-6744-4522-9E2B-4BAC8533A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1E8BE-FB52-4E18-A2A9-7799CB65B029}" type="datetimeFigureOut">
              <a:rPr lang="ko-KR" altLang="en-US" smtClean="0"/>
              <a:t>2017-12-13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90331EA4-BF78-4C90-B4C4-C58881BC9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0AC33493-7594-4FCB-91E1-BA49FAA16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FBCC4-1484-4032-9CD7-B6175A101B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8545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849AEF4B-8CB7-4709-83A3-C684BE23F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02D3F05D-33C6-4D18-819F-7D03D5D9B9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7DBEA77A-0441-4A8C-A589-A9515BA41F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41E8BE-FB52-4E18-A2A9-7799CB65B029}" type="datetimeFigureOut">
              <a:rPr lang="ko-KR" altLang="en-US" smtClean="0"/>
              <a:t>2017-12-13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FEC29942-DB58-4F44-8D61-CF05BFFEFD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818E4A24-339A-41D7-A961-0FB89CC1CD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DFBCC4-1484-4032-9CD7-B6175A101B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6007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2.png"/><Relationship Id="rId5" Type="http://schemas.openxmlformats.org/officeDocument/2006/relationships/image" Target="../media/image4.png"/><Relationship Id="rId4" Type="http://schemas.openxmlformats.org/officeDocument/2006/relationships/image" Target="../media/image4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4C0A953C-73E8-418D-B411-484EE16015DB}"/>
              </a:ext>
            </a:extLst>
          </p:cNvPr>
          <p:cNvSpPr/>
          <p:nvPr/>
        </p:nvSpPr>
        <p:spPr>
          <a:xfrm rot="5400000">
            <a:off x="6064395" y="257761"/>
            <a:ext cx="79233" cy="628650"/>
          </a:xfrm>
          <a:prstGeom prst="rect">
            <a:avLst/>
          </a:prstGeom>
          <a:solidFill>
            <a:srgbClr val="E6E6E6"/>
          </a:solidFill>
          <a:ln>
            <a:solidFill>
              <a:srgbClr val="E8E8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>
            <a:extLst>
              <a:ext uri="{FF2B5EF4-FFF2-40B4-BE49-F238E27FC236}">
                <a16:creationId xmlns="" xmlns:a16="http://schemas.microsoft.com/office/drawing/2014/main" id="{AA1A460B-A962-42CB-A365-F2A866482270}"/>
              </a:ext>
            </a:extLst>
          </p:cNvPr>
          <p:cNvGrpSpPr/>
          <p:nvPr/>
        </p:nvGrpSpPr>
        <p:grpSpPr>
          <a:xfrm rot="5400000">
            <a:off x="7982920" y="5274063"/>
            <a:ext cx="476250" cy="476250"/>
            <a:chOff x="3832860" y="1268730"/>
            <a:chExt cx="476250" cy="476250"/>
          </a:xfrm>
        </p:grpSpPr>
        <p:sp>
          <p:nvSpPr>
            <p:cNvPr id="8" name="직사각형 7">
              <a:extLst>
                <a:ext uri="{FF2B5EF4-FFF2-40B4-BE49-F238E27FC236}">
                  <a16:creationId xmlns="" xmlns:a16="http://schemas.microsoft.com/office/drawing/2014/main" id="{E58F5E25-1CE1-48BC-AE0C-EF5DF2B19795}"/>
                </a:ext>
              </a:extLst>
            </p:cNvPr>
            <p:cNvSpPr/>
            <p:nvPr/>
          </p:nvSpPr>
          <p:spPr>
            <a:xfrm>
              <a:off x="4229877" y="1268730"/>
              <a:ext cx="79233" cy="476250"/>
            </a:xfrm>
            <a:prstGeom prst="rect">
              <a:avLst/>
            </a:prstGeom>
            <a:solidFill>
              <a:srgbClr val="E6E6E6"/>
            </a:solidFill>
            <a:ln>
              <a:solidFill>
                <a:srgbClr val="E8E8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="" xmlns:a16="http://schemas.microsoft.com/office/drawing/2014/main" id="{055BB7EB-86D4-4B91-919F-B25160CF34BE}"/>
                </a:ext>
              </a:extLst>
            </p:cNvPr>
            <p:cNvSpPr/>
            <p:nvPr/>
          </p:nvSpPr>
          <p:spPr>
            <a:xfrm rot="16200000">
              <a:off x="4031368" y="1070222"/>
              <a:ext cx="79233" cy="476250"/>
            </a:xfrm>
            <a:prstGeom prst="rect">
              <a:avLst/>
            </a:prstGeom>
            <a:solidFill>
              <a:srgbClr val="E6E6E6"/>
            </a:solidFill>
            <a:ln>
              <a:solidFill>
                <a:srgbClr val="E8E8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="" xmlns:a16="http://schemas.microsoft.com/office/drawing/2014/main" id="{1E2B5210-D503-4E2F-8D08-6ED439993F0B}"/>
              </a:ext>
            </a:extLst>
          </p:cNvPr>
          <p:cNvGrpSpPr/>
          <p:nvPr/>
        </p:nvGrpSpPr>
        <p:grpSpPr>
          <a:xfrm rot="10800000">
            <a:off x="3583801" y="5300377"/>
            <a:ext cx="476250" cy="476250"/>
            <a:chOff x="3832860" y="1268730"/>
            <a:chExt cx="476250" cy="476250"/>
          </a:xfrm>
        </p:grpSpPr>
        <p:sp>
          <p:nvSpPr>
            <p:cNvPr id="12" name="직사각형 11">
              <a:extLst>
                <a:ext uri="{FF2B5EF4-FFF2-40B4-BE49-F238E27FC236}">
                  <a16:creationId xmlns="" xmlns:a16="http://schemas.microsoft.com/office/drawing/2014/main" id="{9E602A3E-E748-42F6-AD18-1C93DCBBD296}"/>
                </a:ext>
              </a:extLst>
            </p:cNvPr>
            <p:cNvSpPr/>
            <p:nvPr/>
          </p:nvSpPr>
          <p:spPr>
            <a:xfrm>
              <a:off x="4229877" y="1268730"/>
              <a:ext cx="79233" cy="476250"/>
            </a:xfrm>
            <a:prstGeom prst="rect">
              <a:avLst/>
            </a:prstGeom>
            <a:solidFill>
              <a:srgbClr val="E6E6E6"/>
            </a:solidFill>
            <a:ln>
              <a:solidFill>
                <a:srgbClr val="E8E8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="" xmlns:a16="http://schemas.microsoft.com/office/drawing/2014/main" id="{D7683A2C-AC80-4F67-8DDF-CC780C52A69F}"/>
                </a:ext>
              </a:extLst>
            </p:cNvPr>
            <p:cNvSpPr/>
            <p:nvPr/>
          </p:nvSpPr>
          <p:spPr>
            <a:xfrm rot="16200000">
              <a:off x="4031368" y="1070222"/>
              <a:ext cx="79233" cy="476250"/>
            </a:xfrm>
            <a:prstGeom prst="rect">
              <a:avLst/>
            </a:prstGeom>
            <a:solidFill>
              <a:srgbClr val="E6E6E6"/>
            </a:solidFill>
            <a:ln>
              <a:solidFill>
                <a:srgbClr val="E8E8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F393CF06-F7B4-4A3B-8C04-2AEEE279D14D}"/>
              </a:ext>
            </a:extLst>
          </p:cNvPr>
          <p:cNvSpPr/>
          <p:nvPr/>
        </p:nvSpPr>
        <p:spPr>
          <a:xfrm>
            <a:off x="2734405" y="756670"/>
            <a:ext cx="7218483" cy="76944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4400" b="1" dirty="0" smtClean="0">
                <a:solidFill>
                  <a:srgbClr val="464646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MVC </a:t>
            </a:r>
            <a:r>
              <a:rPr lang="ko-KR" altLang="en-US" sz="4400" b="1" dirty="0" smtClean="0">
                <a:solidFill>
                  <a:srgbClr val="464646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패턴 게시판 만들기</a:t>
            </a:r>
            <a:endParaRPr lang="ko-KR" altLang="en-US" sz="4400" b="1" dirty="0">
              <a:solidFill>
                <a:srgbClr val="464646"/>
              </a:solidFill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58D4F101-FB86-4143-908C-6902960AC0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4979" y="1464556"/>
            <a:ext cx="2613660" cy="261366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402969" y="3995916"/>
            <a:ext cx="455758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과목 </a:t>
            </a:r>
            <a:r>
              <a:rPr lang="en-US" altLang="ko-KR" sz="2400" b="1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: </a:t>
            </a:r>
            <a:r>
              <a:rPr lang="ko-KR" altLang="en-US" sz="2400" b="1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데이터베이</a:t>
            </a:r>
            <a:r>
              <a:rPr lang="ko-KR" altLang="en-US" sz="2400" b="1" dirty="0">
                <a:latin typeface="HY엽서M" panose="02030600000101010101" pitchFamily="18" charset="-127"/>
                <a:ea typeface="HY엽서M" panose="02030600000101010101" pitchFamily="18" charset="-127"/>
              </a:rPr>
              <a:t>스</a:t>
            </a:r>
            <a:r>
              <a:rPr lang="ko-KR" altLang="en-US" sz="2400" b="1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 프로그래밍</a:t>
            </a:r>
            <a:endParaRPr lang="en-US" altLang="ko-KR" sz="2400" b="1" dirty="0" smtClean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r>
              <a:rPr lang="ko-KR" altLang="en-US" sz="2400" b="1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학과 </a:t>
            </a:r>
            <a:r>
              <a:rPr lang="en-US" altLang="ko-KR" sz="2400" b="1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:</a:t>
            </a:r>
            <a:r>
              <a:rPr lang="ko-KR" altLang="en-US" sz="2400" b="1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경영정보학과 </a:t>
            </a:r>
            <a:endParaRPr lang="en-US" altLang="ko-KR" sz="2400" b="1" dirty="0" smtClean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r>
              <a:rPr lang="ko-KR" altLang="en-US" sz="2400" b="1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학번</a:t>
            </a:r>
            <a:r>
              <a:rPr lang="en-US" altLang="ko-KR" sz="2400" b="1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: 201519006 </a:t>
            </a:r>
          </a:p>
          <a:p>
            <a:r>
              <a:rPr lang="ko-KR" altLang="en-US" sz="2400" b="1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이름 </a:t>
            </a:r>
            <a:r>
              <a:rPr lang="en-US" altLang="ko-KR" sz="2400" b="1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:</a:t>
            </a:r>
            <a:r>
              <a:rPr lang="ko-KR" altLang="en-US" sz="2400" b="1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김동희</a:t>
            </a:r>
            <a:endParaRPr lang="ko-KR" altLang="en-US" sz="2400" b="1" dirty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81675386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766DFBB3-16D8-45DA-BBF6-284D19A81457}"/>
              </a:ext>
            </a:extLst>
          </p:cNvPr>
          <p:cNvSpPr/>
          <p:nvPr/>
        </p:nvSpPr>
        <p:spPr>
          <a:xfrm>
            <a:off x="221757" y="3059430"/>
            <a:ext cx="79233" cy="628650"/>
          </a:xfrm>
          <a:prstGeom prst="rect">
            <a:avLst/>
          </a:prstGeom>
          <a:solidFill>
            <a:srgbClr val="E6E6E6"/>
          </a:solidFill>
          <a:ln>
            <a:solidFill>
              <a:srgbClr val="E8E8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9BD44892-2CA9-40D6-BAF5-E9F055815EE0}"/>
              </a:ext>
            </a:extLst>
          </p:cNvPr>
          <p:cNvSpPr/>
          <p:nvPr/>
        </p:nvSpPr>
        <p:spPr>
          <a:xfrm>
            <a:off x="11946397" y="3059430"/>
            <a:ext cx="79233" cy="628650"/>
          </a:xfrm>
          <a:prstGeom prst="rect">
            <a:avLst/>
          </a:prstGeom>
          <a:solidFill>
            <a:srgbClr val="E6E6E6"/>
          </a:solidFill>
          <a:ln>
            <a:solidFill>
              <a:srgbClr val="E8E8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C2FA3084-168F-4F23-A68C-C16062635EEA}"/>
              </a:ext>
            </a:extLst>
          </p:cNvPr>
          <p:cNvSpPr/>
          <p:nvPr/>
        </p:nvSpPr>
        <p:spPr>
          <a:xfrm rot="5400000">
            <a:off x="6056384" y="1110614"/>
            <a:ext cx="79233" cy="628650"/>
          </a:xfrm>
          <a:prstGeom prst="rect">
            <a:avLst/>
          </a:prstGeom>
          <a:solidFill>
            <a:srgbClr val="E6E6E6"/>
          </a:solidFill>
          <a:ln>
            <a:solidFill>
              <a:srgbClr val="E8E8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2236" y="576633"/>
            <a:ext cx="6887527" cy="522318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2236" y="5765665"/>
            <a:ext cx="6887527" cy="58411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41838" y="391967"/>
            <a:ext cx="16441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메</a:t>
            </a:r>
            <a:r>
              <a:rPr lang="ko-KR" altLang="en-US" sz="2400" b="1" dirty="0"/>
              <a:t>인</a:t>
            </a:r>
            <a:r>
              <a:rPr lang="en-US" altLang="ko-KR" sz="2400" b="1" dirty="0" smtClean="0"/>
              <a:t> </a:t>
            </a:r>
            <a:r>
              <a:rPr lang="ko-KR" altLang="en-US" sz="2400" b="1" dirty="0" smtClean="0"/>
              <a:t>화면</a:t>
            </a:r>
            <a:endParaRPr lang="ko-KR" altLang="en-US" sz="2400" b="1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5582" y="482122"/>
            <a:ext cx="1068850" cy="1380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88624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766DFBB3-16D8-45DA-BBF6-284D19A81457}"/>
              </a:ext>
            </a:extLst>
          </p:cNvPr>
          <p:cNvSpPr/>
          <p:nvPr/>
        </p:nvSpPr>
        <p:spPr>
          <a:xfrm>
            <a:off x="221757" y="3059430"/>
            <a:ext cx="79233" cy="628650"/>
          </a:xfrm>
          <a:prstGeom prst="rect">
            <a:avLst/>
          </a:prstGeom>
          <a:solidFill>
            <a:srgbClr val="E6E6E6"/>
          </a:solidFill>
          <a:ln>
            <a:solidFill>
              <a:srgbClr val="E8E8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9BD44892-2CA9-40D6-BAF5-E9F055815EE0}"/>
              </a:ext>
            </a:extLst>
          </p:cNvPr>
          <p:cNvSpPr/>
          <p:nvPr/>
        </p:nvSpPr>
        <p:spPr>
          <a:xfrm>
            <a:off x="11946397" y="3059430"/>
            <a:ext cx="79233" cy="628650"/>
          </a:xfrm>
          <a:prstGeom prst="rect">
            <a:avLst/>
          </a:prstGeom>
          <a:solidFill>
            <a:srgbClr val="E6E6E6"/>
          </a:solidFill>
          <a:ln>
            <a:solidFill>
              <a:srgbClr val="E8E8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C2FA3084-168F-4F23-A68C-C16062635EEA}"/>
              </a:ext>
            </a:extLst>
          </p:cNvPr>
          <p:cNvSpPr/>
          <p:nvPr/>
        </p:nvSpPr>
        <p:spPr>
          <a:xfrm rot="5400000">
            <a:off x="6056384" y="1110614"/>
            <a:ext cx="79233" cy="628650"/>
          </a:xfrm>
          <a:prstGeom prst="rect">
            <a:avLst/>
          </a:prstGeom>
          <a:solidFill>
            <a:srgbClr val="E6E6E6"/>
          </a:solidFill>
          <a:ln>
            <a:solidFill>
              <a:srgbClr val="E8E8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368665" y="219807"/>
            <a:ext cx="2523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회원가</a:t>
            </a:r>
            <a:r>
              <a:rPr lang="ko-KR" altLang="en-US" sz="2400" b="1" dirty="0"/>
              <a:t>입</a:t>
            </a:r>
            <a:r>
              <a:rPr lang="ko-KR" altLang="en-US" sz="2400" b="1" dirty="0" smtClean="0"/>
              <a:t> 화면</a:t>
            </a:r>
            <a:endParaRPr lang="ko-KR" altLang="en-US" sz="2400" b="1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2057" y="825142"/>
            <a:ext cx="5191702" cy="5625059"/>
          </a:xfrm>
          <a:prstGeom prst="rect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69" y="219807"/>
            <a:ext cx="5506139" cy="402687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0472" y="825141"/>
            <a:ext cx="3323363" cy="2548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674720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766DFBB3-16D8-45DA-BBF6-284D19A81457}"/>
              </a:ext>
            </a:extLst>
          </p:cNvPr>
          <p:cNvSpPr/>
          <p:nvPr/>
        </p:nvSpPr>
        <p:spPr>
          <a:xfrm>
            <a:off x="221757" y="3059430"/>
            <a:ext cx="79233" cy="628650"/>
          </a:xfrm>
          <a:prstGeom prst="rect">
            <a:avLst/>
          </a:prstGeom>
          <a:solidFill>
            <a:srgbClr val="E6E6E6"/>
          </a:solidFill>
          <a:ln>
            <a:solidFill>
              <a:srgbClr val="E8E8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9BD44892-2CA9-40D6-BAF5-E9F055815EE0}"/>
              </a:ext>
            </a:extLst>
          </p:cNvPr>
          <p:cNvSpPr/>
          <p:nvPr/>
        </p:nvSpPr>
        <p:spPr>
          <a:xfrm>
            <a:off x="11946397" y="3059430"/>
            <a:ext cx="79233" cy="628650"/>
          </a:xfrm>
          <a:prstGeom prst="rect">
            <a:avLst/>
          </a:prstGeom>
          <a:solidFill>
            <a:srgbClr val="E6E6E6"/>
          </a:solidFill>
          <a:ln>
            <a:solidFill>
              <a:srgbClr val="E8E8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C2FA3084-168F-4F23-A68C-C16062635EEA}"/>
              </a:ext>
            </a:extLst>
          </p:cNvPr>
          <p:cNvSpPr/>
          <p:nvPr/>
        </p:nvSpPr>
        <p:spPr>
          <a:xfrm rot="5400000">
            <a:off x="6056384" y="1110614"/>
            <a:ext cx="79233" cy="628650"/>
          </a:xfrm>
          <a:prstGeom prst="rect">
            <a:avLst/>
          </a:prstGeom>
          <a:solidFill>
            <a:srgbClr val="E6E6E6"/>
          </a:solidFill>
          <a:ln>
            <a:solidFill>
              <a:srgbClr val="E8E8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368665" y="219807"/>
            <a:ext cx="2523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회원정보 화면</a:t>
            </a:r>
            <a:endParaRPr lang="ko-KR" altLang="en-US" sz="2400" b="1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038" y="480556"/>
            <a:ext cx="5108331" cy="5911212"/>
          </a:xfrm>
          <a:prstGeom prst="rect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4368" y="2688127"/>
            <a:ext cx="4648603" cy="3703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027199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766DFBB3-16D8-45DA-BBF6-284D19A81457}"/>
              </a:ext>
            </a:extLst>
          </p:cNvPr>
          <p:cNvSpPr/>
          <p:nvPr/>
        </p:nvSpPr>
        <p:spPr>
          <a:xfrm>
            <a:off x="221757" y="3059430"/>
            <a:ext cx="79233" cy="628650"/>
          </a:xfrm>
          <a:prstGeom prst="rect">
            <a:avLst/>
          </a:prstGeom>
          <a:solidFill>
            <a:srgbClr val="E6E6E6"/>
          </a:solidFill>
          <a:ln>
            <a:solidFill>
              <a:srgbClr val="E8E8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9BD44892-2CA9-40D6-BAF5-E9F055815EE0}"/>
              </a:ext>
            </a:extLst>
          </p:cNvPr>
          <p:cNvSpPr/>
          <p:nvPr/>
        </p:nvSpPr>
        <p:spPr>
          <a:xfrm>
            <a:off x="11946397" y="3059430"/>
            <a:ext cx="79233" cy="628650"/>
          </a:xfrm>
          <a:prstGeom prst="rect">
            <a:avLst/>
          </a:prstGeom>
          <a:solidFill>
            <a:srgbClr val="E6E6E6"/>
          </a:solidFill>
          <a:ln>
            <a:solidFill>
              <a:srgbClr val="E8E8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C2FA3084-168F-4F23-A68C-C16062635EEA}"/>
              </a:ext>
            </a:extLst>
          </p:cNvPr>
          <p:cNvSpPr/>
          <p:nvPr/>
        </p:nvSpPr>
        <p:spPr>
          <a:xfrm rot="5400000">
            <a:off x="6056384" y="1110614"/>
            <a:ext cx="79233" cy="628650"/>
          </a:xfrm>
          <a:prstGeom prst="rect">
            <a:avLst/>
          </a:prstGeom>
          <a:solidFill>
            <a:srgbClr val="E6E6E6"/>
          </a:solidFill>
          <a:ln>
            <a:solidFill>
              <a:srgbClr val="E8E8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361" y="1016413"/>
            <a:ext cx="8931278" cy="510154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68665" y="219807"/>
            <a:ext cx="2523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로그인 화면</a:t>
            </a:r>
            <a:endParaRPr lang="ko-KR" altLang="en-US" sz="2400" b="1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362" y="1016413"/>
            <a:ext cx="8931278" cy="510154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4569" y="811303"/>
            <a:ext cx="9022862" cy="5235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895698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그림 27">
            <a:extLst>
              <a:ext uri="{FF2B5EF4-FFF2-40B4-BE49-F238E27FC236}">
                <a16:creationId xmlns="" xmlns:a16="http://schemas.microsoft.com/office/drawing/2014/main" id="{556570D9-F1D9-4DC1-8EF4-E37132FC7EA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3757" y="0"/>
            <a:ext cx="1648243" cy="1648243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2D2B5E70-AFFD-4509-8DAD-8F04AA621ECD}"/>
              </a:ext>
            </a:extLst>
          </p:cNvPr>
          <p:cNvSpPr/>
          <p:nvPr/>
        </p:nvSpPr>
        <p:spPr>
          <a:xfrm>
            <a:off x="4863304" y="85113"/>
            <a:ext cx="239681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400" b="1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구조소개</a:t>
            </a:r>
            <a:endParaRPr lang="ko-KR" altLang="en-US" sz="4400" b="1" dirty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F0D7F1A1-31D7-4CD6-AE1F-2523D3C3F916}"/>
              </a:ext>
            </a:extLst>
          </p:cNvPr>
          <p:cNvSpPr/>
          <p:nvPr/>
        </p:nvSpPr>
        <p:spPr>
          <a:xfrm>
            <a:off x="221757" y="3059430"/>
            <a:ext cx="79233" cy="628650"/>
          </a:xfrm>
          <a:prstGeom prst="rect">
            <a:avLst/>
          </a:prstGeom>
          <a:solidFill>
            <a:srgbClr val="E6E6E6"/>
          </a:solidFill>
          <a:ln>
            <a:solidFill>
              <a:srgbClr val="E8E8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D0B968C9-B29C-4EA6-8FC8-465707926C43}"/>
              </a:ext>
            </a:extLst>
          </p:cNvPr>
          <p:cNvSpPr/>
          <p:nvPr/>
        </p:nvSpPr>
        <p:spPr>
          <a:xfrm>
            <a:off x="11946397" y="3059430"/>
            <a:ext cx="79233" cy="628650"/>
          </a:xfrm>
          <a:prstGeom prst="rect">
            <a:avLst/>
          </a:prstGeom>
          <a:solidFill>
            <a:srgbClr val="E6E6E6"/>
          </a:solidFill>
          <a:ln>
            <a:solidFill>
              <a:srgbClr val="E8E8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0663FF4E-17AE-4D01-A786-EAA498529F00}"/>
              </a:ext>
            </a:extLst>
          </p:cNvPr>
          <p:cNvSpPr/>
          <p:nvPr/>
        </p:nvSpPr>
        <p:spPr>
          <a:xfrm rot="5400000">
            <a:off x="6032068" y="500613"/>
            <a:ext cx="79233" cy="628650"/>
          </a:xfrm>
          <a:prstGeom prst="rect">
            <a:avLst/>
          </a:prstGeom>
          <a:solidFill>
            <a:srgbClr val="E6E6E6"/>
          </a:solidFill>
          <a:ln>
            <a:solidFill>
              <a:srgbClr val="E8E8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7" name="그룹 26">
            <a:extLst>
              <a:ext uri="{FF2B5EF4-FFF2-40B4-BE49-F238E27FC236}">
                <a16:creationId xmlns="" xmlns:a16="http://schemas.microsoft.com/office/drawing/2014/main" id="{8159C37E-4C4F-4A5A-97F0-AED327851016}"/>
              </a:ext>
            </a:extLst>
          </p:cNvPr>
          <p:cNvGrpSpPr/>
          <p:nvPr/>
        </p:nvGrpSpPr>
        <p:grpSpPr>
          <a:xfrm>
            <a:off x="413239" y="5869509"/>
            <a:ext cx="11201400" cy="476250"/>
            <a:chOff x="1962866" y="4779301"/>
            <a:chExt cx="8616804" cy="476250"/>
          </a:xfrm>
        </p:grpSpPr>
        <p:grpSp>
          <p:nvGrpSpPr>
            <p:cNvPr id="21" name="그룹 20">
              <a:extLst>
                <a:ext uri="{FF2B5EF4-FFF2-40B4-BE49-F238E27FC236}">
                  <a16:creationId xmlns="" xmlns:a16="http://schemas.microsoft.com/office/drawing/2014/main" id="{6EF83F3D-4AD3-49A3-AAE3-61CC0D7BECA4}"/>
                </a:ext>
              </a:extLst>
            </p:cNvPr>
            <p:cNvGrpSpPr/>
            <p:nvPr/>
          </p:nvGrpSpPr>
          <p:grpSpPr>
            <a:xfrm rot="5400000">
              <a:off x="10103420" y="4779301"/>
              <a:ext cx="476250" cy="476250"/>
              <a:chOff x="3832860" y="1268730"/>
              <a:chExt cx="476250" cy="476250"/>
            </a:xfrm>
          </p:grpSpPr>
          <p:sp>
            <p:nvSpPr>
              <p:cNvPr id="22" name="직사각형 21">
                <a:extLst>
                  <a:ext uri="{FF2B5EF4-FFF2-40B4-BE49-F238E27FC236}">
                    <a16:creationId xmlns="" xmlns:a16="http://schemas.microsoft.com/office/drawing/2014/main" id="{1AF39A57-5FD7-46F4-82C9-582B2B913BC0}"/>
                  </a:ext>
                </a:extLst>
              </p:cNvPr>
              <p:cNvSpPr/>
              <p:nvPr/>
            </p:nvSpPr>
            <p:spPr>
              <a:xfrm>
                <a:off x="4229877" y="1268730"/>
                <a:ext cx="79233" cy="476250"/>
              </a:xfrm>
              <a:prstGeom prst="rect">
                <a:avLst/>
              </a:prstGeom>
              <a:solidFill>
                <a:srgbClr val="E6E6E6"/>
              </a:solidFill>
              <a:ln>
                <a:solidFill>
                  <a:srgbClr val="E8E8E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="" xmlns:a16="http://schemas.microsoft.com/office/drawing/2014/main" id="{9361E216-929D-464C-8BFD-3296EA36A0A6}"/>
                  </a:ext>
                </a:extLst>
              </p:cNvPr>
              <p:cNvSpPr/>
              <p:nvPr/>
            </p:nvSpPr>
            <p:spPr>
              <a:xfrm rot="16200000">
                <a:off x="4031368" y="1070222"/>
                <a:ext cx="79233" cy="476250"/>
              </a:xfrm>
              <a:prstGeom prst="rect">
                <a:avLst/>
              </a:prstGeom>
              <a:solidFill>
                <a:srgbClr val="E6E6E6"/>
              </a:solidFill>
              <a:ln>
                <a:solidFill>
                  <a:srgbClr val="E8E8E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4" name="그룹 23">
              <a:extLst>
                <a:ext uri="{FF2B5EF4-FFF2-40B4-BE49-F238E27FC236}">
                  <a16:creationId xmlns="" xmlns:a16="http://schemas.microsoft.com/office/drawing/2014/main" id="{E46E0863-7D99-4CA0-9BE2-2BDC7BBA5D78}"/>
                </a:ext>
              </a:extLst>
            </p:cNvPr>
            <p:cNvGrpSpPr/>
            <p:nvPr/>
          </p:nvGrpSpPr>
          <p:grpSpPr>
            <a:xfrm rot="10800000">
              <a:off x="1962866" y="4779301"/>
              <a:ext cx="476250" cy="476250"/>
              <a:chOff x="3832860" y="1268730"/>
              <a:chExt cx="476250" cy="476250"/>
            </a:xfrm>
          </p:grpSpPr>
          <p:sp>
            <p:nvSpPr>
              <p:cNvPr id="25" name="직사각형 24">
                <a:extLst>
                  <a:ext uri="{FF2B5EF4-FFF2-40B4-BE49-F238E27FC236}">
                    <a16:creationId xmlns="" xmlns:a16="http://schemas.microsoft.com/office/drawing/2014/main" id="{00B3E32F-842B-45FD-8481-02C5F45C10C8}"/>
                  </a:ext>
                </a:extLst>
              </p:cNvPr>
              <p:cNvSpPr/>
              <p:nvPr/>
            </p:nvSpPr>
            <p:spPr>
              <a:xfrm>
                <a:off x="4229877" y="1268730"/>
                <a:ext cx="79233" cy="476250"/>
              </a:xfrm>
              <a:prstGeom prst="rect">
                <a:avLst/>
              </a:prstGeom>
              <a:solidFill>
                <a:srgbClr val="E6E6E6"/>
              </a:solidFill>
              <a:ln>
                <a:solidFill>
                  <a:srgbClr val="E8E8E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="" xmlns:a16="http://schemas.microsoft.com/office/drawing/2014/main" id="{5E2C6E03-621D-4277-A7AC-429C421795E3}"/>
                  </a:ext>
                </a:extLst>
              </p:cNvPr>
              <p:cNvSpPr/>
              <p:nvPr/>
            </p:nvSpPr>
            <p:spPr>
              <a:xfrm rot="16200000">
                <a:off x="4031368" y="1070222"/>
                <a:ext cx="79233" cy="476250"/>
              </a:xfrm>
              <a:prstGeom prst="rect">
                <a:avLst/>
              </a:prstGeom>
              <a:solidFill>
                <a:srgbClr val="E6E6E6"/>
              </a:solidFill>
              <a:ln>
                <a:solidFill>
                  <a:srgbClr val="E8E8E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6" name="TextBox 5"/>
          <p:cNvSpPr txBox="1"/>
          <p:nvPr/>
        </p:nvSpPr>
        <p:spPr>
          <a:xfrm>
            <a:off x="3271709" y="854554"/>
            <a:ext cx="875392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게시</a:t>
            </a:r>
            <a:r>
              <a:rPr lang="ko-KR" altLang="en-US" b="1" dirty="0"/>
              <a:t>판</a:t>
            </a:r>
            <a:r>
              <a:rPr lang="ko-KR" altLang="en-US" b="1" dirty="0" smtClean="0"/>
              <a:t> 부분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dh.board.action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&lt;java&gt;</a:t>
            </a:r>
            <a:endParaRPr lang="en-US" altLang="ko-KR" dirty="0"/>
          </a:p>
          <a:p>
            <a:r>
              <a:rPr lang="en-US" altLang="ko-KR" dirty="0" smtClean="0"/>
              <a:t>- </a:t>
            </a:r>
            <a:r>
              <a:rPr lang="en-US" altLang="ko-KR" dirty="0" err="1" smtClean="0"/>
              <a:t>BoardController</a:t>
            </a:r>
            <a:r>
              <a:rPr lang="en-US" altLang="ko-KR" dirty="0" smtClean="0"/>
              <a:t> </a:t>
            </a:r>
            <a:r>
              <a:rPr lang="en-US" altLang="ko-KR" dirty="0"/>
              <a:t>: </a:t>
            </a:r>
            <a:r>
              <a:rPr lang="ko-KR" altLang="en-US" dirty="0" smtClean="0"/>
              <a:t>게시판 </a:t>
            </a:r>
            <a:r>
              <a:rPr lang="ko-KR" altLang="en-US" dirty="0"/>
              <a:t>관련 </a:t>
            </a:r>
            <a:r>
              <a:rPr lang="en-US" altLang="ko-KR" dirty="0"/>
              <a:t>Controller</a:t>
            </a:r>
            <a:endParaRPr lang="ko-KR" altLang="en-US" dirty="0"/>
          </a:p>
          <a:p>
            <a:r>
              <a:rPr lang="en-US" altLang="ko-KR" dirty="0" smtClean="0"/>
              <a:t>- </a:t>
            </a:r>
            <a:r>
              <a:rPr lang="en-US" altLang="ko-KR" dirty="0" err="1" smtClean="0"/>
              <a:t>BoardBook</a:t>
            </a:r>
            <a:r>
              <a:rPr lang="en-US" altLang="ko-KR" dirty="0" smtClean="0"/>
              <a:t> </a:t>
            </a:r>
            <a:r>
              <a:rPr lang="en-US" altLang="ko-KR" dirty="0"/>
              <a:t>: 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메서드</a:t>
            </a:r>
            <a:r>
              <a:rPr lang="ko-KR" altLang="en-US" dirty="0" smtClean="0"/>
              <a:t> 설정 클래스 </a:t>
            </a:r>
            <a:endParaRPr lang="en-US" altLang="ko-KR" dirty="0" smtClean="0"/>
          </a:p>
          <a:p>
            <a:r>
              <a:rPr lang="en-US" altLang="ko-KR" dirty="0" smtClean="0"/>
              <a:t>- </a:t>
            </a:r>
            <a:r>
              <a:rPr lang="en-US" altLang="ko-KR" dirty="0" err="1" smtClean="0"/>
              <a:t>BoardDAO</a:t>
            </a:r>
            <a:r>
              <a:rPr lang="en-US" altLang="ko-KR" dirty="0"/>
              <a:t> </a:t>
            </a:r>
            <a:r>
              <a:rPr lang="en-US" altLang="ko-KR" dirty="0" smtClean="0"/>
              <a:t>: </a:t>
            </a:r>
            <a:r>
              <a:rPr lang="ko-KR" altLang="en-US" dirty="0" smtClean="0"/>
              <a:t>게시판 데이터 전달 </a:t>
            </a:r>
            <a:r>
              <a:rPr lang="en-US" altLang="ko-KR" dirty="0" smtClean="0"/>
              <a:t>- DTO</a:t>
            </a:r>
            <a:endParaRPr lang="ko-KR" altLang="en-US" dirty="0"/>
          </a:p>
          <a:p>
            <a:r>
              <a:rPr lang="en-US" altLang="ko-KR" dirty="0" smtClean="0"/>
              <a:t>- </a:t>
            </a:r>
            <a:r>
              <a:rPr lang="en-US" altLang="ko-KR" dirty="0" err="1" smtClean="0"/>
              <a:t>DBConnectionBean</a:t>
            </a:r>
            <a:r>
              <a:rPr lang="en-US" altLang="ko-KR" dirty="0"/>
              <a:t> : </a:t>
            </a:r>
            <a:r>
              <a:rPr lang="ko-KR" altLang="en-US" dirty="0" smtClean="0"/>
              <a:t>게시판 커넥션을 얻어오는 클래스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jsp</a:t>
            </a:r>
            <a:r>
              <a:rPr lang="en-US" altLang="ko-KR" dirty="0" smtClean="0"/>
              <a:t>&gt;</a:t>
            </a:r>
          </a:p>
          <a:p>
            <a:r>
              <a:rPr lang="en-US" altLang="ko-KR" dirty="0" smtClean="0"/>
              <a:t>- delete : </a:t>
            </a:r>
            <a:r>
              <a:rPr lang="ko-KR" altLang="en-US" dirty="0" err="1" smtClean="0"/>
              <a:t>게시글</a:t>
            </a:r>
            <a:r>
              <a:rPr lang="ko-KR" altLang="en-US" dirty="0" smtClean="0"/>
              <a:t> 삭제</a:t>
            </a:r>
            <a:endParaRPr lang="en-US" altLang="ko-KR" dirty="0" smtClean="0"/>
          </a:p>
          <a:p>
            <a:r>
              <a:rPr lang="en-US" altLang="ko-KR" dirty="0" smtClean="0"/>
              <a:t>- download : </a:t>
            </a:r>
            <a:r>
              <a:rPr lang="en-US" altLang="ko-KR" dirty="0" err="1" smtClean="0"/>
              <a:t>boardcontroller</a:t>
            </a:r>
            <a:r>
              <a:rPr lang="en-US" altLang="ko-KR" dirty="0" smtClean="0"/>
              <a:t> </a:t>
            </a:r>
            <a:r>
              <a:rPr lang="ko-KR" altLang="en-US" dirty="0" smtClean="0"/>
              <a:t>연결</a:t>
            </a:r>
            <a:endParaRPr lang="en-US" altLang="ko-KR" dirty="0" smtClean="0"/>
          </a:p>
          <a:p>
            <a:r>
              <a:rPr lang="en-US" altLang="ko-KR" dirty="0" smtClean="0"/>
              <a:t>- list : </a:t>
            </a:r>
            <a:r>
              <a:rPr lang="ko-KR" altLang="en-US" dirty="0" smtClean="0"/>
              <a:t>게시판 화면 전체를 보여줌</a:t>
            </a:r>
            <a:endParaRPr lang="en-US" altLang="ko-KR" dirty="0" smtClean="0"/>
          </a:p>
          <a:p>
            <a:r>
              <a:rPr lang="en-US" altLang="ko-KR" dirty="0" smtClean="0"/>
              <a:t>- </a:t>
            </a:r>
            <a:r>
              <a:rPr lang="en-US" altLang="ko-KR" dirty="0" err="1" smtClean="0"/>
              <a:t>pageView</a:t>
            </a:r>
            <a:r>
              <a:rPr lang="en-US" altLang="ko-KR" dirty="0" smtClean="0"/>
              <a:t> : </a:t>
            </a:r>
            <a:r>
              <a:rPr lang="ko-KR" altLang="en-US" dirty="0" err="1" smtClean="0"/>
              <a:t>페이징</a:t>
            </a:r>
            <a:r>
              <a:rPr lang="ko-KR" altLang="en-US" dirty="0"/>
              <a:t> </a:t>
            </a:r>
            <a:r>
              <a:rPr lang="ko-KR" altLang="en-US" dirty="0" smtClean="0"/>
              <a:t>처리</a:t>
            </a:r>
            <a:r>
              <a:rPr lang="en-US" altLang="ko-KR" dirty="0" smtClean="0"/>
              <a:t> </a:t>
            </a:r>
            <a:r>
              <a:rPr lang="ko-KR" altLang="en-US" dirty="0" smtClean="0"/>
              <a:t>테스트 화면</a:t>
            </a:r>
            <a:endParaRPr lang="en-US" altLang="ko-KR" dirty="0" smtClean="0"/>
          </a:p>
          <a:p>
            <a:r>
              <a:rPr lang="en-US" altLang="ko-KR" dirty="0" smtClean="0"/>
              <a:t>- post : </a:t>
            </a:r>
            <a:r>
              <a:rPr lang="ko-KR" altLang="en-US" dirty="0" smtClean="0"/>
              <a:t>글쓰기 화면</a:t>
            </a:r>
            <a:endParaRPr lang="en-US" altLang="ko-KR" dirty="0" smtClean="0"/>
          </a:p>
          <a:p>
            <a:r>
              <a:rPr lang="en-US" altLang="ko-KR" dirty="0" smtClean="0"/>
              <a:t>- </a:t>
            </a:r>
            <a:r>
              <a:rPr lang="en-US" altLang="ko-KR" dirty="0" err="1" smtClean="0"/>
              <a:t>postProc</a:t>
            </a:r>
            <a:r>
              <a:rPr lang="en-US" altLang="ko-KR" dirty="0" smtClean="0"/>
              <a:t> : </a:t>
            </a:r>
            <a:r>
              <a:rPr lang="ko-KR" altLang="en-US" dirty="0" smtClean="0"/>
              <a:t>글쓰기 화면의 경로 지정</a:t>
            </a:r>
            <a:endParaRPr lang="en-US" altLang="ko-KR" dirty="0" smtClean="0"/>
          </a:p>
          <a:p>
            <a:r>
              <a:rPr lang="en-US" altLang="ko-KR" dirty="0" smtClean="0"/>
              <a:t>- read : </a:t>
            </a:r>
            <a:r>
              <a:rPr lang="ko-KR" altLang="en-US" dirty="0" smtClean="0"/>
              <a:t>게시 글 보기</a:t>
            </a:r>
            <a:endParaRPr lang="en-US" altLang="ko-KR" dirty="0" smtClean="0"/>
          </a:p>
          <a:p>
            <a:r>
              <a:rPr lang="en-US" altLang="ko-KR" dirty="0" smtClean="0"/>
              <a:t>- reply : </a:t>
            </a:r>
            <a:r>
              <a:rPr lang="ko-KR" altLang="en-US" dirty="0" err="1" smtClean="0"/>
              <a:t>댓글달기</a:t>
            </a:r>
            <a:endParaRPr lang="en-US" altLang="ko-KR" dirty="0" smtClean="0"/>
          </a:p>
          <a:p>
            <a:r>
              <a:rPr lang="en-US" altLang="ko-KR" dirty="0" smtClean="0"/>
              <a:t>- </a:t>
            </a:r>
            <a:r>
              <a:rPr lang="en-US" altLang="ko-KR" dirty="0" err="1" smtClean="0"/>
              <a:t>replyProc</a:t>
            </a:r>
            <a:r>
              <a:rPr lang="en-US" altLang="ko-KR" dirty="0" smtClean="0"/>
              <a:t> : </a:t>
            </a:r>
            <a:r>
              <a:rPr lang="ko-KR" altLang="en-US" dirty="0" err="1" smtClean="0"/>
              <a:t>댓글달기</a:t>
            </a:r>
            <a:r>
              <a:rPr lang="ko-KR" altLang="en-US" dirty="0" smtClean="0"/>
              <a:t> 화면의 경로 지정</a:t>
            </a:r>
            <a:endParaRPr lang="en-US" altLang="ko-KR" dirty="0" smtClean="0"/>
          </a:p>
          <a:p>
            <a:r>
              <a:rPr lang="en-US" altLang="ko-KR" dirty="0" smtClean="0"/>
              <a:t>- update : </a:t>
            </a:r>
            <a:r>
              <a:rPr lang="ko-KR" altLang="en-US" dirty="0" err="1" smtClean="0"/>
              <a:t>게시글</a:t>
            </a:r>
            <a:r>
              <a:rPr lang="ko-KR" altLang="en-US" dirty="0" smtClean="0"/>
              <a:t> 수정화면 </a:t>
            </a:r>
            <a:endParaRPr lang="en-US" altLang="ko-KR" dirty="0" smtClean="0"/>
          </a:p>
          <a:p>
            <a:r>
              <a:rPr lang="en-US" altLang="ko-KR" dirty="0" smtClean="0"/>
              <a:t>- </a:t>
            </a:r>
            <a:r>
              <a:rPr lang="en-US" altLang="ko-KR" dirty="0" err="1" smtClean="0"/>
              <a:t>updateProc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수정 화면 경로 지정</a:t>
            </a:r>
            <a:endParaRPr lang="en-US" altLang="ko-KR" dirty="0" smtClean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788" y="358315"/>
            <a:ext cx="2196257" cy="60308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1531954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그림 27">
            <a:extLst>
              <a:ext uri="{FF2B5EF4-FFF2-40B4-BE49-F238E27FC236}">
                <a16:creationId xmlns="" xmlns:a16="http://schemas.microsoft.com/office/drawing/2014/main" id="{556570D9-F1D9-4DC1-8EF4-E37132FC7EA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3757" y="0"/>
            <a:ext cx="1648243" cy="1648243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2D2B5E70-AFFD-4509-8DAD-8F04AA621ECD}"/>
              </a:ext>
            </a:extLst>
          </p:cNvPr>
          <p:cNvSpPr/>
          <p:nvPr/>
        </p:nvSpPr>
        <p:spPr>
          <a:xfrm>
            <a:off x="4863304" y="85113"/>
            <a:ext cx="239681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400" b="1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구조소개</a:t>
            </a:r>
            <a:endParaRPr lang="ko-KR" altLang="en-US" sz="4400" b="1" dirty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F0D7F1A1-31D7-4CD6-AE1F-2523D3C3F916}"/>
              </a:ext>
            </a:extLst>
          </p:cNvPr>
          <p:cNvSpPr/>
          <p:nvPr/>
        </p:nvSpPr>
        <p:spPr>
          <a:xfrm>
            <a:off x="221757" y="3059430"/>
            <a:ext cx="79233" cy="628650"/>
          </a:xfrm>
          <a:prstGeom prst="rect">
            <a:avLst/>
          </a:prstGeom>
          <a:solidFill>
            <a:srgbClr val="E6E6E6"/>
          </a:solidFill>
          <a:ln>
            <a:solidFill>
              <a:srgbClr val="E8E8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D0B968C9-B29C-4EA6-8FC8-465707926C43}"/>
              </a:ext>
            </a:extLst>
          </p:cNvPr>
          <p:cNvSpPr/>
          <p:nvPr/>
        </p:nvSpPr>
        <p:spPr>
          <a:xfrm>
            <a:off x="11946397" y="3059430"/>
            <a:ext cx="79233" cy="628650"/>
          </a:xfrm>
          <a:prstGeom prst="rect">
            <a:avLst/>
          </a:prstGeom>
          <a:solidFill>
            <a:srgbClr val="E6E6E6"/>
          </a:solidFill>
          <a:ln>
            <a:solidFill>
              <a:srgbClr val="E8E8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0663FF4E-17AE-4D01-A786-EAA498529F00}"/>
              </a:ext>
            </a:extLst>
          </p:cNvPr>
          <p:cNvSpPr/>
          <p:nvPr/>
        </p:nvSpPr>
        <p:spPr>
          <a:xfrm rot="5400000">
            <a:off x="6032068" y="500613"/>
            <a:ext cx="79233" cy="628650"/>
          </a:xfrm>
          <a:prstGeom prst="rect">
            <a:avLst/>
          </a:prstGeom>
          <a:solidFill>
            <a:srgbClr val="E6E6E6"/>
          </a:solidFill>
          <a:ln>
            <a:solidFill>
              <a:srgbClr val="E8E8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7" name="그룹 26">
            <a:extLst>
              <a:ext uri="{FF2B5EF4-FFF2-40B4-BE49-F238E27FC236}">
                <a16:creationId xmlns="" xmlns:a16="http://schemas.microsoft.com/office/drawing/2014/main" id="{8159C37E-4C4F-4A5A-97F0-AED327851016}"/>
              </a:ext>
            </a:extLst>
          </p:cNvPr>
          <p:cNvGrpSpPr/>
          <p:nvPr/>
        </p:nvGrpSpPr>
        <p:grpSpPr>
          <a:xfrm>
            <a:off x="413239" y="5869509"/>
            <a:ext cx="11201400" cy="476250"/>
            <a:chOff x="1962866" y="4779301"/>
            <a:chExt cx="8616804" cy="476250"/>
          </a:xfrm>
        </p:grpSpPr>
        <p:grpSp>
          <p:nvGrpSpPr>
            <p:cNvPr id="21" name="그룹 20">
              <a:extLst>
                <a:ext uri="{FF2B5EF4-FFF2-40B4-BE49-F238E27FC236}">
                  <a16:creationId xmlns="" xmlns:a16="http://schemas.microsoft.com/office/drawing/2014/main" id="{6EF83F3D-4AD3-49A3-AAE3-61CC0D7BECA4}"/>
                </a:ext>
              </a:extLst>
            </p:cNvPr>
            <p:cNvGrpSpPr/>
            <p:nvPr/>
          </p:nvGrpSpPr>
          <p:grpSpPr>
            <a:xfrm rot="5400000">
              <a:off x="10103420" y="4779301"/>
              <a:ext cx="476250" cy="476250"/>
              <a:chOff x="3832860" y="1268730"/>
              <a:chExt cx="476250" cy="476250"/>
            </a:xfrm>
          </p:grpSpPr>
          <p:sp>
            <p:nvSpPr>
              <p:cNvPr id="22" name="직사각형 21">
                <a:extLst>
                  <a:ext uri="{FF2B5EF4-FFF2-40B4-BE49-F238E27FC236}">
                    <a16:creationId xmlns="" xmlns:a16="http://schemas.microsoft.com/office/drawing/2014/main" id="{1AF39A57-5FD7-46F4-82C9-582B2B913BC0}"/>
                  </a:ext>
                </a:extLst>
              </p:cNvPr>
              <p:cNvSpPr/>
              <p:nvPr/>
            </p:nvSpPr>
            <p:spPr>
              <a:xfrm>
                <a:off x="4229877" y="1268730"/>
                <a:ext cx="79233" cy="476250"/>
              </a:xfrm>
              <a:prstGeom prst="rect">
                <a:avLst/>
              </a:prstGeom>
              <a:solidFill>
                <a:srgbClr val="E6E6E6"/>
              </a:solidFill>
              <a:ln>
                <a:solidFill>
                  <a:srgbClr val="E8E8E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="" xmlns:a16="http://schemas.microsoft.com/office/drawing/2014/main" id="{9361E216-929D-464C-8BFD-3296EA36A0A6}"/>
                  </a:ext>
                </a:extLst>
              </p:cNvPr>
              <p:cNvSpPr/>
              <p:nvPr/>
            </p:nvSpPr>
            <p:spPr>
              <a:xfrm rot="16200000">
                <a:off x="4031368" y="1070222"/>
                <a:ext cx="79233" cy="476250"/>
              </a:xfrm>
              <a:prstGeom prst="rect">
                <a:avLst/>
              </a:prstGeom>
              <a:solidFill>
                <a:srgbClr val="E6E6E6"/>
              </a:solidFill>
              <a:ln>
                <a:solidFill>
                  <a:srgbClr val="E8E8E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4" name="그룹 23">
              <a:extLst>
                <a:ext uri="{FF2B5EF4-FFF2-40B4-BE49-F238E27FC236}">
                  <a16:creationId xmlns="" xmlns:a16="http://schemas.microsoft.com/office/drawing/2014/main" id="{E46E0863-7D99-4CA0-9BE2-2BDC7BBA5D78}"/>
                </a:ext>
              </a:extLst>
            </p:cNvPr>
            <p:cNvGrpSpPr/>
            <p:nvPr/>
          </p:nvGrpSpPr>
          <p:grpSpPr>
            <a:xfrm rot="10800000">
              <a:off x="1962866" y="4779301"/>
              <a:ext cx="476250" cy="476250"/>
              <a:chOff x="3832860" y="1268730"/>
              <a:chExt cx="476250" cy="476250"/>
            </a:xfrm>
          </p:grpSpPr>
          <p:sp>
            <p:nvSpPr>
              <p:cNvPr id="25" name="직사각형 24">
                <a:extLst>
                  <a:ext uri="{FF2B5EF4-FFF2-40B4-BE49-F238E27FC236}">
                    <a16:creationId xmlns="" xmlns:a16="http://schemas.microsoft.com/office/drawing/2014/main" id="{00B3E32F-842B-45FD-8481-02C5F45C10C8}"/>
                  </a:ext>
                </a:extLst>
              </p:cNvPr>
              <p:cNvSpPr/>
              <p:nvPr/>
            </p:nvSpPr>
            <p:spPr>
              <a:xfrm>
                <a:off x="4229877" y="1268730"/>
                <a:ext cx="79233" cy="476250"/>
              </a:xfrm>
              <a:prstGeom prst="rect">
                <a:avLst/>
              </a:prstGeom>
              <a:solidFill>
                <a:srgbClr val="E6E6E6"/>
              </a:solidFill>
              <a:ln>
                <a:solidFill>
                  <a:srgbClr val="E8E8E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="" xmlns:a16="http://schemas.microsoft.com/office/drawing/2014/main" id="{5E2C6E03-621D-4277-A7AC-429C421795E3}"/>
                  </a:ext>
                </a:extLst>
              </p:cNvPr>
              <p:cNvSpPr/>
              <p:nvPr/>
            </p:nvSpPr>
            <p:spPr>
              <a:xfrm rot="16200000">
                <a:off x="4031368" y="1070222"/>
                <a:ext cx="79233" cy="476250"/>
              </a:xfrm>
              <a:prstGeom prst="rect">
                <a:avLst/>
              </a:prstGeom>
              <a:solidFill>
                <a:srgbClr val="E6E6E6"/>
              </a:solidFill>
              <a:ln>
                <a:solidFill>
                  <a:srgbClr val="E8E8E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6" name="TextBox 5"/>
          <p:cNvSpPr txBox="1"/>
          <p:nvPr/>
        </p:nvSpPr>
        <p:spPr>
          <a:xfrm>
            <a:off x="3192476" y="1148923"/>
            <a:ext cx="875392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테이블 생성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CREATE </a:t>
            </a:r>
            <a:r>
              <a:rPr lang="en-US" altLang="ko-KR" dirty="0"/>
              <a:t>TABLE </a:t>
            </a:r>
            <a:r>
              <a:rPr lang="en-US" altLang="ko-KR" dirty="0" err="1"/>
              <a:t>dddBOARD</a:t>
            </a:r>
            <a:endParaRPr lang="en-US" altLang="ko-KR" dirty="0"/>
          </a:p>
          <a:p>
            <a:r>
              <a:rPr lang="en-US" altLang="ko-KR" dirty="0"/>
              <a:t>  (</a:t>
            </a:r>
          </a:p>
          <a:p>
            <a:r>
              <a:rPr lang="en-US" altLang="ko-KR" dirty="0"/>
              <a:t>    NUM     NUMBER NOT NULL ENABLE,</a:t>
            </a:r>
          </a:p>
          <a:p>
            <a:r>
              <a:rPr lang="en-US" altLang="ko-KR" dirty="0"/>
              <a:t>    NAME    VARCHAR2(20 BYTE) NOT NULL ENABLE,</a:t>
            </a:r>
          </a:p>
          <a:p>
            <a:r>
              <a:rPr lang="en-US" altLang="ko-KR" dirty="0"/>
              <a:t>    SUBJECT VARCHAR2(50 BYTE) NOT NULL ENABLE,</a:t>
            </a:r>
          </a:p>
          <a:p>
            <a:r>
              <a:rPr lang="en-US" altLang="ko-KR" dirty="0"/>
              <a:t>    CONTENT VARCHAR2(2000 BYTE) NOT NULL ENABLE,</a:t>
            </a:r>
          </a:p>
          <a:p>
            <a:r>
              <a:rPr lang="en-US" altLang="ko-KR" dirty="0"/>
              <a:t>    POS     NUMBER NOT NULL ENABLE,</a:t>
            </a:r>
          </a:p>
          <a:p>
            <a:r>
              <a:rPr lang="en-US" altLang="ko-KR" dirty="0"/>
              <a:t>    REF     NUMBER NOT NULL ENABLE,</a:t>
            </a:r>
          </a:p>
          <a:p>
            <a:r>
              <a:rPr lang="en-US" altLang="ko-KR" dirty="0"/>
              <a:t>    DEPTH   NUMBER NOT NULL ENABLE,</a:t>
            </a:r>
          </a:p>
          <a:p>
            <a:r>
              <a:rPr lang="en-US" altLang="ko-KR" dirty="0"/>
              <a:t>    REGDATE TIMESTAMP (6) NOT NULL ENABLE,</a:t>
            </a:r>
          </a:p>
          <a:p>
            <a:r>
              <a:rPr lang="en-US" altLang="ko-KR" dirty="0"/>
              <a:t>    PASS     VARCHAR2(15 BYTE) NOT NULL ENABLE,</a:t>
            </a:r>
          </a:p>
          <a:p>
            <a:r>
              <a:rPr lang="en-US" altLang="ko-KR" dirty="0"/>
              <a:t>    IP       VARCHAR2(15 BYTE) NOT NULL ENABLE,</a:t>
            </a:r>
          </a:p>
          <a:p>
            <a:r>
              <a:rPr lang="en-US" altLang="ko-KR" dirty="0"/>
              <a:t>    COUNT    VARCHAR2(30 BYTE) NOT NULL ENABLE,</a:t>
            </a:r>
          </a:p>
          <a:p>
            <a:r>
              <a:rPr lang="en-US" altLang="ko-KR" dirty="0"/>
              <a:t>    FILENAME VARCHAR2(50 BYTE),</a:t>
            </a:r>
          </a:p>
          <a:p>
            <a:r>
              <a:rPr lang="en-US" altLang="ko-KR" dirty="0"/>
              <a:t>    FILESIZE NUMBER NOT NULL ENABLE,</a:t>
            </a:r>
          </a:p>
          <a:p>
            <a:r>
              <a:rPr lang="en-US" altLang="ko-KR" dirty="0"/>
              <a:t>    PRIMARY KEY (NUM) );</a:t>
            </a:r>
            <a:endParaRPr lang="en-US" altLang="ko-KR" dirty="0" smtClean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788" y="358315"/>
            <a:ext cx="2196257" cy="60308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9679667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766DFBB3-16D8-45DA-BBF6-284D19A81457}"/>
              </a:ext>
            </a:extLst>
          </p:cNvPr>
          <p:cNvSpPr/>
          <p:nvPr/>
        </p:nvSpPr>
        <p:spPr>
          <a:xfrm>
            <a:off x="221757" y="3059430"/>
            <a:ext cx="79233" cy="628650"/>
          </a:xfrm>
          <a:prstGeom prst="rect">
            <a:avLst/>
          </a:prstGeom>
          <a:solidFill>
            <a:srgbClr val="E6E6E6"/>
          </a:solidFill>
          <a:ln>
            <a:solidFill>
              <a:srgbClr val="E8E8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9BD44892-2CA9-40D6-BAF5-E9F055815EE0}"/>
              </a:ext>
            </a:extLst>
          </p:cNvPr>
          <p:cNvSpPr/>
          <p:nvPr/>
        </p:nvSpPr>
        <p:spPr>
          <a:xfrm>
            <a:off x="11946397" y="3059430"/>
            <a:ext cx="79233" cy="628650"/>
          </a:xfrm>
          <a:prstGeom prst="rect">
            <a:avLst/>
          </a:prstGeom>
          <a:solidFill>
            <a:srgbClr val="E6E6E6"/>
          </a:solidFill>
          <a:ln>
            <a:solidFill>
              <a:srgbClr val="E8E8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C2FA3084-168F-4F23-A68C-C16062635EEA}"/>
              </a:ext>
            </a:extLst>
          </p:cNvPr>
          <p:cNvSpPr/>
          <p:nvPr/>
        </p:nvSpPr>
        <p:spPr>
          <a:xfrm rot="5400000">
            <a:off x="6056384" y="1110614"/>
            <a:ext cx="79233" cy="628650"/>
          </a:xfrm>
          <a:prstGeom prst="rect">
            <a:avLst/>
          </a:prstGeom>
          <a:solidFill>
            <a:srgbClr val="E6E6E6"/>
          </a:solidFill>
          <a:ln>
            <a:solidFill>
              <a:srgbClr val="E8E8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2236" y="576633"/>
            <a:ext cx="6887527" cy="522318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2236" y="5765665"/>
            <a:ext cx="6887527" cy="58411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41838" y="391967"/>
            <a:ext cx="16441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메</a:t>
            </a:r>
            <a:r>
              <a:rPr lang="ko-KR" altLang="en-US" sz="2400" b="1" dirty="0"/>
              <a:t>인</a:t>
            </a:r>
            <a:r>
              <a:rPr lang="en-US" altLang="ko-KR" sz="2400" b="1" dirty="0" smtClean="0"/>
              <a:t> </a:t>
            </a:r>
            <a:r>
              <a:rPr lang="ko-KR" altLang="en-US" sz="2400" b="1" dirty="0" smtClean="0"/>
              <a:t>화면</a:t>
            </a:r>
            <a:endParaRPr lang="ko-KR" altLang="en-US" sz="2400" b="1" dirty="0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0812" y="482121"/>
            <a:ext cx="1068850" cy="1380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565485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766DFBB3-16D8-45DA-BBF6-284D19A81457}"/>
              </a:ext>
            </a:extLst>
          </p:cNvPr>
          <p:cNvSpPr/>
          <p:nvPr/>
        </p:nvSpPr>
        <p:spPr>
          <a:xfrm>
            <a:off x="221757" y="3059430"/>
            <a:ext cx="79233" cy="628650"/>
          </a:xfrm>
          <a:prstGeom prst="rect">
            <a:avLst/>
          </a:prstGeom>
          <a:solidFill>
            <a:srgbClr val="E6E6E6"/>
          </a:solidFill>
          <a:ln>
            <a:solidFill>
              <a:srgbClr val="E8E8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9BD44892-2CA9-40D6-BAF5-E9F055815EE0}"/>
              </a:ext>
            </a:extLst>
          </p:cNvPr>
          <p:cNvSpPr/>
          <p:nvPr/>
        </p:nvSpPr>
        <p:spPr>
          <a:xfrm>
            <a:off x="11946397" y="3059430"/>
            <a:ext cx="79233" cy="628650"/>
          </a:xfrm>
          <a:prstGeom prst="rect">
            <a:avLst/>
          </a:prstGeom>
          <a:solidFill>
            <a:srgbClr val="E6E6E6"/>
          </a:solidFill>
          <a:ln>
            <a:solidFill>
              <a:srgbClr val="E8E8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C2FA3084-168F-4F23-A68C-C16062635EEA}"/>
              </a:ext>
            </a:extLst>
          </p:cNvPr>
          <p:cNvSpPr/>
          <p:nvPr/>
        </p:nvSpPr>
        <p:spPr>
          <a:xfrm rot="5400000">
            <a:off x="6056384" y="1110614"/>
            <a:ext cx="79233" cy="628650"/>
          </a:xfrm>
          <a:prstGeom prst="rect">
            <a:avLst/>
          </a:prstGeom>
          <a:solidFill>
            <a:srgbClr val="E6E6E6"/>
          </a:solidFill>
          <a:ln>
            <a:solidFill>
              <a:srgbClr val="E8E8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68664" y="219807"/>
            <a:ext cx="27877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게시판 메인 화면</a:t>
            </a:r>
            <a:endParaRPr lang="ko-KR" altLang="en-US" sz="2400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5490" y="1134036"/>
            <a:ext cx="8904410" cy="5108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32757593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766DFBB3-16D8-45DA-BBF6-284D19A81457}"/>
              </a:ext>
            </a:extLst>
          </p:cNvPr>
          <p:cNvSpPr/>
          <p:nvPr/>
        </p:nvSpPr>
        <p:spPr>
          <a:xfrm>
            <a:off x="221757" y="3059430"/>
            <a:ext cx="79233" cy="628650"/>
          </a:xfrm>
          <a:prstGeom prst="rect">
            <a:avLst/>
          </a:prstGeom>
          <a:solidFill>
            <a:srgbClr val="E6E6E6"/>
          </a:solidFill>
          <a:ln>
            <a:solidFill>
              <a:srgbClr val="E8E8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9BD44892-2CA9-40D6-BAF5-E9F055815EE0}"/>
              </a:ext>
            </a:extLst>
          </p:cNvPr>
          <p:cNvSpPr/>
          <p:nvPr/>
        </p:nvSpPr>
        <p:spPr>
          <a:xfrm>
            <a:off x="11946397" y="3059430"/>
            <a:ext cx="79233" cy="628650"/>
          </a:xfrm>
          <a:prstGeom prst="rect">
            <a:avLst/>
          </a:prstGeom>
          <a:solidFill>
            <a:srgbClr val="E6E6E6"/>
          </a:solidFill>
          <a:ln>
            <a:solidFill>
              <a:srgbClr val="E8E8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C2FA3084-168F-4F23-A68C-C16062635EEA}"/>
              </a:ext>
            </a:extLst>
          </p:cNvPr>
          <p:cNvSpPr/>
          <p:nvPr/>
        </p:nvSpPr>
        <p:spPr>
          <a:xfrm rot="5400000">
            <a:off x="6056384" y="1110614"/>
            <a:ext cx="79233" cy="628650"/>
          </a:xfrm>
          <a:prstGeom prst="rect">
            <a:avLst/>
          </a:prstGeom>
          <a:solidFill>
            <a:srgbClr val="E6E6E6"/>
          </a:solidFill>
          <a:ln>
            <a:solidFill>
              <a:srgbClr val="E8E8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68665" y="219807"/>
            <a:ext cx="2523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글쓰기 화면</a:t>
            </a:r>
            <a:endParaRPr lang="ko-KR" altLang="en-US" sz="2400" b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4934" y="861646"/>
            <a:ext cx="8842131" cy="54648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934" y="861646"/>
            <a:ext cx="8842131" cy="5464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757593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766DFBB3-16D8-45DA-BBF6-284D19A81457}"/>
              </a:ext>
            </a:extLst>
          </p:cNvPr>
          <p:cNvSpPr/>
          <p:nvPr/>
        </p:nvSpPr>
        <p:spPr>
          <a:xfrm>
            <a:off x="221757" y="3059430"/>
            <a:ext cx="79233" cy="628650"/>
          </a:xfrm>
          <a:prstGeom prst="rect">
            <a:avLst/>
          </a:prstGeom>
          <a:solidFill>
            <a:srgbClr val="E6E6E6"/>
          </a:solidFill>
          <a:ln>
            <a:solidFill>
              <a:srgbClr val="E8E8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9BD44892-2CA9-40D6-BAF5-E9F055815EE0}"/>
              </a:ext>
            </a:extLst>
          </p:cNvPr>
          <p:cNvSpPr/>
          <p:nvPr/>
        </p:nvSpPr>
        <p:spPr>
          <a:xfrm>
            <a:off x="11946397" y="3059430"/>
            <a:ext cx="79233" cy="628650"/>
          </a:xfrm>
          <a:prstGeom prst="rect">
            <a:avLst/>
          </a:prstGeom>
          <a:solidFill>
            <a:srgbClr val="E6E6E6"/>
          </a:solidFill>
          <a:ln>
            <a:solidFill>
              <a:srgbClr val="E8E8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C2FA3084-168F-4F23-A68C-C16062635EEA}"/>
              </a:ext>
            </a:extLst>
          </p:cNvPr>
          <p:cNvSpPr/>
          <p:nvPr/>
        </p:nvSpPr>
        <p:spPr>
          <a:xfrm rot="5400000">
            <a:off x="6056384" y="1110614"/>
            <a:ext cx="79233" cy="628650"/>
          </a:xfrm>
          <a:prstGeom prst="rect">
            <a:avLst/>
          </a:prstGeom>
          <a:solidFill>
            <a:srgbClr val="E6E6E6"/>
          </a:solidFill>
          <a:ln>
            <a:solidFill>
              <a:srgbClr val="E8E8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368664" y="219807"/>
            <a:ext cx="32979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작성된 게시판 화면</a:t>
            </a:r>
            <a:endParaRPr lang="ko-KR" altLang="en-US" sz="24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019" y="922078"/>
            <a:ext cx="10058400" cy="5360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674720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>
            <a:extLst>
              <a:ext uri="{FF2B5EF4-FFF2-40B4-BE49-F238E27FC236}">
                <a16:creationId xmlns="" xmlns:a16="http://schemas.microsoft.com/office/drawing/2014/main" id="{AEDB61D2-6C06-4065-BEFF-263DCF21EB41}"/>
              </a:ext>
            </a:extLst>
          </p:cNvPr>
          <p:cNvCxnSpPr>
            <a:cxnSpLocks/>
          </p:cNvCxnSpPr>
          <p:nvPr/>
        </p:nvCxnSpPr>
        <p:spPr>
          <a:xfrm>
            <a:off x="8747760" y="1630680"/>
            <a:ext cx="289560" cy="8763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="" xmlns:a16="http://schemas.microsoft.com/office/drawing/2014/main" id="{A9E51A14-4F68-43D6-91CE-494ED7D8E182}"/>
              </a:ext>
            </a:extLst>
          </p:cNvPr>
          <p:cNvCxnSpPr>
            <a:cxnSpLocks/>
          </p:cNvCxnSpPr>
          <p:nvPr/>
        </p:nvCxnSpPr>
        <p:spPr>
          <a:xfrm>
            <a:off x="7205441" y="2083348"/>
            <a:ext cx="1374679" cy="76653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타원 5">
            <a:extLst>
              <a:ext uri="{FF2B5EF4-FFF2-40B4-BE49-F238E27FC236}">
                <a16:creationId xmlns="" xmlns:a16="http://schemas.microsoft.com/office/drawing/2014/main" id="{D23E539A-FAC0-4591-8095-E9BA8FCDC16B}"/>
              </a:ext>
            </a:extLst>
          </p:cNvPr>
          <p:cNvSpPr/>
          <p:nvPr/>
        </p:nvSpPr>
        <p:spPr>
          <a:xfrm>
            <a:off x="8290560" y="2346960"/>
            <a:ext cx="2164080" cy="216408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="" xmlns:a16="http://schemas.microsoft.com/office/drawing/2014/main" id="{23865E0D-F9B1-4DA7-B267-7E736C0A0F27}"/>
              </a:ext>
            </a:extLst>
          </p:cNvPr>
          <p:cNvSpPr/>
          <p:nvPr/>
        </p:nvSpPr>
        <p:spPr>
          <a:xfrm>
            <a:off x="8122920" y="716280"/>
            <a:ext cx="91440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="" xmlns:a16="http://schemas.microsoft.com/office/drawing/2014/main" id="{B4DB757B-7686-4EA1-AEC7-A59D49D9477D}"/>
              </a:ext>
            </a:extLst>
          </p:cNvPr>
          <p:cNvSpPr/>
          <p:nvPr/>
        </p:nvSpPr>
        <p:spPr>
          <a:xfrm>
            <a:off x="6435821" y="1432560"/>
            <a:ext cx="91440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="" xmlns:a16="http://schemas.microsoft.com/office/drawing/2014/main" id="{C5C4EF34-7D2D-43EB-8A6A-D938750993D4}"/>
              </a:ext>
            </a:extLst>
          </p:cNvPr>
          <p:cNvSpPr/>
          <p:nvPr/>
        </p:nvSpPr>
        <p:spPr>
          <a:xfrm>
            <a:off x="7208520" y="3916680"/>
            <a:ext cx="91440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2C41AFCC-AC43-4867-AB9D-34C520AE843D}"/>
              </a:ext>
            </a:extLst>
          </p:cNvPr>
          <p:cNvSpPr/>
          <p:nvPr/>
        </p:nvSpPr>
        <p:spPr>
          <a:xfrm>
            <a:off x="1302828" y="931941"/>
            <a:ext cx="1414170" cy="76944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4400" b="1" dirty="0" smtClean="0">
                <a:solidFill>
                  <a:srgbClr val="464646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목차</a:t>
            </a:r>
            <a:r>
              <a:rPr lang="ko-KR" altLang="en-US" sz="3200" dirty="0" smtClean="0">
                <a:solidFill>
                  <a:srgbClr val="464646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</a:t>
            </a:r>
            <a:endParaRPr lang="en-US" altLang="ko-KR" sz="3200" dirty="0">
              <a:solidFill>
                <a:srgbClr val="464646"/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="" xmlns:a16="http://schemas.microsoft.com/office/drawing/2014/main" id="{EAB7C6B4-5AA9-4A82-A429-D303E55A54A1}"/>
              </a:ext>
            </a:extLst>
          </p:cNvPr>
          <p:cNvCxnSpPr>
            <a:cxnSpLocks/>
          </p:cNvCxnSpPr>
          <p:nvPr/>
        </p:nvCxnSpPr>
        <p:spPr>
          <a:xfrm flipV="1">
            <a:off x="8064624" y="3950200"/>
            <a:ext cx="352936" cy="20381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="" xmlns:a16="http://schemas.microsoft.com/office/drawing/2014/main" id="{EC44A278-DE29-4AAF-998D-B4DC5C1BB7B5}"/>
              </a:ext>
            </a:extLst>
          </p:cNvPr>
          <p:cNvCxnSpPr>
            <a:cxnSpLocks/>
          </p:cNvCxnSpPr>
          <p:nvPr/>
        </p:nvCxnSpPr>
        <p:spPr>
          <a:xfrm>
            <a:off x="10022889" y="4305300"/>
            <a:ext cx="448370" cy="5867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그림 37">
            <a:extLst>
              <a:ext uri="{FF2B5EF4-FFF2-40B4-BE49-F238E27FC236}">
                <a16:creationId xmlns="" xmlns:a16="http://schemas.microsoft.com/office/drawing/2014/main" id="{A91E12C6-3222-46E5-A314-2BAAD6ADD64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3595" y="1630680"/>
            <a:ext cx="498852" cy="498852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="" xmlns:a16="http://schemas.microsoft.com/office/drawing/2014/main" id="{2469EB17-3C1D-430C-83B9-9DE9325B5B3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02" y="909762"/>
            <a:ext cx="527436" cy="527436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="" xmlns:a16="http://schemas.microsoft.com/office/drawing/2014/main" id="{D968D8C1-1A77-4E68-A152-AD5EA6F924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8763" y="2849881"/>
            <a:ext cx="1167673" cy="1167673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="" xmlns:a16="http://schemas.microsoft.com/office/drawing/2014/main" id="{95029944-8C16-4795-B048-95D0310CB54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2500" y="4110865"/>
            <a:ext cx="526030" cy="526030"/>
          </a:xfrm>
          <a:prstGeom prst="rect">
            <a:avLst/>
          </a:prstGeom>
        </p:spPr>
      </p:pic>
      <p:sp>
        <p:nvSpPr>
          <p:cNvPr id="10" name="타원 9">
            <a:extLst>
              <a:ext uri="{FF2B5EF4-FFF2-40B4-BE49-F238E27FC236}">
                <a16:creationId xmlns="" xmlns:a16="http://schemas.microsoft.com/office/drawing/2014/main" id="{37590C56-9359-4A3C-956E-46141998DDCD}"/>
              </a:ext>
            </a:extLst>
          </p:cNvPr>
          <p:cNvSpPr/>
          <p:nvPr/>
        </p:nvSpPr>
        <p:spPr>
          <a:xfrm>
            <a:off x="10236739" y="4831080"/>
            <a:ext cx="91440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7" name="그림 36">
            <a:extLst>
              <a:ext uri="{FF2B5EF4-FFF2-40B4-BE49-F238E27FC236}">
                <a16:creationId xmlns="" xmlns:a16="http://schemas.microsoft.com/office/drawing/2014/main" id="{F5E26AD9-87BB-420F-9F6A-CD7E9FB0AAA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8669" y="5036820"/>
            <a:ext cx="510540" cy="510540"/>
          </a:xfrm>
          <a:prstGeom prst="rect">
            <a:avLst/>
          </a:prstGeom>
        </p:spPr>
      </p:pic>
      <p:sp>
        <p:nvSpPr>
          <p:cNvPr id="47" name="직사각형 46">
            <a:extLst>
              <a:ext uri="{FF2B5EF4-FFF2-40B4-BE49-F238E27FC236}">
                <a16:creationId xmlns="" xmlns:a16="http://schemas.microsoft.com/office/drawing/2014/main" id="{D5D9104F-500E-4D5D-A745-E64C9C9F0B2D}"/>
              </a:ext>
            </a:extLst>
          </p:cNvPr>
          <p:cNvSpPr/>
          <p:nvPr/>
        </p:nvSpPr>
        <p:spPr>
          <a:xfrm>
            <a:off x="221757" y="3059430"/>
            <a:ext cx="79233" cy="628650"/>
          </a:xfrm>
          <a:prstGeom prst="rect">
            <a:avLst/>
          </a:prstGeom>
          <a:solidFill>
            <a:srgbClr val="E6E6E6"/>
          </a:solidFill>
          <a:ln>
            <a:solidFill>
              <a:srgbClr val="E8E8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3A67D3F5-D844-4FF7-BB27-C28DDAE10732}"/>
              </a:ext>
            </a:extLst>
          </p:cNvPr>
          <p:cNvSpPr/>
          <p:nvPr/>
        </p:nvSpPr>
        <p:spPr>
          <a:xfrm>
            <a:off x="11946397" y="3059430"/>
            <a:ext cx="79233" cy="628650"/>
          </a:xfrm>
          <a:prstGeom prst="rect">
            <a:avLst/>
          </a:prstGeom>
          <a:solidFill>
            <a:srgbClr val="E6E6E6"/>
          </a:solidFill>
          <a:ln>
            <a:solidFill>
              <a:srgbClr val="E8E8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="" xmlns:a16="http://schemas.microsoft.com/office/drawing/2014/main" id="{D95E9C4F-05BC-430C-9EA5-BA75CAEC3F81}"/>
              </a:ext>
            </a:extLst>
          </p:cNvPr>
          <p:cNvSpPr/>
          <p:nvPr/>
        </p:nvSpPr>
        <p:spPr>
          <a:xfrm>
            <a:off x="1600369" y="1914071"/>
            <a:ext cx="2358338" cy="584775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rgbClr val="464646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1. </a:t>
            </a:r>
            <a:r>
              <a:rPr lang="ko-KR" altLang="en-US" sz="3200" dirty="0" smtClean="0">
                <a:solidFill>
                  <a:srgbClr val="464646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구조소개</a:t>
            </a:r>
            <a:endParaRPr lang="ko-KR" altLang="en-US" sz="3200" dirty="0">
              <a:solidFill>
                <a:srgbClr val="464646"/>
              </a:solidFill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="" xmlns:a16="http://schemas.microsoft.com/office/drawing/2014/main" id="{A46EA6FC-E3EC-4147-915B-645FCBFC7731}"/>
              </a:ext>
            </a:extLst>
          </p:cNvPr>
          <p:cNvSpPr/>
          <p:nvPr/>
        </p:nvSpPr>
        <p:spPr>
          <a:xfrm>
            <a:off x="1622767" y="4279509"/>
            <a:ext cx="3307316" cy="584775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rgbClr val="464646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3</a:t>
            </a:r>
            <a:r>
              <a:rPr lang="en-US" altLang="ko-KR" sz="3200" dirty="0" smtClean="0">
                <a:solidFill>
                  <a:srgbClr val="464646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.</a:t>
            </a:r>
            <a:r>
              <a:rPr lang="ko-KR" altLang="en-US" sz="3200" dirty="0" smtClean="0">
                <a:solidFill>
                  <a:srgbClr val="464646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 게시판 디자</a:t>
            </a:r>
            <a:r>
              <a:rPr lang="ko-KR" altLang="en-US" sz="3200" dirty="0">
                <a:solidFill>
                  <a:srgbClr val="464646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인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D95E9C4F-05BC-430C-9EA5-BA75CAEC3F81}"/>
              </a:ext>
            </a:extLst>
          </p:cNvPr>
          <p:cNvSpPr/>
          <p:nvPr/>
        </p:nvSpPr>
        <p:spPr>
          <a:xfrm>
            <a:off x="1605183" y="3141329"/>
            <a:ext cx="3328155" cy="584775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rgbClr val="464646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2. </a:t>
            </a:r>
            <a:r>
              <a:rPr lang="ko-KR" altLang="en-US" sz="3200" dirty="0" smtClean="0">
                <a:solidFill>
                  <a:srgbClr val="464646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로그인 디자인</a:t>
            </a:r>
            <a:endParaRPr lang="ko-KR" altLang="en-US" sz="3200" dirty="0">
              <a:solidFill>
                <a:srgbClr val="464646"/>
              </a:solidFill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id="{A46EA6FC-E3EC-4147-915B-645FCBFC7731}"/>
              </a:ext>
            </a:extLst>
          </p:cNvPr>
          <p:cNvSpPr/>
          <p:nvPr/>
        </p:nvSpPr>
        <p:spPr>
          <a:xfrm>
            <a:off x="1687245" y="5547360"/>
            <a:ext cx="3307316" cy="584775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rgbClr val="464646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4</a:t>
            </a:r>
            <a:r>
              <a:rPr lang="en-US" altLang="ko-KR" sz="3200" dirty="0" smtClean="0">
                <a:solidFill>
                  <a:srgbClr val="464646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.</a:t>
            </a:r>
            <a:r>
              <a:rPr lang="ko-KR" altLang="en-US" sz="3200" dirty="0" smtClean="0">
                <a:solidFill>
                  <a:srgbClr val="464646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 방명록 디자</a:t>
            </a:r>
            <a:r>
              <a:rPr lang="ko-KR" altLang="en-US" sz="3200" dirty="0">
                <a:solidFill>
                  <a:srgbClr val="464646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인</a:t>
            </a:r>
          </a:p>
        </p:txBody>
      </p:sp>
    </p:spTree>
    <p:extLst>
      <p:ext uri="{BB962C8B-B14F-4D97-AF65-F5344CB8AC3E}">
        <p14:creationId xmlns:p14="http://schemas.microsoft.com/office/powerpoint/2010/main" val="3038335038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766DFBB3-16D8-45DA-BBF6-284D19A81457}"/>
              </a:ext>
            </a:extLst>
          </p:cNvPr>
          <p:cNvSpPr/>
          <p:nvPr/>
        </p:nvSpPr>
        <p:spPr>
          <a:xfrm>
            <a:off x="221757" y="3059430"/>
            <a:ext cx="79233" cy="628650"/>
          </a:xfrm>
          <a:prstGeom prst="rect">
            <a:avLst/>
          </a:prstGeom>
          <a:solidFill>
            <a:srgbClr val="E6E6E6"/>
          </a:solidFill>
          <a:ln>
            <a:solidFill>
              <a:srgbClr val="E8E8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9BD44892-2CA9-40D6-BAF5-E9F055815EE0}"/>
              </a:ext>
            </a:extLst>
          </p:cNvPr>
          <p:cNvSpPr/>
          <p:nvPr/>
        </p:nvSpPr>
        <p:spPr>
          <a:xfrm>
            <a:off x="11946397" y="3059430"/>
            <a:ext cx="79233" cy="628650"/>
          </a:xfrm>
          <a:prstGeom prst="rect">
            <a:avLst/>
          </a:prstGeom>
          <a:solidFill>
            <a:srgbClr val="E6E6E6"/>
          </a:solidFill>
          <a:ln>
            <a:solidFill>
              <a:srgbClr val="E8E8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C2FA3084-168F-4F23-A68C-C16062635EEA}"/>
              </a:ext>
            </a:extLst>
          </p:cNvPr>
          <p:cNvSpPr/>
          <p:nvPr/>
        </p:nvSpPr>
        <p:spPr>
          <a:xfrm rot="5400000">
            <a:off x="6056384" y="1110614"/>
            <a:ext cx="79233" cy="628650"/>
          </a:xfrm>
          <a:prstGeom prst="rect">
            <a:avLst/>
          </a:prstGeom>
          <a:solidFill>
            <a:srgbClr val="E6E6E6"/>
          </a:solidFill>
          <a:ln>
            <a:solidFill>
              <a:srgbClr val="E8E8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5986" y="743881"/>
            <a:ext cx="9368680" cy="5709627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368664" y="219807"/>
            <a:ext cx="27877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글 읽기 화면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79674720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766DFBB3-16D8-45DA-BBF6-284D19A81457}"/>
              </a:ext>
            </a:extLst>
          </p:cNvPr>
          <p:cNvSpPr/>
          <p:nvPr/>
        </p:nvSpPr>
        <p:spPr>
          <a:xfrm>
            <a:off x="221757" y="3059430"/>
            <a:ext cx="79233" cy="628650"/>
          </a:xfrm>
          <a:prstGeom prst="rect">
            <a:avLst/>
          </a:prstGeom>
          <a:solidFill>
            <a:srgbClr val="E6E6E6"/>
          </a:solidFill>
          <a:ln>
            <a:solidFill>
              <a:srgbClr val="E8E8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9BD44892-2CA9-40D6-BAF5-E9F055815EE0}"/>
              </a:ext>
            </a:extLst>
          </p:cNvPr>
          <p:cNvSpPr/>
          <p:nvPr/>
        </p:nvSpPr>
        <p:spPr>
          <a:xfrm>
            <a:off x="11946397" y="3059430"/>
            <a:ext cx="79233" cy="628650"/>
          </a:xfrm>
          <a:prstGeom prst="rect">
            <a:avLst/>
          </a:prstGeom>
          <a:solidFill>
            <a:srgbClr val="E6E6E6"/>
          </a:solidFill>
          <a:ln>
            <a:solidFill>
              <a:srgbClr val="E8E8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C2FA3084-168F-4F23-A68C-C16062635EEA}"/>
              </a:ext>
            </a:extLst>
          </p:cNvPr>
          <p:cNvSpPr/>
          <p:nvPr/>
        </p:nvSpPr>
        <p:spPr>
          <a:xfrm rot="5400000">
            <a:off x="6056384" y="1110614"/>
            <a:ext cx="79233" cy="628650"/>
          </a:xfrm>
          <a:prstGeom prst="rect">
            <a:avLst/>
          </a:prstGeom>
          <a:solidFill>
            <a:srgbClr val="E6E6E6"/>
          </a:solidFill>
          <a:ln>
            <a:solidFill>
              <a:srgbClr val="E8E8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6431" y="770445"/>
            <a:ext cx="9229075" cy="583527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68664" y="219807"/>
            <a:ext cx="27877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글 수정 화면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977772286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766DFBB3-16D8-45DA-BBF6-284D19A81457}"/>
              </a:ext>
            </a:extLst>
          </p:cNvPr>
          <p:cNvSpPr/>
          <p:nvPr/>
        </p:nvSpPr>
        <p:spPr>
          <a:xfrm>
            <a:off x="221757" y="3059430"/>
            <a:ext cx="79233" cy="628650"/>
          </a:xfrm>
          <a:prstGeom prst="rect">
            <a:avLst/>
          </a:prstGeom>
          <a:solidFill>
            <a:srgbClr val="E6E6E6"/>
          </a:solidFill>
          <a:ln>
            <a:solidFill>
              <a:srgbClr val="E8E8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9BD44892-2CA9-40D6-BAF5-E9F055815EE0}"/>
              </a:ext>
            </a:extLst>
          </p:cNvPr>
          <p:cNvSpPr/>
          <p:nvPr/>
        </p:nvSpPr>
        <p:spPr>
          <a:xfrm>
            <a:off x="11946397" y="3059430"/>
            <a:ext cx="79233" cy="628650"/>
          </a:xfrm>
          <a:prstGeom prst="rect">
            <a:avLst/>
          </a:prstGeom>
          <a:solidFill>
            <a:srgbClr val="E6E6E6"/>
          </a:solidFill>
          <a:ln>
            <a:solidFill>
              <a:srgbClr val="E8E8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C2FA3084-168F-4F23-A68C-C16062635EEA}"/>
              </a:ext>
            </a:extLst>
          </p:cNvPr>
          <p:cNvSpPr/>
          <p:nvPr/>
        </p:nvSpPr>
        <p:spPr>
          <a:xfrm rot="5400000">
            <a:off x="6056384" y="1110614"/>
            <a:ext cx="79233" cy="628650"/>
          </a:xfrm>
          <a:prstGeom prst="rect">
            <a:avLst/>
          </a:prstGeom>
          <a:solidFill>
            <a:srgbClr val="E6E6E6"/>
          </a:solidFill>
          <a:ln>
            <a:solidFill>
              <a:srgbClr val="E8E8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900" y="712177"/>
            <a:ext cx="9386888" cy="5760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68664" y="219807"/>
            <a:ext cx="27877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글 삭제 화면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977772286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그림 27">
            <a:extLst>
              <a:ext uri="{FF2B5EF4-FFF2-40B4-BE49-F238E27FC236}">
                <a16:creationId xmlns="" xmlns:a16="http://schemas.microsoft.com/office/drawing/2014/main" id="{556570D9-F1D9-4DC1-8EF4-E37132FC7EA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9849" y="4459391"/>
            <a:ext cx="1648243" cy="1648243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2D2B5E70-AFFD-4509-8DAD-8F04AA621ECD}"/>
              </a:ext>
            </a:extLst>
          </p:cNvPr>
          <p:cNvSpPr/>
          <p:nvPr/>
        </p:nvSpPr>
        <p:spPr>
          <a:xfrm>
            <a:off x="4792965" y="467913"/>
            <a:ext cx="239681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400" b="1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구조소개</a:t>
            </a:r>
            <a:endParaRPr lang="ko-KR" altLang="en-US" sz="4400" b="1" dirty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F0D7F1A1-31D7-4CD6-AE1F-2523D3C3F916}"/>
              </a:ext>
            </a:extLst>
          </p:cNvPr>
          <p:cNvSpPr/>
          <p:nvPr/>
        </p:nvSpPr>
        <p:spPr>
          <a:xfrm>
            <a:off x="221757" y="3059430"/>
            <a:ext cx="79233" cy="628650"/>
          </a:xfrm>
          <a:prstGeom prst="rect">
            <a:avLst/>
          </a:prstGeom>
          <a:solidFill>
            <a:srgbClr val="E6E6E6"/>
          </a:solidFill>
          <a:ln>
            <a:solidFill>
              <a:srgbClr val="E8E8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D0B968C9-B29C-4EA6-8FC8-465707926C43}"/>
              </a:ext>
            </a:extLst>
          </p:cNvPr>
          <p:cNvSpPr/>
          <p:nvPr/>
        </p:nvSpPr>
        <p:spPr>
          <a:xfrm>
            <a:off x="11946397" y="3059430"/>
            <a:ext cx="79233" cy="628650"/>
          </a:xfrm>
          <a:prstGeom prst="rect">
            <a:avLst/>
          </a:prstGeom>
          <a:solidFill>
            <a:srgbClr val="E6E6E6"/>
          </a:solidFill>
          <a:ln>
            <a:solidFill>
              <a:srgbClr val="E8E8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0663FF4E-17AE-4D01-A786-EAA498529F00}"/>
              </a:ext>
            </a:extLst>
          </p:cNvPr>
          <p:cNvSpPr/>
          <p:nvPr/>
        </p:nvSpPr>
        <p:spPr>
          <a:xfrm rot="5400000">
            <a:off x="6056384" y="1031486"/>
            <a:ext cx="79233" cy="628650"/>
          </a:xfrm>
          <a:prstGeom prst="rect">
            <a:avLst/>
          </a:prstGeom>
          <a:solidFill>
            <a:srgbClr val="E6E6E6"/>
          </a:solidFill>
          <a:ln>
            <a:solidFill>
              <a:srgbClr val="E8E8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7" name="그룹 26">
            <a:extLst>
              <a:ext uri="{FF2B5EF4-FFF2-40B4-BE49-F238E27FC236}">
                <a16:creationId xmlns="" xmlns:a16="http://schemas.microsoft.com/office/drawing/2014/main" id="{8159C37E-4C4F-4A5A-97F0-AED327851016}"/>
              </a:ext>
            </a:extLst>
          </p:cNvPr>
          <p:cNvGrpSpPr/>
          <p:nvPr/>
        </p:nvGrpSpPr>
        <p:grpSpPr>
          <a:xfrm>
            <a:off x="1292469" y="5869509"/>
            <a:ext cx="9574823" cy="476250"/>
            <a:chOff x="1962866" y="4779301"/>
            <a:chExt cx="8616804" cy="476250"/>
          </a:xfrm>
        </p:grpSpPr>
        <p:grpSp>
          <p:nvGrpSpPr>
            <p:cNvPr id="21" name="그룹 20">
              <a:extLst>
                <a:ext uri="{FF2B5EF4-FFF2-40B4-BE49-F238E27FC236}">
                  <a16:creationId xmlns="" xmlns:a16="http://schemas.microsoft.com/office/drawing/2014/main" id="{6EF83F3D-4AD3-49A3-AAE3-61CC0D7BECA4}"/>
                </a:ext>
              </a:extLst>
            </p:cNvPr>
            <p:cNvGrpSpPr/>
            <p:nvPr/>
          </p:nvGrpSpPr>
          <p:grpSpPr>
            <a:xfrm rot="5400000">
              <a:off x="10103420" y="4779301"/>
              <a:ext cx="476250" cy="476250"/>
              <a:chOff x="3832860" y="1268730"/>
              <a:chExt cx="476250" cy="476250"/>
            </a:xfrm>
          </p:grpSpPr>
          <p:sp>
            <p:nvSpPr>
              <p:cNvPr id="22" name="직사각형 21">
                <a:extLst>
                  <a:ext uri="{FF2B5EF4-FFF2-40B4-BE49-F238E27FC236}">
                    <a16:creationId xmlns="" xmlns:a16="http://schemas.microsoft.com/office/drawing/2014/main" id="{1AF39A57-5FD7-46F4-82C9-582B2B913BC0}"/>
                  </a:ext>
                </a:extLst>
              </p:cNvPr>
              <p:cNvSpPr/>
              <p:nvPr/>
            </p:nvSpPr>
            <p:spPr>
              <a:xfrm>
                <a:off x="4229877" y="1268730"/>
                <a:ext cx="79233" cy="476250"/>
              </a:xfrm>
              <a:prstGeom prst="rect">
                <a:avLst/>
              </a:prstGeom>
              <a:solidFill>
                <a:srgbClr val="E6E6E6"/>
              </a:solidFill>
              <a:ln>
                <a:solidFill>
                  <a:srgbClr val="E8E8E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="" xmlns:a16="http://schemas.microsoft.com/office/drawing/2014/main" id="{9361E216-929D-464C-8BFD-3296EA36A0A6}"/>
                  </a:ext>
                </a:extLst>
              </p:cNvPr>
              <p:cNvSpPr/>
              <p:nvPr/>
            </p:nvSpPr>
            <p:spPr>
              <a:xfrm rot="16200000">
                <a:off x="4031368" y="1070222"/>
                <a:ext cx="79233" cy="476250"/>
              </a:xfrm>
              <a:prstGeom prst="rect">
                <a:avLst/>
              </a:prstGeom>
              <a:solidFill>
                <a:srgbClr val="E6E6E6"/>
              </a:solidFill>
              <a:ln>
                <a:solidFill>
                  <a:srgbClr val="E8E8E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4" name="그룹 23">
              <a:extLst>
                <a:ext uri="{FF2B5EF4-FFF2-40B4-BE49-F238E27FC236}">
                  <a16:creationId xmlns="" xmlns:a16="http://schemas.microsoft.com/office/drawing/2014/main" id="{E46E0863-7D99-4CA0-9BE2-2BDC7BBA5D78}"/>
                </a:ext>
              </a:extLst>
            </p:cNvPr>
            <p:cNvGrpSpPr/>
            <p:nvPr/>
          </p:nvGrpSpPr>
          <p:grpSpPr>
            <a:xfrm rot="10800000">
              <a:off x="1962866" y="4779301"/>
              <a:ext cx="476250" cy="476250"/>
              <a:chOff x="3832860" y="1268730"/>
              <a:chExt cx="476250" cy="476250"/>
            </a:xfrm>
          </p:grpSpPr>
          <p:sp>
            <p:nvSpPr>
              <p:cNvPr id="25" name="직사각형 24">
                <a:extLst>
                  <a:ext uri="{FF2B5EF4-FFF2-40B4-BE49-F238E27FC236}">
                    <a16:creationId xmlns="" xmlns:a16="http://schemas.microsoft.com/office/drawing/2014/main" id="{00B3E32F-842B-45FD-8481-02C5F45C10C8}"/>
                  </a:ext>
                </a:extLst>
              </p:cNvPr>
              <p:cNvSpPr/>
              <p:nvPr/>
            </p:nvSpPr>
            <p:spPr>
              <a:xfrm>
                <a:off x="4229877" y="1268730"/>
                <a:ext cx="79233" cy="476250"/>
              </a:xfrm>
              <a:prstGeom prst="rect">
                <a:avLst/>
              </a:prstGeom>
              <a:solidFill>
                <a:srgbClr val="E6E6E6"/>
              </a:solidFill>
              <a:ln>
                <a:solidFill>
                  <a:srgbClr val="E8E8E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="" xmlns:a16="http://schemas.microsoft.com/office/drawing/2014/main" id="{5E2C6E03-621D-4277-A7AC-429C421795E3}"/>
                  </a:ext>
                </a:extLst>
              </p:cNvPr>
              <p:cNvSpPr/>
              <p:nvPr/>
            </p:nvSpPr>
            <p:spPr>
              <a:xfrm rot="16200000">
                <a:off x="4031368" y="1070222"/>
                <a:ext cx="79233" cy="476250"/>
              </a:xfrm>
              <a:prstGeom prst="rect">
                <a:avLst/>
              </a:prstGeom>
              <a:solidFill>
                <a:srgbClr val="E6E6E6"/>
              </a:solidFill>
              <a:ln>
                <a:solidFill>
                  <a:srgbClr val="E8E8E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6" name="TextBox 5"/>
          <p:cNvSpPr txBox="1"/>
          <p:nvPr/>
        </p:nvSpPr>
        <p:spPr>
          <a:xfrm>
            <a:off x="4544190" y="1844664"/>
            <a:ext cx="542485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방문자 통계 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dh.visit.action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         </a:t>
            </a:r>
            <a:r>
              <a:rPr lang="en-US" altLang="ko-KR" dirty="0" err="1" smtClean="0"/>
              <a:t>dh.visit.model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&lt;java&gt;</a:t>
            </a:r>
          </a:p>
          <a:p>
            <a:pPr marL="285750" indent="-285750">
              <a:buFontTx/>
              <a:buChar char="-"/>
            </a:pPr>
            <a:r>
              <a:rPr lang="en-US" altLang="ko-KR" dirty="0" err="1" smtClean="0"/>
              <a:t>VisitSessionListener</a:t>
            </a:r>
            <a:r>
              <a:rPr lang="en-US" altLang="ko-KR" dirty="0"/>
              <a:t> : </a:t>
            </a:r>
            <a:r>
              <a:rPr lang="ko-KR" altLang="en-US" dirty="0"/>
              <a:t>방문자 수를 </a:t>
            </a:r>
            <a:r>
              <a:rPr lang="ko-KR" altLang="en-US" dirty="0" smtClean="0"/>
              <a:t>계산</a:t>
            </a:r>
            <a:endParaRPr lang="en-US" altLang="ko-KR" dirty="0" smtClean="0"/>
          </a:p>
          <a:p>
            <a:r>
              <a:rPr lang="en-US" altLang="ko-KR" dirty="0"/>
              <a:t> (</a:t>
            </a:r>
            <a:r>
              <a:rPr lang="en-US" altLang="ko-KR" dirty="0" smtClean="0"/>
              <a:t>web.xml</a:t>
            </a:r>
            <a:r>
              <a:rPr lang="ko-KR" altLang="en-US" dirty="0"/>
              <a:t>에 등록된 </a:t>
            </a:r>
            <a:r>
              <a:rPr lang="en-US" altLang="ko-KR" dirty="0"/>
              <a:t>listener</a:t>
            </a:r>
            <a:r>
              <a:rPr lang="ko-KR" altLang="en-US" dirty="0"/>
              <a:t>로 </a:t>
            </a:r>
            <a:r>
              <a:rPr lang="ko-KR" altLang="en-US" dirty="0" err="1"/>
              <a:t>톰캣</a:t>
            </a:r>
            <a:r>
              <a:rPr lang="ko-KR" altLang="en-US" dirty="0"/>
              <a:t> </a:t>
            </a:r>
            <a:r>
              <a:rPr lang="ko-KR" altLang="en-US" dirty="0" err="1"/>
              <a:t>실행시</a:t>
            </a:r>
            <a:r>
              <a:rPr lang="ko-KR" altLang="en-US" dirty="0"/>
              <a:t> </a:t>
            </a:r>
            <a:r>
              <a:rPr lang="en-US" altLang="ko-KR" dirty="0" err="1"/>
              <a:t>VisitSessionListener</a:t>
            </a:r>
            <a:r>
              <a:rPr lang="ko-KR" altLang="en-US" dirty="0"/>
              <a:t>가 </a:t>
            </a:r>
            <a:r>
              <a:rPr lang="ko-KR" altLang="en-US" dirty="0" smtClean="0"/>
              <a:t>실행됨</a:t>
            </a:r>
            <a:r>
              <a:rPr lang="en-US" altLang="ko-KR" dirty="0" smtClean="0"/>
              <a:t>)</a:t>
            </a:r>
            <a:endParaRPr lang="ko-KR" altLang="en-US" dirty="0"/>
          </a:p>
          <a:p>
            <a:r>
              <a:rPr lang="en-US" altLang="ko-KR" dirty="0" smtClean="0"/>
              <a:t>- </a:t>
            </a:r>
            <a:r>
              <a:rPr lang="en-US" altLang="ko-KR" dirty="0" err="1" smtClean="0"/>
              <a:t>VisitCountDAO</a:t>
            </a:r>
            <a:r>
              <a:rPr lang="en-US" altLang="ko-KR" dirty="0"/>
              <a:t> : VISIT </a:t>
            </a:r>
            <a:r>
              <a:rPr lang="ko-KR" altLang="en-US" dirty="0"/>
              <a:t>테이블과 연관된 </a:t>
            </a:r>
            <a:r>
              <a:rPr lang="en-US" altLang="ko-KR" dirty="0"/>
              <a:t>DAO</a:t>
            </a:r>
            <a:r>
              <a:rPr lang="ko-KR" altLang="en-US" dirty="0"/>
              <a:t>로 방문자 수 데이터를 </a:t>
            </a:r>
            <a:r>
              <a:rPr lang="ko-KR" altLang="en-US" dirty="0" smtClean="0"/>
              <a:t>처리</a:t>
            </a:r>
            <a:endParaRPr lang="ko-KR" altLang="en-US" dirty="0"/>
          </a:p>
          <a:p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20" y="1592580"/>
            <a:ext cx="3076575" cy="356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58381541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766DFBB3-16D8-45DA-BBF6-284D19A81457}"/>
              </a:ext>
            </a:extLst>
          </p:cNvPr>
          <p:cNvSpPr/>
          <p:nvPr/>
        </p:nvSpPr>
        <p:spPr>
          <a:xfrm>
            <a:off x="221757" y="3059430"/>
            <a:ext cx="79233" cy="628650"/>
          </a:xfrm>
          <a:prstGeom prst="rect">
            <a:avLst/>
          </a:prstGeom>
          <a:solidFill>
            <a:srgbClr val="E6E6E6"/>
          </a:solidFill>
          <a:ln>
            <a:solidFill>
              <a:srgbClr val="E8E8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9BD44892-2CA9-40D6-BAF5-E9F055815EE0}"/>
              </a:ext>
            </a:extLst>
          </p:cNvPr>
          <p:cNvSpPr/>
          <p:nvPr/>
        </p:nvSpPr>
        <p:spPr>
          <a:xfrm>
            <a:off x="11946397" y="3059430"/>
            <a:ext cx="79233" cy="628650"/>
          </a:xfrm>
          <a:prstGeom prst="rect">
            <a:avLst/>
          </a:prstGeom>
          <a:solidFill>
            <a:srgbClr val="E6E6E6"/>
          </a:solidFill>
          <a:ln>
            <a:solidFill>
              <a:srgbClr val="E8E8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C2FA3084-168F-4F23-A68C-C16062635EEA}"/>
              </a:ext>
            </a:extLst>
          </p:cNvPr>
          <p:cNvSpPr/>
          <p:nvPr/>
        </p:nvSpPr>
        <p:spPr>
          <a:xfrm rot="5400000">
            <a:off x="6056384" y="1110614"/>
            <a:ext cx="79233" cy="628650"/>
          </a:xfrm>
          <a:prstGeom prst="rect">
            <a:avLst/>
          </a:prstGeom>
          <a:solidFill>
            <a:srgbClr val="E6E6E6"/>
          </a:solidFill>
          <a:ln>
            <a:solidFill>
              <a:srgbClr val="E8E8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4702" y="455148"/>
            <a:ext cx="6924334" cy="58310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타원 1"/>
          <p:cNvSpPr/>
          <p:nvPr/>
        </p:nvSpPr>
        <p:spPr>
          <a:xfrm>
            <a:off x="4196861" y="5572655"/>
            <a:ext cx="3640015" cy="69459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24350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그림 27">
            <a:extLst>
              <a:ext uri="{FF2B5EF4-FFF2-40B4-BE49-F238E27FC236}">
                <a16:creationId xmlns="" xmlns:a16="http://schemas.microsoft.com/office/drawing/2014/main" id="{556570D9-F1D9-4DC1-8EF4-E37132FC7EA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3757" y="0"/>
            <a:ext cx="1648243" cy="1648243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2D2B5E70-AFFD-4509-8DAD-8F04AA621ECD}"/>
              </a:ext>
            </a:extLst>
          </p:cNvPr>
          <p:cNvSpPr/>
          <p:nvPr/>
        </p:nvSpPr>
        <p:spPr>
          <a:xfrm>
            <a:off x="4863304" y="85113"/>
            <a:ext cx="239681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400" b="1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구조소개</a:t>
            </a:r>
            <a:endParaRPr lang="ko-KR" altLang="en-US" sz="4400" b="1" dirty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F0D7F1A1-31D7-4CD6-AE1F-2523D3C3F916}"/>
              </a:ext>
            </a:extLst>
          </p:cNvPr>
          <p:cNvSpPr/>
          <p:nvPr/>
        </p:nvSpPr>
        <p:spPr>
          <a:xfrm>
            <a:off x="221757" y="3059430"/>
            <a:ext cx="79233" cy="628650"/>
          </a:xfrm>
          <a:prstGeom prst="rect">
            <a:avLst/>
          </a:prstGeom>
          <a:solidFill>
            <a:srgbClr val="E6E6E6"/>
          </a:solidFill>
          <a:ln>
            <a:solidFill>
              <a:srgbClr val="E8E8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D0B968C9-B29C-4EA6-8FC8-465707926C43}"/>
              </a:ext>
            </a:extLst>
          </p:cNvPr>
          <p:cNvSpPr/>
          <p:nvPr/>
        </p:nvSpPr>
        <p:spPr>
          <a:xfrm>
            <a:off x="11946397" y="3059430"/>
            <a:ext cx="79233" cy="628650"/>
          </a:xfrm>
          <a:prstGeom prst="rect">
            <a:avLst/>
          </a:prstGeom>
          <a:solidFill>
            <a:srgbClr val="E6E6E6"/>
          </a:solidFill>
          <a:ln>
            <a:solidFill>
              <a:srgbClr val="E8E8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0663FF4E-17AE-4D01-A786-EAA498529F00}"/>
              </a:ext>
            </a:extLst>
          </p:cNvPr>
          <p:cNvSpPr/>
          <p:nvPr/>
        </p:nvSpPr>
        <p:spPr>
          <a:xfrm rot="5400000">
            <a:off x="6032068" y="500613"/>
            <a:ext cx="79233" cy="628650"/>
          </a:xfrm>
          <a:prstGeom prst="rect">
            <a:avLst/>
          </a:prstGeom>
          <a:solidFill>
            <a:srgbClr val="E6E6E6"/>
          </a:solidFill>
          <a:ln>
            <a:solidFill>
              <a:srgbClr val="E8E8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7" name="그룹 26">
            <a:extLst>
              <a:ext uri="{FF2B5EF4-FFF2-40B4-BE49-F238E27FC236}">
                <a16:creationId xmlns="" xmlns:a16="http://schemas.microsoft.com/office/drawing/2014/main" id="{8159C37E-4C4F-4A5A-97F0-AED327851016}"/>
              </a:ext>
            </a:extLst>
          </p:cNvPr>
          <p:cNvGrpSpPr/>
          <p:nvPr/>
        </p:nvGrpSpPr>
        <p:grpSpPr>
          <a:xfrm>
            <a:off x="413239" y="5869509"/>
            <a:ext cx="11201400" cy="476250"/>
            <a:chOff x="1962866" y="4779301"/>
            <a:chExt cx="8616804" cy="476250"/>
          </a:xfrm>
        </p:grpSpPr>
        <p:grpSp>
          <p:nvGrpSpPr>
            <p:cNvPr id="21" name="그룹 20">
              <a:extLst>
                <a:ext uri="{FF2B5EF4-FFF2-40B4-BE49-F238E27FC236}">
                  <a16:creationId xmlns="" xmlns:a16="http://schemas.microsoft.com/office/drawing/2014/main" id="{6EF83F3D-4AD3-49A3-AAE3-61CC0D7BECA4}"/>
                </a:ext>
              </a:extLst>
            </p:cNvPr>
            <p:cNvGrpSpPr/>
            <p:nvPr/>
          </p:nvGrpSpPr>
          <p:grpSpPr>
            <a:xfrm rot="5400000">
              <a:off x="10103420" y="4779301"/>
              <a:ext cx="476250" cy="476250"/>
              <a:chOff x="3832860" y="1268730"/>
              <a:chExt cx="476250" cy="476250"/>
            </a:xfrm>
          </p:grpSpPr>
          <p:sp>
            <p:nvSpPr>
              <p:cNvPr id="22" name="직사각형 21">
                <a:extLst>
                  <a:ext uri="{FF2B5EF4-FFF2-40B4-BE49-F238E27FC236}">
                    <a16:creationId xmlns="" xmlns:a16="http://schemas.microsoft.com/office/drawing/2014/main" id="{1AF39A57-5FD7-46F4-82C9-582B2B913BC0}"/>
                  </a:ext>
                </a:extLst>
              </p:cNvPr>
              <p:cNvSpPr/>
              <p:nvPr/>
            </p:nvSpPr>
            <p:spPr>
              <a:xfrm>
                <a:off x="4229877" y="1268730"/>
                <a:ext cx="79233" cy="476250"/>
              </a:xfrm>
              <a:prstGeom prst="rect">
                <a:avLst/>
              </a:prstGeom>
              <a:solidFill>
                <a:srgbClr val="E6E6E6"/>
              </a:solidFill>
              <a:ln>
                <a:solidFill>
                  <a:srgbClr val="E8E8E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="" xmlns:a16="http://schemas.microsoft.com/office/drawing/2014/main" id="{9361E216-929D-464C-8BFD-3296EA36A0A6}"/>
                  </a:ext>
                </a:extLst>
              </p:cNvPr>
              <p:cNvSpPr/>
              <p:nvPr/>
            </p:nvSpPr>
            <p:spPr>
              <a:xfrm rot="16200000">
                <a:off x="4031368" y="1070222"/>
                <a:ext cx="79233" cy="476250"/>
              </a:xfrm>
              <a:prstGeom prst="rect">
                <a:avLst/>
              </a:prstGeom>
              <a:solidFill>
                <a:srgbClr val="E6E6E6"/>
              </a:solidFill>
              <a:ln>
                <a:solidFill>
                  <a:srgbClr val="E8E8E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4" name="그룹 23">
              <a:extLst>
                <a:ext uri="{FF2B5EF4-FFF2-40B4-BE49-F238E27FC236}">
                  <a16:creationId xmlns="" xmlns:a16="http://schemas.microsoft.com/office/drawing/2014/main" id="{E46E0863-7D99-4CA0-9BE2-2BDC7BBA5D78}"/>
                </a:ext>
              </a:extLst>
            </p:cNvPr>
            <p:cNvGrpSpPr/>
            <p:nvPr/>
          </p:nvGrpSpPr>
          <p:grpSpPr>
            <a:xfrm rot="10800000">
              <a:off x="1962866" y="4779301"/>
              <a:ext cx="476250" cy="476250"/>
              <a:chOff x="3832860" y="1268730"/>
              <a:chExt cx="476250" cy="476250"/>
            </a:xfrm>
          </p:grpSpPr>
          <p:sp>
            <p:nvSpPr>
              <p:cNvPr id="25" name="직사각형 24">
                <a:extLst>
                  <a:ext uri="{FF2B5EF4-FFF2-40B4-BE49-F238E27FC236}">
                    <a16:creationId xmlns="" xmlns:a16="http://schemas.microsoft.com/office/drawing/2014/main" id="{00B3E32F-842B-45FD-8481-02C5F45C10C8}"/>
                  </a:ext>
                </a:extLst>
              </p:cNvPr>
              <p:cNvSpPr/>
              <p:nvPr/>
            </p:nvSpPr>
            <p:spPr>
              <a:xfrm>
                <a:off x="4229877" y="1268730"/>
                <a:ext cx="79233" cy="476250"/>
              </a:xfrm>
              <a:prstGeom prst="rect">
                <a:avLst/>
              </a:prstGeom>
              <a:solidFill>
                <a:srgbClr val="E6E6E6"/>
              </a:solidFill>
              <a:ln>
                <a:solidFill>
                  <a:srgbClr val="E8E8E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="" xmlns:a16="http://schemas.microsoft.com/office/drawing/2014/main" id="{5E2C6E03-621D-4277-A7AC-429C421795E3}"/>
                  </a:ext>
                </a:extLst>
              </p:cNvPr>
              <p:cNvSpPr/>
              <p:nvPr/>
            </p:nvSpPr>
            <p:spPr>
              <a:xfrm rot="16200000">
                <a:off x="4031368" y="1070222"/>
                <a:ext cx="79233" cy="476250"/>
              </a:xfrm>
              <a:prstGeom prst="rect">
                <a:avLst/>
              </a:prstGeom>
              <a:solidFill>
                <a:srgbClr val="E6E6E6"/>
              </a:solidFill>
              <a:ln>
                <a:solidFill>
                  <a:srgbClr val="E8E8E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789" y="469833"/>
            <a:ext cx="2686050" cy="555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684947" y="854553"/>
            <a:ext cx="875392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방명</a:t>
            </a:r>
            <a:r>
              <a:rPr lang="ko-KR" altLang="en-US" b="1" dirty="0"/>
              <a:t>록</a:t>
            </a:r>
            <a:r>
              <a:rPr lang="ko-KR" altLang="en-US" b="1" dirty="0" smtClean="0"/>
              <a:t> 부분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dh.count.action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&lt;java&gt;</a:t>
            </a:r>
            <a:endParaRPr lang="en-US" altLang="ko-KR" dirty="0"/>
          </a:p>
          <a:p>
            <a:r>
              <a:rPr lang="en-US" altLang="ko-KR" dirty="0" smtClean="0"/>
              <a:t>- </a:t>
            </a:r>
            <a:r>
              <a:rPr lang="en-US" altLang="ko-KR" dirty="0" err="1"/>
              <a:t>Count</a:t>
            </a:r>
            <a:r>
              <a:rPr lang="en-US" altLang="ko-KR" dirty="0" err="1" smtClean="0"/>
              <a:t>Controller</a:t>
            </a:r>
            <a:r>
              <a:rPr lang="en-US" altLang="ko-KR" dirty="0" smtClean="0"/>
              <a:t> </a:t>
            </a:r>
            <a:r>
              <a:rPr lang="en-US" altLang="ko-KR" dirty="0"/>
              <a:t>: </a:t>
            </a:r>
            <a:r>
              <a:rPr lang="ko-KR" altLang="en-US" dirty="0" smtClean="0"/>
              <a:t>방명</a:t>
            </a:r>
            <a:r>
              <a:rPr lang="ko-KR" altLang="en-US" dirty="0"/>
              <a:t>록</a:t>
            </a:r>
            <a:r>
              <a:rPr lang="ko-KR" altLang="en-US" dirty="0" smtClean="0"/>
              <a:t> </a:t>
            </a:r>
            <a:r>
              <a:rPr lang="ko-KR" altLang="en-US" dirty="0"/>
              <a:t>관련 </a:t>
            </a:r>
            <a:r>
              <a:rPr lang="en-US" altLang="ko-KR" dirty="0"/>
              <a:t>Controller</a:t>
            </a:r>
            <a:endParaRPr lang="ko-KR" altLang="en-US" dirty="0"/>
          </a:p>
          <a:p>
            <a:r>
              <a:rPr lang="en-US" altLang="ko-KR" dirty="0" smtClean="0"/>
              <a:t>- </a:t>
            </a:r>
            <a:r>
              <a:rPr lang="en-US" altLang="ko-KR" dirty="0" err="1" smtClean="0"/>
              <a:t>CountBook</a:t>
            </a:r>
            <a:r>
              <a:rPr lang="en-US" altLang="ko-KR" dirty="0" smtClean="0"/>
              <a:t> </a:t>
            </a:r>
            <a:r>
              <a:rPr lang="en-US" altLang="ko-KR" dirty="0"/>
              <a:t>: 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메서드</a:t>
            </a:r>
            <a:r>
              <a:rPr lang="ko-KR" altLang="en-US" dirty="0" smtClean="0"/>
              <a:t> 설정 클래스 </a:t>
            </a:r>
            <a:endParaRPr lang="en-US" altLang="ko-KR" dirty="0" smtClean="0"/>
          </a:p>
          <a:p>
            <a:r>
              <a:rPr lang="en-US" altLang="ko-KR" dirty="0" smtClean="0"/>
              <a:t>- </a:t>
            </a:r>
            <a:r>
              <a:rPr lang="en-US" altLang="ko-KR" dirty="0" err="1" smtClean="0"/>
              <a:t>CountDAO</a:t>
            </a:r>
            <a:r>
              <a:rPr lang="en-US" altLang="ko-KR" dirty="0"/>
              <a:t> </a:t>
            </a:r>
            <a:r>
              <a:rPr lang="en-US" altLang="ko-KR" dirty="0" smtClean="0"/>
              <a:t>: </a:t>
            </a:r>
            <a:r>
              <a:rPr lang="ko-KR" altLang="en-US" dirty="0" smtClean="0"/>
              <a:t>방명록 데이터 전달 </a:t>
            </a:r>
            <a:r>
              <a:rPr lang="en-US" altLang="ko-KR" dirty="0" smtClean="0"/>
              <a:t>- DTO</a:t>
            </a:r>
            <a:endParaRPr lang="ko-KR" altLang="en-US" dirty="0"/>
          </a:p>
          <a:p>
            <a:r>
              <a:rPr lang="en-US" altLang="ko-KR" dirty="0" smtClean="0"/>
              <a:t>- </a:t>
            </a:r>
            <a:r>
              <a:rPr lang="en-US" altLang="ko-KR" dirty="0" err="1" smtClean="0"/>
              <a:t>DBConnectionBean</a:t>
            </a:r>
            <a:r>
              <a:rPr lang="en-US" altLang="ko-KR" dirty="0"/>
              <a:t> : </a:t>
            </a:r>
            <a:r>
              <a:rPr lang="ko-KR" altLang="en-US" dirty="0" smtClean="0"/>
              <a:t>방명</a:t>
            </a:r>
            <a:r>
              <a:rPr lang="ko-KR" altLang="en-US" dirty="0"/>
              <a:t>록</a:t>
            </a:r>
            <a:r>
              <a:rPr lang="ko-KR" altLang="en-US" dirty="0" smtClean="0"/>
              <a:t> 커넥션을 얻어오는 클래스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jsp</a:t>
            </a:r>
            <a:r>
              <a:rPr lang="en-US" altLang="ko-KR" dirty="0" smtClean="0"/>
              <a:t>&gt;</a:t>
            </a:r>
          </a:p>
          <a:p>
            <a:r>
              <a:rPr lang="en-US" altLang="ko-KR" dirty="0" smtClean="0"/>
              <a:t>- </a:t>
            </a:r>
            <a:r>
              <a:rPr lang="en-US" altLang="ko-KR" dirty="0" err="1" smtClean="0"/>
              <a:t>count_delete</a:t>
            </a:r>
            <a:r>
              <a:rPr lang="en-US" altLang="ko-KR" dirty="0" smtClean="0"/>
              <a:t> : </a:t>
            </a:r>
            <a:r>
              <a:rPr lang="ko-KR" altLang="en-US" dirty="0" err="1" smtClean="0"/>
              <a:t>게시글</a:t>
            </a:r>
            <a:r>
              <a:rPr lang="ko-KR" altLang="en-US" dirty="0" smtClean="0"/>
              <a:t> 삭제</a:t>
            </a:r>
            <a:endParaRPr lang="en-US" altLang="ko-KR" dirty="0" smtClean="0"/>
          </a:p>
          <a:p>
            <a:r>
              <a:rPr lang="en-US" altLang="ko-KR" dirty="0" smtClean="0"/>
              <a:t>- </a:t>
            </a:r>
            <a:r>
              <a:rPr lang="en-US" altLang="ko-KR" dirty="0" err="1"/>
              <a:t>count_</a:t>
            </a:r>
            <a:r>
              <a:rPr lang="en-US" altLang="ko-KR" dirty="0" err="1" smtClean="0"/>
              <a:t>download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Countcontroller</a:t>
            </a:r>
            <a:r>
              <a:rPr lang="en-US" altLang="ko-KR" dirty="0" smtClean="0"/>
              <a:t> </a:t>
            </a:r>
            <a:r>
              <a:rPr lang="ko-KR" altLang="en-US" dirty="0" smtClean="0"/>
              <a:t>연결</a:t>
            </a:r>
            <a:endParaRPr lang="en-US" altLang="ko-KR" dirty="0" smtClean="0"/>
          </a:p>
          <a:p>
            <a:r>
              <a:rPr lang="en-US" altLang="ko-KR" dirty="0" smtClean="0"/>
              <a:t>- </a:t>
            </a:r>
            <a:r>
              <a:rPr lang="en-US" altLang="ko-KR" dirty="0" err="1"/>
              <a:t>count_</a:t>
            </a:r>
            <a:r>
              <a:rPr lang="en-US" altLang="ko-KR" dirty="0" err="1" smtClean="0"/>
              <a:t>list</a:t>
            </a:r>
            <a:r>
              <a:rPr lang="en-US" altLang="ko-KR" dirty="0" smtClean="0"/>
              <a:t> : </a:t>
            </a:r>
            <a:r>
              <a:rPr lang="ko-KR" altLang="en-US" dirty="0" smtClean="0"/>
              <a:t>방명</a:t>
            </a:r>
            <a:r>
              <a:rPr lang="ko-KR" altLang="en-US" dirty="0"/>
              <a:t>록</a:t>
            </a:r>
            <a:r>
              <a:rPr lang="ko-KR" altLang="en-US" dirty="0" smtClean="0"/>
              <a:t> 화면 전체를 보여줌</a:t>
            </a:r>
            <a:endParaRPr lang="en-US" altLang="ko-KR" dirty="0" smtClean="0"/>
          </a:p>
          <a:p>
            <a:r>
              <a:rPr lang="en-US" altLang="ko-KR" dirty="0" smtClean="0"/>
              <a:t>- </a:t>
            </a:r>
            <a:r>
              <a:rPr lang="en-US" altLang="ko-KR" dirty="0" err="1"/>
              <a:t>count_</a:t>
            </a:r>
            <a:r>
              <a:rPr lang="en-US" altLang="ko-KR" dirty="0" err="1" smtClean="0"/>
              <a:t>pageView</a:t>
            </a:r>
            <a:r>
              <a:rPr lang="en-US" altLang="ko-KR" dirty="0" smtClean="0"/>
              <a:t> : </a:t>
            </a:r>
            <a:r>
              <a:rPr lang="ko-KR" altLang="en-US" dirty="0" err="1" smtClean="0"/>
              <a:t>페이징</a:t>
            </a:r>
            <a:r>
              <a:rPr lang="ko-KR" altLang="en-US" dirty="0"/>
              <a:t> </a:t>
            </a:r>
            <a:r>
              <a:rPr lang="ko-KR" altLang="en-US" dirty="0" smtClean="0"/>
              <a:t>처리</a:t>
            </a:r>
            <a:r>
              <a:rPr lang="en-US" altLang="ko-KR" dirty="0" smtClean="0"/>
              <a:t> </a:t>
            </a:r>
            <a:r>
              <a:rPr lang="ko-KR" altLang="en-US" dirty="0" smtClean="0"/>
              <a:t>테스트 화면</a:t>
            </a:r>
            <a:endParaRPr lang="en-US" altLang="ko-KR" dirty="0" smtClean="0"/>
          </a:p>
          <a:p>
            <a:r>
              <a:rPr lang="en-US" altLang="ko-KR" dirty="0" smtClean="0"/>
              <a:t>- </a:t>
            </a:r>
            <a:r>
              <a:rPr lang="en-US" altLang="ko-KR" dirty="0" err="1"/>
              <a:t>count_</a:t>
            </a:r>
            <a:r>
              <a:rPr lang="en-US" altLang="ko-KR" dirty="0" err="1" smtClean="0"/>
              <a:t>post</a:t>
            </a:r>
            <a:r>
              <a:rPr lang="en-US" altLang="ko-KR" dirty="0" smtClean="0"/>
              <a:t> : </a:t>
            </a:r>
            <a:r>
              <a:rPr lang="ko-KR" altLang="en-US" dirty="0" smtClean="0"/>
              <a:t>글쓰기 화면</a:t>
            </a:r>
            <a:endParaRPr lang="en-US" altLang="ko-KR" dirty="0" smtClean="0"/>
          </a:p>
          <a:p>
            <a:r>
              <a:rPr lang="en-US" altLang="ko-KR" dirty="0" smtClean="0"/>
              <a:t>- </a:t>
            </a:r>
            <a:r>
              <a:rPr lang="en-US" altLang="ko-KR" dirty="0" err="1"/>
              <a:t>count_</a:t>
            </a:r>
            <a:r>
              <a:rPr lang="en-US" altLang="ko-KR" dirty="0" err="1" smtClean="0"/>
              <a:t>postProc</a:t>
            </a:r>
            <a:r>
              <a:rPr lang="en-US" altLang="ko-KR" dirty="0" smtClean="0"/>
              <a:t> : </a:t>
            </a:r>
            <a:r>
              <a:rPr lang="ko-KR" altLang="en-US" dirty="0" smtClean="0"/>
              <a:t>글쓰기 화면의 경로 지정</a:t>
            </a:r>
            <a:endParaRPr lang="en-US" altLang="ko-KR" dirty="0" smtClean="0"/>
          </a:p>
          <a:p>
            <a:r>
              <a:rPr lang="en-US" altLang="ko-KR" dirty="0" smtClean="0"/>
              <a:t>- </a:t>
            </a:r>
            <a:r>
              <a:rPr lang="en-US" altLang="ko-KR" dirty="0" err="1"/>
              <a:t>count_</a:t>
            </a:r>
            <a:r>
              <a:rPr lang="en-US" altLang="ko-KR" dirty="0" err="1" smtClean="0"/>
              <a:t>read</a:t>
            </a:r>
            <a:r>
              <a:rPr lang="en-US" altLang="ko-KR" dirty="0" smtClean="0"/>
              <a:t> : </a:t>
            </a:r>
            <a:r>
              <a:rPr lang="ko-KR" altLang="en-US" dirty="0" smtClean="0"/>
              <a:t>게시 글 보기</a:t>
            </a:r>
            <a:endParaRPr lang="en-US" altLang="ko-KR" dirty="0" smtClean="0"/>
          </a:p>
          <a:p>
            <a:r>
              <a:rPr lang="en-US" altLang="ko-KR" dirty="0" smtClean="0"/>
              <a:t>- </a:t>
            </a:r>
            <a:r>
              <a:rPr lang="en-US" altLang="ko-KR" dirty="0" err="1"/>
              <a:t>count_</a:t>
            </a:r>
            <a:r>
              <a:rPr lang="en-US" altLang="ko-KR" dirty="0" err="1" smtClean="0"/>
              <a:t>reply</a:t>
            </a:r>
            <a:r>
              <a:rPr lang="en-US" altLang="ko-KR" dirty="0" smtClean="0"/>
              <a:t> : </a:t>
            </a:r>
            <a:r>
              <a:rPr lang="ko-KR" altLang="en-US" dirty="0" err="1" smtClean="0"/>
              <a:t>댓글</a:t>
            </a:r>
            <a:r>
              <a:rPr lang="ko-KR" altLang="en-US" dirty="0" smtClean="0"/>
              <a:t> 달기</a:t>
            </a:r>
            <a:endParaRPr lang="en-US" altLang="ko-KR" dirty="0" smtClean="0"/>
          </a:p>
          <a:p>
            <a:r>
              <a:rPr lang="en-US" altLang="ko-KR" dirty="0" smtClean="0"/>
              <a:t>- </a:t>
            </a:r>
            <a:r>
              <a:rPr lang="en-US" altLang="ko-KR" dirty="0" err="1"/>
              <a:t>count_</a:t>
            </a:r>
            <a:r>
              <a:rPr lang="en-US" altLang="ko-KR" dirty="0" err="1" smtClean="0"/>
              <a:t>replyProc</a:t>
            </a:r>
            <a:r>
              <a:rPr lang="en-US" altLang="ko-KR" dirty="0" smtClean="0"/>
              <a:t> : </a:t>
            </a:r>
            <a:r>
              <a:rPr lang="ko-KR" altLang="en-US" dirty="0" err="1" smtClean="0"/>
              <a:t>댓글</a:t>
            </a:r>
            <a:r>
              <a:rPr lang="ko-KR" altLang="en-US" dirty="0" smtClean="0"/>
              <a:t> 달기 화면의 경로 지정</a:t>
            </a:r>
            <a:endParaRPr lang="en-US" altLang="ko-KR" dirty="0" smtClean="0"/>
          </a:p>
          <a:p>
            <a:r>
              <a:rPr lang="en-US" altLang="ko-KR" dirty="0" smtClean="0"/>
              <a:t>- </a:t>
            </a:r>
            <a:r>
              <a:rPr lang="en-US" altLang="ko-KR" dirty="0" err="1"/>
              <a:t>count_</a:t>
            </a:r>
            <a:r>
              <a:rPr lang="en-US" altLang="ko-KR" dirty="0" err="1" smtClean="0"/>
              <a:t>update</a:t>
            </a:r>
            <a:r>
              <a:rPr lang="en-US" altLang="ko-KR" dirty="0" smtClean="0"/>
              <a:t> : </a:t>
            </a:r>
            <a:r>
              <a:rPr lang="ko-KR" altLang="en-US" dirty="0" smtClean="0"/>
              <a:t>방명록 수정화면 </a:t>
            </a:r>
            <a:endParaRPr lang="en-US" altLang="ko-KR" dirty="0" smtClean="0"/>
          </a:p>
          <a:p>
            <a:r>
              <a:rPr lang="en-US" altLang="ko-KR" dirty="0" smtClean="0"/>
              <a:t>- </a:t>
            </a:r>
            <a:r>
              <a:rPr lang="en-US" altLang="ko-KR" dirty="0" err="1" smtClean="0"/>
              <a:t>vupdateProc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수정 화면 경로 지정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556409044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그림 27">
            <a:extLst>
              <a:ext uri="{FF2B5EF4-FFF2-40B4-BE49-F238E27FC236}">
                <a16:creationId xmlns="" xmlns:a16="http://schemas.microsoft.com/office/drawing/2014/main" id="{556570D9-F1D9-4DC1-8EF4-E37132FC7EA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3757" y="0"/>
            <a:ext cx="1648243" cy="1648243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2D2B5E70-AFFD-4509-8DAD-8F04AA621ECD}"/>
              </a:ext>
            </a:extLst>
          </p:cNvPr>
          <p:cNvSpPr/>
          <p:nvPr/>
        </p:nvSpPr>
        <p:spPr>
          <a:xfrm>
            <a:off x="4863304" y="85113"/>
            <a:ext cx="239681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400" b="1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구조소개</a:t>
            </a:r>
            <a:endParaRPr lang="ko-KR" altLang="en-US" sz="4400" b="1" dirty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F0D7F1A1-31D7-4CD6-AE1F-2523D3C3F916}"/>
              </a:ext>
            </a:extLst>
          </p:cNvPr>
          <p:cNvSpPr/>
          <p:nvPr/>
        </p:nvSpPr>
        <p:spPr>
          <a:xfrm>
            <a:off x="221757" y="3059430"/>
            <a:ext cx="79233" cy="628650"/>
          </a:xfrm>
          <a:prstGeom prst="rect">
            <a:avLst/>
          </a:prstGeom>
          <a:solidFill>
            <a:srgbClr val="E6E6E6"/>
          </a:solidFill>
          <a:ln>
            <a:solidFill>
              <a:srgbClr val="E8E8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D0B968C9-B29C-4EA6-8FC8-465707926C43}"/>
              </a:ext>
            </a:extLst>
          </p:cNvPr>
          <p:cNvSpPr/>
          <p:nvPr/>
        </p:nvSpPr>
        <p:spPr>
          <a:xfrm>
            <a:off x="11946397" y="3059430"/>
            <a:ext cx="79233" cy="628650"/>
          </a:xfrm>
          <a:prstGeom prst="rect">
            <a:avLst/>
          </a:prstGeom>
          <a:solidFill>
            <a:srgbClr val="E6E6E6"/>
          </a:solidFill>
          <a:ln>
            <a:solidFill>
              <a:srgbClr val="E8E8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0663FF4E-17AE-4D01-A786-EAA498529F00}"/>
              </a:ext>
            </a:extLst>
          </p:cNvPr>
          <p:cNvSpPr/>
          <p:nvPr/>
        </p:nvSpPr>
        <p:spPr>
          <a:xfrm rot="5400000">
            <a:off x="6032068" y="500613"/>
            <a:ext cx="79233" cy="628650"/>
          </a:xfrm>
          <a:prstGeom prst="rect">
            <a:avLst/>
          </a:prstGeom>
          <a:solidFill>
            <a:srgbClr val="E6E6E6"/>
          </a:solidFill>
          <a:ln>
            <a:solidFill>
              <a:srgbClr val="E8E8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7" name="그룹 26">
            <a:extLst>
              <a:ext uri="{FF2B5EF4-FFF2-40B4-BE49-F238E27FC236}">
                <a16:creationId xmlns="" xmlns:a16="http://schemas.microsoft.com/office/drawing/2014/main" id="{8159C37E-4C4F-4A5A-97F0-AED327851016}"/>
              </a:ext>
            </a:extLst>
          </p:cNvPr>
          <p:cNvGrpSpPr/>
          <p:nvPr/>
        </p:nvGrpSpPr>
        <p:grpSpPr>
          <a:xfrm>
            <a:off x="413239" y="5869509"/>
            <a:ext cx="11201400" cy="476250"/>
            <a:chOff x="1962866" y="4779301"/>
            <a:chExt cx="8616804" cy="476250"/>
          </a:xfrm>
        </p:grpSpPr>
        <p:grpSp>
          <p:nvGrpSpPr>
            <p:cNvPr id="21" name="그룹 20">
              <a:extLst>
                <a:ext uri="{FF2B5EF4-FFF2-40B4-BE49-F238E27FC236}">
                  <a16:creationId xmlns="" xmlns:a16="http://schemas.microsoft.com/office/drawing/2014/main" id="{6EF83F3D-4AD3-49A3-AAE3-61CC0D7BECA4}"/>
                </a:ext>
              </a:extLst>
            </p:cNvPr>
            <p:cNvGrpSpPr/>
            <p:nvPr/>
          </p:nvGrpSpPr>
          <p:grpSpPr>
            <a:xfrm rot="5400000">
              <a:off x="10103420" y="4779301"/>
              <a:ext cx="476250" cy="476250"/>
              <a:chOff x="3832860" y="1268730"/>
              <a:chExt cx="476250" cy="476250"/>
            </a:xfrm>
          </p:grpSpPr>
          <p:sp>
            <p:nvSpPr>
              <p:cNvPr id="22" name="직사각형 21">
                <a:extLst>
                  <a:ext uri="{FF2B5EF4-FFF2-40B4-BE49-F238E27FC236}">
                    <a16:creationId xmlns="" xmlns:a16="http://schemas.microsoft.com/office/drawing/2014/main" id="{1AF39A57-5FD7-46F4-82C9-582B2B913BC0}"/>
                  </a:ext>
                </a:extLst>
              </p:cNvPr>
              <p:cNvSpPr/>
              <p:nvPr/>
            </p:nvSpPr>
            <p:spPr>
              <a:xfrm>
                <a:off x="4229877" y="1268730"/>
                <a:ext cx="79233" cy="476250"/>
              </a:xfrm>
              <a:prstGeom prst="rect">
                <a:avLst/>
              </a:prstGeom>
              <a:solidFill>
                <a:srgbClr val="E6E6E6"/>
              </a:solidFill>
              <a:ln>
                <a:solidFill>
                  <a:srgbClr val="E8E8E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="" xmlns:a16="http://schemas.microsoft.com/office/drawing/2014/main" id="{9361E216-929D-464C-8BFD-3296EA36A0A6}"/>
                  </a:ext>
                </a:extLst>
              </p:cNvPr>
              <p:cNvSpPr/>
              <p:nvPr/>
            </p:nvSpPr>
            <p:spPr>
              <a:xfrm rot="16200000">
                <a:off x="4031368" y="1070222"/>
                <a:ext cx="79233" cy="476250"/>
              </a:xfrm>
              <a:prstGeom prst="rect">
                <a:avLst/>
              </a:prstGeom>
              <a:solidFill>
                <a:srgbClr val="E6E6E6"/>
              </a:solidFill>
              <a:ln>
                <a:solidFill>
                  <a:srgbClr val="E8E8E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4" name="그룹 23">
              <a:extLst>
                <a:ext uri="{FF2B5EF4-FFF2-40B4-BE49-F238E27FC236}">
                  <a16:creationId xmlns="" xmlns:a16="http://schemas.microsoft.com/office/drawing/2014/main" id="{E46E0863-7D99-4CA0-9BE2-2BDC7BBA5D78}"/>
                </a:ext>
              </a:extLst>
            </p:cNvPr>
            <p:cNvGrpSpPr/>
            <p:nvPr/>
          </p:nvGrpSpPr>
          <p:grpSpPr>
            <a:xfrm rot="10800000">
              <a:off x="1962866" y="4779301"/>
              <a:ext cx="476250" cy="476250"/>
              <a:chOff x="3832860" y="1268730"/>
              <a:chExt cx="476250" cy="476250"/>
            </a:xfrm>
          </p:grpSpPr>
          <p:sp>
            <p:nvSpPr>
              <p:cNvPr id="25" name="직사각형 24">
                <a:extLst>
                  <a:ext uri="{FF2B5EF4-FFF2-40B4-BE49-F238E27FC236}">
                    <a16:creationId xmlns="" xmlns:a16="http://schemas.microsoft.com/office/drawing/2014/main" id="{00B3E32F-842B-45FD-8481-02C5F45C10C8}"/>
                  </a:ext>
                </a:extLst>
              </p:cNvPr>
              <p:cNvSpPr/>
              <p:nvPr/>
            </p:nvSpPr>
            <p:spPr>
              <a:xfrm>
                <a:off x="4229877" y="1268730"/>
                <a:ext cx="79233" cy="476250"/>
              </a:xfrm>
              <a:prstGeom prst="rect">
                <a:avLst/>
              </a:prstGeom>
              <a:solidFill>
                <a:srgbClr val="E6E6E6"/>
              </a:solidFill>
              <a:ln>
                <a:solidFill>
                  <a:srgbClr val="E8E8E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="" xmlns:a16="http://schemas.microsoft.com/office/drawing/2014/main" id="{5E2C6E03-621D-4277-A7AC-429C421795E3}"/>
                  </a:ext>
                </a:extLst>
              </p:cNvPr>
              <p:cNvSpPr/>
              <p:nvPr/>
            </p:nvSpPr>
            <p:spPr>
              <a:xfrm rot="16200000">
                <a:off x="4031368" y="1070222"/>
                <a:ext cx="79233" cy="476250"/>
              </a:xfrm>
              <a:prstGeom prst="rect">
                <a:avLst/>
              </a:prstGeom>
              <a:solidFill>
                <a:srgbClr val="E6E6E6"/>
              </a:solidFill>
              <a:ln>
                <a:solidFill>
                  <a:srgbClr val="E8E8E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6" name="TextBox 5"/>
          <p:cNvSpPr txBox="1"/>
          <p:nvPr/>
        </p:nvSpPr>
        <p:spPr>
          <a:xfrm>
            <a:off x="3192476" y="1148923"/>
            <a:ext cx="875392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테이블 생성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CREATE </a:t>
            </a:r>
            <a:r>
              <a:rPr lang="en-US" altLang="ko-KR" dirty="0"/>
              <a:t>TABLE </a:t>
            </a:r>
            <a:r>
              <a:rPr lang="en-US" altLang="ko-KR" dirty="0" err="1" smtClean="0"/>
              <a:t>dhBOARD</a:t>
            </a:r>
            <a:endParaRPr lang="en-US" altLang="ko-KR" dirty="0"/>
          </a:p>
          <a:p>
            <a:r>
              <a:rPr lang="en-US" altLang="ko-KR" dirty="0"/>
              <a:t>  (</a:t>
            </a:r>
          </a:p>
          <a:p>
            <a:r>
              <a:rPr lang="en-US" altLang="ko-KR" dirty="0"/>
              <a:t>    </a:t>
            </a:r>
            <a:r>
              <a:rPr lang="en-US" altLang="ko-KR" dirty="0" err="1" smtClean="0"/>
              <a:t>dh_NUM</a:t>
            </a:r>
            <a:r>
              <a:rPr lang="en-US" altLang="ko-KR" dirty="0" smtClean="0"/>
              <a:t>     </a:t>
            </a:r>
            <a:r>
              <a:rPr lang="en-US" altLang="ko-KR" dirty="0"/>
              <a:t>NUMBER NOT NULL ENABLE,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dh_</a:t>
            </a:r>
            <a:r>
              <a:rPr lang="en-US" altLang="ko-KR" dirty="0" err="1" smtClean="0"/>
              <a:t>NAME</a:t>
            </a:r>
            <a:r>
              <a:rPr lang="en-US" altLang="ko-KR" dirty="0" smtClean="0"/>
              <a:t>    </a:t>
            </a:r>
            <a:r>
              <a:rPr lang="en-US" altLang="ko-KR" dirty="0"/>
              <a:t>VARCHAR2(20 BYTE) NOT NULL ENABLE,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dh_</a:t>
            </a:r>
            <a:r>
              <a:rPr lang="en-US" altLang="ko-KR" dirty="0" err="1" smtClean="0"/>
              <a:t>SUBJECT</a:t>
            </a:r>
            <a:r>
              <a:rPr lang="en-US" altLang="ko-KR" dirty="0" smtClean="0"/>
              <a:t> </a:t>
            </a:r>
            <a:r>
              <a:rPr lang="en-US" altLang="ko-KR" dirty="0"/>
              <a:t>VARCHAR2(50 BYTE) NOT NULL ENABLE,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dh_</a:t>
            </a:r>
            <a:r>
              <a:rPr lang="en-US" altLang="ko-KR" dirty="0" err="1" smtClean="0"/>
              <a:t>CONTENT</a:t>
            </a:r>
            <a:r>
              <a:rPr lang="en-US" altLang="ko-KR" dirty="0" smtClean="0"/>
              <a:t> </a:t>
            </a:r>
            <a:r>
              <a:rPr lang="en-US" altLang="ko-KR" dirty="0"/>
              <a:t>VARCHAR2(2000 BYTE) NOT NULL ENABLE,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dh_</a:t>
            </a:r>
            <a:r>
              <a:rPr lang="en-US" altLang="ko-KR" dirty="0" err="1" smtClean="0"/>
              <a:t>POS</a:t>
            </a:r>
            <a:r>
              <a:rPr lang="en-US" altLang="ko-KR" dirty="0" smtClean="0"/>
              <a:t>     </a:t>
            </a:r>
            <a:r>
              <a:rPr lang="en-US" altLang="ko-KR" dirty="0"/>
              <a:t>NUMBER NOT NULL ENABLE,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dh_</a:t>
            </a:r>
            <a:r>
              <a:rPr lang="en-US" altLang="ko-KR" dirty="0" err="1" smtClean="0"/>
              <a:t>REF</a:t>
            </a:r>
            <a:r>
              <a:rPr lang="en-US" altLang="ko-KR" dirty="0" smtClean="0"/>
              <a:t>     </a:t>
            </a:r>
            <a:r>
              <a:rPr lang="en-US" altLang="ko-KR" dirty="0"/>
              <a:t>NUMBER NOT NULL ENABLE,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dh_</a:t>
            </a:r>
            <a:r>
              <a:rPr lang="en-US" altLang="ko-KR" dirty="0" err="1" smtClean="0"/>
              <a:t>DEPTH</a:t>
            </a:r>
            <a:r>
              <a:rPr lang="en-US" altLang="ko-KR" dirty="0" smtClean="0"/>
              <a:t>   </a:t>
            </a:r>
            <a:r>
              <a:rPr lang="en-US" altLang="ko-KR" dirty="0"/>
              <a:t>NUMBER NOT NULL ENABLE,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dh_</a:t>
            </a:r>
            <a:r>
              <a:rPr lang="en-US" altLang="ko-KR" dirty="0" err="1" smtClean="0"/>
              <a:t>REGDATE</a:t>
            </a:r>
            <a:r>
              <a:rPr lang="en-US" altLang="ko-KR" dirty="0" smtClean="0"/>
              <a:t> </a:t>
            </a:r>
            <a:r>
              <a:rPr lang="en-US" altLang="ko-KR" dirty="0"/>
              <a:t>TIMESTAMP (6) NOT NULL ENABLE,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dh_</a:t>
            </a:r>
            <a:r>
              <a:rPr lang="en-US" altLang="ko-KR" dirty="0" err="1" smtClean="0"/>
              <a:t>PASS</a:t>
            </a:r>
            <a:r>
              <a:rPr lang="en-US" altLang="ko-KR" dirty="0" smtClean="0"/>
              <a:t>     </a:t>
            </a:r>
            <a:r>
              <a:rPr lang="en-US" altLang="ko-KR" dirty="0"/>
              <a:t>VARCHAR2(15 BYTE) NOT NULL ENABLE,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dh_</a:t>
            </a:r>
            <a:r>
              <a:rPr lang="en-US" altLang="ko-KR" dirty="0" err="1" smtClean="0"/>
              <a:t>IP</a:t>
            </a:r>
            <a:r>
              <a:rPr lang="en-US" altLang="ko-KR" dirty="0" smtClean="0"/>
              <a:t>       </a:t>
            </a:r>
            <a:r>
              <a:rPr lang="en-US" altLang="ko-KR" dirty="0"/>
              <a:t>VARCHAR2(15 BYTE) NOT NULL ENABLE,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dh_</a:t>
            </a:r>
            <a:r>
              <a:rPr lang="en-US" altLang="ko-KR" dirty="0" err="1" smtClean="0"/>
              <a:t>COUNT</a:t>
            </a:r>
            <a:r>
              <a:rPr lang="en-US" altLang="ko-KR" dirty="0" smtClean="0"/>
              <a:t>    </a:t>
            </a:r>
            <a:r>
              <a:rPr lang="en-US" altLang="ko-KR" dirty="0"/>
              <a:t>VARCHAR2(30 BYTE) NOT NULL ENABLE,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dh_</a:t>
            </a:r>
            <a:r>
              <a:rPr lang="en-US" altLang="ko-KR" dirty="0" err="1" smtClean="0"/>
              <a:t>FILENAME</a:t>
            </a:r>
            <a:r>
              <a:rPr lang="en-US" altLang="ko-KR" dirty="0" smtClean="0"/>
              <a:t> </a:t>
            </a:r>
            <a:r>
              <a:rPr lang="en-US" altLang="ko-KR" dirty="0"/>
              <a:t>VARCHAR2(50 BYTE),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dh_</a:t>
            </a:r>
            <a:r>
              <a:rPr lang="en-US" altLang="ko-KR" dirty="0" err="1" smtClean="0"/>
              <a:t>FILESIZE</a:t>
            </a:r>
            <a:r>
              <a:rPr lang="en-US" altLang="ko-KR" dirty="0" smtClean="0"/>
              <a:t> </a:t>
            </a:r>
            <a:r>
              <a:rPr lang="en-US" altLang="ko-KR" dirty="0"/>
              <a:t>NUMBER NOT NULL ENABLE,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dh_</a:t>
            </a:r>
            <a:r>
              <a:rPr lang="en-US" altLang="ko-KR" dirty="0" err="1" smtClean="0"/>
              <a:t>PRIMARY</a:t>
            </a:r>
            <a:r>
              <a:rPr lang="en-US" altLang="ko-KR" dirty="0" smtClean="0"/>
              <a:t> </a:t>
            </a:r>
            <a:r>
              <a:rPr lang="en-US" altLang="ko-KR" dirty="0"/>
              <a:t>KEY (NUM) );</a:t>
            </a:r>
            <a:endParaRPr lang="en-US" altLang="ko-KR" dirty="0" smtClean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788" y="358315"/>
            <a:ext cx="2196257" cy="60308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537149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766DFBB3-16D8-45DA-BBF6-284D19A81457}"/>
              </a:ext>
            </a:extLst>
          </p:cNvPr>
          <p:cNvSpPr/>
          <p:nvPr/>
        </p:nvSpPr>
        <p:spPr>
          <a:xfrm>
            <a:off x="221757" y="3059430"/>
            <a:ext cx="79233" cy="628650"/>
          </a:xfrm>
          <a:prstGeom prst="rect">
            <a:avLst/>
          </a:prstGeom>
          <a:solidFill>
            <a:srgbClr val="E6E6E6"/>
          </a:solidFill>
          <a:ln>
            <a:solidFill>
              <a:srgbClr val="E8E8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9BD44892-2CA9-40D6-BAF5-E9F055815EE0}"/>
              </a:ext>
            </a:extLst>
          </p:cNvPr>
          <p:cNvSpPr/>
          <p:nvPr/>
        </p:nvSpPr>
        <p:spPr>
          <a:xfrm>
            <a:off x="11946397" y="3059430"/>
            <a:ext cx="79233" cy="628650"/>
          </a:xfrm>
          <a:prstGeom prst="rect">
            <a:avLst/>
          </a:prstGeom>
          <a:solidFill>
            <a:srgbClr val="E6E6E6"/>
          </a:solidFill>
          <a:ln>
            <a:solidFill>
              <a:srgbClr val="E8E8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C2FA3084-168F-4F23-A68C-C16062635EEA}"/>
              </a:ext>
            </a:extLst>
          </p:cNvPr>
          <p:cNvSpPr/>
          <p:nvPr/>
        </p:nvSpPr>
        <p:spPr>
          <a:xfrm rot="5400000">
            <a:off x="6056384" y="1110614"/>
            <a:ext cx="79233" cy="628650"/>
          </a:xfrm>
          <a:prstGeom prst="rect">
            <a:avLst/>
          </a:prstGeom>
          <a:solidFill>
            <a:srgbClr val="E6E6E6"/>
          </a:solidFill>
          <a:ln>
            <a:solidFill>
              <a:srgbClr val="E8E8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2236" y="576633"/>
            <a:ext cx="6887527" cy="522318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2236" y="5765665"/>
            <a:ext cx="6887527" cy="58411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41838" y="391967"/>
            <a:ext cx="16441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메</a:t>
            </a:r>
            <a:r>
              <a:rPr lang="ko-KR" altLang="en-US" sz="2400" b="1" dirty="0"/>
              <a:t>인</a:t>
            </a:r>
            <a:r>
              <a:rPr lang="en-US" altLang="ko-KR" sz="2400" b="1" dirty="0" smtClean="0"/>
              <a:t> </a:t>
            </a:r>
            <a:r>
              <a:rPr lang="ko-KR" altLang="en-US" sz="2400" b="1" dirty="0" smtClean="0"/>
              <a:t>화면</a:t>
            </a:r>
            <a:endParaRPr lang="ko-KR" altLang="en-US" sz="2400" b="1" dirty="0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6273" y="482122"/>
            <a:ext cx="1068850" cy="1380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565485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그림 22">
            <a:extLst>
              <a:ext uri="{FF2B5EF4-FFF2-40B4-BE49-F238E27FC236}">
                <a16:creationId xmlns="" xmlns:a16="http://schemas.microsoft.com/office/drawing/2014/main" id="{59085B3E-324D-4EE4-BFDF-546FDF8A7FC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570624" y="4622004"/>
            <a:ext cx="1375112" cy="1375112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766DFBB3-16D8-45DA-BBF6-284D19A81457}"/>
              </a:ext>
            </a:extLst>
          </p:cNvPr>
          <p:cNvSpPr/>
          <p:nvPr/>
        </p:nvSpPr>
        <p:spPr>
          <a:xfrm>
            <a:off x="221757" y="3059430"/>
            <a:ext cx="79233" cy="628650"/>
          </a:xfrm>
          <a:prstGeom prst="rect">
            <a:avLst/>
          </a:prstGeom>
          <a:solidFill>
            <a:srgbClr val="E6E6E6"/>
          </a:solidFill>
          <a:ln>
            <a:solidFill>
              <a:srgbClr val="E8E8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9BD44892-2CA9-40D6-BAF5-E9F055815EE0}"/>
              </a:ext>
            </a:extLst>
          </p:cNvPr>
          <p:cNvSpPr/>
          <p:nvPr/>
        </p:nvSpPr>
        <p:spPr>
          <a:xfrm>
            <a:off x="11946397" y="3059430"/>
            <a:ext cx="79233" cy="628650"/>
          </a:xfrm>
          <a:prstGeom prst="rect">
            <a:avLst/>
          </a:prstGeom>
          <a:solidFill>
            <a:srgbClr val="E6E6E6"/>
          </a:solidFill>
          <a:ln>
            <a:solidFill>
              <a:srgbClr val="E8E8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C2FA3084-168F-4F23-A68C-C16062635EEA}"/>
              </a:ext>
            </a:extLst>
          </p:cNvPr>
          <p:cNvSpPr/>
          <p:nvPr/>
        </p:nvSpPr>
        <p:spPr>
          <a:xfrm rot="5400000">
            <a:off x="6056384" y="1110614"/>
            <a:ext cx="79233" cy="628650"/>
          </a:xfrm>
          <a:prstGeom prst="rect">
            <a:avLst/>
          </a:prstGeom>
          <a:solidFill>
            <a:srgbClr val="E6E6E6"/>
          </a:solidFill>
          <a:ln>
            <a:solidFill>
              <a:srgbClr val="E8E8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8077" y="822628"/>
            <a:ext cx="8458200" cy="52856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368664" y="219807"/>
            <a:ext cx="27877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방명</a:t>
            </a:r>
            <a:r>
              <a:rPr lang="ko-KR" altLang="en-US" sz="2400" b="1" dirty="0"/>
              <a:t>록</a:t>
            </a:r>
            <a:r>
              <a:rPr lang="ko-KR" altLang="en-US" sz="2400" b="1" dirty="0" smtClean="0"/>
              <a:t> 화면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000253263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766DFBB3-16D8-45DA-BBF6-284D19A81457}"/>
              </a:ext>
            </a:extLst>
          </p:cNvPr>
          <p:cNvSpPr/>
          <p:nvPr/>
        </p:nvSpPr>
        <p:spPr>
          <a:xfrm>
            <a:off x="221757" y="3059430"/>
            <a:ext cx="79233" cy="628650"/>
          </a:xfrm>
          <a:prstGeom prst="rect">
            <a:avLst/>
          </a:prstGeom>
          <a:solidFill>
            <a:srgbClr val="E6E6E6"/>
          </a:solidFill>
          <a:ln>
            <a:solidFill>
              <a:srgbClr val="E8E8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9BD44892-2CA9-40D6-BAF5-E9F055815EE0}"/>
              </a:ext>
            </a:extLst>
          </p:cNvPr>
          <p:cNvSpPr/>
          <p:nvPr/>
        </p:nvSpPr>
        <p:spPr>
          <a:xfrm>
            <a:off x="11946397" y="3059430"/>
            <a:ext cx="79233" cy="628650"/>
          </a:xfrm>
          <a:prstGeom prst="rect">
            <a:avLst/>
          </a:prstGeom>
          <a:solidFill>
            <a:srgbClr val="E6E6E6"/>
          </a:solidFill>
          <a:ln>
            <a:solidFill>
              <a:srgbClr val="E8E8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C2FA3084-168F-4F23-A68C-C16062635EEA}"/>
              </a:ext>
            </a:extLst>
          </p:cNvPr>
          <p:cNvSpPr/>
          <p:nvPr/>
        </p:nvSpPr>
        <p:spPr>
          <a:xfrm rot="5400000">
            <a:off x="6056384" y="1110614"/>
            <a:ext cx="79233" cy="628650"/>
          </a:xfrm>
          <a:prstGeom prst="rect">
            <a:avLst/>
          </a:prstGeom>
          <a:solidFill>
            <a:srgbClr val="E6E6E6"/>
          </a:solidFill>
          <a:ln>
            <a:solidFill>
              <a:srgbClr val="E8E8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6660" y="876007"/>
            <a:ext cx="9618732" cy="56241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68664" y="219807"/>
            <a:ext cx="31922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방명</a:t>
            </a:r>
            <a:r>
              <a:rPr lang="ko-KR" altLang="en-US" sz="2400" b="1" dirty="0"/>
              <a:t>록</a:t>
            </a:r>
            <a:r>
              <a:rPr lang="ko-KR" altLang="en-US" sz="2400" b="1" dirty="0" smtClean="0"/>
              <a:t> 글쓰기 화면</a:t>
            </a:r>
            <a:endParaRPr lang="ko-KR" altLang="en-US" sz="24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660" y="876007"/>
            <a:ext cx="9618732" cy="5624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772286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/>
          <p:cNvSpPr/>
          <p:nvPr/>
        </p:nvSpPr>
        <p:spPr>
          <a:xfrm>
            <a:off x="9385426" y="2378047"/>
            <a:ext cx="2091350" cy="1466661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Bean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6515479" y="2378047"/>
            <a:ext cx="2091350" cy="1466661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DAO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793690" y="3791893"/>
            <a:ext cx="2091350" cy="1466661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Controll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793690" y="903840"/>
            <a:ext cx="2091350" cy="1466661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Interface Action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3666654" y="2370501"/>
            <a:ext cx="2091350" cy="1466661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Java Action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" name="직선 화살표 연결선 3"/>
          <p:cNvCxnSpPr/>
          <p:nvPr/>
        </p:nvCxnSpPr>
        <p:spPr>
          <a:xfrm>
            <a:off x="8718487" y="3111377"/>
            <a:ext cx="497941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>
            <a:off x="5883243" y="3103831"/>
            <a:ext cx="497941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 flipV="1">
            <a:off x="1837856" y="2716040"/>
            <a:ext cx="1509" cy="64506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 flipH="1" flipV="1">
            <a:off x="3023858" y="2378047"/>
            <a:ext cx="531136" cy="46851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597653" y="380620"/>
            <a:ext cx="38356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MVC </a:t>
            </a:r>
            <a:r>
              <a:rPr lang="ko-KR" altLang="en-US" sz="2800" b="1" dirty="0" smtClean="0"/>
              <a:t>패턴 구조 </a:t>
            </a:r>
            <a:endParaRPr lang="ko-KR" altLang="en-US" sz="2800" b="1" dirty="0"/>
          </a:p>
        </p:txBody>
      </p:sp>
      <p:grpSp>
        <p:nvGrpSpPr>
          <p:cNvPr id="44" name="그룹 43">
            <a:extLst>
              <a:ext uri="{FF2B5EF4-FFF2-40B4-BE49-F238E27FC236}">
                <a16:creationId xmlns="" xmlns:a16="http://schemas.microsoft.com/office/drawing/2014/main" id="{8159C37E-4C4F-4A5A-97F0-AED327851016}"/>
              </a:ext>
            </a:extLst>
          </p:cNvPr>
          <p:cNvGrpSpPr/>
          <p:nvPr/>
        </p:nvGrpSpPr>
        <p:grpSpPr>
          <a:xfrm>
            <a:off x="697117" y="5712737"/>
            <a:ext cx="10764570" cy="633022"/>
            <a:chOff x="1962866" y="4779301"/>
            <a:chExt cx="8616804" cy="476250"/>
          </a:xfrm>
        </p:grpSpPr>
        <p:grpSp>
          <p:nvGrpSpPr>
            <p:cNvPr id="45" name="그룹 44">
              <a:extLst>
                <a:ext uri="{FF2B5EF4-FFF2-40B4-BE49-F238E27FC236}">
                  <a16:creationId xmlns="" xmlns:a16="http://schemas.microsoft.com/office/drawing/2014/main" id="{6EF83F3D-4AD3-49A3-AAE3-61CC0D7BECA4}"/>
                </a:ext>
              </a:extLst>
            </p:cNvPr>
            <p:cNvGrpSpPr/>
            <p:nvPr/>
          </p:nvGrpSpPr>
          <p:grpSpPr>
            <a:xfrm rot="5400000">
              <a:off x="10103420" y="4779301"/>
              <a:ext cx="476250" cy="476250"/>
              <a:chOff x="3832860" y="1268730"/>
              <a:chExt cx="476250" cy="476250"/>
            </a:xfrm>
          </p:grpSpPr>
          <p:sp>
            <p:nvSpPr>
              <p:cNvPr id="53" name="직사각형 52">
                <a:extLst>
                  <a:ext uri="{FF2B5EF4-FFF2-40B4-BE49-F238E27FC236}">
                    <a16:creationId xmlns="" xmlns:a16="http://schemas.microsoft.com/office/drawing/2014/main" id="{1AF39A57-5FD7-46F4-82C9-582B2B913BC0}"/>
                  </a:ext>
                </a:extLst>
              </p:cNvPr>
              <p:cNvSpPr/>
              <p:nvPr/>
            </p:nvSpPr>
            <p:spPr>
              <a:xfrm>
                <a:off x="4229877" y="1268730"/>
                <a:ext cx="79233" cy="476250"/>
              </a:xfrm>
              <a:prstGeom prst="rect">
                <a:avLst/>
              </a:prstGeom>
              <a:solidFill>
                <a:srgbClr val="E6E6E6"/>
              </a:solidFill>
              <a:ln>
                <a:solidFill>
                  <a:srgbClr val="E8E8E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직사각형 53">
                <a:extLst>
                  <a:ext uri="{FF2B5EF4-FFF2-40B4-BE49-F238E27FC236}">
                    <a16:creationId xmlns="" xmlns:a16="http://schemas.microsoft.com/office/drawing/2014/main" id="{9361E216-929D-464C-8BFD-3296EA36A0A6}"/>
                  </a:ext>
                </a:extLst>
              </p:cNvPr>
              <p:cNvSpPr/>
              <p:nvPr/>
            </p:nvSpPr>
            <p:spPr>
              <a:xfrm rot="16200000">
                <a:off x="4031368" y="1070222"/>
                <a:ext cx="79233" cy="476250"/>
              </a:xfrm>
              <a:prstGeom prst="rect">
                <a:avLst/>
              </a:prstGeom>
              <a:solidFill>
                <a:srgbClr val="E6E6E6"/>
              </a:solidFill>
              <a:ln>
                <a:solidFill>
                  <a:srgbClr val="E8E8E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6" name="그룹 45">
              <a:extLst>
                <a:ext uri="{FF2B5EF4-FFF2-40B4-BE49-F238E27FC236}">
                  <a16:creationId xmlns="" xmlns:a16="http://schemas.microsoft.com/office/drawing/2014/main" id="{E46E0863-7D99-4CA0-9BE2-2BDC7BBA5D78}"/>
                </a:ext>
              </a:extLst>
            </p:cNvPr>
            <p:cNvGrpSpPr/>
            <p:nvPr/>
          </p:nvGrpSpPr>
          <p:grpSpPr>
            <a:xfrm rot="10800000">
              <a:off x="1962866" y="4779301"/>
              <a:ext cx="476250" cy="476250"/>
              <a:chOff x="3832860" y="1268730"/>
              <a:chExt cx="476250" cy="476250"/>
            </a:xfrm>
          </p:grpSpPr>
          <p:sp>
            <p:nvSpPr>
              <p:cNvPr id="51" name="직사각형 50">
                <a:extLst>
                  <a:ext uri="{FF2B5EF4-FFF2-40B4-BE49-F238E27FC236}">
                    <a16:creationId xmlns="" xmlns:a16="http://schemas.microsoft.com/office/drawing/2014/main" id="{00B3E32F-842B-45FD-8481-02C5F45C10C8}"/>
                  </a:ext>
                </a:extLst>
              </p:cNvPr>
              <p:cNvSpPr/>
              <p:nvPr/>
            </p:nvSpPr>
            <p:spPr>
              <a:xfrm>
                <a:off x="4229877" y="1268730"/>
                <a:ext cx="79233" cy="476250"/>
              </a:xfrm>
              <a:prstGeom prst="rect">
                <a:avLst/>
              </a:prstGeom>
              <a:solidFill>
                <a:srgbClr val="E6E6E6"/>
              </a:solidFill>
              <a:ln>
                <a:solidFill>
                  <a:srgbClr val="E8E8E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직사각형 51">
                <a:extLst>
                  <a:ext uri="{FF2B5EF4-FFF2-40B4-BE49-F238E27FC236}">
                    <a16:creationId xmlns="" xmlns:a16="http://schemas.microsoft.com/office/drawing/2014/main" id="{5E2C6E03-621D-4277-A7AC-429C421795E3}"/>
                  </a:ext>
                </a:extLst>
              </p:cNvPr>
              <p:cNvSpPr/>
              <p:nvPr/>
            </p:nvSpPr>
            <p:spPr>
              <a:xfrm rot="16200000">
                <a:off x="4031368" y="1070222"/>
                <a:ext cx="79233" cy="476250"/>
              </a:xfrm>
              <a:prstGeom prst="rect">
                <a:avLst/>
              </a:prstGeom>
              <a:solidFill>
                <a:srgbClr val="E6E6E6"/>
              </a:solidFill>
              <a:ln>
                <a:solidFill>
                  <a:srgbClr val="E8E8E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56846799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766DFBB3-16D8-45DA-BBF6-284D19A81457}"/>
              </a:ext>
            </a:extLst>
          </p:cNvPr>
          <p:cNvSpPr/>
          <p:nvPr/>
        </p:nvSpPr>
        <p:spPr>
          <a:xfrm>
            <a:off x="221757" y="3059430"/>
            <a:ext cx="79233" cy="628650"/>
          </a:xfrm>
          <a:prstGeom prst="rect">
            <a:avLst/>
          </a:prstGeom>
          <a:solidFill>
            <a:srgbClr val="E6E6E6"/>
          </a:solidFill>
          <a:ln>
            <a:solidFill>
              <a:srgbClr val="E8E8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9BD44892-2CA9-40D6-BAF5-E9F055815EE0}"/>
              </a:ext>
            </a:extLst>
          </p:cNvPr>
          <p:cNvSpPr/>
          <p:nvPr/>
        </p:nvSpPr>
        <p:spPr>
          <a:xfrm>
            <a:off x="11946397" y="3059430"/>
            <a:ext cx="79233" cy="628650"/>
          </a:xfrm>
          <a:prstGeom prst="rect">
            <a:avLst/>
          </a:prstGeom>
          <a:solidFill>
            <a:srgbClr val="E6E6E6"/>
          </a:solidFill>
          <a:ln>
            <a:solidFill>
              <a:srgbClr val="E8E8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C2FA3084-168F-4F23-A68C-C16062635EEA}"/>
              </a:ext>
            </a:extLst>
          </p:cNvPr>
          <p:cNvSpPr/>
          <p:nvPr/>
        </p:nvSpPr>
        <p:spPr>
          <a:xfrm rot="5400000">
            <a:off x="6056384" y="1110614"/>
            <a:ext cx="79233" cy="628650"/>
          </a:xfrm>
          <a:prstGeom prst="rect">
            <a:avLst/>
          </a:prstGeom>
          <a:solidFill>
            <a:srgbClr val="E6E6E6"/>
          </a:solidFill>
          <a:ln>
            <a:solidFill>
              <a:srgbClr val="E8E8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368664" y="219807"/>
            <a:ext cx="3451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작성된 방명록 화면</a:t>
            </a:r>
            <a:endParaRPr lang="ko-KR" altLang="en-US" sz="24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640" y="1074215"/>
            <a:ext cx="10058400" cy="5109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676870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0" y="256051"/>
            <a:ext cx="12192000" cy="120850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tint val="66000"/>
                  <a:satMod val="160000"/>
                </a:schemeClr>
              </a:gs>
              <a:gs pos="50000">
                <a:schemeClr val="accent1">
                  <a:lumMod val="75000"/>
                  <a:tint val="44500"/>
                  <a:satMod val="160000"/>
                </a:schemeClr>
              </a:gs>
              <a:gs pos="100000">
                <a:schemeClr val="accent1">
                  <a:lumMod val="75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BE585A28-812A-4FFE-9623-194DE12AB233}"/>
              </a:ext>
            </a:extLst>
          </p:cNvPr>
          <p:cNvSpPr/>
          <p:nvPr/>
        </p:nvSpPr>
        <p:spPr>
          <a:xfrm>
            <a:off x="221757" y="3059430"/>
            <a:ext cx="79233" cy="628650"/>
          </a:xfrm>
          <a:prstGeom prst="rect">
            <a:avLst/>
          </a:prstGeom>
          <a:solidFill>
            <a:srgbClr val="E6E6E6"/>
          </a:solidFill>
          <a:ln>
            <a:solidFill>
              <a:srgbClr val="E8E8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84AADA27-533F-4A85-869D-17B20930C63E}"/>
              </a:ext>
            </a:extLst>
          </p:cNvPr>
          <p:cNvSpPr/>
          <p:nvPr/>
        </p:nvSpPr>
        <p:spPr>
          <a:xfrm>
            <a:off x="11946397" y="3059430"/>
            <a:ext cx="79233" cy="628650"/>
          </a:xfrm>
          <a:prstGeom prst="rect">
            <a:avLst/>
          </a:prstGeom>
          <a:solidFill>
            <a:srgbClr val="E6E6E6"/>
          </a:solidFill>
          <a:ln>
            <a:solidFill>
              <a:srgbClr val="E8E8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FED0B51C-B16A-4257-8753-044CF7B53E3E}"/>
              </a:ext>
            </a:extLst>
          </p:cNvPr>
          <p:cNvSpPr/>
          <p:nvPr/>
        </p:nvSpPr>
        <p:spPr>
          <a:xfrm rot="5400000">
            <a:off x="6056384" y="1110614"/>
            <a:ext cx="79233" cy="628650"/>
          </a:xfrm>
          <a:prstGeom prst="rect">
            <a:avLst/>
          </a:prstGeom>
          <a:solidFill>
            <a:srgbClr val="E6E6E6"/>
          </a:solidFill>
          <a:ln>
            <a:solidFill>
              <a:srgbClr val="E8E8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="" xmlns:a16="http://schemas.microsoft.com/office/drawing/2014/main" id="{6DD3E1C7-63A2-4A05-B415-BD889944A4A9}"/>
              </a:ext>
            </a:extLst>
          </p:cNvPr>
          <p:cNvGrpSpPr/>
          <p:nvPr/>
        </p:nvGrpSpPr>
        <p:grpSpPr>
          <a:xfrm>
            <a:off x="1787599" y="5693701"/>
            <a:ext cx="8616804" cy="476250"/>
            <a:chOff x="1962866" y="4779301"/>
            <a:chExt cx="8616804" cy="476250"/>
          </a:xfrm>
        </p:grpSpPr>
        <p:grpSp>
          <p:nvGrpSpPr>
            <p:cNvPr id="14" name="그룹 13">
              <a:extLst>
                <a:ext uri="{FF2B5EF4-FFF2-40B4-BE49-F238E27FC236}">
                  <a16:creationId xmlns="" xmlns:a16="http://schemas.microsoft.com/office/drawing/2014/main" id="{112FEDDB-A57A-4B62-B062-ED7A9DB4D3F2}"/>
                </a:ext>
              </a:extLst>
            </p:cNvPr>
            <p:cNvGrpSpPr/>
            <p:nvPr/>
          </p:nvGrpSpPr>
          <p:grpSpPr>
            <a:xfrm rot="5400000">
              <a:off x="10103420" y="4779301"/>
              <a:ext cx="476250" cy="476250"/>
              <a:chOff x="3832860" y="1268730"/>
              <a:chExt cx="476250" cy="476250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="" xmlns:a16="http://schemas.microsoft.com/office/drawing/2014/main" id="{2F25BF83-8F0E-4EF8-9963-E5E69AA6C604}"/>
                  </a:ext>
                </a:extLst>
              </p:cNvPr>
              <p:cNvSpPr/>
              <p:nvPr/>
            </p:nvSpPr>
            <p:spPr>
              <a:xfrm>
                <a:off x="4229877" y="1268730"/>
                <a:ext cx="79233" cy="476250"/>
              </a:xfrm>
              <a:prstGeom prst="rect">
                <a:avLst/>
              </a:prstGeom>
              <a:solidFill>
                <a:srgbClr val="E6E6E6"/>
              </a:solidFill>
              <a:ln>
                <a:solidFill>
                  <a:srgbClr val="E8E8E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="" xmlns:a16="http://schemas.microsoft.com/office/drawing/2014/main" id="{D7C4E112-52E8-436C-B546-88A9A2B13533}"/>
                  </a:ext>
                </a:extLst>
              </p:cNvPr>
              <p:cNvSpPr/>
              <p:nvPr/>
            </p:nvSpPr>
            <p:spPr>
              <a:xfrm rot="16200000">
                <a:off x="4031368" y="1070222"/>
                <a:ext cx="79233" cy="476250"/>
              </a:xfrm>
              <a:prstGeom prst="rect">
                <a:avLst/>
              </a:prstGeom>
              <a:solidFill>
                <a:srgbClr val="E6E6E6"/>
              </a:solidFill>
              <a:ln>
                <a:solidFill>
                  <a:srgbClr val="E8E8E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5" name="그룹 14">
              <a:extLst>
                <a:ext uri="{FF2B5EF4-FFF2-40B4-BE49-F238E27FC236}">
                  <a16:creationId xmlns="" xmlns:a16="http://schemas.microsoft.com/office/drawing/2014/main" id="{A1B6DDB0-5397-45F3-A637-B499EDBC8A5F}"/>
                </a:ext>
              </a:extLst>
            </p:cNvPr>
            <p:cNvGrpSpPr/>
            <p:nvPr/>
          </p:nvGrpSpPr>
          <p:grpSpPr>
            <a:xfrm rot="10800000">
              <a:off x="1962866" y="4779301"/>
              <a:ext cx="476250" cy="476250"/>
              <a:chOff x="3832860" y="1268730"/>
              <a:chExt cx="476250" cy="476250"/>
            </a:xfrm>
          </p:grpSpPr>
          <p:sp>
            <p:nvSpPr>
              <p:cNvPr id="16" name="직사각형 15">
                <a:extLst>
                  <a:ext uri="{FF2B5EF4-FFF2-40B4-BE49-F238E27FC236}">
                    <a16:creationId xmlns="" xmlns:a16="http://schemas.microsoft.com/office/drawing/2014/main" id="{2966964B-F74B-42B9-AB16-1D56B1DFA4A2}"/>
                  </a:ext>
                </a:extLst>
              </p:cNvPr>
              <p:cNvSpPr/>
              <p:nvPr/>
            </p:nvSpPr>
            <p:spPr>
              <a:xfrm>
                <a:off x="4229877" y="1268730"/>
                <a:ext cx="79233" cy="476250"/>
              </a:xfrm>
              <a:prstGeom prst="rect">
                <a:avLst/>
              </a:prstGeom>
              <a:solidFill>
                <a:srgbClr val="E6E6E6"/>
              </a:solidFill>
              <a:ln>
                <a:solidFill>
                  <a:srgbClr val="E8E8E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="" xmlns:a16="http://schemas.microsoft.com/office/drawing/2014/main" id="{6E4A9161-0092-4266-AF0D-217B0F4D0406}"/>
                  </a:ext>
                </a:extLst>
              </p:cNvPr>
              <p:cNvSpPr/>
              <p:nvPr/>
            </p:nvSpPr>
            <p:spPr>
              <a:xfrm rot="16200000">
                <a:off x="4031368" y="1070222"/>
                <a:ext cx="79233" cy="476250"/>
              </a:xfrm>
              <a:prstGeom prst="rect">
                <a:avLst/>
              </a:prstGeom>
              <a:solidFill>
                <a:srgbClr val="E6E6E6"/>
              </a:solidFill>
              <a:ln>
                <a:solidFill>
                  <a:srgbClr val="E8E8E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3" name="TextBox 2"/>
          <p:cNvSpPr txBox="1"/>
          <p:nvPr/>
        </p:nvSpPr>
        <p:spPr>
          <a:xfrm>
            <a:off x="777472" y="533531"/>
            <a:ext cx="1063705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 smtClean="0">
                <a:latin typeface="+mn-ea"/>
              </a:rPr>
              <a:t>보완점</a:t>
            </a:r>
            <a:endParaRPr lang="en-US" altLang="ko-KR" sz="4800" dirty="0" smtClean="0">
              <a:latin typeface="+mn-ea"/>
            </a:endParaRPr>
          </a:p>
          <a:p>
            <a:endParaRPr lang="en-US" altLang="ko-KR" sz="2400" dirty="0" smtClean="0">
              <a:latin typeface="+mn-ea"/>
            </a:endParaRPr>
          </a:p>
          <a:p>
            <a:endParaRPr lang="en-US" altLang="ko-KR" sz="2400" dirty="0">
              <a:latin typeface="+mn-ea"/>
            </a:endParaRPr>
          </a:p>
          <a:p>
            <a:endParaRPr lang="en-US" altLang="ko-KR" sz="2400" dirty="0">
              <a:latin typeface="+mn-ea"/>
            </a:endParaRPr>
          </a:p>
          <a:p>
            <a:pPr marL="457200" indent="-457200">
              <a:buFontTx/>
              <a:buChar char="-"/>
            </a:pPr>
            <a:r>
              <a:rPr lang="ko-KR" altLang="en-US" sz="3200" dirty="0" smtClean="0">
                <a:latin typeface="+mn-ea"/>
              </a:rPr>
              <a:t>게시판 구성이 로그인 구성에 같이 연동되지 못한다</a:t>
            </a:r>
            <a:r>
              <a:rPr lang="en-US" altLang="ko-KR" sz="3200" dirty="0" smtClean="0">
                <a:latin typeface="+mn-ea"/>
              </a:rPr>
              <a:t>. </a:t>
            </a:r>
            <a:r>
              <a:rPr lang="ko-KR" altLang="en-US" sz="3200" dirty="0" smtClean="0">
                <a:latin typeface="+mn-ea"/>
              </a:rPr>
              <a:t>연동시키면서 만들어야 함</a:t>
            </a:r>
            <a:endParaRPr lang="en-US" altLang="ko-KR" sz="3200" dirty="0" smtClean="0">
              <a:latin typeface="+mn-ea"/>
            </a:endParaRPr>
          </a:p>
          <a:p>
            <a:pPr marL="457200" indent="-457200">
              <a:buFontTx/>
              <a:buChar char="-"/>
            </a:pPr>
            <a:endParaRPr lang="en-US" altLang="ko-KR" sz="3200" dirty="0" smtClean="0">
              <a:latin typeface="+mn-ea"/>
            </a:endParaRPr>
          </a:p>
          <a:p>
            <a:pPr marL="457200" indent="-457200">
              <a:buFontTx/>
              <a:buChar char="-"/>
            </a:pPr>
            <a:r>
              <a:rPr lang="ko-KR" altLang="en-US" sz="3200" dirty="0" smtClean="0">
                <a:latin typeface="+mn-ea"/>
              </a:rPr>
              <a:t>테이블은 만들었지만 게시판에 </a:t>
            </a:r>
            <a:r>
              <a:rPr lang="ko-KR" altLang="en-US" sz="3200" dirty="0" err="1" smtClean="0">
                <a:latin typeface="+mn-ea"/>
              </a:rPr>
              <a:t>오라클</a:t>
            </a:r>
            <a:r>
              <a:rPr lang="ko-KR" altLang="en-US" sz="3200" dirty="0" smtClean="0">
                <a:latin typeface="+mn-ea"/>
              </a:rPr>
              <a:t> 주소가 먹히지 않아 </a:t>
            </a:r>
            <a:r>
              <a:rPr lang="ko-KR" altLang="en-US" sz="3200" dirty="0" err="1" smtClean="0">
                <a:latin typeface="+mn-ea"/>
              </a:rPr>
              <a:t>게시글</a:t>
            </a:r>
            <a:r>
              <a:rPr lang="ko-KR" altLang="en-US" sz="3200" dirty="0" smtClean="0">
                <a:latin typeface="+mn-ea"/>
              </a:rPr>
              <a:t> 작성이 </a:t>
            </a:r>
            <a:r>
              <a:rPr lang="ko-KR" altLang="en-US" sz="3200" dirty="0" err="1" smtClean="0">
                <a:latin typeface="+mn-ea"/>
              </a:rPr>
              <a:t>안된다</a:t>
            </a:r>
            <a:r>
              <a:rPr lang="en-US" altLang="ko-KR" sz="3200" dirty="0" smtClean="0">
                <a:latin typeface="+mn-ea"/>
              </a:rPr>
              <a:t>.– </a:t>
            </a:r>
            <a:r>
              <a:rPr lang="ko-KR" altLang="en-US" sz="3200" dirty="0" err="1" smtClean="0">
                <a:latin typeface="+mn-ea"/>
              </a:rPr>
              <a:t>오라클</a:t>
            </a:r>
            <a:r>
              <a:rPr lang="ko-KR" altLang="en-US" sz="3200" dirty="0" smtClean="0">
                <a:latin typeface="+mn-ea"/>
              </a:rPr>
              <a:t> 연동되게 주소설정이나 계정설정을 다시 해봐야겠다</a:t>
            </a:r>
            <a:r>
              <a:rPr lang="en-US" altLang="ko-KR" sz="3200" dirty="0" smtClean="0">
                <a:latin typeface="+mn-ea"/>
              </a:rPr>
              <a:t>.</a:t>
            </a:r>
            <a:endParaRPr lang="ko-KR" altLang="en-US" sz="3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30622780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256051"/>
            <a:ext cx="12192000" cy="120850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tint val="66000"/>
                  <a:satMod val="160000"/>
                </a:schemeClr>
              </a:gs>
              <a:gs pos="50000">
                <a:schemeClr val="accent1">
                  <a:lumMod val="75000"/>
                  <a:tint val="44500"/>
                  <a:satMod val="160000"/>
                </a:schemeClr>
              </a:gs>
              <a:gs pos="100000">
                <a:schemeClr val="accent1">
                  <a:lumMod val="75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766DFBB3-16D8-45DA-BBF6-284D19A81457}"/>
              </a:ext>
            </a:extLst>
          </p:cNvPr>
          <p:cNvSpPr/>
          <p:nvPr/>
        </p:nvSpPr>
        <p:spPr>
          <a:xfrm>
            <a:off x="221757" y="3059430"/>
            <a:ext cx="79233" cy="628650"/>
          </a:xfrm>
          <a:prstGeom prst="rect">
            <a:avLst/>
          </a:prstGeom>
          <a:solidFill>
            <a:srgbClr val="E6E6E6"/>
          </a:solidFill>
          <a:ln>
            <a:solidFill>
              <a:srgbClr val="E8E8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9BD44892-2CA9-40D6-BAF5-E9F055815EE0}"/>
              </a:ext>
            </a:extLst>
          </p:cNvPr>
          <p:cNvSpPr/>
          <p:nvPr/>
        </p:nvSpPr>
        <p:spPr>
          <a:xfrm>
            <a:off x="11946397" y="3059430"/>
            <a:ext cx="79233" cy="628650"/>
          </a:xfrm>
          <a:prstGeom prst="rect">
            <a:avLst/>
          </a:prstGeom>
          <a:solidFill>
            <a:srgbClr val="E6E6E6"/>
          </a:solidFill>
          <a:ln>
            <a:solidFill>
              <a:srgbClr val="E8E8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30824" y="598693"/>
            <a:ext cx="42906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프로젝트를 마치며</a:t>
            </a:r>
            <a:r>
              <a:rPr lang="en-US" altLang="ko-KR" sz="2800" dirty="0" smtClean="0"/>
              <a:t>…</a:t>
            </a:r>
            <a:endParaRPr lang="ko-KR" alt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852855" y="1951892"/>
            <a:ext cx="885385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400" dirty="0" smtClean="0"/>
              <a:t>초반에 </a:t>
            </a:r>
            <a:r>
              <a:rPr lang="en-US" altLang="ko-KR" sz="2400" dirty="0" smtClean="0"/>
              <a:t>MVC </a:t>
            </a:r>
            <a:r>
              <a:rPr lang="ko-KR" altLang="en-US" sz="2400" dirty="0" smtClean="0"/>
              <a:t>패턴을 이해하는 것이 매우 어려웠습니다</a:t>
            </a:r>
            <a:r>
              <a:rPr lang="en-US" altLang="ko-KR" sz="2400" dirty="0" smtClean="0"/>
              <a:t>. </a:t>
            </a:r>
          </a:p>
          <a:p>
            <a:pPr marL="342900" indent="-342900">
              <a:buFontTx/>
              <a:buChar char="-"/>
            </a:pPr>
            <a:endParaRPr lang="en-US" altLang="ko-KR" sz="2400" dirty="0" smtClean="0"/>
          </a:p>
          <a:p>
            <a:pPr marL="342900" indent="-342900">
              <a:buFontTx/>
              <a:buChar char="-"/>
            </a:pPr>
            <a:r>
              <a:rPr lang="ko-KR" altLang="en-US" sz="2400" dirty="0" smtClean="0"/>
              <a:t>이해가 되는 부분도 있었지만 제가 많이 미약한 부분도 있었기 때문에 한계에 부딪혀 힘든 점이 있었습니다</a:t>
            </a:r>
            <a:r>
              <a:rPr lang="en-US" altLang="ko-KR" sz="2400" dirty="0" smtClean="0"/>
              <a:t>.</a:t>
            </a:r>
          </a:p>
          <a:p>
            <a:pPr marL="342900" indent="-342900">
              <a:buFontTx/>
              <a:buChar char="-"/>
            </a:pPr>
            <a:endParaRPr lang="en-US" altLang="ko-KR" sz="2400" dirty="0" smtClean="0"/>
          </a:p>
          <a:p>
            <a:pPr marL="342900" indent="-342900">
              <a:buFontTx/>
              <a:buChar char="-"/>
            </a:pPr>
            <a:r>
              <a:rPr lang="ko-KR" altLang="en-US" sz="2400" dirty="0" smtClean="0"/>
              <a:t>더 많이 공부하고 배워야겠다는 생각을 많이 하였습니다</a:t>
            </a:r>
            <a:r>
              <a:rPr lang="en-US" altLang="ko-KR" sz="2400" dirty="0" smtClean="0"/>
              <a:t>.</a:t>
            </a:r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- MVC </a:t>
            </a:r>
            <a:r>
              <a:rPr lang="ko-KR" altLang="en-US" sz="2400" dirty="0" smtClean="0"/>
              <a:t>에 대해 더 유심히 공부해서 다른 프로그램도 개발하면 좋겠다는 생각이 들었습니다</a:t>
            </a:r>
            <a:r>
              <a:rPr lang="en-US" altLang="ko-KR" sz="2400" dirty="0" smtClean="0"/>
              <a:t>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77772286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2442CC4B-515D-4B86-8D1E-E7CB3013C4B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6728" y="3775618"/>
            <a:ext cx="1125789" cy="112578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D776D444-C8B9-4A9E-B902-081F7B2CC2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8859" y="3820776"/>
            <a:ext cx="1043514" cy="1043514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="" xmlns:a16="http://schemas.microsoft.com/office/drawing/2014/main" id="{6604DFB2-27D7-401B-8F90-085BDCA4079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8907" y="3728209"/>
            <a:ext cx="1132340" cy="1132340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="" xmlns:a16="http://schemas.microsoft.com/office/drawing/2014/main" id="{D00A901B-1CD9-4572-BC64-397B6AA79B5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6628" y="3754356"/>
            <a:ext cx="1128599" cy="1128599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="" xmlns:a16="http://schemas.microsoft.com/office/drawing/2014/main" id="{6563C4F8-1CD6-41FA-8860-A3CC8B02C89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9023" y="3731950"/>
            <a:ext cx="1295400" cy="1295400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BCBAD6CA-CB36-4160-B06E-929C6D54930C}"/>
              </a:ext>
            </a:extLst>
          </p:cNvPr>
          <p:cNvSpPr txBox="1"/>
          <p:nvPr/>
        </p:nvSpPr>
        <p:spPr>
          <a:xfrm>
            <a:off x="3419968" y="1200746"/>
            <a:ext cx="5529078" cy="92333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5400" b="1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감사합니다  </a:t>
            </a:r>
            <a:r>
              <a:rPr lang="en-US" altLang="ko-KR" sz="5400" b="1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&gt;</a:t>
            </a:r>
            <a:r>
              <a:rPr lang="ko-KR" altLang="en-US" sz="5400" b="1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▽</a:t>
            </a:r>
            <a:r>
              <a:rPr lang="en-US" altLang="ko-KR" sz="5400" b="1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&lt;</a:t>
            </a:r>
            <a:endParaRPr lang="ko-KR" altLang="en-US" sz="5400" b="1" dirty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2936" y="756139"/>
            <a:ext cx="12192000" cy="0"/>
          </a:xfrm>
          <a:prstGeom prst="line">
            <a:avLst/>
          </a:prstGeom>
          <a:ln w="114300">
            <a:solidFill>
              <a:srgbClr val="99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2936" y="2458916"/>
            <a:ext cx="12192000" cy="0"/>
          </a:xfrm>
          <a:prstGeom prst="line">
            <a:avLst/>
          </a:prstGeom>
          <a:ln w="114300">
            <a:solidFill>
              <a:srgbClr val="99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1834753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975" y="173355"/>
            <a:ext cx="3152775" cy="640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그림 27">
            <a:extLst>
              <a:ext uri="{FF2B5EF4-FFF2-40B4-BE49-F238E27FC236}">
                <a16:creationId xmlns="" xmlns:a16="http://schemas.microsoft.com/office/drawing/2014/main" id="{556570D9-F1D9-4DC1-8EF4-E37132FC7EA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9849" y="4459391"/>
            <a:ext cx="1648243" cy="1648243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2D2B5E70-AFFD-4509-8DAD-8F04AA621ECD}"/>
              </a:ext>
            </a:extLst>
          </p:cNvPr>
          <p:cNvSpPr/>
          <p:nvPr/>
        </p:nvSpPr>
        <p:spPr>
          <a:xfrm>
            <a:off x="4792965" y="467913"/>
            <a:ext cx="239681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400" b="1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구조소개</a:t>
            </a:r>
            <a:endParaRPr lang="ko-KR" altLang="en-US" sz="4400" b="1" dirty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F0D7F1A1-31D7-4CD6-AE1F-2523D3C3F916}"/>
              </a:ext>
            </a:extLst>
          </p:cNvPr>
          <p:cNvSpPr/>
          <p:nvPr/>
        </p:nvSpPr>
        <p:spPr>
          <a:xfrm>
            <a:off x="221757" y="3059430"/>
            <a:ext cx="79233" cy="628650"/>
          </a:xfrm>
          <a:prstGeom prst="rect">
            <a:avLst/>
          </a:prstGeom>
          <a:solidFill>
            <a:srgbClr val="E6E6E6"/>
          </a:solidFill>
          <a:ln>
            <a:solidFill>
              <a:srgbClr val="E8E8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D0B968C9-B29C-4EA6-8FC8-465707926C43}"/>
              </a:ext>
            </a:extLst>
          </p:cNvPr>
          <p:cNvSpPr/>
          <p:nvPr/>
        </p:nvSpPr>
        <p:spPr>
          <a:xfrm>
            <a:off x="11946397" y="3059430"/>
            <a:ext cx="79233" cy="628650"/>
          </a:xfrm>
          <a:prstGeom prst="rect">
            <a:avLst/>
          </a:prstGeom>
          <a:solidFill>
            <a:srgbClr val="E6E6E6"/>
          </a:solidFill>
          <a:ln>
            <a:solidFill>
              <a:srgbClr val="E8E8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0663FF4E-17AE-4D01-A786-EAA498529F00}"/>
              </a:ext>
            </a:extLst>
          </p:cNvPr>
          <p:cNvSpPr/>
          <p:nvPr/>
        </p:nvSpPr>
        <p:spPr>
          <a:xfrm rot="5400000">
            <a:off x="6056384" y="1031486"/>
            <a:ext cx="79233" cy="628650"/>
          </a:xfrm>
          <a:prstGeom prst="rect">
            <a:avLst/>
          </a:prstGeom>
          <a:solidFill>
            <a:srgbClr val="E6E6E6"/>
          </a:solidFill>
          <a:ln>
            <a:solidFill>
              <a:srgbClr val="E8E8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7" name="그룹 26">
            <a:extLst>
              <a:ext uri="{FF2B5EF4-FFF2-40B4-BE49-F238E27FC236}">
                <a16:creationId xmlns="" xmlns:a16="http://schemas.microsoft.com/office/drawing/2014/main" id="{8159C37E-4C4F-4A5A-97F0-AED327851016}"/>
              </a:ext>
            </a:extLst>
          </p:cNvPr>
          <p:cNvGrpSpPr/>
          <p:nvPr/>
        </p:nvGrpSpPr>
        <p:grpSpPr>
          <a:xfrm>
            <a:off x="697117" y="5712737"/>
            <a:ext cx="10764570" cy="633022"/>
            <a:chOff x="1962866" y="4779301"/>
            <a:chExt cx="8616804" cy="476250"/>
          </a:xfrm>
        </p:grpSpPr>
        <p:grpSp>
          <p:nvGrpSpPr>
            <p:cNvPr id="21" name="그룹 20">
              <a:extLst>
                <a:ext uri="{FF2B5EF4-FFF2-40B4-BE49-F238E27FC236}">
                  <a16:creationId xmlns="" xmlns:a16="http://schemas.microsoft.com/office/drawing/2014/main" id="{6EF83F3D-4AD3-49A3-AAE3-61CC0D7BECA4}"/>
                </a:ext>
              </a:extLst>
            </p:cNvPr>
            <p:cNvGrpSpPr/>
            <p:nvPr/>
          </p:nvGrpSpPr>
          <p:grpSpPr>
            <a:xfrm rot="5400000">
              <a:off x="10103420" y="4779301"/>
              <a:ext cx="476250" cy="476250"/>
              <a:chOff x="3832860" y="1268730"/>
              <a:chExt cx="476250" cy="476250"/>
            </a:xfrm>
          </p:grpSpPr>
          <p:sp>
            <p:nvSpPr>
              <p:cNvPr id="22" name="직사각형 21">
                <a:extLst>
                  <a:ext uri="{FF2B5EF4-FFF2-40B4-BE49-F238E27FC236}">
                    <a16:creationId xmlns="" xmlns:a16="http://schemas.microsoft.com/office/drawing/2014/main" id="{1AF39A57-5FD7-46F4-82C9-582B2B913BC0}"/>
                  </a:ext>
                </a:extLst>
              </p:cNvPr>
              <p:cNvSpPr/>
              <p:nvPr/>
            </p:nvSpPr>
            <p:spPr>
              <a:xfrm>
                <a:off x="4229877" y="1268730"/>
                <a:ext cx="79233" cy="476250"/>
              </a:xfrm>
              <a:prstGeom prst="rect">
                <a:avLst/>
              </a:prstGeom>
              <a:solidFill>
                <a:srgbClr val="E6E6E6"/>
              </a:solidFill>
              <a:ln>
                <a:solidFill>
                  <a:srgbClr val="E8E8E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="" xmlns:a16="http://schemas.microsoft.com/office/drawing/2014/main" id="{9361E216-929D-464C-8BFD-3296EA36A0A6}"/>
                  </a:ext>
                </a:extLst>
              </p:cNvPr>
              <p:cNvSpPr/>
              <p:nvPr/>
            </p:nvSpPr>
            <p:spPr>
              <a:xfrm rot="16200000">
                <a:off x="4031368" y="1070222"/>
                <a:ext cx="79233" cy="476250"/>
              </a:xfrm>
              <a:prstGeom prst="rect">
                <a:avLst/>
              </a:prstGeom>
              <a:solidFill>
                <a:srgbClr val="E6E6E6"/>
              </a:solidFill>
              <a:ln>
                <a:solidFill>
                  <a:srgbClr val="E8E8E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4" name="그룹 23">
              <a:extLst>
                <a:ext uri="{FF2B5EF4-FFF2-40B4-BE49-F238E27FC236}">
                  <a16:creationId xmlns="" xmlns:a16="http://schemas.microsoft.com/office/drawing/2014/main" id="{E46E0863-7D99-4CA0-9BE2-2BDC7BBA5D78}"/>
                </a:ext>
              </a:extLst>
            </p:cNvPr>
            <p:cNvGrpSpPr/>
            <p:nvPr/>
          </p:nvGrpSpPr>
          <p:grpSpPr>
            <a:xfrm rot="10800000">
              <a:off x="1962866" y="4779301"/>
              <a:ext cx="476250" cy="476250"/>
              <a:chOff x="3832860" y="1268730"/>
              <a:chExt cx="476250" cy="476250"/>
            </a:xfrm>
          </p:grpSpPr>
          <p:sp>
            <p:nvSpPr>
              <p:cNvPr id="25" name="직사각형 24">
                <a:extLst>
                  <a:ext uri="{FF2B5EF4-FFF2-40B4-BE49-F238E27FC236}">
                    <a16:creationId xmlns="" xmlns:a16="http://schemas.microsoft.com/office/drawing/2014/main" id="{00B3E32F-842B-45FD-8481-02C5F45C10C8}"/>
                  </a:ext>
                </a:extLst>
              </p:cNvPr>
              <p:cNvSpPr/>
              <p:nvPr/>
            </p:nvSpPr>
            <p:spPr>
              <a:xfrm>
                <a:off x="4229877" y="1268730"/>
                <a:ext cx="79233" cy="476250"/>
              </a:xfrm>
              <a:prstGeom prst="rect">
                <a:avLst/>
              </a:prstGeom>
              <a:solidFill>
                <a:srgbClr val="E6E6E6"/>
              </a:solidFill>
              <a:ln>
                <a:solidFill>
                  <a:srgbClr val="E8E8E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="" xmlns:a16="http://schemas.microsoft.com/office/drawing/2014/main" id="{5E2C6E03-621D-4277-A7AC-429C421795E3}"/>
                  </a:ext>
                </a:extLst>
              </p:cNvPr>
              <p:cNvSpPr/>
              <p:nvPr/>
            </p:nvSpPr>
            <p:spPr>
              <a:xfrm rot="16200000">
                <a:off x="4031368" y="1070222"/>
                <a:ext cx="79233" cy="476250"/>
              </a:xfrm>
              <a:prstGeom prst="rect">
                <a:avLst/>
              </a:prstGeom>
              <a:solidFill>
                <a:srgbClr val="E6E6E6"/>
              </a:solidFill>
              <a:ln>
                <a:solidFill>
                  <a:srgbClr val="E8E8E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" name="TextBox 1"/>
          <p:cNvSpPr txBox="1"/>
          <p:nvPr/>
        </p:nvSpPr>
        <p:spPr>
          <a:xfrm>
            <a:off x="3565301" y="1503208"/>
            <a:ext cx="90789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MVC </a:t>
            </a:r>
            <a:r>
              <a:rPr lang="ko-KR" altLang="en-US" sz="2000" dirty="0" smtClean="0"/>
              <a:t>구조란 </a:t>
            </a:r>
            <a:r>
              <a:rPr lang="en-US" altLang="ko-KR" sz="2000" dirty="0" smtClean="0"/>
              <a:t>: model + view + controller </a:t>
            </a:r>
            <a:r>
              <a:rPr lang="ko-KR" altLang="en-US" sz="2000" dirty="0" smtClean="0"/>
              <a:t>로 구성된 구조이다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4089116" y="2145314"/>
            <a:ext cx="5424854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&lt;</a:t>
            </a:r>
            <a:r>
              <a:rPr lang="ko-KR" altLang="en-US" sz="2000" dirty="0" smtClean="0"/>
              <a:t>자바클래스</a:t>
            </a:r>
            <a:r>
              <a:rPr lang="en-US" altLang="ko-KR" sz="2000" dirty="0" smtClean="0"/>
              <a:t>&gt;</a:t>
            </a:r>
            <a:r>
              <a:rPr lang="ko-KR" altLang="en-US" sz="2000" dirty="0" smtClean="0"/>
              <a:t> </a:t>
            </a:r>
            <a:endParaRPr lang="en-US" altLang="ko-KR" sz="2000" dirty="0" smtClean="0"/>
          </a:p>
          <a:p>
            <a:endParaRPr lang="en-US" altLang="ko-KR" sz="2000" dirty="0"/>
          </a:p>
          <a:p>
            <a:r>
              <a:rPr lang="en-US" altLang="ko-KR" sz="2000" dirty="0" smtClean="0"/>
              <a:t>-</a:t>
            </a:r>
            <a:r>
              <a:rPr lang="ko-KR" altLang="en-US" sz="2000" dirty="0" smtClean="0"/>
              <a:t>회원가입</a:t>
            </a:r>
            <a:r>
              <a:rPr lang="en-US" altLang="ko-KR" sz="2000" dirty="0" smtClean="0"/>
              <a:t>&amp;</a:t>
            </a:r>
            <a:r>
              <a:rPr lang="ko-KR" altLang="en-US" sz="2000" dirty="0" smtClean="0"/>
              <a:t>로그인 클래스</a:t>
            </a:r>
            <a:endParaRPr lang="en-US" altLang="ko-KR" sz="2000" dirty="0" smtClean="0"/>
          </a:p>
          <a:p>
            <a:r>
              <a:rPr lang="en-US" altLang="ko-KR" sz="2000" dirty="0" smtClean="0"/>
              <a:t>-</a:t>
            </a:r>
            <a:r>
              <a:rPr lang="ko-KR" altLang="en-US" sz="2000" dirty="0" smtClean="0"/>
              <a:t>게시판 클래스</a:t>
            </a:r>
            <a:endParaRPr lang="en-US" altLang="ko-KR" sz="2000" dirty="0" smtClean="0"/>
          </a:p>
          <a:p>
            <a:r>
              <a:rPr lang="en-US" altLang="ko-KR" sz="2000" dirty="0" smtClean="0"/>
              <a:t>-</a:t>
            </a:r>
            <a:r>
              <a:rPr lang="ko-KR" altLang="en-US" sz="2000" dirty="0" smtClean="0"/>
              <a:t>방명록 클래스</a:t>
            </a:r>
            <a:endParaRPr lang="en-US" altLang="ko-KR" sz="2000" dirty="0" smtClean="0"/>
          </a:p>
          <a:p>
            <a:r>
              <a:rPr lang="en-US" altLang="ko-KR" sz="2000" dirty="0" smtClean="0"/>
              <a:t>-</a:t>
            </a:r>
            <a:r>
              <a:rPr lang="ko-KR" altLang="en-US" sz="2000" dirty="0" smtClean="0"/>
              <a:t>방문 통계 클래스</a:t>
            </a:r>
            <a:endParaRPr lang="en-US" altLang="ko-KR" sz="2000" dirty="0" smtClean="0"/>
          </a:p>
          <a:p>
            <a:endParaRPr lang="en-US" altLang="ko-KR" sz="2000" dirty="0"/>
          </a:p>
          <a:p>
            <a:r>
              <a:rPr lang="en-US" altLang="ko-KR" sz="2000" dirty="0" smtClean="0"/>
              <a:t>&lt;</a:t>
            </a:r>
            <a:r>
              <a:rPr lang="en-US" altLang="ko-KR" sz="2000" dirty="0" err="1" smtClean="0"/>
              <a:t>Webcontent</a:t>
            </a:r>
            <a:r>
              <a:rPr lang="en-US" altLang="ko-KR" sz="2000" dirty="0" smtClean="0"/>
              <a:t>&gt;</a:t>
            </a:r>
          </a:p>
          <a:p>
            <a:r>
              <a:rPr lang="en-US" altLang="ko-KR" sz="2000" dirty="0" smtClean="0"/>
              <a:t>-</a:t>
            </a:r>
            <a:r>
              <a:rPr lang="ko-KR" altLang="en-US" sz="2000" dirty="0" smtClean="0"/>
              <a:t>게시판 </a:t>
            </a:r>
            <a:r>
              <a:rPr lang="en-US" altLang="ko-KR" sz="2000" dirty="0" err="1" smtClean="0"/>
              <a:t>jsp</a:t>
            </a:r>
            <a:endParaRPr lang="en-US" altLang="ko-KR" sz="2000" dirty="0" smtClean="0"/>
          </a:p>
          <a:p>
            <a:r>
              <a:rPr lang="en-US" altLang="ko-KR" sz="2000" dirty="0" smtClean="0"/>
              <a:t>-</a:t>
            </a:r>
            <a:r>
              <a:rPr lang="ko-KR" altLang="en-US" sz="2000" dirty="0" smtClean="0"/>
              <a:t>멤버 </a:t>
            </a:r>
            <a:r>
              <a:rPr lang="en-US" altLang="ko-KR" sz="2000" dirty="0" err="1" smtClean="0"/>
              <a:t>jsp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회원가입 </a:t>
            </a:r>
            <a:r>
              <a:rPr lang="en-US" altLang="ko-KR" sz="2000" dirty="0" smtClean="0"/>
              <a:t>&amp; </a:t>
            </a:r>
            <a:r>
              <a:rPr lang="ko-KR" altLang="en-US" sz="2000" dirty="0" smtClean="0"/>
              <a:t>로그인</a:t>
            </a:r>
            <a:r>
              <a:rPr lang="en-US" altLang="ko-KR" sz="2000" dirty="0" smtClean="0"/>
              <a:t>)</a:t>
            </a:r>
          </a:p>
          <a:p>
            <a:r>
              <a:rPr lang="en-US" altLang="ko-KR" sz="2000" dirty="0" smtClean="0"/>
              <a:t>-</a:t>
            </a:r>
            <a:r>
              <a:rPr lang="ko-KR" altLang="en-US" sz="2000" dirty="0" smtClean="0"/>
              <a:t>방명록 </a:t>
            </a:r>
            <a:r>
              <a:rPr lang="en-US" altLang="ko-KR" sz="2000" dirty="0" err="1" smtClean="0"/>
              <a:t>jsp</a:t>
            </a:r>
            <a:endParaRPr lang="en-US" altLang="ko-KR" sz="2000" dirty="0" smtClean="0"/>
          </a:p>
          <a:p>
            <a:r>
              <a:rPr lang="en-US" altLang="ko-KR" sz="2000" dirty="0" smtClean="0"/>
              <a:t>-</a:t>
            </a:r>
            <a:r>
              <a:rPr lang="ko-KR" altLang="en-US" sz="2000" dirty="0" smtClean="0"/>
              <a:t>이미지 폴더 </a:t>
            </a:r>
            <a:endParaRPr lang="en-US" altLang="ko-KR" sz="2000" dirty="0" smtClean="0"/>
          </a:p>
          <a:p>
            <a:r>
              <a:rPr lang="en-US" altLang="ko-KR" sz="2000" dirty="0" smtClean="0"/>
              <a:t>-</a:t>
            </a:r>
            <a:r>
              <a:rPr lang="en-US" altLang="ko-KR" sz="2000" dirty="0" err="1" smtClean="0"/>
              <a:t>css</a:t>
            </a:r>
            <a:r>
              <a:rPr lang="en-US" altLang="ko-KR" sz="2000" dirty="0" smtClean="0"/>
              <a:t> </a:t>
            </a:r>
            <a:r>
              <a:rPr lang="en-US" altLang="ko-KR" sz="2000" dirty="0" err="1" smtClean="0"/>
              <a:t>jsp</a:t>
            </a:r>
            <a:endParaRPr lang="en-US" altLang="ko-KR" sz="2000" dirty="0" smtClean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48447071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그림 27">
            <a:extLst>
              <a:ext uri="{FF2B5EF4-FFF2-40B4-BE49-F238E27FC236}">
                <a16:creationId xmlns="" xmlns:a16="http://schemas.microsoft.com/office/drawing/2014/main" id="{556570D9-F1D9-4DC1-8EF4-E37132FC7EA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9849" y="4459391"/>
            <a:ext cx="1648243" cy="1648243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2D2B5E70-AFFD-4509-8DAD-8F04AA621ECD}"/>
              </a:ext>
            </a:extLst>
          </p:cNvPr>
          <p:cNvSpPr/>
          <p:nvPr/>
        </p:nvSpPr>
        <p:spPr>
          <a:xfrm>
            <a:off x="4792965" y="467913"/>
            <a:ext cx="239681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400" b="1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구조소개</a:t>
            </a:r>
            <a:endParaRPr lang="ko-KR" altLang="en-US" sz="4400" b="1" dirty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F0D7F1A1-31D7-4CD6-AE1F-2523D3C3F916}"/>
              </a:ext>
            </a:extLst>
          </p:cNvPr>
          <p:cNvSpPr/>
          <p:nvPr/>
        </p:nvSpPr>
        <p:spPr>
          <a:xfrm>
            <a:off x="221757" y="3059430"/>
            <a:ext cx="79233" cy="628650"/>
          </a:xfrm>
          <a:prstGeom prst="rect">
            <a:avLst/>
          </a:prstGeom>
          <a:solidFill>
            <a:srgbClr val="E6E6E6"/>
          </a:solidFill>
          <a:ln>
            <a:solidFill>
              <a:srgbClr val="E8E8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D0B968C9-B29C-4EA6-8FC8-465707926C43}"/>
              </a:ext>
            </a:extLst>
          </p:cNvPr>
          <p:cNvSpPr/>
          <p:nvPr/>
        </p:nvSpPr>
        <p:spPr>
          <a:xfrm>
            <a:off x="11946397" y="3059430"/>
            <a:ext cx="79233" cy="628650"/>
          </a:xfrm>
          <a:prstGeom prst="rect">
            <a:avLst/>
          </a:prstGeom>
          <a:solidFill>
            <a:srgbClr val="E6E6E6"/>
          </a:solidFill>
          <a:ln>
            <a:solidFill>
              <a:srgbClr val="E8E8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0663FF4E-17AE-4D01-A786-EAA498529F00}"/>
              </a:ext>
            </a:extLst>
          </p:cNvPr>
          <p:cNvSpPr/>
          <p:nvPr/>
        </p:nvSpPr>
        <p:spPr>
          <a:xfrm rot="5400000">
            <a:off x="6056384" y="1031486"/>
            <a:ext cx="79233" cy="628650"/>
          </a:xfrm>
          <a:prstGeom prst="rect">
            <a:avLst/>
          </a:prstGeom>
          <a:solidFill>
            <a:srgbClr val="E6E6E6"/>
          </a:solidFill>
          <a:ln>
            <a:solidFill>
              <a:srgbClr val="E8E8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7" name="그룹 26">
            <a:extLst>
              <a:ext uri="{FF2B5EF4-FFF2-40B4-BE49-F238E27FC236}">
                <a16:creationId xmlns="" xmlns:a16="http://schemas.microsoft.com/office/drawing/2014/main" id="{8159C37E-4C4F-4A5A-97F0-AED327851016}"/>
              </a:ext>
            </a:extLst>
          </p:cNvPr>
          <p:cNvGrpSpPr/>
          <p:nvPr/>
        </p:nvGrpSpPr>
        <p:grpSpPr>
          <a:xfrm>
            <a:off x="1292469" y="5869509"/>
            <a:ext cx="9574823" cy="476250"/>
            <a:chOff x="1962866" y="4779301"/>
            <a:chExt cx="8616804" cy="476250"/>
          </a:xfrm>
        </p:grpSpPr>
        <p:grpSp>
          <p:nvGrpSpPr>
            <p:cNvPr id="21" name="그룹 20">
              <a:extLst>
                <a:ext uri="{FF2B5EF4-FFF2-40B4-BE49-F238E27FC236}">
                  <a16:creationId xmlns="" xmlns:a16="http://schemas.microsoft.com/office/drawing/2014/main" id="{6EF83F3D-4AD3-49A3-AAE3-61CC0D7BECA4}"/>
                </a:ext>
              </a:extLst>
            </p:cNvPr>
            <p:cNvGrpSpPr/>
            <p:nvPr/>
          </p:nvGrpSpPr>
          <p:grpSpPr>
            <a:xfrm rot="5400000">
              <a:off x="10103420" y="4779301"/>
              <a:ext cx="476250" cy="476250"/>
              <a:chOff x="3832860" y="1268730"/>
              <a:chExt cx="476250" cy="476250"/>
            </a:xfrm>
          </p:grpSpPr>
          <p:sp>
            <p:nvSpPr>
              <p:cNvPr id="22" name="직사각형 21">
                <a:extLst>
                  <a:ext uri="{FF2B5EF4-FFF2-40B4-BE49-F238E27FC236}">
                    <a16:creationId xmlns="" xmlns:a16="http://schemas.microsoft.com/office/drawing/2014/main" id="{1AF39A57-5FD7-46F4-82C9-582B2B913BC0}"/>
                  </a:ext>
                </a:extLst>
              </p:cNvPr>
              <p:cNvSpPr/>
              <p:nvPr/>
            </p:nvSpPr>
            <p:spPr>
              <a:xfrm>
                <a:off x="4229877" y="1268730"/>
                <a:ext cx="79233" cy="476250"/>
              </a:xfrm>
              <a:prstGeom prst="rect">
                <a:avLst/>
              </a:prstGeom>
              <a:solidFill>
                <a:srgbClr val="E6E6E6"/>
              </a:solidFill>
              <a:ln>
                <a:solidFill>
                  <a:srgbClr val="E8E8E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="" xmlns:a16="http://schemas.microsoft.com/office/drawing/2014/main" id="{9361E216-929D-464C-8BFD-3296EA36A0A6}"/>
                  </a:ext>
                </a:extLst>
              </p:cNvPr>
              <p:cNvSpPr/>
              <p:nvPr/>
            </p:nvSpPr>
            <p:spPr>
              <a:xfrm rot="16200000">
                <a:off x="4031368" y="1070222"/>
                <a:ext cx="79233" cy="476250"/>
              </a:xfrm>
              <a:prstGeom prst="rect">
                <a:avLst/>
              </a:prstGeom>
              <a:solidFill>
                <a:srgbClr val="E6E6E6"/>
              </a:solidFill>
              <a:ln>
                <a:solidFill>
                  <a:srgbClr val="E8E8E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4" name="그룹 23">
              <a:extLst>
                <a:ext uri="{FF2B5EF4-FFF2-40B4-BE49-F238E27FC236}">
                  <a16:creationId xmlns="" xmlns:a16="http://schemas.microsoft.com/office/drawing/2014/main" id="{E46E0863-7D99-4CA0-9BE2-2BDC7BBA5D78}"/>
                </a:ext>
              </a:extLst>
            </p:cNvPr>
            <p:cNvGrpSpPr/>
            <p:nvPr/>
          </p:nvGrpSpPr>
          <p:grpSpPr>
            <a:xfrm rot="10800000">
              <a:off x="1962866" y="4779301"/>
              <a:ext cx="476250" cy="476250"/>
              <a:chOff x="3832860" y="1268730"/>
              <a:chExt cx="476250" cy="476250"/>
            </a:xfrm>
          </p:grpSpPr>
          <p:sp>
            <p:nvSpPr>
              <p:cNvPr id="25" name="직사각형 24">
                <a:extLst>
                  <a:ext uri="{FF2B5EF4-FFF2-40B4-BE49-F238E27FC236}">
                    <a16:creationId xmlns="" xmlns:a16="http://schemas.microsoft.com/office/drawing/2014/main" id="{00B3E32F-842B-45FD-8481-02C5F45C10C8}"/>
                  </a:ext>
                </a:extLst>
              </p:cNvPr>
              <p:cNvSpPr/>
              <p:nvPr/>
            </p:nvSpPr>
            <p:spPr>
              <a:xfrm>
                <a:off x="4229877" y="1268730"/>
                <a:ext cx="79233" cy="476250"/>
              </a:xfrm>
              <a:prstGeom prst="rect">
                <a:avLst/>
              </a:prstGeom>
              <a:solidFill>
                <a:srgbClr val="E6E6E6"/>
              </a:solidFill>
              <a:ln>
                <a:solidFill>
                  <a:srgbClr val="E8E8E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="" xmlns:a16="http://schemas.microsoft.com/office/drawing/2014/main" id="{5E2C6E03-621D-4277-A7AC-429C421795E3}"/>
                  </a:ext>
                </a:extLst>
              </p:cNvPr>
              <p:cNvSpPr/>
              <p:nvPr/>
            </p:nvSpPr>
            <p:spPr>
              <a:xfrm rot="16200000">
                <a:off x="4031368" y="1070222"/>
                <a:ext cx="79233" cy="476250"/>
              </a:xfrm>
              <a:prstGeom prst="rect">
                <a:avLst/>
              </a:prstGeom>
              <a:solidFill>
                <a:srgbClr val="E6E6E6"/>
              </a:solidFill>
              <a:ln>
                <a:solidFill>
                  <a:srgbClr val="E8E8E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6" name="TextBox 5"/>
          <p:cNvSpPr txBox="1"/>
          <p:nvPr/>
        </p:nvSpPr>
        <p:spPr>
          <a:xfrm>
            <a:off x="4557633" y="1945174"/>
            <a:ext cx="542485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공통부분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dh.common.action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    </a:t>
            </a:r>
            <a:r>
              <a:rPr lang="en-US" altLang="ko-KR" dirty="0" err="1" smtClean="0"/>
              <a:t>dh.commo.util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- Action </a:t>
            </a:r>
            <a:r>
              <a:rPr lang="en-US" altLang="ko-KR" dirty="0"/>
              <a:t>: execute( ) </a:t>
            </a:r>
            <a:r>
              <a:rPr lang="ko-KR" altLang="en-US" dirty="0" err="1"/>
              <a:t>메서드가</a:t>
            </a:r>
            <a:r>
              <a:rPr lang="ko-KR" altLang="en-US" dirty="0"/>
              <a:t> </a:t>
            </a:r>
            <a:r>
              <a:rPr lang="ko-KR" altLang="en-US" dirty="0" err="1"/>
              <a:t>세팅된</a:t>
            </a:r>
            <a:r>
              <a:rPr lang="ko-KR" altLang="en-US" dirty="0"/>
              <a:t> 인터페이스</a:t>
            </a:r>
          </a:p>
          <a:p>
            <a:r>
              <a:rPr lang="en-US" altLang="ko-KR" dirty="0" smtClean="0"/>
              <a:t>- </a:t>
            </a:r>
            <a:r>
              <a:rPr lang="en-US" altLang="ko-KR" dirty="0" err="1" smtClean="0"/>
              <a:t>ActionForward</a:t>
            </a:r>
            <a:r>
              <a:rPr lang="en-US" altLang="ko-KR" dirty="0" smtClean="0"/>
              <a:t> </a:t>
            </a:r>
            <a:r>
              <a:rPr lang="en-US" altLang="ko-KR" dirty="0"/>
              <a:t>: </a:t>
            </a:r>
            <a:r>
              <a:rPr lang="ko-KR" altLang="en-US" dirty="0"/>
              <a:t>페이지 이동을 처리하기 위한 클래스</a:t>
            </a:r>
          </a:p>
          <a:p>
            <a:r>
              <a:rPr lang="en-US" altLang="ko-KR" dirty="0" smtClean="0"/>
              <a:t>- </a:t>
            </a:r>
            <a:r>
              <a:rPr lang="en-US" altLang="ko-KR" dirty="0" err="1" smtClean="0"/>
              <a:t>DBConnection</a:t>
            </a:r>
            <a:r>
              <a:rPr lang="en-US" altLang="ko-KR" dirty="0" smtClean="0"/>
              <a:t> </a:t>
            </a:r>
            <a:r>
              <a:rPr lang="en-US" altLang="ko-KR" dirty="0"/>
              <a:t>: </a:t>
            </a:r>
            <a:r>
              <a:rPr lang="ko-KR" altLang="en-US" dirty="0"/>
              <a:t>커넥션을 얻어오는 </a:t>
            </a:r>
            <a:r>
              <a:rPr lang="ko-KR" altLang="en-US" dirty="0" smtClean="0"/>
              <a:t>클래스</a:t>
            </a:r>
            <a:r>
              <a:rPr lang="en-US" altLang="ko-KR" dirty="0" smtClean="0"/>
              <a:t>-(JNDI)</a:t>
            </a:r>
            <a:endParaRPr lang="ko-KR" altLang="en-US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&lt;</a:t>
            </a:r>
            <a:r>
              <a:rPr lang="ko-KR" altLang="en-US" dirty="0" smtClean="0"/>
              <a:t>화면구성</a:t>
            </a:r>
            <a:r>
              <a:rPr lang="en-US" altLang="ko-KR" dirty="0" smtClean="0"/>
              <a:t>&gt;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 err="1" smtClean="0"/>
              <a:t>FirstView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최초 실행 시 보이는 화면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Footer : </a:t>
            </a:r>
            <a:r>
              <a:rPr lang="ko-KR" altLang="en-US" dirty="0" smtClean="0"/>
              <a:t>하단 방문자 통계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Header : </a:t>
            </a:r>
            <a:r>
              <a:rPr lang="ko-KR" altLang="en-US" dirty="0" smtClean="0"/>
              <a:t>상단 메뉴 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dirty="0" err="1" smtClean="0"/>
              <a:t>MainForm</a:t>
            </a:r>
            <a:r>
              <a:rPr lang="en-US" altLang="ko-KR" dirty="0" smtClean="0"/>
              <a:t> : </a:t>
            </a:r>
            <a:r>
              <a:rPr lang="ko-KR" altLang="en-US" dirty="0" err="1" smtClean="0"/>
              <a:t>메인화면</a:t>
            </a:r>
            <a:r>
              <a:rPr lang="ko-KR" altLang="en-US" dirty="0" smtClean="0"/>
              <a:t> </a:t>
            </a:r>
            <a:r>
              <a:rPr lang="en-US" altLang="ko-KR" dirty="0" smtClean="0"/>
              <a:t>----</a:t>
            </a:r>
            <a:r>
              <a:rPr lang="en-US" altLang="ko-KR" sz="2000" b="1" dirty="0" smtClean="0"/>
              <a:t>view</a:t>
            </a:r>
            <a:r>
              <a:rPr lang="ko-KR" altLang="en-US" sz="2000" b="1" dirty="0" smtClean="0"/>
              <a:t>화면</a:t>
            </a:r>
            <a:endParaRPr lang="en-US" altLang="ko-KR" sz="2000" b="1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251" y="1892740"/>
            <a:ext cx="2882900" cy="471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1561556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766DFBB3-16D8-45DA-BBF6-284D19A81457}"/>
              </a:ext>
            </a:extLst>
          </p:cNvPr>
          <p:cNvSpPr/>
          <p:nvPr/>
        </p:nvSpPr>
        <p:spPr>
          <a:xfrm>
            <a:off x="221757" y="3059430"/>
            <a:ext cx="79233" cy="628650"/>
          </a:xfrm>
          <a:prstGeom prst="rect">
            <a:avLst/>
          </a:prstGeom>
          <a:solidFill>
            <a:srgbClr val="E6E6E6"/>
          </a:solidFill>
          <a:ln>
            <a:solidFill>
              <a:srgbClr val="E8E8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9BD44892-2CA9-40D6-BAF5-E9F055815EE0}"/>
              </a:ext>
            </a:extLst>
          </p:cNvPr>
          <p:cNvSpPr/>
          <p:nvPr/>
        </p:nvSpPr>
        <p:spPr>
          <a:xfrm>
            <a:off x="11946397" y="3059430"/>
            <a:ext cx="79233" cy="628650"/>
          </a:xfrm>
          <a:prstGeom prst="rect">
            <a:avLst/>
          </a:prstGeom>
          <a:solidFill>
            <a:srgbClr val="E6E6E6"/>
          </a:solidFill>
          <a:ln>
            <a:solidFill>
              <a:srgbClr val="E8E8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C2FA3084-168F-4F23-A68C-C16062635EEA}"/>
              </a:ext>
            </a:extLst>
          </p:cNvPr>
          <p:cNvSpPr/>
          <p:nvPr/>
        </p:nvSpPr>
        <p:spPr>
          <a:xfrm rot="5400000">
            <a:off x="6056384" y="1110614"/>
            <a:ext cx="79233" cy="628650"/>
          </a:xfrm>
          <a:prstGeom prst="rect">
            <a:avLst/>
          </a:prstGeom>
          <a:solidFill>
            <a:srgbClr val="E6E6E6"/>
          </a:solidFill>
          <a:ln>
            <a:solidFill>
              <a:srgbClr val="E8E8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2236" y="576633"/>
            <a:ext cx="6887527" cy="522318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2236" y="5765665"/>
            <a:ext cx="6887527" cy="58411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41838" y="391967"/>
            <a:ext cx="16441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메</a:t>
            </a:r>
            <a:r>
              <a:rPr lang="ko-KR" altLang="en-US" sz="2400" b="1" dirty="0"/>
              <a:t>인</a:t>
            </a:r>
            <a:r>
              <a:rPr lang="en-US" altLang="ko-KR" sz="2400" b="1" dirty="0" smtClean="0"/>
              <a:t> </a:t>
            </a:r>
            <a:r>
              <a:rPr lang="ko-KR" altLang="en-US" sz="2400" b="1" dirty="0" smtClean="0"/>
              <a:t>화면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79674720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그림 27">
            <a:extLst>
              <a:ext uri="{FF2B5EF4-FFF2-40B4-BE49-F238E27FC236}">
                <a16:creationId xmlns="" xmlns:a16="http://schemas.microsoft.com/office/drawing/2014/main" id="{556570D9-F1D9-4DC1-8EF4-E37132FC7EA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3757" y="0"/>
            <a:ext cx="1648243" cy="1648243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2D2B5E70-AFFD-4509-8DAD-8F04AA621ECD}"/>
              </a:ext>
            </a:extLst>
          </p:cNvPr>
          <p:cNvSpPr/>
          <p:nvPr/>
        </p:nvSpPr>
        <p:spPr>
          <a:xfrm>
            <a:off x="4863304" y="85113"/>
            <a:ext cx="239681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400" b="1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구조소개</a:t>
            </a:r>
            <a:endParaRPr lang="ko-KR" altLang="en-US" sz="4400" b="1" dirty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F0D7F1A1-31D7-4CD6-AE1F-2523D3C3F916}"/>
              </a:ext>
            </a:extLst>
          </p:cNvPr>
          <p:cNvSpPr/>
          <p:nvPr/>
        </p:nvSpPr>
        <p:spPr>
          <a:xfrm>
            <a:off x="221757" y="3059430"/>
            <a:ext cx="79233" cy="628650"/>
          </a:xfrm>
          <a:prstGeom prst="rect">
            <a:avLst/>
          </a:prstGeom>
          <a:solidFill>
            <a:srgbClr val="E6E6E6"/>
          </a:solidFill>
          <a:ln>
            <a:solidFill>
              <a:srgbClr val="E8E8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D0B968C9-B29C-4EA6-8FC8-465707926C43}"/>
              </a:ext>
            </a:extLst>
          </p:cNvPr>
          <p:cNvSpPr/>
          <p:nvPr/>
        </p:nvSpPr>
        <p:spPr>
          <a:xfrm>
            <a:off x="11946397" y="3059430"/>
            <a:ext cx="79233" cy="628650"/>
          </a:xfrm>
          <a:prstGeom prst="rect">
            <a:avLst/>
          </a:prstGeom>
          <a:solidFill>
            <a:srgbClr val="E6E6E6"/>
          </a:solidFill>
          <a:ln>
            <a:solidFill>
              <a:srgbClr val="E8E8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0663FF4E-17AE-4D01-A786-EAA498529F00}"/>
              </a:ext>
            </a:extLst>
          </p:cNvPr>
          <p:cNvSpPr/>
          <p:nvPr/>
        </p:nvSpPr>
        <p:spPr>
          <a:xfrm rot="5400000">
            <a:off x="6032068" y="500613"/>
            <a:ext cx="79233" cy="628650"/>
          </a:xfrm>
          <a:prstGeom prst="rect">
            <a:avLst/>
          </a:prstGeom>
          <a:solidFill>
            <a:srgbClr val="E6E6E6"/>
          </a:solidFill>
          <a:ln>
            <a:solidFill>
              <a:srgbClr val="E8E8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7" name="그룹 26">
            <a:extLst>
              <a:ext uri="{FF2B5EF4-FFF2-40B4-BE49-F238E27FC236}">
                <a16:creationId xmlns="" xmlns:a16="http://schemas.microsoft.com/office/drawing/2014/main" id="{8159C37E-4C4F-4A5A-97F0-AED327851016}"/>
              </a:ext>
            </a:extLst>
          </p:cNvPr>
          <p:cNvGrpSpPr/>
          <p:nvPr/>
        </p:nvGrpSpPr>
        <p:grpSpPr>
          <a:xfrm>
            <a:off x="413239" y="5869509"/>
            <a:ext cx="11201400" cy="476250"/>
            <a:chOff x="1962866" y="4779301"/>
            <a:chExt cx="8616804" cy="476250"/>
          </a:xfrm>
        </p:grpSpPr>
        <p:grpSp>
          <p:nvGrpSpPr>
            <p:cNvPr id="21" name="그룹 20">
              <a:extLst>
                <a:ext uri="{FF2B5EF4-FFF2-40B4-BE49-F238E27FC236}">
                  <a16:creationId xmlns="" xmlns:a16="http://schemas.microsoft.com/office/drawing/2014/main" id="{6EF83F3D-4AD3-49A3-AAE3-61CC0D7BECA4}"/>
                </a:ext>
              </a:extLst>
            </p:cNvPr>
            <p:cNvGrpSpPr/>
            <p:nvPr/>
          </p:nvGrpSpPr>
          <p:grpSpPr>
            <a:xfrm rot="5400000">
              <a:off x="10103420" y="4779301"/>
              <a:ext cx="476250" cy="476250"/>
              <a:chOff x="3832860" y="1268730"/>
              <a:chExt cx="476250" cy="476250"/>
            </a:xfrm>
          </p:grpSpPr>
          <p:sp>
            <p:nvSpPr>
              <p:cNvPr id="22" name="직사각형 21">
                <a:extLst>
                  <a:ext uri="{FF2B5EF4-FFF2-40B4-BE49-F238E27FC236}">
                    <a16:creationId xmlns="" xmlns:a16="http://schemas.microsoft.com/office/drawing/2014/main" id="{1AF39A57-5FD7-46F4-82C9-582B2B913BC0}"/>
                  </a:ext>
                </a:extLst>
              </p:cNvPr>
              <p:cNvSpPr/>
              <p:nvPr/>
            </p:nvSpPr>
            <p:spPr>
              <a:xfrm>
                <a:off x="4229877" y="1268730"/>
                <a:ext cx="79233" cy="476250"/>
              </a:xfrm>
              <a:prstGeom prst="rect">
                <a:avLst/>
              </a:prstGeom>
              <a:solidFill>
                <a:srgbClr val="E6E6E6"/>
              </a:solidFill>
              <a:ln>
                <a:solidFill>
                  <a:srgbClr val="E8E8E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="" xmlns:a16="http://schemas.microsoft.com/office/drawing/2014/main" id="{9361E216-929D-464C-8BFD-3296EA36A0A6}"/>
                  </a:ext>
                </a:extLst>
              </p:cNvPr>
              <p:cNvSpPr/>
              <p:nvPr/>
            </p:nvSpPr>
            <p:spPr>
              <a:xfrm rot="16200000">
                <a:off x="4031368" y="1070222"/>
                <a:ext cx="79233" cy="476250"/>
              </a:xfrm>
              <a:prstGeom prst="rect">
                <a:avLst/>
              </a:prstGeom>
              <a:solidFill>
                <a:srgbClr val="E6E6E6"/>
              </a:solidFill>
              <a:ln>
                <a:solidFill>
                  <a:srgbClr val="E8E8E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4" name="그룹 23">
              <a:extLst>
                <a:ext uri="{FF2B5EF4-FFF2-40B4-BE49-F238E27FC236}">
                  <a16:creationId xmlns="" xmlns:a16="http://schemas.microsoft.com/office/drawing/2014/main" id="{E46E0863-7D99-4CA0-9BE2-2BDC7BBA5D78}"/>
                </a:ext>
              </a:extLst>
            </p:cNvPr>
            <p:cNvGrpSpPr/>
            <p:nvPr/>
          </p:nvGrpSpPr>
          <p:grpSpPr>
            <a:xfrm rot="10800000">
              <a:off x="1962866" y="4779301"/>
              <a:ext cx="476250" cy="476250"/>
              <a:chOff x="3832860" y="1268730"/>
              <a:chExt cx="476250" cy="476250"/>
            </a:xfrm>
          </p:grpSpPr>
          <p:sp>
            <p:nvSpPr>
              <p:cNvPr id="25" name="직사각형 24">
                <a:extLst>
                  <a:ext uri="{FF2B5EF4-FFF2-40B4-BE49-F238E27FC236}">
                    <a16:creationId xmlns="" xmlns:a16="http://schemas.microsoft.com/office/drawing/2014/main" id="{00B3E32F-842B-45FD-8481-02C5F45C10C8}"/>
                  </a:ext>
                </a:extLst>
              </p:cNvPr>
              <p:cNvSpPr/>
              <p:nvPr/>
            </p:nvSpPr>
            <p:spPr>
              <a:xfrm>
                <a:off x="4229877" y="1268730"/>
                <a:ext cx="79233" cy="476250"/>
              </a:xfrm>
              <a:prstGeom prst="rect">
                <a:avLst/>
              </a:prstGeom>
              <a:solidFill>
                <a:srgbClr val="E6E6E6"/>
              </a:solidFill>
              <a:ln>
                <a:solidFill>
                  <a:srgbClr val="E8E8E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="" xmlns:a16="http://schemas.microsoft.com/office/drawing/2014/main" id="{5E2C6E03-621D-4277-A7AC-429C421795E3}"/>
                  </a:ext>
                </a:extLst>
              </p:cNvPr>
              <p:cNvSpPr/>
              <p:nvPr/>
            </p:nvSpPr>
            <p:spPr>
              <a:xfrm rot="16200000">
                <a:off x="4031368" y="1070222"/>
                <a:ext cx="79233" cy="476250"/>
              </a:xfrm>
              <a:prstGeom prst="rect">
                <a:avLst/>
              </a:prstGeom>
              <a:solidFill>
                <a:srgbClr val="E6E6E6"/>
              </a:solidFill>
              <a:ln>
                <a:solidFill>
                  <a:srgbClr val="E8E8E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15" y="197167"/>
            <a:ext cx="3819525" cy="572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353086" y="1113530"/>
            <a:ext cx="8753921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로그인 </a:t>
            </a:r>
            <a:r>
              <a:rPr lang="en-US" altLang="ko-KR" b="1" dirty="0" smtClean="0"/>
              <a:t>&amp; </a:t>
            </a:r>
            <a:r>
              <a:rPr lang="ko-KR" altLang="en-US" b="1" dirty="0" smtClean="0"/>
              <a:t>회원가입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dh.member.action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        </a:t>
            </a:r>
            <a:r>
              <a:rPr lang="en-US" altLang="ko-KR" dirty="0" err="1" smtClean="0"/>
              <a:t>dh.member.model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        </a:t>
            </a:r>
            <a:r>
              <a:rPr lang="en-US" altLang="ko-KR" dirty="0" err="1" smtClean="0"/>
              <a:t>dh.member.properties</a:t>
            </a:r>
            <a:endParaRPr lang="en-US" altLang="ko-KR" dirty="0" smtClean="0"/>
          </a:p>
          <a:p>
            <a:r>
              <a:rPr lang="en-US" altLang="ko-KR" dirty="0" smtClean="0"/>
              <a:t>&lt;java&gt;</a:t>
            </a:r>
          </a:p>
          <a:p>
            <a:endParaRPr lang="en-US" altLang="ko-KR" dirty="0"/>
          </a:p>
          <a:p>
            <a:r>
              <a:rPr lang="en-US" altLang="ko-KR" dirty="0" smtClean="0"/>
              <a:t>- </a:t>
            </a:r>
            <a:r>
              <a:rPr lang="en-US" altLang="ko-KR" dirty="0" err="1" smtClean="0"/>
              <a:t>MemberController</a:t>
            </a:r>
            <a:r>
              <a:rPr lang="en-US" altLang="ko-KR" dirty="0" smtClean="0"/>
              <a:t> </a:t>
            </a:r>
            <a:r>
              <a:rPr lang="en-US" altLang="ko-KR" dirty="0"/>
              <a:t>: </a:t>
            </a:r>
            <a:r>
              <a:rPr lang="ko-KR" altLang="en-US" dirty="0"/>
              <a:t>회원 관련 </a:t>
            </a:r>
            <a:r>
              <a:rPr lang="en-US" altLang="ko-KR" dirty="0"/>
              <a:t>Controller</a:t>
            </a:r>
            <a:endParaRPr lang="ko-KR" altLang="en-US" dirty="0"/>
          </a:p>
          <a:p>
            <a:r>
              <a:rPr lang="en-US" altLang="ko-KR" dirty="0"/>
              <a:t>- </a:t>
            </a:r>
            <a:r>
              <a:rPr lang="en-US" altLang="ko-KR" dirty="0" err="1" smtClean="0"/>
              <a:t>MemberDeleteAction</a:t>
            </a:r>
            <a:r>
              <a:rPr lang="en-US" altLang="ko-KR" dirty="0" smtClean="0"/>
              <a:t> </a:t>
            </a:r>
            <a:r>
              <a:rPr lang="en-US" altLang="ko-KR" dirty="0"/>
              <a:t>: </a:t>
            </a:r>
            <a:r>
              <a:rPr lang="ko-KR" altLang="en-US" dirty="0"/>
              <a:t>회원 </a:t>
            </a:r>
            <a:r>
              <a:rPr lang="ko-KR" altLang="en-US" dirty="0" smtClean="0"/>
              <a:t>삭제</a:t>
            </a:r>
            <a:endParaRPr lang="ko-KR" altLang="en-US" dirty="0"/>
          </a:p>
          <a:p>
            <a:r>
              <a:rPr lang="en-US" altLang="ko-KR" dirty="0"/>
              <a:t>- </a:t>
            </a:r>
            <a:r>
              <a:rPr lang="en-US" altLang="ko-KR" dirty="0" err="1" smtClean="0"/>
              <a:t>MemberFormChangeAction</a:t>
            </a:r>
            <a:r>
              <a:rPr lang="en-US" altLang="ko-KR" dirty="0"/>
              <a:t> : </a:t>
            </a:r>
            <a:r>
              <a:rPr lang="ko-KR" altLang="en-US" dirty="0"/>
              <a:t>화면 </a:t>
            </a:r>
            <a:r>
              <a:rPr lang="ko-KR" altLang="en-US" dirty="0" smtClean="0"/>
              <a:t>전</a:t>
            </a:r>
            <a:r>
              <a:rPr lang="ko-KR" altLang="en-US" dirty="0"/>
              <a:t>환</a:t>
            </a:r>
          </a:p>
          <a:p>
            <a:pPr marL="285750" indent="-285750">
              <a:buFontTx/>
              <a:buChar char="-"/>
            </a:pPr>
            <a:r>
              <a:rPr lang="en-US" altLang="ko-KR" dirty="0" err="1" smtClean="0"/>
              <a:t>MemberIdCheckAction</a:t>
            </a:r>
            <a:r>
              <a:rPr lang="en-US" altLang="ko-KR" dirty="0"/>
              <a:t> : </a:t>
            </a:r>
            <a:r>
              <a:rPr lang="ko-KR" altLang="en-US" dirty="0"/>
              <a:t>아이디 </a:t>
            </a:r>
            <a:r>
              <a:rPr lang="ko-KR" altLang="en-US" dirty="0" smtClean="0"/>
              <a:t>중복체크</a:t>
            </a:r>
            <a:endParaRPr lang="en-US" altLang="ko-KR" dirty="0" smtClean="0"/>
          </a:p>
          <a:p>
            <a:r>
              <a:rPr lang="en-US" altLang="ko-KR" dirty="0" smtClean="0"/>
              <a:t>- </a:t>
            </a:r>
            <a:r>
              <a:rPr lang="en-US" altLang="ko-KR" dirty="0" err="1" smtClean="0"/>
              <a:t>MemberInfoAction</a:t>
            </a:r>
            <a:r>
              <a:rPr lang="en-US" altLang="ko-KR" dirty="0"/>
              <a:t> : </a:t>
            </a:r>
            <a:r>
              <a:rPr lang="ko-KR" altLang="en-US" dirty="0"/>
              <a:t>현재 로그인한 사용자의 </a:t>
            </a:r>
            <a:r>
              <a:rPr lang="ko-KR" altLang="en-US" dirty="0" smtClean="0"/>
              <a:t>회원정보</a:t>
            </a:r>
            <a:endParaRPr lang="ko-KR" altLang="en-US" dirty="0"/>
          </a:p>
          <a:p>
            <a:pPr marL="285750" indent="-285750">
              <a:buFontTx/>
              <a:buChar char="-"/>
            </a:pPr>
            <a:r>
              <a:rPr lang="en-US" altLang="ko-KR" dirty="0" err="1" smtClean="0"/>
              <a:t>MemberJoinAction</a:t>
            </a:r>
            <a:r>
              <a:rPr lang="en-US" altLang="ko-KR" dirty="0"/>
              <a:t> : </a:t>
            </a:r>
            <a:r>
              <a:rPr lang="ko-KR" altLang="en-US" dirty="0" smtClean="0"/>
              <a:t>회원가입 처리</a:t>
            </a:r>
            <a:endParaRPr lang="en-US" altLang="ko-KR" dirty="0" smtClean="0"/>
          </a:p>
          <a:p>
            <a:r>
              <a:rPr lang="en-US" altLang="ko-KR" dirty="0" smtClean="0"/>
              <a:t>- </a:t>
            </a:r>
            <a:r>
              <a:rPr lang="en-US" altLang="ko-KR" dirty="0" err="1" smtClean="0"/>
              <a:t>MemberListAction</a:t>
            </a:r>
            <a:r>
              <a:rPr lang="en-US" altLang="ko-KR" dirty="0"/>
              <a:t> : </a:t>
            </a:r>
            <a:r>
              <a:rPr lang="ko-KR" altLang="en-US" dirty="0"/>
              <a:t>모든 </a:t>
            </a:r>
            <a:r>
              <a:rPr lang="ko-KR" altLang="en-US" dirty="0" smtClean="0"/>
              <a:t>회원정보 보기</a:t>
            </a:r>
            <a:endParaRPr lang="ko-KR" altLang="en-US" dirty="0"/>
          </a:p>
          <a:p>
            <a:r>
              <a:rPr lang="en-US" altLang="ko-KR" dirty="0"/>
              <a:t>- </a:t>
            </a:r>
            <a:r>
              <a:rPr lang="en-US" altLang="ko-KR" dirty="0" err="1" smtClean="0"/>
              <a:t>MemberLoginAction</a:t>
            </a:r>
            <a:r>
              <a:rPr lang="en-US" altLang="ko-KR" dirty="0"/>
              <a:t> : </a:t>
            </a:r>
            <a:r>
              <a:rPr lang="ko-KR" altLang="en-US" dirty="0"/>
              <a:t>로그인 </a:t>
            </a:r>
            <a:r>
              <a:rPr lang="ko-KR" altLang="en-US" dirty="0" smtClean="0"/>
              <a:t>작업 처리</a:t>
            </a:r>
            <a:endParaRPr lang="ko-KR" altLang="en-US" dirty="0"/>
          </a:p>
          <a:p>
            <a:r>
              <a:rPr lang="en-US" altLang="ko-KR" dirty="0" smtClean="0"/>
              <a:t>- </a:t>
            </a:r>
            <a:r>
              <a:rPr lang="en-US" altLang="ko-KR" dirty="0" err="1" smtClean="0"/>
              <a:t>MemberLogoutAction</a:t>
            </a:r>
            <a:r>
              <a:rPr lang="en-US" altLang="ko-KR" dirty="0"/>
              <a:t> : </a:t>
            </a:r>
            <a:r>
              <a:rPr lang="ko-KR" altLang="en-US" dirty="0"/>
              <a:t>로그아웃 </a:t>
            </a:r>
            <a:r>
              <a:rPr lang="ko-KR" altLang="en-US" dirty="0" smtClean="0"/>
              <a:t>작업 처리</a:t>
            </a:r>
            <a:endParaRPr lang="en-US" altLang="ko-KR" dirty="0" smtClean="0"/>
          </a:p>
          <a:p>
            <a:r>
              <a:rPr lang="en-US" altLang="ko-KR" dirty="0" smtClean="0"/>
              <a:t>- </a:t>
            </a:r>
            <a:r>
              <a:rPr lang="en-US" altLang="ko-KR" dirty="0" err="1" smtClean="0"/>
              <a:t>MemberModifyAction</a:t>
            </a:r>
            <a:r>
              <a:rPr lang="en-US" altLang="ko-KR" dirty="0"/>
              <a:t> : </a:t>
            </a:r>
            <a:r>
              <a:rPr lang="ko-KR" altLang="en-US" dirty="0"/>
              <a:t>회원정보 수정 </a:t>
            </a:r>
            <a:r>
              <a:rPr lang="ko-KR" altLang="en-US" dirty="0" smtClean="0"/>
              <a:t>작업 처리</a:t>
            </a:r>
            <a:endParaRPr lang="ko-KR" altLang="en-US" dirty="0"/>
          </a:p>
          <a:p>
            <a:r>
              <a:rPr lang="en-US" altLang="ko-KR" dirty="0"/>
              <a:t>- </a:t>
            </a:r>
            <a:r>
              <a:rPr lang="en-US" altLang="ko-KR" dirty="0" err="1" smtClean="0"/>
              <a:t>MemberModifyFormAction</a:t>
            </a:r>
            <a:r>
              <a:rPr lang="en-US" altLang="ko-KR" dirty="0"/>
              <a:t> : </a:t>
            </a:r>
            <a:r>
              <a:rPr lang="ko-KR" altLang="en-US" dirty="0"/>
              <a:t>회원정보 수정 화면에 현재 </a:t>
            </a:r>
            <a:r>
              <a:rPr lang="ko-KR" altLang="en-US" dirty="0" smtClean="0"/>
              <a:t>회원정보 출력</a:t>
            </a:r>
            <a:endParaRPr lang="ko-KR" altLang="en-US" dirty="0"/>
          </a:p>
          <a:p>
            <a:r>
              <a:rPr lang="en-US" altLang="ko-KR" dirty="0"/>
              <a:t>- </a:t>
            </a:r>
            <a:r>
              <a:rPr lang="en-US" altLang="ko-KR" dirty="0" err="1" smtClean="0"/>
              <a:t>MemberBean</a:t>
            </a:r>
            <a:r>
              <a:rPr lang="en-US" altLang="ko-KR" dirty="0"/>
              <a:t> : </a:t>
            </a:r>
            <a:r>
              <a:rPr lang="ko-KR" altLang="en-US" dirty="0"/>
              <a:t>회원 데이터 </a:t>
            </a:r>
            <a:r>
              <a:rPr lang="ko-KR" altLang="en-US" dirty="0" smtClean="0"/>
              <a:t>전달 </a:t>
            </a:r>
            <a:r>
              <a:rPr lang="en-US" altLang="ko-KR" dirty="0" smtClean="0"/>
              <a:t>- </a:t>
            </a:r>
            <a:r>
              <a:rPr lang="en-US" altLang="ko-KR" dirty="0"/>
              <a:t>DTO</a:t>
            </a:r>
            <a:endParaRPr lang="ko-KR" altLang="en-US" dirty="0"/>
          </a:p>
          <a:p>
            <a:r>
              <a:rPr lang="en-US" altLang="ko-KR" dirty="0"/>
              <a:t>- </a:t>
            </a:r>
            <a:r>
              <a:rPr lang="en-US" altLang="ko-KR" dirty="0" err="1" smtClean="0"/>
              <a:t>MemberDAO</a:t>
            </a:r>
            <a:r>
              <a:rPr lang="en-US" altLang="ko-KR" dirty="0"/>
              <a:t> : JSP_MEMBER </a:t>
            </a:r>
            <a:r>
              <a:rPr lang="ko-KR" altLang="en-US" dirty="0"/>
              <a:t>테이블과 연관된 </a:t>
            </a:r>
            <a:r>
              <a:rPr lang="en-US" altLang="ko-KR" dirty="0"/>
              <a:t>DAO</a:t>
            </a:r>
            <a:r>
              <a:rPr lang="ko-KR" altLang="en-US" dirty="0"/>
              <a:t>로 회원 </a:t>
            </a:r>
            <a:r>
              <a:rPr lang="ko-KR" altLang="en-US" dirty="0" smtClean="0"/>
              <a:t>데이터 처리</a:t>
            </a:r>
            <a:endParaRPr lang="ko-KR" altLang="en-US" dirty="0"/>
          </a:p>
          <a:p>
            <a:r>
              <a:rPr lang="en-US" altLang="ko-KR" dirty="0"/>
              <a:t>- </a:t>
            </a:r>
            <a:r>
              <a:rPr lang="en-US" altLang="ko-KR" dirty="0" err="1" smtClean="0"/>
              <a:t>MemberCommand.properties</a:t>
            </a:r>
            <a:r>
              <a:rPr lang="en-US" altLang="ko-KR" dirty="0"/>
              <a:t> : </a:t>
            </a:r>
            <a:r>
              <a:rPr lang="ko-KR" altLang="en-US" dirty="0"/>
              <a:t>회원 관련 명령어와 </a:t>
            </a:r>
            <a:r>
              <a:rPr lang="en-US" altLang="ko-KR" dirty="0" smtClean="0"/>
              <a:t>Action </a:t>
            </a:r>
            <a:r>
              <a:rPr lang="ko-KR" altLang="en-US" dirty="0" smtClean="0"/>
              <a:t>클래스 담당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6149336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그림 27">
            <a:extLst>
              <a:ext uri="{FF2B5EF4-FFF2-40B4-BE49-F238E27FC236}">
                <a16:creationId xmlns="" xmlns:a16="http://schemas.microsoft.com/office/drawing/2014/main" id="{556570D9-F1D9-4DC1-8EF4-E37132FC7EA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3757" y="0"/>
            <a:ext cx="1648243" cy="1648243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2D2B5E70-AFFD-4509-8DAD-8F04AA621ECD}"/>
              </a:ext>
            </a:extLst>
          </p:cNvPr>
          <p:cNvSpPr/>
          <p:nvPr/>
        </p:nvSpPr>
        <p:spPr>
          <a:xfrm>
            <a:off x="4863304" y="85113"/>
            <a:ext cx="239681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400" b="1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구조소개</a:t>
            </a:r>
            <a:endParaRPr lang="ko-KR" altLang="en-US" sz="4400" b="1" dirty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F0D7F1A1-31D7-4CD6-AE1F-2523D3C3F916}"/>
              </a:ext>
            </a:extLst>
          </p:cNvPr>
          <p:cNvSpPr/>
          <p:nvPr/>
        </p:nvSpPr>
        <p:spPr>
          <a:xfrm>
            <a:off x="221757" y="3059430"/>
            <a:ext cx="79233" cy="628650"/>
          </a:xfrm>
          <a:prstGeom prst="rect">
            <a:avLst/>
          </a:prstGeom>
          <a:solidFill>
            <a:srgbClr val="E6E6E6"/>
          </a:solidFill>
          <a:ln>
            <a:solidFill>
              <a:srgbClr val="E8E8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D0B968C9-B29C-4EA6-8FC8-465707926C43}"/>
              </a:ext>
            </a:extLst>
          </p:cNvPr>
          <p:cNvSpPr/>
          <p:nvPr/>
        </p:nvSpPr>
        <p:spPr>
          <a:xfrm>
            <a:off x="11946397" y="3059430"/>
            <a:ext cx="79233" cy="628650"/>
          </a:xfrm>
          <a:prstGeom prst="rect">
            <a:avLst/>
          </a:prstGeom>
          <a:solidFill>
            <a:srgbClr val="E6E6E6"/>
          </a:solidFill>
          <a:ln>
            <a:solidFill>
              <a:srgbClr val="E8E8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0663FF4E-17AE-4D01-A786-EAA498529F00}"/>
              </a:ext>
            </a:extLst>
          </p:cNvPr>
          <p:cNvSpPr/>
          <p:nvPr/>
        </p:nvSpPr>
        <p:spPr>
          <a:xfrm rot="5400000">
            <a:off x="6032068" y="500613"/>
            <a:ext cx="79233" cy="628650"/>
          </a:xfrm>
          <a:prstGeom prst="rect">
            <a:avLst/>
          </a:prstGeom>
          <a:solidFill>
            <a:srgbClr val="E6E6E6"/>
          </a:solidFill>
          <a:ln>
            <a:solidFill>
              <a:srgbClr val="E8E8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7" name="그룹 26">
            <a:extLst>
              <a:ext uri="{FF2B5EF4-FFF2-40B4-BE49-F238E27FC236}">
                <a16:creationId xmlns="" xmlns:a16="http://schemas.microsoft.com/office/drawing/2014/main" id="{8159C37E-4C4F-4A5A-97F0-AED327851016}"/>
              </a:ext>
            </a:extLst>
          </p:cNvPr>
          <p:cNvGrpSpPr/>
          <p:nvPr/>
        </p:nvGrpSpPr>
        <p:grpSpPr>
          <a:xfrm>
            <a:off x="413239" y="5869509"/>
            <a:ext cx="11201400" cy="476250"/>
            <a:chOff x="1962866" y="4779301"/>
            <a:chExt cx="8616804" cy="476250"/>
          </a:xfrm>
        </p:grpSpPr>
        <p:grpSp>
          <p:nvGrpSpPr>
            <p:cNvPr id="21" name="그룹 20">
              <a:extLst>
                <a:ext uri="{FF2B5EF4-FFF2-40B4-BE49-F238E27FC236}">
                  <a16:creationId xmlns="" xmlns:a16="http://schemas.microsoft.com/office/drawing/2014/main" id="{6EF83F3D-4AD3-49A3-AAE3-61CC0D7BECA4}"/>
                </a:ext>
              </a:extLst>
            </p:cNvPr>
            <p:cNvGrpSpPr/>
            <p:nvPr/>
          </p:nvGrpSpPr>
          <p:grpSpPr>
            <a:xfrm rot="5400000">
              <a:off x="10103420" y="4779301"/>
              <a:ext cx="476250" cy="476250"/>
              <a:chOff x="3832860" y="1268730"/>
              <a:chExt cx="476250" cy="476250"/>
            </a:xfrm>
          </p:grpSpPr>
          <p:sp>
            <p:nvSpPr>
              <p:cNvPr id="22" name="직사각형 21">
                <a:extLst>
                  <a:ext uri="{FF2B5EF4-FFF2-40B4-BE49-F238E27FC236}">
                    <a16:creationId xmlns="" xmlns:a16="http://schemas.microsoft.com/office/drawing/2014/main" id="{1AF39A57-5FD7-46F4-82C9-582B2B913BC0}"/>
                  </a:ext>
                </a:extLst>
              </p:cNvPr>
              <p:cNvSpPr/>
              <p:nvPr/>
            </p:nvSpPr>
            <p:spPr>
              <a:xfrm>
                <a:off x="4229877" y="1268730"/>
                <a:ext cx="79233" cy="476250"/>
              </a:xfrm>
              <a:prstGeom prst="rect">
                <a:avLst/>
              </a:prstGeom>
              <a:solidFill>
                <a:srgbClr val="E6E6E6"/>
              </a:solidFill>
              <a:ln>
                <a:solidFill>
                  <a:srgbClr val="E8E8E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="" xmlns:a16="http://schemas.microsoft.com/office/drawing/2014/main" id="{9361E216-929D-464C-8BFD-3296EA36A0A6}"/>
                  </a:ext>
                </a:extLst>
              </p:cNvPr>
              <p:cNvSpPr/>
              <p:nvPr/>
            </p:nvSpPr>
            <p:spPr>
              <a:xfrm rot="16200000">
                <a:off x="4031368" y="1070222"/>
                <a:ext cx="79233" cy="476250"/>
              </a:xfrm>
              <a:prstGeom prst="rect">
                <a:avLst/>
              </a:prstGeom>
              <a:solidFill>
                <a:srgbClr val="E6E6E6"/>
              </a:solidFill>
              <a:ln>
                <a:solidFill>
                  <a:srgbClr val="E8E8E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4" name="그룹 23">
              <a:extLst>
                <a:ext uri="{FF2B5EF4-FFF2-40B4-BE49-F238E27FC236}">
                  <a16:creationId xmlns="" xmlns:a16="http://schemas.microsoft.com/office/drawing/2014/main" id="{E46E0863-7D99-4CA0-9BE2-2BDC7BBA5D78}"/>
                </a:ext>
              </a:extLst>
            </p:cNvPr>
            <p:cNvGrpSpPr/>
            <p:nvPr/>
          </p:nvGrpSpPr>
          <p:grpSpPr>
            <a:xfrm rot="10800000">
              <a:off x="1962866" y="4779301"/>
              <a:ext cx="476250" cy="476250"/>
              <a:chOff x="3832860" y="1268730"/>
              <a:chExt cx="476250" cy="476250"/>
            </a:xfrm>
          </p:grpSpPr>
          <p:sp>
            <p:nvSpPr>
              <p:cNvPr id="25" name="직사각형 24">
                <a:extLst>
                  <a:ext uri="{FF2B5EF4-FFF2-40B4-BE49-F238E27FC236}">
                    <a16:creationId xmlns="" xmlns:a16="http://schemas.microsoft.com/office/drawing/2014/main" id="{00B3E32F-842B-45FD-8481-02C5F45C10C8}"/>
                  </a:ext>
                </a:extLst>
              </p:cNvPr>
              <p:cNvSpPr/>
              <p:nvPr/>
            </p:nvSpPr>
            <p:spPr>
              <a:xfrm>
                <a:off x="4229877" y="1268730"/>
                <a:ext cx="79233" cy="476250"/>
              </a:xfrm>
              <a:prstGeom prst="rect">
                <a:avLst/>
              </a:prstGeom>
              <a:solidFill>
                <a:srgbClr val="E6E6E6"/>
              </a:solidFill>
              <a:ln>
                <a:solidFill>
                  <a:srgbClr val="E8E8E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="" xmlns:a16="http://schemas.microsoft.com/office/drawing/2014/main" id="{5E2C6E03-621D-4277-A7AC-429C421795E3}"/>
                  </a:ext>
                </a:extLst>
              </p:cNvPr>
              <p:cNvSpPr/>
              <p:nvPr/>
            </p:nvSpPr>
            <p:spPr>
              <a:xfrm rot="16200000">
                <a:off x="4031368" y="1070222"/>
                <a:ext cx="79233" cy="476250"/>
              </a:xfrm>
              <a:prstGeom prst="rect">
                <a:avLst/>
              </a:prstGeom>
              <a:solidFill>
                <a:srgbClr val="E6E6E6"/>
              </a:solidFill>
              <a:ln>
                <a:solidFill>
                  <a:srgbClr val="E8E8E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789" y="1374836"/>
            <a:ext cx="3248025" cy="41313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324461" y="1798339"/>
            <a:ext cx="875392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로그인 </a:t>
            </a:r>
            <a:r>
              <a:rPr lang="en-US" altLang="ko-KR" b="1" dirty="0" smtClean="0"/>
              <a:t>&amp; </a:t>
            </a:r>
            <a:r>
              <a:rPr lang="ko-KR" altLang="en-US" b="1" dirty="0" smtClean="0"/>
              <a:t>회원가입 부분</a:t>
            </a:r>
            <a:endParaRPr lang="en-US" altLang="ko-KR" b="1" dirty="0" smtClean="0"/>
          </a:p>
          <a:p>
            <a:endParaRPr lang="en-US" altLang="ko-KR" b="1" dirty="0" smtClean="0"/>
          </a:p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jsp</a:t>
            </a:r>
            <a:r>
              <a:rPr lang="en-US" altLang="ko-KR" dirty="0" smtClean="0"/>
              <a:t>&gt;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- </a:t>
            </a:r>
            <a:r>
              <a:rPr lang="en-US" altLang="ko-KR" dirty="0" err="1" smtClean="0"/>
              <a:t>DeleteForm</a:t>
            </a:r>
            <a:r>
              <a:rPr lang="en-US" altLang="ko-KR" dirty="0"/>
              <a:t> : </a:t>
            </a:r>
            <a:r>
              <a:rPr lang="ko-KR" altLang="en-US" dirty="0"/>
              <a:t>회원 삭제 화면</a:t>
            </a:r>
          </a:p>
          <a:p>
            <a:r>
              <a:rPr lang="en-US" altLang="ko-KR" dirty="0" smtClean="0"/>
              <a:t>- </a:t>
            </a:r>
            <a:r>
              <a:rPr lang="en-US" altLang="ko-KR" dirty="0" err="1" smtClean="0"/>
              <a:t>IdCheckForm</a:t>
            </a:r>
            <a:r>
              <a:rPr lang="en-US" altLang="ko-KR" dirty="0"/>
              <a:t> : </a:t>
            </a:r>
            <a:r>
              <a:rPr lang="ko-KR" altLang="en-US" dirty="0"/>
              <a:t>아이디 중복체크 화면</a:t>
            </a:r>
          </a:p>
          <a:p>
            <a:r>
              <a:rPr lang="en-US" altLang="ko-KR" dirty="0" smtClean="0"/>
              <a:t>- </a:t>
            </a:r>
            <a:r>
              <a:rPr lang="en-US" altLang="ko-KR" dirty="0" err="1" smtClean="0"/>
              <a:t>JoinForm</a:t>
            </a:r>
            <a:r>
              <a:rPr lang="en-US" altLang="ko-KR" dirty="0"/>
              <a:t> : </a:t>
            </a:r>
            <a:r>
              <a:rPr lang="ko-KR" altLang="en-US" dirty="0"/>
              <a:t>회원가입 화면</a:t>
            </a:r>
          </a:p>
          <a:p>
            <a:r>
              <a:rPr lang="en-US" altLang="ko-KR" dirty="0" smtClean="0"/>
              <a:t>- </a:t>
            </a:r>
            <a:r>
              <a:rPr lang="en-US" altLang="ko-KR" dirty="0" err="1" smtClean="0"/>
              <a:t>LoginForm</a:t>
            </a:r>
            <a:r>
              <a:rPr lang="en-US" altLang="ko-KR" dirty="0"/>
              <a:t> : </a:t>
            </a:r>
            <a:r>
              <a:rPr lang="ko-KR" altLang="en-US" dirty="0"/>
              <a:t>로그인 </a:t>
            </a:r>
            <a:r>
              <a:rPr lang="ko-KR" altLang="en-US" dirty="0" smtClean="0"/>
              <a:t>화면</a:t>
            </a:r>
            <a:endParaRPr lang="ko-KR" altLang="en-US" dirty="0"/>
          </a:p>
          <a:p>
            <a:r>
              <a:rPr lang="en-US" altLang="ko-KR" dirty="0" smtClean="0"/>
              <a:t>- </a:t>
            </a:r>
            <a:r>
              <a:rPr lang="en-US" altLang="ko-KR" dirty="0" err="1" smtClean="0"/>
              <a:t>MemberListForm</a:t>
            </a:r>
            <a:r>
              <a:rPr lang="en-US" altLang="ko-KR" dirty="0"/>
              <a:t> : </a:t>
            </a:r>
            <a:r>
              <a:rPr lang="ko-KR" altLang="en-US" dirty="0" smtClean="0"/>
              <a:t>회원정보 화면</a:t>
            </a:r>
            <a:endParaRPr lang="ko-KR" altLang="en-US" dirty="0"/>
          </a:p>
          <a:p>
            <a:r>
              <a:rPr lang="en-US" altLang="ko-KR" dirty="0" smtClean="0"/>
              <a:t>- </a:t>
            </a:r>
            <a:r>
              <a:rPr lang="en-US" altLang="ko-KR" dirty="0" err="1" smtClean="0"/>
              <a:t>ModifyFrom</a:t>
            </a:r>
            <a:r>
              <a:rPr lang="en-US" altLang="ko-KR" dirty="0"/>
              <a:t> : </a:t>
            </a:r>
            <a:r>
              <a:rPr lang="ko-KR" altLang="en-US" dirty="0"/>
              <a:t>회원 수정 화면</a:t>
            </a:r>
          </a:p>
          <a:p>
            <a:r>
              <a:rPr lang="en-US" altLang="ko-KR" dirty="0" smtClean="0"/>
              <a:t>- </a:t>
            </a:r>
            <a:r>
              <a:rPr lang="en-US" altLang="ko-KR" dirty="0" err="1" smtClean="0"/>
              <a:t>ResultForm</a:t>
            </a:r>
            <a:r>
              <a:rPr lang="en-US" altLang="ko-KR" dirty="0"/>
              <a:t> : </a:t>
            </a:r>
            <a:r>
              <a:rPr lang="ko-KR" altLang="en-US" dirty="0"/>
              <a:t>회원가입</a:t>
            </a:r>
            <a:r>
              <a:rPr lang="en-US" altLang="ko-KR" dirty="0"/>
              <a:t>, </a:t>
            </a:r>
            <a:r>
              <a:rPr lang="ko-KR" altLang="en-US" dirty="0"/>
              <a:t>회원정보 수정</a:t>
            </a:r>
            <a:r>
              <a:rPr lang="en-US" altLang="ko-KR" dirty="0"/>
              <a:t>, </a:t>
            </a:r>
            <a:r>
              <a:rPr lang="ko-KR" altLang="en-US" dirty="0"/>
              <a:t>회원 탈퇴 </a:t>
            </a:r>
            <a:r>
              <a:rPr lang="ko-KR" altLang="en-US" dirty="0" smtClean="0"/>
              <a:t>결과 </a:t>
            </a:r>
            <a:r>
              <a:rPr lang="ko-KR" altLang="en-US" dirty="0"/>
              <a:t>보여주는 화면</a:t>
            </a:r>
          </a:p>
          <a:p>
            <a:r>
              <a:rPr lang="en-US" altLang="ko-KR" dirty="0" smtClean="0"/>
              <a:t>- </a:t>
            </a:r>
            <a:r>
              <a:rPr lang="en-US" altLang="ko-KR" dirty="0" err="1" smtClean="0"/>
              <a:t>UserInfoForm</a:t>
            </a:r>
            <a:r>
              <a:rPr lang="en-US" altLang="ko-KR" dirty="0"/>
              <a:t> : </a:t>
            </a:r>
            <a:r>
              <a:rPr lang="ko-KR" altLang="en-US" dirty="0" smtClean="0"/>
              <a:t>내 정보 나타낸 화면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1674670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766DFBB3-16D8-45DA-BBF6-284D19A81457}"/>
              </a:ext>
            </a:extLst>
          </p:cNvPr>
          <p:cNvSpPr/>
          <p:nvPr/>
        </p:nvSpPr>
        <p:spPr>
          <a:xfrm>
            <a:off x="221757" y="3059430"/>
            <a:ext cx="79233" cy="628650"/>
          </a:xfrm>
          <a:prstGeom prst="rect">
            <a:avLst/>
          </a:prstGeom>
          <a:solidFill>
            <a:srgbClr val="E6E6E6"/>
          </a:solidFill>
          <a:ln>
            <a:solidFill>
              <a:srgbClr val="E8E8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9BD44892-2CA9-40D6-BAF5-E9F055815EE0}"/>
              </a:ext>
            </a:extLst>
          </p:cNvPr>
          <p:cNvSpPr/>
          <p:nvPr/>
        </p:nvSpPr>
        <p:spPr>
          <a:xfrm>
            <a:off x="11946397" y="3059430"/>
            <a:ext cx="79233" cy="628650"/>
          </a:xfrm>
          <a:prstGeom prst="rect">
            <a:avLst/>
          </a:prstGeom>
          <a:solidFill>
            <a:srgbClr val="E6E6E6"/>
          </a:solidFill>
          <a:ln>
            <a:solidFill>
              <a:srgbClr val="E8E8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C2FA3084-168F-4F23-A68C-C16062635EEA}"/>
              </a:ext>
            </a:extLst>
          </p:cNvPr>
          <p:cNvSpPr/>
          <p:nvPr/>
        </p:nvSpPr>
        <p:spPr>
          <a:xfrm rot="5400000">
            <a:off x="6056384" y="1110614"/>
            <a:ext cx="79233" cy="628650"/>
          </a:xfrm>
          <a:prstGeom prst="rect">
            <a:avLst/>
          </a:prstGeom>
          <a:solidFill>
            <a:srgbClr val="E6E6E6"/>
          </a:solidFill>
          <a:ln>
            <a:solidFill>
              <a:srgbClr val="E8E8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250831" y="1011115"/>
            <a:ext cx="3666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88755" y="1547446"/>
            <a:ext cx="9785839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요청에 대한 처리 </a:t>
            </a:r>
            <a:r>
              <a:rPr lang="ko-KR" altLang="en-US" sz="2000" dirty="0" err="1" smtClean="0"/>
              <a:t>메소드</a:t>
            </a:r>
            <a:r>
              <a:rPr lang="ko-KR" altLang="en-US" sz="2000" dirty="0" smtClean="0"/>
              <a:t> 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*  GET </a:t>
            </a:r>
            <a:r>
              <a:rPr lang="ko-KR" altLang="en-US" sz="2000" dirty="0" smtClean="0"/>
              <a:t>방식  </a:t>
            </a:r>
            <a:r>
              <a:rPr lang="en-US" altLang="ko-KR" sz="2000" dirty="0" err="1"/>
              <a:t>doGet</a:t>
            </a:r>
            <a:r>
              <a:rPr lang="en-US" altLang="ko-KR" sz="2000" dirty="0"/>
              <a:t>()</a:t>
            </a:r>
          </a:p>
          <a:p>
            <a:r>
              <a:rPr lang="ko-KR" altLang="en-US" sz="2000" dirty="0"/>
              <a:t> </a:t>
            </a:r>
            <a:endParaRPr lang="en-US" altLang="ko-KR" sz="2000" dirty="0"/>
          </a:p>
          <a:p>
            <a:r>
              <a:rPr lang="en-US" altLang="ko-KR" sz="2000" b="1" dirty="0"/>
              <a:t>public void </a:t>
            </a:r>
            <a:r>
              <a:rPr lang="en-US" altLang="ko-KR" sz="2000" b="1" dirty="0" err="1"/>
              <a:t>doGet</a:t>
            </a:r>
            <a:r>
              <a:rPr lang="en-US" altLang="ko-KR" sz="2000" b="1" dirty="0"/>
              <a:t>(</a:t>
            </a:r>
            <a:r>
              <a:rPr lang="en-US" altLang="ko-KR" sz="2000" b="1" dirty="0" err="1"/>
              <a:t>HttpServletRequest</a:t>
            </a:r>
            <a:r>
              <a:rPr lang="en-US" altLang="ko-KR" sz="2000" b="1" dirty="0"/>
              <a:t> request, </a:t>
            </a:r>
            <a:r>
              <a:rPr lang="en-US" altLang="ko-KR" sz="2000" b="1" dirty="0" err="1"/>
              <a:t>HttpServletResponse</a:t>
            </a:r>
            <a:r>
              <a:rPr lang="en-US" altLang="ko-KR" sz="2000" b="1" dirty="0"/>
              <a:t> response) </a:t>
            </a:r>
          </a:p>
          <a:p>
            <a:r>
              <a:rPr lang="en-US" altLang="ko-KR" sz="2000" b="1" dirty="0"/>
              <a:t>throws </a:t>
            </a:r>
            <a:r>
              <a:rPr lang="en-US" altLang="ko-KR" sz="2000" b="1" dirty="0" err="1"/>
              <a:t>ServletException</a:t>
            </a:r>
            <a:r>
              <a:rPr lang="en-US" altLang="ko-KR" sz="2000" b="1" dirty="0"/>
              <a:t>, </a:t>
            </a:r>
            <a:r>
              <a:rPr lang="en-US" altLang="ko-KR" sz="2000" b="1" dirty="0" err="1"/>
              <a:t>IOException</a:t>
            </a:r>
            <a:r>
              <a:rPr lang="en-US" altLang="ko-KR" sz="2000" b="1" dirty="0"/>
              <a:t> {</a:t>
            </a:r>
          </a:p>
          <a:p>
            <a:r>
              <a:rPr lang="en-US" altLang="ko-KR" sz="2000" dirty="0" err="1"/>
              <a:t>doProcess</a:t>
            </a:r>
            <a:r>
              <a:rPr lang="en-US" altLang="ko-KR" sz="2000" dirty="0"/>
              <a:t>(</a:t>
            </a:r>
            <a:r>
              <a:rPr lang="en-US" altLang="ko-KR" sz="2000" dirty="0" err="1"/>
              <a:t>request,response</a:t>
            </a:r>
            <a:r>
              <a:rPr lang="en-US" altLang="ko-KR" sz="2000" dirty="0"/>
              <a:t>);</a:t>
            </a:r>
          </a:p>
          <a:p>
            <a:r>
              <a:rPr lang="en-US" altLang="ko-KR" sz="2000" dirty="0"/>
              <a:t>}  </a:t>
            </a:r>
          </a:p>
          <a:p>
            <a:endParaRPr lang="ko-KR" altLang="en-US" sz="2000" dirty="0"/>
          </a:p>
          <a:p>
            <a:endParaRPr lang="en-US" altLang="ko-KR" sz="2000" dirty="0"/>
          </a:p>
          <a:p>
            <a:r>
              <a:rPr lang="en-US" altLang="ko-KR" sz="2000" dirty="0"/>
              <a:t> * POST </a:t>
            </a:r>
            <a:r>
              <a:rPr lang="ko-KR" altLang="en-US" sz="2000" dirty="0"/>
              <a:t>방식일 경우 </a:t>
            </a:r>
            <a:r>
              <a:rPr lang="en-US" altLang="ko-KR" sz="2000" dirty="0" err="1"/>
              <a:t>doPost</a:t>
            </a:r>
            <a:r>
              <a:rPr lang="en-US" altLang="ko-KR" sz="2000" dirty="0"/>
              <a:t>()</a:t>
            </a:r>
          </a:p>
          <a:p>
            <a:r>
              <a:rPr lang="ko-KR" altLang="en-US" sz="2000" dirty="0"/>
              <a:t> </a:t>
            </a:r>
            <a:endParaRPr lang="en-US" altLang="ko-KR" sz="2000" dirty="0"/>
          </a:p>
          <a:p>
            <a:r>
              <a:rPr lang="en-US" altLang="ko-KR" sz="2000" b="1" dirty="0"/>
              <a:t>public void </a:t>
            </a:r>
            <a:r>
              <a:rPr lang="en-US" altLang="ko-KR" sz="2000" b="1" dirty="0" err="1"/>
              <a:t>doPost</a:t>
            </a:r>
            <a:r>
              <a:rPr lang="en-US" altLang="ko-KR" sz="2000" b="1" dirty="0"/>
              <a:t>(</a:t>
            </a:r>
            <a:r>
              <a:rPr lang="en-US" altLang="ko-KR" sz="2000" b="1" dirty="0" err="1"/>
              <a:t>HttpServletRequest</a:t>
            </a:r>
            <a:r>
              <a:rPr lang="en-US" altLang="ko-KR" sz="2000" b="1" dirty="0"/>
              <a:t> request, </a:t>
            </a:r>
            <a:r>
              <a:rPr lang="en-US" altLang="ko-KR" sz="2000" b="1" dirty="0" err="1"/>
              <a:t>HttpServletResponse</a:t>
            </a:r>
            <a:r>
              <a:rPr lang="en-US" altLang="ko-KR" sz="2000" b="1" dirty="0"/>
              <a:t> response) </a:t>
            </a:r>
          </a:p>
          <a:p>
            <a:r>
              <a:rPr lang="en-US" altLang="ko-KR" sz="2000" b="1" dirty="0"/>
              <a:t>throws </a:t>
            </a:r>
            <a:r>
              <a:rPr lang="en-US" altLang="ko-KR" sz="2000" b="1" dirty="0" err="1"/>
              <a:t>ServletException</a:t>
            </a:r>
            <a:r>
              <a:rPr lang="en-US" altLang="ko-KR" sz="2000" b="1" dirty="0"/>
              <a:t>, </a:t>
            </a:r>
            <a:r>
              <a:rPr lang="en-US" altLang="ko-KR" sz="2000" b="1" dirty="0" err="1"/>
              <a:t>IOException</a:t>
            </a:r>
            <a:r>
              <a:rPr lang="en-US" altLang="ko-KR" sz="2000" b="1" dirty="0"/>
              <a:t> {</a:t>
            </a:r>
          </a:p>
          <a:p>
            <a:r>
              <a:rPr lang="en-US" altLang="ko-KR" sz="2000" dirty="0" err="1"/>
              <a:t>doProcess</a:t>
            </a:r>
            <a:r>
              <a:rPr lang="en-US" altLang="ko-KR" sz="2000" dirty="0"/>
              <a:t>(</a:t>
            </a:r>
            <a:r>
              <a:rPr lang="en-US" altLang="ko-KR" sz="2000" dirty="0" err="1"/>
              <a:t>request,response</a:t>
            </a:r>
            <a:r>
              <a:rPr lang="en-US" altLang="ko-KR" sz="2000" dirty="0"/>
              <a:t>);</a:t>
            </a:r>
            <a:endParaRPr lang="ko-KR" altLang="en-US" sz="2000" dirty="0"/>
          </a:p>
        </p:txBody>
      </p:sp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2D2B5E70-AFFD-4509-8DAD-8F04AA621ECD}"/>
              </a:ext>
            </a:extLst>
          </p:cNvPr>
          <p:cNvSpPr/>
          <p:nvPr/>
        </p:nvSpPr>
        <p:spPr>
          <a:xfrm>
            <a:off x="4863304" y="405945"/>
            <a:ext cx="239681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400" b="1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구조소개</a:t>
            </a:r>
            <a:endParaRPr lang="ko-KR" altLang="en-US" sz="4400" b="1" dirty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77450427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624</TotalTime>
  <Words>575</Words>
  <Application>Microsoft Office PowerPoint</Application>
  <PresentationFormat>사용자 지정</PresentationFormat>
  <Paragraphs>216</Paragraphs>
  <Slides>33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4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JONGOH KIM</dc:creator>
  <cp:lastModifiedBy>Windows 사용자</cp:lastModifiedBy>
  <cp:revision>86</cp:revision>
  <dcterms:created xsi:type="dcterms:W3CDTF">2017-10-24T03:40:08Z</dcterms:created>
  <dcterms:modified xsi:type="dcterms:W3CDTF">2017-12-13T01:58:43Z</dcterms:modified>
</cp:coreProperties>
</file>