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439" r:id="rId2"/>
    <p:sldId id="448" r:id="rId3"/>
    <p:sldId id="438" r:id="rId4"/>
    <p:sldId id="440" r:id="rId5"/>
    <p:sldId id="446" r:id="rId6"/>
    <p:sldId id="442" r:id="rId7"/>
    <p:sldId id="443" r:id="rId8"/>
    <p:sldId id="444" r:id="rId9"/>
    <p:sldId id="445" r:id="rId10"/>
  </p:sldIdLst>
  <p:sldSz cx="9906000" cy="6858000" type="A4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754">
          <p15:clr>
            <a:srgbClr val="A4A3A4"/>
          </p15:clr>
        </p15:guide>
        <p15:guide id="3" pos="6239">
          <p15:clr>
            <a:srgbClr val="A4A3A4"/>
          </p15:clr>
        </p15:guide>
        <p15:guide id="4" pos="3128">
          <p15:clr>
            <a:srgbClr val="A4A3A4"/>
          </p15:clr>
        </p15:guide>
        <p15:guide id="5" pos="243">
          <p15:clr>
            <a:srgbClr val="A4A3A4"/>
          </p15:clr>
        </p15:guide>
        <p15:guide id="6" pos="54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CC"/>
    <a:srgbClr val="336600"/>
    <a:srgbClr val="FF6600"/>
    <a:srgbClr val="FCECE8"/>
    <a:srgbClr val="006600"/>
    <a:srgbClr val="008080"/>
    <a:srgbClr val="FFFF0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9" autoAdjust="0"/>
    <p:restoredTop sz="96429" autoAdjust="0"/>
  </p:normalViewPr>
  <p:slideViewPr>
    <p:cSldViewPr>
      <p:cViewPr>
        <p:scale>
          <a:sx n="100" d="100"/>
          <a:sy n="100" d="100"/>
        </p:scale>
        <p:origin x="2184" y="444"/>
      </p:cViewPr>
      <p:guideLst>
        <p:guide orient="horz"/>
        <p:guide orient="horz" pos="754"/>
        <p:guide pos="6239"/>
        <p:guide pos="3128"/>
        <p:guide pos="243"/>
        <p:guide pos="5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4002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FB25F432-9AB7-493E-B08A-F19A7BF89C93}" type="datetimeFigureOut">
              <a:rPr lang="ko-KR" altLang="en-US" smtClean="0"/>
              <a:pPr/>
              <a:t>2023-01-20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89683946-6DFE-48B6-934A-DB9108D5789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7849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4" tIns="46343" rIns="92684" bIns="46343" numCol="1" anchor="t" anchorCtr="0" compatLnSpc="1">
            <a:prstTxWarp prst="textNoShape">
              <a:avLst/>
            </a:prstTxWarp>
          </a:bodyPr>
          <a:lstStyle>
            <a:lvl1pPr defTabSz="926997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4" tIns="46343" rIns="92684" bIns="46343" numCol="1" anchor="t" anchorCtr="0" compatLnSpc="1">
            <a:prstTxWarp prst="textNoShape">
              <a:avLst/>
            </a:prstTxWarp>
          </a:bodyPr>
          <a:lstStyle>
            <a:lvl1pPr algn="r" defTabSz="926997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6"/>
            <a:ext cx="54356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4" tIns="46343" rIns="92684" bIns="463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4" tIns="46343" rIns="92684" bIns="46343" numCol="1" anchor="b" anchorCtr="0" compatLnSpc="1">
            <a:prstTxWarp prst="textNoShape">
              <a:avLst/>
            </a:prstTxWarp>
          </a:bodyPr>
          <a:lstStyle>
            <a:lvl1pPr defTabSz="926997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4" tIns="46343" rIns="92684" bIns="46343" numCol="1" anchor="b" anchorCtr="0" compatLnSpc="1">
            <a:prstTxWarp prst="textNoShape">
              <a:avLst/>
            </a:prstTxWarp>
          </a:bodyPr>
          <a:lstStyle>
            <a:lvl1pPr algn="r" defTabSz="926997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999398D-DB66-4EB8-9B85-3ECE0757E58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72136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99398D-DB66-4EB8-9B85-3ECE0757E58D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809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99398D-DB66-4EB8-9B85-3ECE0757E58D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711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99398D-DB66-4EB8-9B85-3ECE0757E58D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656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99398D-DB66-4EB8-9B85-3ECE0757E58D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145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99398D-DB66-4EB8-9B85-3ECE0757E58D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9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99398D-DB66-4EB8-9B85-3ECE0757E58D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78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99398D-DB66-4EB8-9B85-3ECE0757E58D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61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14"/>
          <p:cNvSpPr>
            <a:spLocks noChangeShapeType="1"/>
          </p:cNvSpPr>
          <p:nvPr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굴림" charset="-127"/>
              <a:ea typeface="굴림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2672" y="158443"/>
            <a:ext cx="1460656" cy="2462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LGE</a:t>
            </a:r>
            <a:r>
              <a:rPr lang="en-US" altLang="ko-KR" sz="1000" baseline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Internal Use Only</a:t>
            </a:r>
            <a:endParaRPr lang="ko-KR" altLang="en-US" sz="1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50"/>
          <p:cNvSpPr txBox="1">
            <a:spLocks noChangeArrowheads="1"/>
          </p:cNvSpPr>
          <p:nvPr/>
        </p:nvSpPr>
        <p:spPr bwMode="auto">
          <a:xfrm>
            <a:off x="57150" y="95250"/>
            <a:ext cx="3244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1. </a:t>
            </a:r>
            <a:r>
              <a:rPr lang="ko-KR" altLang="en-US" b="1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비용 집행 결재라인</a:t>
            </a:r>
            <a:r>
              <a:rPr lang="ko-KR" altLang="en-US" sz="1400" b="1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</a:t>
            </a:r>
            <a:r>
              <a:rPr lang="en-US" altLang="ko-KR" sz="1400" b="1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_ </a:t>
            </a:r>
            <a:r>
              <a:rPr lang="ko-KR" altLang="en-US" sz="1400" b="1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계획 내 집행</a:t>
            </a:r>
            <a:endParaRPr lang="ko-KR" altLang="en-US" sz="1400" b="1" dirty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165992"/>
              </p:ext>
            </p:extLst>
          </p:nvPr>
        </p:nvGraphicFramePr>
        <p:xfrm>
          <a:off x="128464" y="988365"/>
          <a:ext cx="9702655" cy="5574554"/>
        </p:xfrm>
        <a:graphic>
          <a:graphicData uri="http://schemas.openxmlformats.org/drawingml/2006/table">
            <a:tbl>
              <a:tblPr/>
              <a:tblGrid>
                <a:gridCol w="374646"/>
                <a:gridCol w="369131"/>
                <a:gridCol w="813343"/>
                <a:gridCol w="720219"/>
                <a:gridCol w="624091"/>
                <a:gridCol w="624091"/>
                <a:gridCol w="513185"/>
                <a:gridCol w="692906"/>
                <a:gridCol w="660060"/>
                <a:gridCol w="513185"/>
                <a:gridCol w="513185"/>
                <a:gridCol w="513185"/>
                <a:gridCol w="555060"/>
                <a:gridCol w="2216368"/>
              </a:tblGrid>
              <a:tr h="144079">
                <a:tc rowSpan="8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</a:p>
                  </a:txBody>
                  <a:tcPr marL="3967" marR="3967" marT="396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6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*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**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비고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78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경비담당자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예산담당자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소속팀장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연구기획팀장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소속임원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경영관리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담당자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경영관리팀장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사업담당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사업부장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7236"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창원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1" i="0" u="none" strike="noStrike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김유진사원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안희범 선임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소속팀장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박세민팀장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진심원전무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AU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별 상이 ☞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경영관리담당자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/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팀장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- DAZ /DMZ :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오세영 사원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/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이학진 팀장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- DGZ / DLZ :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김연대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팀장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- DTZ :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박현민 선임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/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박선경 팀장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- ECZ : 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최성호 선임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/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박선경 팀장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236"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가산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1" i="0" u="none" strike="noStrike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조현아사원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236"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창원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1" i="0" u="none" strike="noStrike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박세진사원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김인호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선임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김광만담당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236"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네트워크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조현아사원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236"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칠러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1" i="0" u="none" strike="noStrike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신하늘사원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236"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(ESS)</a:t>
                      </a:r>
                      <a:endParaRPr lang="ko-KR" altLang="en-US" sz="1000" b="1" i="0" u="none" strike="noStrike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함선영사원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549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계획내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집행</a:t>
                      </a:r>
                    </a:p>
                  </a:txBody>
                  <a:tcPr marL="3967" marR="3967" marT="396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통제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경비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복리후생비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회의비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시내교통비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]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천만원 이상 비용 집행 시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연구소장 추가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이상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시상금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접대비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금액무관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임원급 조직책임자 사전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EP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승인 후 비용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처리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음식물의 경우 인당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초과 불가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비통제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경비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여비교통비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미만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·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국내 출장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특이사항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택시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자차 사용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사전이동 등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발생 시 사전품의 진행 권장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·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해외 출장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특이사항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렌터카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발생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금액상관없이 소속임원 전결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운반비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창원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은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Portal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시스템 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이상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지급수수료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도서인쇄비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소모품비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수선비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미만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]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억원 이상 비용 집행 시 연구소장 추가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029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교육훈련비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1000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미만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·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사외교육은 금액 무관 소속임원 결재 진행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29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29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경상연구개발비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미만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·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물품청구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Process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29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9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경상연구개발비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연구용역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미만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·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산학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본품의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: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강석완책임 합의 추가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                         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소속팀장 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·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산학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본품의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: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산학담당자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이효승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김인호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합의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추가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경비담당자 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9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 Box 181"/>
          <p:cNvSpPr txBox="1">
            <a:spLocks noChangeArrowheads="1"/>
          </p:cNvSpPr>
          <p:nvPr/>
        </p:nvSpPr>
        <p:spPr bwMode="auto">
          <a:xfrm>
            <a:off x="7380598" y="519063"/>
            <a:ext cx="24689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latinLnBrk="0"/>
            <a:r>
              <a:rPr lang="en-US" altLang="ko-KR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※ `22</a:t>
            </a:r>
            <a:r>
              <a:rPr lang="ko-KR" altLang="en-US" sz="80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년 에어솔루션사업부 예산 운영 가이드로</a:t>
            </a:r>
            <a:endParaRPr lang="en-US" altLang="ko-KR" sz="800" dirty="0" smtClean="0">
              <a:solidFill>
                <a:srgbClr val="006600"/>
              </a:solidFill>
              <a:latin typeface="Arial Narrow" pitchFamily="34" charset="0"/>
              <a:ea typeface="LG스마트체 Regular" pitchFamily="50" charset="-127"/>
            </a:endParaRPr>
          </a:p>
          <a:p>
            <a:pPr latinLnBrk="0"/>
            <a:r>
              <a:rPr lang="en-US" altLang="ko-KR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     1</a:t>
            </a:r>
            <a:r>
              <a:rPr lang="ko-KR" altLang="en-US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억원 이상 </a:t>
            </a:r>
            <a:r>
              <a:rPr lang="ko-KR" altLang="en-US" sz="80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비통제경비 전결권을 </a:t>
            </a:r>
            <a:r>
              <a:rPr lang="en-US" altLang="ko-KR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“</a:t>
            </a:r>
            <a:r>
              <a:rPr lang="ko-KR" altLang="en-US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사업 담당</a:t>
            </a:r>
            <a:r>
              <a:rPr lang="en-US" altLang="ko-KR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”</a:t>
            </a:r>
            <a:r>
              <a:rPr lang="ko-KR" altLang="en-US" sz="80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으로 위임</a:t>
            </a:r>
            <a:endParaRPr lang="en-US" altLang="ko-KR" sz="800" dirty="0" smtClean="0">
              <a:solidFill>
                <a:srgbClr val="006600"/>
              </a:solidFill>
              <a:latin typeface="Arial Narrow" pitchFamily="34" charset="0"/>
              <a:ea typeface="LG스마트체 Regular" pitchFamily="50" charset="-127"/>
            </a:endParaRPr>
          </a:p>
          <a:p>
            <a:pPr latinLnBrk="0"/>
            <a:r>
              <a:rPr lang="en-US" altLang="ko-KR" sz="800" dirty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    </a:t>
            </a:r>
            <a:r>
              <a:rPr lang="ko-KR" altLang="en-US" sz="80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→ 에어솔루션연구소는 연구소장 전결</a:t>
            </a:r>
            <a:endParaRPr lang="ko-KR" altLang="en-US" sz="800" dirty="0">
              <a:solidFill>
                <a:srgbClr val="0066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" name="Text Box 181"/>
          <p:cNvSpPr txBox="1">
            <a:spLocks noChangeArrowheads="1"/>
          </p:cNvSpPr>
          <p:nvPr/>
        </p:nvSpPr>
        <p:spPr bwMode="auto">
          <a:xfrm>
            <a:off x="101030" y="6598592"/>
            <a:ext cx="924445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latinLnBrk="0"/>
            <a:r>
              <a:rPr lang="ko-KR" altLang="en-US" sz="1000" b="1" dirty="0" smtClean="0">
                <a:solidFill>
                  <a:srgbClr val="FF0000"/>
                </a:solidFill>
                <a:latin typeface="Arial Narrow" pitchFamily="34" charset="0"/>
                <a:ea typeface="LG스마트체 Regular" pitchFamily="50" charset="-127"/>
              </a:rPr>
              <a:t>★ 에어솔루션연구소 </a:t>
            </a:r>
            <a:r>
              <a:rPr lang="en-US" altLang="ko-KR" sz="1000" b="1" dirty="0" smtClean="0">
                <a:solidFill>
                  <a:srgbClr val="FF0000"/>
                </a:solidFill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000" b="1" smtClean="0">
                <a:solidFill>
                  <a:srgbClr val="FF0000"/>
                </a:solidFill>
                <a:latin typeface="Arial Narrow" pitchFamily="34" charset="0"/>
                <a:ea typeface="LG스마트체 Regular" pitchFamily="50" charset="-127"/>
              </a:rPr>
              <a:t>제어연구담당 공통 비용 집행 시 연구기획팀장</a:t>
            </a:r>
            <a:r>
              <a:rPr lang="en-US" altLang="ko-KR" sz="1000" dirty="0" smtClean="0">
                <a:latin typeface="Arial Narrow" pitchFamily="34" charset="0"/>
                <a:ea typeface="LG스마트체 Regular" pitchFamily="50" charset="-127"/>
              </a:rPr>
              <a:t>(</a:t>
            </a:r>
            <a:r>
              <a:rPr lang="ko-KR" altLang="en-US" sz="1000" smtClean="0">
                <a:latin typeface="Arial Narrow" pitchFamily="34" charset="0"/>
                <a:ea typeface="LG스마트체 Regular" pitchFamily="50" charset="-127"/>
              </a:rPr>
              <a:t>박세민책임</a:t>
            </a:r>
            <a:r>
              <a:rPr lang="en-US" altLang="ko-KR" sz="1000" dirty="0" smtClean="0">
                <a:latin typeface="Arial Narrow" pitchFamily="34" charset="0"/>
                <a:ea typeface="LG스마트체 Regular" pitchFamily="50" charset="-127"/>
              </a:rPr>
              <a:t>) </a:t>
            </a:r>
            <a:r>
              <a:rPr lang="ko-KR" altLang="en-US" sz="1000" b="1" smtClean="0">
                <a:solidFill>
                  <a:srgbClr val="FF0000"/>
                </a:solidFill>
                <a:latin typeface="Arial Narrow" pitchFamily="34" charset="0"/>
                <a:ea typeface="LG스마트체 Regular" pitchFamily="50" charset="-127"/>
              </a:rPr>
              <a:t>추가  </a:t>
            </a:r>
            <a:r>
              <a:rPr lang="en-US" altLang="ko-KR" sz="1000" b="1" dirty="0" smtClean="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000" b="1" smtClean="0">
                <a:latin typeface="Arial Narrow" pitchFamily="34" charset="0"/>
                <a:ea typeface="LG스마트체 Regular" pitchFamily="50" charset="-127"/>
              </a:rPr>
              <a:t>소모품비</a:t>
            </a:r>
            <a:r>
              <a:rPr lang="en-US" altLang="ko-KR" sz="1000" b="1" dirty="0" smtClean="0">
                <a:latin typeface="Arial Narrow" pitchFamily="34" charset="0"/>
                <a:ea typeface="LG스마트체 Regular" pitchFamily="50" charset="-127"/>
              </a:rPr>
              <a:t>(</a:t>
            </a:r>
            <a:r>
              <a:rPr lang="ko-KR" altLang="en-US" sz="1000" b="1" smtClean="0">
                <a:latin typeface="Arial Narrow" pitchFamily="34" charset="0"/>
                <a:ea typeface="LG스마트체 Regular" pitchFamily="50" charset="-127"/>
              </a:rPr>
              <a:t>기타</a:t>
            </a:r>
            <a:r>
              <a:rPr lang="en-US" altLang="ko-KR" sz="1000" b="1" dirty="0" smtClean="0">
                <a:latin typeface="Arial Narrow" pitchFamily="34" charset="0"/>
                <a:ea typeface="LG스마트체 Regular" pitchFamily="50" charset="-127"/>
              </a:rPr>
              <a:t>), </a:t>
            </a:r>
            <a:r>
              <a:rPr lang="ko-KR" altLang="en-US" sz="1000" b="1" smtClean="0">
                <a:latin typeface="Arial Narrow" pitchFamily="34" charset="0"/>
                <a:ea typeface="LG스마트체 Regular" pitchFamily="50" charset="-127"/>
              </a:rPr>
              <a:t>수선비</a:t>
            </a:r>
            <a:r>
              <a:rPr lang="en-US" altLang="ko-KR" sz="1000" b="1" dirty="0" smtClean="0">
                <a:latin typeface="Arial Narrow" pitchFamily="34" charset="0"/>
                <a:ea typeface="LG스마트체 Regular" pitchFamily="50" charset="-127"/>
              </a:rPr>
              <a:t>(</a:t>
            </a:r>
            <a:r>
              <a:rPr lang="ko-KR" altLang="en-US" sz="1000" b="1" smtClean="0">
                <a:latin typeface="Arial Narrow" pitchFamily="34" charset="0"/>
                <a:ea typeface="LG스마트체 Regular" pitchFamily="50" charset="-127"/>
              </a:rPr>
              <a:t>건물</a:t>
            </a:r>
            <a:r>
              <a:rPr lang="en-US" altLang="ko-KR" sz="1000" b="1" dirty="0">
                <a:latin typeface="Arial Narrow" pitchFamily="34" charset="0"/>
                <a:ea typeface="LG스마트체 Regular" pitchFamily="50" charset="-127"/>
              </a:rPr>
              <a:t>)</a:t>
            </a:r>
            <a:r>
              <a:rPr lang="en-US" altLang="ko-KR" sz="1000" b="1" dirty="0" smtClean="0">
                <a:latin typeface="Arial Narrow" pitchFamily="34" charset="0"/>
                <a:ea typeface="LG스마트체 Regular" pitchFamily="50" charset="-127"/>
              </a:rPr>
              <a:t>,(</a:t>
            </a:r>
            <a:r>
              <a:rPr lang="ko-KR" altLang="en-US" sz="1000" b="1" smtClean="0">
                <a:latin typeface="Arial Narrow" pitchFamily="34" charset="0"/>
                <a:ea typeface="LG스마트체 Regular" pitchFamily="50" charset="-127"/>
              </a:rPr>
              <a:t>공구과기구</a:t>
            </a:r>
            <a:r>
              <a:rPr lang="en-US" altLang="ko-KR" sz="1000" b="1" dirty="0" smtClean="0">
                <a:latin typeface="Arial Narrow" pitchFamily="34" charset="0"/>
                <a:ea typeface="LG스마트체 Regular" pitchFamily="50" charset="-127"/>
              </a:rPr>
              <a:t>), </a:t>
            </a:r>
            <a:r>
              <a:rPr lang="ko-KR" altLang="en-US" sz="1000" b="1" smtClean="0">
                <a:latin typeface="Arial Narrow" pitchFamily="34" charset="0"/>
                <a:ea typeface="LG스마트체 Regular" pitchFamily="50" charset="-127"/>
              </a:rPr>
              <a:t>기타수수료</a:t>
            </a:r>
            <a:r>
              <a:rPr lang="en-US" altLang="ko-KR" sz="1000" b="1" dirty="0" smtClean="0">
                <a:latin typeface="Arial Narrow" pitchFamily="34" charset="0"/>
                <a:ea typeface="LG스마트체 Regular" pitchFamily="50" charset="-127"/>
              </a:rPr>
              <a:t>(</a:t>
            </a:r>
            <a:r>
              <a:rPr lang="ko-KR" altLang="en-US" sz="1000" b="1" smtClean="0">
                <a:latin typeface="Arial Narrow" pitchFamily="34" charset="0"/>
                <a:ea typeface="LG스마트체 Regular" pitchFamily="50" charset="-127"/>
              </a:rPr>
              <a:t>기타</a:t>
            </a:r>
            <a:r>
              <a:rPr lang="en-US" altLang="ko-KR" sz="1000" b="1" dirty="0" smtClean="0">
                <a:latin typeface="Arial Narrow" pitchFamily="34" charset="0"/>
                <a:ea typeface="LG스마트체 Regular" pitchFamily="50" charset="-127"/>
              </a:rPr>
              <a:t>)]</a:t>
            </a:r>
            <a:endParaRPr lang="ko-KR" altLang="en-US" sz="1000" b="1" dirty="0">
              <a:latin typeface="Arial Narrow" pitchFamily="34" charset="0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4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50"/>
          <p:cNvSpPr txBox="1">
            <a:spLocks noChangeArrowheads="1"/>
          </p:cNvSpPr>
          <p:nvPr/>
        </p:nvSpPr>
        <p:spPr bwMode="auto">
          <a:xfrm>
            <a:off x="57150" y="9525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부서코드</a:t>
            </a:r>
            <a:endParaRPr lang="ko-KR" altLang="en-US" sz="1400" b="1" dirty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72571"/>
              </p:ext>
            </p:extLst>
          </p:nvPr>
        </p:nvGraphicFramePr>
        <p:xfrm>
          <a:off x="560512" y="836713"/>
          <a:ext cx="4908110" cy="5074592"/>
        </p:xfrm>
        <a:graphic>
          <a:graphicData uri="http://schemas.openxmlformats.org/drawingml/2006/table">
            <a:tbl>
              <a:tblPr/>
              <a:tblGrid>
                <a:gridCol w="323512"/>
                <a:gridCol w="1607800"/>
                <a:gridCol w="266362"/>
                <a:gridCol w="491787"/>
                <a:gridCol w="1009312"/>
                <a:gridCol w="1209337"/>
              </a:tblGrid>
              <a:tr h="101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조직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AU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부서코드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PJT Code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01333">
                <a:tc rowSpan="10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에어솔루션연구소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공통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33"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DMZ17DMZCPAT1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연구소장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DMZ17DMZCUTTU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조직문화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DMZ17DMZTAT00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가산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공통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DMZ19DMZFUND1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센서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연구소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펀딩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DMZ17DMZTASK4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CMF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연구소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DMZ19DMZTASK1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CMF(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생기원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DMZ22DMZAIRSL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공기과학연구소 운영비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DMZ18DMZTASK0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에너지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모듈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641"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DMZ21DMZSTC01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최득관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STC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Cycle Logic Task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DMZ17DMZTASK2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사이클로직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칠러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열교환기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DMZ22DMZCHILL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열교환기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PJT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DMZ22DMZHEATX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에어케어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 DMZ22DMZAIRFI 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멀티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V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솔루션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DMZ17DMZTAU00 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멀티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V Task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ES Task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DMZ20DMZTASK3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ES Task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소음진동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DMZ17DMZTASK3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소음진동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PJT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RAC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선행플랫폼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PJT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DMZ22DMZRACAD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SAC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선행플랫폼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PJT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DMZ22DMZSACAD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에어케어선행플랫폼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PJT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  DMZ22DMZAIRAD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칠러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PJT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DMZ21DMZTH600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CAE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77256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에어솔루션규격팀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77263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에어솔루션연구기획팀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77259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에어솔루션모듈러개발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77257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에어솔루션모듈러개발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77323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DMZ21DMZMDP01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에어솔루션모듈러개발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77261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DMZ21DMZTB100 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에어솔루션모듈러개발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77324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BMS SW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PJT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SRJ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66558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에어솔루션데이터인사이트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PJT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77380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DMZ22DMZDATA0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TMS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선행연구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PJT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77386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DMZ22DMZTMS00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81" marR="6181" marT="618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89009"/>
              </p:ext>
            </p:extLst>
          </p:nvPr>
        </p:nvGraphicFramePr>
        <p:xfrm>
          <a:off x="5601072" y="836713"/>
          <a:ext cx="4129779" cy="2910924"/>
        </p:xfrm>
        <a:graphic>
          <a:graphicData uri="http://schemas.openxmlformats.org/drawingml/2006/table">
            <a:tbl>
              <a:tblPr/>
              <a:tblGrid>
                <a:gridCol w="174211"/>
                <a:gridCol w="1626774"/>
                <a:gridCol w="272636"/>
                <a:gridCol w="332961"/>
                <a:gridCol w="971136"/>
                <a:gridCol w="752061"/>
              </a:tblGrid>
              <a:tr h="8819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에어솔루션선행연구실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77320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실장님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9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선행신뢰성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PJT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77320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DMZ22DMZTASK1 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IEQ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선행연구팀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DGZ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76222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DGZ17DGZ00I00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B2B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선행연구팀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77321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DMZ21DMZPJT01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B2C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선행연구팀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DGZ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76245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DGZ21DGZ00N00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B2B SW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선행연구팀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77284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DMZ19DMZ00100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19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에어솔루션제어연구담당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77262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DMZ17DMZJJJ31 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연구담당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9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77262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DMZ17DMZJJJ32 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연구담당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공통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26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칠러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인버터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드라이버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77262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DMZ18DMZJJJ91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RAC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제어개발팀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DGZ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76228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DGZ17DGZJJJ21 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에어케어제어개발팀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DLZ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96808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DLZ20DLZDLZ20 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시스템에어컨제어개발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77266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DMZ17DMZJJJ51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시스템에어컨제어개발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77267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DMZ17DMZJJJ61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에어솔루션선행제어연구팀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77268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DMZ17DMZJJJ71 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네트워크제어개발팀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77265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DMZ17DMZJJJ41 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ESS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제어개발팀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ECZ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97602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ECZ21ECZPMS00 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칠러제어개발파트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DTZ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82753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DTZ17DTZJJJ81 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에어솔루션제어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QE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77325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DMZ21DMZ77325 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18" marR="9318" marT="931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0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50"/>
          <p:cNvSpPr txBox="1">
            <a:spLocks noChangeArrowheads="1"/>
          </p:cNvSpPr>
          <p:nvPr/>
        </p:nvSpPr>
        <p:spPr bwMode="auto">
          <a:xfrm>
            <a:off x="57150" y="95250"/>
            <a:ext cx="3038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2. </a:t>
            </a:r>
            <a:r>
              <a:rPr lang="ko-KR" altLang="en-US" b="1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비용 </a:t>
            </a:r>
            <a:r>
              <a:rPr lang="ko-KR" altLang="en-US" b="1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집행 결재라인</a:t>
            </a:r>
            <a:r>
              <a:rPr lang="ko-KR" altLang="en-US" sz="1400" b="1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</a:t>
            </a:r>
            <a:r>
              <a:rPr lang="en-US" altLang="ko-KR" sz="1400" b="1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_ </a:t>
            </a:r>
            <a:r>
              <a:rPr lang="ko-KR" altLang="en-US" sz="1400" b="1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예산 조정</a:t>
            </a:r>
            <a:endParaRPr lang="ko-KR" altLang="en-US" sz="1400" b="1" dirty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86629"/>
              </p:ext>
            </p:extLst>
          </p:nvPr>
        </p:nvGraphicFramePr>
        <p:xfrm>
          <a:off x="128464" y="1003267"/>
          <a:ext cx="9702655" cy="4369949"/>
        </p:xfrm>
        <a:graphic>
          <a:graphicData uri="http://schemas.openxmlformats.org/drawingml/2006/table">
            <a:tbl>
              <a:tblPr/>
              <a:tblGrid>
                <a:gridCol w="374646"/>
                <a:gridCol w="369131"/>
                <a:gridCol w="813343"/>
                <a:gridCol w="720219"/>
                <a:gridCol w="624091"/>
                <a:gridCol w="624091"/>
                <a:gridCol w="513185"/>
                <a:gridCol w="692906"/>
                <a:gridCol w="660060"/>
                <a:gridCol w="513185"/>
                <a:gridCol w="513185"/>
                <a:gridCol w="513185"/>
                <a:gridCol w="555060"/>
                <a:gridCol w="2216368"/>
              </a:tblGrid>
              <a:tr h="229559">
                <a:tc rowSpan="8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</a:p>
                  </a:txBody>
                  <a:tcPr marL="3967" marR="3967" marT="396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6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*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**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비고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6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경비담당자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예산담당자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소속팀장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연구기획팀장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소속임원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경영관리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담당자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경영관리팀장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사업담당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사업부장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9559"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창원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1" i="0" u="none" strike="noStrike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김유진사원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안희범 선임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소속팀장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박세민팀장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진심원전무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AU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별 상이 ☞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경영관리담당자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/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팀장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- DAZ /DMZ :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오세영사원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/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이학진 팀장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- DGZ / DLZ :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김연대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팀장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- DTZ :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박현민 선임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/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박선경 팀장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- ECZ : 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최성호 선임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/ </a:t>
                      </a:r>
                      <a:r>
                        <a:rPr lang="ko-KR" altLang="en-US" sz="100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박선경 팀장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559"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가산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1" i="0" u="none" strike="noStrike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조현아사원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559"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창원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1" i="0" u="none" strike="noStrike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박세진사원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김인호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선임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김광만담당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559"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네트워크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조현아사원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559"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칠러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1" i="0" u="none" strike="noStrike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신하늘사원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559"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(ESS)</a:t>
                      </a:r>
                      <a:endParaRPr lang="ko-KR" altLang="en-US" sz="1000" b="1" i="0" u="none" strike="noStrike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함선영사원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548235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78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계획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집행</a:t>
                      </a:r>
                    </a:p>
                  </a:txBody>
                  <a:tcPr marL="3967" marR="3967" marT="396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통제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경비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복리후생비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회의비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시내교통비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]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천만원 이상 예산 조정 시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연구소장 추가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이상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시상금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접대비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금액무관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비통제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경비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지급수수료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도서인쇄비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소모품비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수선비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교육훈련비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여비교통비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경상연구개발비</a:t>
                      </a:r>
                      <a:b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연구용역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미만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]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억원 이상 예산 조정 시 연구소장 추가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만원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654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경상연구개발비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Sample)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금액무관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</a:t>
                      </a:r>
                      <a:endParaRPr lang="ko-KR" altLang="en-US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Box 181"/>
          <p:cNvSpPr txBox="1">
            <a:spLocks noChangeArrowheads="1"/>
          </p:cNvSpPr>
          <p:nvPr/>
        </p:nvSpPr>
        <p:spPr bwMode="auto">
          <a:xfrm>
            <a:off x="7380598" y="519063"/>
            <a:ext cx="24689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latinLnBrk="0"/>
            <a:r>
              <a:rPr lang="en-US" altLang="ko-KR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※ `22</a:t>
            </a:r>
            <a:r>
              <a:rPr lang="ko-KR" altLang="en-US" sz="80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년 에어솔루션사업부 예산 운영 가이드로</a:t>
            </a:r>
            <a:endParaRPr lang="en-US" altLang="ko-KR" sz="800" dirty="0" smtClean="0">
              <a:solidFill>
                <a:srgbClr val="006600"/>
              </a:solidFill>
              <a:latin typeface="Arial Narrow" pitchFamily="34" charset="0"/>
              <a:ea typeface="LG스마트체 Regular" pitchFamily="50" charset="-127"/>
            </a:endParaRPr>
          </a:p>
          <a:p>
            <a:pPr latinLnBrk="0"/>
            <a:r>
              <a:rPr lang="en-US" altLang="ko-KR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     1</a:t>
            </a:r>
            <a:r>
              <a:rPr lang="ko-KR" altLang="en-US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억원 이상 </a:t>
            </a:r>
            <a:r>
              <a:rPr lang="ko-KR" altLang="en-US" sz="80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비통제경비 전결권을 </a:t>
            </a:r>
            <a:r>
              <a:rPr lang="en-US" altLang="ko-KR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“</a:t>
            </a:r>
            <a:r>
              <a:rPr lang="ko-KR" altLang="en-US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사업 담당</a:t>
            </a:r>
            <a:r>
              <a:rPr lang="en-US" altLang="ko-KR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”</a:t>
            </a:r>
            <a:r>
              <a:rPr lang="ko-KR" altLang="en-US" sz="80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으로 위임</a:t>
            </a:r>
            <a:endParaRPr lang="en-US" altLang="ko-KR" sz="800" dirty="0" smtClean="0">
              <a:solidFill>
                <a:srgbClr val="006600"/>
              </a:solidFill>
              <a:latin typeface="Arial Narrow" pitchFamily="34" charset="0"/>
              <a:ea typeface="LG스마트체 Regular" pitchFamily="50" charset="-127"/>
            </a:endParaRPr>
          </a:p>
          <a:p>
            <a:pPr latinLnBrk="0"/>
            <a:r>
              <a:rPr lang="en-US" altLang="ko-KR" sz="800" dirty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    </a:t>
            </a:r>
            <a:r>
              <a:rPr lang="ko-KR" altLang="en-US" sz="80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→ 에어솔루션연구소는 연구소장 전결</a:t>
            </a:r>
            <a:endParaRPr lang="ko-KR" altLang="en-US" sz="800" dirty="0">
              <a:solidFill>
                <a:srgbClr val="0066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0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50"/>
          <p:cNvSpPr txBox="1">
            <a:spLocks noChangeArrowheads="1"/>
          </p:cNvSpPr>
          <p:nvPr/>
        </p:nvSpPr>
        <p:spPr bwMode="auto">
          <a:xfrm>
            <a:off x="57150" y="95250"/>
            <a:ext cx="3424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3. IT</a:t>
            </a:r>
            <a:r>
              <a:rPr lang="ko-KR" altLang="en-US" b="1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투자 집행 결재라인</a:t>
            </a:r>
            <a:r>
              <a:rPr lang="ko-KR" altLang="en-US" sz="1400" b="1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</a:t>
            </a:r>
            <a:r>
              <a:rPr lang="en-US" altLang="ko-KR" sz="1400" b="1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_ </a:t>
            </a:r>
            <a:r>
              <a:rPr lang="ko-KR" altLang="en-US" sz="1400" b="1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계획 내 집행</a:t>
            </a:r>
            <a:endParaRPr lang="ko-KR" altLang="en-US" sz="1400" b="1" dirty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14530"/>
              </p:ext>
            </p:extLst>
          </p:nvPr>
        </p:nvGraphicFramePr>
        <p:xfrm>
          <a:off x="128464" y="988365"/>
          <a:ext cx="9609604" cy="1362463"/>
        </p:xfrm>
        <a:graphic>
          <a:graphicData uri="http://schemas.openxmlformats.org/drawingml/2006/table">
            <a:tbl>
              <a:tblPr/>
              <a:tblGrid>
                <a:gridCol w="1290717"/>
                <a:gridCol w="669922"/>
                <a:gridCol w="369884"/>
                <a:gridCol w="695754"/>
                <a:gridCol w="695754"/>
                <a:gridCol w="695754"/>
                <a:gridCol w="695754"/>
                <a:gridCol w="695754"/>
                <a:gridCol w="695754"/>
                <a:gridCol w="695754"/>
                <a:gridCol w="2408803"/>
              </a:tblGrid>
              <a:tr h="14407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IT 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자산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시스템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6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ITMS</a:t>
                      </a: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발주자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비고</a:t>
                      </a: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IT 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담당자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예산담당자</a:t>
                      </a: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소속팀장</a:t>
                      </a: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연구기획팀장</a:t>
                      </a: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소속임원</a:t>
                      </a: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CTO</a:t>
                      </a: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구매파트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4281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가산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PLM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김용생선임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안희범 선임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김인호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선임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소속팀장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박세민팀장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진심원전무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오지후책임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오지후책임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US" altLang="ko-KR" sz="100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창원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EP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김용생선임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US" altLang="ko-KR" sz="100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281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김광만담당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3333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]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억원 이상 비용 집행 시 연구소장 추가</a:t>
                      </a:r>
                    </a:p>
                  </a:txBody>
                  <a:tcPr marL="3967" marR="3967" marT="396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87" y="3068960"/>
            <a:ext cx="8951177" cy="2736304"/>
          </a:xfrm>
          <a:prstGeom prst="rect">
            <a:avLst/>
          </a:prstGeom>
        </p:spPr>
      </p:pic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75961" y="2791961"/>
            <a:ext cx="1417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▶ </a:t>
            </a:r>
            <a:r>
              <a:rPr lang="en-US" altLang="ko-KR" sz="1200" b="1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IT </a:t>
            </a:r>
            <a:r>
              <a:rPr lang="ko-KR" altLang="en-US" sz="1200" b="1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투자 예산 추가</a:t>
            </a:r>
            <a:endParaRPr lang="ko-KR" altLang="en-US" sz="1050" b="1" dirty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8" name="Text Box 181"/>
          <p:cNvSpPr txBox="1">
            <a:spLocks noChangeArrowheads="1"/>
          </p:cNvSpPr>
          <p:nvPr/>
        </p:nvSpPr>
        <p:spPr bwMode="auto">
          <a:xfrm>
            <a:off x="7380598" y="519063"/>
            <a:ext cx="24689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5715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7145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286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latinLnBrk="0"/>
            <a:r>
              <a:rPr lang="en-US" altLang="ko-KR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※ `22</a:t>
            </a:r>
            <a:r>
              <a:rPr lang="ko-KR" altLang="en-US" sz="80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년 에어솔루션사업부 예산 운영 가이드로</a:t>
            </a:r>
            <a:endParaRPr lang="en-US" altLang="ko-KR" sz="800" dirty="0" smtClean="0">
              <a:solidFill>
                <a:srgbClr val="006600"/>
              </a:solidFill>
              <a:latin typeface="Arial Narrow" pitchFamily="34" charset="0"/>
              <a:ea typeface="LG스마트체 Regular" pitchFamily="50" charset="-127"/>
            </a:endParaRPr>
          </a:p>
          <a:p>
            <a:pPr latinLnBrk="0"/>
            <a:r>
              <a:rPr lang="en-US" altLang="ko-KR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     1</a:t>
            </a:r>
            <a:r>
              <a:rPr lang="ko-KR" altLang="en-US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억원 이상 </a:t>
            </a:r>
            <a:r>
              <a:rPr lang="ko-KR" altLang="en-US" sz="80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비통제경비 전결권을 </a:t>
            </a:r>
            <a:r>
              <a:rPr lang="en-US" altLang="ko-KR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“</a:t>
            </a:r>
            <a:r>
              <a:rPr lang="ko-KR" altLang="en-US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사업 담당</a:t>
            </a:r>
            <a:r>
              <a:rPr lang="en-US" altLang="ko-KR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”</a:t>
            </a:r>
            <a:r>
              <a:rPr lang="ko-KR" altLang="en-US" sz="80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으로 위임</a:t>
            </a:r>
            <a:endParaRPr lang="en-US" altLang="ko-KR" sz="800" dirty="0" smtClean="0">
              <a:solidFill>
                <a:srgbClr val="006600"/>
              </a:solidFill>
              <a:latin typeface="Arial Narrow" pitchFamily="34" charset="0"/>
              <a:ea typeface="LG스마트체 Regular" pitchFamily="50" charset="-127"/>
            </a:endParaRPr>
          </a:p>
          <a:p>
            <a:pPr latinLnBrk="0"/>
            <a:r>
              <a:rPr lang="en-US" altLang="ko-KR" sz="800" dirty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800" dirty="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    </a:t>
            </a:r>
            <a:r>
              <a:rPr lang="ko-KR" altLang="en-US" sz="800" smtClean="0">
                <a:solidFill>
                  <a:srgbClr val="006600"/>
                </a:solidFill>
                <a:latin typeface="Arial Narrow" pitchFamily="34" charset="0"/>
                <a:ea typeface="LG스마트체 Regular" pitchFamily="50" charset="-127"/>
              </a:rPr>
              <a:t>→ 에어솔루션연구소는 연구소장 전결</a:t>
            </a:r>
            <a:endParaRPr lang="ko-KR" altLang="en-US" sz="800" dirty="0">
              <a:solidFill>
                <a:srgbClr val="0066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1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38113" y="871538"/>
            <a:ext cx="1384300" cy="290512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3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Domestic Trip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38113" y="863600"/>
            <a:ext cx="4756150" cy="5661025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110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51960" y="5172869"/>
            <a:ext cx="862013" cy="217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소속 팀장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769423" y="4669631"/>
            <a:ext cx="858837" cy="21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경비 담당자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 flipV="1">
            <a:off x="1202810" y="4887119"/>
            <a:ext cx="0" cy="28733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3012560" y="5174456"/>
            <a:ext cx="860425" cy="21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소속 팀장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012560" y="5680869"/>
            <a:ext cx="860425" cy="217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연구소장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rot="10800000" flipV="1">
            <a:off x="3442773" y="5391944"/>
            <a:ext cx="0" cy="28733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3028435" y="4671219"/>
            <a:ext cx="858838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경비 담당자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rot="10800000" flipV="1">
            <a:off x="3442773" y="4890294"/>
            <a:ext cx="0" cy="2841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>
            <a:off x="3014148" y="5507831"/>
            <a:ext cx="100965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835" name="Line 29"/>
          <p:cNvSpPr>
            <a:spLocks noChangeShapeType="1"/>
          </p:cNvSpPr>
          <p:nvPr/>
        </p:nvSpPr>
        <p:spPr bwMode="auto">
          <a:xfrm rot="10800000" flipV="1">
            <a:off x="3941248" y="5525294"/>
            <a:ext cx="0" cy="41275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836" name="Text Box 30"/>
          <p:cNvSpPr txBox="1">
            <a:spLocks noChangeArrowheads="1"/>
          </p:cNvSpPr>
          <p:nvPr/>
        </p:nvSpPr>
        <p:spPr bwMode="auto">
          <a:xfrm>
            <a:off x="3984110" y="5463381"/>
            <a:ext cx="766213" cy="70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4" tIns="46032" rIns="92064" bIns="46032">
            <a:spAutoFit/>
          </a:bodyPr>
          <a:lstStyle>
            <a:lvl1pPr defTabSz="7620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렌터카 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or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Special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Cost </a:t>
            </a:r>
            <a:r>
              <a:rPr lang="ko-KR" altLang="en-US" sz="110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사용</a:t>
            </a:r>
          </a:p>
        </p:txBody>
      </p:sp>
      <p:sp>
        <p:nvSpPr>
          <p:cNvPr id="34837" name="Rectangle 37"/>
          <p:cNvSpPr>
            <a:spLocks noChangeArrowheads="1"/>
          </p:cNvSpPr>
          <p:nvPr/>
        </p:nvSpPr>
        <p:spPr bwMode="auto">
          <a:xfrm>
            <a:off x="523360" y="4223544"/>
            <a:ext cx="13382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100" dirty="0" smtClean="0">
                <a:solidFill>
                  <a:schemeClr val="bg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출장품의</a:t>
            </a:r>
            <a:endParaRPr lang="en-US" altLang="ko-KR" sz="1100" dirty="0">
              <a:solidFill>
                <a:schemeClr val="bg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838" name="Rectangle 38"/>
          <p:cNvSpPr>
            <a:spLocks noChangeArrowheads="1"/>
          </p:cNvSpPr>
          <p:nvPr/>
        </p:nvSpPr>
        <p:spPr bwMode="auto">
          <a:xfrm>
            <a:off x="2539485" y="4201319"/>
            <a:ext cx="18351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100" dirty="0" smtClean="0">
                <a:solidFill>
                  <a:schemeClr val="bg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정산품의</a:t>
            </a:r>
            <a:endParaRPr lang="en-US" altLang="ko-KR" sz="1100" dirty="0">
              <a:solidFill>
                <a:schemeClr val="bg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839" name="Rectangle 59"/>
          <p:cNvSpPr>
            <a:spLocks noChangeArrowheads="1"/>
          </p:cNvSpPr>
          <p:nvPr/>
        </p:nvSpPr>
        <p:spPr bwMode="auto">
          <a:xfrm>
            <a:off x="1528763" y="2049463"/>
            <a:ext cx="25003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* Issue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발생 시</a:t>
            </a:r>
            <a:r>
              <a:rPr lang="en-US" altLang="ko-KR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,memo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보고 실시</a:t>
            </a:r>
          </a:p>
          <a:p>
            <a:pPr algn="l" eaLnBrk="1" hangingPunct="1"/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팀장 </a:t>
            </a:r>
            <a:r>
              <a:rPr lang="en-US" altLang="ko-KR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담당</a:t>
            </a:r>
            <a:r>
              <a:rPr lang="en-US" altLang="ko-KR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4840" name="Rectangle 60"/>
          <p:cNvSpPr>
            <a:spLocks noChangeArrowheads="1"/>
          </p:cNvSpPr>
          <p:nvPr/>
        </p:nvSpPr>
        <p:spPr bwMode="auto">
          <a:xfrm>
            <a:off x="1528763" y="2593975"/>
            <a:ext cx="1954359" cy="60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출장 복귀 후 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1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일 이내 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실시</a:t>
            </a:r>
            <a:endParaRPr lang="en-US" altLang="ko-KR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l" eaLnBrk="1" hangingPunct="1"/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실비 사용 이력을 명확히 입력</a:t>
            </a:r>
          </a:p>
          <a:p>
            <a:pPr algn="l" eaLnBrk="1" hangingPunct="1"/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사용 목적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장소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구간</a:t>
            </a:r>
          </a:p>
        </p:txBody>
      </p:sp>
      <p:sp>
        <p:nvSpPr>
          <p:cNvPr id="34841" name="Rectangle 66"/>
          <p:cNvSpPr>
            <a:spLocks noChangeArrowheads="1"/>
          </p:cNvSpPr>
          <p:nvPr/>
        </p:nvSpPr>
        <p:spPr bwMode="auto">
          <a:xfrm>
            <a:off x="236023" y="4037806"/>
            <a:ext cx="14097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[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IBTS 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Approval Line ]</a:t>
            </a:r>
          </a:p>
        </p:txBody>
      </p:sp>
      <p:sp>
        <p:nvSpPr>
          <p:cNvPr id="34842" name="Rectangle 69"/>
          <p:cNvSpPr>
            <a:spLocks noChangeArrowheads="1"/>
          </p:cNvSpPr>
          <p:nvPr/>
        </p:nvSpPr>
        <p:spPr bwMode="auto">
          <a:xfrm>
            <a:off x="345361" y="3290253"/>
            <a:ext cx="4142458" cy="70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권장 교통 사용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대중교통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철도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KTX),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항공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(Air-Busan)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자차 이용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서비스 출장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화물 운반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2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인 이상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장기 출장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              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정기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대중교통 노선 부재등 소속 팀장 사전 협의된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출장건</a:t>
            </a:r>
            <a:endParaRPr lang="ko-KR" altLang="en-US" sz="110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843" name="Rectangle 70"/>
          <p:cNvSpPr>
            <a:spLocks noChangeArrowheads="1"/>
          </p:cNvSpPr>
          <p:nvPr/>
        </p:nvSpPr>
        <p:spPr bwMode="auto">
          <a:xfrm>
            <a:off x="574675" y="1535113"/>
            <a:ext cx="858838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출장품의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844" name="Rectangle 71"/>
          <p:cNvSpPr>
            <a:spLocks noChangeArrowheads="1"/>
          </p:cNvSpPr>
          <p:nvPr/>
        </p:nvSpPr>
        <p:spPr bwMode="auto">
          <a:xfrm>
            <a:off x="574675" y="2098675"/>
            <a:ext cx="858838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출장</a:t>
            </a:r>
          </a:p>
        </p:txBody>
      </p:sp>
      <p:sp>
        <p:nvSpPr>
          <p:cNvPr id="34845" name="Rectangle 72"/>
          <p:cNvSpPr>
            <a:spLocks noChangeArrowheads="1"/>
          </p:cNvSpPr>
          <p:nvPr/>
        </p:nvSpPr>
        <p:spPr bwMode="auto">
          <a:xfrm>
            <a:off x="574675" y="2687638"/>
            <a:ext cx="858838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정산품의</a:t>
            </a:r>
          </a:p>
        </p:txBody>
      </p:sp>
      <p:cxnSp>
        <p:nvCxnSpPr>
          <p:cNvPr id="34846" name="AutoShape 74"/>
          <p:cNvCxnSpPr>
            <a:cxnSpLocks noChangeShapeType="1"/>
            <a:stCxn id="34843" idx="2"/>
            <a:endCxn id="34844" idx="0"/>
          </p:cNvCxnSpPr>
          <p:nvPr/>
        </p:nvCxnSpPr>
        <p:spPr bwMode="auto">
          <a:xfrm>
            <a:off x="1004888" y="1865313"/>
            <a:ext cx="0" cy="2333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AutoShape 75"/>
          <p:cNvCxnSpPr>
            <a:cxnSpLocks noChangeShapeType="1"/>
            <a:stCxn id="34844" idx="2"/>
            <a:endCxn id="34845" idx="0"/>
          </p:cNvCxnSpPr>
          <p:nvPr/>
        </p:nvCxnSpPr>
        <p:spPr bwMode="auto">
          <a:xfrm>
            <a:off x="1004888" y="2428875"/>
            <a:ext cx="0" cy="2587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8" name="Rectangle 76"/>
          <p:cNvSpPr>
            <a:spLocks noChangeArrowheads="1"/>
          </p:cNvSpPr>
          <p:nvPr/>
        </p:nvSpPr>
        <p:spPr bwMode="auto">
          <a:xfrm>
            <a:off x="288925" y="1179513"/>
            <a:ext cx="2162749" cy="29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* 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국내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외 출장 품의는 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11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BTS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로 진행</a:t>
            </a:r>
          </a:p>
        </p:txBody>
      </p:sp>
      <p:sp>
        <p:nvSpPr>
          <p:cNvPr id="34849" name="Rectangle 77"/>
          <p:cNvSpPr>
            <a:spLocks noChangeArrowheads="1"/>
          </p:cNvSpPr>
          <p:nvPr/>
        </p:nvSpPr>
        <p:spPr bwMode="auto">
          <a:xfrm>
            <a:off x="1528763" y="1482725"/>
            <a:ext cx="25257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* Purpose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명확히 작성</a:t>
            </a:r>
          </a:p>
          <a:p>
            <a:pPr algn="l" eaLnBrk="1" hangingPunct="1"/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목적 </a:t>
            </a:r>
            <a:r>
              <a:rPr lang="en-US" altLang="ko-KR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일정</a:t>
            </a:r>
            <a:r>
              <a:rPr lang="en-US" altLang="ko-KR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교통수단</a:t>
            </a:r>
            <a:r>
              <a:rPr lang="en-US" altLang="ko-KR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동행자 등</a:t>
            </a:r>
          </a:p>
        </p:txBody>
      </p:sp>
      <p:sp>
        <p:nvSpPr>
          <p:cNvPr id="107" name="Rectangle 110"/>
          <p:cNvSpPr>
            <a:spLocks noChangeArrowheads="1"/>
          </p:cNvSpPr>
          <p:nvPr/>
        </p:nvSpPr>
        <p:spPr bwMode="auto">
          <a:xfrm>
            <a:off x="4997450" y="871538"/>
            <a:ext cx="1384300" cy="290512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lIns="91429" tIns="45714" rIns="91429" bIns="45714" anchor="ctr"/>
          <a:lstStyle/>
          <a:p>
            <a:pPr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숙박비</a:t>
            </a:r>
            <a:endParaRPr lang="en-US" altLang="ko-KR" sz="105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4851" name="Rectangle 111"/>
          <p:cNvSpPr>
            <a:spLocks noChangeArrowheads="1"/>
          </p:cNvSpPr>
          <p:nvPr/>
        </p:nvSpPr>
        <p:spPr bwMode="auto">
          <a:xfrm>
            <a:off x="4997450" y="863600"/>
            <a:ext cx="4756150" cy="5661025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120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2" name="Rectangle 115"/>
          <p:cNvSpPr>
            <a:spLocks noChangeArrowheads="1"/>
          </p:cNvSpPr>
          <p:nvPr/>
        </p:nvSpPr>
        <p:spPr bwMode="auto">
          <a:xfrm>
            <a:off x="5213350" y="1254125"/>
            <a:ext cx="858838" cy="268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>
              <a:defRPr/>
            </a:pP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숙박비용</a:t>
            </a:r>
          </a:p>
        </p:txBody>
      </p:sp>
      <p:sp>
        <p:nvSpPr>
          <p:cNvPr id="117" name="Rectangle 120"/>
          <p:cNvSpPr>
            <a:spLocks noChangeArrowheads="1"/>
          </p:cNvSpPr>
          <p:nvPr/>
        </p:nvSpPr>
        <p:spPr bwMode="auto">
          <a:xfrm>
            <a:off x="6136460" y="1263595"/>
            <a:ext cx="3425051" cy="25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algn="l">
              <a:defRPr/>
            </a:pPr>
            <a:r>
              <a:rPr lang="ko-KR" altLang="en-US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사회 통념 기준 실비 사용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3</a:t>
            </a:r>
            <a:r>
              <a:rPr lang="ko-KR" altLang="en-US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성급 이하 </a:t>
            </a:r>
            <a:r>
              <a:rPr lang="ko-KR" altLang="en-US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호텔급으로</a:t>
            </a:r>
            <a:r>
              <a:rPr lang="ko-KR" altLang="en-US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이용할 것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3" name="Rectangle 110"/>
          <p:cNvSpPr>
            <a:spLocks noChangeArrowheads="1"/>
          </p:cNvSpPr>
          <p:nvPr/>
        </p:nvSpPr>
        <p:spPr bwMode="auto">
          <a:xfrm>
            <a:off x="4997450" y="1665288"/>
            <a:ext cx="1384300" cy="290512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lIns="91429" tIns="45714" rIns="91429" bIns="45714" anchor="ctr"/>
          <a:lstStyle/>
          <a:p>
            <a:pPr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활동비</a:t>
            </a:r>
            <a:endParaRPr lang="en-US" altLang="ko-KR" sz="105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5" name="Rectangle 115"/>
          <p:cNvSpPr>
            <a:spLocks noChangeArrowheads="1"/>
          </p:cNvSpPr>
          <p:nvPr/>
        </p:nvSpPr>
        <p:spPr bwMode="auto">
          <a:xfrm>
            <a:off x="5239087" y="2205832"/>
            <a:ext cx="858838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>
              <a:defRPr/>
            </a:pP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식비</a:t>
            </a:r>
          </a:p>
        </p:txBody>
      </p:sp>
      <p:sp>
        <p:nvSpPr>
          <p:cNvPr id="146" name="Rectangle 120"/>
          <p:cNvSpPr>
            <a:spLocks noChangeArrowheads="1"/>
          </p:cNvSpPr>
          <p:nvPr/>
        </p:nvSpPr>
        <p:spPr bwMode="auto">
          <a:xfrm>
            <a:off x="6230937" y="2142770"/>
            <a:ext cx="3522663" cy="41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  <a:defRPr/>
            </a:pPr>
            <a:r>
              <a:rPr lang="ko-KR" altLang="en-US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사회 통념 기준 실비 사용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개인만 사용 가능</a:t>
            </a:r>
            <a:endParaRPr lang="en-US" altLang="ko-KR" sz="105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l">
              <a:defRPr/>
            </a:pPr>
            <a:r>
              <a:rPr lang="en-US" altLang="ko-KR" sz="105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   (</a:t>
            </a:r>
            <a:r>
              <a:rPr lang="ko-KR" altLang="en-US" sz="105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같은 팀은 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일괄 결제 가능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)</a:t>
            </a:r>
            <a:r>
              <a:rPr lang="en-US" altLang="ko-KR" sz="8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endParaRPr lang="en-US" altLang="ko-KR" sz="105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8" name="Rectangle 115"/>
          <p:cNvSpPr>
            <a:spLocks noChangeArrowheads="1"/>
          </p:cNvSpPr>
          <p:nvPr/>
        </p:nvSpPr>
        <p:spPr bwMode="auto">
          <a:xfrm>
            <a:off x="5239087" y="2896394"/>
            <a:ext cx="858838" cy="268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>
              <a:defRPr/>
            </a:pP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교통비</a:t>
            </a:r>
          </a:p>
        </p:txBody>
      </p:sp>
      <p:sp>
        <p:nvSpPr>
          <p:cNvPr id="149" name="Rectangle 120"/>
          <p:cNvSpPr>
            <a:spLocks noChangeArrowheads="1"/>
          </p:cNvSpPr>
          <p:nvPr/>
        </p:nvSpPr>
        <p:spPr bwMode="auto">
          <a:xfrm>
            <a:off x="6223287" y="2796669"/>
            <a:ext cx="3522663" cy="298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l">
              <a:defRPr/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* </a:t>
            </a:r>
            <a:r>
              <a:rPr lang="ko-KR" altLang="en-US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시내 교통비</a:t>
            </a:r>
            <a:endParaRPr lang="en-US" altLang="ko-KR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 -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지하철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시내버스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  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법인카드 사용 불가 한 소액의 경우 개인비용 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사용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후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정산 </a:t>
            </a:r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시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  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상세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내역 기입하여 비용 청구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가능</a:t>
            </a:r>
            <a:endParaRPr lang="en-US" altLang="ko-KR" sz="900" dirty="0" smtClean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   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(EX.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서울역 ↔ 가산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R&amp;D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센터 지하철 요금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)</a:t>
            </a:r>
          </a:p>
          <a:p>
            <a:pPr algn="l">
              <a:spcBef>
                <a:spcPct val="20000"/>
              </a:spcBef>
              <a:defRPr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- 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택시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 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대중교통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이용이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원칙이며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사용 시 법인카드로 사용하고</a:t>
            </a:r>
            <a:endParaRPr lang="en-US" altLang="ko-KR" sz="900" dirty="0" smtClean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  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구간명기 하여 처리</a:t>
            </a:r>
            <a:endParaRPr lang="en-US" altLang="ko-KR" sz="900" dirty="0" smtClean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l">
              <a:spcBef>
                <a:spcPct val="20000"/>
              </a:spcBef>
              <a:defRPr/>
            </a:pPr>
            <a:endParaRPr lang="en-US" altLang="ko-KR" sz="900" dirty="0" smtClean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* </a:t>
            </a:r>
            <a:r>
              <a:rPr lang="ko-KR" altLang="en-US" sz="105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주차비</a:t>
            </a:r>
            <a:r>
              <a:rPr lang="ko-KR" altLang="en-US" sz="105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endParaRPr lang="en-US" altLang="ko-KR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-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업체 및 산학 학교 방문 시 발생하는 </a:t>
            </a:r>
            <a:r>
              <a:rPr lang="ko-KR" altLang="en-US" sz="100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주차비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지원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증빙 필요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)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-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기차역</a:t>
            </a:r>
            <a:r>
              <a:rPr lang="en-US" altLang="ko-KR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터미널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</a:t>
            </a:r>
            <a:r>
              <a:rPr lang="ko-KR" altLang="en-US" sz="10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공항 주차비용 지원 불가</a:t>
            </a:r>
            <a:r>
              <a:rPr lang="en-US" altLang="ko-KR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</a:p>
          <a:p>
            <a:pPr algn="l">
              <a:spcBef>
                <a:spcPct val="20000"/>
              </a:spcBef>
              <a:defRPr/>
            </a:pP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* </a:t>
            </a:r>
            <a:r>
              <a:rPr lang="ko-KR" altLang="en-US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렌터카</a:t>
            </a:r>
            <a:endParaRPr lang="en-US" altLang="ko-KR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-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본부지정 업체 이용 할 것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 -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제주도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Or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특수 경우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연구소장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전결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)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4860" name="Rectangle 55"/>
          <p:cNvSpPr>
            <a:spLocks noChangeArrowheads="1"/>
          </p:cNvSpPr>
          <p:nvPr/>
        </p:nvSpPr>
        <p:spPr bwMode="auto">
          <a:xfrm>
            <a:off x="5072888" y="5898356"/>
            <a:ext cx="4467225" cy="56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ko-KR" sz="9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※ </a:t>
            </a:r>
            <a:r>
              <a:rPr lang="ko-KR" altLang="en-US" sz="9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모든 비용은 법인 카드 이용 </a:t>
            </a:r>
            <a:r>
              <a:rPr lang="ko-KR" altLang="en-US" sz="9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우선</a:t>
            </a:r>
            <a:endParaRPr lang="en-US" altLang="ko-KR" sz="900" b="1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l">
              <a:spcBef>
                <a:spcPct val="20000"/>
              </a:spcBef>
            </a:pPr>
            <a:r>
              <a:rPr lang="en-US" altLang="ko-KR" sz="9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- </a:t>
            </a:r>
            <a:r>
              <a:rPr lang="ko-KR" altLang="en-US" sz="90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편의점</a:t>
            </a:r>
            <a:r>
              <a:rPr lang="en-US" altLang="ko-KR" sz="9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백화점</a:t>
            </a:r>
            <a:r>
              <a:rPr lang="en-US" altLang="ko-KR" sz="9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대형마트 등등 </a:t>
            </a:r>
            <a:r>
              <a:rPr lang="ko-KR" altLang="en-US" sz="9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내역 </a:t>
            </a:r>
            <a:r>
              <a:rPr lang="ko-KR" altLang="en-US" sz="90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확인 불가 할 경우 </a:t>
            </a:r>
            <a:r>
              <a:rPr lang="ko-KR" altLang="en-US" sz="9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영수증 </a:t>
            </a:r>
            <a:r>
              <a:rPr lang="ko-KR" altLang="en-US" sz="90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필수 제출</a:t>
            </a:r>
            <a:endParaRPr lang="en-US" altLang="ko-KR" sz="900" b="1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l">
              <a:spcBef>
                <a:spcPct val="20000"/>
              </a:spcBef>
            </a:pPr>
            <a:r>
              <a:rPr lang="en-US" altLang="ko-KR" sz="9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- </a:t>
            </a:r>
            <a:r>
              <a:rPr lang="ko-KR" altLang="en-US" sz="90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개인카드 사용시 지하철</a:t>
            </a:r>
            <a:r>
              <a:rPr lang="en-US" altLang="ko-KR" sz="9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90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시내버스 건당 </a:t>
            </a:r>
            <a:r>
              <a:rPr lang="en-US" altLang="ko-KR" sz="9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90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만원 이하의 비용을 제외하고 모든 영수증 필수 제출</a:t>
            </a:r>
            <a:endParaRPr lang="en-US" altLang="ko-KR" sz="9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861" name="제목 1"/>
          <p:cNvSpPr txBox="1">
            <a:spLocks/>
          </p:cNvSpPr>
          <p:nvPr/>
        </p:nvSpPr>
        <p:spPr bwMode="auto">
          <a:xfrm>
            <a:off x="56456" y="44624"/>
            <a:ext cx="47371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4. </a:t>
            </a:r>
            <a:r>
              <a:rPr lang="ko-KR" altLang="en-US" sz="18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국내출장비 </a:t>
            </a:r>
            <a:r>
              <a:rPr lang="ko-KR" altLang="en-US" sz="18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운영 지침</a:t>
            </a:r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7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57150" y="95250"/>
            <a:ext cx="2143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첨부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_</a:t>
            </a:r>
            <a:r>
              <a:rPr lang="en-US" altLang="ko-KR" sz="18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18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임원 결재 포함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2521" y="992564"/>
            <a:ext cx="9001000" cy="4872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u="sng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lang="ko-KR" altLang="en-US" b="1" u="sng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임원 품의 필요한 경우</a:t>
            </a:r>
            <a:r>
              <a:rPr lang="en-US" altLang="ko-KR" b="1" u="sng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통제경비</a:t>
            </a:r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복리후생비</a:t>
            </a:r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접대비</a:t>
            </a:r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회의비</a:t>
            </a:r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시내교통비</a:t>
            </a:r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100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만원 이상 집행</a:t>
            </a:r>
            <a:endParaRPr lang="en-US" altLang="ko-KR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접대비 </a:t>
            </a:r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금액 상관 없음</a:t>
            </a:r>
            <a:endParaRPr lang="en-US" altLang="ko-KR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비통제경비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</a:t>
            </a:r>
            <a:r>
              <a:rPr lang="ko-KR" altLang="en-US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천만원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이상 집행</a:t>
            </a:r>
            <a:endParaRPr lang="en-US" altLang="ko-KR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상품권 </a:t>
            </a:r>
            <a:r>
              <a:rPr lang="ko-KR" altLang="en-US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생일자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결혼기념일 </a:t>
            </a:r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퇴직자 외 지급 시</a:t>
            </a:r>
            <a:endParaRPr lang="en-US" altLang="ko-KR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- 24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</a:t>
            </a:r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 06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비용 발생 건</a:t>
            </a:r>
            <a:endParaRPr lang="en-US" altLang="ko-KR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명절</a:t>
            </a:r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휴가 </a:t>
            </a:r>
            <a:r>
              <a:rPr lang="ko-KR" altLang="en-US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격려품</a:t>
            </a:r>
            <a:endParaRPr lang="en-US" altLang="ko-KR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해외 출장 사전 품의 시</a:t>
            </a:r>
            <a:endParaRPr lang="en-US" altLang="ko-KR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국내 출장 </a:t>
            </a:r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Rent-Car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 시</a:t>
            </a:r>
            <a:endParaRPr lang="en-US" altLang="ko-KR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ko-KR" baseline="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출장비 정산 증빙 제시 불가 시</a:t>
            </a:r>
            <a:endParaRPr lang="en-US" altLang="ko-KR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baseline="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baseline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개인카드 및</a:t>
            </a:r>
            <a:r>
              <a:rPr lang="ko-KR" altLang="en-US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현금 사용시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운반비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퀵서비스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택배는 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만원 미만 제외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3</a:t>
            </a:r>
            <a:r>
              <a:rPr lang="ko-KR" altLang="en-US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만원 이상은 임원품의</a:t>
            </a:r>
            <a:r>
              <a:rPr lang="en-US" altLang="ko-KR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baseline="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수시지불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해외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일회성지불 포함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 </a:t>
            </a:r>
            <a:r>
              <a:rPr lang="ko-KR" altLang="en-US" dirty="0" err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집행시</a:t>
            </a:r>
            <a:endParaRPr lang="en-US" altLang="ko-KR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해외 외화 송금</a:t>
            </a:r>
            <a:endParaRPr lang="en-US" altLang="ko-KR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지연품의</a:t>
            </a:r>
            <a:endParaRPr lang="en-US" altLang="ko-KR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3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50"/>
          <p:cNvSpPr txBox="1">
            <a:spLocks noChangeArrowheads="1"/>
          </p:cNvSpPr>
          <p:nvPr/>
        </p:nvSpPr>
        <p:spPr bwMode="auto">
          <a:xfrm>
            <a:off x="57150" y="95250"/>
            <a:ext cx="2143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첨부</a:t>
            </a:r>
            <a:r>
              <a:rPr lang="en-US" altLang="ko-KR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_ </a:t>
            </a:r>
            <a:r>
              <a:rPr lang="ko-KR" altLang="en-US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비용 </a:t>
            </a:r>
            <a:r>
              <a:rPr lang="ko-KR" altLang="en-US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처리 원칙</a:t>
            </a:r>
            <a:endParaRPr lang="ko-KR" altLang="en-US" sz="14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8300850" y="217215"/>
            <a:ext cx="1303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에어솔루션 연구소</a:t>
            </a:r>
            <a:endParaRPr lang="ko-KR" altLang="en-US" sz="12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" y="620688"/>
            <a:ext cx="892829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모든 비용은 </a:t>
            </a:r>
            <a:r>
              <a:rPr lang="ko-KR" altLang="en-US" sz="12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당월 발생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당월처리가</a:t>
            </a:r>
            <a:r>
              <a:rPr lang="ko-KR" altLang="en-US" sz="12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원칙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이며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세금계산서는 </a:t>
            </a:r>
            <a:r>
              <a:rPr lang="ko-KR" altLang="en-US" sz="12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최초 발생 이후 취소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재발행</a:t>
            </a:r>
            <a:r>
              <a:rPr lang="ko-KR" altLang="en-US" sz="12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처리는 불가능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합니다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연구소 비용 마감 일정 이후로 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세금계산서가 발행될 것 같으면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미리 조율하여 차월에 발행되도록 해서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지연품의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쓰는일이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없도록 합시다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비용처리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지연시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품의 작성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① </a:t>
            </a:r>
            <a:r>
              <a:rPr lang="ko-KR" altLang="en-US" sz="1200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당월 </a:t>
            </a:r>
            <a:r>
              <a:rPr lang="ko-KR" altLang="en-US" sz="1200" u="sng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집행건</a:t>
            </a:r>
            <a:r>
              <a:rPr lang="ko-KR" altLang="en-US" sz="1200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차월 지연처리</a:t>
            </a:r>
            <a:r>
              <a:rPr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지연품의 작성 </a:t>
            </a:r>
            <a:endParaRPr lang="en-US" altLang="ko-KR" sz="12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(</a:t>
            </a:r>
            <a:r>
              <a:rPr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결재</a:t>
            </a: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예산담당자</a:t>
            </a: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소속팀장</a:t>
            </a:r>
            <a:r>
              <a:rPr lang="en-US" altLang="ko-KR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</a:t>
            </a:r>
            <a:r>
              <a:rPr lang="ko-KR" altLang="en-US" sz="12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연구기획팀장</a:t>
            </a:r>
            <a:r>
              <a:rPr lang="en-US" altLang="ko-KR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</a:t>
            </a:r>
            <a:r>
              <a:rPr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기획관리팀장</a:t>
            </a: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</a:t>
            </a:r>
            <a:r>
              <a:rPr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연구소장 </a:t>
            </a: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CC </a:t>
            </a:r>
            <a:r>
              <a:rPr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경비사원</a:t>
            </a:r>
            <a:r>
              <a:rPr lang="en-US" altLang="ko-KR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② </a:t>
            </a:r>
            <a:r>
              <a:rPr lang="ko-KR" altLang="en-US" sz="1200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상↔하반기</a:t>
            </a:r>
            <a:r>
              <a:rPr lang="en-US" altLang="ko-KR" sz="1200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lang="ko-KR" altLang="en-US" sz="1200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년간 </a:t>
            </a:r>
            <a:r>
              <a:rPr lang="ko-KR" altLang="en-US" sz="1200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지연 처리</a:t>
            </a:r>
            <a:r>
              <a:rPr lang="ko-KR" altLang="en-US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부가세경정신고품의 작성</a:t>
            </a:r>
            <a:endParaRPr lang="en-US" altLang="ko-KR" sz="12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(</a:t>
            </a:r>
            <a:r>
              <a:rPr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결재</a:t>
            </a: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예산담당자</a:t>
            </a: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</a:t>
            </a:r>
            <a:r>
              <a:rPr lang="ko-KR" altLang="en-US" sz="12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소속팀장</a:t>
            </a:r>
            <a:r>
              <a:rPr lang="en-US" altLang="ko-KR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</a:t>
            </a:r>
            <a:r>
              <a:rPr lang="ko-KR" altLang="en-US" sz="12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연구기획팀장</a:t>
            </a: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</a:t>
            </a:r>
            <a:r>
              <a:rPr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기획관리팀장</a:t>
            </a: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</a:t>
            </a:r>
            <a:r>
              <a:rPr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연구소장 </a:t>
            </a: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CC </a:t>
            </a:r>
            <a:r>
              <a:rPr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경비사원</a:t>
            </a: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세무팀</a:t>
            </a:r>
            <a:r>
              <a:rPr lang="ko-KR" altLang="en-US" sz="12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2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문기희 </a:t>
            </a:r>
            <a:r>
              <a:rPr lang="ko-KR" alt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사원</a:t>
            </a:r>
            <a:r>
              <a:rPr lang="en-US" altLang="ko-KR" sz="12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5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89" y="2492896"/>
            <a:ext cx="9613347" cy="417931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47039" y="3429000"/>
            <a:ext cx="2664867" cy="211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8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50"/>
          <p:cNvSpPr txBox="1">
            <a:spLocks noChangeArrowheads="1"/>
          </p:cNvSpPr>
          <p:nvPr/>
        </p:nvSpPr>
        <p:spPr bwMode="auto">
          <a:xfrm>
            <a:off x="57150" y="95250"/>
            <a:ext cx="2143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첨부</a:t>
            </a:r>
            <a:r>
              <a:rPr lang="en-US" altLang="ko-KR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_ </a:t>
            </a:r>
            <a:r>
              <a:rPr lang="ko-KR" altLang="en-US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비용 </a:t>
            </a:r>
            <a:r>
              <a:rPr lang="ko-KR" altLang="en-US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처리 원칙</a:t>
            </a:r>
            <a:endParaRPr lang="ko-KR" altLang="en-US" sz="14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8300850" y="217215"/>
            <a:ext cx="1303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에어솔루션 연구소</a:t>
            </a:r>
            <a:endParaRPr lang="ko-KR" altLang="en-US" sz="12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" y="858384"/>
            <a:ext cx="9800997" cy="59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50"/>
          <p:cNvSpPr txBox="1">
            <a:spLocks noChangeArrowheads="1"/>
          </p:cNvSpPr>
          <p:nvPr/>
        </p:nvSpPr>
        <p:spPr bwMode="auto">
          <a:xfrm>
            <a:off x="57150" y="95250"/>
            <a:ext cx="1611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첨부</a:t>
            </a:r>
            <a:r>
              <a:rPr lang="en-US" altLang="ko-KR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_ </a:t>
            </a:r>
            <a:r>
              <a:rPr lang="ko-KR" altLang="en-US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참조양식</a:t>
            </a:r>
            <a:endParaRPr lang="ko-KR" altLang="en-US" sz="14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8300850" y="217215"/>
            <a:ext cx="1303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에어솔루션 연구소</a:t>
            </a:r>
            <a:endParaRPr lang="ko-KR" altLang="en-US" sz="12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5" y="740642"/>
            <a:ext cx="4968552" cy="60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문서양식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문서양식</Template>
  <TotalTime>62038</TotalTime>
  <Words>1649</Words>
  <Application>Microsoft Office PowerPoint</Application>
  <PresentationFormat>A4 용지(210x297mm)</PresentationFormat>
  <Paragraphs>747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LG스마트체 Regular</vt:lpstr>
      <vt:lpstr>굴림</vt:lpstr>
      <vt:lpstr>맑은 고딕</vt:lpstr>
      <vt:lpstr>Arial</vt:lpstr>
      <vt:lpstr>Arial Narrow</vt:lpstr>
      <vt:lpstr>Wingdings</vt:lpstr>
      <vt:lpstr>2014 문서양식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NDSystem</dc:creator>
  <cp:lastModifiedBy>박선욱/선임연구원/에어솔루션연구기획팀(seonuk.park@lge.com)</cp:lastModifiedBy>
  <cp:revision>1715</cp:revision>
  <cp:lastPrinted>2022-01-16T21:45:04Z</cp:lastPrinted>
  <dcterms:created xsi:type="dcterms:W3CDTF">2014-01-27T23:47:07Z</dcterms:created>
  <dcterms:modified xsi:type="dcterms:W3CDTF">2023-01-20T00:08:33Z</dcterms:modified>
</cp:coreProperties>
</file>