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2" r:id="rId2"/>
    <p:sldMasterId id="2147483656" r:id="rId3"/>
    <p:sldMasterId id="2147483662" r:id="rId4"/>
  </p:sldMasterIdLst>
  <p:notesMasterIdLst>
    <p:notesMasterId r:id="rId47"/>
  </p:notesMasterIdLst>
  <p:handoutMasterIdLst>
    <p:handoutMasterId r:id="rId48"/>
  </p:handoutMasterIdLst>
  <p:sldIdLst>
    <p:sldId id="271" r:id="rId5"/>
    <p:sldId id="261" r:id="rId6"/>
    <p:sldId id="296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38" r:id="rId17"/>
    <p:sldId id="335" r:id="rId18"/>
    <p:sldId id="336" r:id="rId19"/>
    <p:sldId id="337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7" r:id="rId36"/>
    <p:sldId id="328" r:id="rId37"/>
    <p:sldId id="329" r:id="rId38"/>
    <p:sldId id="330" r:id="rId39"/>
    <p:sldId id="331" r:id="rId40"/>
    <p:sldId id="332" r:id="rId41"/>
    <p:sldId id="276" r:id="rId42"/>
    <p:sldId id="333" r:id="rId43"/>
    <p:sldId id="334" r:id="rId44"/>
    <p:sldId id="315" r:id="rId45"/>
    <p:sldId id="316" r:id="rId46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80" autoAdjust="0"/>
    <p:restoredTop sz="94404" autoAdjust="0"/>
  </p:normalViewPr>
  <p:slideViewPr>
    <p:cSldViewPr>
      <p:cViewPr varScale="1">
        <p:scale>
          <a:sx n="121" d="100"/>
          <a:sy n="121" d="100"/>
        </p:scale>
        <p:origin x="60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2"/>
    </p:cViewPr>
  </p:sorterViewPr>
  <p:notesViewPr>
    <p:cSldViewPr>
      <p:cViewPr varScale="1">
        <p:scale>
          <a:sx n="51" d="100"/>
          <a:sy n="51" d="100"/>
        </p:scale>
        <p:origin x="-2172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263363463123566E-2"/>
          <c:y val="0"/>
          <c:w val="0.85975504661244884"/>
          <c:h val="0.989838288767828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18-4BD0-B5C8-9CB2991926F6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18-4BD0-B5C8-9CB2991926F6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18-4BD0-B5C8-9CB2991926F6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318-4BD0-B5C8-9CB2991926F6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318-4BD0-B5C8-9CB2991926F6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318-4BD0-B5C8-9CB2991926F6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318-4BD0-B5C8-9CB2991926F6}"/>
              </c:ext>
            </c:extLst>
          </c:dPt>
          <c:dPt>
            <c:idx val="7"/>
            <c:bubble3D val="0"/>
            <c:spPr>
              <a:solidFill>
                <a:schemeClr val="dk1">
                  <a:tint val="885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318-4BD0-B5C8-9CB2991926F6}"/>
              </c:ext>
            </c:extLst>
          </c:dPt>
          <c:dPt>
            <c:idx val="8"/>
            <c:bubble3D val="0"/>
            <c:spPr>
              <a:solidFill>
                <a:schemeClr val="dk1">
                  <a:tint val="5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8318-4BD0-B5C8-9CB2991926F6}"/>
              </c:ext>
            </c:extLst>
          </c:dPt>
          <c:cat>
            <c:strRef>
              <c:f>Sheet1!$A$2:$A$10</c:f>
              <c:strCache>
                <c:ptCount val="8"/>
                <c:pt idx="0">
                  <c:v>Test &amp; QA</c:v>
                </c:pt>
                <c:pt idx="1">
                  <c:v>Issues &amp; Defects Mgmt.</c:v>
                </c:pt>
                <c:pt idx="2">
                  <c:v>Change &amp; Configuration</c:v>
                </c:pt>
                <c:pt idx="3">
                  <c:v>Audits Metrics Repors</c:v>
                </c:pt>
                <c:pt idx="4">
                  <c:v>Resource Mgmt.</c:v>
                </c:pt>
                <c:pt idx="5">
                  <c:v>Build &amp; Release Mgmt.</c:v>
                </c:pt>
                <c:pt idx="6">
                  <c:v>SW Variant Mgmt.</c:v>
                </c:pt>
                <c:pt idx="7">
                  <c:v>SW Requirements Mgmt.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12.5</c:v>
                </c:pt>
                <c:pt idx="1">
                  <c:v>12.5</c:v>
                </c:pt>
                <c:pt idx="2">
                  <c:v>12.5</c:v>
                </c:pt>
                <c:pt idx="3">
                  <c:v>12.5</c:v>
                </c:pt>
                <c:pt idx="4">
                  <c:v>12.5</c:v>
                </c:pt>
                <c:pt idx="5">
                  <c:v>12.5</c:v>
                </c:pt>
                <c:pt idx="6">
                  <c:v>12.5</c:v>
                </c:pt>
                <c:pt idx="7">
                  <c:v>12.5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8318-4BD0-B5C8-9CB299192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BD6455-E899-43BE-9902-7DC908F127D0}" type="datetimeFigureOut">
              <a:rPr lang="ko-KR" altLang="en-US"/>
              <a:pPr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706804-483E-424C-9337-D71DD41653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0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040882-9C30-499A-99A7-51DE307ECAE4}" type="datetimeFigureOut">
              <a:rPr lang="ko-KR" altLang="en-US"/>
              <a:pPr>
                <a:defRPr/>
              </a:pPr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C6B684-FEF7-47A8-96AC-2CA2C14610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1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1BFF39-737A-4CE6-8061-9D46756E4C0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04083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0415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3608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2682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48249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7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2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07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3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2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0458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2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69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72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0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50448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8873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9294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6926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9342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238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783C24-6827-4984-867A-3C14D617280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615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4B9B0-E688-4C54-B7D1-2B1E3ED9C00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32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4B9B0-E688-4C54-B7D1-2B1E3ED9C004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6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6685" y="1609540"/>
            <a:ext cx="3752629" cy="415498"/>
          </a:xfrm>
        </p:spPr>
        <p:txBody>
          <a:bodyPr anchor="b"/>
          <a:lstStyle>
            <a:lvl1pPr algn="ctr">
              <a:defRPr sz="3000" b="1">
                <a:latin typeface="Arial Narrow" panose="020B0606020202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Picture 11" descr="D:\조직문화\로고\LGE_CI_LOGO\누끼 컷\LGE_Logo_3D_Tagline(W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6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962" y="173109"/>
            <a:ext cx="2508700" cy="276999"/>
          </a:xfrm>
        </p:spPr>
        <p:txBody>
          <a:bodyPr/>
          <a:lstStyle>
            <a:lvl1pPr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83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50883" y="3013503"/>
            <a:ext cx="2609689" cy="415498"/>
          </a:xfrm>
        </p:spPr>
        <p:txBody>
          <a:bodyPr/>
          <a:lstStyle>
            <a:lvl1pPr algn="ctr">
              <a:defRPr b="1" u="sng">
                <a:latin typeface="Arial Narrow" panose="020B0606020202030204" pitchFamily="34" charset="0"/>
              </a:defRPr>
            </a:lvl1pPr>
          </a:lstStyle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pic>
        <p:nvPicPr>
          <p:cNvPr id="3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752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99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6635" y="1687381"/>
            <a:ext cx="2952731" cy="337657"/>
          </a:xfrm>
        </p:spPr>
        <p:txBody>
          <a:bodyPr anchor="b"/>
          <a:lstStyle>
            <a:lvl1pPr algn="ctr">
              <a:defRPr sz="2438" b="1">
                <a:latin typeface="Arial Narrow" panose="020B0606020202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7" name="Picture 11" descr="D:\조직문화\로고\LGE_CI_LOGO\누끼 컷\LGE_Logo_3D_Tagline(W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9" y="141868"/>
            <a:ext cx="1409001" cy="61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349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962" y="199079"/>
            <a:ext cx="1971694" cy="225062"/>
          </a:xfrm>
        </p:spPr>
        <p:txBody>
          <a:bodyPr/>
          <a:lstStyle>
            <a:lvl1pPr>
              <a:defRPr sz="1625" b="1">
                <a:latin typeface="Arial Narrow" panose="020B0606020202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463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752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46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894540" y="3052423"/>
            <a:ext cx="2122376" cy="337657"/>
          </a:xfrm>
        </p:spPr>
        <p:txBody>
          <a:bodyPr/>
          <a:lstStyle>
            <a:lvl1pPr algn="ctr">
              <a:defRPr b="1" u="sng">
                <a:latin typeface="Arial Narrow" panose="020B0606020202030204" pitchFamily="34" charset="0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  <p:pic>
        <p:nvPicPr>
          <p:cNvPr id="3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752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587670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191" y="579844"/>
            <a:ext cx="2369238" cy="270074"/>
          </a:xfrm>
        </p:spPr>
        <p:txBody>
          <a:bodyPr/>
          <a:lstStyle>
            <a:lvl1pPr>
              <a:defRPr sz="1950" b="1">
                <a:latin typeface="Arial Narrow" panose="020B060602020203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536575" y="914400"/>
            <a:ext cx="4320000" cy="88900"/>
          </a:xfrm>
          <a:prstGeom prst="rect">
            <a:avLst/>
          </a:prstGeom>
          <a:solidFill>
            <a:srgbClr val="969696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 sz="894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5025008" y="548682"/>
            <a:ext cx="649287" cy="5975945"/>
          </a:xfrm>
          <a:prstGeom prst="rect">
            <a:avLst/>
          </a:prstGeom>
          <a:solidFill>
            <a:srgbClr val="969696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 sz="894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752" y="6386473"/>
            <a:ext cx="971368" cy="421758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 userDrawn="1"/>
        </p:nvCxnSpPr>
        <p:spPr>
          <a:xfrm>
            <a:off x="0" y="5715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0"/>
            <a:ext cx="741045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+mj-lt"/>
              <a:ea typeface="+mj-ea"/>
              <a:cs typeface="+mj-cs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733425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25975" y="6475413"/>
            <a:ext cx="65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AE4E43-32BA-4A50-AD99-C5A28683E6B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6" t="48445" r="52287" b="29688"/>
          <a:stretch>
            <a:fillRect/>
          </a:stretch>
        </p:blipFill>
        <p:spPr bwMode="auto">
          <a:xfrm>
            <a:off x="69850" y="6426200"/>
            <a:ext cx="7794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5399" y="6346235"/>
            <a:ext cx="916777" cy="3980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4120080" y="222548"/>
            <a:ext cx="1665841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LG스마트체 Regular" pitchFamily="50" charset="-127"/>
                <a:ea typeface="LG스마트체 Regular" pitchFamily="50" charset="-127"/>
              </a:rPr>
              <a:t>LGE Internal Use Only</a:t>
            </a:r>
            <a:endParaRPr kumimoji="0" lang="ko-KR" altLang="en-US" sz="12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LG스마트체 Regular" pitchFamily="50" charset="-127"/>
              <a:ea typeface="LG스마트체 Regular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4484" y="2125328"/>
            <a:ext cx="3752630" cy="4154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208463" y="61385"/>
            <a:ext cx="1231427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7819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4484" y="2164248"/>
            <a:ext cx="3053721" cy="33765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208464" y="19051"/>
            <a:ext cx="1048685" cy="2174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13" dirty="0">
                <a:solidFill>
                  <a:prstClr val="white">
                    <a:lumMod val="75000"/>
                  </a:prstClr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488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2438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195263" y="171450"/>
            <a:ext cx="741045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 dirty="0" smtClean="0"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733425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25975" y="6475413"/>
            <a:ext cx="65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AE4E43-32BA-4A50-AD99-C5A28683E6B2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6" t="48445" r="52287" b="29688"/>
          <a:stretch>
            <a:fillRect/>
          </a:stretch>
        </p:blipFill>
        <p:spPr bwMode="auto">
          <a:xfrm>
            <a:off x="69850" y="6426200"/>
            <a:ext cx="7794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5399" y="6346235"/>
            <a:ext cx="916777" cy="3980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4120080" y="222548"/>
            <a:ext cx="1665841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solidFill>
                  <a:prstClr val="white">
                    <a:lumMod val="75000"/>
                  </a:prstClr>
                </a:solidFill>
                <a:latin typeface="LG스마트체 Regular" pitchFamily="50" charset="-127"/>
                <a:ea typeface="LG스마트체 Regular" pitchFamily="50" charset="-127"/>
              </a:rPr>
              <a:t>LGE Internal Use Only</a:t>
            </a:r>
            <a:endParaRPr kumimoji="0" lang="ko-KR" altLang="en-US" sz="1200" kern="0" dirty="0">
              <a:solidFill>
                <a:prstClr val="white">
                  <a:lumMod val="75000"/>
                </a:prstClr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99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png"/><Relationship Id="rId17" Type="http://schemas.openxmlformats.org/officeDocument/2006/relationships/image" Target="../media/image34.gif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gif"/><Relationship Id="rId15" Type="http://schemas.openxmlformats.org/officeDocument/2006/relationships/image" Target="../media/image32.png"/><Relationship Id="rId10" Type="http://schemas.openxmlformats.org/officeDocument/2006/relationships/image" Target="../media/image27.gif"/><Relationship Id="rId4" Type="http://schemas.openxmlformats.org/officeDocument/2006/relationships/image" Target="../media/image21.png"/><Relationship Id="rId9" Type="http://schemas.openxmlformats.org/officeDocument/2006/relationships/image" Target="../media/image26.gif"/><Relationship Id="rId1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slide" Target="slide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61.png"/><Relationship Id="rId12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microsoft.com/office/2007/relationships/hdphoto" Target="../media/hdphoto3.wdp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49275"/>
            <a:ext cx="9906000" cy="2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315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2690813" y="1384300"/>
            <a:ext cx="4368800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ko-KR" sz="3600" b="1" dirty="0" smtClean="0">
                <a:solidFill>
                  <a:srgbClr val="C5003D"/>
                </a:solidFill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lang="ko-KR" altLang="en-US" sz="3600" b="1" smtClean="0">
                <a:solidFill>
                  <a:srgbClr val="C5003D"/>
                </a:solidFill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lang="en-US" altLang="ko-KR" sz="3600" b="1" dirty="0" smtClean="0">
                <a:solidFill>
                  <a:srgbClr val="C5003D"/>
                </a:solidFill>
                <a:latin typeface="LG스마트체 Regular" pitchFamily="50" charset="-127"/>
                <a:ea typeface="LG스마트체 Regular" pitchFamily="50" charset="-127"/>
              </a:rPr>
              <a:t>Process</a:t>
            </a:r>
            <a:endParaRPr lang="ko-KR" altLang="en-US" sz="3600" b="1" dirty="0" smtClean="0">
              <a:solidFill>
                <a:srgbClr val="C5003D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6988" y="4335463"/>
            <a:ext cx="4945062" cy="94897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(1) 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SW Process</a:t>
            </a:r>
            <a:r>
              <a:rPr kumimoji="0"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의 이해</a:t>
            </a:r>
            <a:endParaRPr kumimoji="0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(2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) H&amp;A SW </a:t>
            </a:r>
            <a:r>
              <a:rPr kumimoji="0"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Process</a:t>
            </a:r>
            <a:r>
              <a:rPr kumimoji="0"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의 이해</a:t>
            </a:r>
            <a:endParaRPr kumimoji="0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300288" y="3976688"/>
            <a:ext cx="522763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300288" y="6021388"/>
            <a:ext cx="52276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00288" y="4049713"/>
            <a:ext cx="52276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9" t="22639" r="34695" b="21251"/>
          <a:stretch>
            <a:fillRect/>
          </a:stretch>
        </p:blipFill>
        <p:spPr bwMode="auto">
          <a:xfrm>
            <a:off x="1028700" y="2605088"/>
            <a:ext cx="7350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793750" y="2320925"/>
            <a:ext cx="8372475" cy="1223963"/>
          </a:xfrm>
          <a:prstGeom prst="roundRect">
            <a:avLst>
              <a:gd name="adj" fmla="val 8852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11350" y="2565400"/>
            <a:ext cx="7218363" cy="731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6700" indent="-2667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u"/>
              <a:defRPr/>
            </a:pPr>
            <a:r>
              <a:rPr kumimoji="0"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600" b="1">
                <a:latin typeface="LG스마트체 Regular" pitchFamily="50" charset="-127"/>
                <a:ea typeface="LG스마트체 Regular" pitchFamily="50" charset="-127"/>
              </a:rPr>
              <a:t>학습목표 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1. SW</a:t>
            </a:r>
            <a:r>
              <a:rPr kumimoji="0" lang="ko-KR" altLang="en-US" sz="1600" b="1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Engineering</a:t>
            </a:r>
            <a:r>
              <a:rPr kumimoji="0"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에서 정의하는 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SW Process</a:t>
            </a:r>
            <a:r>
              <a:rPr kumimoji="0"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를 이해한다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en-US" altLang="ko-KR" sz="1600" b="1" dirty="0">
              <a:latin typeface="LG스마트체 Regular" pitchFamily="50" charset="-127"/>
              <a:ea typeface="LG스마트체 Regular" pitchFamily="50" charset="-127"/>
            </a:endParaRPr>
          </a:p>
          <a:p>
            <a:pPr marL="266700" indent="-2667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u"/>
              <a:defRPr/>
            </a:pPr>
            <a:r>
              <a:rPr kumimoji="0" lang="en-US" altLang="ko-KR" sz="1600" b="1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600" b="1">
                <a:latin typeface="LG스마트체 Regular" pitchFamily="50" charset="-127"/>
                <a:ea typeface="LG스마트체 Regular" pitchFamily="50" charset="-127"/>
              </a:rPr>
              <a:t>학습목표 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2. H&amp;A SW </a:t>
            </a:r>
            <a:r>
              <a:rPr kumimoji="0"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Process</a:t>
            </a:r>
            <a:r>
              <a:rPr kumimoji="0" lang="ko-KR" altLang="en-US" sz="1600" b="1" smtClean="0">
                <a:latin typeface="LG스마트체 Regular" pitchFamily="50" charset="-127"/>
                <a:ea typeface="LG스마트체 Regular" pitchFamily="50" charset="-127"/>
              </a:rPr>
              <a:t>를 이해한다</a:t>
            </a:r>
            <a:r>
              <a:rPr kumimoji="0" lang="en-US" altLang="ko-KR" sz="1600" b="1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6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V - Model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908050"/>
            <a:ext cx="8970963" cy="14927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폭포수 모델에 테스트 단계를 추가하여 테스트 단계가 분석 및 설계와 어떻게 연관되어 있는지 나타내는 모델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각 개발 단계를 검증하는 초점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어느 단계에 발생한 오류인지 추적성을 보장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적용 케이스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높은 신뢰성을 요구하는 소프트웨어에 적용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단점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불필요한 다중의 문서를 생산할 가능성이 많고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프로세스 진행 과정에 변경될 수 있는데 이를 수용할 수 없음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36" name="그룹 35"/>
          <p:cNvGrpSpPr>
            <a:grpSpLocks/>
          </p:cNvGrpSpPr>
          <p:nvPr/>
        </p:nvGrpSpPr>
        <p:grpSpPr bwMode="auto">
          <a:xfrm>
            <a:off x="1858751" y="2852936"/>
            <a:ext cx="6110709" cy="3520430"/>
            <a:chOff x="568325" y="1357313"/>
            <a:chExt cx="8943975" cy="4930775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 rot="2046358" flipH="1">
              <a:off x="6819900" y="1493838"/>
              <a:ext cx="781050" cy="4787900"/>
            </a:xfrm>
            <a:prstGeom prst="rect">
              <a:avLst/>
            </a:prstGeom>
            <a:solidFill>
              <a:srgbClr val="A5A5A5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 rot="19553642">
              <a:off x="2439988" y="1357313"/>
              <a:ext cx="781050" cy="4930775"/>
            </a:xfrm>
            <a:prstGeom prst="rect">
              <a:avLst/>
            </a:prstGeom>
            <a:solidFill>
              <a:srgbClr val="A5A5A5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012825" y="2551113"/>
              <a:ext cx="1851025" cy="576263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Analysis</a:t>
              </a: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AutoShape 8"/>
            <p:cNvSpPr>
              <a:spLocks noChangeArrowheads="1"/>
            </p:cNvSpPr>
            <p:nvPr/>
          </p:nvSpPr>
          <p:spPr bwMode="auto">
            <a:xfrm>
              <a:off x="1812925" y="3775076"/>
              <a:ext cx="1851025" cy="576262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High Level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Design</a:t>
              </a: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2478088" y="4710113"/>
              <a:ext cx="1852612" cy="576263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Low Level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Design</a:t>
              </a: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auto">
            <a:xfrm>
              <a:off x="3886200" y="5564188"/>
              <a:ext cx="2311400" cy="576263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Implementation</a:t>
              </a: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3" name="AutoShape 11"/>
            <p:cNvSpPr>
              <a:spLocks noChangeArrowheads="1"/>
            </p:cNvSpPr>
            <p:nvPr/>
          </p:nvSpPr>
          <p:spPr bwMode="auto">
            <a:xfrm>
              <a:off x="5681663" y="4710113"/>
              <a:ext cx="1851025" cy="576263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Unit Test</a:t>
              </a:r>
            </a:p>
          </p:txBody>
        </p:sp>
        <p:sp>
          <p:nvSpPr>
            <p:cNvPr id="44" name="AutoShape 12"/>
            <p:cNvSpPr>
              <a:spLocks noChangeArrowheads="1"/>
            </p:cNvSpPr>
            <p:nvPr/>
          </p:nvSpPr>
          <p:spPr bwMode="auto">
            <a:xfrm>
              <a:off x="6451600" y="3775076"/>
              <a:ext cx="1851025" cy="576262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Integration Test</a:t>
              </a:r>
            </a:p>
          </p:txBody>
        </p:sp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7240588" y="2551113"/>
              <a:ext cx="1852612" cy="576263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System Test</a:t>
              </a:r>
            </a:p>
          </p:txBody>
        </p:sp>
        <p:cxnSp>
          <p:nvCxnSpPr>
            <p:cNvPr id="46" name="AutoShape 14"/>
            <p:cNvCxnSpPr>
              <a:cxnSpLocks noChangeShapeType="1"/>
              <a:stCxn id="39" idx="3"/>
              <a:endCxn id="45" idx="1"/>
            </p:cNvCxnSpPr>
            <p:nvPr/>
          </p:nvCxnSpPr>
          <p:spPr bwMode="auto">
            <a:xfrm>
              <a:off x="2863850" y="2839244"/>
              <a:ext cx="4376738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5"/>
            <p:cNvCxnSpPr>
              <a:cxnSpLocks noChangeShapeType="1"/>
              <a:stCxn id="40" idx="3"/>
              <a:endCxn id="44" idx="1"/>
            </p:cNvCxnSpPr>
            <p:nvPr/>
          </p:nvCxnSpPr>
          <p:spPr bwMode="auto">
            <a:xfrm>
              <a:off x="3663950" y="4063207"/>
              <a:ext cx="2787650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6"/>
            <p:cNvCxnSpPr>
              <a:cxnSpLocks noChangeShapeType="1"/>
              <a:stCxn id="41" idx="3"/>
              <a:endCxn id="43" idx="1"/>
            </p:cNvCxnSpPr>
            <p:nvPr/>
          </p:nvCxnSpPr>
          <p:spPr bwMode="auto">
            <a:xfrm>
              <a:off x="4330700" y="4998244"/>
              <a:ext cx="1350963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7"/>
            <p:cNvCxnSpPr>
              <a:cxnSpLocks noChangeShapeType="1"/>
              <a:stCxn id="39" idx="2"/>
              <a:endCxn id="40" idx="0"/>
            </p:cNvCxnSpPr>
            <p:nvPr/>
          </p:nvCxnSpPr>
          <p:spPr bwMode="auto">
            <a:xfrm rot="16200000" flipH="1">
              <a:off x="2014538" y="3051175"/>
              <a:ext cx="647700" cy="8001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8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2892029" y="4197747"/>
              <a:ext cx="358775" cy="66595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19"/>
            <p:cNvCxnSpPr>
              <a:cxnSpLocks noChangeShapeType="1"/>
              <a:stCxn id="41" idx="2"/>
              <a:endCxn id="42" idx="1"/>
            </p:cNvCxnSpPr>
            <p:nvPr/>
          </p:nvCxnSpPr>
          <p:spPr bwMode="auto">
            <a:xfrm rot="16200000" flipH="1">
              <a:off x="3362325" y="5328443"/>
              <a:ext cx="565944" cy="481807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0"/>
            <p:cNvCxnSpPr>
              <a:cxnSpLocks noChangeShapeType="1"/>
              <a:stCxn id="42" idx="3"/>
              <a:endCxn id="43" idx="2"/>
            </p:cNvCxnSpPr>
            <p:nvPr/>
          </p:nvCxnSpPr>
          <p:spPr bwMode="auto">
            <a:xfrm flipV="1">
              <a:off x="6197601" y="5286375"/>
              <a:ext cx="409575" cy="565944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21"/>
            <p:cNvCxnSpPr>
              <a:cxnSpLocks noChangeShapeType="1"/>
              <a:stCxn id="43" idx="0"/>
              <a:endCxn id="44" idx="2"/>
            </p:cNvCxnSpPr>
            <p:nvPr/>
          </p:nvCxnSpPr>
          <p:spPr bwMode="auto">
            <a:xfrm rot="-5400000">
              <a:off x="6812756" y="4145757"/>
              <a:ext cx="358775" cy="76993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2"/>
            <p:cNvCxnSpPr>
              <a:cxnSpLocks noChangeShapeType="1"/>
              <a:stCxn id="44" idx="0"/>
              <a:endCxn id="45" idx="2"/>
            </p:cNvCxnSpPr>
            <p:nvPr/>
          </p:nvCxnSpPr>
          <p:spPr bwMode="auto">
            <a:xfrm rot="-5400000">
              <a:off x="7448551" y="3055937"/>
              <a:ext cx="647700" cy="79057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AutoShape 23"/>
            <p:cNvSpPr>
              <a:spLocks noChangeArrowheads="1"/>
            </p:cNvSpPr>
            <p:nvPr/>
          </p:nvSpPr>
          <p:spPr bwMode="auto">
            <a:xfrm>
              <a:off x="568325" y="1543051"/>
              <a:ext cx="1851025" cy="576262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Requirements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AutoShape 24"/>
            <p:cNvSpPr>
              <a:spLocks noChangeArrowheads="1"/>
            </p:cNvSpPr>
            <p:nvPr/>
          </p:nvSpPr>
          <p:spPr bwMode="auto">
            <a:xfrm>
              <a:off x="7661275" y="1543051"/>
              <a:ext cx="1851025" cy="576262"/>
            </a:xfrm>
            <a:prstGeom prst="roundRect">
              <a:avLst>
                <a:gd name="adj" fmla="val 16667"/>
              </a:avLst>
            </a:prstGeom>
            <a:solidFill>
              <a:srgbClr val="C5003D"/>
            </a:solidFill>
            <a:ln w="25400" cap="flat" cmpd="sng" algn="ctr">
              <a:solidFill>
                <a:srgbClr val="C5003D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Acceptance Test</a:t>
              </a:r>
            </a:p>
          </p:txBody>
        </p:sp>
        <p:cxnSp>
          <p:nvCxnSpPr>
            <p:cNvPr id="57" name="AutoShape 25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2419350" y="1831182"/>
              <a:ext cx="5241925" cy="158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26"/>
            <p:cNvCxnSpPr>
              <a:cxnSpLocks noChangeShapeType="1"/>
              <a:stCxn id="55" idx="2"/>
              <a:endCxn id="39" idx="0"/>
            </p:cNvCxnSpPr>
            <p:nvPr/>
          </p:nvCxnSpPr>
          <p:spPr bwMode="auto">
            <a:xfrm rot="16200000" flipH="1">
              <a:off x="1500188" y="2112963"/>
              <a:ext cx="431800" cy="4445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27"/>
            <p:cNvCxnSpPr>
              <a:cxnSpLocks noChangeShapeType="1"/>
              <a:stCxn id="45" idx="0"/>
              <a:endCxn id="56" idx="2"/>
            </p:cNvCxnSpPr>
            <p:nvPr/>
          </p:nvCxnSpPr>
          <p:spPr bwMode="auto">
            <a:xfrm rot="-5400000">
              <a:off x="8161338" y="2125663"/>
              <a:ext cx="431800" cy="4191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3317875" y="1470025"/>
              <a:ext cx="22605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Acceptance Test Plan &amp; Design</a:t>
              </a: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3517900" y="2478088"/>
              <a:ext cx="19768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System Test Plan &amp; Design</a:t>
              </a: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4010025" y="3536950"/>
              <a:ext cx="12987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Integration Test 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Plan &amp; Design</a:t>
              </a: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4230688" y="4287838"/>
              <a:ext cx="11063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Unit Test 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Plan &amp; Design</a:t>
              </a:r>
              <a:endPara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V - Model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1616" y="908050"/>
            <a:ext cx="8970963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Verification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Are we building the 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product RIGHT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Verification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이 다 되었으면 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CORRECT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실수가 없고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누락된 것이 없고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u="sng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명세대로 이행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하는 것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19619" y="1196752"/>
            <a:ext cx="4485909" cy="2259614"/>
            <a:chOff x="5097016" y="1124744"/>
            <a:chExt cx="4485909" cy="2259614"/>
          </a:xfrm>
        </p:grpSpPr>
        <p:grpSp>
          <p:nvGrpSpPr>
            <p:cNvPr id="36" name="그룹 35"/>
            <p:cNvGrpSpPr>
              <a:grpSpLocks/>
            </p:cNvGrpSpPr>
            <p:nvPr/>
          </p:nvGrpSpPr>
          <p:grpSpPr bwMode="auto">
            <a:xfrm>
              <a:off x="5587594" y="1124744"/>
              <a:ext cx="3482584" cy="2259614"/>
              <a:chOff x="568325" y="1357313"/>
              <a:chExt cx="8943975" cy="4930775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 rot="2046358" flipH="1">
                <a:off x="6819900" y="1493838"/>
                <a:ext cx="781050" cy="4787900"/>
              </a:xfrm>
              <a:prstGeom prst="rect">
                <a:avLst/>
              </a:prstGeom>
              <a:solidFill>
                <a:srgbClr val="A5A5A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 rot="19553642">
                <a:off x="2439988" y="1357313"/>
                <a:ext cx="781050" cy="4930775"/>
              </a:xfrm>
              <a:prstGeom prst="rect">
                <a:avLst/>
              </a:prstGeom>
              <a:solidFill>
                <a:srgbClr val="A5A5A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9" name="AutoShape 7"/>
              <p:cNvSpPr>
                <a:spLocks noChangeArrowheads="1"/>
              </p:cNvSpPr>
              <p:nvPr/>
            </p:nvSpPr>
            <p:spPr bwMode="auto">
              <a:xfrm>
                <a:off x="1012825" y="2551113"/>
                <a:ext cx="1851025" cy="576263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Analysis</a:t>
                </a:r>
                <a:endParaRPr kumimoji="1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40" name="AutoShape 8"/>
              <p:cNvSpPr>
                <a:spLocks noChangeArrowheads="1"/>
              </p:cNvSpPr>
              <p:nvPr/>
            </p:nvSpPr>
            <p:spPr bwMode="auto">
              <a:xfrm>
                <a:off x="1812925" y="3775076"/>
                <a:ext cx="1851025" cy="576262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High Level 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Design</a:t>
                </a:r>
                <a:endParaRPr kumimoji="1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41" name="AutoShape 9"/>
              <p:cNvSpPr>
                <a:spLocks noChangeArrowheads="1"/>
              </p:cNvSpPr>
              <p:nvPr/>
            </p:nvSpPr>
            <p:spPr bwMode="auto">
              <a:xfrm>
                <a:off x="2478088" y="4710113"/>
                <a:ext cx="1852612" cy="576263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Low Level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Design</a:t>
                </a:r>
                <a:endParaRPr kumimoji="1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42" name="AutoShape 10"/>
              <p:cNvSpPr>
                <a:spLocks noChangeArrowheads="1"/>
              </p:cNvSpPr>
              <p:nvPr/>
            </p:nvSpPr>
            <p:spPr bwMode="auto">
              <a:xfrm>
                <a:off x="3886200" y="5564188"/>
                <a:ext cx="2311400" cy="576263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Implementation</a:t>
                </a:r>
                <a:endParaRPr kumimoji="1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43" name="AutoShape 11"/>
              <p:cNvSpPr>
                <a:spLocks noChangeArrowheads="1"/>
              </p:cNvSpPr>
              <p:nvPr/>
            </p:nvSpPr>
            <p:spPr bwMode="auto">
              <a:xfrm>
                <a:off x="5681663" y="4710113"/>
                <a:ext cx="1851025" cy="576263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Unit Test</a:t>
                </a:r>
              </a:p>
            </p:txBody>
          </p:sp>
          <p:sp>
            <p:nvSpPr>
              <p:cNvPr id="44" name="AutoShape 12"/>
              <p:cNvSpPr>
                <a:spLocks noChangeArrowheads="1"/>
              </p:cNvSpPr>
              <p:nvPr/>
            </p:nvSpPr>
            <p:spPr bwMode="auto">
              <a:xfrm>
                <a:off x="6451600" y="3775076"/>
                <a:ext cx="1851025" cy="576262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Integration Test</a:t>
                </a:r>
              </a:p>
            </p:txBody>
          </p:sp>
          <p:sp>
            <p:nvSpPr>
              <p:cNvPr id="45" name="AutoShape 13"/>
              <p:cNvSpPr>
                <a:spLocks noChangeArrowheads="1"/>
              </p:cNvSpPr>
              <p:nvPr/>
            </p:nvSpPr>
            <p:spPr bwMode="auto">
              <a:xfrm>
                <a:off x="7240588" y="2551113"/>
                <a:ext cx="1852612" cy="576263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System Test</a:t>
                </a:r>
              </a:p>
            </p:txBody>
          </p:sp>
          <p:cxnSp>
            <p:nvCxnSpPr>
              <p:cNvPr id="46" name="AutoShape 14"/>
              <p:cNvCxnSpPr>
                <a:cxnSpLocks noChangeShapeType="1"/>
                <a:stCxn id="39" idx="3"/>
                <a:endCxn id="45" idx="1"/>
              </p:cNvCxnSpPr>
              <p:nvPr/>
            </p:nvCxnSpPr>
            <p:spPr bwMode="auto">
              <a:xfrm>
                <a:off x="2863850" y="2839244"/>
                <a:ext cx="4376738" cy="158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15"/>
              <p:cNvCxnSpPr>
                <a:cxnSpLocks noChangeShapeType="1"/>
                <a:stCxn id="40" idx="3"/>
                <a:endCxn id="44" idx="1"/>
              </p:cNvCxnSpPr>
              <p:nvPr/>
            </p:nvCxnSpPr>
            <p:spPr bwMode="auto">
              <a:xfrm>
                <a:off x="3663950" y="4063207"/>
                <a:ext cx="2787650" cy="158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16"/>
              <p:cNvCxnSpPr>
                <a:cxnSpLocks noChangeShapeType="1"/>
                <a:stCxn id="41" idx="3"/>
                <a:endCxn id="43" idx="1"/>
              </p:cNvCxnSpPr>
              <p:nvPr/>
            </p:nvCxnSpPr>
            <p:spPr bwMode="auto">
              <a:xfrm>
                <a:off x="4330700" y="4998244"/>
                <a:ext cx="1350963" cy="158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17"/>
              <p:cNvCxnSpPr>
                <a:cxnSpLocks noChangeShapeType="1"/>
                <a:stCxn id="39" idx="2"/>
                <a:endCxn id="40" idx="0"/>
              </p:cNvCxnSpPr>
              <p:nvPr/>
            </p:nvCxnSpPr>
            <p:spPr bwMode="auto">
              <a:xfrm rot="16200000" flipH="1">
                <a:off x="2014538" y="3051175"/>
                <a:ext cx="647700" cy="8001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AutoShape 18"/>
              <p:cNvCxnSpPr>
                <a:cxnSpLocks noChangeShapeType="1"/>
                <a:stCxn id="40" idx="2"/>
                <a:endCxn id="41" idx="0"/>
              </p:cNvCxnSpPr>
              <p:nvPr/>
            </p:nvCxnSpPr>
            <p:spPr bwMode="auto">
              <a:xfrm rot="16200000" flipH="1">
                <a:off x="2892029" y="4197747"/>
                <a:ext cx="358775" cy="665956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19"/>
              <p:cNvCxnSpPr>
                <a:cxnSpLocks noChangeShapeType="1"/>
                <a:stCxn id="41" idx="2"/>
                <a:endCxn id="42" idx="1"/>
              </p:cNvCxnSpPr>
              <p:nvPr/>
            </p:nvCxnSpPr>
            <p:spPr bwMode="auto">
              <a:xfrm rot="16200000" flipH="1">
                <a:off x="3362325" y="5328443"/>
                <a:ext cx="565944" cy="481807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AutoShape 20"/>
              <p:cNvCxnSpPr>
                <a:cxnSpLocks noChangeShapeType="1"/>
                <a:stCxn id="42" idx="3"/>
                <a:endCxn id="43" idx="2"/>
              </p:cNvCxnSpPr>
              <p:nvPr/>
            </p:nvCxnSpPr>
            <p:spPr bwMode="auto">
              <a:xfrm flipV="1">
                <a:off x="6197601" y="5286375"/>
                <a:ext cx="409575" cy="565944"/>
              </a:xfrm>
              <a:prstGeom prst="bentConnector2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AutoShape 21"/>
              <p:cNvCxnSpPr>
                <a:cxnSpLocks noChangeShapeType="1"/>
                <a:stCxn id="43" idx="0"/>
                <a:endCxn id="44" idx="2"/>
              </p:cNvCxnSpPr>
              <p:nvPr/>
            </p:nvCxnSpPr>
            <p:spPr bwMode="auto">
              <a:xfrm rot="-5400000">
                <a:off x="6812756" y="4145757"/>
                <a:ext cx="358775" cy="76993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22"/>
              <p:cNvCxnSpPr>
                <a:cxnSpLocks noChangeShapeType="1"/>
                <a:stCxn id="44" idx="0"/>
                <a:endCxn id="45" idx="2"/>
              </p:cNvCxnSpPr>
              <p:nvPr/>
            </p:nvCxnSpPr>
            <p:spPr bwMode="auto">
              <a:xfrm rot="-5400000">
                <a:off x="7448551" y="3055937"/>
                <a:ext cx="647700" cy="790575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AutoShape 23"/>
              <p:cNvSpPr>
                <a:spLocks noChangeArrowheads="1"/>
              </p:cNvSpPr>
              <p:nvPr/>
            </p:nvSpPr>
            <p:spPr bwMode="auto">
              <a:xfrm>
                <a:off x="568325" y="1543051"/>
                <a:ext cx="1851025" cy="576262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Requirements</a:t>
                </a:r>
                <a:endParaRPr kumimoji="1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56" name="AutoShape 24"/>
              <p:cNvSpPr>
                <a:spLocks noChangeArrowheads="1"/>
              </p:cNvSpPr>
              <p:nvPr/>
            </p:nvSpPr>
            <p:spPr bwMode="auto">
              <a:xfrm>
                <a:off x="7661275" y="1543051"/>
                <a:ext cx="1851025" cy="576262"/>
              </a:xfrm>
              <a:prstGeom prst="roundRect">
                <a:avLst>
                  <a:gd name="adj" fmla="val 16667"/>
                </a:avLst>
              </a:prstGeom>
              <a:solidFill>
                <a:srgbClr val="C5003D"/>
              </a:solidFill>
              <a:ln w="25400" cap="flat" cmpd="sng" algn="ctr">
                <a:solidFill>
                  <a:srgbClr val="C5003D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Acceptance Test</a:t>
                </a:r>
              </a:p>
            </p:txBody>
          </p:sp>
          <p:cxnSp>
            <p:nvCxnSpPr>
              <p:cNvPr id="57" name="AutoShape 25"/>
              <p:cNvCxnSpPr>
                <a:cxnSpLocks noChangeShapeType="1"/>
                <a:stCxn id="55" idx="3"/>
                <a:endCxn id="56" idx="1"/>
              </p:cNvCxnSpPr>
              <p:nvPr/>
            </p:nvCxnSpPr>
            <p:spPr bwMode="auto">
              <a:xfrm>
                <a:off x="2419350" y="1831182"/>
                <a:ext cx="5241925" cy="1588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26"/>
              <p:cNvCxnSpPr>
                <a:cxnSpLocks noChangeShapeType="1"/>
                <a:stCxn id="55" idx="2"/>
                <a:endCxn id="39" idx="0"/>
              </p:cNvCxnSpPr>
              <p:nvPr/>
            </p:nvCxnSpPr>
            <p:spPr bwMode="auto">
              <a:xfrm rot="16200000" flipH="1">
                <a:off x="1500188" y="2112963"/>
                <a:ext cx="431800" cy="4445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27"/>
              <p:cNvCxnSpPr>
                <a:cxnSpLocks noChangeShapeType="1"/>
                <a:stCxn id="45" idx="0"/>
                <a:endCxn id="56" idx="2"/>
              </p:cNvCxnSpPr>
              <p:nvPr/>
            </p:nvCxnSpPr>
            <p:spPr bwMode="auto">
              <a:xfrm rot="-5400000">
                <a:off x="8161338" y="2125663"/>
                <a:ext cx="431800" cy="4191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" name="Text Box 28"/>
              <p:cNvSpPr txBox="1">
                <a:spLocks noChangeArrowheads="1"/>
              </p:cNvSpPr>
              <p:nvPr/>
            </p:nvSpPr>
            <p:spPr bwMode="auto">
              <a:xfrm>
                <a:off x="3317874" y="1384016"/>
                <a:ext cx="4043555" cy="47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Acceptance Test Plan &amp; Design</a:t>
                </a:r>
                <a:endParaRPr kumimoji="0" lang="ko-KR" alt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1" name="Text Box 29"/>
              <p:cNvSpPr txBox="1">
                <a:spLocks noChangeArrowheads="1"/>
              </p:cNvSpPr>
              <p:nvPr/>
            </p:nvSpPr>
            <p:spPr bwMode="auto">
              <a:xfrm>
                <a:off x="3517901" y="2392080"/>
                <a:ext cx="3553650" cy="470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System Test Plan &amp; Design</a:t>
                </a:r>
                <a:endParaRPr kumimoji="0" lang="ko-KR" alt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4004023" y="3301896"/>
                <a:ext cx="2384469" cy="738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Integration Test </a:t>
                </a:r>
              </a:p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Plan &amp; Design</a:t>
                </a:r>
                <a:endParaRPr kumimoji="0" lang="ko-KR" alt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3" name="Text Box 31"/>
              <p:cNvSpPr txBox="1">
                <a:spLocks noChangeArrowheads="1"/>
              </p:cNvSpPr>
              <p:nvPr/>
            </p:nvSpPr>
            <p:spPr bwMode="auto">
              <a:xfrm>
                <a:off x="4155169" y="4166530"/>
                <a:ext cx="2063357" cy="738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Unit Test </a:t>
                </a:r>
              </a:p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Plan &amp; Design</a:t>
                </a:r>
                <a:endParaRPr kumimoji="0" lang="ko-KR" altLang="en-US" sz="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5097016" y="1360359"/>
              <a:ext cx="412394" cy="1913832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Verification</a:t>
              </a:r>
              <a:endParaRPr lang="ko-KR" altLang="en-US" sz="12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4" name="아래쪽 화살표 33"/>
            <p:cNvSpPr/>
            <p:nvPr/>
          </p:nvSpPr>
          <p:spPr>
            <a:xfrm rot="10800000">
              <a:off x="9170531" y="1351574"/>
              <a:ext cx="412394" cy="1913832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Validation</a:t>
              </a:r>
              <a:endParaRPr lang="ko-KR" altLang="en-US" sz="12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30509" y="2504392"/>
            <a:ext cx="8970963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Validation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Are we building the 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RIGHT product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Validation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이 다 되었으면 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COMPLETE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고객의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Needs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에서 빠진 요소가 없이 </a:t>
            </a:r>
            <a:r>
              <a:rPr kumimoji="0" lang="ko-KR" altLang="en-US" sz="1400" u="sng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모든 것을 포함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하는 것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0509" y="4197242"/>
            <a:ext cx="8970963" cy="93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Let’s Think…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결함이 없는 게임은 세상에서 제일 재미있는 게임인가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kumimoji="0" lang="en-US" altLang="ko-KR" sz="1400" u="sng" dirty="0" smtClean="0">
              <a:solidFill>
                <a:srgbClr val="C0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단점이 없는 사람은 세상에서 제일 위대한 사람인가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9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V – Model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과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H&amp;A SW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프로세스</a:t>
            </a: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3" name="Line 3"/>
          <p:cNvSpPr>
            <a:spLocks noChangeShapeType="1"/>
          </p:cNvSpPr>
          <p:nvPr/>
        </p:nvSpPr>
        <p:spPr bwMode="auto">
          <a:xfrm>
            <a:off x="4022725" y="4140994"/>
            <a:ext cx="1833563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3154363" y="2304256"/>
            <a:ext cx="3670300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3443288" y="3221831"/>
            <a:ext cx="2897187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3136900" y="1385094"/>
            <a:ext cx="3670300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Oval 8"/>
          <p:cNvSpPr>
            <a:spLocks noChangeArrowheads="1"/>
          </p:cNvSpPr>
          <p:nvPr/>
        </p:nvSpPr>
        <p:spPr bwMode="auto">
          <a:xfrm>
            <a:off x="2000250" y="1124744"/>
            <a:ext cx="1158875" cy="525462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A6A6A6"/>
            </a:solidFill>
            <a:round/>
            <a:headEnd/>
            <a:tailEnd/>
          </a:ln>
        </p:spPr>
        <p:txBody>
          <a:bodyPr wrap="none" anchor="ctr"/>
          <a:lstStyle>
            <a:lvl1pPr marL="533400" indent="-5334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Requirement</a:t>
            </a: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2546350" y="2037556"/>
            <a:ext cx="1162050" cy="527050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A6A6A6"/>
            </a:solidFill>
            <a:round/>
            <a:headEnd/>
            <a:tailEnd/>
          </a:ln>
        </p:spPr>
        <p:txBody>
          <a:bodyPr wrap="none" anchor="ctr"/>
          <a:lstStyle>
            <a:lvl1pPr marL="533400" indent="-5334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Analysis</a:t>
            </a:r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3094038" y="2961481"/>
            <a:ext cx="1160462" cy="525463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A6A6A6"/>
            </a:solidFill>
            <a:round/>
            <a:headEnd/>
            <a:tailEnd/>
          </a:ln>
        </p:spPr>
        <p:txBody>
          <a:bodyPr wrap="none" anchor="ctr"/>
          <a:lstStyle>
            <a:lvl1pPr marL="533400" indent="-5334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Architecture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Design</a:t>
            </a:r>
          </a:p>
        </p:txBody>
      </p:sp>
      <p:sp>
        <p:nvSpPr>
          <p:cNvPr id="68" name="Oval 11"/>
          <p:cNvSpPr>
            <a:spLocks noChangeArrowheads="1"/>
          </p:cNvSpPr>
          <p:nvPr/>
        </p:nvSpPr>
        <p:spPr bwMode="auto">
          <a:xfrm>
            <a:off x="3641725" y="3877469"/>
            <a:ext cx="1160463" cy="525462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A6A6A6"/>
            </a:solidFill>
            <a:round/>
            <a:headEnd/>
            <a:tailEnd/>
          </a:ln>
        </p:spPr>
        <p:txBody>
          <a:bodyPr wrap="none" anchor="ctr"/>
          <a:lstStyle>
            <a:lvl1pPr marL="533400" indent="-5334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Module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Design</a:t>
            </a:r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5097463" y="3880644"/>
            <a:ext cx="1160462" cy="52705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 테스트</a:t>
            </a:r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5678488" y="2961481"/>
            <a:ext cx="1160462" cy="52546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통합 테스트</a:t>
            </a: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6354763" y="2037556"/>
            <a:ext cx="1158875" cy="52705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 테스트</a:t>
            </a:r>
          </a:p>
        </p:txBody>
      </p: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6934200" y="1124744"/>
            <a:ext cx="1158875" cy="52546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인수 테스트</a:t>
            </a:r>
          </a:p>
        </p:txBody>
      </p:sp>
      <p:sp>
        <p:nvSpPr>
          <p:cNvPr id="73" name="AutoShape 17"/>
          <p:cNvSpPr>
            <a:spLocks noChangeArrowheads="1"/>
          </p:cNvSpPr>
          <p:nvPr/>
        </p:nvSpPr>
        <p:spPr bwMode="auto">
          <a:xfrm rot="3137262">
            <a:off x="2628106" y="1781175"/>
            <a:ext cx="379413" cy="149225"/>
          </a:xfrm>
          <a:prstGeom prst="rightArrow">
            <a:avLst>
              <a:gd name="adj1" fmla="val 50000"/>
              <a:gd name="adj2" fmla="val 63564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AutoShape 18"/>
          <p:cNvSpPr>
            <a:spLocks noChangeArrowheads="1"/>
          </p:cNvSpPr>
          <p:nvPr/>
        </p:nvSpPr>
        <p:spPr bwMode="auto">
          <a:xfrm rot="3137262">
            <a:off x="3156744" y="2697162"/>
            <a:ext cx="381000" cy="147638"/>
          </a:xfrm>
          <a:prstGeom prst="rightArrow">
            <a:avLst>
              <a:gd name="adj1" fmla="val 50000"/>
              <a:gd name="adj2" fmla="val 64516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AutoShape 19"/>
          <p:cNvSpPr>
            <a:spLocks noChangeArrowheads="1"/>
          </p:cNvSpPr>
          <p:nvPr/>
        </p:nvSpPr>
        <p:spPr bwMode="auto">
          <a:xfrm rot="3137262">
            <a:off x="3705226" y="3623468"/>
            <a:ext cx="381000" cy="149225"/>
          </a:xfrm>
          <a:prstGeom prst="rightArrow">
            <a:avLst>
              <a:gd name="adj1" fmla="val 50000"/>
              <a:gd name="adj2" fmla="val 6383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AutoShape 22"/>
          <p:cNvSpPr>
            <a:spLocks noChangeArrowheads="1"/>
          </p:cNvSpPr>
          <p:nvPr/>
        </p:nvSpPr>
        <p:spPr bwMode="auto">
          <a:xfrm rot="18459183">
            <a:off x="5852319" y="3598863"/>
            <a:ext cx="381000" cy="150812"/>
          </a:xfrm>
          <a:prstGeom prst="rightArrow">
            <a:avLst>
              <a:gd name="adj1" fmla="val 50000"/>
              <a:gd name="adj2" fmla="val 63158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AutoShape 23"/>
          <p:cNvSpPr>
            <a:spLocks noChangeArrowheads="1"/>
          </p:cNvSpPr>
          <p:nvPr/>
        </p:nvSpPr>
        <p:spPr bwMode="auto">
          <a:xfrm rot="18459183">
            <a:off x="6433344" y="2684462"/>
            <a:ext cx="382588" cy="149225"/>
          </a:xfrm>
          <a:prstGeom prst="rightArrow">
            <a:avLst>
              <a:gd name="adj1" fmla="val 50000"/>
              <a:gd name="adj2" fmla="val 64096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AutoShape 24"/>
          <p:cNvSpPr>
            <a:spLocks noChangeArrowheads="1"/>
          </p:cNvSpPr>
          <p:nvPr/>
        </p:nvSpPr>
        <p:spPr bwMode="auto">
          <a:xfrm rot="18459183">
            <a:off x="7011988" y="1766094"/>
            <a:ext cx="382587" cy="147637"/>
          </a:xfrm>
          <a:prstGeom prst="rightArrow">
            <a:avLst>
              <a:gd name="adj1" fmla="val 50000"/>
              <a:gd name="adj2" fmla="val 64785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AutoShape 30"/>
          <p:cNvSpPr>
            <a:spLocks noChangeArrowheads="1"/>
          </p:cNvSpPr>
          <p:nvPr/>
        </p:nvSpPr>
        <p:spPr bwMode="auto">
          <a:xfrm>
            <a:off x="344488" y="1928019"/>
            <a:ext cx="1728787" cy="534987"/>
          </a:xfrm>
          <a:prstGeom prst="wedgeRectCallout">
            <a:avLst>
              <a:gd name="adj1" fmla="val 59366"/>
              <a:gd name="adj2" fmla="val -138602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 요구 조건서</a:t>
            </a:r>
            <a:endParaRPr lang="en-US" altLang="ko-KR" sz="12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FBS&amp;</a:t>
            </a: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변경기능</a:t>
            </a: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List</a:t>
            </a:r>
          </a:p>
        </p:txBody>
      </p:sp>
      <p:sp>
        <p:nvSpPr>
          <p:cNvPr id="80" name="AutoShape 31"/>
          <p:cNvSpPr>
            <a:spLocks noChangeArrowheads="1"/>
          </p:cNvSpPr>
          <p:nvPr/>
        </p:nvSpPr>
        <p:spPr bwMode="auto">
          <a:xfrm>
            <a:off x="1136650" y="2910681"/>
            <a:ext cx="1441450" cy="534988"/>
          </a:xfrm>
          <a:prstGeom prst="wedgeRectCallout">
            <a:avLst>
              <a:gd name="adj1" fmla="val 71255"/>
              <a:gd name="adj2" fmla="val -138602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DRBFM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RS</a:t>
            </a:r>
          </a:p>
        </p:txBody>
      </p:sp>
      <p:sp>
        <p:nvSpPr>
          <p:cNvPr id="81" name="AutoShape 32"/>
          <p:cNvSpPr>
            <a:spLocks noChangeArrowheads="1"/>
          </p:cNvSpPr>
          <p:nvPr/>
        </p:nvSpPr>
        <p:spPr bwMode="auto">
          <a:xfrm>
            <a:off x="1711325" y="3893344"/>
            <a:ext cx="1441450" cy="534987"/>
          </a:xfrm>
          <a:prstGeom prst="wedgeRectCallout">
            <a:avLst>
              <a:gd name="adj1" fmla="val 71255"/>
              <a:gd name="adj2" fmla="val -138602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HLD</a:t>
            </a:r>
          </a:p>
        </p:txBody>
      </p:sp>
      <p:sp>
        <p:nvSpPr>
          <p:cNvPr id="82" name="AutoShape 34"/>
          <p:cNvSpPr>
            <a:spLocks noChangeArrowheads="1"/>
          </p:cNvSpPr>
          <p:nvPr/>
        </p:nvSpPr>
        <p:spPr bwMode="auto">
          <a:xfrm>
            <a:off x="2360613" y="4876006"/>
            <a:ext cx="1441450" cy="534988"/>
          </a:xfrm>
          <a:prstGeom prst="wedgeRectCallout">
            <a:avLst>
              <a:gd name="adj1" fmla="val 67292"/>
              <a:gd name="adj2" fmla="val -147426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LLD</a:t>
            </a:r>
          </a:p>
        </p:txBody>
      </p:sp>
      <p:sp>
        <p:nvSpPr>
          <p:cNvPr id="83" name="Oval 11"/>
          <p:cNvSpPr>
            <a:spLocks noChangeArrowheads="1"/>
          </p:cNvSpPr>
          <p:nvPr/>
        </p:nvSpPr>
        <p:spPr bwMode="auto">
          <a:xfrm>
            <a:off x="4367213" y="4777581"/>
            <a:ext cx="1160462" cy="525463"/>
          </a:xfrm>
          <a:prstGeom prst="ellipse">
            <a:avLst/>
          </a:prstGeom>
          <a:solidFill>
            <a:srgbClr val="EAEAEA"/>
          </a:solidFill>
          <a:ln w="9525" algn="ctr">
            <a:solidFill>
              <a:srgbClr val="A6A6A6"/>
            </a:solidFill>
            <a:round/>
            <a:headEnd/>
            <a:tailEnd/>
          </a:ln>
        </p:spPr>
        <p:txBody>
          <a:bodyPr wrap="none" anchor="ctr"/>
          <a:lstStyle>
            <a:lvl1pPr marL="533400" indent="-5334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ko-KR" sz="12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Coding</a:t>
            </a:r>
          </a:p>
        </p:txBody>
      </p:sp>
      <p:sp>
        <p:nvSpPr>
          <p:cNvPr id="84" name="AutoShape 19"/>
          <p:cNvSpPr>
            <a:spLocks noChangeArrowheads="1"/>
          </p:cNvSpPr>
          <p:nvPr/>
        </p:nvSpPr>
        <p:spPr bwMode="auto">
          <a:xfrm rot="3137262">
            <a:off x="4332288" y="4533106"/>
            <a:ext cx="381000" cy="149225"/>
          </a:xfrm>
          <a:prstGeom prst="rightArrow">
            <a:avLst>
              <a:gd name="adj1" fmla="val 50000"/>
              <a:gd name="adj2" fmla="val 6383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AutoShape 22"/>
          <p:cNvSpPr>
            <a:spLocks noChangeArrowheads="1"/>
          </p:cNvSpPr>
          <p:nvPr/>
        </p:nvSpPr>
        <p:spPr bwMode="auto">
          <a:xfrm rot="18459183">
            <a:off x="5198269" y="4532313"/>
            <a:ext cx="381000" cy="150812"/>
          </a:xfrm>
          <a:prstGeom prst="rightArrow">
            <a:avLst>
              <a:gd name="adj1" fmla="val 50000"/>
              <a:gd name="adj2" fmla="val 63158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2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AutoShape 34"/>
          <p:cNvSpPr>
            <a:spLocks noChangeArrowheads="1"/>
          </p:cNvSpPr>
          <p:nvPr/>
        </p:nvSpPr>
        <p:spPr bwMode="auto">
          <a:xfrm>
            <a:off x="3151188" y="5703094"/>
            <a:ext cx="1441450" cy="534987"/>
          </a:xfrm>
          <a:prstGeom prst="wedgeRectCallout">
            <a:avLst>
              <a:gd name="adj1" fmla="val 67292"/>
              <a:gd name="adj2" fmla="val -147329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Coding Rule</a:t>
            </a:r>
          </a:p>
        </p:txBody>
      </p:sp>
      <p:sp>
        <p:nvSpPr>
          <p:cNvPr id="87" name="AutoShape 38"/>
          <p:cNvSpPr>
            <a:spLocks noChangeArrowheads="1"/>
          </p:cNvSpPr>
          <p:nvPr/>
        </p:nvSpPr>
        <p:spPr bwMode="auto">
          <a:xfrm>
            <a:off x="5383213" y="5703094"/>
            <a:ext cx="1441450" cy="534987"/>
          </a:xfrm>
          <a:prstGeom prst="wedgeRectCallout">
            <a:avLst>
              <a:gd name="adj1" fmla="val -66519"/>
              <a:gd name="adj2" fmla="val -146440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Static Test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Code Inspection</a:t>
            </a:r>
          </a:p>
        </p:txBody>
      </p:sp>
      <p:sp>
        <p:nvSpPr>
          <p:cNvPr id="88" name="AutoShape 38"/>
          <p:cNvSpPr>
            <a:spLocks noChangeArrowheads="1"/>
          </p:cNvSpPr>
          <p:nvPr/>
        </p:nvSpPr>
        <p:spPr bwMode="auto">
          <a:xfrm>
            <a:off x="6319838" y="4726781"/>
            <a:ext cx="1441450" cy="534988"/>
          </a:xfrm>
          <a:prstGeom prst="wedgeRectCallout">
            <a:avLst>
              <a:gd name="adj1" fmla="val -66519"/>
              <a:gd name="adj2" fmla="val -140801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Unit Test</a:t>
            </a:r>
          </a:p>
        </p:txBody>
      </p:sp>
      <p:sp>
        <p:nvSpPr>
          <p:cNvPr id="89" name="AutoShape 38"/>
          <p:cNvSpPr>
            <a:spLocks noChangeArrowheads="1"/>
          </p:cNvSpPr>
          <p:nvPr/>
        </p:nvSpPr>
        <p:spPr bwMode="auto">
          <a:xfrm>
            <a:off x="6896100" y="3790156"/>
            <a:ext cx="1441450" cy="534988"/>
          </a:xfrm>
          <a:prstGeom prst="wedgeRectCallout">
            <a:avLst>
              <a:gd name="adj1" fmla="val -66519"/>
              <a:gd name="adj2" fmla="val -140801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설계 평가 시험</a:t>
            </a:r>
          </a:p>
        </p:txBody>
      </p:sp>
      <p:sp>
        <p:nvSpPr>
          <p:cNvPr id="90" name="AutoShape 38"/>
          <p:cNvSpPr>
            <a:spLocks noChangeArrowheads="1"/>
          </p:cNvSpPr>
          <p:nvPr/>
        </p:nvSpPr>
        <p:spPr bwMode="auto">
          <a:xfrm>
            <a:off x="7513638" y="2948781"/>
            <a:ext cx="1441450" cy="534988"/>
          </a:xfrm>
          <a:prstGeom prst="wedgeRectCallout">
            <a:avLst>
              <a:gd name="adj1" fmla="val -66519"/>
              <a:gd name="adj2" fmla="val -140801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Approval Test</a:t>
            </a:r>
          </a:p>
        </p:txBody>
      </p:sp>
      <p:sp>
        <p:nvSpPr>
          <p:cNvPr id="91" name="AutoShape 38"/>
          <p:cNvSpPr>
            <a:spLocks noChangeArrowheads="1"/>
          </p:cNvSpPr>
          <p:nvPr/>
        </p:nvSpPr>
        <p:spPr bwMode="auto">
          <a:xfrm>
            <a:off x="8120063" y="1989931"/>
            <a:ext cx="1441450" cy="534988"/>
          </a:xfrm>
          <a:prstGeom prst="wedgeRectCallout">
            <a:avLst>
              <a:gd name="adj1" fmla="val -66519"/>
              <a:gd name="adj2" fmla="val -140801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Approval Test</a:t>
            </a:r>
          </a:p>
        </p:txBody>
      </p:sp>
    </p:spTree>
    <p:extLst>
      <p:ext uri="{BB962C8B-B14F-4D97-AF65-F5344CB8AC3E}">
        <p14:creationId xmlns:p14="http://schemas.microsoft.com/office/powerpoint/2010/main" val="4635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제목 8"/>
          <p:cNvSpPr txBox="1">
            <a:spLocks/>
          </p:cNvSpPr>
          <p:nvPr/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kumimoji="0" lang="en-US" altLang="ko-KR" sz="2000" b="1" smtClean="0"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유형  </a:t>
            </a:r>
            <a:endParaRPr kumimoji="0" lang="ko-KR" altLang="en-US" sz="2000" b="1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5" y="908050"/>
            <a:ext cx="8970963" cy="2212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개발 유형 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NPI (New </a:t>
            </a:r>
            <a:r>
              <a:rPr kumimoji="0" lang="en-US" altLang="ko-KR" sz="1200" b="1" dirty="0" smtClean="0">
                <a:latin typeface="LG스마트체 Regular" pitchFamily="50" charset="-127"/>
                <a:ea typeface="LG스마트체 Regular" pitchFamily="50" charset="-127"/>
              </a:rPr>
              <a:t>Product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 Introduction) </a:t>
            </a:r>
            <a:b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본부에 공통으로 적용되는 신</a:t>
            </a:r>
            <a:r>
              <a:rPr kumimoji="0" lang="ko-KR" altLang="en-US" sz="1200" b="1" u="sng" smtClean="0">
                <a:latin typeface="LG스마트체 Regular" pitchFamily="50" charset="-127"/>
                <a:ea typeface="LG스마트체 Regular" pitchFamily="50" charset="-127"/>
              </a:rPr>
              <a:t>제품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 개발 </a:t>
            </a:r>
            <a:endParaRPr kumimoji="0" lang="en-US" altLang="ko-KR" sz="12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NMI (New </a:t>
            </a:r>
            <a:r>
              <a:rPr kumimoji="0" lang="en-US" altLang="ko-KR" sz="1400" b="1" dirty="0" smtClean="0">
                <a:latin typeface="LG스마트체 Regular" pitchFamily="50" charset="-127"/>
                <a:ea typeface="LG스마트체 Regular" pitchFamily="50" charset="-127"/>
              </a:rPr>
              <a:t>Module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Introduction)</a:t>
            </a:r>
            <a:b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본부에서 개발하는 회로 및 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Controller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의 신</a:t>
            </a:r>
            <a:r>
              <a:rPr kumimoji="0" lang="ko-KR" altLang="en-US" sz="1200" b="1" u="sng" smtClean="0">
                <a:latin typeface="LG스마트체 Regular" pitchFamily="50" charset="-127"/>
                <a:ea typeface="LG스마트체 Regular" pitchFamily="50" charset="-127"/>
              </a:rPr>
              <a:t>모듈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 개발 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유지보수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제품 출시 후 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기능 추가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기능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성능 개선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보고된 결함을 수정하여 품질이 확인 된 안정적인 버전을 사용자에게 제공하기 위한 </a:t>
            </a: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ko-KR" altLang="en-US" sz="1200" smtClean="0">
                <a:latin typeface="LG스마트체 Regular" pitchFamily="50" charset="-127"/>
                <a:ea typeface="LG스마트체 Regular" pitchFamily="50" charset="-127"/>
              </a:rPr>
              <a:t>유지보수 개발</a:t>
            </a:r>
            <a:endParaRPr kumimoji="0" lang="en-US" altLang="ko-KR" sz="1200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92642" y="3894269"/>
            <a:ext cx="6612606" cy="2343043"/>
            <a:chOff x="1496616" y="3804613"/>
            <a:chExt cx="6612606" cy="23430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496616" y="3804613"/>
              <a:ext cx="6612606" cy="2343043"/>
              <a:chOff x="314481" y="1572877"/>
              <a:chExt cx="8970963" cy="234304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488507" y="1772818"/>
                <a:ext cx="1862407" cy="21431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81048" y="1572877"/>
                <a:ext cx="561510" cy="3063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en-US" altLang="ko-KR" sz="12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NPI</a:t>
                </a:r>
                <a:r>
                  <a:rPr lang="en-US" altLang="ko-KR" sz="6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endParaRPr lang="en-US" altLang="ko-KR" sz="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4481" y="1843044"/>
                <a:ext cx="8970963" cy="2072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S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A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B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C1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C2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 </a:t>
                </a: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Ca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err="1" smtClean="0">
                    <a:latin typeface="LG스마트체 Regular" pitchFamily="50" charset="-127"/>
                    <a:ea typeface="LG스마트체 Regular" pitchFamily="50" charset="-127"/>
                  </a:rPr>
                  <a:t>Cb</a:t>
                </a: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Cc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100" dirty="0" err="1" smtClean="0">
                    <a:latin typeface="LG스마트체 Regular" pitchFamily="50" charset="-127"/>
                    <a:ea typeface="LG스마트체 Regular" pitchFamily="50" charset="-127"/>
                  </a:rPr>
                  <a:t>Csw</a:t>
                </a:r>
                <a:r>
                  <a:rPr kumimoji="0" lang="en-US" altLang="ko-KR" sz="1100" dirty="0" smtClean="0">
                    <a:latin typeface="LG스마트체 Regular" pitchFamily="50" charset="-127"/>
                    <a:ea typeface="LG스마트체 Regular" pitchFamily="50" charset="-127"/>
                  </a:rPr>
                  <a:t> </a:t>
                </a:r>
                <a:r>
                  <a:rPr kumimoji="0" lang="ko-KR" altLang="en-US" sz="11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1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105323" y="3804613"/>
              <a:ext cx="2159763" cy="2343043"/>
              <a:chOff x="292717" y="1572877"/>
              <a:chExt cx="2930033" cy="234304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488507" y="1772818"/>
                <a:ext cx="1844936" cy="21431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70166" y="1572877"/>
                <a:ext cx="589780" cy="3063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en-US" altLang="ko-KR" sz="12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NMI</a:t>
                </a:r>
                <a:r>
                  <a:rPr lang="en-US" altLang="ko-KR" sz="6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endParaRPr lang="en-US" altLang="ko-KR" sz="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92717" y="1843044"/>
                <a:ext cx="2930033" cy="57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200" dirty="0" smtClean="0">
                    <a:latin typeface="LG스마트체 Regular" pitchFamily="50" charset="-127"/>
                    <a:ea typeface="LG스마트체 Regular" pitchFamily="50" charset="-127"/>
                  </a:rPr>
                  <a:t>MA </a:t>
                </a:r>
                <a:r>
                  <a:rPr kumimoji="0" lang="ko-KR" altLang="en-US" sz="12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2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200" dirty="0" smtClean="0">
                    <a:latin typeface="LG스마트체 Regular" pitchFamily="50" charset="-127"/>
                    <a:ea typeface="LG스마트체 Regular" pitchFamily="50" charset="-127"/>
                  </a:rPr>
                  <a:t>MB </a:t>
                </a:r>
                <a:r>
                  <a:rPr kumimoji="0" lang="ko-KR" altLang="en-US" sz="12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2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701152" y="3804613"/>
              <a:ext cx="1788070" cy="2343043"/>
              <a:chOff x="270953" y="1572877"/>
              <a:chExt cx="2425777" cy="2343043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488507" y="1772818"/>
                <a:ext cx="1763304" cy="214310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19888" y="1572877"/>
                <a:ext cx="1005150" cy="3115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C5003D"/>
                  </a:buClr>
                </a:pPr>
                <a:r>
                  <a:rPr lang="ko-KR" altLang="en-US" sz="12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유지보수</a:t>
                </a:r>
                <a:r>
                  <a:rPr lang="en-US" altLang="ko-KR" sz="600" b="1" dirty="0" smtClean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endParaRPr lang="en-US" altLang="ko-KR" sz="400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0953" y="1843044"/>
                <a:ext cx="2425777" cy="57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200" dirty="0" err="1" smtClean="0">
                    <a:latin typeface="LG스마트체 Regular" pitchFamily="50" charset="-127"/>
                    <a:ea typeface="LG스마트체 Regular" pitchFamily="50" charset="-127"/>
                  </a:rPr>
                  <a:t>Zmr</a:t>
                </a:r>
                <a:r>
                  <a:rPr kumimoji="0" lang="en-US" altLang="ko-KR" sz="1200" dirty="0" smtClean="0">
                    <a:latin typeface="LG스마트체 Regular" pitchFamily="50" charset="-127"/>
                    <a:ea typeface="LG스마트체 Regular" pitchFamily="50" charset="-127"/>
                  </a:rPr>
                  <a:t> </a:t>
                </a:r>
                <a:r>
                  <a:rPr kumimoji="0" lang="ko-KR" altLang="en-US" sz="12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endParaRPr kumimoji="0" lang="en-US" altLang="ko-KR" sz="1200" dirty="0" smtClean="0">
                  <a:latin typeface="LG스마트체 Regular" pitchFamily="50" charset="-127"/>
                  <a:ea typeface="LG스마트체 Regular" pitchFamily="50" charset="-127"/>
                </a:endParaRPr>
              </a:p>
              <a:p>
                <a:pPr marL="534988" indent="-169863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altLang="ko-KR" sz="1200" dirty="0" err="1" smtClean="0">
                    <a:latin typeface="LG스마트체 Regular" pitchFamily="50" charset="-127"/>
                    <a:ea typeface="LG스마트체 Regular" pitchFamily="50" charset="-127"/>
                  </a:rPr>
                  <a:t>Zmi</a:t>
                </a:r>
                <a:r>
                  <a:rPr kumimoji="0" lang="en-US" altLang="ko-KR" sz="1200" dirty="0" smtClean="0">
                    <a:latin typeface="LG스마트체 Regular" pitchFamily="50" charset="-127"/>
                    <a:ea typeface="LG스마트체 Regular" pitchFamily="50" charset="-127"/>
                  </a:rPr>
                  <a:t> </a:t>
                </a:r>
                <a:r>
                  <a:rPr kumimoji="0" lang="ko-KR" altLang="en-US" sz="1200" smtClean="0">
                    <a:latin typeface="LG스마트체 Regular" pitchFamily="50" charset="-127"/>
                    <a:ea typeface="LG스마트체 Regular" pitchFamily="50" charset="-127"/>
                  </a:rPr>
                  <a:t>등급</a:t>
                </a:r>
                <a:r>
                  <a:rPr kumimoji="0" lang="en-US" altLang="ko-KR" sz="1200" dirty="0" smtClean="0">
                    <a:latin typeface="LG스마트체 Regular" pitchFamily="50" charset="-127"/>
                    <a:ea typeface="LG스마트체 Regular" pitchFamily="50" charset="-127"/>
                  </a:rPr>
                  <a:t> </a:t>
                </a: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428624" y="3054474"/>
            <a:ext cx="8970963" cy="754688"/>
            <a:chOff x="428624" y="2990306"/>
            <a:chExt cx="8970963" cy="754688"/>
          </a:xfrm>
        </p:grpSpPr>
        <p:sp>
          <p:nvSpPr>
            <p:cNvPr id="25" name="TextBox 24"/>
            <p:cNvSpPr txBox="1"/>
            <p:nvPr/>
          </p:nvSpPr>
          <p:spPr>
            <a:xfrm>
              <a:off x="428624" y="2990306"/>
              <a:ext cx="8970963" cy="5916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Font typeface="Wingdings" pitchFamily="2" charset="2"/>
                <a:buChar char="u"/>
                <a:defRPr/>
              </a:pPr>
              <a:r>
                <a:rPr kumimoji="0" lang="en-US" altLang="ko-KR" sz="1400" dirty="0">
                  <a:latin typeface="LG스마트체 Regular" pitchFamily="50" charset="-127"/>
                  <a:ea typeface="LG스마트체 Regular" pitchFamily="50" charset="-127"/>
                </a:rPr>
                <a:t>  </a:t>
              </a:r>
              <a:r>
                <a:rPr kumimoji="0" lang="ko-KR" altLang="en-US" sz="1400" smtClean="0">
                  <a:latin typeface="LG스마트체 Regular" pitchFamily="50" charset="-127"/>
                  <a:ea typeface="LG스마트체 Regular" pitchFamily="50" charset="-127"/>
                </a:rPr>
                <a:t>개발 등급</a:t>
              </a:r>
              <a:r>
                <a:rPr kumimoji="0" lang="en-US" altLang="ko-KR" sz="1400" dirty="0" smtClean="0">
                  <a:latin typeface="LG스마트체 Regular" pitchFamily="50" charset="-127"/>
                  <a:ea typeface="LG스마트체 Regular" pitchFamily="50" charset="-127"/>
                </a:rPr>
                <a:t/>
              </a:r>
              <a:br>
                <a:rPr kumimoji="0" lang="en-US" altLang="ko-KR" sz="1400" dirty="0" smtClean="0">
                  <a:latin typeface="LG스마트체 Regular" pitchFamily="50" charset="-127"/>
                  <a:ea typeface="LG스마트체 Regular" pitchFamily="50" charset="-127"/>
                </a:rPr>
              </a:br>
              <a:r>
                <a:rPr kumimoji="0" lang="en-US" altLang="ko-KR" sz="1200" dirty="0" smtClean="0">
                  <a:latin typeface="LG스마트체 Regular" pitchFamily="50" charset="-127"/>
                  <a:ea typeface="LG스마트체 Regular" pitchFamily="50" charset="-127"/>
                </a:rPr>
                <a:t>: </a:t>
              </a:r>
              <a:r>
                <a:rPr kumimoji="0" lang="ko-KR" altLang="en-US" sz="1200" smtClean="0">
                  <a:latin typeface="LG스마트체 Regular" pitchFamily="50" charset="-127"/>
                  <a:ea typeface="LG스마트체 Regular" pitchFamily="50" charset="-127"/>
                </a:rPr>
                <a:t>개발</a:t>
              </a:r>
              <a:r>
                <a:rPr kumimoji="0" lang="en-US" altLang="ko-KR" sz="1200" dirty="0">
                  <a:latin typeface="LG스마트체 Regular" pitchFamily="50" charset="-127"/>
                  <a:ea typeface="LG스마트체 Regular" pitchFamily="50" charset="-127"/>
                </a:rPr>
                <a:t>/</a:t>
              </a:r>
              <a:r>
                <a:rPr kumimoji="0" lang="ko-KR" altLang="en-US" sz="1200">
                  <a:latin typeface="LG스마트체 Regular" pitchFamily="50" charset="-127"/>
                  <a:ea typeface="LG스마트체 Regular" pitchFamily="50" charset="-127"/>
                </a:rPr>
                <a:t>품질 보증 난이도와 기존 제품 연계성 및 신기술 적용 등을 고려하여 개발 단계를 관리하기 위한 기준으로 등급을 구분하여 관리한다</a:t>
              </a:r>
              <a:r>
                <a:rPr kumimoji="0" lang="en-US" altLang="ko-KR" sz="1200" dirty="0">
                  <a:latin typeface="LG스마트체 Regular" pitchFamily="50" charset="-127"/>
                  <a:ea typeface="LG스마트체 Regular" pitchFamily="50" charset="-127"/>
                </a:rPr>
                <a:t>.</a:t>
              </a:r>
              <a:r>
                <a:rPr kumimoji="0" lang="ko-KR" altLang="en-US" sz="1200" smtClean="0">
                  <a:latin typeface="LG스마트체 Regular" pitchFamily="50" charset="-127"/>
                  <a:ea typeface="LG스마트체 Regular" pitchFamily="50" charset="-127"/>
                </a:rPr>
                <a:t> </a:t>
              </a:r>
              <a:endParaRPr kumimoji="0" lang="en-US" altLang="ko-KR" sz="14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8504" y="3507237"/>
              <a:ext cx="4575291" cy="237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800" b="1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* </a:t>
              </a:r>
              <a:r>
                <a:rPr lang="ko-KR" altLang="en-US" sz="800" b="1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프로젝트 등록 전 개발 유형 및 등급 확정 심의회를 실시하여 개발의 </a:t>
              </a:r>
              <a:r>
                <a:rPr lang="ko-KR" altLang="en-US" sz="800" b="1" dirty="0" err="1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변경점에</a:t>
              </a:r>
              <a:r>
                <a:rPr lang="ko-KR" altLang="en-US" sz="800" b="1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근거하여 개발 유형과 등급 결정</a:t>
              </a:r>
              <a:endParaRPr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0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lang="ko-KR" altLang="en-US" sz="2000" b="1" dirty="0" smtClean="0">
                <a:latin typeface="LG스마트체 Regular" pitchFamily="50" charset="-127"/>
                <a:ea typeface="LG스마트체 Regular" pitchFamily="50" charset="-127"/>
              </a:rPr>
              <a:t>유형 별 등급 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– NPI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ko-KR" altLang="en-US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5" y="908050"/>
            <a:ext cx="8970963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NPI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등급</a:t>
            </a:r>
            <a:endParaRPr kumimoji="0" lang="en-US" altLang="ko-KR" sz="14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4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28" y="1196752"/>
            <a:ext cx="8970963" cy="62440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LGE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New Biz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개념으로 지금까지 당사에서 생산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판매 되지 않은 상품군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신사업 개발인 경우</a:t>
            </a: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A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신기술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+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신기능이 적용된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New Platform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개발인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지금까지 당사에서 생산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판매되지 않은 상품군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신사업 개발인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공항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홈 로봇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SW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프로그래밍 언어가 변경되는 최초 개발인 경우 </a:t>
            </a: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B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주 성능에 영향을 주는 신규 알고리즘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/UI/UX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개발인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  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최초 적용된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Inverter/Converter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제어 기술</a:t>
            </a:r>
            <a:endParaRPr kumimoji="0" lang="en-US" altLang="ko-KR" sz="105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C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Ca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(C1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주 성능에 영향을 주는 알고리즘이 변경된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Motor, comp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변경에 의한 알고리즘 변경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-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Cb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(C2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 검증된 제어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수평전개로인한 작업 추가인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성능에 영향없는 단순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data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변경인 경우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 LCD Display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언어 변경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Comp/Motor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변경에 의한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Tuning Data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- Cc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단순 검증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시장 환경 변경에 의한 검증등이 필요한 개발인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Spec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 없이 사용 환경이 다른 지역의 국가에 최초 출시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-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Csw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: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구조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알고리즘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성능에 변화 없는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SW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변경에 대한 검증이 필요한 개발인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  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Wifi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삭제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5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리모컨 표시 방식 변경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℃ </a:t>
            </a:r>
            <a:r>
              <a:rPr kumimoji="0" lang="ko-KR" altLang="en-US" sz="105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℉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05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8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lang="ko-KR" altLang="en-US" sz="2000" b="1" dirty="0" smtClean="0">
                <a:latin typeface="LG스마트체 Regular" pitchFamily="50" charset="-127"/>
                <a:ea typeface="LG스마트체 Regular" pitchFamily="50" charset="-127"/>
              </a:rPr>
              <a:t>유형 별 등급 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– NMI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0" lang="ko-KR" altLang="en-US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5" y="908050"/>
            <a:ext cx="8970963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NMI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등급</a:t>
            </a:r>
            <a:endParaRPr kumimoji="0" lang="en-US" altLang="ko-KR" sz="14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4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28" y="1196752"/>
            <a:ext cx="8970963" cy="55838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MA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최초 적용되는 기능 기발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주 성능에 영향을 주는 신규 알고리즘 적용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인체감지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음성인식 최초 개발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 사용되지 않던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OS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적용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Platform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탑재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Wi-Fi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모뎀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Linux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RTOS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적용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CLIP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플랫폼 탑재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기존 생산 적용되지 않는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(Series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기준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MICOM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적용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개발 언어 적용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 JAVA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JAVA Script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기능이 개발 완료 되고 일부 변경되어 타 제품 적용되는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음성인식 기능 전개</a:t>
            </a:r>
            <a:r>
              <a:rPr kumimoji="0" lang="en-US" altLang="ko-KR" sz="105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스탠드형 에어컨 → 벽걸이 형 에어컨</a:t>
            </a:r>
            <a:r>
              <a:rPr kumimoji="0" lang="en-US" altLang="ko-KR" sz="105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주 성능에 영향을 주는 알고리즘 변경되는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MB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 양산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검증 된 제어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 수평전개 또는 알고리즘의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Data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변경되는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새로운 규격 에너지 적용으로 인한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PGM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OS version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이 변경되는 경우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안드로이드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Upgrade (12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13)</a:t>
            </a:r>
            <a:b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기능의 변경이 없고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UX/UI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만 변경되는 경우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화면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전체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레이아웃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메뉴구조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5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동작 시나리오 변경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05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 생산된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Micom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과 동일 시리즈이지만 생산 이력이 없는 경우</a:t>
            </a: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lang="ko-KR" altLang="en-US" sz="2000" b="1" dirty="0" smtClean="0">
                <a:latin typeface="LG스마트체 Regular" pitchFamily="50" charset="-127"/>
                <a:ea typeface="LG스마트체 Regular" pitchFamily="50" charset="-127"/>
              </a:rPr>
              <a:t>유형 별 등급 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–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유지보수</a:t>
            </a: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0" lang="ko-KR" altLang="en-US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5" y="908050"/>
            <a:ext cx="8970963" cy="14927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유지보수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등급</a:t>
            </a:r>
            <a:r>
              <a:rPr kumimoji="0" lang="en-US" altLang="ko-KR" sz="14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4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알고리즘 변경과 관련이 없고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구동부와 연관되지 않은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</a:t>
            </a:r>
            <a:endParaRPr kumimoji="0" lang="en-US" altLang="ko-KR" sz="14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4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28" y="1566891"/>
            <a:ext cx="8970963" cy="4173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MR Major(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Z_mr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①양산된 제품에 신규 기능이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추가되는 경우 </a:t>
            </a:r>
            <a:b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②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HW Spec.(CP, AP, ISP, </a:t>
            </a:r>
            <a:r>
              <a:rPr kumimoji="0" lang="en-US" altLang="ko-KR" sz="1200" dirty="0" err="1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SoC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이 다른 양산된 모델에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기능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적용</a:t>
            </a:r>
            <a:b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③기능 추가 및 품질 리스크가 큰 변경 등</a:t>
            </a:r>
            <a:b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SW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구조변경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솔루션 변경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여러 기능과 연동되어 변경영향이 큰 세부 기능 변경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④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외부 제공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App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을 제품에 신규 탑재 하는 경우</a:t>
            </a:r>
            <a:b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(ex: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냉장고 </a:t>
            </a:r>
            <a:r>
              <a:rPr kumimoji="0" lang="en-US" altLang="ko-KR" sz="1200" dirty="0" err="1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Instaview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탑재 앱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MR Minor(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Z_mi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- MR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Major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로 개발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검증 완료된 변경사항의 수평전개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사업자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지역 향 전개 등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②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설계 변경 없는 기능 및 성능 개선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 수정</a:t>
            </a:r>
            <a:b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③제품에 기능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성능에 영향이 없는 외부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 단순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patch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반영 및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Bug Patch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 </a:t>
            </a:r>
            <a:b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④변경기능 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Feature only</a:t>
            </a:r>
            <a:b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</a:br>
            <a:r>
              <a:rPr kumimoji="0" lang="en-US" altLang="ko-KR" sz="12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⑤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결함수정으로 인한 시나리오 변경 사항이 있는 경우 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2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9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2624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</a:rPr>
              <a:t>SW </a:t>
            </a:r>
            <a:r>
              <a:rPr kumimoji="1" lang="ko-KR" altLang="en-US" dirty="0" smtClean="0">
                <a:solidFill>
                  <a:srgbClr val="000000"/>
                </a:solidFill>
              </a:rPr>
              <a:t>개발 프로세스 개요 </a:t>
            </a:r>
            <a:r>
              <a:rPr kumimoji="1" lang="en-US" altLang="ko-KR" dirty="0" smtClean="0">
                <a:solidFill>
                  <a:srgbClr val="000000"/>
                </a:solidFill>
              </a:rPr>
              <a:t>(1)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sp>
        <p:nvSpPr>
          <p:cNvPr id="252" name="제목 1"/>
          <p:cNvSpPr txBox="1">
            <a:spLocks/>
          </p:cNvSpPr>
          <p:nvPr/>
        </p:nvSpPr>
        <p:spPr bwMode="auto">
          <a:xfrm>
            <a:off x="75394" y="593903"/>
            <a:ext cx="9608952" cy="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222" tIns="45615" rIns="91222" bIns="45615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613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228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6842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4573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개발프로세스 적용 </a:t>
            </a:r>
            <a:endParaRPr lang="en-US" altLang="ko-KR" sz="12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1186452" y="3732633"/>
            <a:ext cx="5890623" cy="253920"/>
            <a:chOff x="1504469" y="908720"/>
            <a:chExt cx="4895934" cy="482486"/>
          </a:xfrm>
          <a:solidFill>
            <a:schemeClr val="bg1">
              <a:lumMod val="85000"/>
            </a:schemeClr>
          </a:solidFill>
        </p:grpSpPr>
        <p:sp>
          <p:nvSpPr>
            <p:cNvPr id="259" name="Rectangle 123"/>
            <p:cNvSpPr>
              <a:spLocks noChangeArrowheads="1"/>
            </p:cNvSpPr>
            <p:nvPr/>
          </p:nvSpPr>
          <p:spPr bwMode="auto">
            <a:xfrm>
              <a:off x="4827241" y="908720"/>
              <a:ext cx="1573162" cy="482486"/>
            </a:xfrm>
            <a:prstGeom prst="homePlate">
              <a:avLst>
                <a:gd name="adj" fmla="val 24641"/>
              </a:avLst>
            </a:prstGeom>
            <a:grpFill/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kumimoji="0" lang="en-US" altLang="ko-KR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400" b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인정시험</a:t>
              </a:r>
              <a:endParaRPr kumimoji="0" lang="en-US" altLang="ko-KR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60" name="Rectangle 136"/>
            <p:cNvSpPr>
              <a:spLocks noChangeArrowheads="1"/>
            </p:cNvSpPr>
            <p:nvPr/>
          </p:nvSpPr>
          <p:spPr bwMode="auto">
            <a:xfrm>
              <a:off x="3116834" y="908720"/>
              <a:ext cx="1850663" cy="482486"/>
            </a:xfrm>
            <a:prstGeom prst="homePlate">
              <a:avLst>
                <a:gd name="adj" fmla="val 34716"/>
              </a:avLst>
            </a:prstGeom>
            <a:grpFill/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</a:t>
              </a:r>
              <a:endParaRPr kumimoji="0"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61" name="Rectangle 112"/>
            <p:cNvSpPr>
              <a:spLocks noChangeArrowheads="1"/>
            </p:cNvSpPr>
            <p:nvPr/>
          </p:nvSpPr>
          <p:spPr bwMode="auto">
            <a:xfrm>
              <a:off x="1504469" y="908720"/>
              <a:ext cx="1750841" cy="482486"/>
            </a:xfrm>
            <a:prstGeom prst="homePlate">
              <a:avLst>
                <a:gd name="adj" fmla="val 34716"/>
              </a:avLst>
            </a:prstGeom>
            <a:grpFill/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4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요구사항 정의</a:t>
              </a:r>
              <a:endParaRPr kumimoji="0" lang="ko-KR" altLang="en-US" sz="14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1186452" y="2029057"/>
            <a:ext cx="7247487" cy="275330"/>
            <a:chOff x="641490" y="908720"/>
            <a:chExt cx="6016396" cy="482486"/>
          </a:xfrm>
        </p:grpSpPr>
        <p:sp>
          <p:nvSpPr>
            <p:cNvPr id="263" name="Rectangle 123"/>
            <p:cNvSpPr>
              <a:spLocks noChangeArrowheads="1"/>
            </p:cNvSpPr>
            <p:nvPr/>
          </p:nvSpPr>
          <p:spPr bwMode="auto">
            <a:xfrm>
              <a:off x="5870110" y="908720"/>
              <a:ext cx="787776" cy="482486"/>
            </a:xfrm>
            <a:prstGeom prst="homePlate">
              <a:avLst>
                <a:gd name="adj" fmla="val 24641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kumimoji="0" lang="en-US" altLang="ko-KR" sz="1400" b="1" dirty="0">
                  <a:solidFill>
                    <a:prstClr val="white">
                      <a:lumMod val="50000"/>
                    </a:prstClr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MP</a:t>
              </a:r>
            </a:p>
          </p:txBody>
        </p:sp>
        <p:sp>
          <p:nvSpPr>
            <p:cNvPr id="265" name="Rectangle 110"/>
            <p:cNvSpPr>
              <a:spLocks noChangeArrowheads="1"/>
            </p:cNvSpPr>
            <p:nvPr/>
          </p:nvSpPr>
          <p:spPr bwMode="auto">
            <a:xfrm>
              <a:off x="5270572" y="908720"/>
              <a:ext cx="741864" cy="482486"/>
            </a:xfrm>
            <a:prstGeom prst="homePlate">
              <a:avLst>
                <a:gd name="adj" fmla="val 40830"/>
              </a:avLst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kumimoji="0" lang="en-US" altLang="ko-KR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PV</a:t>
              </a:r>
            </a:p>
          </p:txBody>
        </p:sp>
        <p:sp>
          <p:nvSpPr>
            <p:cNvPr id="266" name="Rectangle 136"/>
            <p:cNvSpPr>
              <a:spLocks noChangeArrowheads="1"/>
            </p:cNvSpPr>
            <p:nvPr/>
          </p:nvSpPr>
          <p:spPr bwMode="auto">
            <a:xfrm>
              <a:off x="1969191" y="908720"/>
              <a:ext cx="3437081" cy="482486"/>
            </a:xfrm>
            <a:prstGeom prst="homePlate">
              <a:avLst>
                <a:gd name="adj" fmla="val 34716"/>
              </a:avLst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DV</a:t>
              </a:r>
            </a:p>
          </p:txBody>
        </p:sp>
        <p:sp>
          <p:nvSpPr>
            <p:cNvPr id="267" name="Rectangle 112"/>
            <p:cNvSpPr>
              <a:spLocks noChangeArrowheads="1"/>
            </p:cNvSpPr>
            <p:nvPr/>
          </p:nvSpPr>
          <p:spPr bwMode="auto">
            <a:xfrm>
              <a:off x="641490" y="908720"/>
              <a:ext cx="1787103" cy="482486"/>
            </a:xfrm>
            <a:prstGeom prst="homePlate">
              <a:avLst>
                <a:gd name="adj" fmla="val 34716"/>
              </a:avLst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en-US" altLang="ko-KR" sz="14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CP</a:t>
              </a:r>
              <a:endParaRPr kumimoji="0" lang="ko-KR" altLang="en-US" sz="14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</p:grpSp>
      <p:sp>
        <p:nvSpPr>
          <p:cNvPr id="281" name="내용 개체 틀 2"/>
          <p:cNvSpPr txBox="1">
            <a:spLocks/>
          </p:cNvSpPr>
          <p:nvPr/>
        </p:nvSpPr>
        <p:spPr bwMode="auto">
          <a:xfrm>
            <a:off x="295351" y="874812"/>
            <a:ext cx="9626201" cy="92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rtl="0" eaLnBrk="0" fontAlgn="base" hangingPunct="0">
              <a:lnSpc>
                <a:spcPct val="130000"/>
              </a:lnSpc>
              <a:spcBef>
                <a:spcPct val="7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q"/>
              <a:tabLst>
                <a:tab pos="1169988" algn="l"/>
              </a:tabLst>
              <a:defRPr kumimoji="1" sz="14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631825" indent="-184150" algn="l" rtl="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l"/>
              <a:tabLst>
                <a:tab pos="1169988" algn="l"/>
              </a:tabLs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801688" indent="-1698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rebuchet MS" pitchFamily="34" charset="0"/>
              <a:buChar char="−"/>
              <a:tabLst>
                <a:tab pos="1169988" algn="l"/>
              </a:tabLs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982663" indent="-18097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tabLst>
                <a:tab pos="1169988" algn="l"/>
              </a:tabLs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1162050" indent="-179388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Trebuchet MS" pitchFamily="34" charset="0"/>
              <a:buChar char="―"/>
              <a:tabLst>
                <a:tab pos="1169988" algn="l"/>
              </a:tabLst>
              <a:defRPr kumimoji="1" sz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450" indent="-171450" latinLnBrk="0">
              <a:lnSpc>
                <a:spcPct val="150000"/>
              </a:lnSpc>
              <a:spcBef>
                <a:spcPct val="0"/>
              </a:spcBef>
              <a:buClr>
                <a:prstClr val="black"/>
              </a:buClr>
              <a:buFont typeface="Wingdings" pitchFamily="2" charset="2"/>
              <a:buChar char="u"/>
            </a:pP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표준 프로세스 규칙은 개발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(NPI)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표준 프로세스 규칙과 적용되는 표준 프로세스이다</a:t>
            </a: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b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 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NPI </a:t>
            </a:r>
            <a:r>
              <a:rPr lang="ko-KR" altLang="en-US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프로세스의 주요 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Event</a:t>
            </a:r>
            <a:r>
              <a:rPr lang="ko-KR" altLang="en-US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와 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</a:t>
            </a:r>
            <a:r>
              <a:rPr lang="ko-KR" altLang="en-US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프로세스의 단계별 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Gate</a:t>
            </a:r>
            <a:r>
              <a:rPr lang="ko-KR" altLang="en-US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는 분리하여 운영 되나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b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r>
              <a:rPr lang="ko-KR" altLang="en-US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 정의단계와  </a:t>
            </a:r>
            <a:r>
              <a:rPr lang="en-US" altLang="ko-KR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CP</a:t>
            </a:r>
            <a:r>
              <a:rPr lang="ko-KR" altLang="en-US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en-US" altLang="ko-KR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lang="ko-KR" altLang="en-US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인정시험단계 완료와  </a:t>
            </a:r>
            <a:r>
              <a:rPr lang="en-US" altLang="ko-KR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DV</a:t>
            </a:r>
            <a:r>
              <a:rPr lang="ko-KR" altLang="en-US" sz="1200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시점</a:t>
            </a:r>
            <a:r>
              <a:rPr lang="ko-KR" altLang="en-US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은 반드시 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Align </a:t>
            </a:r>
            <a:r>
              <a:rPr lang="ko-KR" altLang="en-US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되어야 한다</a:t>
            </a:r>
            <a:r>
              <a:rPr lang="en-US" altLang="ko-KR" sz="1200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1075911" y="4218880"/>
            <a:ext cx="58368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CP</a:t>
            </a:r>
            <a:r>
              <a:rPr kumimoji="0"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품평회가 없는 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(C1, C2) 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등급↓ </a:t>
            </a:r>
            <a:r>
              <a:rPr kumimoji="0" lang="ko-KR" altLang="en-US" sz="1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모델은 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 정의단계 활동은 제품의 PP단계 진행 시점에 수행되어야 함 </a:t>
            </a:r>
            <a:endParaRPr kumimoji="0" lang="ko-KR" altLang="en-US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409961" y="4631873"/>
            <a:ext cx="800251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 정의 단계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(RD:</a:t>
            </a:r>
            <a:r>
              <a:rPr kumimoji="0"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Requirement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Define)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Spec. 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결정하고 모델에 탑재되는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Feature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관련부서가 검토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협의하여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요구사항을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(SW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범위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확정하는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단계</a:t>
            </a:r>
            <a:endParaRPr kumimoji="0"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단계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(Dev: </a:t>
            </a:r>
            <a:r>
              <a:rPr kumimoji="0"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Development)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- SW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요구사항을 상세화하여 개발하고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Feature Complete 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기준에 따라 개발검증을 통해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 품질을 확보하는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단계</a:t>
            </a:r>
            <a:endParaRPr kumimoji="0"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인정시험 단계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(QP: </a:t>
            </a:r>
            <a:r>
              <a:rPr kumimoji="0"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Approval/Qualification Test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출하 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가능한 수준의 품질수준 보증을 목적으로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사용자 관점에서 </a:t>
            </a:r>
            <a:r>
              <a:rPr kumimoji="0" lang="en-US" altLang="ko-KR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12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품질을 확인하는 단계</a:t>
            </a:r>
            <a:endParaRPr kumimoji="0"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88" name="직선 연결선 287"/>
          <p:cNvCxnSpPr>
            <a:stCxn id="290" idx="3"/>
            <a:endCxn id="295" idx="1"/>
          </p:cNvCxnSpPr>
          <p:nvPr/>
        </p:nvCxnSpPr>
        <p:spPr>
          <a:xfrm>
            <a:off x="1525001" y="2681049"/>
            <a:ext cx="2614092" cy="10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>
            <a:stCxn id="295" idx="3"/>
            <a:endCxn id="301" idx="1"/>
          </p:cNvCxnSpPr>
          <p:nvPr/>
        </p:nvCxnSpPr>
        <p:spPr>
          <a:xfrm flipV="1">
            <a:off x="4845077" y="2681049"/>
            <a:ext cx="3207850" cy="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981930" y="2534799"/>
            <a:ext cx="543071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상품화발의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1637295" y="2534799"/>
            <a:ext cx="604087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구조</a:t>
            </a: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기술리뷰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2338371" y="2534799"/>
            <a:ext cx="470206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디자인품평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2893723" y="2534799"/>
            <a:ext cx="455434" cy="292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CP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품평회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3480866" y="2535819"/>
            <a:ext cx="457695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설계기준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확정</a:t>
            </a:r>
          </a:p>
        </p:txBody>
      </p:sp>
      <p:sp>
        <p:nvSpPr>
          <p:cNvPr id="295" name="직사각형 294"/>
          <p:cNvSpPr/>
          <p:nvPr/>
        </p:nvSpPr>
        <p:spPr>
          <a:xfrm>
            <a:off x="4139093" y="2535819"/>
            <a:ext cx="705984" cy="2925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제품개발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5045609" y="2535819"/>
            <a:ext cx="436293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설계 완료</a:t>
            </a:r>
            <a:endParaRPr lang="en-US" altLang="ko-KR" sz="85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리뷰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5620785" y="2535819"/>
            <a:ext cx="656827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제품 인정시험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6367544" y="2535819"/>
            <a:ext cx="527630" cy="292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DV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품평</a:t>
            </a: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회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8052927" y="2534799"/>
            <a:ext cx="472338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Post-NPI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7533272" y="2534799"/>
            <a:ext cx="362706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Pre-MP</a:t>
            </a:r>
            <a:endParaRPr lang="ko-KR" altLang="en-US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3" name="순서도: 판단 302"/>
          <p:cNvSpPr/>
          <p:nvPr/>
        </p:nvSpPr>
        <p:spPr>
          <a:xfrm>
            <a:off x="2853166" y="3281960"/>
            <a:ext cx="536548" cy="2925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SW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요구사항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확정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4" name="순서도: 판단 303"/>
          <p:cNvSpPr/>
          <p:nvPr/>
        </p:nvSpPr>
        <p:spPr>
          <a:xfrm>
            <a:off x="5086378" y="3289259"/>
            <a:ext cx="354754" cy="2925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FC</a:t>
            </a:r>
            <a:endParaRPr lang="en-US" altLang="ko-KR" sz="850" baseline="30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선언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05" name="직선 연결선 304"/>
          <p:cNvCxnSpPr>
            <a:stCxn id="318" idx="1"/>
            <a:endCxn id="303" idx="1"/>
          </p:cNvCxnSpPr>
          <p:nvPr/>
        </p:nvCxnSpPr>
        <p:spPr>
          <a:xfrm>
            <a:off x="1636647" y="3427760"/>
            <a:ext cx="1216519" cy="45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/>
          <p:cNvSpPr/>
          <p:nvPr/>
        </p:nvSpPr>
        <p:spPr>
          <a:xfrm>
            <a:off x="4671739" y="3289709"/>
            <a:ext cx="278625" cy="291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개발</a:t>
            </a:r>
            <a:endParaRPr kumimoji="0" lang="en-US" altLang="ko-KR" sz="85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5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검증</a:t>
            </a:r>
          </a:p>
        </p:txBody>
      </p:sp>
      <p:sp>
        <p:nvSpPr>
          <p:cNvPr id="307" name="순서도: 판단 306"/>
          <p:cNvSpPr/>
          <p:nvPr/>
        </p:nvSpPr>
        <p:spPr>
          <a:xfrm>
            <a:off x="6429338" y="3228278"/>
            <a:ext cx="404069" cy="41891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5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5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승인</a:t>
            </a:r>
            <a:endParaRPr kumimoji="0" lang="en-US" altLang="ko-KR" sz="85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5640021" y="3291619"/>
            <a:ext cx="620033" cy="291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5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85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인정시험</a:t>
            </a:r>
            <a:endParaRPr kumimoji="0" lang="en-US" altLang="ko-KR" sz="85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09" name="직선 연결선 308"/>
          <p:cNvCxnSpPr>
            <a:stCxn id="304" idx="3"/>
            <a:endCxn id="308" idx="1"/>
          </p:cNvCxnSpPr>
          <p:nvPr/>
        </p:nvCxnSpPr>
        <p:spPr>
          <a:xfrm>
            <a:off x="5441132" y="3435509"/>
            <a:ext cx="198889" cy="191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308" idx="3"/>
            <a:endCxn id="307" idx="1"/>
          </p:cNvCxnSpPr>
          <p:nvPr/>
        </p:nvCxnSpPr>
        <p:spPr>
          <a:xfrm>
            <a:off x="6260054" y="3437419"/>
            <a:ext cx="169284" cy="316"/>
          </a:xfrm>
          <a:prstGeom prst="line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>
            <a:stCxn id="306" idx="3"/>
            <a:endCxn id="304" idx="1"/>
          </p:cNvCxnSpPr>
          <p:nvPr/>
        </p:nvCxnSpPr>
        <p:spPr>
          <a:xfrm>
            <a:off x="4950364" y="3435509"/>
            <a:ext cx="136014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꺾인 연결선 312"/>
          <p:cNvCxnSpPr>
            <a:stCxn id="290" idx="2"/>
            <a:endCxn id="318" idx="1"/>
          </p:cNvCxnSpPr>
          <p:nvPr/>
        </p:nvCxnSpPr>
        <p:spPr>
          <a:xfrm rot="16200000" flipH="1">
            <a:off x="1144826" y="2935938"/>
            <a:ext cx="600461" cy="383181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직사각형 313"/>
          <p:cNvSpPr/>
          <p:nvPr/>
        </p:nvSpPr>
        <p:spPr>
          <a:xfrm>
            <a:off x="4094260" y="3132578"/>
            <a:ext cx="58126" cy="457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ko-KR" sz="85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15" name="직선 연결선 314"/>
          <p:cNvCxnSpPr>
            <a:stCxn id="298" idx="2"/>
            <a:endCxn id="308" idx="0"/>
          </p:cNvCxnSpPr>
          <p:nvPr/>
        </p:nvCxnSpPr>
        <p:spPr>
          <a:xfrm>
            <a:off x="5949199" y="2828319"/>
            <a:ext cx="839" cy="46330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>
            <a:stCxn id="304" idx="0"/>
            <a:endCxn id="297" idx="2"/>
          </p:cNvCxnSpPr>
          <p:nvPr/>
        </p:nvCxnSpPr>
        <p:spPr>
          <a:xfrm flipV="1">
            <a:off x="5263755" y="2828319"/>
            <a:ext cx="1" cy="4609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/>
          <p:cNvSpPr/>
          <p:nvPr/>
        </p:nvSpPr>
        <p:spPr>
          <a:xfrm>
            <a:off x="1636647" y="3281960"/>
            <a:ext cx="551861" cy="29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요구 사항</a:t>
            </a:r>
            <a:endParaRPr lang="en-US" altLang="ko-KR" sz="85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발의</a:t>
            </a: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검토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2272732" y="3281960"/>
            <a:ext cx="416482" cy="29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시나리오 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확정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20" name="직선 연결선 319"/>
          <p:cNvCxnSpPr>
            <a:stCxn id="303" idx="3"/>
            <a:endCxn id="306" idx="1"/>
          </p:cNvCxnSpPr>
          <p:nvPr/>
        </p:nvCxnSpPr>
        <p:spPr>
          <a:xfrm>
            <a:off x="3389714" y="3428210"/>
            <a:ext cx="1282025" cy="7299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3561701" y="3289709"/>
            <a:ext cx="371583" cy="29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분석</a:t>
            </a:r>
            <a:endParaRPr lang="en-US" altLang="ko-KR" sz="85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설계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4607524" y="2904788"/>
            <a:ext cx="407054" cy="2252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UX ODR</a:t>
            </a:r>
            <a:endParaRPr lang="en-US" altLang="ko-KR" sz="85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26" name="직선 화살표 연결선 325"/>
          <p:cNvCxnSpPr>
            <a:stCxn id="323" idx="2"/>
            <a:endCxn id="306" idx="0"/>
          </p:cNvCxnSpPr>
          <p:nvPr/>
        </p:nvCxnSpPr>
        <p:spPr>
          <a:xfrm>
            <a:off x="4811051" y="3130037"/>
            <a:ext cx="1" cy="15967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/>
          <p:cNvSpPr/>
          <p:nvPr/>
        </p:nvSpPr>
        <p:spPr>
          <a:xfrm>
            <a:off x="4043356" y="3289709"/>
            <a:ext cx="421535" cy="29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구현</a:t>
            </a:r>
            <a:endParaRPr lang="en-US" altLang="ko-KR" sz="85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/Unit 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검증</a:t>
            </a:r>
            <a:endParaRPr lang="en-US" altLang="ko-KR" sz="8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6983597" y="2534799"/>
            <a:ext cx="459744" cy="292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V</a:t>
            </a:r>
            <a:r>
              <a:rPr lang="ko-KR" altLang="en-US" sz="85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품평</a:t>
            </a:r>
            <a:r>
              <a:rPr lang="ko-KR" altLang="en-US" sz="85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회</a:t>
            </a:r>
          </a:p>
        </p:txBody>
      </p:sp>
      <p:cxnSp>
        <p:nvCxnSpPr>
          <p:cNvPr id="337" name="직선 화살표 연결선 336"/>
          <p:cNvCxnSpPr>
            <a:stCxn id="303" idx="0"/>
            <a:endCxn id="293" idx="2"/>
          </p:cNvCxnSpPr>
          <p:nvPr/>
        </p:nvCxnSpPr>
        <p:spPr>
          <a:xfrm flipV="1">
            <a:off x="3121440" y="2827299"/>
            <a:ext cx="0" cy="45466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307" idx="0"/>
            <a:endCxn id="300" idx="2"/>
          </p:cNvCxnSpPr>
          <p:nvPr/>
        </p:nvCxnSpPr>
        <p:spPr>
          <a:xfrm flipH="1" flipV="1">
            <a:off x="6631359" y="2828319"/>
            <a:ext cx="14" cy="3999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/>
          <p:cNvSpPr/>
          <p:nvPr/>
        </p:nvSpPr>
        <p:spPr>
          <a:xfrm>
            <a:off x="3994338" y="6444621"/>
            <a:ext cx="5753498" cy="26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* Concept </a:t>
            </a:r>
            <a:r>
              <a:rPr kumimoji="0" lang="en-US" altLang="ko-KR" sz="9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Planning (CP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), Design </a:t>
            </a:r>
            <a:r>
              <a:rPr kumimoji="0" lang="en-US" altLang="ko-KR" sz="9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Verification (DV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), Product </a:t>
            </a:r>
            <a:r>
              <a:rPr kumimoji="0" lang="en-US" altLang="ko-KR" sz="9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Verification (PV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), Pre </a:t>
            </a:r>
            <a:r>
              <a:rPr kumimoji="0" lang="en-US" altLang="ko-KR" sz="9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Mass Production (Pre MP) &amp; MP(Mass Production 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)</a:t>
            </a:r>
            <a:endParaRPr kumimoji="0" lang="ko-KR" altLang="en-US" sz="9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4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26241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</a:rPr>
              <a:t>SW </a:t>
            </a:r>
            <a:r>
              <a:rPr kumimoji="1" lang="ko-KR" altLang="en-US" dirty="0" smtClean="0">
                <a:solidFill>
                  <a:srgbClr val="000000"/>
                </a:solidFill>
              </a:rPr>
              <a:t>개발</a:t>
            </a:r>
            <a:r>
              <a:rPr kumimoji="1" lang="en-US" altLang="ko-KR" dirty="0" smtClean="0">
                <a:solidFill>
                  <a:srgbClr val="000000"/>
                </a:solidFill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</a:rPr>
              <a:t>프로세스 개요 </a:t>
            </a:r>
            <a:r>
              <a:rPr kumimoji="1" lang="en-US" altLang="ko-KR" dirty="0" smtClean="0">
                <a:solidFill>
                  <a:srgbClr val="000000"/>
                </a:solidFill>
              </a:rPr>
              <a:t>(2)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92040" y="1315439"/>
            <a:ext cx="8662001" cy="446110"/>
            <a:chOff x="624356" y="908720"/>
            <a:chExt cx="8143866" cy="482486"/>
          </a:xfrm>
        </p:grpSpPr>
        <p:sp>
          <p:nvSpPr>
            <p:cNvPr id="102" name="Rectangle 110"/>
            <p:cNvSpPr>
              <a:spLocks noChangeArrowheads="1"/>
            </p:cNvSpPr>
            <p:nvPr/>
          </p:nvSpPr>
          <p:spPr bwMode="auto">
            <a:xfrm>
              <a:off x="6413160" y="908720"/>
              <a:ext cx="2355062" cy="482486"/>
            </a:xfrm>
            <a:prstGeom prst="homePlate">
              <a:avLst>
                <a:gd name="adj" fmla="val 40830"/>
              </a:avLst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kumimoji="0" lang="en-US" altLang="ko-KR" sz="13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300" b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인정시험</a:t>
              </a:r>
              <a:endParaRPr kumimoji="0" lang="en-US" altLang="ko-KR" sz="13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04" name="Rectangle 112"/>
            <p:cNvSpPr>
              <a:spLocks noChangeArrowheads="1"/>
            </p:cNvSpPr>
            <p:nvPr/>
          </p:nvSpPr>
          <p:spPr bwMode="auto">
            <a:xfrm>
              <a:off x="624356" y="908720"/>
              <a:ext cx="2323944" cy="482486"/>
            </a:xfrm>
            <a:prstGeom prst="homePlate">
              <a:avLst>
                <a:gd name="adj" fmla="val 34716"/>
              </a:avLst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kumimoji="0" lang="ko-KR" altLang="en-US" sz="13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요구사항 정의</a:t>
              </a:r>
              <a:endParaRPr kumimoji="0" lang="ko-KR" altLang="en-US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sp>
          <p:nvSpPr>
            <p:cNvPr id="103" name="Rectangle 136"/>
            <p:cNvSpPr>
              <a:spLocks noChangeArrowheads="1"/>
            </p:cNvSpPr>
            <p:nvPr/>
          </p:nvSpPr>
          <p:spPr bwMode="auto">
            <a:xfrm>
              <a:off x="2792251" y="908720"/>
              <a:ext cx="3959413" cy="482486"/>
            </a:xfrm>
            <a:prstGeom prst="homePlate">
              <a:avLst>
                <a:gd name="adj" fmla="val 34716"/>
              </a:avLst>
            </a:prstGeom>
            <a:solidFill>
              <a:srgbClr val="FFFF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3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300" b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</a:t>
              </a:r>
              <a:endParaRPr kumimoji="0" lang="en-US" altLang="ko-KR" sz="13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201" name="직사각형 200"/>
          <p:cNvSpPr/>
          <p:nvPr/>
        </p:nvSpPr>
        <p:spPr>
          <a:xfrm>
            <a:off x="8799493" y="1606388"/>
            <a:ext cx="984244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(OS</a:t>
            </a:r>
            <a:r>
              <a:rPr kumimoji="0" lang="ko-KR" altLang="en-US" sz="10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업그레이드</a:t>
            </a:r>
            <a:r>
              <a:rPr kumimoji="0" lang="en-US" altLang="ko-KR" sz="1000" dirty="0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,MR)</a:t>
            </a:r>
          </a:p>
        </p:txBody>
      </p:sp>
      <p:sp>
        <p:nvSpPr>
          <p:cNvPr id="202" name="직사각형 201"/>
          <p:cNvSpPr/>
          <p:nvPr/>
        </p:nvSpPr>
        <p:spPr>
          <a:xfrm>
            <a:off x="9006572" y="1146201"/>
            <a:ext cx="68127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1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 출시 후</a:t>
            </a:r>
            <a:endParaRPr kumimoji="0" lang="en-US" altLang="ko-KR" sz="1100" b="1" dirty="0" smtClean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b="1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1100" b="1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유지보수</a:t>
            </a:r>
            <a:endParaRPr kumimoji="0" lang="en-US" altLang="ko-KR" sz="11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3" name="직선 화살표 연결선 202"/>
          <p:cNvCxnSpPr/>
          <p:nvPr/>
        </p:nvCxnSpPr>
        <p:spPr>
          <a:xfrm>
            <a:off x="8746845" y="1544382"/>
            <a:ext cx="1188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93288" y="1971144"/>
            <a:ext cx="9036176" cy="2270922"/>
            <a:chOff x="93288" y="1709470"/>
            <a:chExt cx="9036176" cy="2270922"/>
          </a:xfrm>
        </p:grpSpPr>
        <p:pic>
          <p:nvPicPr>
            <p:cNvPr id="2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83" y="1999719"/>
              <a:ext cx="2235613" cy="1074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6" name="직사각형 205"/>
            <p:cNvSpPr/>
            <p:nvPr/>
          </p:nvSpPr>
          <p:spPr>
            <a:xfrm>
              <a:off x="93288" y="1864408"/>
              <a:ext cx="846506" cy="33187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제품</a:t>
              </a: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요구사항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발의</a:t>
              </a: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검토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7" name="순서도: 판단 206"/>
            <p:cNvSpPr/>
            <p:nvPr/>
          </p:nvSpPr>
          <p:spPr>
            <a:xfrm>
              <a:off x="2025398" y="1709470"/>
              <a:ext cx="744926" cy="6480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요구사항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확정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067981" y="1864408"/>
              <a:ext cx="846506" cy="33187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시나리오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확정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09" name="순서도: 판단 208"/>
            <p:cNvSpPr/>
            <p:nvPr/>
          </p:nvSpPr>
          <p:spPr>
            <a:xfrm>
              <a:off x="6080282" y="2270460"/>
              <a:ext cx="744926" cy="474255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 Feature  </a:t>
              </a:r>
              <a:endParaRPr kumimoji="0" lang="en-US" altLang="ko-KR" sz="10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Complete </a:t>
              </a:r>
            </a:p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선</a:t>
              </a:r>
              <a:r>
                <a:rPr kumimoji="0" lang="ko-KR" altLang="en-US" sz="10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언</a:t>
              </a:r>
              <a:endParaRPr kumimoji="0" lang="en-US" altLang="ko-KR" sz="10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10" name="직선 연결선 209"/>
            <p:cNvCxnSpPr>
              <a:stCxn id="206" idx="3"/>
              <a:endCxn id="208" idx="1"/>
            </p:cNvCxnSpPr>
            <p:nvPr/>
          </p:nvCxnSpPr>
          <p:spPr>
            <a:xfrm>
              <a:off x="939794" y="2030345"/>
              <a:ext cx="128187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/>
            <p:cNvSpPr/>
            <p:nvPr/>
          </p:nvSpPr>
          <p:spPr>
            <a:xfrm>
              <a:off x="3152785" y="3653164"/>
              <a:ext cx="4960273" cy="32722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요구사항 </a:t>
              </a:r>
              <a:r>
                <a:rPr kumimoji="0" lang="ko-KR" altLang="en-US" sz="10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변경관리</a:t>
              </a:r>
              <a:endParaRPr kumimoji="0" lang="en-US" altLang="ko-KR" sz="10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980984" y="2335746"/>
              <a:ext cx="828000" cy="34251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구현</a:t>
              </a: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Unit </a:t>
              </a: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검증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248113" y="2335746"/>
              <a:ext cx="571232" cy="34251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개발검증</a:t>
              </a:r>
              <a:endParaRPr kumimoji="0" lang="en-US" altLang="ko-KR" sz="10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3161720" y="3249683"/>
              <a:ext cx="2697772" cy="32722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시험기획 및 테스트케이스설계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15" name="직선 연결선 214"/>
            <p:cNvCxnSpPr>
              <a:stCxn id="208" idx="3"/>
              <a:endCxn id="207" idx="1"/>
            </p:cNvCxnSpPr>
            <p:nvPr/>
          </p:nvCxnSpPr>
          <p:spPr>
            <a:xfrm>
              <a:off x="1914487" y="2030345"/>
              <a:ext cx="110911" cy="3125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꺾인 연결선 215"/>
            <p:cNvCxnSpPr>
              <a:stCxn id="207" idx="3"/>
              <a:endCxn id="237" idx="1"/>
            </p:cNvCxnSpPr>
            <p:nvPr/>
          </p:nvCxnSpPr>
          <p:spPr>
            <a:xfrm>
              <a:off x="2770324" y="2033470"/>
              <a:ext cx="353053" cy="47353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꺾인 연결선 216"/>
            <p:cNvCxnSpPr>
              <a:stCxn id="207" idx="3"/>
              <a:endCxn id="214" idx="1"/>
            </p:cNvCxnSpPr>
            <p:nvPr/>
          </p:nvCxnSpPr>
          <p:spPr>
            <a:xfrm>
              <a:off x="2770324" y="2033470"/>
              <a:ext cx="391396" cy="1379827"/>
            </a:xfrm>
            <a:prstGeom prst="bentConnector3">
              <a:avLst>
                <a:gd name="adj1" fmla="val 43686"/>
              </a:avLst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꺾인 연결선 217"/>
            <p:cNvCxnSpPr>
              <a:stCxn id="207" idx="3"/>
              <a:endCxn id="211" idx="1"/>
            </p:cNvCxnSpPr>
            <p:nvPr/>
          </p:nvCxnSpPr>
          <p:spPr>
            <a:xfrm>
              <a:off x="2770324" y="2033470"/>
              <a:ext cx="382461" cy="1783308"/>
            </a:xfrm>
            <a:prstGeom prst="bentConnector3">
              <a:avLst>
                <a:gd name="adj1" fmla="val 45692"/>
              </a:avLst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209" idx="3"/>
              <a:endCxn id="221" idx="1"/>
            </p:cNvCxnSpPr>
            <p:nvPr/>
          </p:nvCxnSpPr>
          <p:spPr>
            <a:xfrm flipV="1">
              <a:off x="6825208" y="2504592"/>
              <a:ext cx="98296" cy="2996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/>
            <p:cNvSpPr/>
            <p:nvPr/>
          </p:nvSpPr>
          <p:spPr>
            <a:xfrm>
              <a:off x="6923504" y="2326746"/>
              <a:ext cx="468000" cy="35569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인정시험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계획</a:t>
              </a:r>
              <a:endParaRPr kumimoji="0" lang="en-US" altLang="ko-KR" sz="10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2" name="순서도: 판단 221"/>
            <p:cNvSpPr/>
            <p:nvPr/>
          </p:nvSpPr>
          <p:spPr>
            <a:xfrm>
              <a:off x="8547509" y="2270460"/>
              <a:ext cx="581955" cy="474255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000" b="1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승인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23" name="직선 연결선 222"/>
            <p:cNvCxnSpPr>
              <a:stCxn id="229" idx="3"/>
              <a:endCxn id="222" idx="1"/>
            </p:cNvCxnSpPr>
            <p:nvPr/>
          </p:nvCxnSpPr>
          <p:spPr>
            <a:xfrm>
              <a:off x="8118497" y="2504592"/>
              <a:ext cx="429012" cy="2996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237" idx="3"/>
              <a:endCxn id="212" idx="1"/>
            </p:cNvCxnSpPr>
            <p:nvPr/>
          </p:nvCxnSpPr>
          <p:spPr>
            <a:xfrm>
              <a:off x="3584848" y="2507005"/>
              <a:ext cx="396136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>
              <a:stCxn id="212" idx="3"/>
              <a:endCxn id="213" idx="1"/>
            </p:cNvCxnSpPr>
            <p:nvPr/>
          </p:nvCxnSpPr>
          <p:spPr>
            <a:xfrm>
              <a:off x="4808984" y="2507005"/>
              <a:ext cx="439129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/>
            <p:cNvSpPr/>
            <p:nvPr/>
          </p:nvSpPr>
          <p:spPr>
            <a:xfrm>
              <a:off x="7599523" y="2326746"/>
              <a:ext cx="518974" cy="35569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인정시험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30" name="직선 연결선 229"/>
            <p:cNvCxnSpPr>
              <a:stCxn id="221" idx="3"/>
              <a:endCxn id="229" idx="1"/>
            </p:cNvCxnSpPr>
            <p:nvPr/>
          </p:nvCxnSpPr>
          <p:spPr>
            <a:xfrm>
              <a:off x="7391504" y="2504592"/>
              <a:ext cx="208019" cy="0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직사각형 230"/>
            <p:cNvSpPr/>
            <p:nvPr/>
          </p:nvSpPr>
          <p:spPr>
            <a:xfrm>
              <a:off x="5223276" y="1973611"/>
              <a:ext cx="620906" cy="216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제품</a:t>
              </a: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UX ODR</a:t>
              </a:r>
            </a:p>
          </p:txBody>
        </p:sp>
        <p:cxnSp>
          <p:nvCxnSpPr>
            <p:cNvPr id="232" name="꺾인 연결선 231"/>
            <p:cNvCxnSpPr>
              <a:stCxn id="231" idx="3"/>
              <a:endCxn id="209" idx="1"/>
            </p:cNvCxnSpPr>
            <p:nvPr/>
          </p:nvCxnSpPr>
          <p:spPr>
            <a:xfrm>
              <a:off x="5844182" y="2081611"/>
              <a:ext cx="236100" cy="4259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>
              <a:stCxn id="213" idx="0"/>
              <a:endCxn id="231" idx="2"/>
            </p:cNvCxnSpPr>
            <p:nvPr/>
          </p:nvCxnSpPr>
          <p:spPr>
            <a:xfrm flipV="1">
              <a:off x="5533729" y="2189611"/>
              <a:ext cx="0" cy="146135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꺾인 연결선 233"/>
            <p:cNvCxnSpPr>
              <a:stCxn id="211" idx="3"/>
              <a:endCxn id="222" idx="1"/>
            </p:cNvCxnSpPr>
            <p:nvPr/>
          </p:nvCxnSpPr>
          <p:spPr>
            <a:xfrm flipV="1">
              <a:off x="8113058" y="2507588"/>
              <a:ext cx="434451" cy="13091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236"/>
            <p:cNvSpPr/>
            <p:nvPr/>
          </p:nvSpPr>
          <p:spPr>
            <a:xfrm>
              <a:off x="3123377" y="2335746"/>
              <a:ext cx="461471" cy="34251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</a:t>
              </a:r>
              <a:r>
                <a:rPr kumimoji="0" lang="en-US" altLang="ko-KR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0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설계</a:t>
              </a:r>
              <a:endPara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239" name="꺾인 연결선 238"/>
            <p:cNvCxnSpPr>
              <a:stCxn id="214" idx="3"/>
              <a:endCxn id="221" idx="2"/>
            </p:cNvCxnSpPr>
            <p:nvPr/>
          </p:nvCxnSpPr>
          <p:spPr>
            <a:xfrm flipV="1">
              <a:off x="5859492" y="2682437"/>
              <a:ext cx="1298012" cy="7308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13" idx="3"/>
              <a:endCxn id="209" idx="1"/>
            </p:cNvCxnSpPr>
            <p:nvPr/>
          </p:nvCxnSpPr>
          <p:spPr>
            <a:xfrm>
              <a:off x="5819345" y="2507005"/>
              <a:ext cx="260937" cy="583"/>
            </a:xfrm>
            <a:prstGeom prst="line">
              <a:avLst/>
            </a:prstGeom>
            <a:ln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이등변 삼각형 240"/>
          <p:cNvSpPr/>
          <p:nvPr/>
        </p:nvSpPr>
        <p:spPr>
          <a:xfrm flipV="1">
            <a:off x="2347643" y="1200645"/>
            <a:ext cx="144016" cy="1080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>
              <a:solidFill>
                <a:srgbClr val="A50034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039946" y="939117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</a:pPr>
            <a:r>
              <a:rPr kumimoji="0" lang="en-US" altLang="ko-KR" sz="1000" b="1" dirty="0" smtClean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CP </a:t>
            </a:r>
            <a:r>
              <a:rPr kumimoji="0" lang="ko-KR" altLang="en-US" sz="1000" b="1" dirty="0" smtClean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품평회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33252" y="939117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5003D"/>
              </a:buClr>
            </a:pPr>
            <a:r>
              <a:rPr kumimoji="0" lang="en-US" altLang="ko-KR" sz="1000" b="1" dirty="0" smtClean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PV </a:t>
            </a:r>
            <a:r>
              <a:rPr kumimoji="0" lang="ko-KR" altLang="en-US" sz="1000" b="1" dirty="0" smtClean="0">
                <a:solidFill>
                  <a:srgbClr val="7030A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품평회</a:t>
            </a:r>
          </a:p>
        </p:txBody>
      </p:sp>
      <p:sp>
        <p:nvSpPr>
          <p:cNvPr id="244" name="이등변 삼각형 243"/>
          <p:cNvSpPr/>
          <p:nvPr/>
        </p:nvSpPr>
        <p:spPr>
          <a:xfrm flipV="1">
            <a:off x="8549209" y="1202903"/>
            <a:ext cx="144016" cy="10800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>
              <a:solidFill>
                <a:srgbClr val="A50034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870023" y="2536459"/>
            <a:ext cx="1458281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kumimoji="0" lang="ko-KR" altLang="en-US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시나리오 리뷰</a:t>
            </a:r>
            <a:endParaRPr kumimoji="0" lang="en-US" altLang="ko-KR" sz="800" b="1" dirty="0" smtClean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(</a:t>
            </a:r>
            <a:r>
              <a:rPr kumimoji="0" lang="ko-KR" altLang="en-US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대상인 경우에 限</a:t>
            </a: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en-US" altLang="ko-KR" sz="800" b="1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4142364" y="2140564"/>
            <a:ext cx="1255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kumimoji="0" lang="ko-KR" altLang="en-US" sz="800" b="1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</a:t>
            </a:r>
            <a:r>
              <a:rPr kumimoji="0" lang="en-US" altLang="ko-KR" sz="800" b="1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UX ODR </a:t>
            </a: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ko-KR" altLang="en-US" sz="800" b="1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대상인 경우에 </a:t>
            </a:r>
            <a:r>
              <a:rPr kumimoji="0" lang="ko-KR" altLang="en-US" sz="800" b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限</a:t>
            </a: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0" lang="en-US" altLang="ko-KR" sz="800" b="1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7487481" y="3089674"/>
            <a:ext cx="654025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kumimoji="0" lang="en-US" altLang="ko-KR" sz="800" b="1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IoT</a:t>
            </a:r>
            <a:r>
              <a:rPr kumimoji="0" lang="ko-KR" altLang="en-US" sz="800" b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경우</a:t>
            </a: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</a:t>
            </a:r>
            <a:b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kumimoji="0" lang="ko-KR" altLang="en-US" sz="800" b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전사 </a:t>
            </a:r>
            <a:r>
              <a:rPr kumimoji="0" lang="en-US" altLang="ko-KR" sz="800" b="1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IoT</a:t>
            </a:r>
            <a:r>
              <a:rPr kumimoji="0" lang="en-US" altLang="ko-KR" sz="800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800" b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인증 </a:t>
            </a:r>
            <a:endParaRPr kumimoji="0" lang="en-US" altLang="ko-KR" sz="800" b="1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3165836" y="3111818"/>
            <a:ext cx="2697772" cy="32722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Interaction FMEA</a:t>
            </a:r>
          </a:p>
        </p:txBody>
      </p:sp>
      <p:cxnSp>
        <p:nvCxnSpPr>
          <p:cNvPr id="250" name="꺾인 연결선 249"/>
          <p:cNvCxnSpPr>
            <a:stCxn id="207" idx="3"/>
            <a:endCxn id="249" idx="1"/>
          </p:cNvCxnSpPr>
          <p:nvPr/>
        </p:nvCxnSpPr>
        <p:spPr>
          <a:xfrm>
            <a:off x="2770324" y="2295144"/>
            <a:ext cx="395512" cy="980288"/>
          </a:xfrm>
          <a:prstGeom prst="bentConnector3">
            <a:avLst>
              <a:gd name="adj1" fmla="val 43752"/>
            </a:avLst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249" idx="3"/>
            <a:endCxn id="209" idx="1"/>
          </p:cNvCxnSpPr>
          <p:nvPr/>
        </p:nvCxnSpPr>
        <p:spPr>
          <a:xfrm flipV="1">
            <a:off x="5863608" y="2769262"/>
            <a:ext cx="216674" cy="506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제목 1"/>
          <p:cNvSpPr txBox="1">
            <a:spLocks/>
          </p:cNvSpPr>
          <p:nvPr/>
        </p:nvSpPr>
        <p:spPr bwMode="auto">
          <a:xfrm>
            <a:off x="75394" y="593903"/>
            <a:ext cx="9608952" cy="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222" tIns="45615" rIns="91222" bIns="45615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613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228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6842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4573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en-US" altLang="ko-KR" sz="12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B2C </a:t>
            </a:r>
            <a:r>
              <a:rPr lang="ko-KR" altLang="en-US" sz="12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 </a:t>
            </a:r>
            <a:r>
              <a:rPr lang="en-US" altLang="ko-KR" sz="12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lang="ko-KR" altLang="en-US" sz="12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프로세스의 구성 및 단계별 기본 원칙</a:t>
            </a:r>
            <a:endParaRPr lang="en-US" altLang="ko-KR" sz="12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283" name="표 282"/>
          <p:cNvGraphicFramePr>
            <a:graphicFrameLocks noGrp="1"/>
          </p:cNvGraphicFramePr>
          <p:nvPr>
            <p:extLst/>
          </p:nvPr>
        </p:nvGraphicFramePr>
        <p:xfrm>
          <a:off x="128463" y="4717799"/>
          <a:ext cx="9641837" cy="177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98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33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398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</a:t>
                      </a: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CP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 </a:t>
                      </a:r>
                      <a:endParaRPr lang="en-US" altLang="ko-KR" sz="1000" b="1" baseline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확정“</a:t>
                      </a:r>
                      <a:endParaRPr lang="en-US" altLang="ko-KR" sz="1000" b="1" baseline="0" dirty="0" smtClean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엄격한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변경관리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”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“FC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선언 후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인정시험단계 진입”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“SW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변경금지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”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“QA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협의  </a:t>
                      </a:r>
                      <a:r>
                        <a:rPr lang="ko-KR" altLang="en-US" sz="1000" b="1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 소스코드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”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“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비계획적 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업데이트 금지</a:t>
                      </a:r>
                      <a:r>
                        <a:rPr lang="en-US" altLang="ko-KR" sz="1000" b="1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”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974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90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</a:t>
                      </a:r>
                      <a:r>
                        <a:rPr lang="ko-KR" altLang="en-US" sz="9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미확정 시</a:t>
                      </a:r>
                      <a:r>
                        <a:rPr lang="en-US" altLang="ko-KR" sz="9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개발진입</a:t>
                      </a:r>
                      <a:r>
                        <a:rPr lang="ko-KR" altLang="en-US" sz="9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금지</a:t>
                      </a:r>
                      <a:endParaRPr lang="ko-KR" altLang="en-US" sz="9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개발자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자가검증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후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Feature Complete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선언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소스코드 임의변경 불가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개발등급별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" algn="l"/>
                        </a:tabLst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활동기준 적용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7358">
                <a:tc gridSpan="4">
                  <a:txBody>
                    <a:bodyPr/>
                    <a:lstStyle/>
                    <a:p>
                      <a:pPr marL="0" indent="0" algn="ctr" latinLnBrk="0">
                        <a:lnSpc>
                          <a:spcPts val="16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및 유지보수 전 과정에서 만들어지는  소스코드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 문서 등 모든 결과물에 대한 변경을 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통제한다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800"/>
                        </a:lnSpc>
                        <a:buFont typeface="Wingdings" pitchFamily="2" charset="2"/>
                        <a:buNone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85725" algn="l"/>
                        </a:tabLst>
                        <a:defRPr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4" name="TextBox 111"/>
          <p:cNvSpPr txBox="1">
            <a:spLocks noChangeArrowheads="1"/>
          </p:cNvSpPr>
          <p:nvPr/>
        </p:nvSpPr>
        <p:spPr bwMode="auto">
          <a:xfrm>
            <a:off x="128464" y="4402336"/>
            <a:ext cx="1426804" cy="278422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noAutofit/>
          </a:bodyPr>
          <a:lstStyle>
            <a:lvl1pPr eaLnBrk="0" hangingPunct="0"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§"/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 </a:t>
            </a:r>
            <a:r>
              <a:rPr lang="ko-KR" altLang="en-US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기본원칙 </a:t>
            </a:r>
            <a:r>
              <a:rPr lang="en-US" altLang="ko-KR" sz="12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</a:t>
            </a:r>
            <a:endParaRPr lang="ko-KR" altLang="en-US" sz="12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367352" y="6516756"/>
            <a:ext cx="1317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* ODR : On Device Review</a:t>
            </a:r>
          </a:p>
        </p:txBody>
      </p:sp>
    </p:spTree>
    <p:extLst>
      <p:ext uri="{BB962C8B-B14F-4D97-AF65-F5344CB8AC3E}">
        <p14:creationId xmlns:p14="http://schemas.microsoft.com/office/powerpoint/2010/main" val="36432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1171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</a:rPr>
              <a:t>Gating </a:t>
            </a:r>
            <a:r>
              <a:rPr kumimoji="1" lang="ko-KR" altLang="en-US" dirty="0" smtClean="0">
                <a:solidFill>
                  <a:srgbClr val="000000"/>
                </a:solidFill>
              </a:rPr>
              <a:t>운영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sp>
        <p:nvSpPr>
          <p:cNvPr id="252" name="제목 1"/>
          <p:cNvSpPr txBox="1">
            <a:spLocks/>
          </p:cNvSpPr>
          <p:nvPr/>
        </p:nvSpPr>
        <p:spPr bwMode="auto">
          <a:xfrm>
            <a:off x="75394" y="593903"/>
            <a:ext cx="9608952" cy="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222" tIns="45615" rIns="91222" bIns="45615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613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228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6842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4573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ko-KR" altLang="en-US" sz="12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단계별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Gating</a:t>
            </a:r>
            <a:endParaRPr lang="en-US" altLang="ko-KR" sz="12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241478" y="1321209"/>
          <a:ext cx="9111425" cy="2759520"/>
        </p:xfrm>
        <a:graphic>
          <a:graphicData uri="http://schemas.openxmlformats.org/drawingml/2006/table">
            <a:tbl>
              <a:tblPr/>
              <a:tblGrid>
                <a:gridCol w="50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60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4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68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17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7354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회의체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확정워크숍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Feature Complete FDR 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DR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승인회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2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주관부서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품질경영담당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생산기술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75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 및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승인권자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: S / A / B)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               (CP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품평회 보고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H&amp;A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상품기획팀장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      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제품 개발 팀장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 연구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 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  ((SW)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개발품질보증부서장 합의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indent="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 연구 담당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사업부장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사업담당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                     (PV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품평회 보고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개발품질보증부서장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682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PV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품평회 준용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27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등급별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운영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가이드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승인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H&amp;A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상품기획팀장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              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제품 개발 팀장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제어 연구 담당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개발품질보증부서장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PV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품평회 준용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승인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제품 개발 팀장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개발품질보증부서장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PV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품평회 준용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MR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Major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Z_mr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승인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 개발담당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승인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 연구 담당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개발품질보증부서장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판정 및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FOTA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버전 승인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: SW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인정시험단계 승인결과 준용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10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MR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Minor</a:t>
                      </a:r>
                      <a:b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Z_mi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확정 결과 보고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제어 연구 담당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판정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개발품질보증부서장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1581688" y="967011"/>
            <a:ext cx="7814964" cy="338922"/>
            <a:chOff x="2668521" y="2066373"/>
            <a:chExt cx="5845848" cy="264982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355964" y="2137811"/>
              <a:ext cx="2316363" cy="610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오각형 56"/>
            <p:cNvSpPr/>
            <p:nvPr/>
          </p:nvSpPr>
          <p:spPr bwMode="auto">
            <a:xfrm>
              <a:off x="6889867" y="2066373"/>
              <a:ext cx="1624502" cy="264982"/>
            </a:xfrm>
            <a:prstGeom prst="homePlate">
              <a:avLst>
                <a:gd name="adj" fmla="val 16486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양산버전확정</a:t>
              </a:r>
            </a:p>
          </p:txBody>
        </p:sp>
        <p:sp>
          <p:nvSpPr>
            <p:cNvPr id="58" name="오각형 57"/>
            <p:cNvSpPr/>
            <p:nvPr/>
          </p:nvSpPr>
          <p:spPr bwMode="auto">
            <a:xfrm>
              <a:off x="5528471" y="2066373"/>
              <a:ext cx="1463446" cy="264982"/>
            </a:xfrm>
            <a:prstGeom prst="homePlate">
              <a:avLst>
                <a:gd name="adj" fmla="val 16486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인정시험</a:t>
              </a:r>
              <a:endParaRPr kumimoji="0" lang="en-US" altLang="ko-KR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/>
              <a:r>
                <a:rPr kumimoji="0" lang="en-US" altLang="ko-KR" sz="11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승인</a:t>
              </a:r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9" name="오각형 58"/>
            <p:cNvSpPr/>
            <p:nvPr/>
          </p:nvSpPr>
          <p:spPr bwMode="auto">
            <a:xfrm>
              <a:off x="4060718" y="2066373"/>
              <a:ext cx="1539002" cy="264982"/>
            </a:xfrm>
            <a:prstGeom prst="homePlate">
              <a:avLst>
                <a:gd name="adj" fmla="val 16486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100" b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</a:t>
              </a:r>
              <a:endParaRPr kumimoji="0" lang="en-US" altLang="ko-KR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/>
              <a:r>
                <a:rPr lang="en-US" altLang="ko-KR" sz="1100" b="1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FC </a:t>
              </a:r>
              <a:r>
                <a:rPr lang="ko-KR" altLang="en-US" sz="1100" b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선언</a:t>
              </a:r>
              <a:r>
                <a:rPr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0" name="오각형 59"/>
            <p:cNvSpPr/>
            <p:nvPr/>
          </p:nvSpPr>
          <p:spPr bwMode="auto">
            <a:xfrm>
              <a:off x="2668521" y="2066373"/>
              <a:ext cx="1520447" cy="264982"/>
            </a:xfrm>
            <a:prstGeom prst="homePlate">
              <a:avLst>
                <a:gd name="adj" fmla="val 28743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ko-KR" altLang="en-US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요구사항정의</a:t>
              </a:r>
              <a:endParaRPr kumimoji="0" lang="en-US" altLang="ko-KR" sz="11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/>
              <a:r>
                <a:rPr kumimoji="0"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0" lang="ko-KR" altLang="en-US" sz="1100" b="1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요구사항 확정</a:t>
              </a:r>
              <a:r>
                <a:rPr kumimoji="0" lang="en-US" altLang="ko-KR" sz="1100" b="1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endParaRPr lang="ko-KR" altLang="en-US" sz="11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622" y="5021854"/>
            <a:ext cx="96377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※ </a:t>
            </a:r>
            <a:r>
              <a:rPr kumimoji="0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각 단계별 </a:t>
            </a:r>
            <a:r>
              <a:rPr kumimoji="0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Gating</a:t>
            </a:r>
            <a:r>
              <a:rPr kumimoji="0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은 기구 </a:t>
            </a:r>
            <a:r>
              <a:rPr kumimoji="0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CP/PP/DV/PV </a:t>
            </a:r>
            <a:r>
              <a:rPr kumimoji="0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품평회</a:t>
            </a:r>
            <a:r>
              <a:rPr kumimoji="0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(Final DR)</a:t>
            </a:r>
            <a:r>
              <a:rPr kumimoji="0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시 일괄 보고</a:t>
            </a:r>
            <a:r>
              <a:rPr kumimoji="0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kumimoji="0" lang="ko-KR" altLang="en-US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승인 할 수 있다</a:t>
            </a:r>
            <a:r>
              <a:rPr kumimoji="0" lang="en-US" altLang="ko-KR" sz="11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※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잔여 이슈 미해결 상태에서 다음 단계로 진행 불가피할 경우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품질경영담당과 합의 후 진행 가능 하다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※ CP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단계가 없는 모델 의 경우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SW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요구사항 확정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Gating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은 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PP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단계에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CP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및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PP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단계가 없는 모델은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DV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단계 초에 상품기획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(or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주관으로 진행하고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    SW Gating Activity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를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ALM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에 필수 반영하여 운영한다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※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개발담당이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없는 사업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본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부는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개발실장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↑ 이 판정 또는 승인 </a:t>
            </a:r>
            <a:endParaRPr kumimoji="0" lang="ko-KR" altLang="en-US" sz="11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6798" y="6244065"/>
            <a:ext cx="371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1) </a:t>
            </a:r>
            <a:r>
              <a:rPr kumimoji="0" lang="ko-KR" altLang="en-US" sz="9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판정권자는</a:t>
            </a:r>
            <a:r>
              <a:rPr kumimoji="0"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해당 부문에서 </a:t>
            </a:r>
            <a:r>
              <a:rPr kumimoji="0"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Event </a:t>
            </a:r>
            <a:r>
              <a:rPr kumimoji="0"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목적에 따라 </a:t>
            </a:r>
            <a:r>
              <a:rPr kumimoji="0" lang="ko-KR" altLang="en-US" sz="9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판정</a:t>
            </a:r>
            <a:endParaRPr kumimoji="0" lang="en-US" altLang="ko-KR" sz="9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2) </a:t>
            </a:r>
            <a:r>
              <a:rPr kumimoji="0" lang="ko-KR" altLang="en-US" sz="900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승인권자는</a:t>
            </a:r>
            <a:r>
              <a:rPr kumimoji="0"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개발모델의 </a:t>
            </a:r>
            <a:r>
              <a:rPr kumimoji="0" lang="en-US" altLang="ko-KR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Q,C,D </a:t>
            </a:r>
            <a:r>
              <a:rPr kumimoji="0" lang="ko-KR" altLang="en-US" sz="9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전반의 의사결정을 확인하고 최종 </a:t>
            </a:r>
            <a:r>
              <a:rPr kumimoji="0" lang="ko-KR" altLang="en-US" sz="9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승인</a:t>
            </a:r>
            <a:endParaRPr kumimoji="0" lang="en-US" altLang="ko-KR" sz="9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Software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란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908050"/>
            <a:ext cx="8970963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프로그램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(Program) vs.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소프트웨어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(Software)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프로그램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(Program)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과</a:t>
            </a: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소프트웨어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(Software)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는 같은 의미이다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?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No!!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소프트웨어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(Software)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프로그램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(Program)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뿐만 아니라 프로그램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(Program)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이 올바르게 작동하는데 필요한 모든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pPr marL="36512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문서 및 설치 데이터 등을 의미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21" name="Picture 2" descr="http://www.ecommerce-web-hosting-guide.com/image-files/what-is-software-tutor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2506663"/>
            <a:ext cx="5032375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31979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ko-KR" altLang="en-US" dirty="0" smtClean="0">
                <a:solidFill>
                  <a:srgbClr val="000000"/>
                </a:solidFill>
              </a:rPr>
              <a:t>전사 </a:t>
            </a:r>
            <a:r>
              <a:rPr kumimoji="1" lang="en-US" altLang="ko-KR" dirty="0" smtClean="0">
                <a:solidFill>
                  <a:srgbClr val="000000"/>
                </a:solidFill>
              </a:rPr>
              <a:t>Gating/</a:t>
            </a:r>
            <a:r>
              <a:rPr kumimoji="1" lang="ko-KR" altLang="en-US" dirty="0" smtClean="0">
                <a:solidFill>
                  <a:srgbClr val="000000"/>
                </a:solidFill>
              </a:rPr>
              <a:t>인증 및 주요 회의체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sp>
        <p:nvSpPr>
          <p:cNvPr id="252" name="제목 1"/>
          <p:cNvSpPr txBox="1">
            <a:spLocks/>
          </p:cNvSpPr>
          <p:nvPr/>
        </p:nvSpPr>
        <p:spPr bwMode="auto">
          <a:xfrm>
            <a:off x="75394" y="593903"/>
            <a:ext cx="9608952" cy="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222" tIns="45615" rIns="91222" bIns="45615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613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228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6842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4573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ko-KR" altLang="en-US" sz="12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전사 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Gating/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인증</a:t>
            </a:r>
            <a:endParaRPr lang="en-US" altLang="ko-KR" sz="12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75394" y="3550941"/>
            <a:ext cx="9608952" cy="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222" tIns="45615" rIns="91222" bIns="45615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613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228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6842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4573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ko-KR" altLang="en-US" sz="1200" b="1" kern="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단계별 주요 회의체</a:t>
            </a:r>
            <a:endParaRPr lang="en-US" altLang="ko-KR" sz="12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69430" y="3973956"/>
          <a:ext cx="9179370" cy="2736305"/>
        </p:xfrm>
        <a:graphic>
          <a:graphicData uri="http://schemas.openxmlformats.org/drawingml/2006/table">
            <a:tbl>
              <a:tblPr/>
              <a:tblGrid>
                <a:gridCol w="671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74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27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60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34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회의체 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확정 워크숍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 심의회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인공지능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(AI)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기능 품질 심의회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Feature Complete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FDR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변경관리 위원회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4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주관부서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설계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관리 주관부서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인공지능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(AI) 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 설계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및 관리 주관부서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(SW)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조직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※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위원장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개발담당 ↑</a:t>
                      </a:r>
                      <a:r>
                        <a:rPr lang="en-US" altLang="ko-KR" sz="1100" b="1" baseline="30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0591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시나리오팀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품질부서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인정시험부서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보안 담당부서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 실무자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 설계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관리부서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(PL,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품질담당자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(SDET, QE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인정시험부서 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 실무자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인공지능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(AI)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 설계</a:t>
                      </a:r>
                      <a:b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및 관리 주관부서</a:t>
                      </a:r>
                    </a:p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알고리즘 개발자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품질 담당자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(SDET,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 부서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(Option)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 실무자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부서장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품질담당자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(SDET, QE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인정시험부서 등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indent="-87313" algn="l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 부서장 및 실무자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시나리오팀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연구소 품질부서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(SW)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변경요청 부서 등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 및 실무자</a:t>
                      </a:r>
                    </a:p>
                  </a:txBody>
                  <a:tcPr marL="18000" marR="18000" marT="36000" marB="36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34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활동기간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정의단계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개발단계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~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인정시험단계 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개발단계 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개발단계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개발단계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~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인정시험단계 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33962" y="1025828"/>
          <a:ext cx="9638187" cy="233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1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0438">
                  <a:extLst>
                    <a:ext uri="{9D8B030D-6E8A-4147-A177-3AD203B41FA5}">
                      <a16:colId xmlns:a16="http://schemas.microsoft.com/office/drawing/2014/main" xmlns="" val="762386532"/>
                    </a:ext>
                  </a:extLst>
                </a:gridCol>
                <a:gridCol w="1306000">
                  <a:extLst>
                    <a:ext uri="{9D8B030D-6E8A-4147-A177-3AD203B41FA5}">
                      <a16:colId xmlns:a16="http://schemas.microsoft.com/office/drawing/2014/main" xmlns="" val="299561933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5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3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6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7688"/>
                <a:gridCol w="813875"/>
              </a:tblGrid>
              <a:tr h="213636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Gating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endParaRPr lang="ko-KR" altLang="en-US" sz="9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거버닝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협의체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 적합성 점검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시나리오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리뷰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ODR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IoST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인증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Security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인증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마켓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등록 점검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운영 점검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382"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 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ts val="1400"/>
                        </a:lnSpc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범위</a:t>
                      </a:r>
                    </a:p>
                  </a:txBody>
                  <a:tcPr marL="18000" marR="18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 B2C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 B2B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B2B2C only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B2B2C only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B2B2C only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B2B2C only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191">
                <a:tc vMerge="1"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</a:pP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3. 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출시 후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유지보수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b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(OS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업그레이드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MR Major)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(OS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업그레이드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 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(OS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업그레이드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 latinLnBrk="0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해당시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4. 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플랫폼 </a:t>
                      </a:r>
                      <a:r>
                        <a:rPr lang="en-US" altLang="ko-KR" sz="9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Biz.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서비스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신규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Only)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Wingdings" pitchFamily="2" charset="2"/>
                        <a:buNone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8009115"/>
                  </a:ext>
                </a:extLst>
              </a:tr>
              <a:tr h="376191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ts val="1400"/>
                        </a:lnSpc>
                      </a:pP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5. 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Biz.(</a:t>
                      </a: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kumimoji="0"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(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신규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Only)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●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○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종료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Only)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4032073"/>
                  </a:ext>
                </a:extLst>
              </a:tr>
              <a:tr h="44202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주관부서</a:t>
                      </a:r>
                      <a:r>
                        <a:rPr kumimoji="0" lang="en-US" altLang="ko-KR" sz="9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kumimoji="0" lang="en-US" altLang="ko-KR" sz="9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품질경영센터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고객품질연구소 제품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UX</a:t>
                      </a: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평가팀</a:t>
                      </a:r>
                      <a:endParaRPr kumimoji="0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" marR="72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L1 :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디자인경영센터 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)UX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거버넌스팀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L2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일부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: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품질경영센터 </a:t>
                      </a: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고객품질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연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제품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UX</a:t>
                      </a: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평가팀</a:t>
                      </a:r>
                      <a:endParaRPr kumimoji="0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품질경영센터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고객품질연구소 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제품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UX</a:t>
                      </a:r>
                      <a:r>
                        <a:rPr kumimoji="0" lang="ko-KR" altLang="en-US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평가팀</a:t>
                      </a:r>
                      <a:endParaRPr kumimoji="0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Security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최종 리뷰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인증 부서 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(SW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보안 담당부서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OTA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솔루션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Task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OTA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솔루션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Task</a:t>
                      </a: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1302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</a:rPr>
              <a:t>WBS Activity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75394" y="593903"/>
            <a:ext cx="9608952" cy="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222" tIns="45615" rIns="91222" bIns="45615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5pPr>
            <a:lvl6pPr marL="45613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228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68425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4573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/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개발 유형</a:t>
            </a:r>
            <a:r>
              <a:rPr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및 등급에 따라 필수 활동은 달라지며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소프트웨어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개발 프로세스상 모든 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활동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(Activity)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대한 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과정은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ALM 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시스템을 통해 진행 한다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2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36538" y="934965"/>
          <a:ext cx="9402762" cy="567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323"/>
                <a:gridCol w="2900925"/>
                <a:gridCol w="1002275"/>
                <a:gridCol w="4543239"/>
              </a:tblGrid>
              <a:tr h="2093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이벤트 단계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WBS Activity (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ALM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_B2C_B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급 기준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업무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활동 설명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32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9329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요구사항 발의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발의자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요구사항에 대한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PRD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작성하여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구현성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검토 요청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</a:t>
                      </a:r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구현성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발의된 요구사항에 대해 구현 가능한지와 개발여부를 검토하고 개발범위 결정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컴플라이언스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검토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(Security/OSC/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침투테스트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 담당자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요구사항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Security,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활동 및 침투테스트 대상 여부를 확인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거버넌스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점검레벨 확인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거버넌스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점검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관리 레벨을 검토하여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레벨에 따른 단계별 점검 활동을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시나리오 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필요 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기능의 동작 방법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절차 등을 구체화한 시나리오를 작성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검토하는 활동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시나리오 리뷰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거버넌스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조직을 통해 모델 시나리오의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일관성이 확보되었는지 검토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데이터거버넌스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수집 데이터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기기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저장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활용 관리 기준과의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부합성을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점검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개인정보 영향평가 점검 대상 확인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(VS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外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개인정보 영향평가 대상 여부를 확인하는 활동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요구사항 확정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(VS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外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유관부서가 모여 워크숍을 실시하여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 베이스라인을 확정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(Gating)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개발계획 수립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(VS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外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개발 계획을 수립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범위 식별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필요 활동 확인 및 계획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FMEA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 수립 및 준비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PL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DFMEA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분석의 대상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범위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명확히 정의하고 계획 수립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Dev.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932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개발단계 </a:t>
                      </a:r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데이터거버넌스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 담당자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데이터거버넌스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평가 결과 개선항목이 있는 경우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개선항목을 수행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765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개인정보 영향평가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사용자 개인정보 수집 기능이 있는 경우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개인정보 영향평가 결과를 확인하고 법적 문서를 준비하는 활동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개인정보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Compliance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팀의 평가 의견 반영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요구사항 분석 및 사양서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명세서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요구사항을 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기술적 관점으로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상세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명세화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명세서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/SRS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개발검증 사양서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개발검증사양서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작성하는 활동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인정시험 사양서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 케이스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 시험 항목을 설계하고 인정시험 사양서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테스트케이스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작성하는 활동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인정시험 계획 수립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DQA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시험 전략 및 설비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자원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시험사양서 및 시험 일정표 작성 등 시험을 계획하는 활동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Architecture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omponent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 최상위 레벨의 구조를 기술하는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Architecture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설계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구조 분석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FMEA</a:t>
                      </a:r>
                      <a:r>
                        <a:rPr lang="en-US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), </a:t>
                      </a:r>
                      <a:r>
                        <a:rPr lang="ko-KR" altLang="en-US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기능 분석 </a:t>
                      </a:r>
                      <a:r>
                        <a:rPr lang="en-US" altLang="ko-KR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(FMEA)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구조분석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(Architecture,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Interface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및 기능 분석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요구사항 파악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기능 트리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329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설계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신기능 및 변경기능에 대한 설계를 수행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Unit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간의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Interface,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상세 기능 설계 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7796013" y="6573590"/>
            <a:ext cx="1957587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* PRD(Product Requirements 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Description)</a:t>
            </a:r>
            <a:endParaRPr kumimoji="0" lang="ko-KR" altLang="en-US" sz="9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1302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</a:rPr>
              <a:t>WBS Activity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36538" y="658740"/>
          <a:ext cx="9412287" cy="591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323"/>
                <a:gridCol w="2900925"/>
                <a:gridCol w="1002089"/>
                <a:gridCol w="4552950"/>
              </a:tblGrid>
              <a:tr h="132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이벤트 단계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WBS Activity (ALM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_B2C_B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급 기준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업무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활동 설명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209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Dev.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검증 사양서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테스트 케이스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작성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상세설계에 맞게 구현됐는지 검증하기 위한 테스트케이스를 작성하는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상세 설계에 정의 된 설계를 </a:t>
                      </a:r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코딩하여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구현하는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50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고장 분석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FMEA</a:t>
                      </a:r>
                      <a:r>
                        <a:rPr lang="en-US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), </a:t>
                      </a:r>
                      <a:r>
                        <a:rPr lang="ko-KR" altLang="en-US" sz="1100" b="1" u="none" strike="noStrike" dirty="0" err="1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리스크</a:t>
                      </a:r>
                      <a:r>
                        <a:rPr lang="ko-KR" altLang="en-US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분석 </a:t>
                      </a:r>
                      <a:r>
                        <a:rPr lang="en-US" altLang="ko-KR" sz="1100" b="1" u="none" strike="noStrike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(FMEA)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고장분석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고장형태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고장영향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고장원인 및 이들의 관계를 파악하는 활동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l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리스크분석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심각도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발생도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검출도 평가 및 조치 우선순위 목록을 파악하는 활동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분석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분석을 통해 사용한 </a:t>
                      </a:r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오픈소스와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라이선스를 확인하는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테스트 케이스 심의회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검증하기 위한 테스트케이스를 유관 부서가 상호 검토하고 합의하기 위한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검증 실행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Unit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설계에 따라 구현 </a:t>
                      </a:r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되었는지와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코드 품질 등 동적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정적 검증을 실시하는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이슈 해결 및 분석결과 등록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관련 이슈를 확인</a:t>
                      </a:r>
                      <a:r>
                        <a:rPr lang="en-US" altLang="ko-KR" sz="1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및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해결하고 전사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OSC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담당자와 확인하는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095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설계 최적화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FMEA)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리스크를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완화하기 위한 조치를 결정하고 조치의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효과성을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평가하는 활동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개발검증 실행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인정시험이 가능한 수준인지 소프트웨어 완성도를 검증하는 활동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결함 검출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ODR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개발 리더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 실무자들이 모여 실물을 직접 사용하면서 이슈를 검토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개선하는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데이터거버넌스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이행점검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 담당자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개선항목에 대한 반영 및 품질 검증에 대해 이행 결과를 점검하는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ODR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</a:t>
                      </a:r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거버넌스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조직에서 실물을 사용해 보고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 </a:t>
                      </a:r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사용성이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확보되었는지 검토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FC (Feature Complete)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요구사항을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100%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구현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검증 후 인정시험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연동시험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진입 여부를 판단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(Gating)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09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900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개인정보 영향평가 이행점검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상품기획담당자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개선항목에 대한 이행점검 결과를 확인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인정시험 실행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DQA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 테스트케이스에 따라 완성된 소프트웨어를 검증하는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IoT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IoST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인증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IoT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altLang="ko-KR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IoST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주요 품질요소에 대해 전사 </a:t>
                      </a:r>
                      <a:r>
                        <a:rPr lang="en-US" altLang="ko-KR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IoT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인증 부서에 인증을 의뢰하는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침투테스트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모의해킹과 같은 침투 테스트를 통해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Security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취약점을 미리 검출하여 제거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취합 및 고지의무 준수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공개할 소스코드를 취합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,OSS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패키지를 생성하고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OSS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고지의무 준수하는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[LGE]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최종 제품 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Security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리뷰</a:t>
                      </a:r>
                      <a:r>
                        <a:rPr lang="en-US" altLang="ko-KR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모든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LG-SDL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활동 결과를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Security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관련부서와 리뷰하고 승인하는 활동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소프트웨어 승인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DQA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인정시험 결과를 검토 및 평가하고</a:t>
                      </a:r>
                      <a:r>
                        <a:rPr lang="ko-KR" altLang="en-US" sz="1100" baseline="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최종 양산 버전을 확정하고 승인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(Gating)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OSS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고지문과 </a:t>
                      </a:r>
                      <a:r>
                        <a:rPr 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OSS Package </a:t>
                      </a:r>
                      <a:r>
                        <a:rPr lang="ko-KR" altLang="en-US" sz="1100" b="1" u="none" strike="noStrike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사용된 </a:t>
                      </a:r>
                      <a:r>
                        <a:rPr lang="ko-KR" altLang="en-US" sz="1100" dirty="0" err="1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오픈소스에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대한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OSS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고지문과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OSS Package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lang="en-US" altLang="ko-KR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OSS </a:t>
                      </a:r>
                      <a:r>
                        <a:rPr lang="ko-KR" altLang="en-US" sz="1100" dirty="0" smtClean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배포사이트에 등록</a:t>
                      </a:r>
                      <a:endParaRPr lang="ko-KR" altLang="en-US" sz="1100" dirty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b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33988" y="6573590"/>
            <a:ext cx="295946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00" dirty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* 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LG-SDL(LG </a:t>
            </a:r>
            <a:r>
              <a:rPr kumimoji="0" lang="ko-KR" altLang="en-US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제품 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SW</a:t>
            </a:r>
            <a:r>
              <a:rPr kumimoji="0" lang="ko-KR" altLang="en-US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보안활동</a:t>
            </a:r>
            <a:r>
              <a:rPr kumimoji="0" lang="en-US" altLang="ko-KR" sz="900" dirty="0" smtClean="0">
                <a:solidFill>
                  <a:prstClr val="white">
                    <a:lumMod val="50000"/>
                  </a:prstClr>
                </a:solidFill>
                <a:latin typeface="Arial Narrow" pitchFamily="34" charset="0"/>
                <a:ea typeface="LG스마트체 Regular" panose="020B0600000101010101" pitchFamily="50" charset="-127"/>
              </a:rPr>
              <a:t>, Secure Development Lifecycle) </a:t>
            </a:r>
            <a:endParaRPr kumimoji="0" lang="ko-KR" altLang="en-US" sz="9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0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주요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Activity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수행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SW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프로세스 단계별 점검 항목을 확인하여 개발 진행 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1412776"/>
            <a:ext cx="8064896" cy="429409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784648" y="1844824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84648" y="2214504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84648" y="3960688"/>
            <a:ext cx="165618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74335" y="4915376"/>
            <a:ext cx="1656184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6496" y="5886596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865" y="5871497"/>
            <a:ext cx="2694969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sz="1000" dirty="0" smtClean="0">
                <a:solidFill>
                  <a:prstClr val="black"/>
                </a:solidFill>
              </a:rPr>
              <a:t>: SW</a:t>
            </a:r>
            <a:r>
              <a:rPr lang="ko-KR" altLang="en-US" sz="1000" smtClean="0">
                <a:solidFill>
                  <a:prstClr val="black"/>
                </a:solidFill>
              </a:rPr>
              <a:t>개발 단계 외 </a:t>
            </a:r>
            <a:r>
              <a:rPr lang="en-US" altLang="ko-KR" sz="1000" dirty="0" smtClean="0">
                <a:solidFill>
                  <a:prstClr val="black"/>
                </a:solidFill>
              </a:rPr>
              <a:t>SW</a:t>
            </a:r>
            <a:r>
              <a:rPr lang="ko-KR" altLang="en-US" sz="1000" smtClean="0">
                <a:solidFill>
                  <a:prstClr val="black"/>
                </a:solidFill>
              </a:rPr>
              <a:t>개발자 관여 주요 </a:t>
            </a:r>
            <a:r>
              <a:rPr lang="en-US" altLang="ko-KR" sz="1000" dirty="0" smtClean="0">
                <a:solidFill>
                  <a:prstClr val="black"/>
                </a:solidFill>
              </a:rPr>
              <a:t>Activity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주요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Activity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수행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34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SW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정의 단계 중에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Feature List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및 요구조건 확정 워크샵 결과에 대한 필수 점검 항목 결과를 확인한다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620" y="1368410"/>
            <a:ext cx="771907" cy="31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주요 활동</a:t>
            </a:r>
            <a:endParaRPr kumimoji="0" lang="ko-KR" altLang="en-US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2021" y="1368409"/>
            <a:ext cx="918102" cy="3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상세 가이드</a:t>
            </a:r>
            <a:endParaRPr kumimoji="0" lang="ko-KR" altLang="en-US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34608" y="1700808"/>
            <a:ext cx="987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40632" y="1700808"/>
            <a:ext cx="792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0612" y="1844824"/>
            <a:ext cx="915923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 수집</a:t>
            </a:r>
            <a:endParaRPr lang="en-US" altLang="ko-KR" sz="1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분석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2572" y="2640685"/>
            <a:ext cx="912003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Feature</a:t>
            </a: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구체화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8542" y="3429000"/>
            <a:ext cx="920062" cy="10801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시나리오</a:t>
            </a:r>
            <a:endParaRPr lang="en-US" altLang="ko-KR" sz="1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정의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8542" y="4703077"/>
            <a:ext cx="920062" cy="16561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 확정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1242" y="1922639"/>
            <a:ext cx="722019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발의 필수 정보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고객가치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사용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Scene,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요구성능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확정 이후 요구사항 변경 요청 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반드시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PRD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를 발의해야 한다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1242" y="2718500"/>
            <a:ext cx="722019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구체화 기준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기능 구체화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동작성 구체화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 지표 구체화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Feature List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관리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구체화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결과가 반영된 모델의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Feature List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작성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신규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요구사항과 추적성 관리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0632" y="3522784"/>
            <a:ext cx="806489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상품기획은 전사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점검수준을 확인한다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전사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기능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Spec.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변경점 심의는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PRD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발의 후 상품기획팀이 심의 의뢰힌다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전사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시나리오 리뷰는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시나리오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v0.9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기준으로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팀이 요청한다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레벨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1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제품은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연구소에 요청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레벨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2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제품은 고품연에 요청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H&amp;A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의 경우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LED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모델도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LCD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모델과 동일하게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시나리오 개발 필요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0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0614" y="4684784"/>
            <a:ext cx="80648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확정 </a:t>
            </a:r>
            <a:r>
              <a:rPr kumimoji="0" lang="ko-KR" altLang="en-US" sz="10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워크샵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실시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상품기획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UX, 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등 유관부서 참여하에 요구사항 정의단계에서 수행해야 할 필수 활동이 빠짐없이 수행되었는지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필수 점검 항목을 기반으로 점검한다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확정 필수 점검 항목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① 모델 전체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Feature List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베이스라인  ② 시나리오 베이스라인</a:t>
            </a:r>
            <a:endParaRPr kumimoji="0" lang="en-US" altLang="ko-KR" sz="1000" dirty="0" smtClean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                     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③ 전사 시나리오 리뷰 결과 및 개선안 합의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100%, Base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모델 전사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 ODR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결과 및 개선안 시나리오 반영 결과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                     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④ 이전 모델에서 이관된 변경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항목 반영 확정 리스트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                    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⑤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Security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등급  ⑥ 개인정보영향평가 관련 활동 결과  ⑦ 데이터 거버넌스 관련 활동 결과  ⑧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FUT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대상 여부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                     ※ 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별도 프로젝트 등록없이 제품과 같이 개발하는 제품 연동앱은 앱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SW Feature List, 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앱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UX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시나리오 등</a:t>
            </a:r>
            <a:endParaRPr kumimoji="0" lang="en-US" altLang="ko-KR" sz="1000" dirty="0" smtClean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                          </a:t>
            </a:r>
            <a:r>
              <a:rPr kumimoji="0" lang="ko-KR" altLang="en-US" sz="100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앱 연관된 필수 점검 항목도 포함하여 확정한다</a:t>
            </a:r>
            <a:r>
              <a:rPr kumimoji="0" lang="en-US" altLang="ko-KR" sz="10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주요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Activity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수행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SW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단계 활동 별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Goal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및 산출물을 확인하여 수행한다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20" y="1368410"/>
            <a:ext cx="771907" cy="31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주요 활동</a:t>
            </a:r>
            <a:endParaRPr kumimoji="0" lang="ko-KR" altLang="en-US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4608" y="1700808"/>
            <a:ext cx="987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0612" y="1822611"/>
            <a:ext cx="915923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 </a:t>
            </a:r>
            <a:endParaRPr lang="en-US" altLang="ko-KR" sz="1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상세화 및 </a:t>
            </a:r>
            <a:endParaRPr lang="en-US" altLang="ko-KR" sz="1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설계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572" y="2596858"/>
            <a:ext cx="912003" cy="107344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</a:t>
            </a:r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 </a:t>
            </a:r>
            <a:endParaRPr lang="en-US" altLang="ko-KR" sz="10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검증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542" y="3803903"/>
            <a:ext cx="920062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Complete</a:t>
            </a:r>
          </a:p>
          <a:p>
            <a:pPr algn="ctr"/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선언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8542" y="4572000"/>
            <a:ext cx="920062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프로젝트 관리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8542" y="5344760"/>
            <a:ext cx="920062" cy="8925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기획 및 테스트케이스 설계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2021" y="1368409"/>
            <a:ext cx="918102" cy="3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상세 가이드</a:t>
            </a:r>
            <a:endParaRPr kumimoji="0" lang="ko-KR" altLang="en-US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640632" y="1700808"/>
            <a:ext cx="792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1242" y="1800399"/>
            <a:ext cx="722019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Feature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및 사용자 요구기능을 구체화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우선순위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이해가능성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추적가능성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테스트가능성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시작을 위한 플랫폼 구성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제약사항 및 인터페이스 정보를 작성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구현성 및 기존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Base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대비 변경 영향 분석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 전체 구조를 구체화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kumimoji="0" lang="ko-KR" altLang="en-US" sz="10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및 테스트를 위한 기술요구사항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명확화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1242" y="2587278"/>
            <a:ext cx="72201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FC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전에 개발팀 내부적으로 진행되는 개발 검증 계획 수립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코딩표준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코드리뷰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코드레벨단위시험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필드검증기준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정적분석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통합시험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단위기능시험수행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개발팀의 자체검증을 통한 단위기능별 기본품질 확보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통합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시스템시험에서의 기본기능에 대한 결함 최소화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통합시험수행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개발팀의 자체검증을 통한 통합된 전체모듈의 품질목표 확인 및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Feature Complete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여부 판단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Security 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개발시 제품의 잠재적 보안을 고려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취약점 제거하기 위한 활동 수준을 확인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UX ODR 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고객관점에서의 품질 이슈를 조기에 검출하고 개선하는 활동 수준을 확인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UX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거버넌스 점검 수준 검토 결과 등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3805" y="3881718"/>
            <a:ext cx="80648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개발검증을 통해 기본적인 기능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성능확보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완성도 확인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산출물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통합시험결과서 또는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FC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검증 결과서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통합시험</a:t>
            </a:r>
            <a:r>
              <a:rPr kumimoji="0" lang="en-US" altLang="ko-KR" sz="10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TC Set, Compliance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검토 합의서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FC Final DR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결과 회의록</a:t>
            </a:r>
            <a:endParaRPr kumimoji="0" lang="ko-KR" altLang="en-US" sz="10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2897" y="4549788"/>
            <a:ext cx="806489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목표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일정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품질</a:t>
            </a:r>
            <a:r>
              <a:rPr kumimoji="0" lang="en-US" altLang="ko-KR" sz="10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범위에 대한 명확한 이해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kumimoji="0" lang="ko-KR" altLang="en-US" sz="10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진척률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관리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상세 요구사항을 기반으로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WBS(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업무 분해 구조도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를 작성하고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이를 기반으로 진쳑율을 관리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개발에 필요한 인력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Resource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확보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협력업체 관리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체계적인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3rd Party SW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개발관리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1242" y="5344760"/>
            <a:ext cx="806489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테스트 계획 및 테스트 케이스 설계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검증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승인 단계 테스트를 위한 테스트 케이스 준비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 및 품질목표에 맞게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가 개발되었는지 검증</a:t>
            </a:r>
            <a:endParaRPr kumimoji="0" lang="en-US" altLang="ko-KR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테스트 케이스에 필요한 정보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TC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식별자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(ID), TC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대상기능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ID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맵핑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), TC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속성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기능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안정성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 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전제조건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Procedure, 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                    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예상출력값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성공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실퍠에 대한 기준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승인 가능한 범위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정확도 등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개발 주요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Activity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수행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SW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인정시험 단계 활동 별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Goal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및 산출물을 확인하여 수행하고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SW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형상관리를 위한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Tool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에 대해 이해하고 활용한다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20" y="1368410"/>
            <a:ext cx="771907" cy="31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주요 활동</a:t>
            </a:r>
            <a:endParaRPr kumimoji="0" lang="ko-KR" altLang="en-US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4608" y="1700808"/>
            <a:ext cx="987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0612" y="1822610"/>
            <a:ext cx="915923" cy="8247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인정시험단계 테스트 계획 및 수행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572" y="2780957"/>
            <a:ext cx="912003" cy="8893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결함분석 및 수정 충실도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542" y="3803903"/>
            <a:ext cx="920062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lang="ko-KR" altLang="en-US" sz="10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인정시험단계 </a:t>
            </a:r>
            <a:r>
              <a:rPr lang="en-US" altLang="ko-KR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Gate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8542" y="4572000"/>
            <a:ext cx="920062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양산 및 사후 관리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2021" y="1368409"/>
            <a:ext cx="918102" cy="3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상세 가이드</a:t>
            </a:r>
            <a:endParaRPr kumimoji="0" lang="ko-KR" altLang="en-US" sz="12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640632" y="1700808"/>
            <a:ext cx="7920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1242" y="1800399"/>
            <a:ext cx="79402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사용자 관점의 테스트를 위한 인정시험단계 테스트 전략을 수립하고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테스트 기준과 절차 구체화하여 공유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 기능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성능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안정성 요구사항 및 품질 목표 달성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– 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 해결에 필요한 정보 관리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출시 가능한 수준의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품질 확보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–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실사용 환경에 관련된 품질 이슈 최소화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시장품질 이슈 최소화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출시를 위한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 해결에 필요한 정보 관리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Security </a:t>
            </a:r>
            <a:r>
              <a:rPr kumimoji="0" lang="ko-KR" altLang="en-US" sz="100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이슈를 검출하고 개선하는 활동 수준을 확인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1242" y="2780928"/>
            <a:ext cx="815629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결함의 원인 분석을 통한 정확한 결함 수정 및 개선방안 수립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산출물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 목록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Log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데이터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 조치 보고서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(NCR)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NCR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작성 방법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결함의 근본 원인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(5Why),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수정사항 전후 비교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Side Effect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와 같이 변경으로 인한 분석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재발 방지 대책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관리적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기술적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수평전개 여부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                          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결함이 발생된 기능 등 기타 정보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23805" y="3881718"/>
            <a:ext cx="806489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인정시험단계 테스트 단계 완료 인정시험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출시 가능한 수준인지 확인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산출물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인정시험단계 인정시험 자료 또는 테스트 완료 품의서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MR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반영으로 협의된 전체 잔존 결함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List, Security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인증서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(Security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요구사항이 있는 경우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endParaRPr kumimoji="0" lang="ko-KR" altLang="en-US" sz="10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2897" y="4549788"/>
            <a:ext cx="806489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인정시험단계 완료 후 양산완료까지 발생되는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품질 이슈를 해결하여 시장품질 이슈 최소화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개발계획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목적 달성여부 확인 및 향후 개선사항 도출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산출물 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완료 보고서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반성회 자료 및 회의록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반성회 결과 도출된 개발팀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/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검증조직 개선 과제 리스트 및 개선 계획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검출력 관리 및 개선자료 등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513" y="5340097"/>
            <a:ext cx="920062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형상관리</a:t>
            </a:r>
            <a:endParaRPr lang="ko-KR" altLang="en-US" sz="10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21242" y="5344760"/>
            <a:ext cx="806489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주요 산출물의 버전 관리를 통해 변경에 대한 </a:t>
            </a:r>
            <a:r>
              <a:rPr kumimoji="0" lang="ko-KR" altLang="en-US" sz="10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추적성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확보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소스코드의 </a:t>
            </a:r>
            <a:r>
              <a:rPr kumimoji="0" lang="ko-KR" altLang="en-US" sz="10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무결성</a:t>
            </a: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확보를 위한 버전관리 체계 확보</a:t>
            </a:r>
            <a:endParaRPr kumimoji="0" lang="en-US" altLang="ko-KR" sz="1000" dirty="0" smtClean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베이스라인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0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배포관리</a:t>
            </a:r>
            <a:endParaRPr kumimoji="0" lang="ko-KR" altLang="en-US" sz="10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0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ALM(Application Lifecycle Management) System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의 이해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(1/3)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93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ALM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목적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제품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NPI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프로세스 상 모든 개발 활동에 대한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과정 관리와 개발자간 협업을 지원할 수 있는 통합 솔루션임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SW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개발의 데이터 통합 관리로 품질 이슈를 포함한 개발전반의 가시화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(Visibility)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및 추적성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(Traceability)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확보에 목적이 있음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1" name="Rectangle 3"/>
          <p:cNvSpPr/>
          <p:nvPr/>
        </p:nvSpPr>
        <p:spPr bwMode="auto">
          <a:xfrm>
            <a:off x="5025008" y="2280159"/>
            <a:ext cx="3960441" cy="572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latinLnBrk="0">
              <a:lnSpc>
                <a:spcPct val="110000"/>
              </a:lnSpc>
              <a:buFont typeface="Wingdings" charset="0"/>
              <a:buNone/>
            </a:pPr>
            <a:r>
              <a:rPr kumimoji="0" lang="ko-KR" altLang="en-US" sz="12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간편한 자동 연결</a:t>
            </a:r>
          </a:p>
          <a:p>
            <a:pPr algn="ctr" latinLnBrk="0">
              <a:lnSpc>
                <a:spcPct val="110000"/>
              </a:lnSpc>
            </a:pP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 요구 사항부터 소스 코드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생산 단계까지 추적 가능</a:t>
            </a:r>
          </a:p>
        </p:txBody>
      </p:sp>
      <p:sp>
        <p:nvSpPr>
          <p:cNvPr id="82" name="Rectangle 4"/>
          <p:cNvSpPr/>
          <p:nvPr/>
        </p:nvSpPr>
        <p:spPr bwMode="auto">
          <a:xfrm>
            <a:off x="5025008" y="3035421"/>
            <a:ext cx="3960441" cy="572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latinLnBrk="0">
              <a:lnSpc>
                <a:spcPct val="110000"/>
              </a:lnSpc>
              <a:buFont typeface="Wingdings" charset="0"/>
              <a:buNone/>
            </a:pPr>
            <a:r>
              <a:rPr kumimoji="0" lang="ko-KR" altLang="en-US" sz="12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영향 트리</a:t>
            </a:r>
          </a:p>
          <a:p>
            <a:pPr algn="ctr" latinLnBrk="0">
              <a:lnSpc>
                <a:spcPct val="110000"/>
              </a:lnSpc>
              <a:buFont typeface="Wingdings" charset="0"/>
              <a:buNone/>
            </a:pP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손쉬운 변경 영향 평가</a:t>
            </a:r>
          </a:p>
        </p:txBody>
      </p:sp>
      <p:sp>
        <p:nvSpPr>
          <p:cNvPr id="83" name="Rectangle 5"/>
          <p:cNvSpPr/>
          <p:nvPr/>
        </p:nvSpPr>
        <p:spPr bwMode="auto">
          <a:xfrm>
            <a:off x="5025008" y="3790683"/>
            <a:ext cx="3960441" cy="572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latinLnBrk="0">
              <a:lnSpc>
                <a:spcPct val="110000"/>
              </a:lnSpc>
              <a:buFont typeface="Wingdings" charset="0"/>
              <a:buNone/>
            </a:pPr>
            <a:r>
              <a:rPr kumimoji="0" lang="ko-KR" altLang="en-US" sz="12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추적 기능 및 버전 관리</a:t>
            </a:r>
            <a:endParaRPr kumimoji="0" lang="ko-KR" altLang="en-US" sz="1200" dirty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10000"/>
              </a:lnSpc>
            </a:pPr>
            <a:r>
              <a:rPr kumimoji="0" sz="1200" dirty="0">
                <a:solidFill>
                  <a:srgbClr val="ADBEC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누가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무엇을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언제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왜</a:t>
            </a:r>
          </a:p>
        </p:txBody>
      </p:sp>
      <p:sp>
        <p:nvSpPr>
          <p:cNvPr id="84" name="Rectangle 6"/>
          <p:cNvSpPr/>
          <p:nvPr/>
        </p:nvSpPr>
        <p:spPr bwMode="auto">
          <a:xfrm>
            <a:off x="5025008" y="4545945"/>
            <a:ext cx="3960441" cy="572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latinLnBrk="0">
              <a:lnSpc>
                <a:spcPct val="110000"/>
              </a:lnSpc>
              <a:buFont typeface="Wingdings" charset="0"/>
              <a:buNone/>
            </a:pPr>
            <a:r>
              <a:rPr kumimoji="0" lang="ko-KR" altLang="en-US" sz="12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완벽하게 감사 가능하고 안전하게 사용</a:t>
            </a:r>
          </a:p>
          <a:p>
            <a:pPr algn="ctr" latinLnBrk="0">
              <a:lnSpc>
                <a:spcPct val="110000"/>
              </a:lnSpc>
            </a:pP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적합성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템플릿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워크플로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버전 관리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보안</a:t>
            </a:r>
            <a:endParaRPr kumimoji="0" lang="ko-KR" altLang="en-US" sz="1200" b="1" dirty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Rectangle 12"/>
          <p:cNvSpPr/>
          <p:nvPr/>
        </p:nvSpPr>
        <p:spPr bwMode="auto">
          <a:xfrm>
            <a:off x="5025008" y="5301208"/>
            <a:ext cx="3960441" cy="572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latinLnBrk="0">
              <a:lnSpc>
                <a:spcPct val="110000"/>
              </a:lnSpc>
              <a:buFont typeface="Wingdings" charset="0"/>
              <a:buNone/>
            </a:pPr>
            <a:r>
              <a:rPr kumimoji="0" lang="ko-KR" altLang="en-US" sz="12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재사용 및 변형</a:t>
            </a:r>
            <a:endParaRPr kumimoji="0" lang="ko-KR" altLang="en-US" sz="1200" dirty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latinLnBrk="0">
              <a:lnSpc>
                <a:spcPct val="110000"/>
              </a:lnSpc>
            </a:pPr>
            <a:r>
              <a:rPr kumimoji="0" sz="1200" dirty="0">
                <a:solidFill>
                  <a:srgbClr val="ADBEC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복사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붙여넣기 없이 프로젝트 전반에서 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표준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사양 재사용</a:t>
            </a:r>
          </a:p>
        </p:txBody>
      </p:sp>
      <p:graphicFrame>
        <p:nvGraphicFramePr>
          <p:cNvPr id="145" name="Content Placeholder 8"/>
          <p:cNvGraphicFramePr>
            <a:graphicFrameLocks/>
          </p:cNvGraphicFramePr>
          <p:nvPr>
            <p:extLst/>
          </p:nvPr>
        </p:nvGraphicFramePr>
        <p:xfrm>
          <a:off x="560512" y="2132856"/>
          <a:ext cx="4291127" cy="389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6" name="Oval 15"/>
          <p:cNvSpPr/>
          <p:nvPr/>
        </p:nvSpPr>
        <p:spPr bwMode="auto">
          <a:xfrm>
            <a:off x="2136655" y="3501008"/>
            <a:ext cx="1041171" cy="10449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 latinLnBrk="0">
              <a:lnSpc>
                <a:spcPct val="110000"/>
              </a:lnSpc>
              <a:buFont typeface="Wingdings" charset="0"/>
              <a:buNone/>
            </a:pPr>
            <a:endParaRPr kumimoji="0" lang="en-US" sz="1200" b="1" dirty="0">
              <a:solidFill>
                <a:srgbClr val="ADBECB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7" name="Rectangle 19"/>
          <p:cNvSpPr/>
          <p:nvPr/>
        </p:nvSpPr>
        <p:spPr>
          <a:xfrm>
            <a:off x="2179693" y="3787348"/>
            <a:ext cx="909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kumimoji="0" lang="en-US" sz="2400" b="1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endParaRPr kumimoji="0" lang="ko-KR" altLang="en-US" sz="2400" b="1" dirty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793314" y="2560845"/>
            <a:ext cx="602687" cy="1583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 및 </a:t>
            </a:r>
            <a:r>
              <a:rPr kumimoji="0" 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283668" y="3501008"/>
            <a:ext cx="1036632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이슈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결함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414124" y="4221088"/>
            <a:ext cx="755015" cy="1915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Admin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  <a:endParaRPr kumimoji="0" lang="ko-KR" altLang="en-US" sz="1200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68827" y="5200597"/>
            <a:ext cx="421881" cy="3166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감사 지표</a:t>
            </a:r>
            <a:r>
              <a:rPr kumimoji="0" sz="1200" dirty="0">
                <a:solidFill>
                  <a:srgbClr val="ADBEC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kumimoji="0" sz="1200" dirty="0">
                <a:solidFill>
                  <a:srgbClr val="ADBEC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보고서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631754" y="5201582"/>
            <a:ext cx="9361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일정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kumimoji="0" lang="ko-KR" altLang="en-US" sz="12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리소스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20552" y="4154864"/>
            <a:ext cx="1188150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계획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빌드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kumimoji="0" lang="ko-KR" altLang="en-US" sz="120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배포</a:t>
            </a: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48927" y="3573016"/>
            <a:ext cx="817648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 </a:t>
            </a:r>
            <a:r>
              <a:rPr kumimoji="0" lang="ko-KR" altLang="en-US" sz="12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형상 관리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496616" y="2532798"/>
            <a:ext cx="1125756" cy="3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</a:t>
            </a:r>
            <a:r>
              <a:rPr kumimoji="0" lang="en-US" altLang="ko-KR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서브시스템</a:t>
            </a:r>
            <a:r>
              <a:rPr kumimoji="0" lang="en-US" altLang="ko-KR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200" dirty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 사항 관리</a:t>
            </a:r>
          </a:p>
        </p:txBody>
      </p:sp>
      <p:pic>
        <p:nvPicPr>
          <p:cNvPr id="156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82" y="3438197"/>
            <a:ext cx="1231848" cy="1142931"/>
          </a:xfrm>
          <a:prstGeom prst="rect">
            <a:avLst/>
          </a:prstGeom>
        </p:spPr>
      </p:pic>
      <p:pic>
        <p:nvPicPr>
          <p:cNvPr id="157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03" y="4789097"/>
            <a:ext cx="356132" cy="329626"/>
          </a:xfrm>
          <a:prstGeom prst="rect">
            <a:avLst/>
          </a:prstGeom>
        </p:spPr>
      </p:pic>
      <p:pic>
        <p:nvPicPr>
          <p:cNvPr id="158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09" y="4581128"/>
            <a:ext cx="342458" cy="380040"/>
          </a:xfrm>
          <a:prstGeom prst="rect">
            <a:avLst/>
          </a:prstGeom>
        </p:spPr>
      </p:pic>
      <p:pic>
        <p:nvPicPr>
          <p:cNvPr id="159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66" y="3204098"/>
            <a:ext cx="340183" cy="317820"/>
          </a:xfrm>
          <a:prstGeom prst="rect">
            <a:avLst/>
          </a:prstGeom>
        </p:spPr>
      </p:pic>
      <p:pic>
        <p:nvPicPr>
          <p:cNvPr id="160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06" y="3002027"/>
            <a:ext cx="364173" cy="317741"/>
          </a:xfrm>
          <a:prstGeom prst="rect">
            <a:avLst/>
          </a:prstGeom>
        </p:spPr>
      </p:pic>
      <p:pic>
        <p:nvPicPr>
          <p:cNvPr id="161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34" y="2977101"/>
            <a:ext cx="373492" cy="355452"/>
          </a:xfrm>
          <a:prstGeom prst="rect">
            <a:avLst/>
          </a:prstGeom>
        </p:spPr>
      </p:pic>
      <p:pic>
        <p:nvPicPr>
          <p:cNvPr id="162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88" y="3117279"/>
            <a:ext cx="389392" cy="354391"/>
          </a:xfrm>
          <a:prstGeom prst="rect">
            <a:avLst/>
          </a:prstGeom>
        </p:spPr>
      </p:pic>
      <p:pic>
        <p:nvPicPr>
          <p:cNvPr id="163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41" y="4524081"/>
            <a:ext cx="400870" cy="417087"/>
          </a:xfrm>
          <a:prstGeom prst="rect">
            <a:avLst/>
          </a:prstGeom>
        </p:spPr>
      </p:pic>
      <p:pic>
        <p:nvPicPr>
          <p:cNvPr id="164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75" y="4777891"/>
            <a:ext cx="342330" cy="340831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48596" y="6132711"/>
            <a:ext cx="1297150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/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</a:rPr>
              <a:t>* SIEMENS </a:t>
            </a:r>
            <a:r>
              <a:rPr lang="ko-KR" altLang="en-US" sz="800" smtClean="0">
                <a:solidFill>
                  <a:prstClr val="white">
                    <a:lumMod val="50000"/>
                  </a:prstClr>
                </a:solidFill>
              </a:rPr>
              <a:t>교육자료 활용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496" y="1988840"/>
            <a:ext cx="9145016" cy="43924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ALM(Application Lifecycle Management) System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의 이해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(2/3)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ko-KR" altLang="en-US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개발 가시화 및 </a:t>
            </a:r>
            <a:r>
              <a:rPr kumimoji="0" lang="ko-KR" altLang="en-US" sz="1400" dirty="0" err="1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추적성</a:t>
            </a:r>
            <a:r>
              <a:rPr kumimoji="0" lang="ko-KR" altLang="en-US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3" name="모서리가 둥근 직사각형 79">
            <a:extLst>
              <a:ext uri="{FF2B5EF4-FFF2-40B4-BE49-F238E27FC236}">
                <a16:creationId xmlns:a16="http://schemas.microsoft.com/office/drawing/2014/main" xmlns="" id="{A5044F63-7C20-44B6-B005-DD1C3B5CD399}"/>
              </a:ext>
            </a:extLst>
          </p:cNvPr>
          <p:cNvSpPr/>
          <p:nvPr/>
        </p:nvSpPr>
        <p:spPr bwMode="auto">
          <a:xfrm>
            <a:off x="5385539" y="1502417"/>
            <a:ext cx="2992755" cy="100716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lIns="0" tIns="0" rIns="0" bIns="0" numCol="1" spcCol="72000" rtlCol="0" anchor="t">
            <a:noAutofit/>
          </a:bodyPr>
          <a:lstStyle/>
          <a:p>
            <a:pPr latinLnBrk="0"/>
            <a:r>
              <a:rPr kumimoji="0" lang="en-US" altLang="ko-KR" sz="1200" b="1" dirty="0">
                <a:solidFill>
                  <a:srgbClr val="005F8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 Unicode MS" panose="020B0604020202020204" pitchFamily="34" charset="-128"/>
              </a:rPr>
              <a:t>                                     Development</a:t>
            </a:r>
            <a:endParaRPr kumimoji="0" lang="ko-KR" altLang="en-US" sz="1200" b="1" dirty="0">
              <a:solidFill>
                <a:srgbClr val="005F8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 Unicode MS" panose="020B0604020202020204" pitchFamily="34" charset="-128"/>
            </a:endParaRPr>
          </a:p>
        </p:txBody>
      </p:sp>
      <p:sp>
        <p:nvSpPr>
          <p:cNvPr id="114" name="모서리가 둥근 직사각형 79">
            <a:extLst>
              <a:ext uri="{FF2B5EF4-FFF2-40B4-BE49-F238E27FC236}">
                <a16:creationId xmlns:a16="http://schemas.microsoft.com/office/drawing/2014/main" xmlns="" id="{41D958BB-3E23-4804-B939-99C940887DAC}"/>
              </a:ext>
            </a:extLst>
          </p:cNvPr>
          <p:cNvSpPr/>
          <p:nvPr/>
        </p:nvSpPr>
        <p:spPr bwMode="auto">
          <a:xfrm>
            <a:off x="5385538" y="4365104"/>
            <a:ext cx="2695457" cy="99503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lIns="0" tIns="0" rIns="0" bIns="0" numCol="1" spcCol="72000" rtlCol="0" anchor="t">
            <a:noAutofit/>
          </a:bodyPr>
          <a:lstStyle/>
          <a:p>
            <a:pPr latinLnBrk="0"/>
            <a:r>
              <a:rPr kumimoji="0" lang="en-US" altLang="ko-KR" sz="1200" b="1" dirty="0">
                <a:solidFill>
                  <a:srgbClr val="005F8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 Unicode MS" panose="020B0604020202020204" pitchFamily="34" charset="-128"/>
              </a:rPr>
              <a:t>                                  Release</a:t>
            </a:r>
            <a:endParaRPr kumimoji="0" lang="ko-KR" altLang="en-US" sz="1200" b="1" dirty="0">
              <a:solidFill>
                <a:srgbClr val="005F8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 Unicode MS" panose="020B0604020202020204" pitchFamily="34" charset="-128"/>
            </a:endParaRPr>
          </a:p>
        </p:txBody>
      </p:sp>
      <p:sp>
        <p:nvSpPr>
          <p:cNvPr id="115" name="모서리가 둥근 직사각형 79">
            <a:extLst>
              <a:ext uri="{FF2B5EF4-FFF2-40B4-BE49-F238E27FC236}">
                <a16:creationId xmlns:a16="http://schemas.microsoft.com/office/drawing/2014/main" xmlns="" id="{976E3779-8D6D-4AFF-9179-F71FE007F356}"/>
              </a:ext>
            </a:extLst>
          </p:cNvPr>
          <p:cNvSpPr/>
          <p:nvPr/>
        </p:nvSpPr>
        <p:spPr bwMode="auto">
          <a:xfrm>
            <a:off x="5385048" y="2636912"/>
            <a:ext cx="3744415" cy="159577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88900" dist="381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numCol="1" spcCol="72000" rtlCol="0" anchor="t">
            <a:noAutofit/>
          </a:bodyPr>
          <a:lstStyle/>
          <a:p>
            <a:pPr latinLnBrk="0"/>
            <a:r>
              <a:rPr kumimoji="0" lang="en-US" altLang="ko-KR" sz="1200" b="1" dirty="0">
                <a:solidFill>
                  <a:srgbClr val="005F87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 Unicode MS" panose="020B0604020202020204" pitchFamily="34" charset="-128"/>
              </a:rPr>
              <a:t>                                                 Test</a:t>
            </a:r>
            <a:endParaRPr kumimoji="0" lang="ko-KR" altLang="en-US" sz="1200" b="1" dirty="0">
              <a:solidFill>
                <a:srgbClr val="005F87"/>
              </a:solidFill>
              <a:latin typeface="Yu Gothic UI Semilight" panose="020B0400000000000000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6" name="모서리가 둥근 직사각형 79">
            <a:extLst>
              <a:ext uri="{FF2B5EF4-FFF2-40B4-BE49-F238E27FC236}">
                <a16:creationId xmlns:a16="http://schemas.microsoft.com/office/drawing/2014/main" xmlns="" id="{7FD634DC-DA8F-4305-B3A0-C322EB99A8A9}"/>
              </a:ext>
            </a:extLst>
          </p:cNvPr>
          <p:cNvSpPr/>
          <p:nvPr/>
        </p:nvSpPr>
        <p:spPr bwMode="auto">
          <a:xfrm>
            <a:off x="531085" y="4221088"/>
            <a:ext cx="3418948" cy="20943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lIns="0" tIns="0" rIns="0" bIns="0" numCol="1" spcCol="72000" rtlCol="0" anchor="t"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kumimoji="0" lang="en-US" altLang="ko-KR" sz="1200" b="1" kern="0" dirty="0" smtClean="0">
                <a:solidFill>
                  <a:srgbClr val="005F8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 Unicode MS" panose="020B0604020202020204" pitchFamily="34" charset="-128"/>
              </a:rPr>
              <a:t>      Work package</a:t>
            </a:r>
            <a:endParaRPr kumimoji="0" lang="ko-KR" altLang="en-US" sz="1200" b="1" kern="0" dirty="0" smtClean="0">
              <a:solidFill>
                <a:srgbClr val="005F8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 Unicode MS" panose="020B0604020202020204" pitchFamily="34" charset="-128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DEEBEE7-E32D-4BAA-AB22-F59AB4CA651F}"/>
              </a:ext>
            </a:extLst>
          </p:cNvPr>
          <p:cNvSpPr/>
          <p:nvPr/>
        </p:nvSpPr>
        <p:spPr bwMode="auto">
          <a:xfrm>
            <a:off x="1446537" y="4954583"/>
            <a:ext cx="2134965" cy="12107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txBody>
          <a:bodyPr wrap="square" lIns="0" tIns="0" rIns="0" bIns="0" numCol="1" spcCol="72000" rtlCol="0" anchor="t"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/>
            </a:pPr>
            <a:endParaRPr kumimoji="0" lang="ko-KR" altLang="en-US" sz="1200" b="1" kern="0" dirty="0" smtClean="0">
              <a:solidFill>
                <a:srgbClr val="005F8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 Unicode MS" panose="020B0604020202020204" pitchFamily="34" charset="-128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531084" y="1484784"/>
            <a:ext cx="3243091" cy="1640680"/>
          </a:xfrm>
          <a:prstGeom prst="round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  <a:effectLst/>
        </p:spPr>
        <p:txBody>
          <a:bodyPr wrap="square" lIns="0" tIns="0" rIns="0" bIns="0" numCol="1" spcCol="72000" rtlCol="0" anchor="t"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kumimoji="0" lang="en-US" altLang="ko-KR" sz="1200" b="1" kern="0" dirty="0" smtClean="0">
                <a:solidFill>
                  <a:srgbClr val="005F8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 Unicode MS" panose="020B0604020202020204" pitchFamily="34" charset="-128"/>
              </a:rPr>
              <a:t>    Plan</a:t>
            </a:r>
            <a:endParaRPr kumimoji="0" lang="ko-KR" altLang="en-US" sz="1200" b="1" kern="0" dirty="0" smtClean="0">
              <a:solidFill>
                <a:srgbClr val="005F8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 Unicode MS" panose="020B0604020202020204" pitchFamily="34" charset="-128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EEDB1410-0BB4-4FFF-8787-2321FF36EA2E}"/>
              </a:ext>
            </a:extLst>
          </p:cNvPr>
          <p:cNvSpPr/>
          <p:nvPr/>
        </p:nvSpPr>
        <p:spPr bwMode="auto">
          <a:xfrm>
            <a:off x="1252182" y="2164949"/>
            <a:ext cx="2005835" cy="79512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txBody>
          <a:bodyPr wrap="square" lIns="0" tIns="0" rIns="0" bIns="0" numCol="1" spcCol="72000" rtlCol="0" anchor="t"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/>
            </a:pPr>
            <a:endParaRPr kumimoji="0" lang="ko-KR" altLang="en-US" sz="1200" b="1" kern="0" dirty="0" smtClean="0">
              <a:solidFill>
                <a:srgbClr val="005F8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 Unicode MS" panose="020B0604020202020204" pitchFamily="34" charset="-128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252183" y="1764124"/>
            <a:ext cx="478791" cy="248493"/>
            <a:chOff x="1674252" y="1628800"/>
            <a:chExt cx="827472" cy="360000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4252" y="1628800"/>
              <a:ext cx="428108" cy="360000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2141934" y="1707181"/>
              <a:ext cx="359790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Plan</a:t>
              </a:r>
              <a:endParaRPr kumimoji="0"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765891" y="2262893"/>
            <a:ext cx="772043" cy="288040"/>
            <a:chOff x="1674252" y="2456892"/>
            <a:chExt cx="1334285" cy="360000"/>
          </a:xfrm>
        </p:grpSpPr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252" y="2456892"/>
              <a:ext cx="428108" cy="360000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2141934" y="2535273"/>
              <a:ext cx="866603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en-US" altLang="ko-KR" sz="1200" b="1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 Unicode MS" panose="020B0604020202020204" pitchFamily="34" charset="-128"/>
                </a:rPr>
                <a:t>Iteration #1</a:t>
              </a: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758400" y="2594433"/>
            <a:ext cx="850924" cy="288040"/>
            <a:chOff x="1674252" y="2456892"/>
            <a:chExt cx="1470611" cy="360000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252" y="2456892"/>
              <a:ext cx="428108" cy="360000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2141934" y="2535273"/>
              <a:ext cx="1002929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Iteration </a:t>
              </a: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#</a:t>
              </a:r>
              <a:r>
                <a:rPr kumimoji="0" lang="en-US" altLang="ko-KR" sz="120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 …</a:t>
              </a:r>
              <a:endParaRPr kumimoji="0"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446BEBE1-BAA0-4005-BA89-652630D3F6DE}"/>
              </a:ext>
            </a:extLst>
          </p:cNvPr>
          <p:cNvGrpSpPr/>
          <p:nvPr/>
        </p:nvGrpSpPr>
        <p:grpSpPr>
          <a:xfrm>
            <a:off x="1424608" y="4545260"/>
            <a:ext cx="2112255" cy="338654"/>
            <a:chOff x="1708306" y="3766008"/>
            <a:chExt cx="2337913" cy="360000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xmlns="" id="{71A26CD0-ABD7-4652-BA95-DB526F053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306" y="3766008"/>
              <a:ext cx="360000" cy="360000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B9305B9C-8645-4347-AD66-BC99184155A4}"/>
                </a:ext>
              </a:extLst>
            </p:cNvPr>
            <p:cNvSpPr txBox="1"/>
            <p:nvPr/>
          </p:nvSpPr>
          <p:spPr>
            <a:xfrm>
              <a:off x="2141934" y="3844389"/>
              <a:ext cx="1904285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Work Package (User Story)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xmlns="" id="{CBDB4562-B7EC-4E9A-A1BD-BD2EB91DD1E0}"/>
              </a:ext>
            </a:extLst>
          </p:cNvPr>
          <p:cNvGrpSpPr/>
          <p:nvPr/>
        </p:nvGrpSpPr>
        <p:grpSpPr>
          <a:xfrm>
            <a:off x="5538275" y="4477028"/>
            <a:ext cx="971569" cy="303458"/>
            <a:chOff x="1708306" y="3161458"/>
            <a:chExt cx="1364384" cy="360000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6D2EB6C5-5BBD-437E-9796-7A1D3A8F3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306" y="3161458"/>
              <a:ext cx="360000" cy="3600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D1918DA6-D4E6-4691-BA45-247493038546}"/>
                </a:ext>
              </a:extLst>
            </p:cNvPr>
            <p:cNvSpPr txBox="1"/>
            <p:nvPr/>
          </p:nvSpPr>
          <p:spPr>
            <a:xfrm>
              <a:off x="2141934" y="3239839"/>
              <a:ext cx="930756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Release Item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02B566A7-07A1-4F6E-A8A4-EFF247ECCEB5}"/>
              </a:ext>
            </a:extLst>
          </p:cNvPr>
          <p:cNvGrpSpPr/>
          <p:nvPr/>
        </p:nvGrpSpPr>
        <p:grpSpPr>
          <a:xfrm>
            <a:off x="1879751" y="5427341"/>
            <a:ext cx="1185593" cy="304663"/>
            <a:chOff x="1708306" y="4715348"/>
            <a:chExt cx="1444577" cy="360000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C4B2AE53-BDD1-41B4-B972-0CD9A5A9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306" y="4715348"/>
              <a:ext cx="360000" cy="3600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F67DA35D-7738-4C9B-8379-DA9AB8393610}"/>
                </a:ext>
              </a:extLst>
            </p:cNvPr>
            <p:cNvSpPr txBox="1"/>
            <p:nvPr/>
          </p:nvSpPr>
          <p:spPr>
            <a:xfrm>
              <a:off x="2141934" y="4775100"/>
              <a:ext cx="1010949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Issue (Defect)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9439F124-D56B-4F01-937A-CAB299DA7AC4}"/>
              </a:ext>
            </a:extLst>
          </p:cNvPr>
          <p:cNvGrpSpPr/>
          <p:nvPr/>
        </p:nvGrpSpPr>
        <p:grpSpPr>
          <a:xfrm>
            <a:off x="1879751" y="5109029"/>
            <a:ext cx="670954" cy="304663"/>
            <a:chOff x="1702548" y="5799662"/>
            <a:chExt cx="817519" cy="360000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6A8F1084-903A-4B36-BA9B-31BB670A1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548" y="5799662"/>
              <a:ext cx="360000" cy="3600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D1E5BB0B-C123-4429-B5F1-34644BDF721B}"/>
                </a:ext>
              </a:extLst>
            </p:cNvPr>
            <p:cNvSpPr txBox="1"/>
            <p:nvPr/>
          </p:nvSpPr>
          <p:spPr>
            <a:xfrm>
              <a:off x="2141031" y="5878043"/>
              <a:ext cx="379036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Task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xmlns="" id="{BD0E9B7B-505B-4849-8362-62B4C1F2F62C}"/>
              </a:ext>
            </a:extLst>
          </p:cNvPr>
          <p:cNvGrpSpPr/>
          <p:nvPr/>
        </p:nvGrpSpPr>
        <p:grpSpPr>
          <a:xfrm>
            <a:off x="1879751" y="5733256"/>
            <a:ext cx="1593665" cy="304663"/>
            <a:chOff x="2605207" y="6202051"/>
            <a:chExt cx="1941788" cy="360000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xmlns="" id="{B9CF53B8-1153-4481-BE31-C214AEBF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207" y="6202051"/>
              <a:ext cx="360000" cy="3600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12C97FE6-F510-4D26-B23B-80C86448C96B}"/>
                </a:ext>
              </a:extLst>
            </p:cNvPr>
            <p:cNvSpPr txBox="1"/>
            <p:nvPr/>
          </p:nvSpPr>
          <p:spPr>
            <a:xfrm>
              <a:off x="3045067" y="6273374"/>
              <a:ext cx="1501928" cy="240029"/>
            </a:xfrm>
            <a:prstGeom prst="rect">
              <a:avLst/>
            </a:prstGeom>
            <a:noFill/>
          </p:spPr>
          <p:txBody>
            <a:bodyPr wrap="squar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Change Request</a:t>
              </a:r>
            </a:p>
          </p:txBody>
        </p:sp>
      </p:grpSp>
      <p:cxnSp>
        <p:nvCxnSpPr>
          <p:cNvPr id="144" name="꺾인 연결선 52">
            <a:extLst>
              <a:ext uri="{FF2B5EF4-FFF2-40B4-BE49-F238E27FC236}">
                <a16:creationId xmlns:a16="http://schemas.microsoft.com/office/drawing/2014/main" xmlns="" id="{7F499145-0502-4CC2-B92E-531EAEA3CDBA}"/>
              </a:ext>
            </a:extLst>
          </p:cNvPr>
          <p:cNvCxnSpPr>
            <a:stCxn id="121" idx="2"/>
            <a:endCxn id="124" idx="1"/>
          </p:cNvCxnSpPr>
          <p:nvPr/>
        </p:nvCxnSpPr>
        <p:spPr bwMode="auto">
          <a:xfrm rot="16200000" flipH="1">
            <a:off x="1373817" y="2014839"/>
            <a:ext cx="394296" cy="389852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꺾인 연결선 52">
            <a:extLst>
              <a:ext uri="{FF2B5EF4-FFF2-40B4-BE49-F238E27FC236}">
                <a16:creationId xmlns:a16="http://schemas.microsoft.com/office/drawing/2014/main" xmlns="" id="{DCCBC9A9-CDB2-4272-B375-760AADF1407A}"/>
              </a:ext>
            </a:extLst>
          </p:cNvPr>
          <p:cNvCxnSpPr>
            <a:stCxn id="121" idx="2"/>
            <a:endCxn id="127" idx="1"/>
          </p:cNvCxnSpPr>
          <p:nvPr/>
        </p:nvCxnSpPr>
        <p:spPr bwMode="auto">
          <a:xfrm rot="16200000" flipH="1">
            <a:off x="1204301" y="2184354"/>
            <a:ext cx="725836" cy="382361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꺾인 연결선 52">
            <a:extLst>
              <a:ext uri="{FF2B5EF4-FFF2-40B4-BE49-F238E27FC236}">
                <a16:creationId xmlns:a16="http://schemas.microsoft.com/office/drawing/2014/main" xmlns="" id="{F982DE8F-C8C0-4459-BF07-F66AE26C7907}"/>
              </a:ext>
            </a:extLst>
          </p:cNvPr>
          <p:cNvCxnSpPr>
            <a:stCxn id="119" idx="2"/>
            <a:endCxn id="131" idx="0"/>
          </p:cNvCxnSpPr>
          <p:nvPr/>
        </p:nvCxnSpPr>
        <p:spPr bwMode="auto">
          <a:xfrm rot="16200000" flipH="1">
            <a:off x="1636404" y="3578773"/>
            <a:ext cx="1658915" cy="421523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꺾인 연결선 52">
            <a:extLst>
              <a:ext uri="{FF2B5EF4-FFF2-40B4-BE49-F238E27FC236}">
                <a16:creationId xmlns:a16="http://schemas.microsoft.com/office/drawing/2014/main" xmlns="" id="{B83E054D-CA52-4DA6-9A4D-3D7ADD0F81ED}"/>
              </a:ext>
            </a:extLst>
          </p:cNvPr>
          <p:cNvCxnSpPr>
            <a:stCxn id="121" idx="1"/>
            <a:endCxn id="130" idx="1"/>
          </p:cNvCxnSpPr>
          <p:nvPr/>
        </p:nvCxnSpPr>
        <p:spPr bwMode="auto">
          <a:xfrm rot="10800000" flipH="1" flipV="1">
            <a:off x="1252182" y="1888371"/>
            <a:ext cx="172425" cy="2826216"/>
          </a:xfrm>
          <a:prstGeom prst="bentConnector3">
            <a:avLst>
              <a:gd name="adj1" fmla="val -265158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꺾인 연결선 52">
            <a:extLst>
              <a:ext uri="{FF2B5EF4-FFF2-40B4-BE49-F238E27FC236}">
                <a16:creationId xmlns:a16="http://schemas.microsoft.com/office/drawing/2014/main" xmlns="" id="{74F1739C-02A0-46E7-BB66-CA206E7C2E48}"/>
              </a:ext>
            </a:extLst>
          </p:cNvPr>
          <p:cNvCxnSpPr>
            <a:endCxn id="139" idx="1"/>
          </p:cNvCxnSpPr>
          <p:nvPr/>
        </p:nvCxnSpPr>
        <p:spPr bwMode="auto">
          <a:xfrm rot="16200000" flipH="1">
            <a:off x="1560274" y="4941883"/>
            <a:ext cx="346437" cy="292517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꺾인 연결선 52">
            <a:extLst>
              <a:ext uri="{FF2B5EF4-FFF2-40B4-BE49-F238E27FC236}">
                <a16:creationId xmlns:a16="http://schemas.microsoft.com/office/drawing/2014/main" xmlns="" id="{831AD1FB-266A-4B98-8C54-1F1A4B93B697}"/>
              </a:ext>
            </a:extLst>
          </p:cNvPr>
          <p:cNvCxnSpPr>
            <a:endCxn id="136" idx="1"/>
          </p:cNvCxnSpPr>
          <p:nvPr/>
        </p:nvCxnSpPr>
        <p:spPr bwMode="auto">
          <a:xfrm rot="16200000" flipH="1">
            <a:off x="1360279" y="5060200"/>
            <a:ext cx="746427" cy="292517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꺾인 연결선 52">
            <a:extLst>
              <a:ext uri="{FF2B5EF4-FFF2-40B4-BE49-F238E27FC236}">
                <a16:creationId xmlns:a16="http://schemas.microsoft.com/office/drawing/2014/main" xmlns="" id="{F8134AEB-5333-4562-AF23-116D19EF95FB}"/>
              </a:ext>
            </a:extLst>
          </p:cNvPr>
          <p:cNvCxnSpPr>
            <a:endCxn id="142" idx="1"/>
          </p:cNvCxnSpPr>
          <p:nvPr/>
        </p:nvCxnSpPr>
        <p:spPr bwMode="auto">
          <a:xfrm rot="16200000" flipH="1">
            <a:off x="1159866" y="5165702"/>
            <a:ext cx="1147253" cy="292517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꺾인 연결선 52">
            <a:extLst>
              <a:ext uri="{FF2B5EF4-FFF2-40B4-BE49-F238E27FC236}">
                <a16:creationId xmlns:a16="http://schemas.microsoft.com/office/drawing/2014/main" xmlns="" id="{DA75FD8F-95DD-49D0-9C53-5DF1ABD8641F}"/>
              </a:ext>
            </a:extLst>
          </p:cNvPr>
          <p:cNvCxnSpPr>
            <a:stCxn id="119" idx="3"/>
            <a:endCxn id="117" idx="3"/>
          </p:cNvCxnSpPr>
          <p:nvPr/>
        </p:nvCxnSpPr>
        <p:spPr bwMode="auto">
          <a:xfrm>
            <a:off x="3258017" y="2562514"/>
            <a:ext cx="323485" cy="2997430"/>
          </a:xfrm>
          <a:prstGeom prst="bentConnector3">
            <a:avLst>
              <a:gd name="adj1" fmla="val 307130"/>
            </a:avLst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xmlns="" id="{F12A8C29-5E89-4500-A128-631E78A48F71}"/>
              </a:ext>
            </a:extLst>
          </p:cNvPr>
          <p:cNvGrpSpPr/>
          <p:nvPr/>
        </p:nvGrpSpPr>
        <p:grpSpPr>
          <a:xfrm>
            <a:off x="5529066" y="1745333"/>
            <a:ext cx="1368149" cy="332574"/>
            <a:chOff x="1708306" y="4176070"/>
            <a:chExt cx="1364384" cy="360000"/>
          </a:xfrm>
        </p:grpSpPr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xmlns="" id="{E018B428-8C76-49B2-A314-44F8E9FB1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306" y="4176070"/>
              <a:ext cx="360000" cy="360000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B0D09144-17A0-4936-8DBE-94C193E52C44}"/>
                </a:ext>
              </a:extLst>
            </p:cNvPr>
            <p:cNvSpPr txBox="1"/>
            <p:nvPr/>
          </p:nvSpPr>
          <p:spPr>
            <a:xfrm>
              <a:off x="2141934" y="4254451"/>
              <a:ext cx="930756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Requirement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8F5C7D2-4E7A-466D-B8E3-91E0F99C2DA6}"/>
              </a:ext>
            </a:extLst>
          </p:cNvPr>
          <p:cNvGrpSpPr/>
          <p:nvPr/>
        </p:nvGrpSpPr>
        <p:grpSpPr>
          <a:xfrm>
            <a:off x="5528578" y="2765403"/>
            <a:ext cx="864581" cy="284939"/>
            <a:chOff x="1708306" y="5314912"/>
            <a:chExt cx="1163904" cy="36000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E28F96D4-3F60-4EAF-8748-AFA17137169E}"/>
                </a:ext>
              </a:extLst>
            </p:cNvPr>
            <p:cNvSpPr txBox="1"/>
            <p:nvPr/>
          </p:nvSpPr>
          <p:spPr>
            <a:xfrm>
              <a:off x="2141934" y="5393293"/>
              <a:ext cx="730276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 Case</a:t>
              </a:r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xmlns="" id="{19E56D60-8518-46D4-8509-6EB0D3EF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306" y="5314912"/>
              <a:ext cx="360000" cy="36000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42B7E710-0737-4EF7-8B02-AA6734155FA2}"/>
              </a:ext>
            </a:extLst>
          </p:cNvPr>
          <p:cNvGrpSpPr/>
          <p:nvPr/>
        </p:nvGrpSpPr>
        <p:grpSpPr>
          <a:xfrm>
            <a:off x="7545288" y="3197224"/>
            <a:ext cx="1008111" cy="243420"/>
            <a:chOff x="9321913" y="3354527"/>
            <a:chExt cx="1506416" cy="360000"/>
          </a:xfrm>
        </p:grpSpPr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xmlns="" id="{2FCAEEB0-F931-4914-9DDA-0BD05110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1913" y="3354527"/>
              <a:ext cx="360000" cy="360000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2E28DB4D-1D0B-4794-8254-E96920B2A65E}"/>
                </a:ext>
              </a:extLst>
            </p:cNvPr>
            <p:cNvSpPr txBox="1"/>
            <p:nvPr/>
          </p:nvSpPr>
          <p:spPr>
            <a:xfrm>
              <a:off x="9742001" y="3432908"/>
              <a:ext cx="1086328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Test Run (Build)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xmlns="" id="{C8B2A308-C12C-48B8-8A83-4D80528D8D24}"/>
              </a:ext>
            </a:extLst>
          </p:cNvPr>
          <p:cNvGrpSpPr/>
          <p:nvPr/>
        </p:nvGrpSpPr>
        <p:grpSpPr>
          <a:xfrm>
            <a:off x="7545290" y="3539107"/>
            <a:ext cx="1029623" cy="243420"/>
            <a:chOff x="9004942" y="3878621"/>
            <a:chExt cx="1538561" cy="360000"/>
          </a:xfrm>
        </p:grpSpPr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xmlns="" id="{17AF0A9F-86F7-4916-9AC1-526C5923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942" y="3878621"/>
              <a:ext cx="360000" cy="3600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45B3BEA5-97A6-4244-B7A8-2B374E18226E}"/>
                </a:ext>
              </a:extLst>
            </p:cNvPr>
            <p:cNvSpPr txBox="1"/>
            <p:nvPr/>
          </p:nvSpPr>
          <p:spPr>
            <a:xfrm>
              <a:off x="9457175" y="3953828"/>
              <a:ext cx="1086328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Test Run (Build)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xmlns="" id="{06DD0F8F-4E55-45D0-8A4F-6B05B3E46B2E}"/>
              </a:ext>
            </a:extLst>
          </p:cNvPr>
          <p:cNvGrpSpPr/>
          <p:nvPr/>
        </p:nvGrpSpPr>
        <p:grpSpPr>
          <a:xfrm>
            <a:off x="7545290" y="3880989"/>
            <a:ext cx="1016770" cy="243420"/>
            <a:chOff x="9072309" y="4890554"/>
            <a:chExt cx="1519355" cy="360000"/>
          </a:xfrm>
        </p:grpSpPr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xmlns="" id="{487C9F32-E5E8-4808-8543-EB5CB42C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309" y="4890554"/>
              <a:ext cx="360000" cy="3600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4F0DA4C0-B8E6-40AA-B5BC-1925F58CA1F5}"/>
                </a:ext>
              </a:extLst>
            </p:cNvPr>
            <p:cNvSpPr txBox="1"/>
            <p:nvPr/>
          </p:nvSpPr>
          <p:spPr>
            <a:xfrm>
              <a:off x="9505336" y="4974675"/>
              <a:ext cx="1086328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Test Run (Build)</a:t>
              </a:r>
            </a:p>
          </p:txBody>
        </p:sp>
      </p:grpSp>
      <p:grpSp>
        <p:nvGrpSpPr>
          <p:cNvPr id="187" name="Group 42">
            <a:extLst>
              <a:ext uri="{FF2B5EF4-FFF2-40B4-BE49-F238E27FC236}">
                <a16:creationId xmlns:a16="http://schemas.microsoft.com/office/drawing/2014/main" xmlns="" id="{1AA7EFE5-8DBC-4B00-9BD4-5334FA3FF0F9}"/>
              </a:ext>
            </a:extLst>
          </p:cNvPr>
          <p:cNvGrpSpPr/>
          <p:nvPr/>
        </p:nvGrpSpPr>
        <p:grpSpPr>
          <a:xfrm>
            <a:off x="5897597" y="3197224"/>
            <a:ext cx="840220" cy="284939"/>
            <a:chOff x="9418259" y="5492369"/>
            <a:chExt cx="1131109" cy="360000"/>
          </a:xfrm>
        </p:grpSpPr>
        <p:pic>
          <p:nvPicPr>
            <p:cNvPr id="188" name="Picture 41">
              <a:extLst>
                <a:ext uri="{FF2B5EF4-FFF2-40B4-BE49-F238E27FC236}">
                  <a16:creationId xmlns:a16="http://schemas.microsoft.com/office/drawing/2014/main" xmlns="" id="{04FF83A4-5DE9-4702-BF94-E9406275B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418259" y="5492369"/>
              <a:ext cx="360000" cy="360000"/>
            </a:xfrm>
            <a:prstGeom prst="rect">
              <a:avLst/>
            </a:prstGeom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BB42248D-B49C-463B-AA1C-8D5011FFA023}"/>
                </a:ext>
              </a:extLst>
            </p:cNvPr>
            <p:cNvSpPr txBox="1"/>
            <p:nvPr/>
          </p:nvSpPr>
          <p:spPr>
            <a:xfrm>
              <a:off x="9855980" y="5559649"/>
              <a:ext cx="693388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 Plan</a:t>
              </a:r>
            </a:p>
          </p:txBody>
        </p:sp>
      </p:grpSp>
      <p:grpSp>
        <p:nvGrpSpPr>
          <p:cNvPr id="190" name="Group 85">
            <a:extLst>
              <a:ext uri="{FF2B5EF4-FFF2-40B4-BE49-F238E27FC236}">
                <a16:creationId xmlns:a16="http://schemas.microsoft.com/office/drawing/2014/main" xmlns="" id="{6F5188A3-25CA-48F5-8AFD-A500BD9F6787}"/>
              </a:ext>
            </a:extLst>
          </p:cNvPr>
          <p:cNvGrpSpPr/>
          <p:nvPr/>
        </p:nvGrpSpPr>
        <p:grpSpPr>
          <a:xfrm>
            <a:off x="5897599" y="3552836"/>
            <a:ext cx="941487" cy="284939"/>
            <a:chOff x="9418259" y="5492369"/>
            <a:chExt cx="1267435" cy="360000"/>
          </a:xfrm>
        </p:grpSpPr>
        <p:pic>
          <p:nvPicPr>
            <p:cNvPr id="191" name="Picture 87">
              <a:extLst>
                <a:ext uri="{FF2B5EF4-FFF2-40B4-BE49-F238E27FC236}">
                  <a16:creationId xmlns:a16="http://schemas.microsoft.com/office/drawing/2014/main" xmlns="" id="{B8135D44-805B-4C60-8CA8-47515B3A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418259" y="5492369"/>
              <a:ext cx="360000" cy="360000"/>
            </a:xfrm>
            <a:prstGeom prst="rect">
              <a:avLst/>
            </a:prstGeom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F3C80E16-6F14-4DEE-8253-2352273F0384}"/>
                </a:ext>
              </a:extLst>
            </p:cNvPr>
            <p:cNvSpPr txBox="1"/>
            <p:nvPr/>
          </p:nvSpPr>
          <p:spPr>
            <a:xfrm>
              <a:off x="9855980" y="5559649"/>
              <a:ext cx="829714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 Result</a:t>
              </a:r>
              <a:endParaRPr kumimoji="0"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xmlns="" id="{4717F288-BB01-4FF6-9E97-ADD9E4DE880A}"/>
              </a:ext>
            </a:extLst>
          </p:cNvPr>
          <p:cNvGrpSpPr/>
          <p:nvPr/>
        </p:nvGrpSpPr>
        <p:grpSpPr>
          <a:xfrm>
            <a:off x="5889103" y="4797152"/>
            <a:ext cx="931983" cy="330417"/>
            <a:chOff x="6265415" y="5434079"/>
            <a:chExt cx="1308794" cy="360000"/>
          </a:xfrm>
        </p:grpSpPr>
        <p:pic>
          <p:nvPicPr>
            <p:cNvPr id="194" name="Picture 2" descr="http://localhost/polarion/ria/images/revision.gif?buildId=20181008-1702-0213e2d2">
              <a:extLst>
                <a:ext uri="{FF2B5EF4-FFF2-40B4-BE49-F238E27FC236}">
                  <a16:creationId xmlns:a16="http://schemas.microsoft.com/office/drawing/2014/main" xmlns="" id="{6F8250CB-CB33-43E9-930B-4ABA7F6C5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415" y="543407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7C283E8F-3190-4F7E-8A5C-00BC75F50DE0}"/>
                </a:ext>
              </a:extLst>
            </p:cNvPr>
            <p:cNvSpPr txBox="1"/>
            <p:nvPr/>
          </p:nvSpPr>
          <p:spPr>
            <a:xfrm>
              <a:off x="6653075" y="5512460"/>
              <a:ext cx="921134" cy="203239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Source Code</a:t>
              </a:r>
              <a:endParaRPr kumimoji="0" lang="en-US" altLang="ko-KR" sz="12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96" name="꺾인 연결선 52">
            <a:extLst>
              <a:ext uri="{FF2B5EF4-FFF2-40B4-BE49-F238E27FC236}">
                <a16:creationId xmlns:a16="http://schemas.microsoft.com/office/drawing/2014/main" xmlns="" id="{CB1BFD2E-5C0A-4F5F-AB88-B27A6DBC1A16}"/>
              </a:ext>
            </a:extLst>
          </p:cNvPr>
          <p:cNvCxnSpPr>
            <a:stCxn id="133" idx="1"/>
            <a:endCxn id="116" idx="3"/>
          </p:cNvCxnSpPr>
          <p:nvPr/>
        </p:nvCxnSpPr>
        <p:spPr bwMode="auto">
          <a:xfrm rot="10800000" flipV="1">
            <a:off x="3950033" y="4628756"/>
            <a:ext cx="1588242" cy="639515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꺾인 연결선 52">
            <a:extLst>
              <a:ext uri="{FF2B5EF4-FFF2-40B4-BE49-F238E27FC236}">
                <a16:creationId xmlns:a16="http://schemas.microsoft.com/office/drawing/2014/main" xmlns="" id="{C2893BB6-EC24-42A0-8E93-101D733DB3E8}"/>
              </a:ext>
            </a:extLst>
          </p:cNvPr>
          <p:cNvCxnSpPr>
            <a:stCxn id="173" idx="1"/>
            <a:endCxn id="116" idx="3"/>
          </p:cNvCxnSpPr>
          <p:nvPr/>
        </p:nvCxnSpPr>
        <p:spPr bwMode="auto">
          <a:xfrm rot="10800000" flipV="1">
            <a:off x="3950034" y="1911620"/>
            <a:ext cx="1579033" cy="3356652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꺾인 연결선 52">
            <a:extLst>
              <a:ext uri="{FF2B5EF4-FFF2-40B4-BE49-F238E27FC236}">
                <a16:creationId xmlns:a16="http://schemas.microsoft.com/office/drawing/2014/main" xmlns="" id="{0A40518E-CC9C-4AE8-8D30-B1375E30FD25}"/>
              </a:ext>
            </a:extLst>
          </p:cNvPr>
          <p:cNvCxnSpPr>
            <a:stCxn id="177" idx="1"/>
            <a:endCxn id="116" idx="3"/>
          </p:cNvCxnSpPr>
          <p:nvPr/>
        </p:nvCxnSpPr>
        <p:spPr bwMode="auto">
          <a:xfrm rot="10800000" flipV="1">
            <a:off x="3950034" y="2907872"/>
            <a:ext cx="1578545" cy="2360399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꺾인 연결선 52">
            <a:extLst>
              <a:ext uri="{FF2B5EF4-FFF2-40B4-BE49-F238E27FC236}">
                <a16:creationId xmlns:a16="http://schemas.microsoft.com/office/drawing/2014/main" xmlns="" id="{43507E94-4F36-4434-BFD4-19CA6B0F0D18}"/>
              </a:ext>
            </a:extLst>
          </p:cNvPr>
          <p:cNvCxnSpPr>
            <a:stCxn id="195" idx="2"/>
          </p:cNvCxnSpPr>
          <p:nvPr/>
        </p:nvCxnSpPr>
        <p:spPr bwMode="auto">
          <a:xfrm rot="5400000">
            <a:off x="4521442" y="3300292"/>
            <a:ext cx="216341" cy="3727016"/>
          </a:xfrm>
          <a:prstGeom prst="bentConnector2">
            <a:avLst/>
          </a:prstGeom>
          <a:solidFill>
            <a:srgbClr val="00000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꺾인 연결선 52">
            <a:extLst>
              <a:ext uri="{FF2B5EF4-FFF2-40B4-BE49-F238E27FC236}">
                <a16:creationId xmlns:a16="http://schemas.microsoft.com/office/drawing/2014/main" xmlns="" id="{4D4C1831-92E3-4B9F-82BE-B03504A240AF}"/>
              </a:ext>
            </a:extLst>
          </p:cNvPr>
          <p:cNvCxnSpPr>
            <a:stCxn id="133" idx="2"/>
            <a:endCxn id="194" idx="1"/>
          </p:cNvCxnSpPr>
          <p:nvPr/>
        </p:nvCxnSpPr>
        <p:spPr bwMode="auto">
          <a:xfrm rot="16200000" flipH="1">
            <a:off x="5686840" y="4760097"/>
            <a:ext cx="181875" cy="222651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꺾인 연결선 52">
            <a:extLst>
              <a:ext uri="{FF2B5EF4-FFF2-40B4-BE49-F238E27FC236}">
                <a16:creationId xmlns:a16="http://schemas.microsoft.com/office/drawing/2014/main" xmlns="" id="{DCA366E1-E28B-4F34-9BA1-8124189EBAF9}"/>
              </a:ext>
            </a:extLst>
          </p:cNvPr>
          <p:cNvCxnSpPr>
            <a:stCxn id="177" idx="2"/>
            <a:endCxn id="188" idx="1"/>
          </p:cNvCxnSpPr>
          <p:nvPr/>
        </p:nvCxnSpPr>
        <p:spPr bwMode="auto">
          <a:xfrm rot="16200000" flipH="1">
            <a:off x="5635266" y="3077363"/>
            <a:ext cx="289352" cy="235310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꺾인 연결선 52">
            <a:extLst>
              <a:ext uri="{FF2B5EF4-FFF2-40B4-BE49-F238E27FC236}">
                <a16:creationId xmlns:a16="http://schemas.microsoft.com/office/drawing/2014/main" xmlns="" id="{2E5580D8-AADD-4BA2-8CDD-8843EF7E105F}"/>
              </a:ext>
            </a:extLst>
          </p:cNvPr>
          <p:cNvCxnSpPr>
            <a:stCxn id="177" idx="2"/>
            <a:endCxn id="191" idx="1"/>
          </p:cNvCxnSpPr>
          <p:nvPr/>
        </p:nvCxnSpPr>
        <p:spPr bwMode="auto">
          <a:xfrm rot="16200000" flipH="1">
            <a:off x="5457461" y="3255168"/>
            <a:ext cx="644964" cy="235312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꺾인 연결선 52">
            <a:extLst>
              <a:ext uri="{FF2B5EF4-FFF2-40B4-BE49-F238E27FC236}">
                <a16:creationId xmlns:a16="http://schemas.microsoft.com/office/drawing/2014/main" xmlns="" id="{209BEE9F-A8C8-42C9-BC04-8E1D953E094E}"/>
              </a:ext>
            </a:extLst>
          </p:cNvPr>
          <p:cNvCxnSpPr>
            <a:stCxn id="176" idx="3"/>
            <a:endCxn id="179" idx="1"/>
          </p:cNvCxnSpPr>
          <p:nvPr/>
        </p:nvCxnSpPr>
        <p:spPr bwMode="auto">
          <a:xfrm>
            <a:off x="6393159" y="2907873"/>
            <a:ext cx="1152129" cy="411061"/>
          </a:xfrm>
          <a:prstGeom prst="bentConnector3">
            <a:avLst>
              <a:gd name="adj1" fmla="val 71210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꺾인 연결선 52">
            <a:extLst>
              <a:ext uri="{FF2B5EF4-FFF2-40B4-BE49-F238E27FC236}">
                <a16:creationId xmlns:a16="http://schemas.microsoft.com/office/drawing/2014/main" xmlns="" id="{5653D6C9-F61D-4543-80E6-9A3DC9144BB6}"/>
              </a:ext>
            </a:extLst>
          </p:cNvPr>
          <p:cNvCxnSpPr>
            <a:stCxn id="176" idx="3"/>
            <a:endCxn id="182" idx="1"/>
          </p:cNvCxnSpPr>
          <p:nvPr/>
        </p:nvCxnSpPr>
        <p:spPr bwMode="auto">
          <a:xfrm>
            <a:off x="6393159" y="2907873"/>
            <a:ext cx="1152131" cy="752944"/>
          </a:xfrm>
          <a:prstGeom prst="bentConnector3">
            <a:avLst>
              <a:gd name="adj1" fmla="val 71210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꺾인 연결선 52">
            <a:extLst>
              <a:ext uri="{FF2B5EF4-FFF2-40B4-BE49-F238E27FC236}">
                <a16:creationId xmlns:a16="http://schemas.microsoft.com/office/drawing/2014/main" xmlns="" id="{32F0E141-03F2-4E74-9B05-69EEB7CFAAA6}"/>
              </a:ext>
            </a:extLst>
          </p:cNvPr>
          <p:cNvCxnSpPr>
            <a:stCxn id="176" idx="3"/>
            <a:endCxn id="185" idx="1"/>
          </p:cNvCxnSpPr>
          <p:nvPr/>
        </p:nvCxnSpPr>
        <p:spPr bwMode="auto">
          <a:xfrm>
            <a:off x="6393159" y="2907873"/>
            <a:ext cx="1152131" cy="1094826"/>
          </a:xfrm>
          <a:prstGeom prst="bentConnector3">
            <a:avLst>
              <a:gd name="adj1" fmla="val 71210"/>
            </a:avLst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꺾인 연결선 52">
            <a:extLst>
              <a:ext uri="{FF2B5EF4-FFF2-40B4-BE49-F238E27FC236}">
                <a16:creationId xmlns:a16="http://schemas.microsoft.com/office/drawing/2014/main" xmlns="" id="{644432FB-4D6D-4886-9A6F-32950AC1B62E}"/>
              </a:ext>
            </a:extLst>
          </p:cNvPr>
          <p:cNvCxnSpPr>
            <a:stCxn id="186" idx="2"/>
          </p:cNvCxnSpPr>
          <p:nvPr/>
        </p:nvCxnSpPr>
        <p:spPr bwMode="auto">
          <a:xfrm rot="5400000">
            <a:off x="5015503" y="2374556"/>
            <a:ext cx="1482330" cy="4883803"/>
          </a:xfrm>
          <a:prstGeom prst="bentConnector2">
            <a:avLst/>
          </a:prstGeom>
          <a:solidFill>
            <a:srgbClr val="00000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꺾인 연결선 52">
            <a:extLst>
              <a:ext uri="{FF2B5EF4-FFF2-40B4-BE49-F238E27FC236}">
                <a16:creationId xmlns:a16="http://schemas.microsoft.com/office/drawing/2014/main" xmlns="" id="{ABA3D5FC-711C-46E0-8F0B-BC37C83D2991}"/>
              </a:ext>
            </a:extLst>
          </p:cNvPr>
          <p:cNvCxnSpPr>
            <a:stCxn id="174" idx="3"/>
            <a:endCxn id="143" idx="3"/>
          </p:cNvCxnSpPr>
          <p:nvPr/>
        </p:nvCxnSpPr>
        <p:spPr bwMode="auto">
          <a:xfrm flipH="1">
            <a:off x="3473416" y="1911621"/>
            <a:ext cx="3423799" cy="3983562"/>
          </a:xfrm>
          <a:prstGeom prst="bentConnector3">
            <a:avLst>
              <a:gd name="adj1" fmla="val -70452"/>
            </a:avLst>
          </a:prstGeom>
          <a:solidFill>
            <a:srgbClr val="00000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8" name="그룹 207">
            <a:extLst>
              <a:ext uri="{FF2B5EF4-FFF2-40B4-BE49-F238E27FC236}">
                <a16:creationId xmlns:a16="http://schemas.microsoft.com/office/drawing/2014/main" xmlns="" id="{61670397-0C68-49DA-9B4A-0E92DFE0F404}"/>
              </a:ext>
            </a:extLst>
          </p:cNvPr>
          <p:cNvGrpSpPr/>
          <p:nvPr/>
        </p:nvGrpSpPr>
        <p:grpSpPr>
          <a:xfrm>
            <a:off x="5803531" y="2107929"/>
            <a:ext cx="826212" cy="332146"/>
            <a:chOff x="6676572" y="1467533"/>
            <a:chExt cx="932106" cy="359350"/>
          </a:xfrm>
        </p:grpSpPr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xmlns="" id="{3F2DCC45-2BFE-42AE-9201-57D4BC518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76572" y="1467533"/>
              <a:ext cx="359350" cy="35935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F881EF90-7D3E-4063-9640-4578452513C0}"/>
                </a:ext>
              </a:extLst>
            </p:cNvPr>
            <p:cNvSpPr txBox="1"/>
            <p:nvPr/>
          </p:nvSpPr>
          <p:spPr>
            <a:xfrm>
              <a:off x="7083966" y="1544918"/>
              <a:ext cx="524712" cy="203133"/>
            </a:xfrm>
            <a:prstGeom prst="rect">
              <a:avLst/>
            </a:prstGeom>
            <a:noFill/>
          </p:spPr>
          <p:txBody>
            <a:bodyPr wrap="none" lIns="35981" tIns="0" rIns="35981" bIns="0" rtlCol="0" anchor="ctr">
              <a:spAutoFit/>
            </a:bodyPr>
            <a:lstStyle>
              <a:defPPr>
                <a:defRPr lang="de-DE"/>
              </a:defPPr>
              <a:lvl1pPr>
                <a:lnSpc>
                  <a:spcPct val="110000"/>
                </a:lnSpc>
                <a:defRPr sz="1799" b="1">
                  <a:solidFill>
                    <a:schemeClr val="tx1"/>
                  </a:solidFill>
                  <a:cs typeface="Arial Unicode MS" panose="020B0604020202020204" pitchFamily="34" charset="-128"/>
                </a:defRPr>
              </a:lvl1pPr>
            </a:lstStyle>
            <a:p>
              <a:pPr latinLnBrk="0">
                <a:spcBef>
                  <a:spcPct val="50000"/>
                </a:spcBef>
              </a:pPr>
              <a:r>
                <a:rPr kumimoji="0" lang="en-US" altLang="ko-KR" sz="120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Design</a:t>
              </a:r>
            </a:p>
          </p:txBody>
        </p:sp>
      </p:grpSp>
      <p:cxnSp>
        <p:nvCxnSpPr>
          <p:cNvPr id="211" name="꺾인 연결선 52">
            <a:extLst>
              <a:ext uri="{FF2B5EF4-FFF2-40B4-BE49-F238E27FC236}">
                <a16:creationId xmlns:a16="http://schemas.microsoft.com/office/drawing/2014/main" xmlns="" id="{76333512-7C34-4D52-BBDB-4360536514C2}"/>
              </a:ext>
            </a:extLst>
          </p:cNvPr>
          <p:cNvCxnSpPr>
            <a:stCxn id="173" idx="2"/>
            <a:endCxn id="209" idx="1"/>
          </p:cNvCxnSpPr>
          <p:nvPr/>
        </p:nvCxnSpPr>
        <p:spPr bwMode="auto">
          <a:xfrm rot="16200000" flipH="1">
            <a:off x="5658500" y="2128970"/>
            <a:ext cx="196095" cy="93968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" name="TextBox 212"/>
          <p:cNvSpPr txBox="1"/>
          <p:nvPr/>
        </p:nvSpPr>
        <p:spPr>
          <a:xfrm>
            <a:off x="8248596" y="6132711"/>
            <a:ext cx="1297150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/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</a:rPr>
              <a:t>* SIEMENS </a:t>
            </a:r>
            <a:r>
              <a:rPr lang="ko-KR" altLang="en-US" sz="800" smtClean="0">
                <a:solidFill>
                  <a:prstClr val="white">
                    <a:lumMod val="50000"/>
                  </a:prstClr>
                </a:solidFill>
              </a:rPr>
              <a:t>교육자료 활용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409903" y="1305210"/>
            <a:ext cx="9151609" cy="5076117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ALM(Application Lifecycle Management) System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의 이해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(3/3)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593" y="908050"/>
            <a:ext cx="963694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SW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개발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Process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의 변화 방향</a:t>
            </a: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429234" y="1412776"/>
            <a:ext cx="5017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u="sng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 - Is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81528" y="1412776"/>
            <a:ext cx="5738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u="sng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 - Be</a:t>
            </a:r>
            <a:endParaRPr kumimoji="0" lang="ko-KR" altLang="en-US" sz="1400" u="sng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50493" y="1845290"/>
            <a:ext cx="780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1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제품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NPI</a:t>
            </a:r>
          </a:p>
        </p:txBody>
      </p:sp>
      <p:sp>
        <p:nvSpPr>
          <p:cNvPr id="252" name="오각형 107">
            <a:extLst>
              <a:ext uri="{FF2B5EF4-FFF2-40B4-BE49-F238E27FC236}">
                <a16:creationId xmlns="" xmlns:a16="http://schemas.microsoft.com/office/drawing/2014/main" id="{66185C1B-9FF3-47E0-9B00-7F4DD4EF1390}"/>
              </a:ext>
            </a:extLst>
          </p:cNvPr>
          <p:cNvSpPr/>
          <p:nvPr/>
        </p:nvSpPr>
        <p:spPr bwMode="auto">
          <a:xfrm>
            <a:off x="1050958" y="1818986"/>
            <a:ext cx="1124000" cy="324000"/>
          </a:xfrm>
          <a:prstGeom prst="homePlate">
            <a:avLst>
              <a:gd name="adj" fmla="val 26580"/>
            </a:avLst>
          </a:prstGeom>
          <a:solidFill>
            <a:sysClr val="window" lastClr="FFFFFF"/>
          </a:solidFill>
          <a:ln w="6350">
            <a:solidFill>
              <a:sysClr val="window" lastClr="FFFFFF">
                <a:lumMod val="65000"/>
              </a:sysClr>
            </a:solidFill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 defTabSz="914383" fontAlgn="auto" latinLnBrk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spc="-110" dirty="0" smtClean="0">
                <a:ln w="3175">
                  <a:solidFill>
                    <a:sysClr val="windowText" lastClr="000000">
                      <a:alpha val="5000"/>
                    </a:sys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itchFamily="50" charset="-127"/>
              </a:rPr>
              <a:t>CP</a:t>
            </a:r>
            <a:endParaRPr kumimoji="0" lang="en-US" altLang="ko-KR" sz="1100" b="1" kern="0" spc="-110" dirty="0">
              <a:ln w="3175">
                <a:solidFill>
                  <a:sysClr val="windowText" lastClr="000000">
                    <a:alpha val="5000"/>
                  </a:sys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맑은 고딕" pitchFamily="50" charset="-127"/>
            </a:endParaRPr>
          </a:p>
        </p:txBody>
      </p:sp>
      <p:sp>
        <p:nvSpPr>
          <p:cNvPr id="253" name="오각형 252">
            <a:extLst>
              <a:ext uri="{FF2B5EF4-FFF2-40B4-BE49-F238E27FC236}">
                <a16:creationId xmlns="" xmlns:a16="http://schemas.microsoft.com/office/drawing/2014/main" id="{2EBA054F-45B3-404D-A7D1-B67ED48A2062}"/>
              </a:ext>
            </a:extLst>
          </p:cNvPr>
          <p:cNvSpPr/>
          <p:nvPr/>
        </p:nvSpPr>
        <p:spPr bwMode="auto">
          <a:xfrm>
            <a:off x="2193684" y="1818986"/>
            <a:ext cx="1062036" cy="324000"/>
          </a:xfrm>
          <a:prstGeom prst="homePlate">
            <a:avLst>
              <a:gd name="adj" fmla="val 26580"/>
            </a:avLst>
          </a:prstGeom>
          <a:solidFill>
            <a:srgbClr val="FFFFFF"/>
          </a:solidFill>
          <a:ln w="6350">
            <a:solidFill>
              <a:sysClr val="window" lastClr="FFFFFF">
                <a:lumMod val="65000"/>
              </a:sysClr>
            </a:solidFill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 defTabSz="914383" fontAlgn="auto" latinLnBrk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spc="-110" dirty="0" smtClean="0">
                <a:ln w="3175">
                  <a:solidFill>
                    <a:sysClr val="windowText" lastClr="000000">
                      <a:alpha val="5000"/>
                    </a:sys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PP</a:t>
            </a:r>
            <a:endParaRPr kumimoji="0" lang="en-US" altLang="ko-KR" sz="1100" b="1" kern="0" spc="-110" dirty="0">
              <a:ln w="3175">
                <a:solidFill>
                  <a:sysClr val="windowText" lastClr="000000">
                    <a:alpha val="5000"/>
                  </a:sys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4" name="오각형 107">
            <a:extLst>
              <a:ext uri="{FF2B5EF4-FFF2-40B4-BE49-F238E27FC236}">
                <a16:creationId xmlns="" xmlns:a16="http://schemas.microsoft.com/office/drawing/2014/main" id="{70A712F0-12CD-451E-BF4D-B92278905972}"/>
              </a:ext>
            </a:extLst>
          </p:cNvPr>
          <p:cNvSpPr/>
          <p:nvPr/>
        </p:nvSpPr>
        <p:spPr bwMode="auto">
          <a:xfrm>
            <a:off x="3274446" y="1818986"/>
            <a:ext cx="892111" cy="324000"/>
          </a:xfrm>
          <a:prstGeom prst="homePlate">
            <a:avLst>
              <a:gd name="adj" fmla="val 26580"/>
            </a:avLst>
          </a:prstGeom>
          <a:solidFill>
            <a:srgbClr val="FFFFFF"/>
          </a:solidFill>
          <a:ln w="6350">
            <a:solidFill>
              <a:sysClr val="window" lastClr="FFFFFF">
                <a:lumMod val="65000"/>
              </a:sysClr>
            </a:solidFill>
            <a:prstDash val="solid"/>
            <a:round/>
            <a:headEnd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 defTabSz="914383" fontAlgn="auto" latinLnBrk="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spc="-110" dirty="0" smtClean="0">
                <a:ln w="3175">
                  <a:solidFill>
                    <a:sysClr val="windowText" lastClr="000000">
                      <a:alpha val="5000"/>
                    </a:sys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맑은 고딕" pitchFamily="50" charset="-127"/>
              </a:rPr>
              <a:t>DV</a:t>
            </a:r>
            <a:endParaRPr kumimoji="0" lang="en-US" altLang="ko-KR" sz="1100" b="1" kern="0" spc="-110" dirty="0">
              <a:ln w="3175">
                <a:solidFill>
                  <a:sysClr val="windowText" lastClr="000000">
                    <a:alpha val="5000"/>
                  </a:sys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맑은 고딕" pitchFamily="50" charset="-127"/>
            </a:endParaRPr>
          </a:p>
        </p:txBody>
      </p:sp>
      <p:grpSp>
        <p:nvGrpSpPr>
          <p:cNvPr id="255" name="그룹 254"/>
          <p:cNvGrpSpPr/>
          <p:nvPr/>
        </p:nvGrpSpPr>
        <p:grpSpPr>
          <a:xfrm>
            <a:off x="1110175" y="5032057"/>
            <a:ext cx="633507" cy="397111"/>
            <a:chOff x="-925619" y="1076903"/>
            <a:chExt cx="740847" cy="397111"/>
          </a:xfrm>
        </p:grpSpPr>
        <p:pic>
          <p:nvPicPr>
            <p:cNvPr id="256" name="Picture 67" descr="pers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681975" y="1076903"/>
              <a:ext cx="275422" cy="19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" name="Text Box 68"/>
            <p:cNvSpPr txBox="1">
              <a:spLocks noChangeArrowheads="1"/>
            </p:cNvSpPr>
            <p:nvPr/>
          </p:nvSpPr>
          <p:spPr bwMode="gray">
            <a:xfrm>
              <a:off x="-925619" y="1270881"/>
              <a:ext cx="740847" cy="20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9pPr>
            </a:lstStyle>
            <a:p>
              <a:pPr algn="ctr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 kern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제품개발자</a:t>
              </a:r>
              <a:endParaRPr lang="ko-KR" altLang="en-US" sz="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2275025" y="5037129"/>
            <a:ext cx="655949" cy="397111"/>
            <a:chOff x="-938745" y="1076903"/>
            <a:chExt cx="767091" cy="397111"/>
          </a:xfrm>
        </p:grpSpPr>
        <p:pic>
          <p:nvPicPr>
            <p:cNvPr id="259" name="Picture 67" descr="pers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681975" y="1076903"/>
              <a:ext cx="275422" cy="19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Text Box 68"/>
            <p:cNvSpPr txBox="1">
              <a:spLocks noChangeArrowheads="1"/>
            </p:cNvSpPr>
            <p:nvPr/>
          </p:nvSpPr>
          <p:spPr bwMode="gray">
            <a:xfrm>
              <a:off x="-938745" y="1270881"/>
              <a:ext cx="767091" cy="20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9pPr>
            </a:lstStyle>
            <a:p>
              <a:pPr algn="ctr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kern="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SW </a:t>
              </a:r>
              <a:r>
                <a:rPr lang="ko-KR" altLang="en-US" sz="800" b="1" kern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개발자</a:t>
              </a:r>
              <a:endParaRPr lang="ko-KR" altLang="en-US" sz="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261" name="직선 화살표 연결선 260"/>
          <p:cNvCxnSpPr>
            <a:stCxn id="256" idx="0"/>
          </p:cNvCxnSpPr>
          <p:nvPr/>
        </p:nvCxnSpPr>
        <p:spPr bwMode="auto">
          <a:xfrm flipH="1" flipV="1">
            <a:off x="1429657" y="4061713"/>
            <a:ext cx="6620" cy="97034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62" name="직선 화살표 연결선 261"/>
          <p:cNvCxnSpPr>
            <a:stCxn id="256" idx="0"/>
          </p:cNvCxnSpPr>
          <p:nvPr/>
        </p:nvCxnSpPr>
        <p:spPr bwMode="auto">
          <a:xfrm flipV="1">
            <a:off x="1436277" y="4061713"/>
            <a:ext cx="754628" cy="97034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63" name="직선 화살표 연결선 262"/>
          <p:cNvCxnSpPr>
            <a:stCxn id="259" idx="0"/>
          </p:cNvCxnSpPr>
          <p:nvPr/>
        </p:nvCxnSpPr>
        <p:spPr bwMode="auto">
          <a:xfrm flipV="1">
            <a:off x="2612351" y="4061713"/>
            <a:ext cx="339802" cy="97541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64" name="직선 화살표 연결선 263"/>
          <p:cNvCxnSpPr>
            <a:stCxn id="259" idx="0"/>
          </p:cNvCxnSpPr>
          <p:nvPr/>
        </p:nvCxnSpPr>
        <p:spPr bwMode="auto">
          <a:xfrm flipH="1" flipV="1">
            <a:off x="2190905" y="4061713"/>
            <a:ext cx="421446" cy="97541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65" name="TextBox 264"/>
          <p:cNvSpPr txBox="1"/>
          <p:nvPr/>
        </p:nvSpPr>
        <p:spPr>
          <a:xfrm>
            <a:off x="1067172" y="2400759"/>
            <a:ext cx="724969" cy="24993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lIns="0" rIns="0" rtlCol="0" anchor="ctr" anchorCtr="0">
            <a:noAutofit/>
          </a:bodyPr>
          <a:lstStyle>
            <a:defPPr>
              <a:defRPr lang="ko-KR"/>
            </a:defPPr>
            <a:lvl1pPr marL="0" marR="0" lvl="0" indent="0" algn="ctr" defTabSz="9122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 sz="1000" b="0" dirty="0" smtClean="0">
                <a:latin typeface="LG스마트체 Regular" panose="020B0600000101010101" pitchFamily="50" charset="-127"/>
              </a:rPr>
              <a:t>요구사항관리</a:t>
            </a:r>
            <a:endParaRPr lang="ko-KR" altLang="en-US" sz="1000" b="0" dirty="0">
              <a:latin typeface="LG스마트체 Regular" panose="020B0600000101010101" pitchFamily="50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28420" y="2400759"/>
            <a:ext cx="724969" cy="24993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lIns="0" rIns="0" rtlCol="0" anchor="ctr" anchorCtr="0">
            <a:noAutofit/>
          </a:bodyPr>
          <a:lstStyle>
            <a:defPPr>
              <a:defRPr lang="ko-KR"/>
            </a:defPPr>
            <a:lvl1pPr marL="0" marR="0" lvl="0" indent="0" algn="ctr" defTabSz="9122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 sz="1000" b="0" dirty="0" smtClean="0">
                <a:latin typeface="LG스마트체 Regular" panose="020B0600000101010101" pitchFamily="50" charset="-127"/>
              </a:rPr>
              <a:t>설계관리</a:t>
            </a:r>
            <a:endParaRPr lang="ko-KR" altLang="en-US" sz="1000" b="0" dirty="0">
              <a:latin typeface="LG스마트체 Regular" panose="020B0600000101010101" pitchFamily="50" charset="-127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589668" y="2400759"/>
            <a:ext cx="724969" cy="24993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lIns="0" rIns="0" rtlCol="0" anchor="ctr" anchorCtr="0">
            <a:noAutofit/>
          </a:bodyPr>
          <a:lstStyle>
            <a:defPPr>
              <a:defRPr lang="ko-KR"/>
            </a:defPPr>
            <a:lvl1pPr marL="0" marR="0" lvl="0" indent="0" algn="ctr" defTabSz="9122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 sz="1000" b="0" dirty="0" smtClean="0">
                <a:latin typeface="LG스마트체 Regular" panose="020B0600000101010101" pitchFamily="50" charset="-127"/>
              </a:rPr>
              <a:t>테스트관리</a:t>
            </a:r>
            <a:endParaRPr lang="ko-KR" altLang="en-US" sz="1000" b="0" dirty="0">
              <a:latin typeface="LG스마트체 Regular" panose="020B0600000101010101" pitchFamily="50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350916" y="2400759"/>
            <a:ext cx="792335" cy="24993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lIns="0" rIns="0" rtlCol="0" anchor="ctr" anchorCtr="0">
            <a:noAutofit/>
          </a:bodyPr>
          <a:lstStyle>
            <a:defPPr>
              <a:defRPr lang="ko-KR"/>
            </a:defPPr>
            <a:lvl1pPr marL="0" marR="0" lvl="0" indent="0" algn="ctr" defTabSz="9122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en-US" sz="1000" b="0" dirty="0" smtClean="0">
                <a:latin typeface="LG스마트체 Regular" panose="020B0600000101010101" pitchFamily="50" charset="-127"/>
              </a:rPr>
              <a:t>이슈관리</a:t>
            </a:r>
            <a:endParaRPr lang="ko-KR" altLang="en-US" sz="1000" b="0" dirty="0">
              <a:latin typeface="LG스마트체 Regular" panose="020B0600000101010101" pitchFamily="50" charset="-127"/>
            </a:endParaRPr>
          </a:p>
        </p:txBody>
      </p:sp>
      <p:cxnSp>
        <p:nvCxnSpPr>
          <p:cNvPr id="269" name="직선 화살표 연결선 268"/>
          <p:cNvCxnSpPr>
            <a:stCxn id="259" idx="0"/>
          </p:cNvCxnSpPr>
          <p:nvPr/>
        </p:nvCxnSpPr>
        <p:spPr bwMode="auto">
          <a:xfrm flipV="1">
            <a:off x="2612351" y="4061713"/>
            <a:ext cx="1134733" cy="97541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grpSp>
        <p:nvGrpSpPr>
          <p:cNvPr id="270" name="그룹 269"/>
          <p:cNvGrpSpPr/>
          <p:nvPr/>
        </p:nvGrpSpPr>
        <p:grpSpPr>
          <a:xfrm>
            <a:off x="3437376" y="5039665"/>
            <a:ext cx="550152" cy="397111"/>
            <a:chOff x="-876881" y="1076903"/>
            <a:chExt cx="643360" cy="397111"/>
          </a:xfrm>
        </p:grpSpPr>
        <p:pic>
          <p:nvPicPr>
            <p:cNvPr id="271" name="Picture 67" descr="pers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681975" y="1076903"/>
              <a:ext cx="275422" cy="19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68"/>
            <p:cNvSpPr txBox="1">
              <a:spLocks noChangeArrowheads="1"/>
            </p:cNvSpPr>
            <p:nvPr/>
          </p:nvSpPr>
          <p:spPr bwMode="gray">
            <a:xfrm>
              <a:off x="-876881" y="1270881"/>
              <a:ext cx="643360" cy="20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9pPr>
            </a:lstStyle>
            <a:p>
              <a:pPr algn="ctr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kern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QE / QA</a:t>
              </a:r>
              <a:endParaRPr lang="ko-KR" altLang="en-US" sz="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273" name="직선 화살표 연결선 272"/>
          <p:cNvCxnSpPr>
            <a:stCxn id="271" idx="0"/>
          </p:cNvCxnSpPr>
          <p:nvPr/>
        </p:nvCxnSpPr>
        <p:spPr bwMode="auto">
          <a:xfrm flipV="1">
            <a:off x="3721805" y="4061713"/>
            <a:ext cx="25279" cy="977952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74" name="직선 화살표 연결선 273"/>
          <p:cNvCxnSpPr>
            <a:stCxn id="271" idx="0"/>
          </p:cNvCxnSpPr>
          <p:nvPr/>
        </p:nvCxnSpPr>
        <p:spPr bwMode="auto">
          <a:xfrm flipH="1" flipV="1">
            <a:off x="2952153" y="4061713"/>
            <a:ext cx="769653" cy="977952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75" name="직선 화살표 연결선 274"/>
          <p:cNvCxnSpPr>
            <a:stCxn id="259" idx="0"/>
          </p:cNvCxnSpPr>
          <p:nvPr/>
        </p:nvCxnSpPr>
        <p:spPr bwMode="auto">
          <a:xfrm flipH="1" flipV="1">
            <a:off x="1429657" y="4061713"/>
            <a:ext cx="1182694" cy="975416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76" name="직선 화살표 연결선 275"/>
          <p:cNvCxnSpPr>
            <a:stCxn id="256" idx="0"/>
          </p:cNvCxnSpPr>
          <p:nvPr/>
        </p:nvCxnSpPr>
        <p:spPr bwMode="auto">
          <a:xfrm flipV="1">
            <a:off x="1436277" y="4061713"/>
            <a:ext cx="1515876" cy="97034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77" name="TextBox 276"/>
          <p:cNvSpPr txBox="1"/>
          <p:nvPr/>
        </p:nvSpPr>
        <p:spPr>
          <a:xfrm>
            <a:off x="3639887" y="3668659"/>
            <a:ext cx="592501" cy="38017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DQMS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923393" y="3667445"/>
            <a:ext cx="889632" cy="38017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R&amp;D PMS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2857179" y="3668659"/>
            <a:ext cx="582277" cy="38017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GPDM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250493" y="2383372"/>
            <a:ext cx="780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SW </a:t>
            </a:r>
            <a:r>
              <a:rPr kumimoji="0" lang="ko-KR" altLang="en-US" sz="11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개발</a:t>
            </a:r>
            <a:endParaRPr kumimoji="0" lang="en-US" altLang="ko-KR" sz="11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281" name="직선 화살표 연결선 280"/>
          <p:cNvCxnSpPr>
            <a:stCxn id="271" idx="0"/>
          </p:cNvCxnSpPr>
          <p:nvPr/>
        </p:nvCxnSpPr>
        <p:spPr bwMode="auto">
          <a:xfrm flipH="1" flipV="1">
            <a:off x="2190905" y="4061713"/>
            <a:ext cx="1530900" cy="977952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82" name="직선 화살표 연결선 281"/>
          <p:cNvCxnSpPr>
            <a:stCxn id="256" idx="0"/>
          </p:cNvCxnSpPr>
          <p:nvPr/>
        </p:nvCxnSpPr>
        <p:spPr bwMode="auto">
          <a:xfrm flipV="1">
            <a:off x="1436277" y="4061713"/>
            <a:ext cx="2310807" cy="970344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83" name="TextBox 282"/>
          <p:cNvSpPr txBox="1"/>
          <p:nvPr/>
        </p:nvSpPr>
        <p:spPr>
          <a:xfrm>
            <a:off x="1061983" y="3667445"/>
            <a:ext cx="817256" cy="38017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R&amp;D Portal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50493" y="3726725"/>
            <a:ext cx="780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10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시스템</a:t>
            </a:r>
            <a:endParaRPr kumimoji="0" lang="en-US" altLang="ko-KR" sz="11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285" name="직선 화살표 연결선 284"/>
          <p:cNvCxnSpPr>
            <a:endCxn id="283" idx="0"/>
          </p:cNvCxnSpPr>
          <p:nvPr/>
        </p:nvCxnSpPr>
        <p:spPr bwMode="auto">
          <a:xfrm>
            <a:off x="1470611" y="2685428"/>
            <a:ext cx="0" cy="982017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250524" y="5179947"/>
            <a:ext cx="780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1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사용자</a:t>
            </a:r>
            <a:endParaRPr kumimoji="0" lang="en-US" altLang="ko-KR" sz="11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287" name="직선 화살표 연결선 286"/>
          <p:cNvCxnSpPr/>
          <p:nvPr/>
        </p:nvCxnSpPr>
        <p:spPr bwMode="auto">
          <a:xfrm>
            <a:off x="2351772" y="2685428"/>
            <a:ext cx="0" cy="982017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88" name="꺾인 연결선 287"/>
          <p:cNvCxnSpPr/>
          <p:nvPr/>
        </p:nvCxnSpPr>
        <p:spPr bwMode="auto">
          <a:xfrm rot="16200000" flipH="1">
            <a:off x="1421680" y="2893148"/>
            <a:ext cx="960503" cy="577946"/>
          </a:xfrm>
          <a:prstGeom prst="bentConnector3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89" name="꺾인 연결선 288"/>
          <p:cNvCxnSpPr/>
          <p:nvPr/>
        </p:nvCxnSpPr>
        <p:spPr bwMode="auto">
          <a:xfrm rot="16200000" flipH="1">
            <a:off x="2243484" y="2857543"/>
            <a:ext cx="984212" cy="580664"/>
          </a:xfrm>
          <a:prstGeom prst="bentConnector3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90" name="직선 화살표 연결선 289"/>
          <p:cNvCxnSpPr/>
          <p:nvPr/>
        </p:nvCxnSpPr>
        <p:spPr bwMode="auto">
          <a:xfrm>
            <a:off x="3936589" y="2679417"/>
            <a:ext cx="0" cy="982017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91" name="꺾인 연결선 290"/>
          <p:cNvCxnSpPr/>
          <p:nvPr/>
        </p:nvCxnSpPr>
        <p:spPr bwMode="auto">
          <a:xfrm rot="16200000" flipH="1">
            <a:off x="2945937" y="2887808"/>
            <a:ext cx="976945" cy="572184"/>
          </a:xfrm>
          <a:prstGeom prst="bentConnector3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92" name="TextBox 291"/>
          <p:cNvSpPr txBox="1"/>
          <p:nvPr/>
        </p:nvSpPr>
        <p:spPr>
          <a:xfrm>
            <a:off x="2116992" y="5595924"/>
            <a:ext cx="117692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rgbClr val="FF0000"/>
                </a:solidFill>
              </a:rPr>
              <a:t>시스템 별 </a:t>
            </a:r>
            <a:r>
              <a:rPr kumimoji="0" lang="en-US" altLang="ko-KR" sz="1000" kern="0" dirty="0" smtClean="0">
                <a:solidFill>
                  <a:srgbClr val="FF0000"/>
                </a:solidFill>
              </a:rPr>
              <a:t>SW</a:t>
            </a:r>
            <a:r>
              <a:rPr kumimoji="0" lang="ko-KR" altLang="en-US" sz="1000" kern="0" smtClean="0">
                <a:solidFill>
                  <a:srgbClr val="FF0000"/>
                </a:solidFill>
              </a:rPr>
              <a:t>문서 </a:t>
            </a:r>
            <a:endParaRPr kumimoji="0" lang="en-US" altLang="ko-KR" sz="1000" kern="0" dirty="0" smtClean="0">
              <a:solidFill>
                <a:srgbClr val="FF0000"/>
              </a:solidFill>
            </a:endParaRP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srgbClr val="FF0000"/>
                </a:solidFill>
              </a:rPr>
              <a:t>중복 등록</a:t>
            </a:r>
            <a:endParaRPr kumimoji="0" lang="ko-KR" altLang="en-US" sz="1000" kern="0" dirty="0">
              <a:solidFill>
                <a:srgbClr val="FF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12994" y="2908204"/>
            <a:ext cx="64152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8000"/>
                </a:solidFill>
              </a:rPr>
              <a:t>요구조건서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8000"/>
                </a:solidFill>
              </a:rPr>
              <a:t>작성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587650" y="3147874"/>
            <a:ext cx="64152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8000"/>
                </a:solidFill>
              </a:rPr>
              <a:t>요구조건서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8000"/>
                </a:solidFill>
              </a:rPr>
              <a:t>등록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865684" y="2768950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8000"/>
                </a:solidFill>
              </a:rPr>
              <a:t>SW</a:t>
            </a:r>
            <a:r>
              <a:rPr kumimoji="0" lang="ko-KR" altLang="en-US" sz="800" kern="0" smtClean="0">
                <a:solidFill>
                  <a:srgbClr val="008000"/>
                </a:solidFill>
              </a:rPr>
              <a:t>설계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8000"/>
                </a:solidFill>
              </a:rPr>
              <a:t>문서등록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543439" y="3128312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8000"/>
                </a:solidFill>
              </a:rPr>
              <a:t>SW</a:t>
            </a:r>
            <a:r>
              <a:rPr kumimoji="0" lang="ko-KR" altLang="en-US" sz="800" kern="0" smtClean="0">
                <a:solidFill>
                  <a:srgbClr val="008000"/>
                </a:solidFill>
              </a:rPr>
              <a:t>배포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8000"/>
                </a:solidFill>
              </a:rPr>
              <a:t>관리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786444" y="2764990"/>
            <a:ext cx="64152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8000"/>
                </a:solidFill>
              </a:rPr>
              <a:t>테스트수행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8000"/>
                </a:solidFill>
              </a:rPr>
              <a:t>관리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873609" y="3011985"/>
            <a:ext cx="55021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8000"/>
                </a:solidFill>
              </a:rPr>
              <a:t>결함관리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8000"/>
                </a:solidFill>
              </a:rPr>
              <a:t>이슈관리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246561" y="5595924"/>
            <a:ext cx="105189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rgbClr val="FF0000"/>
                </a:solidFill>
              </a:rPr>
              <a:t>SW</a:t>
            </a:r>
            <a:r>
              <a:rPr kumimoji="0" lang="ko-KR" altLang="en-US" sz="1000" kern="0" smtClean="0">
                <a:solidFill>
                  <a:srgbClr val="FF0000"/>
                </a:solidFill>
              </a:rPr>
              <a:t>품질 발생시</a:t>
            </a:r>
            <a:r>
              <a:rPr kumimoji="0" lang="en-US" altLang="ko-KR" sz="1000" kern="0" dirty="0">
                <a:solidFill>
                  <a:srgbClr val="FF0000"/>
                </a:solidFill>
              </a:rPr>
              <a:t> </a:t>
            </a:r>
            <a:endParaRPr kumimoji="0" lang="en-US" altLang="ko-KR" sz="1000" kern="0" dirty="0" smtClean="0">
              <a:solidFill>
                <a:srgbClr val="FF0000"/>
              </a:solidFill>
            </a:endParaRP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srgbClr val="FF0000"/>
                </a:solidFill>
              </a:rPr>
              <a:t>여러 시스템 추적</a:t>
            </a:r>
            <a:endParaRPr kumimoji="0" lang="ko-KR" altLang="en-US" sz="1000" kern="0" dirty="0">
              <a:solidFill>
                <a:srgbClr val="FF000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990909" y="5595924"/>
            <a:ext cx="1140056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rgbClr val="FF0000"/>
                </a:solidFill>
              </a:rPr>
              <a:t>SW</a:t>
            </a:r>
            <a:r>
              <a:rPr kumimoji="0" lang="ko-KR" altLang="en-US" sz="1000" kern="0" smtClean="0">
                <a:solidFill>
                  <a:srgbClr val="FF0000"/>
                </a:solidFill>
              </a:rPr>
              <a:t>진행사항을</a:t>
            </a:r>
            <a:endParaRPr kumimoji="0" lang="en-US" altLang="ko-KR" sz="1000" kern="0" dirty="0" smtClean="0">
              <a:solidFill>
                <a:srgbClr val="FF0000"/>
              </a:solidFill>
            </a:endParaRP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rgbClr val="FF0000"/>
                </a:solidFill>
              </a:rPr>
              <a:t>PMS Activity</a:t>
            </a:r>
            <a:r>
              <a:rPr kumimoji="0" lang="ko-KR" altLang="en-US" sz="1000" kern="0" smtClean="0">
                <a:solidFill>
                  <a:srgbClr val="FF0000"/>
                </a:solidFill>
              </a:rPr>
              <a:t>정리</a:t>
            </a:r>
            <a:endParaRPr kumimoji="0" lang="en-US" altLang="ko-KR" sz="1000" kern="0" dirty="0" smtClean="0">
              <a:solidFill>
                <a:srgbClr val="FF0000"/>
              </a:solidFill>
            </a:endParaRP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rgbClr val="FF0000"/>
                </a:solidFill>
              </a:rPr>
              <a:t>되어야 파악 가능</a:t>
            </a:r>
            <a:endParaRPr kumimoji="0" lang="ko-KR" altLang="en-US" sz="1000" kern="0" dirty="0">
              <a:solidFill>
                <a:srgbClr val="FF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57012" y="5658988"/>
            <a:ext cx="78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1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사용자 별</a:t>
            </a:r>
            <a:endParaRPr kumimoji="0" lang="en-US" altLang="ko-KR" sz="11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fontAlgn="auto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100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불편사항</a:t>
            </a:r>
            <a:endParaRPr kumimoji="0" lang="en-US" altLang="ko-KR" sz="1100" dirty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02" name="실행 단추: 끝 301">
            <a:hlinkClick r:id="rId4" action="ppaction://hlinksldjump" highlightClick="1"/>
          </p:cNvPr>
          <p:cNvSpPr/>
          <p:nvPr/>
        </p:nvSpPr>
        <p:spPr>
          <a:xfrm>
            <a:off x="554737" y="5996923"/>
            <a:ext cx="189470" cy="135071"/>
          </a:xfrm>
          <a:prstGeom prst="actionButtonEnd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smtClean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6545342" y="3008788"/>
            <a:ext cx="1872000" cy="1800000"/>
          </a:xfrm>
          <a:prstGeom prst="ellipse">
            <a:avLst/>
          </a:prstGeom>
          <a:solidFill>
            <a:srgbClr val="000000"/>
          </a:solidFill>
          <a:ln>
            <a:solidFill>
              <a:srgbClr val="FFFFFF">
                <a:lumMod val="65000"/>
              </a:srgbClr>
            </a:solidFill>
          </a:ln>
        </p:spPr>
        <p:txBody>
          <a:bodyPr wrap="square" lIns="72000" tIns="0" rIns="72000" bIns="108000" rtlCol="0" anchor="ctr" anchorCtr="0">
            <a:noAutofit/>
          </a:bodyPr>
          <a:lstStyle/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br>
              <a:rPr kumimoji="0" lang="en-US" altLang="ko-KR" sz="1200" b="1" kern="0" dirty="0" smtClean="0">
                <a:solidFill>
                  <a:srgbClr val="FFFFFF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endParaRPr kumimoji="0" lang="en-US" altLang="ko-KR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91225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 dirty="0" smtClean="0">
              <a:solidFill>
                <a:srgbClr val="FFFFFF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04" name="그룹 303"/>
          <p:cNvGrpSpPr/>
          <p:nvPr/>
        </p:nvGrpSpPr>
        <p:grpSpPr>
          <a:xfrm>
            <a:off x="5923334" y="5431493"/>
            <a:ext cx="633507" cy="397111"/>
            <a:chOff x="-925620" y="1076903"/>
            <a:chExt cx="740846" cy="397111"/>
          </a:xfrm>
        </p:grpSpPr>
        <p:pic>
          <p:nvPicPr>
            <p:cNvPr id="305" name="Picture 67" descr="pers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681975" y="1076903"/>
              <a:ext cx="275422" cy="19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Text Box 68"/>
            <p:cNvSpPr txBox="1">
              <a:spLocks noChangeArrowheads="1"/>
            </p:cNvSpPr>
            <p:nvPr/>
          </p:nvSpPr>
          <p:spPr bwMode="gray">
            <a:xfrm>
              <a:off x="-925620" y="1270881"/>
              <a:ext cx="740846" cy="20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defRPr/>
              </a:pPr>
              <a:r>
                <a:rPr lang="ko-KR" altLang="en-US" sz="800" b="1" kern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제품개발자</a:t>
              </a:r>
              <a:endParaRPr lang="ko-KR" altLang="en-US" sz="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07" name="그룹 306"/>
          <p:cNvGrpSpPr/>
          <p:nvPr/>
        </p:nvGrpSpPr>
        <p:grpSpPr>
          <a:xfrm>
            <a:off x="7164505" y="5431493"/>
            <a:ext cx="643126" cy="397111"/>
            <a:chOff x="-931246" y="1076903"/>
            <a:chExt cx="752095" cy="397111"/>
          </a:xfrm>
        </p:grpSpPr>
        <p:pic>
          <p:nvPicPr>
            <p:cNvPr id="308" name="Picture 67" descr="pers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681975" y="1076903"/>
              <a:ext cx="275422" cy="19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Text Box 68"/>
            <p:cNvSpPr txBox="1">
              <a:spLocks noChangeArrowheads="1"/>
            </p:cNvSpPr>
            <p:nvPr/>
          </p:nvSpPr>
          <p:spPr bwMode="gray">
            <a:xfrm>
              <a:off x="-931246" y="1270881"/>
              <a:ext cx="752095" cy="20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defRPr/>
              </a:pPr>
              <a:r>
                <a:rPr lang="en-US" altLang="ko-KR" sz="800" b="1" kern="0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SW </a:t>
              </a:r>
              <a:r>
                <a:rPr lang="ko-KR" altLang="en-US" sz="800" b="1" kern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개발자</a:t>
              </a:r>
              <a:endParaRPr lang="ko-KR" altLang="en-US" sz="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8529879" y="5431493"/>
            <a:ext cx="550151" cy="397111"/>
            <a:chOff x="-876880" y="1076903"/>
            <a:chExt cx="643366" cy="397111"/>
          </a:xfrm>
        </p:grpSpPr>
        <p:pic>
          <p:nvPicPr>
            <p:cNvPr id="311" name="Picture 67" descr="pers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681975" y="1076903"/>
              <a:ext cx="275422" cy="19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" name="Text Box 68"/>
            <p:cNvSpPr txBox="1">
              <a:spLocks noChangeArrowheads="1"/>
            </p:cNvSpPr>
            <p:nvPr/>
          </p:nvSpPr>
          <p:spPr bwMode="gray">
            <a:xfrm>
              <a:off x="-876880" y="1270881"/>
              <a:ext cx="643366" cy="203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ial" pitchFamily="34" charset="0"/>
                  <a:ea typeface="Dotum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defRPr/>
              </a:pPr>
              <a:r>
                <a:rPr lang="en-US" altLang="ko-KR" sz="800" b="1" kern="0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QE / QA</a:t>
              </a:r>
              <a:endParaRPr lang="ko-KR" altLang="en-US" sz="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313" name="직선 화살표 연결선 312"/>
          <p:cNvCxnSpPr>
            <a:stCxn id="305" idx="0"/>
            <a:endCxn id="303" idx="4"/>
          </p:cNvCxnSpPr>
          <p:nvPr/>
        </p:nvCxnSpPr>
        <p:spPr bwMode="auto">
          <a:xfrm flipV="1">
            <a:off x="6249437" y="4808788"/>
            <a:ext cx="1231905" cy="622705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ysDash"/>
            <a:tailEnd type="triangle"/>
          </a:ln>
          <a:effectLst/>
        </p:spPr>
      </p:cxnSp>
      <p:cxnSp>
        <p:nvCxnSpPr>
          <p:cNvPr id="314" name="직선 화살표 연결선 313"/>
          <p:cNvCxnSpPr>
            <a:stCxn id="311" idx="0"/>
            <a:endCxn id="303" idx="4"/>
          </p:cNvCxnSpPr>
          <p:nvPr/>
        </p:nvCxnSpPr>
        <p:spPr bwMode="auto">
          <a:xfrm flipH="1" flipV="1">
            <a:off x="7481342" y="4808788"/>
            <a:ext cx="1332962" cy="622705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ysDash"/>
            <a:tailEnd type="triangle"/>
          </a:ln>
          <a:effectLst/>
        </p:spPr>
      </p:cxnSp>
      <p:sp>
        <p:nvSpPr>
          <p:cNvPr id="315" name="TextBox 314"/>
          <p:cNvSpPr txBox="1"/>
          <p:nvPr/>
        </p:nvSpPr>
        <p:spPr bwMode="auto">
          <a:xfrm flipH="1">
            <a:off x="6960576" y="3356316"/>
            <a:ext cx="1080000" cy="1246495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marL="92075" indent="-92075">
              <a:buFont typeface="Wingdings" panose="05000000000000000000" pitchFamily="2" charset="2"/>
              <a:buChar char="ü"/>
            </a:pP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요구사항 관리</a:t>
            </a:r>
            <a:endParaRPr lang="en-US" altLang="ko-KR" sz="900" b="1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 Regular" panose="020B0600000101010101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ü"/>
            </a:pP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설계 관리</a:t>
            </a:r>
            <a:endParaRPr lang="en-US" altLang="ko-KR" sz="900" b="1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 Regular" panose="020B0600000101010101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ü"/>
            </a:pP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테스트케이스 관리</a:t>
            </a:r>
            <a:endParaRPr lang="en-US" altLang="ko-KR" sz="900" b="1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 Regular" panose="020B0600000101010101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ü"/>
            </a:pP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테스트 </a:t>
            </a:r>
            <a:r>
              <a:rPr lang="ko-KR" altLang="en-US" sz="9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수행 </a:t>
            </a: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관리</a:t>
            </a:r>
            <a:endParaRPr lang="en-US" altLang="ko-KR" sz="900" b="1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 Regular" panose="020B0600000101010101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ü"/>
            </a:pP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이슈</a:t>
            </a:r>
            <a:r>
              <a:rPr lang="en-US" altLang="ko-KR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/ </a:t>
            </a:r>
            <a:r>
              <a:rPr lang="ko-KR" altLang="en-US" sz="9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</a:rPr>
              <a:t>결함 관리</a:t>
            </a:r>
            <a:endParaRPr lang="en-US" altLang="ko-KR" sz="900" b="1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G스마트체 Regular" panose="020B0600000101010101" pitchFamily="50" charset="-127"/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en-US" altLang="ko-KR" sz="900" b="1" dirty="0" smtClean="0">
                <a:solidFill>
                  <a:srgbClr val="FFFFFF"/>
                </a:solidFill>
                <a:latin typeface="LG스마트체 Regular" panose="020B0600000101010101" pitchFamily="50" charset="-127"/>
              </a:rPr>
              <a:t>Dashboard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ko-KR" altLang="en-US" sz="900" b="1" dirty="0" smtClean="0">
                <a:solidFill>
                  <a:srgbClr val="FFFFFF"/>
                </a:solidFill>
                <a:latin typeface="LG스마트체 Regular" panose="020B0600000101010101" pitchFamily="50" charset="-127"/>
              </a:rPr>
              <a:t>보고서 </a:t>
            </a:r>
            <a:r>
              <a:rPr lang="en-US" altLang="ko-KR" sz="900" b="1" dirty="0" smtClean="0">
                <a:solidFill>
                  <a:srgbClr val="FFFFFF"/>
                </a:solidFill>
                <a:latin typeface="LG스마트체 Regular" panose="020B0600000101010101" pitchFamily="50" charset="-127"/>
              </a:rPr>
              <a:t>Template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ko-KR" altLang="en-US" sz="900" b="1" dirty="0" smtClean="0">
                <a:solidFill>
                  <a:srgbClr val="FFFFFF"/>
                </a:solidFill>
                <a:latin typeface="LG스마트체 Regular" panose="020B0600000101010101" pitchFamily="50" charset="-127"/>
              </a:rPr>
              <a:t>진척도</a:t>
            </a:r>
            <a:r>
              <a:rPr lang="en-US" altLang="ko-KR" sz="900" b="1" dirty="0">
                <a:solidFill>
                  <a:srgbClr val="FFFFFF"/>
                </a:solidFill>
                <a:latin typeface="LG스마트체 Regular" panose="020B0600000101010101" pitchFamily="50" charset="-127"/>
              </a:rPr>
              <a:t>/ </a:t>
            </a:r>
            <a:r>
              <a:rPr lang="ko-KR" altLang="en-US" sz="900" b="1" dirty="0">
                <a:solidFill>
                  <a:srgbClr val="FFFFFF"/>
                </a:solidFill>
                <a:latin typeface="LG스마트체 Regular" panose="020B0600000101010101" pitchFamily="50" charset="-127"/>
              </a:rPr>
              <a:t>공수 </a:t>
            </a:r>
            <a:r>
              <a:rPr lang="ko-KR" altLang="en-US" sz="900" b="1" dirty="0" smtClean="0">
                <a:solidFill>
                  <a:srgbClr val="FFFFFF"/>
                </a:solidFill>
                <a:latin typeface="LG스마트체 Regular" panose="020B0600000101010101" pitchFamily="50" charset="-127"/>
              </a:rPr>
              <a:t>데이터</a:t>
            </a:r>
            <a:endParaRPr lang="en-US" altLang="ko-KR" sz="900" b="1" dirty="0" smtClean="0">
              <a:solidFill>
                <a:srgbClr val="FFFFFF"/>
              </a:solidFill>
              <a:latin typeface="LG스마트체 Regular" panose="020B0600000101010101" pitchFamily="50" charset="-127"/>
            </a:endParaRP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ko-KR" altLang="en-US" sz="900" b="1" dirty="0" smtClean="0">
                <a:solidFill>
                  <a:srgbClr val="FFFFFF"/>
                </a:solidFill>
                <a:latin typeface="LG스마트체 Regular" panose="020B0600000101010101" pitchFamily="50" charset="-127"/>
              </a:rPr>
              <a:t>변경 관리  등</a:t>
            </a:r>
            <a:endParaRPr lang="en-US" altLang="ko-KR" sz="900" b="1" dirty="0" smtClean="0">
              <a:solidFill>
                <a:srgbClr val="FFFFFF"/>
              </a:solidFill>
              <a:latin typeface="LG스마트체 Regular" panose="020B0600000101010101" pitchFamily="50" charset="-127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147635" y="1848870"/>
            <a:ext cx="1080000" cy="380171"/>
          </a:xfrm>
          <a:prstGeom prst="rect">
            <a:avLst/>
          </a:prstGeom>
          <a:solidFill>
            <a:srgbClr val="BBE0E3">
              <a:lumMod val="9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DQMS</a:t>
            </a:r>
            <a:endParaRPr lang="ko-KR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697233" y="1848870"/>
            <a:ext cx="1080000" cy="380171"/>
          </a:xfrm>
          <a:prstGeom prst="rect">
            <a:avLst/>
          </a:prstGeom>
          <a:solidFill>
            <a:srgbClr val="BBE0E3">
              <a:lumMod val="90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PMS</a:t>
            </a:r>
            <a:endParaRPr lang="ko-KR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18" name="직선 화살표 연결선 317"/>
          <p:cNvCxnSpPr>
            <a:stCxn id="308" idx="0"/>
            <a:endCxn id="303" idx="4"/>
          </p:cNvCxnSpPr>
          <p:nvPr/>
        </p:nvCxnSpPr>
        <p:spPr bwMode="auto">
          <a:xfrm flipH="1" flipV="1">
            <a:off x="7481342" y="4808788"/>
            <a:ext cx="14077" cy="622705"/>
          </a:xfrm>
          <a:prstGeom prst="straightConnector1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ysDash"/>
            <a:tailEnd type="triangle"/>
          </a:ln>
          <a:effectLst/>
        </p:spPr>
      </p:cxnSp>
      <p:sp>
        <p:nvSpPr>
          <p:cNvPr id="319" name="TextBox 318"/>
          <p:cNvSpPr txBox="1"/>
          <p:nvPr/>
        </p:nvSpPr>
        <p:spPr>
          <a:xfrm>
            <a:off x="7372340" y="1848870"/>
            <a:ext cx="582277" cy="38017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algn="ctr" defTabSz="912258" fontAlgn="auto" latinLnBrk="0">
              <a:spcBef>
                <a:spcPts val="0"/>
              </a:spcBef>
              <a:spcAft>
                <a:spcPts val="0"/>
              </a:spcAft>
              <a:defRPr kumimoji="0" b="1" kern="0">
                <a:solidFill>
                  <a:srgbClr val="FFFFFF"/>
                </a:solidFill>
                <a:latin typeface="Arial Narrow"/>
                <a:ea typeface="LG스마트체 Regular"/>
              </a:defRPr>
            </a:lvl1pPr>
          </a:lstStyle>
          <a:p>
            <a:pPr>
              <a:defRPr/>
            </a:pPr>
            <a:r>
              <a:rPr lang="en-US" altLang="ko-KR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GPDM</a:t>
            </a:r>
            <a:endParaRPr lang="ko-KR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20" name="꺾인 연결선 319"/>
          <p:cNvCxnSpPr>
            <a:stCxn id="303" idx="0"/>
            <a:endCxn id="317" idx="2"/>
          </p:cNvCxnSpPr>
          <p:nvPr/>
        </p:nvCxnSpPr>
        <p:spPr>
          <a:xfrm rot="16200000" flipV="1">
            <a:off x="6469415" y="1996860"/>
            <a:ext cx="779747" cy="1244109"/>
          </a:xfrm>
          <a:prstGeom prst="bentConnector3">
            <a:avLst>
              <a:gd name="adj1" fmla="val 24727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21" name="직선 화살표 연결선 320"/>
          <p:cNvCxnSpPr>
            <a:stCxn id="319" idx="3"/>
            <a:endCxn id="316" idx="1"/>
          </p:cNvCxnSpPr>
          <p:nvPr/>
        </p:nvCxnSpPr>
        <p:spPr>
          <a:xfrm>
            <a:off x="7954617" y="2038956"/>
            <a:ext cx="193018" cy="0"/>
          </a:xfrm>
          <a:prstGeom prst="straightConnector1">
            <a:avLst/>
          </a:prstGeom>
          <a:solidFill>
            <a:srgbClr val="BBE0E3"/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322" name="꺾인 연결선 321"/>
          <p:cNvCxnSpPr>
            <a:stCxn id="303" idx="0"/>
            <a:endCxn id="316" idx="2"/>
          </p:cNvCxnSpPr>
          <p:nvPr/>
        </p:nvCxnSpPr>
        <p:spPr>
          <a:xfrm rot="5400000" flipH="1" flipV="1">
            <a:off x="7694615" y="2015769"/>
            <a:ext cx="779747" cy="1206293"/>
          </a:xfrm>
          <a:prstGeom prst="bentConnector3">
            <a:avLst>
              <a:gd name="adj1" fmla="val 24727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tailEnd type="triangle"/>
          </a:ln>
          <a:effectLst/>
        </p:spPr>
      </p:cxnSp>
      <p:sp>
        <p:nvSpPr>
          <p:cNvPr id="323" name="TextBox 322"/>
          <p:cNvSpPr txBox="1"/>
          <p:nvPr/>
        </p:nvSpPr>
        <p:spPr bwMode="auto">
          <a:xfrm>
            <a:off x="6529906" y="2573629"/>
            <a:ext cx="1733415" cy="12824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0" rIns="36000" bIns="0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spcAft>
                <a:spcPts val="500"/>
              </a:spcAft>
              <a:buClr>
                <a:srgbClr val="000000"/>
              </a:buClr>
              <a:buSzPct val="90000"/>
              <a:defRPr sz="1000">
                <a:solidFill>
                  <a:prstClr val="black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000"/>
              </a:lnSpc>
            </a:pPr>
            <a:r>
              <a:rPr lang="ko-KR" altLang="en-US" sz="11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문서중복 등록 없이 자동 반영</a:t>
            </a:r>
            <a:endParaRPr lang="en-US" altLang="ko-KR" sz="1100" dirty="0" smtClean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4" name="오른쪽 중괄호 323"/>
          <p:cNvSpPr/>
          <p:nvPr/>
        </p:nvSpPr>
        <p:spPr bwMode="auto">
          <a:xfrm>
            <a:off x="4408946" y="3664400"/>
            <a:ext cx="222223" cy="2485521"/>
          </a:xfrm>
          <a:prstGeom prst="rightBrace">
            <a:avLst>
              <a:gd name="adj1" fmla="val 123108"/>
              <a:gd name="adj2" fmla="val 30723"/>
            </a:avLst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none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smtClean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5" name="왼쪽 중괄호 324"/>
          <p:cNvSpPr/>
          <p:nvPr/>
        </p:nvSpPr>
        <p:spPr bwMode="auto">
          <a:xfrm>
            <a:off x="5122546" y="2100129"/>
            <a:ext cx="281104" cy="4371615"/>
          </a:xfrm>
          <a:prstGeom prst="leftBrace">
            <a:avLst>
              <a:gd name="adj1" fmla="val 0"/>
              <a:gd name="adj2" fmla="val 53199"/>
            </a:avLst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none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smtClean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26" name="직선 연결선 325"/>
          <p:cNvCxnSpPr>
            <a:stCxn id="324" idx="1"/>
            <a:endCxn id="325" idx="1"/>
          </p:cNvCxnSpPr>
          <p:nvPr/>
        </p:nvCxnSpPr>
        <p:spPr bwMode="auto">
          <a:xfrm flipV="1">
            <a:off x="4631169" y="4425784"/>
            <a:ext cx="491377" cy="2243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27" name="직선 화살표 연결선 326"/>
          <p:cNvCxnSpPr/>
          <p:nvPr/>
        </p:nvCxnSpPr>
        <p:spPr>
          <a:xfrm>
            <a:off x="3440714" y="3854619"/>
            <a:ext cx="193018" cy="0"/>
          </a:xfrm>
          <a:prstGeom prst="straightConnector1">
            <a:avLst/>
          </a:prstGeom>
          <a:solidFill>
            <a:srgbClr val="BBE0E3"/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stealth" w="med" len="med"/>
            <a:tailEnd type="stealth"/>
          </a:ln>
          <a:effectLst/>
        </p:spPr>
      </p:cxnSp>
      <p:pic>
        <p:nvPicPr>
          <p:cNvPr id="328" name="그림 3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326" y="3528606"/>
            <a:ext cx="593383" cy="264816"/>
          </a:xfrm>
          <a:prstGeom prst="rect">
            <a:avLst/>
          </a:prstGeom>
        </p:spPr>
      </p:pic>
      <p:pic>
        <p:nvPicPr>
          <p:cNvPr id="329" name="그림 3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379" y="3772390"/>
            <a:ext cx="579692" cy="258706"/>
          </a:xfrm>
          <a:prstGeom prst="rect">
            <a:avLst/>
          </a:prstGeom>
        </p:spPr>
      </p:pic>
      <p:sp>
        <p:nvSpPr>
          <p:cNvPr id="330" name="실행 단추: 끝 329">
            <a:hlinkClick r:id="rId7" action="ppaction://hlinksldjump" highlightClick="1"/>
          </p:cNvPr>
          <p:cNvSpPr/>
          <p:nvPr/>
        </p:nvSpPr>
        <p:spPr>
          <a:xfrm>
            <a:off x="8633928" y="4060549"/>
            <a:ext cx="189470" cy="135071"/>
          </a:xfrm>
          <a:prstGeom prst="actionButtonEnd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smtClean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8796305" y="4020362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rgbClr val="008000"/>
                </a:solidFill>
              </a:rPr>
              <a:t>ALM</a:t>
            </a:r>
            <a:r>
              <a:rPr kumimoji="0" lang="ko-KR" altLang="en-US" sz="800" kern="0" smtClean="0">
                <a:solidFill>
                  <a:srgbClr val="008000"/>
                </a:solidFill>
              </a:rPr>
              <a:t>을 사용하면 </a:t>
            </a:r>
            <a:endParaRPr kumimoji="0" lang="en-US" altLang="ko-KR" sz="800" kern="0" dirty="0" smtClean="0">
              <a:solidFill>
                <a:srgbClr val="008000"/>
              </a:solidFill>
            </a:endParaRP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8000"/>
                </a:solidFill>
              </a:rPr>
              <a:t>좋아지는 점</a:t>
            </a:r>
            <a:endParaRPr kumimoji="0" lang="ko-KR" altLang="en-US" sz="800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Software Engineering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이란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908050"/>
            <a:ext cx="8970963" cy="14927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소프트웨어 공학의 다양한 정의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질 좋은 소프트웨어를 경제적으로 생산하기 위하여 공학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과학 및 수학적 원리와 방법을 적용하는 것</a:t>
            </a: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365125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  (Watts Humphrey, SEI)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소프트웨어의 개발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</a:t>
            </a:r>
            <a:r>
              <a:rPr kumimoji="0" lang="ko-KR" altLang="en-US" sz="140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운용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유지보수 및 파기에 대한 체계적인 접근 방법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(IEEE Computer Society)</a:t>
            </a: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품질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효율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비용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인정에 관한 공학적인 접근 원리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(F. Brooks)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" y="2944396"/>
            <a:ext cx="8970963" cy="93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소프트웨어 공학의 목표 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고품질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(High Quality)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의 소프트웨어를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최소의 비용으로 계획된 일정에 맞추어 개발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u="sng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생산성</a:t>
            </a:r>
            <a:r>
              <a:rPr kumimoji="0" lang="en-US" altLang="ko-KR" sz="1400" u="sng" dirty="0" smtClean="0">
                <a:solidFill>
                  <a:srgbClr val="C00000"/>
                </a:solidFill>
                <a:latin typeface="LG스마트체 Regular" pitchFamily="50" charset="-127"/>
                <a:ea typeface="LG스마트체 Regular" pitchFamily="50" charset="-127"/>
              </a:rPr>
              <a:t>(Productivity)</a:t>
            </a:r>
            <a:endParaRPr kumimoji="0" lang="ko-KR" altLang="en-US" sz="1400" u="sng" dirty="0">
              <a:solidFill>
                <a:srgbClr val="C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079" y="2041520"/>
            <a:ext cx="2757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</a:t>
            </a:r>
            <a:endParaRPr kumimoji="0"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1095703" y="2133853"/>
            <a:ext cx="829266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95249" y="1990833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14538" y="1982924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31625" y="1990832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27668" y="1980635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872" y="732288"/>
            <a:ext cx="9648256" cy="6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488"/>
              </a:spcBef>
              <a:defRPr sz="1463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dirty="0" smtClean="0"/>
              <a:t>ALM</a:t>
            </a:r>
            <a:r>
              <a:rPr kumimoji="0" lang="ko-KR" altLang="en-US" smtClean="0"/>
              <a:t>은 특정 </a:t>
            </a:r>
            <a:r>
              <a:rPr kumimoji="0" lang="en-US" altLang="ko-KR" dirty="0" smtClean="0"/>
              <a:t>Activity </a:t>
            </a:r>
            <a:r>
              <a:rPr kumimoji="0" lang="ko-KR" altLang="en-US" smtClean="0"/>
              <a:t>가 아닌 </a:t>
            </a:r>
            <a:r>
              <a:rPr kumimoji="0" lang="en-US" altLang="ko-KR" dirty="0" smtClean="0"/>
              <a:t>SW </a:t>
            </a:r>
            <a:r>
              <a:rPr kumimoji="0" lang="ko-KR" altLang="en-US" smtClean="0"/>
              <a:t>전체 </a:t>
            </a:r>
            <a:r>
              <a:rPr kumimoji="0" lang="en-US" altLang="ko-KR" dirty="0" smtClean="0"/>
              <a:t>Activity</a:t>
            </a:r>
            <a:r>
              <a:rPr kumimoji="0" lang="ko-KR" altLang="en-US" smtClean="0"/>
              <a:t>를 대상으로 </a:t>
            </a:r>
            <a:r>
              <a:rPr kumimoji="0" lang="en-US" altLang="ko-KR" dirty="0" smtClean="0"/>
              <a:t>System </a:t>
            </a:r>
            <a:r>
              <a:rPr kumimoji="0" lang="ko-KR" altLang="en-US" smtClean="0"/>
              <a:t>에서 운영</a:t>
            </a:r>
            <a:r>
              <a:rPr kumimoji="0" lang="en-US" altLang="ko-KR" dirty="0" smtClean="0"/>
              <a:t>/</a:t>
            </a:r>
            <a:r>
              <a:rPr kumimoji="0" lang="ko-KR" altLang="en-US" smtClean="0"/>
              <a:t>관리하는 것이 목적이므로</a:t>
            </a: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요구조건</a:t>
            </a:r>
            <a:r>
              <a:rPr kumimoji="0" lang="en-US" altLang="ko-KR" dirty="0" smtClean="0"/>
              <a:t>/RS/HLD/Test Case </a:t>
            </a:r>
            <a:r>
              <a:rPr kumimoji="0" lang="ko-KR" altLang="en-US" smtClean="0"/>
              <a:t>등 </a:t>
            </a:r>
            <a:r>
              <a:rPr kumimoji="0" lang="en-US" altLang="ko-KR" dirty="0" smtClean="0"/>
              <a:t>SW </a:t>
            </a:r>
            <a:r>
              <a:rPr kumimoji="0" lang="ko-KR" altLang="en-US" smtClean="0"/>
              <a:t>전체 문서가 </a:t>
            </a:r>
            <a:r>
              <a:rPr kumimoji="0" lang="en-US" altLang="ko-KR" dirty="0" smtClean="0"/>
              <a:t>System </a:t>
            </a:r>
            <a:r>
              <a:rPr kumimoji="0" lang="ko-KR" altLang="en-US" smtClean="0"/>
              <a:t>으로 등록되어야 함</a:t>
            </a:r>
            <a:r>
              <a:rPr kumimoji="0" lang="en-US" altLang="ko-KR" dirty="0" smtClean="0"/>
              <a:t>.</a:t>
            </a:r>
            <a:endParaRPr kumimoji="0"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982" y="108094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 System 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방법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(1/2)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2724" y="1717033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요구조건서 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1612" y="1717033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변경기능 리스트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11852" y="1720944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</a:rPr>
              <a:t>DRBFM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37451" y="1720944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 smtClean="0">
                <a:solidFill>
                  <a:prstClr val="black"/>
                </a:solidFill>
              </a:rPr>
              <a:t>설계기준서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8285" y="1715900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</a:rPr>
              <a:t>Code Review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326721" y="1986313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858369" y="1980634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52290" y="1722595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</a:rPr>
              <a:t>HLD/LLD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376159" y="1980634"/>
            <a:ext cx="286039" cy="2860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67166" y="1723095"/>
            <a:ext cx="108224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</a:rPr>
              <a:t>Test Case</a:t>
            </a:r>
            <a:r>
              <a:rPr kumimoji="0" lang="ko-KR" altLang="en-US" sz="1000" smtClean="0">
                <a:solidFill>
                  <a:prstClr val="black"/>
                </a:solidFill>
              </a:rPr>
              <a:t>심의회</a:t>
            </a:r>
            <a:endParaRPr kumimoji="0"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6" y="2708920"/>
            <a:ext cx="8615855" cy="353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09" y="4005064"/>
            <a:ext cx="3684088" cy="19231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2192270"/>
            <a:ext cx="5642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Case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Pool</a:t>
            </a:r>
            <a:r>
              <a:rPr kumimoji="0" lang="ko-KR" altLang="en-US" sz="12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등록</a:t>
            </a:r>
            <a:endParaRPr kumimoji="0"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196" y="4854172"/>
            <a:ext cx="56150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Case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운영</a:t>
            </a:r>
            <a:endParaRPr kumimoji="0" lang="en-US" altLang="ko-KR" sz="12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2" y="108094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 System 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 방법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(2/2)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09" y="1412778"/>
            <a:ext cx="3651888" cy="19406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27" y="1412776"/>
            <a:ext cx="3702109" cy="1940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515" y="4009009"/>
            <a:ext cx="3691925" cy="19196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835020" y="3475133"/>
            <a:ext cx="3901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제품군 별 전체 기능에 대한 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Test Case WBS</a:t>
            </a:r>
            <a:r>
              <a:rPr kumimoji="0"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를 가지고 있음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3152" y="3475133"/>
            <a:ext cx="373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기능 별 전체 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Test Case </a:t>
            </a:r>
            <a:r>
              <a:rPr kumimoji="0"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가 등록되어 </a:t>
            </a:r>
            <a:r>
              <a:rPr kumimoji="0"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있음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109" y="6082006"/>
            <a:ext cx="381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개발 차수 별 필요한 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TC</a:t>
            </a:r>
            <a:r>
              <a:rPr kumimoji="0"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를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0"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불러옴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0327" y="6082006"/>
            <a:ext cx="377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기능 전체 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TC</a:t>
            </a:r>
            <a:r>
              <a:rPr kumimoji="0"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에서 해당 항목 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TC</a:t>
            </a:r>
            <a:r>
              <a:rPr kumimoji="0"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실시</a:t>
            </a:r>
            <a:r>
              <a:rPr kumimoji="0"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593" y="764704"/>
            <a:ext cx="9636943" cy="37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설계 기준 및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Test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를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System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에서 운영하기 위해서는 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Pool </a:t>
            </a:r>
            <a:r>
              <a:rPr kumimoji="0" lang="ko-KR" altLang="en-US" sz="140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정비하여야 운용 가능하다</a:t>
            </a:r>
            <a:r>
              <a:rPr kumimoji="0" lang="en-US" altLang="ko-KR" sz="1400" dirty="0" smtClean="0">
                <a:solidFill>
                  <a:prstClr val="black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en-US" altLang="ko-KR" sz="1400" dirty="0">
              <a:solidFill>
                <a:prstClr val="black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5" y="709940"/>
            <a:ext cx="9248775" cy="5800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82" y="108094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예시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(1/6)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_Project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endParaRPr kumimoji="0"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3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21" y="682680"/>
            <a:ext cx="8201025" cy="593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82" y="108094"/>
            <a:ext cx="480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예시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(2/6)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_Activity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생성</a:t>
            </a:r>
            <a:endParaRPr kumimoji="0"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12834" y="1475777"/>
            <a:ext cx="4816366" cy="2284305"/>
            <a:chOff x="70946" y="3075037"/>
            <a:chExt cx="5552774" cy="25190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32506" b="48709"/>
            <a:stretch/>
          </p:blipFill>
          <p:spPr>
            <a:xfrm>
              <a:off x="70946" y="3075037"/>
              <a:ext cx="5462752" cy="249019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69960" t="91773" b="1"/>
            <a:stretch/>
          </p:blipFill>
          <p:spPr>
            <a:xfrm>
              <a:off x="3139164" y="5194735"/>
              <a:ext cx="2431320" cy="39939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0094" t="10276" r="55426" b="48708"/>
            <a:stretch/>
          </p:blipFill>
          <p:spPr>
            <a:xfrm>
              <a:off x="3633952" y="3573899"/>
              <a:ext cx="362606" cy="199132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40094" t="10276" r="55426" b="48708"/>
            <a:stretch/>
          </p:blipFill>
          <p:spPr>
            <a:xfrm>
              <a:off x="3992218" y="3571462"/>
              <a:ext cx="362606" cy="19913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40094" t="10276" r="55426" b="48708"/>
            <a:stretch/>
          </p:blipFill>
          <p:spPr>
            <a:xfrm>
              <a:off x="4189628" y="3571462"/>
              <a:ext cx="362606" cy="199132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40094" t="10276" r="55426" b="48708"/>
            <a:stretch/>
          </p:blipFill>
          <p:spPr>
            <a:xfrm>
              <a:off x="4547894" y="3569025"/>
              <a:ext cx="362606" cy="199132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/>
            <a:srcRect l="40094" t="10276" r="55426" b="48708"/>
            <a:stretch/>
          </p:blipFill>
          <p:spPr>
            <a:xfrm>
              <a:off x="4849612" y="3573899"/>
              <a:ext cx="362606" cy="199132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40094" t="10276" r="55426" b="48708"/>
            <a:stretch/>
          </p:blipFill>
          <p:spPr>
            <a:xfrm>
              <a:off x="5207878" y="3571462"/>
              <a:ext cx="362606" cy="199132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93671" t="32062" b="56572"/>
            <a:stretch/>
          </p:blipFill>
          <p:spPr>
            <a:xfrm>
              <a:off x="5108942" y="4049110"/>
              <a:ext cx="512267" cy="5517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l="93671" t="32062" b="56572"/>
            <a:stretch/>
          </p:blipFill>
          <p:spPr>
            <a:xfrm>
              <a:off x="5106081" y="4983597"/>
              <a:ext cx="512267" cy="55179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93671" t="32062" b="56572"/>
            <a:stretch/>
          </p:blipFill>
          <p:spPr>
            <a:xfrm>
              <a:off x="5111453" y="4545535"/>
              <a:ext cx="512267" cy="55179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5982" y="108094"/>
            <a:ext cx="6234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예시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(3/6)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요구조건서 작성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설계기준서 작성</a:t>
            </a:r>
            <a:endParaRPr kumimoji="0" lang="ko-KR" altLang="en-US" sz="14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5742" t="15030"/>
          <a:stretch/>
        </p:blipFill>
        <p:spPr>
          <a:xfrm>
            <a:off x="639383" y="2622517"/>
            <a:ext cx="4469524" cy="41986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8872" y="732288"/>
            <a:ext cx="9648256" cy="6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488"/>
              </a:spcBef>
              <a:defRPr sz="1463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요구조건서 작성 시</a:t>
            </a:r>
            <a:r>
              <a:rPr kumimoji="0" lang="en-US" altLang="ko-KR" dirty="0" smtClean="0"/>
              <a:t>, </a:t>
            </a:r>
            <a:r>
              <a:rPr kumimoji="0" lang="ko-KR" altLang="en-US" smtClean="0"/>
              <a:t>기능 항목 별 시스템에 입력하고</a:t>
            </a:r>
            <a:r>
              <a:rPr kumimoji="0" lang="en-US" altLang="ko-KR" dirty="0" smtClean="0"/>
              <a:t>, </a:t>
            </a:r>
            <a:r>
              <a:rPr kumimoji="0" lang="ko-KR" altLang="en-US" smtClean="0"/>
              <a:t>기능 단위로 설계기준서가 시스템으로 작성이 됨</a:t>
            </a:r>
            <a:r>
              <a:rPr kumimoji="0" lang="en-US" altLang="ko-KR" dirty="0" smtClean="0"/>
              <a:t>. (</a:t>
            </a:r>
            <a:r>
              <a:rPr kumimoji="0" lang="ko-KR" altLang="en-US" smtClean="0"/>
              <a:t>개인문서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</a:t>
            </a:r>
            <a:r>
              <a:rPr kumimoji="0" lang="ko-KR" altLang="en-US" smtClean="0">
                <a:sym typeface="Wingdings" panose="05000000000000000000" pitchFamily="2" charset="2"/>
              </a:rPr>
              <a:t>시스템화</a:t>
            </a:r>
            <a:r>
              <a:rPr kumimoji="0" lang="en-US" altLang="ko-KR" dirty="0" smtClean="0">
                <a:sym typeface="Wingdings" panose="05000000000000000000" pitchFamily="2" charset="2"/>
              </a:rPr>
              <a:t>)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 smtClean="0">
                <a:sym typeface="Wingdings" panose="05000000000000000000" pitchFamily="2" charset="2"/>
              </a:rPr>
              <a:t>- </a:t>
            </a:r>
            <a:r>
              <a:rPr kumimoji="0" lang="ko-KR" altLang="en-US" b="1" smtClean="0">
                <a:sym typeface="Wingdings" panose="05000000000000000000" pitchFamily="2" charset="2"/>
              </a:rPr>
              <a:t>요구조건서 작성</a:t>
            </a:r>
            <a:r>
              <a:rPr kumimoji="0" lang="ko-KR" altLang="en-US" smtClean="0">
                <a:sym typeface="Wingdings" panose="05000000000000000000" pitchFamily="2" charset="2"/>
              </a:rPr>
              <a:t> 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0" lang="ko-KR" altLang="en-US" b="1" smtClean="0">
                <a:sym typeface="Wingdings" panose="05000000000000000000" pitchFamily="2" charset="2"/>
              </a:rPr>
              <a:t>설계기준서 작성 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0" lang="ko-KR" altLang="en-US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변경기능리스트</a:t>
            </a:r>
            <a:r>
              <a:rPr kumimoji="0" lang="en-US" altLang="ko-KR" dirty="0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/DRBFM</a:t>
            </a:r>
            <a:r>
              <a:rPr kumimoji="0" lang="en-US" altLang="ko-KR" dirty="0" smtClean="0">
                <a:sym typeface="Wingdings" panose="05000000000000000000" pitchFamily="2" charset="2"/>
              </a:rPr>
              <a:t>  </a:t>
            </a:r>
            <a:r>
              <a:rPr kumimoji="0" lang="en-US" altLang="ko-KR" dirty="0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Test Case </a:t>
            </a:r>
            <a:r>
              <a:rPr kumimoji="0" lang="ko-KR" altLang="en-US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심의회</a:t>
            </a:r>
            <a:r>
              <a:rPr kumimoji="0" lang="ko-KR" altLang="en-US" smtClean="0">
                <a:sym typeface="Wingdings" panose="05000000000000000000" pitchFamily="2" charset="2"/>
              </a:rPr>
              <a:t> 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0" lang="ko-KR" altLang="en-US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회의록 작성</a:t>
            </a:r>
            <a:endParaRPr kumimoji="0" lang="en-US" altLang="ko-KR" dirty="0" smtClean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039414" y="1475777"/>
            <a:ext cx="3792976" cy="4010629"/>
            <a:chOff x="5101440" y="1286585"/>
            <a:chExt cx="3732893" cy="40894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r="48330"/>
            <a:stretch/>
          </p:blipFill>
          <p:spPr>
            <a:xfrm>
              <a:off x="5101440" y="1286585"/>
              <a:ext cx="3732893" cy="408945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/>
            <a:srcRect l="48900" t="18106" r="48330" b="76795"/>
            <a:stretch/>
          </p:blipFill>
          <p:spPr>
            <a:xfrm>
              <a:off x="8634183" y="4016750"/>
              <a:ext cx="200150" cy="184760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54517" t="20914" b="38920"/>
          <a:stretch/>
        </p:blipFill>
        <p:spPr>
          <a:xfrm>
            <a:off x="6351735" y="4805378"/>
            <a:ext cx="3031255" cy="15461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30818" y="1449397"/>
            <a:ext cx="1548822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lvl="0" algn="ctr">
              <a:defRPr sz="90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srgbClr val="008000"/>
                </a:solidFill>
              </a:rPr>
              <a:t>* </a:t>
            </a:r>
            <a:r>
              <a:rPr kumimoji="0" lang="ko-KR" altLang="en-US" sz="1000" smtClean="0">
                <a:solidFill>
                  <a:srgbClr val="008000"/>
                </a:solidFill>
              </a:rPr>
              <a:t>기존 설계기준 작성 시</a:t>
            </a:r>
            <a:r>
              <a:rPr kumimoji="0" lang="en-US" altLang="ko-KR" sz="1000" dirty="0" smtClean="0">
                <a:solidFill>
                  <a:srgbClr val="008000"/>
                </a:solidFill>
              </a:rPr>
              <a:t>,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dirty="0" smtClean="0">
                <a:solidFill>
                  <a:srgbClr val="008000"/>
                </a:solidFill>
              </a:rPr>
              <a:t>   워드</a:t>
            </a:r>
            <a:r>
              <a:rPr kumimoji="0" lang="en-US" altLang="ko-KR" sz="1000" dirty="0" smtClean="0">
                <a:solidFill>
                  <a:srgbClr val="008000"/>
                </a:solidFill>
              </a:rPr>
              <a:t>/</a:t>
            </a:r>
            <a:r>
              <a:rPr kumimoji="0" lang="ko-KR" altLang="en-US" sz="1000" smtClean="0">
                <a:solidFill>
                  <a:srgbClr val="008000"/>
                </a:solidFill>
              </a:rPr>
              <a:t>엑셀은 시스템에서 </a:t>
            </a:r>
            <a:endParaRPr kumimoji="0" lang="en-US" altLang="ko-KR" sz="1000" dirty="0" smtClean="0">
              <a:solidFill>
                <a:srgbClr val="008000"/>
              </a:solidFill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>
                <a:solidFill>
                  <a:srgbClr val="008000"/>
                </a:solidFill>
              </a:rPr>
              <a:t> </a:t>
            </a:r>
            <a:r>
              <a:rPr kumimoji="0" lang="en-US" altLang="ko-KR" sz="1000" dirty="0" smtClean="0">
                <a:solidFill>
                  <a:srgbClr val="008000"/>
                </a:solidFill>
              </a:rPr>
              <a:t>  </a:t>
            </a:r>
            <a:r>
              <a:rPr kumimoji="0" lang="ko-KR" altLang="en-US" sz="1000" smtClean="0">
                <a:solidFill>
                  <a:srgbClr val="008000"/>
                </a:solidFill>
              </a:rPr>
              <a:t>자동 분류됨</a:t>
            </a:r>
            <a:r>
              <a:rPr kumimoji="0" lang="en-US" altLang="ko-KR" sz="1000" dirty="0" smtClean="0">
                <a:solidFill>
                  <a:srgbClr val="008000"/>
                </a:solidFill>
              </a:rPr>
              <a:t>.</a:t>
            </a:r>
            <a:endParaRPr kumimoji="0" lang="ko-KR" altLang="en-US" sz="1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82" y="108094"/>
            <a:ext cx="609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예시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(4/6)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_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변경기능 리스트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DRBFM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작성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268" t="27952"/>
          <a:stretch/>
        </p:blipFill>
        <p:spPr>
          <a:xfrm>
            <a:off x="65982" y="1451896"/>
            <a:ext cx="4363384" cy="3947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6336" b="18164"/>
          <a:stretch/>
        </p:blipFill>
        <p:spPr>
          <a:xfrm>
            <a:off x="2506796" y="1434259"/>
            <a:ext cx="4012245" cy="3784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4034" t="48367"/>
          <a:stretch/>
        </p:blipFill>
        <p:spPr>
          <a:xfrm>
            <a:off x="5592767" y="1380826"/>
            <a:ext cx="4184361" cy="23875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601" y="2507057"/>
            <a:ext cx="4733527" cy="42402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8872" y="732288"/>
            <a:ext cx="9648256" cy="6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488"/>
              </a:spcBef>
              <a:defRPr sz="1463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변경기능 리스트 작성을 </a:t>
            </a:r>
            <a:r>
              <a:rPr kumimoji="0" lang="en-US" altLang="ko-KR" dirty="0" smtClean="0"/>
              <a:t>ALM</a:t>
            </a:r>
            <a:r>
              <a:rPr kumimoji="0" lang="ko-KR" altLang="en-US" smtClean="0"/>
              <a:t>시스템에서 </a:t>
            </a:r>
            <a:r>
              <a:rPr kumimoji="0" lang="en-US" altLang="ko-KR" dirty="0" smtClean="0"/>
              <a:t>Feature</a:t>
            </a:r>
            <a:r>
              <a:rPr kumimoji="0" lang="ko-KR" altLang="en-US" smtClean="0"/>
              <a:t>단위로 입력할 수 있고</a:t>
            </a:r>
            <a:r>
              <a:rPr kumimoji="0" lang="en-US" altLang="ko-KR" dirty="0" smtClean="0"/>
              <a:t>, DRBFM</a:t>
            </a:r>
            <a:r>
              <a:rPr kumimoji="0" lang="ko-KR" altLang="en-US" smtClean="0"/>
              <a:t>수행 여부 결정 및 작성 가능함</a:t>
            </a:r>
            <a:r>
              <a:rPr kumimoji="0" lang="en-US" altLang="ko-KR" dirty="0" smtClean="0"/>
              <a:t>.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>
                <a:sym typeface="Wingdings" panose="05000000000000000000" pitchFamily="2" charset="2"/>
              </a:rPr>
              <a:t>- </a:t>
            </a:r>
            <a:r>
              <a:rPr kumimoji="0" lang="ko-KR" altLang="en-US" b="1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요구조건서 작성</a:t>
            </a:r>
            <a:r>
              <a:rPr kumimoji="0" lang="ko-KR" altLang="en-US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b="1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설계기준서 작성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smtClean="0">
                <a:sym typeface="Wingdings" panose="05000000000000000000" pitchFamily="2" charset="2"/>
              </a:rPr>
              <a:t>변경기능리스트</a:t>
            </a:r>
            <a:r>
              <a:rPr kumimoji="0" lang="en-US" altLang="ko-KR" dirty="0" smtClean="0">
                <a:sym typeface="Wingdings" panose="05000000000000000000" pitchFamily="2" charset="2"/>
              </a:rPr>
              <a:t>/</a:t>
            </a:r>
            <a:r>
              <a:rPr kumimoji="0" lang="en-US" altLang="ko-KR" dirty="0">
                <a:sym typeface="Wingdings" panose="05000000000000000000" pitchFamily="2" charset="2"/>
              </a:rPr>
              <a:t>DRBFM  </a:t>
            </a:r>
            <a:r>
              <a:rPr kumimoji="0"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Test Case </a:t>
            </a:r>
            <a:r>
              <a:rPr kumimoji="0" lang="ko-KR" altLang="en-US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심의회</a:t>
            </a:r>
            <a:r>
              <a:rPr kumimoji="0" lang="ko-KR" altLang="en-US">
                <a:sym typeface="Wingdings" panose="05000000000000000000" pitchFamily="2" charset="2"/>
              </a:rPr>
              <a:t>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회의록 </a:t>
            </a:r>
            <a:r>
              <a:rPr kumimoji="0" lang="ko-KR" altLang="en-US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작성</a:t>
            </a:r>
            <a:endParaRPr kumimoji="0" lang="en-US" altLang="ko-KR" dirty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3" y="1518198"/>
            <a:ext cx="6175032" cy="37238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982" y="108094"/>
            <a:ext cx="610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예시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(5/6)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_Test Case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심의회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회의록 작성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872" y="732288"/>
            <a:ext cx="9648256" cy="6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488"/>
              </a:spcBef>
              <a:defRPr sz="1463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dirty="0" smtClean="0"/>
              <a:t>Test Case</a:t>
            </a:r>
            <a:r>
              <a:rPr kumimoji="0" lang="ko-KR" altLang="en-US" smtClean="0"/>
              <a:t>를 시스템에서 선정하고</a:t>
            </a:r>
            <a:r>
              <a:rPr kumimoji="0" lang="en-US" altLang="ko-KR" dirty="0" smtClean="0"/>
              <a:t>, </a:t>
            </a:r>
            <a:r>
              <a:rPr kumimoji="0" lang="ko-KR" altLang="en-US" smtClean="0"/>
              <a:t>해당 개발의 </a:t>
            </a:r>
            <a:r>
              <a:rPr kumimoji="0" lang="en-US" altLang="ko-KR" dirty="0" smtClean="0"/>
              <a:t>TC</a:t>
            </a:r>
            <a:r>
              <a:rPr kumimoji="0" lang="ko-KR" altLang="en-US" smtClean="0"/>
              <a:t>를 구성함</a:t>
            </a:r>
            <a:r>
              <a:rPr kumimoji="0" lang="en-US" altLang="ko-KR" dirty="0" smtClean="0"/>
              <a:t>. </a:t>
            </a:r>
            <a:r>
              <a:rPr kumimoji="0" lang="ko-KR" altLang="en-US" smtClean="0"/>
              <a:t>회의록 작성도 </a:t>
            </a:r>
            <a:r>
              <a:rPr kumimoji="0" lang="en-US" altLang="ko-KR" dirty="0" smtClean="0"/>
              <a:t>ALM</a:t>
            </a:r>
            <a:r>
              <a:rPr kumimoji="0" lang="ko-KR" altLang="en-US" smtClean="0"/>
              <a:t>시스템에서 가능함</a:t>
            </a:r>
            <a:r>
              <a:rPr kumimoji="0" lang="en-US" altLang="ko-KR" dirty="0" smtClean="0"/>
              <a:t>.</a:t>
            </a:r>
          </a:p>
          <a:p>
            <a:pPr fontAlgn="auto">
              <a:spcAft>
                <a:spcPts val="0"/>
              </a:spcAft>
            </a:pPr>
            <a:r>
              <a:rPr kumimoji="0" lang="en-US" altLang="ko-KR" dirty="0">
                <a:sym typeface="Wingdings" panose="05000000000000000000" pitchFamily="2" charset="2"/>
              </a:rPr>
              <a:t>- </a:t>
            </a:r>
            <a:r>
              <a:rPr kumimoji="0" lang="ko-KR" altLang="en-US" b="1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요구조건서 작성</a:t>
            </a:r>
            <a:r>
              <a:rPr kumimoji="0" lang="ko-KR" altLang="en-US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b="1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설계기준서 작성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변경기능리스트</a:t>
            </a:r>
            <a:r>
              <a:rPr kumimoji="0" lang="en-US" altLang="ko-KR" dirty="0" smtClean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/</a:t>
            </a:r>
            <a:r>
              <a:rPr kumimoji="0"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DRBFM</a:t>
            </a:r>
            <a:r>
              <a:rPr kumimoji="0" lang="en-US" altLang="ko-KR" dirty="0">
                <a:sym typeface="Wingdings" panose="05000000000000000000" pitchFamily="2" charset="2"/>
              </a:rPr>
              <a:t>  Test Case </a:t>
            </a:r>
            <a:r>
              <a:rPr kumimoji="0" lang="ko-KR" altLang="en-US">
                <a:sym typeface="Wingdings" panose="05000000000000000000" pitchFamily="2" charset="2"/>
              </a:rPr>
              <a:t>심의회 </a:t>
            </a:r>
            <a:r>
              <a:rPr kumimoji="0" lang="en-US" altLang="ko-KR" dirty="0">
                <a:sym typeface="Wingdings" panose="05000000000000000000" pitchFamily="2" charset="2"/>
              </a:rPr>
              <a:t> </a:t>
            </a:r>
            <a:r>
              <a:rPr kumimoji="0" lang="ko-KR" altLang="en-US">
                <a:sym typeface="Wingdings" panose="05000000000000000000" pitchFamily="2" charset="2"/>
              </a:rPr>
              <a:t>회의록 </a:t>
            </a:r>
            <a:r>
              <a:rPr kumimoji="0" lang="ko-KR" altLang="en-US" smtClean="0">
                <a:sym typeface="Wingdings" panose="05000000000000000000" pitchFamily="2" charset="2"/>
              </a:rPr>
              <a:t>작성</a:t>
            </a:r>
            <a:endParaRPr kumimoji="0"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190" y="3653931"/>
            <a:ext cx="4931979" cy="3070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688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982" y="108094"/>
            <a:ext cx="6030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ALM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SW</a:t>
            </a:r>
            <a:r>
              <a:rPr kumimoji="0" lang="ko-KR" altLang="en-US" sz="20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예시 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(6/6)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_ALM</a:t>
            </a:r>
            <a:r>
              <a:rPr kumimoji="0" lang="ko-KR" altLang="en-US" sz="1400" b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0" lang="ko-KR" altLang="en-US" sz="14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전체 구조 예시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8145" r="-1026"/>
          <a:stretch/>
        </p:blipFill>
        <p:spPr>
          <a:xfrm>
            <a:off x="223637" y="1703390"/>
            <a:ext cx="7154625" cy="46179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8872" y="732288"/>
            <a:ext cx="9648256" cy="6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ts val="488"/>
              </a:spcBef>
              <a:defRPr sz="1463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dirty="0" err="1" smtClean="0"/>
              <a:t>RnD</a:t>
            </a:r>
            <a:r>
              <a:rPr kumimoji="0" lang="en-US" altLang="ko-KR" dirty="0" smtClean="0"/>
              <a:t> Portal</a:t>
            </a:r>
            <a:r>
              <a:rPr kumimoji="0" lang="ko-KR" altLang="en-US" smtClean="0"/>
              <a:t>에서 관리중인 요구사항부터 인정시험 관리까지 </a:t>
            </a:r>
            <a:r>
              <a:rPr kumimoji="0" lang="en-US" altLang="ko-KR" dirty="0" smtClean="0"/>
              <a:t>ALM </a:t>
            </a:r>
            <a:r>
              <a:rPr kumimoji="0" lang="ko-KR" altLang="en-US" smtClean="0"/>
              <a:t>시스템을 활용하고자 하며</a:t>
            </a:r>
            <a:r>
              <a:rPr kumimoji="0" lang="en-US" altLang="ko-KR" dirty="0" smtClean="0"/>
              <a:t>, SW</a:t>
            </a:r>
            <a:r>
              <a:rPr kumimoji="0" lang="ko-KR" altLang="en-US" smtClean="0"/>
              <a:t>개발 전반에 대해 </a:t>
            </a:r>
            <a:r>
              <a:rPr kumimoji="0" lang="en-US" altLang="ko-KR" dirty="0" smtClean="0"/>
              <a:t>ALM</a:t>
            </a:r>
            <a:r>
              <a:rPr kumimoji="0" lang="ko-KR" altLang="en-US" smtClean="0"/>
              <a:t>을 </a:t>
            </a:r>
            <a:endParaRPr kumimoji="0" lang="en-US" altLang="ko-KR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dirty="0" smtClean="0"/>
              <a:t>활용하고자 함</a:t>
            </a:r>
            <a:r>
              <a:rPr kumimoji="0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6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211138" y="174625"/>
            <a:ext cx="3445718" cy="41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ko-KR" altLang="en-US" sz="2000" b="1" dirty="0" err="1" smtClean="0">
                <a:latin typeface="LG스마트체 Regular" pitchFamily="50" charset="-127"/>
                <a:ea typeface="LG스마트체 Regular" pitchFamily="50" charset="-127"/>
              </a:rPr>
              <a:t>유첨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. ALM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러닝넷 교육 정보</a:t>
            </a:r>
            <a:endParaRPr lang="ko-KR" altLang="en-US" sz="2000" b="1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74700" y="1327150"/>
            <a:ext cx="8347075" cy="46799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88000" rIns="36000" bIns="72000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ct val="20000"/>
              </a:spcAft>
              <a:buClr>
                <a:srgbClr val="292929"/>
              </a:buClr>
              <a:defRPr/>
            </a:pPr>
            <a:endParaRPr kumimoji="0" lang="en-GB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D3C0FF9-4230-47B8-9AB9-22F70C81C756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2919412"/>
            <a:ext cx="6210300" cy="28670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023937" y="1462917"/>
            <a:ext cx="7848600" cy="1320729"/>
            <a:chOff x="848544" y="1356643"/>
            <a:chExt cx="7848600" cy="13207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61691"/>
            <a:stretch/>
          </p:blipFill>
          <p:spPr>
            <a:xfrm>
              <a:off x="848544" y="1969471"/>
              <a:ext cx="7848600" cy="70790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66041"/>
            <a:stretch/>
          </p:blipFill>
          <p:spPr>
            <a:xfrm>
              <a:off x="848544" y="1356643"/>
              <a:ext cx="7848600" cy="6275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962" y="173111"/>
            <a:ext cx="2866169" cy="276999"/>
          </a:xfrm>
        </p:spPr>
        <p:txBody>
          <a:bodyPr/>
          <a:lstStyle/>
          <a:p>
            <a:r>
              <a:rPr lang="ko-KR" altLang="en-US" sz="2000" dirty="0" err="1" smtClean="0">
                <a:latin typeface="LG스마트체 Regular" panose="020B0600000101010101" pitchFamily="50" charset="-127"/>
              </a:rPr>
              <a:t>유첨</a:t>
            </a:r>
            <a:r>
              <a:rPr lang="en-US" altLang="ko-KR" sz="2000" dirty="0" smtClean="0">
                <a:latin typeface="LG스마트체 Regular" panose="020B0600000101010101" pitchFamily="50" charset="-127"/>
              </a:rPr>
              <a:t>. </a:t>
            </a:r>
            <a:r>
              <a:rPr lang="en-US" altLang="ko-KR" sz="2000" dirty="0" err="1" smtClean="0">
                <a:latin typeface="LG스마트체 Regular" panose="020B0600000101010101" pitchFamily="50" charset="-127"/>
              </a:rPr>
              <a:t>VoE</a:t>
            </a:r>
            <a:r>
              <a:rPr lang="en-US" altLang="ko-KR" sz="2000" dirty="0" smtClean="0">
                <a:latin typeface="LG스마트체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 Regular" panose="020B0600000101010101" pitchFamily="50" charset="-127"/>
              </a:rPr>
              <a:t>및 주요 불편 사항</a:t>
            </a:r>
            <a:endParaRPr lang="ko-KR" altLang="en-US" sz="2000" dirty="0">
              <a:latin typeface="LG스마트체 Regular" panose="020B0600000101010101" pitchFamily="50" charset="-127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92560" y="3151630"/>
            <a:ext cx="686502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4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여러 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개의 </a:t>
            </a:r>
            <a:r>
              <a:rPr lang="en-US" altLang="ko-KR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Scrum</a:t>
            </a:r>
            <a:r>
              <a: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팀이 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운영되는데</a:t>
            </a: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,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400" b="1" u="sng" dirty="0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Scrum</a:t>
            </a:r>
            <a:r>
              <a:rPr lang="ko-KR" altLang="en-US" sz="1400" b="1" u="sng" err="1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팀별</a:t>
            </a:r>
            <a:r>
              <a:rPr lang="ko-KR" altLang="en-US" sz="1400" b="1" u="sng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1400" b="1" u="sng" smtClean="0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진행 </a:t>
            </a:r>
            <a:r>
              <a:rPr lang="ko-KR" altLang="en-US" sz="1400" b="1" u="sng" dirty="0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현황 등 전체적인 관리</a:t>
            </a:r>
            <a:r>
              <a:rPr lang="ko-KR" altLang="en-US" sz="14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가 </a:t>
            </a:r>
            <a:r>
              <a:rPr lang="ko-KR" altLang="en-US" sz="1400" b="1" u="sng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쉽지 </a:t>
            </a:r>
            <a:r>
              <a:rPr lang="ko-KR" altLang="en-US" sz="14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않다</a:t>
            </a: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5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2560" y="4386273"/>
            <a:ext cx="5779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조직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이동을 해도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동일한 프로세스와 환경으로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업무를 진행할 수 있는 구조가 필요 한 </a:t>
            </a:r>
            <a:r>
              <a:rPr lang="ko-KR" altLang="en-US" sz="12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것 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같다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92560" y="4026092"/>
            <a:ext cx="8640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여러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사업부 과제를 </a:t>
            </a:r>
            <a:r>
              <a:rPr lang="ko-KR" altLang="en-US" sz="12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하는데 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사용하는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관리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도구가 달라 </a:t>
            </a:r>
            <a:r>
              <a:rPr lang="ko-KR" altLang="en-US" sz="12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과제 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몰입에 </a:t>
            </a:r>
            <a:r>
              <a:rPr lang="ko-KR" altLang="en-US" sz="12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어려움이 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있다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92560" y="2275758"/>
            <a:ext cx="84280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여러 </a:t>
            </a:r>
            <a:r>
              <a:rPr lang="ko-KR" altLang="en-US" sz="1400" b="1" u="sng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시스템과 연계 관리가 안되어 산출물을 재등록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해야 하고</a:t>
            </a:r>
            <a:r>
              <a:rPr lang="en-US" altLang="ko-KR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,</a:t>
            </a:r>
            <a:r>
              <a:rPr lang="ko-KR" altLang="en-US" sz="1400" b="1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14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시스템간 문서가 불일치 하는 경우가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992560" y="5435653"/>
            <a:ext cx="8058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현재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시스템은 다양한 형태로 만들 수 있는 </a:t>
            </a:r>
            <a:r>
              <a:rPr lang="ko-KR" altLang="en-US" sz="1200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자유도는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높으나</a:t>
            </a:r>
            <a:r>
              <a:rPr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페이지가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변경되면 관련 정보 찾기도 </a:t>
            </a:r>
            <a:r>
              <a:rPr lang="ko-KR" altLang="en-US" sz="1200" b="1" u="sng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어렵고 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이력 관리가 </a:t>
            </a:r>
            <a:r>
              <a:rPr lang="ko-KR" altLang="en-US" sz="1200" b="1" u="sng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잘 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안된다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92560" y="5795834"/>
            <a:ext cx="3881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자유도가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높아 프로젝트별로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관리하는 방식과 </a:t>
            </a:r>
            <a:r>
              <a:rPr lang="ko-KR" altLang="en-US" sz="1200" b="1" u="sng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구성이 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다르다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992560" y="5075472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신규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프로젝트가 생기면 </a:t>
            </a:r>
            <a:r>
              <a:rPr lang="ko-KR" altLang="en-US" sz="1200" b="1" u="sng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관련 </a:t>
            </a:r>
            <a:r>
              <a:rPr lang="en-US" altLang="ko-KR" sz="1200" b="1" u="sng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Collab</a:t>
            </a:r>
            <a:r>
              <a:rPr lang="en-US" altLang="ko-KR" sz="12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. 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페이지를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하나하나 새로 생성해 줘야하고</a:t>
            </a:r>
            <a:r>
              <a:rPr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생성된 페이지 정보를 누가 알려주지 않으면 </a:t>
            </a:r>
            <a:r>
              <a:rPr lang="ko-KR" altLang="en-US" sz="12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찾기 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어렵다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992560" y="6156012"/>
            <a:ext cx="2733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산출물별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주요 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베이스라인 </a:t>
            </a:r>
            <a:r>
              <a:rPr lang="ko-KR" altLang="en-US" sz="1200" b="1" u="sng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관리가 </a:t>
            </a:r>
            <a:r>
              <a:rPr lang="ko-KR" altLang="en-US" sz="12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어렵다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992560" y="2713694"/>
            <a:ext cx="59635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“Collab.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페이지간</a:t>
            </a:r>
            <a:r>
              <a:rPr lang="ko-KR" altLang="en-US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Link </a:t>
            </a:r>
            <a:r>
              <a: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기능이 있으나 관련 </a:t>
            </a:r>
            <a:r>
              <a:rPr lang="ko-KR" altLang="en-US" sz="1400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정보들간의</a:t>
            </a:r>
            <a:r>
              <a:rPr lang="ko-KR" altLang="en-US" sz="14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1400" b="1" u="sng" dirty="0" err="1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추적성</a:t>
            </a:r>
            <a:r>
              <a:rPr lang="ko-KR" altLang="en-US" sz="1400" b="1" u="sng" dirty="0">
                <a:solidFill>
                  <a:srgbClr val="FA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관리</a:t>
            </a:r>
            <a:r>
              <a:rPr lang="ko-KR" altLang="en-US" sz="14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가 쉽지 </a:t>
            </a:r>
            <a:r>
              <a:rPr lang="ko-KR" altLang="en-US" sz="14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않다</a:t>
            </a: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5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6" y="1125472"/>
            <a:ext cx="792297" cy="65120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68022" y="1141366"/>
            <a:ext cx="854882" cy="540000"/>
            <a:chOff x="232838" y="687248"/>
            <a:chExt cx="854882" cy="54000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957309" y="784648"/>
              <a:ext cx="130411" cy="356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36000" tIns="0" rIns="36000" bIns="0" rtlCol="0">
              <a:spAutoFit/>
            </a:bodyPr>
            <a:lstStyle/>
            <a:p>
              <a:pPr fontAlgn="auto">
                <a:lnSpc>
                  <a:spcPct val="13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ct val="90000"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kumimoji="0" lang="ko-KR" altLang="en-US" sz="2000" b="1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32838" y="687248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90774" y="2323150"/>
            <a:ext cx="348938" cy="36933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sz="2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endParaRPr kumimoji="0" lang="ko-KR" altLang="en-US" sz="2400" b="1" dirty="0">
              <a:solidFill>
                <a:srgbClr val="FF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0774" y="2754789"/>
            <a:ext cx="348938" cy="36933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sz="2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endParaRPr kumimoji="0" lang="ko-KR" altLang="en-US" sz="2400" b="1" dirty="0">
              <a:solidFill>
                <a:srgbClr val="FF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774" y="3186428"/>
            <a:ext cx="348938" cy="36933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ü"/>
              <a:defRPr sz="2400" b="1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ea typeface="맑은 고딕" panose="020B0503020000020004" pitchFamily="50" charset="-127"/>
              </a:rPr>
              <a:t> </a:t>
            </a:r>
            <a:endParaRPr kumimoji="0"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992560" y="3589566"/>
            <a:ext cx="85129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400" b="1" u="sng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표준화된 </a:t>
            </a:r>
            <a:r>
              <a:rPr lang="en-US" altLang="ko-KR" sz="1400" b="1" u="sng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SW </a:t>
            </a:r>
            <a:r>
              <a:rPr lang="ko-KR" altLang="en-US" sz="1400" b="1" u="sng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프로젝트 </a:t>
            </a:r>
            <a:r>
              <a:rPr lang="ko-KR" altLang="en-US" sz="1400" b="1" u="sng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상세 일정 관리 도구</a:t>
            </a:r>
            <a:r>
              <a:rPr lang="ko-KR" altLang="en-US" sz="14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가 없다</a:t>
            </a: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(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Excel, 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MS-Project, </a:t>
            </a:r>
            <a:r>
              <a:rPr lang="ko-KR" altLang="en-US" sz="13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콜랩 페이지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(Jira </a:t>
            </a:r>
            <a:r>
              <a:rPr lang="ko-KR" altLang="en-US" sz="13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연계</a:t>
            </a:r>
            <a:r>
              <a:rPr lang="en-US" altLang="ko-KR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) </a:t>
            </a:r>
            <a:r>
              <a:rPr lang="ko-KR" altLang="en-US" sz="13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구성하여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13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사용 </a:t>
            </a:r>
            <a:r>
              <a:rPr lang="ko-KR" altLang="en-US" sz="13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등</a:t>
            </a:r>
            <a:r>
              <a:rPr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)</a:t>
            </a:r>
            <a:r>
              <a:rPr lang="en-US" altLang="ko-KR" sz="14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4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992560" y="4746454"/>
            <a:ext cx="8856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요구사항과 테스트케이스 </a:t>
            </a:r>
            <a:r>
              <a:rPr lang="ko-KR" altLang="en-US" sz="1200" b="1" u="sng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추적성</a:t>
            </a:r>
            <a:r>
              <a:rPr lang="ko-KR" altLang="en-US" sz="12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 관리가 잘 안되고</a:t>
            </a:r>
            <a:r>
              <a:rPr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자체 구축한 도구인데 관리가 잘 안되고</a:t>
            </a:r>
            <a:r>
              <a:rPr lang="en-US" altLang="ko-KR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, Bug</a:t>
            </a:r>
            <a:r>
              <a:rPr lang="ko-KR" altLang="en-US" sz="12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가 있어도 </a:t>
            </a:r>
            <a:r>
              <a:rPr lang="ko-KR" altLang="en-US" sz="12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수정 </a:t>
            </a:r>
            <a:r>
              <a:rPr lang="ko-KR" altLang="en-US" sz="12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어렵다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7698" y="1204886"/>
            <a:ext cx="716771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소프트웨어 개발을 하는데 있어 어떠한 불편함과 어려움</a:t>
            </a:r>
            <a:r>
              <a:rPr kumimoji="0" lang="en-US" altLang="ko-KR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VoE</a:t>
            </a:r>
            <a:r>
              <a:rPr kumimoji="0" lang="en-US" altLang="ko-KR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)</a:t>
            </a:r>
            <a:r>
              <a:rPr kumimoji="0" lang="ko-KR" altLang="en-US" b="1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들이 </a:t>
            </a:r>
            <a:r>
              <a:rPr kumimoji="0" lang="ko-KR" altLang="en-US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있는가</a:t>
            </a:r>
            <a:r>
              <a:rPr kumimoji="0" lang="en-US" altLang="ko-KR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? </a:t>
            </a:r>
            <a:endParaRPr kumimoji="0" lang="ko-KR" altLang="en-US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992560" y="1837822"/>
            <a:ext cx="878497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auto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“</a:t>
            </a:r>
            <a:r>
              <a:rPr lang="ko-KR" altLang="en-US" sz="1400" b="1" u="sng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소프트웨어 개발 단계마다 다른 시스템과 솔루션이 사용</a:t>
            </a:r>
            <a:r>
              <a:rPr lang="ko-KR" altLang="en-US" sz="1400" b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되어 최적화 되어 있지 않고 이로 인한 관리의 낭비가 발생하고 있다</a:t>
            </a:r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”</a:t>
            </a:r>
            <a:endParaRPr lang="en-US" altLang="ko-KR" sz="105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774" y="1891511"/>
            <a:ext cx="348938" cy="36933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sz="2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 </a:t>
            </a:r>
            <a:endParaRPr kumimoji="0" lang="ko-KR" altLang="en-US" sz="2400" b="1" dirty="0">
              <a:solidFill>
                <a:srgbClr val="FF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0774" y="3618067"/>
            <a:ext cx="348938" cy="36933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ü"/>
              <a:defRPr sz="2400" b="1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ea typeface="맑은 고딕" panose="020B0503020000020004" pitchFamily="50" charset="-127"/>
              </a:rPr>
              <a:t> </a:t>
            </a:r>
            <a:endParaRPr kumimoji="0"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87922" y="2121151"/>
            <a:ext cx="4883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요구사항단계 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7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설계단계 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7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검증관리 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9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결함관리 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5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프로젝트관리 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6</a:t>
            </a:r>
            <a:r>
              <a:rPr kumimoji="0" lang="ko-KR" altLang="en-US" sz="900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개등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중복제외 </a:t>
            </a:r>
            <a:r>
              <a:rPr kumimoji="0" lang="en-US" altLang="ko-KR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33</a:t>
            </a:r>
            <a:r>
              <a:rPr kumimoji="0" lang="ko-KR" altLang="en-US" sz="9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 </a:t>
            </a:r>
            <a:endParaRPr kumimoji="0" lang="en-US" altLang="ko-KR" sz="90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1" name="실행 단추: 홈 30">
            <a:hlinkClick r:id="rId3" action="ppaction://hlinksldjump" highlightClick="1"/>
          </p:cNvPr>
          <p:cNvSpPr/>
          <p:nvPr/>
        </p:nvSpPr>
        <p:spPr>
          <a:xfrm>
            <a:off x="9481751" y="708454"/>
            <a:ext cx="295377" cy="280087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Software Process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란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625" y="908050"/>
            <a:ext cx="8970963" cy="652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Software Engineering (Ian Sommerville)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소프트웨어 제품을 생산하기 위해서 필요한 활동의 집합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79757" y="4005064"/>
            <a:ext cx="5137539" cy="2161625"/>
            <a:chOff x="2551765" y="4181673"/>
            <a:chExt cx="5137539" cy="2161625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49750" y="4973638"/>
              <a:ext cx="1270000" cy="1241425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838700" y="4859338"/>
              <a:ext cx="255588" cy="242888"/>
            </a:xfrm>
            <a:prstGeom prst="ellipse">
              <a:avLst/>
            </a:prstGeom>
            <a:solidFill>
              <a:srgbClr val="008000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4322051" y="5765855"/>
              <a:ext cx="258763" cy="2413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678488" y="4511601"/>
              <a:ext cx="2010816" cy="4206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작업들 간의 관계를 정의하는</a:t>
              </a:r>
              <a:endParaRPr kumimoji="0" lang="ko-KR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u="sng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절차와 방법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748339" y="5876925"/>
              <a:ext cx="1868958" cy="4206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소프트웨어 개발에 필요한</a:t>
              </a:r>
              <a:endParaRPr kumimoji="0" lang="ko-KR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u="sng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도구와 장비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551765" y="5922670"/>
              <a:ext cx="1916113" cy="420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기술을 보유한</a:t>
              </a:r>
              <a:r>
                <a:rPr kumimoji="0"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kumimoji="0" lang="ko-KR" altLang="en-US" sz="12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훈련되고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동기부여 된 </a:t>
              </a:r>
              <a:r>
                <a:rPr kumimoji="0" lang="ko-KR" altLang="en-US" sz="1200" b="1" u="sng" dirty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구성원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521200" y="5445224"/>
              <a:ext cx="900113" cy="238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eaLnBrk="1" fontAlgn="auto" latinLnBrk="1" hangingPunct="1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u="sng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PROCESS</a:t>
              </a: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440397" y="5738465"/>
              <a:ext cx="258763" cy="241300"/>
            </a:xfrm>
            <a:prstGeom prst="ellipse">
              <a:avLst/>
            </a:prstGeom>
            <a:solidFill>
              <a:schemeClr val="bg2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368824" y="5445223"/>
              <a:ext cx="625326" cy="407889"/>
              <a:chOff x="3179763" y="5287963"/>
              <a:chExt cx="814387" cy="565150"/>
            </a:xfrm>
          </p:grpSpPr>
          <p:sp>
            <p:nvSpPr>
              <p:cNvPr id="7" name="AutoShape 8"/>
              <p:cNvSpPr>
                <a:spLocks noChangeArrowheads="1"/>
              </p:cNvSpPr>
              <p:nvPr/>
            </p:nvSpPr>
            <p:spPr bwMode="auto">
              <a:xfrm>
                <a:off x="3752850" y="5400675"/>
                <a:ext cx="241300" cy="271463"/>
              </a:xfrm>
              <a:prstGeom prst="roundRect">
                <a:avLst>
                  <a:gd name="adj" fmla="val 12486"/>
                </a:avLst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3824288" y="5287963"/>
                <a:ext cx="98425" cy="88900"/>
              </a:xfrm>
              <a:prstGeom prst="ellipse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3802063" y="5672138"/>
                <a:ext cx="47625" cy="18097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3897313" y="5672138"/>
                <a:ext cx="47625" cy="18097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3467100" y="5400675"/>
                <a:ext cx="238125" cy="271463"/>
              </a:xfrm>
              <a:prstGeom prst="roundRect">
                <a:avLst>
                  <a:gd name="adj" fmla="val 12486"/>
                </a:avLst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3538538" y="5287963"/>
                <a:ext cx="95250" cy="88900"/>
              </a:xfrm>
              <a:prstGeom prst="ellipse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3514725" y="5672138"/>
                <a:ext cx="47625" cy="18097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3609975" y="5672138"/>
                <a:ext cx="49213" cy="18097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0" name="AutoShape 30"/>
              <p:cNvSpPr>
                <a:spLocks noChangeArrowheads="1"/>
              </p:cNvSpPr>
              <p:nvPr/>
            </p:nvSpPr>
            <p:spPr bwMode="auto">
              <a:xfrm>
                <a:off x="3179763" y="5400675"/>
                <a:ext cx="238125" cy="271463"/>
              </a:xfrm>
              <a:prstGeom prst="roundRect">
                <a:avLst>
                  <a:gd name="adj" fmla="val 12486"/>
                </a:avLst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3252788" y="5287963"/>
                <a:ext cx="95250" cy="88900"/>
              </a:xfrm>
              <a:prstGeom prst="ellipse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3227388" y="5672138"/>
                <a:ext cx="47625" cy="18097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3324225" y="5672138"/>
                <a:ext cx="46038" cy="180975"/>
              </a:xfrm>
              <a:prstGeom prst="rect">
                <a:avLst/>
              </a:prstGeom>
              <a:solidFill>
                <a:srgbClr val="114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902325" y="5503863"/>
              <a:ext cx="515095" cy="342900"/>
              <a:chOff x="5902325" y="5324475"/>
              <a:chExt cx="719138" cy="5222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5980113" y="5461000"/>
                <a:ext cx="11113" cy="354013"/>
              </a:xfrm>
              <a:prstGeom prst="rect">
                <a:avLst/>
              </a:prstGeom>
              <a:solidFill>
                <a:srgbClr val="FC0128"/>
              </a:solidFill>
              <a:ln w="508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5902325" y="5407025"/>
                <a:ext cx="176213" cy="68263"/>
              </a:xfrm>
              <a:prstGeom prst="rect">
                <a:avLst/>
              </a:prstGeom>
              <a:solidFill>
                <a:srgbClr val="FC0128"/>
              </a:solidFill>
              <a:ln w="254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5984875" y="5376863"/>
                <a:ext cx="3175" cy="128588"/>
              </a:xfrm>
              <a:prstGeom prst="rect">
                <a:avLst/>
              </a:prstGeom>
              <a:solidFill>
                <a:srgbClr val="FC0128"/>
              </a:solidFill>
              <a:ln w="508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6188075" y="5392738"/>
                <a:ext cx="25400" cy="341313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6165850" y="5641975"/>
                <a:ext cx="71438" cy="173038"/>
              </a:xfrm>
              <a:prstGeom prst="roundRect">
                <a:avLst>
                  <a:gd name="adj" fmla="val 12486"/>
                </a:avLst>
              </a:prstGeom>
              <a:solidFill>
                <a:srgbClr val="FC0128"/>
              </a:solidFill>
              <a:ln w="25400">
                <a:solidFill>
                  <a:srgbClr val="FC0128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6064250" y="5830888"/>
                <a:ext cx="57150" cy="15875"/>
              </a:xfrm>
              <a:prstGeom prst="rect">
                <a:avLst/>
              </a:prstGeom>
              <a:solidFill>
                <a:srgbClr val="FC0128"/>
              </a:solidFill>
              <a:ln w="254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V="1">
                <a:off x="6180138" y="5324475"/>
                <a:ext cx="0" cy="1968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6362700" y="5461000"/>
                <a:ext cx="11113" cy="354013"/>
              </a:xfrm>
              <a:prstGeom prst="rect">
                <a:avLst/>
              </a:prstGeom>
              <a:solidFill>
                <a:srgbClr val="FC0128"/>
              </a:solidFill>
              <a:ln w="508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6284913" y="5407025"/>
                <a:ext cx="176213" cy="68263"/>
              </a:xfrm>
              <a:prstGeom prst="rect">
                <a:avLst/>
              </a:prstGeom>
              <a:solidFill>
                <a:srgbClr val="FC0128"/>
              </a:solidFill>
              <a:ln w="254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6367463" y="5376863"/>
                <a:ext cx="1588" cy="128588"/>
              </a:xfrm>
              <a:prstGeom prst="rect">
                <a:avLst/>
              </a:prstGeom>
              <a:solidFill>
                <a:srgbClr val="FC0128"/>
              </a:solidFill>
              <a:ln w="508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6584950" y="5392738"/>
                <a:ext cx="23813" cy="341313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8" name="AutoShape 38"/>
              <p:cNvSpPr>
                <a:spLocks noChangeArrowheads="1"/>
              </p:cNvSpPr>
              <p:nvPr/>
            </p:nvSpPr>
            <p:spPr bwMode="auto">
              <a:xfrm>
                <a:off x="6546850" y="5641975"/>
                <a:ext cx="74613" cy="173038"/>
              </a:xfrm>
              <a:prstGeom prst="roundRect">
                <a:avLst>
                  <a:gd name="adj" fmla="val 12486"/>
                </a:avLst>
              </a:prstGeom>
              <a:solidFill>
                <a:srgbClr val="FC0128"/>
              </a:solidFill>
              <a:ln w="25400">
                <a:solidFill>
                  <a:srgbClr val="FC0128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6446838" y="5830888"/>
                <a:ext cx="57150" cy="15875"/>
              </a:xfrm>
              <a:prstGeom prst="rect">
                <a:avLst/>
              </a:prstGeom>
              <a:solidFill>
                <a:srgbClr val="FC0128"/>
              </a:solidFill>
              <a:ln w="25400">
                <a:solidFill>
                  <a:srgbClr val="FC0128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V="1">
                <a:off x="6575425" y="5324475"/>
                <a:ext cx="0" cy="1968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 sz="140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4703763" y="4925958"/>
              <a:ext cx="131763" cy="204788"/>
            </a:xfrm>
            <a:custGeom>
              <a:avLst/>
              <a:gdLst>
                <a:gd name="T0" fmla="*/ 0 w 143"/>
                <a:gd name="T1" fmla="*/ 0 h 215"/>
                <a:gd name="T2" fmla="*/ 48 w 143"/>
                <a:gd name="T3" fmla="*/ 26 h 215"/>
                <a:gd name="T4" fmla="*/ 24 w 143"/>
                <a:gd name="T5" fmla="*/ 77 h 215"/>
                <a:gd name="T6" fmla="*/ 0 w 143"/>
                <a:gd name="T7" fmla="*/ 0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15"/>
                <a:gd name="T14" fmla="*/ 143 w 143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15">
                  <a:moveTo>
                    <a:pt x="0" y="0"/>
                  </a:moveTo>
                  <a:lnTo>
                    <a:pt x="143" y="71"/>
                  </a:lnTo>
                  <a:lnTo>
                    <a:pt x="7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 rot="20798638">
              <a:off x="5532472" y="5589240"/>
              <a:ext cx="196850" cy="134938"/>
            </a:xfrm>
            <a:custGeom>
              <a:avLst/>
              <a:gdLst>
                <a:gd name="T0" fmla="*/ 24 w 215"/>
                <a:gd name="T1" fmla="*/ 51 h 143"/>
                <a:gd name="T2" fmla="*/ 72 w 215"/>
                <a:gd name="T3" fmla="*/ 26 h 143"/>
                <a:gd name="T4" fmla="*/ 0 w 215"/>
                <a:gd name="T5" fmla="*/ 0 h 143"/>
                <a:gd name="T6" fmla="*/ 24 w 215"/>
                <a:gd name="T7" fmla="*/ 51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43"/>
                <a:gd name="T14" fmla="*/ 215 w 215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43">
                  <a:moveTo>
                    <a:pt x="72" y="143"/>
                  </a:moveTo>
                  <a:lnTo>
                    <a:pt x="215" y="72"/>
                  </a:lnTo>
                  <a:lnTo>
                    <a:pt x="0" y="0"/>
                  </a:lnTo>
                  <a:lnTo>
                    <a:pt x="72" y="143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510964" y="5983343"/>
              <a:ext cx="131763" cy="136525"/>
            </a:xfrm>
            <a:custGeom>
              <a:avLst/>
              <a:gdLst>
                <a:gd name="T0" fmla="*/ 0 w 143"/>
                <a:gd name="T1" fmla="*/ 0 h 143"/>
                <a:gd name="T2" fmla="*/ 48 w 143"/>
                <a:gd name="T3" fmla="*/ 17 h 143"/>
                <a:gd name="T4" fmla="*/ 0 w 143"/>
                <a:gd name="T5" fmla="*/ 52 h 143"/>
                <a:gd name="T6" fmla="*/ 0 w 143"/>
                <a:gd name="T7" fmla="*/ 17 h 143"/>
                <a:gd name="T8" fmla="*/ 0 w 143"/>
                <a:gd name="T9" fmla="*/ 0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143"/>
                <a:gd name="T17" fmla="*/ 143 w 143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143">
                  <a:moveTo>
                    <a:pt x="0" y="0"/>
                  </a:moveTo>
                  <a:lnTo>
                    <a:pt x="143" y="48"/>
                  </a:lnTo>
                  <a:lnTo>
                    <a:pt x="0" y="143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4518847" y="5983343"/>
              <a:ext cx="131763" cy="136525"/>
            </a:xfrm>
            <a:custGeom>
              <a:avLst/>
              <a:gdLst>
                <a:gd name="T0" fmla="*/ 0 w 143"/>
                <a:gd name="T1" fmla="*/ 0 h 143"/>
                <a:gd name="T2" fmla="*/ 48 w 143"/>
                <a:gd name="T3" fmla="*/ 17 h 143"/>
                <a:gd name="T4" fmla="*/ 0 w 143"/>
                <a:gd name="T5" fmla="*/ 52 h 143"/>
                <a:gd name="T6" fmla="*/ 0 w 143"/>
                <a:gd name="T7" fmla="*/ 17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143"/>
                <a:gd name="T14" fmla="*/ 143 w 143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143">
                  <a:moveTo>
                    <a:pt x="0" y="0"/>
                  </a:moveTo>
                  <a:lnTo>
                    <a:pt x="143" y="48"/>
                  </a:lnTo>
                  <a:lnTo>
                    <a:pt x="0" y="143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203918" y="4362594"/>
              <a:ext cx="232436" cy="20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810180" y="4181673"/>
              <a:ext cx="224420" cy="20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822716" y="4554518"/>
              <a:ext cx="227626" cy="20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</a:t>
              </a: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5045075" y="4305226"/>
              <a:ext cx="415925" cy="746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4422775" y="4289351"/>
              <a:ext cx="368300" cy="104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422955" y="4354711"/>
              <a:ext cx="234038" cy="20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dirty="0">
                  <a:solidFill>
                    <a:srgbClr val="008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</a:t>
              </a: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4460875" y="4556051"/>
              <a:ext cx="3683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5035550" y="4529063"/>
              <a:ext cx="414338" cy="104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4319588" y="4575101"/>
              <a:ext cx="0" cy="204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327525" y="4794176"/>
              <a:ext cx="55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4924534" y="4381807"/>
              <a:ext cx="0" cy="16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V="1">
              <a:off x="4319588" y="4516363"/>
              <a:ext cx="0" cy="587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4933732" y="4728979"/>
              <a:ext cx="0" cy="587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4902200" y="4794176"/>
              <a:ext cx="604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5514975" y="4554463"/>
              <a:ext cx="0" cy="233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5613400" y="4443447"/>
              <a:ext cx="285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V="1">
              <a:off x="5802313" y="4432335"/>
              <a:ext cx="127000" cy="22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20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32262" y="1848455"/>
            <a:ext cx="8970963" cy="93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ISO 15504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소프트웨어와 관련된 활동을 계획하고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관리하고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실행하고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감시하고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제어하고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개선시키기 위해 조직이나 프로젝트에 의해 사용되는 일련의 절차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2262" y="3068960"/>
            <a:ext cx="8970963" cy="93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CMM for Software, Version 1.1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소프트웨어와 관련된 작업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산출물들을 개발하고 유지보수 하는 사람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절차와 방법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도구들의 변환으로</a:t>
            </a: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주어진 목표를 달성하기 위한 실무 활동들의 집합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" y="637030"/>
            <a:ext cx="9582807" cy="569726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3962" y="173111"/>
            <a:ext cx="3569888" cy="276999"/>
          </a:xfrm>
        </p:spPr>
        <p:txBody>
          <a:bodyPr/>
          <a:lstStyle/>
          <a:p>
            <a:r>
              <a:rPr lang="ko-KR" altLang="en-US" sz="2000" dirty="0" err="1" smtClean="0">
                <a:latin typeface="LG스마트체 Regular" panose="020B0600000101010101" pitchFamily="50" charset="-127"/>
              </a:rPr>
              <a:t>유첨</a:t>
            </a:r>
            <a:r>
              <a:rPr lang="en-US" altLang="ko-KR" sz="2000" dirty="0" smtClean="0">
                <a:latin typeface="LG스마트체 Regular" panose="020B0600000101010101" pitchFamily="50" charset="-127"/>
              </a:rPr>
              <a:t>. ALM </a:t>
            </a:r>
            <a:r>
              <a:rPr lang="ko-KR" altLang="en-US" sz="2000" smtClean="0">
                <a:latin typeface="LG스마트체 Regular" panose="020B0600000101010101" pitchFamily="50" charset="-127"/>
              </a:rPr>
              <a:t>도입 목적 </a:t>
            </a:r>
            <a:r>
              <a:rPr lang="en-US" altLang="ko-KR" sz="2000" dirty="0" smtClean="0">
                <a:latin typeface="LG스마트체 Regular" panose="020B0600000101010101" pitchFamily="50" charset="-127"/>
              </a:rPr>
              <a:t>(</a:t>
            </a:r>
            <a:r>
              <a:rPr lang="ko-KR" altLang="en-US" sz="2000" smtClean="0">
                <a:latin typeface="LG스마트체 Regular" panose="020B0600000101010101" pitchFamily="50" charset="-127"/>
              </a:rPr>
              <a:t>좋아지는 점</a:t>
            </a:r>
            <a:r>
              <a:rPr lang="en-US" altLang="ko-KR" sz="2000" dirty="0" smtClean="0">
                <a:latin typeface="LG스마트체 Regular" panose="020B0600000101010101" pitchFamily="50" charset="-127"/>
              </a:rPr>
              <a:t>)</a:t>
            </a:r>
            <a:endParaRPr lang="ko-KR" altLang="en-US" sz="2000" dirty="0">
              <a:latin typeface="LG스마트체 Regular" panose="020B0600000101010101" pitchFamily="50" charset="-127"/>
            </a:endParaRPr>
          </a:p>
        </p:txBody>
      </p:sp>
      <p:sp>
        <p:nvSpPr>
          <p:cNvPr id="6" name="실행 단추: 홈 5">
            <a:hlinkClick r:id="rId3" action="ppaction://hlinksldjump" highlightClick="1"/>
          </p:cNvPr>
          <p:cNvSpPr/>
          <p:nvPr/>
        </p:nvSpPr>
        <p:spPr>
          <a:xfrm>
            <a:off x="9481751" y="708454"/>
            <a:ext cx="295377" cy="280087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38279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dirty="0" err="1" smtClean="0"/>
              <a:t>유첨</a:t>
            </a:r>
            <a:r>
              <a:rPr lang="en-US" altLang="ko-KR" dirty="0" smtClean="0"/>
              <a:t>. SW</a:t>
            </a:r>
            <a:r>
              <a:rPr lang="ko-KR" altLang="en-US" dirty="0"/>
              <a:t>개발 프로세스 전사 표준 구성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06" name="표 305"/>
          <p:cNvGraphicFramePr>
            <a:graphicFrameLocks noGrp="1"/>
          </p:cNvGraphicFramePr>
          <p:nvPr>
            <p:extLst/>
          </p:nvPr>
        </p:nvGraphicFramePr>
        <p:xfrm>
          <a:off x="128464" y="3941655"/>
          <a:ext cx="9649072" cy="2834800"/>
        </p:xfrm>
        <a:graphic>
          <a:graphicData uri="http://schemas.openxmlformats.org/drawingml/2006/table">
            <a:tbl>
              <a:tblPr firstRow="1" bandRow="1"/>
              <a:tblGrid>
                <a:gridCol w="200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44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9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0">
                        <a:lnSpc>
                          <a:spcPts val="1600"/>
                        </a:lnSpc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0">
                        <a:lnSpc>
                          <a:spcPts val="1600"/>
                        </a:lnSpc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적용 범위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 B2C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프로세스</a:t>
                      </a:r>
                      <a:endParaRPr lang="ko-KR" altLang="en-US" sz="1000" b="1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B2C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전체 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 B2B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부품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제외한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수주형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B2B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전체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3. </a:t>
                      </a: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IoST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자사에서 개발되는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소물인터넷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IoST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Internet of Small Things)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자동차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자사에서 개발되는 자동차 부품에 탑재되는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유형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AI/Connected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FOTA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지원되는 신규 유형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AI/Connected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6.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출시 후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유지보수 개발프로세스</a:t>
                      </a:r>
                      <a:endParaRPr lang="ko-KR" altLang="en-US" sz="1000" b="1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SW,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비플랫폼앱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Biz(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자사에거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초도 출시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릴리즈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MR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7. App.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 제품군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모델과 별도의 기획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개발일정으로 개발되는 </a:t>
                      </a: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제품에 기능 일부로 탑재되는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App.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7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8.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비플랫폼앱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(Device)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 별도 기기에서 실행되면서 제품과 연동되어 기능을 제공하는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이어버드앱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LG AV Remote, LG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XBoom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 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서버에서 실행되면서  플랫폼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앱을 통해 서비스를 제공하는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ThinQ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제품제어부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케어서비스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자동주문 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제품연동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관제서버 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네트웍을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통해 연결된 여러 자사 및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3rd Party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(Device,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센서 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모니터링하고 정보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 제공 및 기능제어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이벤트 처리 등을 하는 서버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SW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 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타사 제품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(Device)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및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비플랫폼앱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서비스와 연동하여 다양한 서비스를 제공하는 서비스 플랫폼 서버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예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가전 서비스서버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LIME)</a:t>
                      </a: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 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프로세스</a:t>
                      </a: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앱 형태로 여러 플랫폼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디바이스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서버간 연동을 통해 사용자에게 다양한 서비스를 제공하는 플랫폼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Biz.SW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개발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관리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en-US" altLang="ko-KR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ThinQ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앱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LG Pay)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13. 3rd Party 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개발관리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LGE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직접 계약하는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3rd Party 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프로젝트 관리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14.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선행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CTO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산하 연구소 및 사업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 내 선행 연구 조직에서 개발되는 선행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 상품화 선행 기술 개발과 상품화 수준확보를 위한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#. SW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개발 프로세스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webOS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 같은 자사의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플랫폼 개발 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※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표준에는 미포함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향후 통합 예정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10800" marB="10800" anchor="ctr">
                    <a:lnL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308" name="Rectangle 7"/>
          <p:cNvSpPr>
            <a:spLocks noChangeArrowheads="1"/>
          </p:cNvSpPr>
          <p:nvPr/>
        </p:nvSpPr>
        <p:spPr bwMode="auto">
          <a:xfrm>
            <a:off x="662674" y="3343101"/>
            <a:ext cx="8528218" cy="513859"/>
          </a:xfrm>
          <a:prstGeom prst="rect">
            <a:avLst/>
          </a:prstGeom>
          <a:solidFill>
            <a:srgbClr val="FFFFFF">
              <a:alpha val="10196"/>
            </a:srgbClr>
          </a:solidFill>
          <a:ln w="6350" algn="ctr">
            <a:solidFill>
              <a:srgbClr val="4D4D4D"/>
            </a:solidFill>
            <a:prstDash val="dash"/>
            <a:miter lim="800000"/>
            <a:headEnd/>
            <a:tailEnd/>
          </a:ln>
        </p:spPr>
        <p:txBody>
          <a:bodyPr vert="eaVert" wrap="none" anchor="b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100" b="1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309" name="그림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10" y="3443373"/>
            <a:ext cx="429843" cy="246160"/>
          </a:xfrm>
          <a:prstGeom prst="rect">
            <a:avLst/>
          </a:prstGeom>
        </p:spPr>
      </p:pic>
      <p:sp>
        <p:nvSpPr>
          <p:cNvPr id="310" name="Freeform 5"/>
          <p:cNvSpPr>
            <a:spLocks/>
          </p:cNvSpPr>
          <p:nvPr/>
        </p:nvSpPr>
        <p:spPr bwMode="gray">
          <a:xfrm rot="15350120">
            <a:off x="6587324" y="3081565"/>
            <a:ext cx="468000" cy="468000"/>
          </a:xfrm>
          <a:custGeom>
            <a:avLst/>
            <a:gdLst>
              <a:gd name="T0" fmla="*/ 53 w 1699"/>
              <a:gd name="T1" fmla="*/ 495 h 1522"/>
              <a:gd name="T2" fmla="*/ 8 w 1699"/>
              <a:gd name="T3" fmla="*/ 652 h 1522"/>
              <a:gd name="T4" fmla="*/ 1 w 1699"/>
              <a:gd name="T5" fmla="*/ 814 h 1522"/>
              <a:gd name="T6" fmla="*/ 34 w 1699"/>
              <a:gd name="T7" fmla="*/ 975 h 1522"/>
              <a:gd name="T8" fmla="*/ 104 w 1699"/>
              <a:gd name="T9" fmla="*/ 1125 h 1522"/>
              <a:gd name="T10" fmla="*/ 207 w 1699"/>
              <a:gd name="T11" fmla="*/ 1258 h 1522"/>
              <a:gd name="T12" fmla="*/ 340 w 1699"/>
              <a:gd name="T13" fmla="*/ 1370 h 1522"/>
              <a:gd name="T14" fmla="*/ 496 w 1699"/>
              <a:gd name="T15" fmla="*/ 1453 h 1522"/>
              <a:gd name="T16" fmla="*/ 668 w 1699"/>
              <a:gd name="T17" fmla="*/ 1503 h 1522"/>
              <a:gd name="T18" fmla="*/ 849 w 1699"/>
              <a:gd name="T19" fmla="*/ 1521 h 1522"/>
              <a:gd name="T20" fmla="*/ 1030 w 1699"/>
              <a:gd name="T21" fmla="*/ 1503 h 1522"/>
              <a:gd name="T22" fmla="*/ 1201 w 1699"/>
              <a:gd name="T23" fmla="*/ 1453 h 1522"/>
              <a:gd name="T24" fmla="*/ 1358 w 1699"/>
              <a:gd name="T25" fmla="*/ 1370 h 1522"/>
              <a:gd name="T26" fmla="*/ 1491 w 1699"/>
              <a:gd name="T27" fmla="*/ 1258 h 1522"/>
              <a:gd name="T28" fmla="*/ 1594 w 1699"/>
              <a:gd name="T29" fmla="*/ 1125 h 1522"/>
              <a:gd name="T30" fmla="*/ 1663 w 1699"/>
              <a:gd name="T31" fmla="*/ 975 h 1522"/>
              <a:gd name="T32" fmla="*/ 1696 w 1699"/>
              <a:gd name="T33" fmla="*/ 814 h 1522"/>
              <a:gd name="T34" fmla="*/ 1689 w 1699"/>
              <a:gd name="T35" fmla="*/ 650 h 1522"/>
              <a:gd name="T36" fmla="*/ 1642 w 1699"/>
              <a:gd name="T37" fmla="*/ 489 h 1522"/>
              <a:gd name="T38" fmla="*/ 1559 w 1699"/>
              <a:gd name="T39" fmla="*/ 343 h 1522"/>
              <a:gd name="T40" fmla="*/ 1441 w 1699"/>
              <a:gd name="T41" fmla="*/ 215 h 1522"/>
              <a:gd name="T42" fmla="*/ 1296 w 1699"/>
              <a:gd name="T43" fmla="*/ 113 h 1522"/>
              <a:gd name="T44" fmla="*/ 1129 w 1699"/>
              <a:gd name="T45" fmla="*/ 41 h 1522"/>
              <a:gd name="T46" fmla="*/ 949 w 1699"/>
              <a:gd name="T47" fmla="*/ 5 h 1522"/>
              <a:gd name="T48" fmla="*/ 765 w 1699"/>
              <a:gd name="T49" fmla="*/ 3 h 1522"/>
              <a:gd name="T50" fmla="*/ 585 w 1699"/>
              <a:gd name="T51" fmla="*/ 37 h 1522"/>
              <a:gd name="T52" fmla="*/ 416 w 1699"/>
              <a:gd name="T53" fmla="*/ 105 h 1522"/>
              <a:gd name="T54" fmla="*/ 268 w 1699"/>
              <a:gd name="T55" fmla="*/ 204 h 1522"/>
              <a:gd name="T56" fmla="*/ 440 w 1699"/>
              <a:gd name="T57" fmla="*/ 268 h 1522"/>
              <a:gd name="T58" fmla="*/ 650 w 1699"/>
              <a:gd name="T59" fmla="*/ 427 h 1522"/>
              <a:gd name="T60" fmla="*/ 766 w 1699"/>
              <a:gd name="T61" fmla="*/ 388 h 1522"/>
              <a:gd name="T62" fmla="*/ 890 w 1699"/>
              <a:gd name="T63" fmla="*/ 381 h 1522"/>
              <a:gd name="T64" fmla="*/ 1011 w 1699"/>
              <a:gd name="T65" fmla="*/ 407 h 1522"/>
              <a:gd name="T66" fmla="*/ 1119 w 1699"/>
              <a:gd name="T67" fmla="*/ 466 h 1522"/>
              <a:gd name="T68" fmla="*/ 1203 w 1699"/>
              <a:gd name="T69" fmla="*/ 548 h 1522"/>
              <a:gd name="T70" fmla="*/ 1256 w 1699"/>
              <a:gd name="T71" fmla="*/ 649 h 1522"/>
              <a:gd name="T72" fmla="*/ 1273 w 1699"/>
              <a:gd name="T73" fmla="*/ 760 h 1522"/>
              <a:gd name="T74" fmla="*/ 1253 w 1699"/>
              <a:gd name="T75" fmla="*/ 874 h 1522"/>
              <a:gd name="T76" fmla="*/ 1197 w 1699"/>
              <a:gd name="T77" fmla="*/ 978 h 1522"/>
              <a:gd name="T78" fmla="*/ 1109 w 1699"/>
              <a:gd name="T79" fmla="*/ 1061 h 1522"/>
              <a:gd name="T80" fmla="*/ 996 w 1699"/>
              <a:gd name="T81" fmla="*/ 1117 h 1522"/>
              <a:gd name="T82" fmla="*/ 870 w 1699"/>
              <a:gd name="T83" fmla="*/ 1140 h 1522"/>
              <a:gd name="T84" fmla="*/ 742 w 1699"/>
              <a:gd name="T85" fmla="*/ 1128 h 1522"/>
              <a:gd name="T86" fmla="*/ 624 w 1699"/>
              <a:gd name="T87" fmla="*/ 1084 h 1522"/>
              <a:gd name="T88" fmla="*/ 526 w 1699"/>
              <a:gd name="T89" fmla="*/ 1008 h 1522"/>
              <a:gd name="T90" fmla="*/ 458 w 1699"/>
              <a:gd name="T91" fmla="*/ 910 h 1522"/>
              <a:gd name="T92" fmla="*/ 426 w 1699"/>
              <a:gd name="T93" fmla="*/ 798 h 1522"/>
              <a:gd name="T94" fmla="*/ 435 w 1699"/>
              <a:gd name="T95" fmla="*/ 687 h 1522"/>
              <a:gd name="T96" fmla="*/ 473 w 1699"/>
              <a:gd name="T97" fmla="*/ 583 h 1522"/>
              <a:gd name="T98" fmla="*/ 551 w 1699"/>
              <a:gd name="T99" fmla="*/ 493 h 1522"/>
              <a:gd name="T100" fmla="*/ 280 w 1699"/>
              <a:gd name="T101" fmla="*/ 308 h 1522"/>
              <a:gd name="T102" fmla="*/ 104 w 1699"/>
              <a:gd name="T103" fmla="*/ 397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9" h="1522">
                <a:moveTo>
                  <a:pt x="104" y="397"/>
                </a:moveTo>
                <a:lnTo>
                  <a:pt x="76" y="444"/>
                </a:lnTo>
                <a:lnTo>
                  <a:pt x="53" y="495"/>
                </a:lnTo>
                <a:lnTo>
                  <a:pt x="34" y="546"/>
                </a:lnTo>
                <a:lnTo>
                  <a:pt x="18" y="598"/>
                </a:lnTo>
                <a:lnTo>
                  <a:pt x="8" y="652"/>
                </a:lnTo>
                <a:lnTo>
                  <a:pt x="1" y="706"/>
                </a:lnTo>
                <a:lnTo>
                  <a:pt x="0" y="760"/>
                </a:lnTo>
                <a:lnTo>
                  <a:pt x="1" y="814"/>
                </a:lnTo>
                <a:lnTo>
                  <a:pt x="8" y="868"/>
                </a:lnTo>
                <a:lnTo>
                  <a:pt x="20" y="922"/>
                </a:lnTo>
                <a:lnTo>
                  <a:pt x="34" y="975"/>
                </a:lnTo>
                <a:lnTo>
                  <a:pt x="54" y="1025"/>
                </a:lnTo>
                <a:lnTo>
                  <a:pt x="76" y="1076"/>
                </a:lnTo>
                <a:lnTo>
                  <a:pt x="104" y="1125"/>
                </a:lnTo>
                <a:lnTo>
                  <a:pt x="134" y="1172"/>
                </a:lnTo>
                <a:lnTo>
                  <a:pt x="169" y="1216"/>
                </a:lnTo>
                <a:lnTo>
                  <a:pt x="207" y="1258"/>
                </a:lnTo>
                <a:lnTo>
                  <a:pt x="249" y="1298"/>
                </a:lnTo>
                <a:lnTo>
                  <a:pt x="293" y="1335"/>
                </a:lnTo>
                <a:lnTo>
                  <a:pt x="340" y="1370"/>
                </a:lnTo>
                <a:lnTo>
                  <a:pt x="390" y="1400"/>
                </a:lnTo>
                <a:lnTo>
                  <a:pt x="442" y="1428"/>
                </a:lnTo>
                <a:lnTo>
                  <a:pt x="496" y="1453"/>
                </a:lnTo>
                <a:lnTo>
                  <a:pt x="552" y="1473"/>
                </a:lnTo>
                <a:lnTo>
                  <a:pt x="609" y="1490"/>
                </a:lnTo>
                <a:lnTo>
                  <a:pt x="668" y="1503"/>
                </a:lnTo>
                <a:lnTo>
                  <a:pt x="728" y="1513"/>
                </a:lnTo>
                <a:lnTo>
                  <a:pt x="788" y="1519"/>
                </a:lnTo>
                <a:lnTo>
                  <a:pt x="849" y="1521"/>
                </a:lnTo>
                <a:lnTo>
                  <a:pt x="910" y="1519"/>
                </a:lnTo>
                <a:lnTo>
                  <a:pt x="970" y="1513"/>
                </a:lnTo>
                <a:lnTo>
                  <a:pt x="1030" y="1503"/>
                </a:lnTo>
                <a:lnTo>
                  <a:pt x="1088" y="1490"/>
                </a:lnTo>
                <a:lnTo>
                  <a:pt x="1145" y="1473"/>
                </a:lnTo>
                <a:lnTo>
                  <a:pt x="1201" y="1453"/>
                </a:lnTo>
                <a:lnTo>
                  <a:pt x="1256" y="1428"/>
                </a:lnTo>
                <a:lnTo>
                  <a:pt x="1308" y="1400"/>
                </a:lnTo>
                <a:lnTo>
                  <a:pt x="1358" y="1370"/>
                </a:lnTo>
                <a:lnTo>
                  <a:pt x="1405" y="1335"/>
                </a:lnTo>
                <a:lnTo>
                  <a:pt x="1449" y="1298"/>
                </a:lnTo>
                <a:lnTo>
                  <a:pt x="1491" y="1258"/>
                </a:lnTo>
                <a:lnTo>
                  <a:pt x="1529" y="1216"/>
                </a:lnTo>
                <a:lnTo>
                  <a:pt x="1563" y="1172"/>
                </a:lnTo>
                <a:lnTo>
                  <a:pt x="1594" y="1125"/>
                </a:lnTo>
                <a:lnTo>
                  <a:pt x="1622" y="1076"/>
                </a:lnTo>
                <a:lnTo>
                  <a:pt x="1644" y="1025"/>
                </a:lnTo>
                <a:lnTo>
                  <a:pt x="1663" y="975"/>
                </a:lnTo>
                <a:lnTo>
                  <a:pt x="1678" y="922"/>
                </a:lnTo>
                <a:lnTo>
                  <a:pt x="1690" y="868"/>
                </a:lnTo>
                <a:lnTo>
                  <a:pt x="1696" y="814"/>
                </a:lnTo>
                <a:lnTo>
                  <a:pt x="1698" y="760"/>
                </a:lnTo>
                <a:lnTo>
                  <a:pt x="1696" y="705"/>
                </a:lnTo>
                <a:lnTo>
                  <a:pt x="1689" y="650"/>
                </a:lnTo>
                <a:lnTo>
                  <a:pt x="1678" y="595"/>
                </a:lnTo>
                <a:lnTo>
                  <a:pt x="1662" y="542"/>
                </a:lnTo>
                <a:lnTo>
                  <a:pt x="1642" y="489"/>
                </a:lnTo>
                <a:lnTo>
                  <a:pt x="1618" y="439"/>
                </a:lnTo>
                <a:lnTo>
                  <a:pt x="1591" y="390"/>
                </a:lnTo>
                <a:lnTo>
                  <a:pt x="1559" y="343"/>
                </a:lnTo>
                <a:lnTo>
                  <a:pt x="1523" y="297"/>
                </a:lnTo>
                <a:lnTo>
                  <a:pt x="1484" y="255"/>
                </a:lnTo>
                <a:lnTo>
                  <a:pt x="1441" y="215"/>
                </a:lnTo>
                <a:lnTo>
                  <a:pt x="1395" y="177"/>
                </a:lnTo>
                <a:lnTo>
                  <a:pt x="1346" y="143"/>
                </a:lnTo>
                <a:lnTo>
                  <a:pt x="1296" y="113"/>
                </a:lnTo>
                <a:lnTo>
                  <a:pt x="1242" y="86"/>
                </a:lnTo>
                <a:lnTo>
                  <a:pt x="1186" y="61"/>
                </a:lnTo>
                <a:lnTo>
                  <a:pt x="1129" y="41"/>
                </a:lnTo>
                <a:lnTo>
                  <a:pt x="1070" y="25"/>
                </a:lnTo>
                <a:lnTo>
                  <a:pt x="1010" y="13"/>
                </a:lnTo>
                <a:lnTo>
                  <a:pt x="949" y="5"/>
                </a:lnTo>
                <a:lnTo>
                  <a:pt x="888" y="0"/>
                </a:lnTo>
                <a:lnTo>
                  <a:pt x="826" y="0"/>
                </a:lnTo>
                <a:lnTo>
                  <a:pt x="765" y="3"/>
                </a:lnTo>
                <a:lnTo>
                  <a:pt x="704" y="10"/>
                </a:lnTo>
                <a:lnTo>
                  <a:pt x="644" y="22"/>
                </a:lnTo>
                <a:lnTo>
                  <a:pt x="585" y="37"/>
                </a:lnTo>
                <a:lnTo>
                  <a:pt x="525" y="56"/>
                </a:lnTo>
                <a:lnTo>
                  <a:pt x="470" y="79"/>
                </a:lnTo>
                <a:lnTo>
                  <a:pt x="416" y="105"/>
                </a:lnTo>
                <a:lnTo>
                  <a:pt x="364" y="135"/>
                </a:lnTo>
                <a:lnTo>
                  <a:pt x="316" y="168"/>
                </a:lnTo>
                <a:lnTo>
                  <a:pt x="268" y="204"/>
                </a:lnTo>
                <a:lnTo>
                  <a:pt x="225" y="244"/>
                </a:lnTo>
                <a:lnTo>
                  <a:pt x="185" y="286"/>
                </a:lnTo>
                <a:lnTo>
                  <a:pt x="440" y="268"/>
                </a:lnTo>
                <a:lnTo>
                  <a:pt x="582" y="469"/>
                </a:lnTo>
                <a:lnTo>
                  <a:pt x="614" y="447"/>
                </a:lnTo>
                <a:lnTo>
                  <a:pt x="650" y="427"/>
                </a:lnTo>
                <a:lnTo>
                  <a:pt x="686" y="411"/>
                </a:lnTo>
                <a:lnTo>
                  <a:pt x="726" y="398"/>
                </a:lnTo>
                <a:lnTo>
                  <a:pt x="766" y="388"/>
                </a:lnTo>
                <a:lnTo>
                  <a:pt x="808" y="382"/>
                </a:lnTo>
                <a:lnTo>
                  <a:pt x="849" y="380"/>
                </a:lnTo>
                <a:lnTo>
                  <a:pt x="890" y="381"/>
                </a:lnTo>
                <a:lnTo>
                  <a:pt x="932" y="386"/>
                </a:lnTo>
                <a:lnTo>
                  <a:pt x="973" y="395"/>
                </a:lnTo>
                <a:lnTo>
                  <a:pt x="1011" y="407"/>
                </a:lnTo>
                <a:lnTo>
                  <a:pt x="1049" y="424"/>
                </a:lnTo>
                <a:lnTo>
                  <a:pt x="1086" y="443"/>
                </a:lnTo>
                <a:lnTo>
                  <a:pt x="1119" y="466"/>
                </a:lnTo>
                <a:lnTo>
                  <a:pt x="1151" y="489"/>
                </a:lnTo>
                <a:lnTo>
                  <a:pt x="1177" y="518"/>
                </a:lnTo>
                <a:lnTo>
                  <a:pt x="1203" y="548"/>
                </a:lnTo>
                <a:lnTo>
                  <a:pt x="1224" y="580"/>
                </a:lnTo>
                <a:lnTo>
                  <a:pt x="1242" y="614"/>
                </a:lnTo>
                <a:lnTo>
                  <a:pt x="1256" y="649"/>
                </a:lnTo>
                <a:lnTo>
                  <a:pt x="1266" y="685"/>
                </a:lnTo>
                <a:lnTo>
                  <a:pt x="1272" y="723"/>
                </a:lnTo>
                <a:lnTo>
                  <a:pt x="1273" y="760"/>
                </a:lnTo>
                <a:lnTo>
                  <a:pt x="1271" y="798"/>
                </a:lnTo>
                <a:lnTo>
                  <a:pt x="1265" y="836"/>
                </a:lnTo>
                <a:lnTo>
                  <a:pt x="1253" y="874"/>
                </a:lnTo>
                <a:lnTo>
                  <a:pt x="1239" y="910"/>
                </a:lnTo>
                <a:lnTo>
                  <a:pt x="1220" y="944"/>
                </a:lnTo>
                <a:lnTo>
                  <a:pt x="1197" y="978"/>
                </a:lnTo>
                <a:lnTo>
                  <a:pt x="1171" y="1008"/>
                </a:lnTo>
                <a:lnTo>
                  <a:pt x="1142" y="1036"/>
                </a:lnTo>
                <a:lnTo>
                  <a:pt x="1109" y="1061"/>
                </a:lnTo>
                <a:lnTo>
                  <a:pt x="1074" y="1084"/>
                </a:lnTo>
                <a:lnTo>
                  <a:pt x="1037" y="1101"/>
                </a:lnTo>
                <a:lnTo>
                  <a:pt x="996" y="1117"/>
                </a:lnTo>
                <a:lnTo>
                  <a:pt x="955" y="1128"/>
                </a:lnTo>
                <a:lnTo>
                  <a:pt x="913" y="1136"/>
                </a:lnTo>
                <a:lnTo>
                  <a:pt x="870" y="1140"/>
                </a:lnTo>
                <a:lnTo>
                  <a:pt x="827" y="1140"/>
                </a:lnTo>
                <a:lnTo>
                  <a:pt x="784" y="1136"/>
                </a:lnTo>
                <a:lnTo>
                  <a:pt x="742" y="1128"/>
                </a:lnTo>
                <a:lnTo>
                  <a:pt x="701" y="1117"/>
                </a:lnTo>
                <a:lnTo>
                  <a:pt x="661" y="1101"/>
                </a:lnTo>
                <a:lnTo>
                  <a:pt x="624" y="1084"/>
                </a:lnTo>
                <a:lnTo>
                  <a:pt x="589" y="1061"/>
                </a:lnTo>
                <a:lnTo>
                  <a:pt x="556" y="1036"/>
                </a:lnTo>
                <a:lnTo>
                  <a:pt x="526" y="1008"/>
                </a:lnTo>
                <a:lnTo>
                  <a:pt x="501" y="978"/>
                </a:lnTo>
                <a:lnTo>
                  <a:pt x="477" y="944"/>
                </a:lnTo>
                <a:lnTo>
                  <a:pt x="458" y="910"/>
                </a:lnTo>
                <a:lnTo>
                  <a:pt x="445" y="874"/>
                </a:lnTo>
                <a:lnTo>
                  <a:pt x="433" y="836"/>
                </a:lnTo>
                <a:lnTo>
                  <a:pt x="426" y="798"/>
                </a:lnTo>
                <a:lnTo>
                  <a:pt x="424" y="760"/>
                </a:lnTo>
                <a:lnTo>
                  <a:pt x="428" y="723"/>
                </a:lnTo>
                <a:lnTo>
                  <a:pt x="435" y="687"/>
                </a:lnTo>
                <a:lnTo>
                  <a:pt x="445" y="652"/>
                </a:lnTo>
                <a:lnTo>
                  <a:pt x="457" y="617"/>
                </a:lnTo>
                <a:lnTo>
                  <a:pt x="473" y="583"/>
                </a:lnTo>
                <a:lnTo>
                  <a:pt x="493" y="550"/>
                </a:lnTo>
                <a:lnTo>
                  <a:pt x="613" y="591"/>
                </a:lnTo>
                <a:lnTo>
                  <a:pt x="551" y="493"/>
                </a:lnTo>
                <a:lnTo>
                  <a:pt x="486" y="394"/>
                </a:lnTo>
                <a:lnTo>
                  <a:pt x="419" y="299"/>
                </a:lnTo>
                <a:lnTo>
                  <a:pt x="280" y="308"/>
                </a:lnTo>
                <a:lnTo>
                  <a:pt x="143" y="322"/>
                </a:lnTo>
                <a:lnTo>
                  <a:pt x="5" y="337"/>
                </a:lnTo>
                <a:lnTo>
                  <a:pt x="104" y="397"/>
                </a:lnTo>
              </a:path>
            </a:pathLst>
          </a:custGeom>
          <a:pattFill prst="pct50">
            <a:fgClr>
              <a:srgbClr val="808080"/>
            </a:fgClr>
            <a:bgClr>
              <a:srgbClr val="FFFFFF"/>
            </a:bgClr>
          </a:pattFill>
          <a:ln>
            <a:noFill/>
          </a:ln>
        </p:spPr>
        <p:txBody>
          <a:bodyPr lIns="45720" rIns="45720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1" name="Freeform 5"/>
          <p:cNvSpPr>
            <a:spLocks/>
          </p:cNvSpPr>
          <p:nvPr/>
        </p:nvSpPr>
        <p:spPr bwMode="gray">
          <a:xfrm rot="15350120">
            <a:off x="4532141" y="2938650"/>
            <a:ext cx="576000" cy="576000"/>
          </a:xfrm>
          <a:custGeom>
            <a:avLst/>
            <a:gdLst>
              <a:gd name="T0" fmla="*/ 53 w 1699"/>
              <a:gd name="T1" fmla="*/ 495 h 1522"/>
              <a:gd name="T2" fmla="*/ 8 w 1699"/>
              <a:gd name="T3" fmla="*/ 652 h 1522"/>
              <a:gd name="T4" fmla="*/ 1 w 1699"/>
              <a:gd name="T5" fmla="*/ 814 h 1522"/>
              <a:gd name="T6" fmla="*/ 34 w 1699"/>
              <a:gd name="T7" fmla="*/ 975 h 1522"/>
              <a:gd name="T8" fmla="*/ 104 w 1699"/>
              <a:gd name="T9" fmla="*/ 1125 h 1522"/>
              <a:gd name="T10" fmla="*/ 207 w 1699"/>
              <a:gd name="T11" fmla="*/ 1258 h 1522"/>
              <a:gd name="T12" fmla="*/ 340 w 1699"/>
              <a:gd name="T13" fmla="*/ 1370 h 1522"/>
              <a:gd name="T14" fmla="*/ 496 w 1699"/>
              <a:gd name="T15" fmla="*/ 1453 h 1522"/>
              <a:gd name="T16" fmla="*/ 668 w 1699"/>
              <a:gd name="T17" fmla="*/ 1503 h 1522"/>
              <a:gd name="T18" fmla="*/ 849 w 1699"/>
              <a:gd name="T19" fmla="*/ 1521 h 1522"/>
              <a:gd name="T20" fmla="*/ 1030 w 1699"/>
              <a:gd name="T21" fmla="*/ 1503 h 1522"/>
              <a:gd name="T22" fmla="*/ 1201 w 1699"/>
              <a:gd name="T23" fmla="*/ 1453 h 1522"/>
              <a:gd name="T24" fmla="*/ 1358 w 1699"/>
              <a:gd name="T25" fmla="*/ 1370 h 1522"/>
              <a:gd name="T26" fmla="*/ 1491 w 1699"/>
              <a:gd name="T27" fmla="*/ 1258 h 1522"/>
              <a:gd name="T28" fmla="*/ 1594 w 1699"/>
              <a:gd name="T29" fmla="*/ 1125 h 1522"/>
              <a:gd name="T30" fmla="*/ 1663 w 1699"/>
              <a:gd name="T31" fmla="*/ 975 h 1522"/>
              <a:gd name="T32" fmla="*/ 1696 w 1699"/>
              <a:gd name="T33" fmla="*/ 814 h 1522"/>
              <a:gd name="T34" fmla="*/ 1689 w 1699"/>
              <a:gd name="T35" fmla="*/ 650 h 1522"/>
              <a:gd name="T36" fmla="*/ 1642 w 1699"/>
              <a:gd name="T37" fmla="*/ 489 h 1522"/>
              <a:gd name="T38" fmla="*/ 1559 w 1699"/>
              <a:gd name="T39" fmla="*/ 343 h 1522"/>
              <a:gd name="T40" fmla="*/ 1441 w 1699"/>
              <a:gd name="T41" fmla="*/ 215 h 1522"/>
              <a:gd name="T42" fmla="*/ 1296 w 1699"/>
              <a:gd name="T43" fmla="*/ 113 h 1522"/>
              <a:gd name="T44" fmla="*/ 1129 w 1699"/>
              <a:gd name="T45" fmla="*/ 41 h 1522"/>
              <a:gd name="T46" fmla="*/ 949 w 1699"/>
              <a:gd name="T47" fmla="*/ 5 h 1522"/>
              <a:gd name="T48" fmla="*/ 765 w 1699"/>
              <a:gd name="T49" fmla="*/ 3 h 1522"/>
              <a:gd name="T50" fmla="*/ 585 w 1699"/>
              <a:gd name="T51" fmla="*/ 37 h 1522"/>
              <a:gd name="T52" fmla="*/ 416 w 1699"/>
              <a:gd name="T53" fmla="*/ 105 h 1522"/>
              <a:gd name="T54" fmla="*/ 268 w 1699"/>
              <a:gd name="T55" fmla="*/ 204 h 1522"/>
              <a:gd name="T56" fmla="*/ 440 w 1699"/>
              <a:gd name="T57" fmla="*/ 268 h 1522"/>
              <a:gd name="T58" fmla="*/ 650 w 1699"/>
              <a:gd name="T59" fmla="*/ 427 h 1522"/>
              <a:gd name="T60" fmla="*/ 766 w 1699"/>
              <a:gd name="T61" fmla="*/ 388 h 1522"/>
              <a:gd name="T62" fmla="*/ 890 w 1699"/>
              <a:gd name="T63" fmla="*/ 381 h 1522"/>
              <a:gd name="T64" fmla="*/ 1011 w 1699"/>
              <a:gd name="T65" fmla="*/ 407 h 1522"/>
              <a:gd name="T66" fmla="*/ 1119 w 1699"/>
              <a:gd name="T67" fmla="*/ 466 h 1522"/>
              <a:gd name="T68" fmla="*/ 1203 w 1699"/>
              <a:gd name="T69" fmla="*/ 548 h 1522"/>
              <a:gd name="T70" fmla="*/ 1256 w 1699"/>
              <a:gd name="T71" fmla="*/ 649 h 1522"/>
              <a:gd name="T72" fmla="*/ 1273 w 1699"/>
              <a:gd name="T73" fmla="*/ 760 h 1522"/>
              <a:gd name="T74" fmla="*/ 1253 w 1699"/>
              <a:gd name="T75" fmla="*/ 874 h 1522"/>
              <a:gd name="T76" fmla="*/ 1197 w 1699"/>
              <a:gd name="T77" fmla="*/ 978 h 1522"/>
              <a:gd name="T78" fmla="*/ 1109 w 1699"/>
              <a:gd name="T79" fmla="*/ 1061 h 1522"/>
              <a:gd name="T80" fmla="*/ 996 w 1699"/>
              <a:gd name="T81" fmla="*/ 1117 h 1522"/>
              <a:gd name="T82" fmla="*/ 870 w 1699"/>
              <a:gd name="T83" fmla="*/ 1140 h 1522"/>
              <a:gd name="T84" fmla="*/ 742 w 1699"/>
              <a:gd name="T85" fmla="*/ 1128 h 1522"/>
              <a:gd name="T86" fmla="*/ 624 w 1699"/>
              <a:gd name="T87" fmla="*/ 1084 h 1522"/>
              <a:gd name="T88" fmla="*/ 526 w 1699"/>
              <a:gd name="T89" fmla="*/ 1008 h 1522"/>
              <a:gd name="T90" fmla="*/ 458 w 1699"/>
              <a:gd name="T91" fmla="*/ 910 h 1522"/>
              <a:gd name="T92" fmla="*/ 426 w 1699"/>
              <a:gd name="T93" fmla="*/ 798 h 1522"/>
              <a:gd name="T94" fmla="*/ 435 w 1699"/>
              <a:gd name="T95" fmla="*/ 687 h 1522"/>
              <a:gd name="T96" fmla="*/ 473 w 1699"/>
              <a:gd name="T97" fmla="*/ 583 h 1522"/>
              <a:gd name="T98" fmla="*/ 551 w 1699"/>
              <a:gd name="T99" fmla="*/ 493 h 1522"/>
              <a:gd name="T100" fmla="*/ 280 w 1699"/>
              <a:gd name="T101" fmla="*/ 308 h 1522"/>
              <a:gd name="T102" fmla="*/ 104 w 1699"/>
              <a:gd name="T103" fmla="*/ 397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9" h="1522">
                <a:moveTo>
                  <a:pt x="104" y="397"/>
                </a:moveTo>
                <a:lnTo>
                  <a:pt x="76" y="444"/>
                </a:lnTo>
                <a:lnTo>
                  <a:pt x="53" y="495"/>
                </a:lnTo>
                <a:lnTo>
                  <a:pt x="34" y="546"/>
                </a:lnTo>
                <a:lnTo>
                  <a:pt x="18" y="598"/>
                </a:lnTo>
                <a:lnTo>
                  <a:pt x="8" y="652"/>
                </a:lnTo>
                <a:lnTo>
                  <a:pt x="1" y="706"/>
                </a:lnTo>
                <a:lnTo>
                  <a:pt x="0" y="760"/>
                </a:lnTo>
                <a:lnTo>
                  <a:pt x="1" y="814"/>
                </a:lnTo>
                <a:lnTo>
                  <a:pt x="8" y="868"/>
                </a:lnTo>
                <a:lnTo>
                  <a:pt x="20" y="922"/>
                </a:lnTo>
                <a:lnTo>
                  <a:pt x="34" y="975"/>
                </a:lnTo>
                <a:lnTo>
                  <a:pt x="54" y="1025"/>
                </a:lnTo>
                <a:lnTo>
                  <a:pt x="76" y="1076"/>
                </a:lnTo>
                <a:lnTo>
                  <a:pt x="104" y="1125"/>
                </a:lnTo>
                <a:lnTo>
                  <a:pt x="134" y="1172"/>
                </a:lnTo>
                <a:lnTo>
                  <a:pt x="169" y="1216"/>
                </a:lnTo>
                <a:lnTo>
                  <a:pt x="207" y="1258"/>
                </a:lnTo>
                <a:lnTo>
                  <a:pt x="249" y="1298"/>
                </a:lnTo>
                <a:lnTo>
                  <a:pt x="293" y="1335"/>
                </a:lnTo>
                <a:lnTo>
                  <a:pt x="340" y="1370"/>
                </a:lnTo>
                <a:lnTo>
                  <a:pt x="390" y="1400"/>
                </a:lnTo>
                <a:lnTo>
                  <a:pt x="442" y="1428"/>
                </a:lnTo>
                <a:lnTo>
                  <a:pt x="496" y="1453"/>
                </a:lnTo>
                <a:lnTo>
                  <a:pt x="552" y="1473"/>
                </a:lnTo>
                <a:lnTo>
                  <a:pt x="609" y="1490"/>
                </a:lnTo>
                <a:lnTo>
                  <a:pt x="668" y="1503"/>
                </a:lnTo>
                <a:lnTo>
                  <a:pt x="728" y="1513"/>
                </a:lnTo>
                <a:lnTo>
                  <a:pt x="788" y="1519"/>
                </a:lnTo>
                <a:lnTo>
                  <a:pt x="849" y="1521"/>
                </a:lnTo>
                <a:lnTo>
                  <a:pt x="910" y="1519"/>
                </a:lnTo>
                <a:lnTo>
                  <a:pt x="970" y="1513"/>
                </a:lnTo>
                <a:lnTo>
                  <a:pt x="1030" y="1503"/>
                </a:lnTo>
                <a:lnTo>
                  <a:pt x="1088" y="1490"/>
                </a:lnTo>
                <a:lnTo>
                  <a:pt x="1145" y="1473"/>
                </a:lnTo>
                <a:lnTo>
                  <a:pt x="1201" y="1453"/>
                </a:lnTo>
                <a:lnTo>
                  <a:pt x="1256" y="1428"/>
                </a:lnTo>
                <a:lnTo>
                  <a:pt x="1308" y="1400"/>
                </a:lnTo>
                <a:lnTo>
                  <a:pt x="1358" y="1370"/>
                </a:lnTo>
                <a:lnTo>
                  <a:pt x="1405" y="1335"/>
                </a:lnTo>
                <a:lnTo>
                  <a:pt x="1449" y="1298"/>
                </a:lnTo>
                <a:lnTo>
                  <a:pt x="1491" y="1258"/>
                </a:lnTo>
                <a:lnTo>
                  <a:pt x="1529" y="1216"/>
                </a:lnTo>
                <a:lnTo>
                  <a:pt x="1563" y="1172"/>
                </a:lnTo>
                <a:lnTo>
                  <a:pt x="1594" y="1125"/>
                </a:lnTo>
                <a:lnTo>
                  <a:pt x="1622" y="1076"/>
                </a:lnTo>
                <a:lnTo>
                  <a:pt x="1644" y="1025"/>
                </a:lnTo>
                <a:lnTo>
                  <a:pt x="1663" y="975"/>
                </a:lnTo>
                <a:lnTo>
                  <a:pt x="1678" y="922"/>
                </a:lnTo>
                <a:lnTo>
                  <a:pt x="1690" y="868"/>
                </a:lnTo>
                <a:lnTo>
                  <a:pt x="1696" y="814"/>
                </a:lnTo>
                <a:lnTo>
                  <a:pt x="1698" y="760"/>
                </a:lnTo>
                <a:lnTo>
                  <a:pt x="1696" y="705"/>
                </a:lnTo>
                <a:lnTo>
                  <a:pt x="1689" y="650"/>
                </a:lnTo>
                <a:lnTo>
                  <a:pt x="1678" y="595"/>
                </a:lnTo>
                <a:lnTo>
                  <a:pt x="1662" y="542"/>
                </a:lnTo>
                <a:lnTo>
                  <a:pt x="1642" y="489"/>
                </a:lnTo>
                <a:lnTo>
                  <a:pt x="1618" y="439"/>
                </a:lnTo>
                <a:lnTo>
                  <a:pt x="1591" y="390"/>
                </a:lnTo>
                <a:lnTo>
                  <a:pt x="1559" y="343"/>
                </a:lnTo>
                <a:lnTo>
                  <a:pt x="1523" y="297"/>
                </a:lnTo>
                <a:lnTo>
                  <a:pt x="1484" y="255"/>
                </a:lnTo>
                <a:lnTo>
                  <a:pt x="1441" y="215"/>
                </a:lnTo>
                <a:lnTo>
                  <a:pt x="1395" y="177"/>
                </a:lnTo>
                <a:lnTo>
                  <a:pt x="1346" y="143"/>
                </a:lnTo>
                <a:lnTo>
                  <a:pt x="1296" y="113"/>
                </a:lnTo>
                <a:lnTo>
                  <a:pt x="1242" y="86"/>
                </a:lnTo>
                <a:lnTo>
                  <a:pt x="1186" y="61"/>
                </a:lnTo>
                <a:lnTo>
                  <a:pt x="1129" y="41"/>
                </a:lnTo>
                <a:lnTo>
                  <a:pt x="1070" y="25"/>
                </a:lnTo>
                <a:lnTo>
                  <a:pt x="1010" y="13"/>
                </a:lnTo>
                <a:lnTo>
                  <a:pt x="949" y="5"/>
                </a:lnTo>
                <a:lnTo>
                  <a:pt x="888" y="0"/>
                </a:lnTo>
                <a:lnTo>
                  <a:pt x="826" y="0"/>
                </a:lnTo>
                <a:lnTo>
                  <a:pt x="765" y="3"/>
                </a:lnTo>
                <a:lnTo>
                  <a:pt x="704" y="10"/>
                </a:lnTo>
                <a:lnTo>
                  <a:pt x="644" y="22"/>
                </a:lnTo>
                <a:lnTo>
                  <a:pt x="585" y="37"/>
                </a:lnTo>
                <a:lnTo>
                  <a:pt x="525" y="56"/>
                </a:lnTo>
                <a:lnTo>
                  <a:pt x="470" y="79"/>
                </a:lnTo>
                <a:lnTo>
                  <a:pt x="416" y="105"/>
                </a:lnTo>
                <a:lnTo>
                  <a:pt x="364" y="135"/>
                </a:lnTo>
                <a:lnTo>
                  <a:pt x="316" y="168"/>
                </a:lnTo>
                <a:lnTo>
                  <a:pt x="268" y="204"/>
                </a:lnTo>
                <a:lnTo>
                  <a:pt x="225" y="244"/>
                </a:lnTo>
                <a:lnTo>
                  <a:pt x="185" y="286"/>
                </a:lnTo>
                <a:lnTo>
                  <a:pt x="440" y="268"/>
                </a:lnTo>
                <a:lnTo>
                  <a:pt x="582" y="469"/>
                </a:lnTo>
                <a:lnTo>
                  <a:pt x="614" y="447"/>
                </a:lnTo>
                <a:lnTo>
                  <a:pt x="650" y="427"/>
                </a:lnTo>
                <a:lnTo>
                  <a:pt x="686" y="411"/>
                </a:lnTo>
                <a:lnTo>
                  <a:pt x="726" y="398"/>
                </a:lnTo>
                <a:lnTo>
                  <a:pt x="766" y="388"/>
                </a:lnTo>
                <a:lnTo>
                  <a:pt x="808" y="382"/>
                </a:lnTo>
                <a:lnTo>
                  <a:pt x="849" y="380"/>
                </a:lnTo>
                <a:lnTo>
                  <a:pt x="890" y="381"/>
                </a:lnTo>
                <a:lnTo>
                  <a:pt x="932" y="386"/>
                </a:lnTo>
                <a:lnTo>
                  <a:pt x="973" y="395"/>
                </a:lnTo>
                <a:lnTo>
                  <a:pt x="1011" y="407"/>
                </a:lnTo>
                <a:lnTo>
                  <a:pt x="1049" y="424"/>
                </a:lnTo>
                <a:lnTo>
                  <a:pt x="1086" y="443"/>
                </a:lnTo>
                <a:lnTo>
                  <a:pt x="1119" y="466"/>
                </a:lnTo>
                <a:lnTo>
                  <a:pt x="1151" y="489"/>
                </a:lnTo>
                <a:lnTo>
                  <a:pt x="1177" y="518"/>
                </a:lnTo>
                <a:lnTo>
                  <a:pt x="1203" y="548"/>
                </a:lnTo>
                <a:lnTo>
                  <a:pt x="1224" y="580"/>
                </a:lnTo>
                <a:lnTo>
                  <a:pt x="1242" y="614"/>
                </a:lnTo>
                <a:lnTo>
                  <a:pt x="1256" y="649"/>
                </a:lnTo>
                <a:lnTo>
                  <a:pt x="1266" y="685"/>
                </a:lnTo>
                <a:lnTo>
                  <a:pt x="1272" y="723"/>
                </a:lnTo>
                <a:lnTo>
                  <a:pt x="1273" y="760"/>
                </a:lnTo>
                <a:lnTo>
                  <a:pt x="1271" y="798"/>
                </a:lnTo>
                <a:lnTo>
                  <a:pt x="1265" y="836"/>
                </a:lnTo>
                <a:lnTo>
                  <a:pt x="1253" y="874"/>
                </a:lnTo>
                <a:lnTo>
                  <a:pt x="1239" y="910"/>
                </a:lnTo>
                <a:lnTo>
                  <a:pt x="1220" y="944"/>
                </a:lnTo>
                <a:lnTo>
                  <a:pt x="1197" y="978"/>
                </a:lnTo>
                <a:lnTo>
                  <a:pt x="1171" y="1008"/>
                </a:lnTo>
                <a:lnTo>
                  <a:pt x="1142" y="1036"/>
                </a:lnTo>
                <a:lnTo>
                  <a:pt x="1109" y="1061"/>
                </a:lnTo>
                <a:lnTo>
                  <a:pt x="1074" y="1084"/>
                </a:lnTo>
                <a:lnTo>
                  <a:pt x="1037" y="1101"/>
                </a:lnTo>
                <a:lnTo>
                  <a:pt x="996" y="1117"/>
                </a:lnTo>
                <a:lnTo>
                  <a:pt x="955" y="1128"/>
                </a:lnTo>
                <a:lnTo>
                  <a:pt x="913" y="1136"/>
                </a:lnTo>
                <a:lnTo>
                  <a:pt x="870" y="1140"/>
                </a:lnTo>
                <a:lnTo>
                  <a:pt x="827" y="1140"/>
                </a:lnTo>
                <a:lnTo>
                  <a:pt x="784" y="1136"/>
                </a:lnTo>
                <a:lnTo>
                  <a:pt x="742" y="1128"/>
                </a:lnTo>
                <a:lnTo>
                  <a:pt x="701" y="1117"/>
                </a:lnTo>
                <a:lnTo>
                  <a:pt x="661" y="1101"/>
                </a:lnTo>
                <a:lnTo>
                  <a:pt x="624" y="1084"/>
                </a:lnTo>
                <a:lnTo>
                  <a:pt x="589" y="1061"/>
                </a:lnTo>
                <a:lnTo>
                  <a:pt x="556" y="1036"/>
                </a:lnTo>
                <a:lnTo>
                  <a:pt x="526" y="1008"/>
                </a:lnTo>
                <a:lnTo>
                  <a:pt x="501" y="978"/>
                </a:lnTo>
                <a:lnTo>
                  <a:pt x="477" y="944"/>
                </a:lnTo>
                <a:lnTo>
                  <a:pt x="458" y="910"/>
                </a:lnTo>
                <a:lnTo>
                  <a:pt x="445" y="874"/>
                </a:lnTo>
                <a:lnTo>
                  <a:pt x="433" y="836"/>
                </a:lnTo>
                <a:lnTo>
                  <a:pt x="426" y="798"/>
                </a:lnTo>
                <a:lnTo>
                  <a:pt x="424" y="760"/>
                </a:lnTo>
                <a:lnTo>
                  <a:pt x="428" y="723"/>
                </a:lnTo>
                <a:lnTo>
                  <a:pt x="435" y="687"/>
                </a:lnTo>
                <a:lnTo>
                  <a:pt x="445" y="652"/>
                </a:lnTo>
                <a:lnTo>
                  <a:pt x="457" y="617"/>
                </a:lnTo>
                <a:lnTo>
                  <a:pt x="473" y="583"/>
                </a:lnTo>
                <a:lnTo>
                  <a:pt x="493" y="550"/>
                </a:lnTo>
                <a:lnTo>
                  <a:pt x="613" y="591"/>
                </a:lnTo>
                <a:lnTo>
                  <a:pt x="551" y="493"/>
                </a:lnTo>
                <a:lnTo>
                  <a:pt x="486" y="394"/>
                </a:lnTo>
                <a:lnTo>
                  <a:pt x="419" y="299"/>
                </a:lnTo>
                <a:lnTo>
                  <a:pt x="280" y="308"/>
                </a:lnTo>
                <a:lnTo>
                  <a:pt x="143" y="322"/>
                </a:lnTo>
                <a:lnTo>
                  <a:pt x="5" y="337"/>
                </a:lnTo>
                <a:lnTo>
                  <a:pt x="104" y="397"/>
                </a:lnTo>
              </a:path>
            </a:pathLst>
          </a:custGeom>
          <a:pattFill prst="pct50">
            <a:fgClr>
              <a:srgbClr val="808080"/>
            </a:fgClr>
            <a:bgClr>
              <a:srgbClr val="FFFFFF"/>
            </a:bgClr>
          </a:pattFill>
          <a:ln>
            <a:noFill/>
          </a:ln>
        </p:spPr>
        <p:txBody>
          <a:bodyPr lIns="45720" rIns="45720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2" name="AutoShape 16"/>
          <p:cNvSpPr>
            <a:spLocks noChangeAspect="1" noChangeArrowheads="1"/>
          </p:cNvSpPr>
          <p:nvPr/>
        </p:nvSpPr>
        <p:spPr bwMode="gray">
          <a:xfrm rot="1525323" flipV="1">
            <a:off x="5611768" y="2173942"/>
            <a:ext cx="1300927" cy="282223"/>
          </a:xfrm>
          <a:prstGeom prst="rightArrow">
            <a:avLst>
              <a:gd name="adj1" fmla="val 64037"/>
              <a:gd name="adj2" fmla="val 59316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3" name="AutoShape 16"/>
          <p:cNvSpPr>
            <a:spLocks noChangeAspect="1" noChangeArrowheads="1"/>
          </p:cNvSpPr>
          <p:nvPr/>
        </p:nvSpPr>
        <p:spPr bwMode="gray">
          <a:xfrm rot="19958879">
            <a:off x="5558047" y="1593699"/>
            <a:ext cx="1406184" cy="282223"/>
          </a:xfrm>
          <a:prstGeom prst="rightArrow">
            <a:avLst>
              <a:gd name="adj1" fmla="val 64037"/>
              <a:gd name="adj2" fmla="val 59316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4" name="AutoShape 16"/>
          <p:cNvSpPr>
            <a:spLocks noChangeAspect="1" noChangeArrowheads="1"/>
          </p:cNvSpPr>
          <p:nvPr/>
        </p:nvSpPr>
        <p:spPr bwMode="gray">
          <a:xfrm flipV="1">
            <a:off x="5662803" y="1847586"/>
            <a:ext cx="1300927" cy="282223"/>
          </a:xfrm>
          <a:prstGeom prst="rightArrow">
            <a:avLst>
              <a:gd name="adj1" fmla="val 64037"/>
              <a:gd name="adj2" fmla="val 59316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5" name="Rectangle 7"/>
          <p:cNvSpPr>
            <a:spLocks noChangeArrowheads="1"/>
          </p:cNvSpPr>
          <p:nvPr/>
        </p:nvSpPr>
        <p:spPr bwMode="auto">
          <a:xfrm>
            <a:off x="3551636" y="678943"/>
            <a:ext cx="2611235" cy="2580287"/>
          </a:xfrm>
          <a:prstGeom prst="rect">
            <a:avLst/>
          </a:prstGeom>
          <a:solidFill>
            <a:srgbClr val="FFFFFF">
              <a:alpha val="10196"/>
            </a:srgbClr>
          </a:solidFill>
          <a:ln w="6350" algn="ctr">
            <a:solidFill>
              <a:srgbClr val="4D4D4D"/>
            </a:solidFill>
            <a:prstDash val="dash"/>
            <a:miter lim="800000"/>
            <a:headEnd/>
            <a:tailEnd/>
          </a:ln>
        </p:spPr>
        <p:txBody>
          <a:bodyPr vert="eaVert" wrap="none" anchor="b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100" b="1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16" name="Rectangle 7"/>
          <p:cNvSpPr>
            <a:spLocks noChangeArrowheads="1"/>
          </p:cNvSpPr>
          <p:nvPr/>
        </p:nvSpPr>
        <p:spPr bwMode="auto">
          <a:xfrm>
            <a:off x="632520" y="666942"/>
            <a:ext cx="2601343" cy="2582244"/>
          </a:xfrm>
          <a:prstGeom prst="rect">
            <a:avLst/>
          </a:prstGeom>
          <a:solidFill>
            <a:srgbClr val="FFFFFF">
              <a:alpha val="10196"/>
            </a:srgbClr>
          </a:solidFill>
          <a:ln w="6350" algn="ctr">
            <a:solidFill>
              <a:srgbClr val="4D4D4D"/>
            </a:solidFill>
            <a:prstDash val="dash"/>
            <a:miter lim="800000"/>
            <a:headEnd/>
            <a:tailEnd/>
          </a:ln>
        </p:spPr>
        <p:txBody>
          <a:bodyPr vert="eaVert" wrap="none" anchor="b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100" b="1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17" name="그룹 86"/>
          <p:cNvGrpSpPr>
            <a:grpSpLocks/>
          </p:cNvGrpSpPr>
          <p:nvPr/>
        </p:nvGrpSpPr>
        <p:grpSpPr bwMode="auto">
          <a:xfrm>
            <a:off x="1308979" y="1365157"/>
            <a:ext cx="973457" cy="309120"/>
            <a:chOff x="1262613" y="4293096"/>
            <a:chExt cx="990734" cy="466449"/>
          </a:xfrm>
        </p:grpSpPr>
        <p:sp>
          <p:nvSpPr>
            <p:cNvPr id="429" name="AutoShape 13"/>
            <p:cNvSpPr>
              <a:spLocks noChangeAspect="1" noChangeArrowheads="1"/>
            </p:cNvSpPr>
            <p:nvPr/>
          </p:nvSpPr>
          <p:spPr bwMode="auto">
            <a:xfrm>
              <a:off x="1262613" y="4293096"/>
              <a:ext cx="990734" cy="349522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800" rIns="10800" anchor="ctr"/>
            <a:lstStyle/>
            <a:p>
              <a:pPr algn="ctr" eaLnBrk="0" latinLnBrk="0" hangingPunct="0">
                <a:defRPr/>
              </a:pPr>
              <a:r>
                <a:rPr kumimoji="0" lang="ko-KR" altLang="en-US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선행 </a:t>
              </a:r>
              <a:r>
                <a:rPr kumimoji="0" lang="en-US" altLang="ko-KR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endParaRPr kumimoji="0" lang="en-GB" altLang="ko-KR" sz="11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30" name="AutoShape 14"/>
            <p:cNvSpPr>
              <a:spLocks noChangeAspect="1" noChangeArrowheads="1"/>
            </p:cNvSpPr>
            <p:nvPr/>
          </p:nvSpPr>
          <p:spPr bwMode="auto">
            <a:xfrm rot="16200000" flipH="1">
              <a:off x="1853532" y="4366017"/>
              <a:ext cx="294202" cy="492853"/>
            </a:xfrm>
            <a:prstGeom prst="parallelogram">
              <a:avLst>
                <a:gd name="adj" fmla="val 58593"/>
              </a:avLst>
            </a:prstGeom>
            <a:solidFill>
              <a:srgbClr val="D869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31" name="AutoShape 15"/>
            <p:cNvSpPr>
              <a:spLocks noChangeAspect="1" noChangeArrowheads="1"/>
            </p:cNvSpPr>
            <p:nvPr/>
          </p:nvSpPr>
          <p:spPr bwMode="auto">
            <a:xfrm rot="5400000">
              <a:off x="1365709" y="4363501"/>
              <a:ext cx="294202" cy="495368"/>
            </a:xfrm>
            <a:prstGeom prst="parallelogram">
              <a:avLst>
                <a:gd name="adj" fmla="val 58593"/>
              </a:avLst>
            </a:prstGeom>
            <a:solidFill>
              <a:srgbClr val="D869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18" name="그룹 90"/>
          <p:cNvGrpSpPr>
            <a:grpSpLocks/>
          </p:cNvGrpSpPr>
          <p:nvPr/>
        </p:nvGrpSpPr>
        <p:grpSpPr bwMode="auto">
          <a:xfrm>
            <a:off x="1320114" y="984312"/>
            <a:ext cx="947233" cy="313046"/>
            <a:chOff x="1262613" y="3691185"/>
            <a:chExt cx="988207" cy="484638"/>
          </a:xfrm>
        </p:grpSpPr>
        <p:sp>
          <p:nvSpPr>
            <p:cNvPr id="425" name="AutoShape 16"/>
            <p:cNvSpPr>
              <a:spLocks noChangeAspect="1" noChangeArrowheads="1"/>
            </p:cNvSpPr>
            <p:nvPr/>
          </p:nvSpPr>
          <p:spPr bwMode="auto">
            <a:xfrm>
              <a:off x="1262613" y="3709009"/>
              <a:ext cx="988207" cy="348630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800" rIns="10800" anchor="ctr"/>
            <a:lstStyle/>
            <a:p>
              <a:pPr algn="ctr" eaLnBrk="0" latinLnBrk="0" hangingPunct="0">
                <a:lnSpc>
                  <a:spcPct val="70000"/>
                </a:lnSpc>
                <a:defRPr/>
              </a:pPr>
              <a:r>
                <a:rPr kumimoji="0" lang="ko-KR" altLang="en-US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별도 개발</a:t>
              </a:r>
              <a:endParaRPr kumimoji="0" lang="en-US" altLang="ko-KR" sz="11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eaLnBrk="0" latinLnBrk="0" hangingPunct="0">
                <a:lnSpc>
                  <a:spcPct val="70000"/>
                </a:lnSpc>
                <a:defRPr/>
              </a:pPr>
              <a:r>
                <a:rPr kumimoji="0" lang="ko-KR" altLang="en-US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기능 </a:t>
              </a:r>
              <a:r>
                <a:rPr kumimoji="0" lang="en-US" altLang="ko-KR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APP</a:t>
              </a:r>
              <a:endParaRPr kumimoji="0" lang="en-GB" altLang="ko-KR" sz="11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6" name="AutoShape 17"/>
            <p:cNvSpPr>
              <a:spLocks noChangeAspect="1" noChangeArrowheads="1"/>
            </p:cNvSpPr>
            <p:nvPr/>
          </p:nvSpPr>
          <p:spPr bwMode="auto">
            <a:xfrm rot="16200000" flipH="1">
              <a:off x="1853283" y="3782045"/>
              <a:ext cx="295960" cy="491596"/>
            </a:xfrm>
            <a:prstGeom prst="parallelogram">
              <a:avLst>
                <a:gd name="adj" fmla="val 58593"/>
              </a:avLst>
            </a:prstGeom>
            <a:solidFill>
              <a:srgbClr val="D869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7" name="AutoShape 18"/>
            <p:cNvSpPr>
              <a:spLocks noChangeAspect="1" noChangeArrowheads="1"/>
            </p:cNvSpPr>
            <p:nvPr/>
          </p:nvSpPr>
          <p:spPr bwMode="auto">
            <a:xfrm rot="5400000">
              <a:off x="1365457" y="3779534"/>
              <a:ext cx="295960" cy="494105"/>
            </a:xfrm>
            <a:prstGeom prst="parallelogram">
              <a:avLst>
                <a:gd name="adj" fmla="val 58593"/>
              </a:avLst>
            </a:prstGeom>
            <a:solidFill>
              <a:srgbClr val="D869FF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8" name="Rectangle 25"/>
            <p:cNvSpPr>
              <a:spLocks noChangeArrowheads="1"/>
            </p:cNvSpPr>
            <p:nvPr/>
          </p:nvSpPr>
          <p:spPr bwMode="auto">
            <a:xfrm>
              <a:off x="1720261" y="3691185"/>
              <a:ext cx="77753" cy="5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19" name="그룹 95"/>
          <p:cNvGrpSpPr>
            <a:grpSpLocks/>
          </p:cNvGrpSpPr>
          <p:nvPr/>
        </p:nvGrpSpPr>
        <p:grpSpPr bwMode="auto">
          <a:xfrm>
            <a:off x="3919583" y="1684467"/>
            <a:ext cx="1823908" cy="666635"/>
            <a:chOff x="6212512" y="4786859"/>
            <a:chExt cx="1462214" cy="793341"/>
          </a:xfrm>
        </p:grpSpPr>
        <p:sp>
          <p:nvSpPr>
            <p:cNvPr id="413" name="AutoShape 34"/>
            <p:cNvSpPr>
              <a:spLocks noChangeAspect="1" noChangeArrowheads="1"/>
            </p:cNvSpPr>
            <p:nvPr/>
          </p:nvSpPr>
          <p:spPr bwMode="auto">
            <a:xfrm>
              <a:off x="6213768" y="4930189"/>
              <a:ext cx="731736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414" name="AutoShape 35"/>
            <p:cNvSpPr>
              <a:spLocks noChangeAspect="1" noChangeArrowheads="1"/>
            </p:cNvSpPr>
            <p:nvPr/>
          </p:nvSpPr>
          <p:spPr bwMode="auto">
            <a:xfrm>
              <a:off x="6945504" y="4930189"/>
              <a:ext cx="729221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415" name="AutoShape 36"/>
            <p:cNvSpPr>
              <a:spLocks noChangeAspect="1" noChangeArrowheads="1"/>
            </p:cNvSpPr>
            <p:nvPr/>
          </p:nvSpPr>
          <p:spPr bwMode="auto">
            <a:xfrm>
              <a:off x="6583408" y="4786859"/>
              <a:ext cx="729221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416" name="AutoShape 37"/>
            <p:cNvSpPr>
              <a:spLocks noChangeAspect="1" noChangeArrowheads="1"/>
            </p:cNvSpPr>
            <p:nvPr/>
          </p:nvSpPr>
          <p:spPr bwMode="auto">
            <a:xfrm rot="16200000" flipH="1">
              <a:off x="7370465" y="5013168"/>
              <a:ext cx="243911" cy="364611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7" name="AutoShape 38"/>
            <p:cNvSpPr>
              <a:spLocks noChangeAspect="1" noChangeArrowheads="1"/>
            </p:cNvSpPr>
            <p:nvPr/>
          </p:nvSpPr>
          <p:spPr bwMode="auto">
            <a:xfrm rot="5400000">
              <a:off x="6271604" y="5015683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8" name="AutoShape 39"/>
            <p:cNvSpPr>
              <a:spLocks noChangeAspect="1" noChangeArrowheads="1"/>
            </p:cNvSpPr>
            <p:nvPr/>
          </p:nvSpPr>
          <p:spPr bwMode="auto">
            <a:xfrm rot="16200000" flipH="1">
              <a:off x="7370465" y="5128837"/>
              <a:ext cx="243911" cy="364611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9" name="AutoShape 40"/>
            <p:cNvSpPr>
              <a:spLocks noChangeAspect="1" noChangeArrowheads="1"/>
            </p:cNvSpPr>
            <p:nvPr/>
          </p:nvSpPr>
          <p:spPr bwMode="auto">
            <a:xfrm rot="5400000">
              <a:off x="6271604" y="5133867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0" name="AutoShape 41"/>
            <p:cNvSpPr>
              <a:spLocks noChangeAspect="1" noChangeArrowheads="1"/>
            </p:cNvSpPr>
            <p:nvPr/>
          </p:nvSpPr>
          <p:spPr bwMode="auto">
            <a:xfrm>
              <a:off x="6575864" y="5071004"/>
              <a:ext cx="731736" cy="286659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421" name="AutoShape 42"/>
            <p:cNvSpPr>
              <a:spLocks noChangeAspect="1" noChangeArrowheads="1"/>
            </p:cNvSpPr>
            <p:nvPr/>
          </p:nvSpPr>
          <p:spPr bwMode="auto">
            <a:xfrm rot="5400000">
              <a:off x="6638729" y="5151469"/>
              <a:ext cx="243911" cy="369640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2" name="AutoShape 43"/>
            <p:cNvSpPr>
              <a:spLocks noChangeAspect="1" noChangeArrowheads="1"/>
            </p:cNvSpPr>
            <p:nvPr/>
          </p:nvSpPr>
          <p:spPr bwMode="auto">
            <a:xfrm rot="5400000">
              <a:off x="6638729" y="5272168"/>
              <a:ext cx="243911" cy="369640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3" name="AutoShape 44"/>
            <p:cNvSpPr>
              <a:spLocks noChangeAspect="1" noChangeArrowheads="1"/>
            </p:cNvSpPr>
            <p:nvPr/>
          </p:nvSpPr>
          <p:spPr bwMode="auto">
            <a:xfrm rot="16200000" flipH="1">
              <a:off x="7003338" y="5156498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24" name="AutoShape 45"/>
            <p:cNvSpPr>
              <a:spLocks noChangeAspect="1" noChangeArrowheads="1"/>
            </p:cNvSpPr>
            <p:nvPr/>
          </p:nvSpPr>
          <p:spPr bwMode="auto">
            <a:xfrm rot="16200000" flipH="1">
              <a:off x="7003338" y="5277197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320" name="그룹 108"/>
          <p:cNvGrpSpPr>
            <a:grpSpLocks/>
          </p:cNvGrpSpPr>
          <p:nvPr/>
        </p:nvGrpSpPr>
        <p:grpSpPr bwMode="auto">
          <a:xfrm>
            <a:off x="1316800" y="2057511"/>
            <a:ext cx="964766" cy="302783"/>
            <a:chOff x="1257584" y="4869160"/>
            <a:chExt cx="1006106" cy="467706"/>
          </a:xfrm>
        </p:grpSpPr>
        <p:sp>
          <p:nvSpPr>
            <p:cNvPr id="410" name="AutoShape 10"/>
            <p:cNvSpPr>
              <a:spLocks noChangeAspect="1" noChangeArrowheads="1"/>
            </p:cNvSpPr>
            <p:nvPr/>
          </p:nvSpPr>
          <p:spPr bwMode="auto">
            <a:xfrm>
              <a:off x="1267929" y="4869160"/>
              <a:ext cx="995761" cy="347008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800" rIns="10800" anchor="ctr"/>
            <a:lstStyle/>
            <a:p>
              <a:pPr algn="ctr" eaLnBrk="0" latinLnBrk="0" hangingPunct="0">
                <a:defRPr/>
              </a:pPr>
              <a:r>
                <a:rPr kumimoji="0" lang="en-GB" altLang="ko-KR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3rd Party SW</a:t>
              </a:r>
            </a:p>
          </p:txBody>
        </p:sp>
        <p:sp>
          <p:nvSpPr>
            <p:cNvPr id="411" name="AutoShape 11"/>
            <p:cNvSpPr>
              <a:spLocks noChangeAspect="1" noChangeArrowheads="1"/>
            </p:cNvSpPr>
            <p:nvPr/>
          </p:nvSpPr>
          <p:spPr bwMode="auto">
            <a:xfrm rot="16200000" flipH="1">
              <a:off x="1853532" y="4942081"/>
              <a:ext cx="296717" cy="492853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12" name="AutoShape 12"/>
            <p:cNvSpPr>
              <a:spLocks noChangeAspect="1" noChangeArrowheads="1"/>
            </p:cNvSpPr>
            <p:nvPr/>
          </p:nvSpPr>
          <p:spPr bwMode="auto">
            <a:xfrm rot="5400000">
              <a:off x="1358166" y="4939567"/>
              <a:ext cx="296717" cy="497882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321" name="직선 화살표 연결선 320"/>
          <p:cNvCxnSpPr>
            <a:stCxn id="411" idx="3"/>
            <a:endCxn id="419" idx="2"/>
          </p:cNvCxnSpPr>
          <p:nvPr/>
        </p:nvCxnSpPr>
        <p:spPr bwMode="auto">
          <a:xfrm flipV="1">
            <a:off x="2266825" y="2170619"/>
            <a:ext cx="1878590" cy="37356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22" name="직선 화살표 연결선 321"/>
          <p:cNvCxnSpPr>
            <a:stCxn id="430" idx="3"/>
            <a:endCxn id="415" idx="1"/>
          </p:cNvCxnSpPr>
          <p:nvPr/>
        </p:nvCxnSpPr>
        <p:spPr bwMode="auto">
          <a:xfrm>
            <a:off x="2276258" y="1519672"/>
            <a:ext cx="2105966" cy="284176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23" name="직선 화살표 연결선 322"/>
          <p:cNvCxnSpPr>
            <a:stCxn id="369" idx="3"/>
            <a:endCxn id="417" idx="3"/>
          </p:cNvCxnSpPr>
          <p:nvPr/>
        </p:nvCxnSpPr>
        <p:spPr bwMode="auto">
          <a:xfrm>
            <a:off x="2276258" y="1865850"/>
            <a:ext cx="1643325" cy="10298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24" name="직선 화살표 연결선 323"/>
          <p:cNvCxnSpPr>
            <a:stCxn id="426" idx="3"/>
            <a:endCxn id="415" idx="0"/>
          </p:cNvCxnSpPr>
          <p:nvPr/>
        </p:nvCxnSpPr>
        <p:spPr bwMode="auto">
          <a:xfrm>
            <a:off x="2263744" y="1145766"/>
            <a:ext cx="2573281" cy="53870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triangle"/>
          </a:ln>
          <a:effectLst/>
        </p:spPr>
      </p:cxnSp>
      <p:sp>
        <p:nvSpPr>
          <p:cNvPr id="325" name="직사각형 150"/>
          <p:cNvSpPr>
            <a:spLocks noChangeArrowheads="1"/>
          </p:cNvSpPr>
          <p:nvPr/>
        </p:nvSpPr>
        <p:spPr bwMode="auto">
          <a:xfrm>
            <a:off x="4426448" y="706413"/>
            <a:ext cx="1019831" cy="3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B2C </a:t>
            </a:r>
            <a:r>
              <a:rPr lang="ko-KR" alt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</a:t>
            </a:r>
          </a:p>
        </p:txBody>
      </p:sp>
      <p:sp>
        <p:nvSpPr>
          <p:cNvPr id="326" name="직사각형 325"/>
          <p:cNvSpPr/>
          <p:nvPr/>
        </p:nvSpPr>
        <p:spPr bwMode="auto">
          <a:xfrm>
            <a:off x="1047309" y="706543"/>
            <a:ext cx="1851789" cy="298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</a:t>
            </a:r>
            <a:r>
              <a:rPr lang="ko-KR" altLang="en-US" sz="1600" b="1" u="sng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품</a:t>
            </a:r>
            <a:r>
              <a:rPr lang="ko-KR" altLang="en-US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 </a:t>
            </a:r>
            <a:r>
              <a:rPr lang="ko-KR" altLang="en-US" sz="1600" b="1" u="sng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별도 개발 </a:t>
            </a:r>
            <a:r>
              <a:rPr lang="en-US" altLang="ko-KR" sz="1600" b="1" u="sng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endParaRPr lang="ko-KR" altLang="en-US" sz="1600" b="1" u="sng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27" name="Rectangle 7"/>
          <p:cNvSpPr>
            <a:spLocks noChangeArrowheads="1"/>
          </p:cNvSpPr>
          <p:nvPr/>
        </p:nvSpPr>
        <p:spPr bwMode="auto">
          <a:xfrm>
            <a:off x="6437349" y="670829"/>
            <a:ext cx="2764123" cy="2588401"/>
          </a:xfrm>
          <a:prstGeom prst="rect">
            <a:avLst/>
          </a:prstGeom>
          <a:solidFill>
            <a:srgbClr val="FFFFFF">
              <a:alpha val="10196"/>
            </a:srgbClr>
          </a:solidFill>
          <a:ln w="6350" algn="ctr">
            <a:solidFill>
              <a:srgbClr val="4D4D4D"/>
            </a:solidFill>
            <a:prstDash val="dash"/>
            <a:miter lim="800000"/>
            <a:headEnd/>
            <a:tailEnd/>
          </a:ln>
        </p:spPr>
        <p:txBody>
          <a:bodyPr vert="eaVert" wrap="none" anchor="b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100" b="1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28" name="그룹 327"/>
          <p:cNvGrpSpPr/>
          <p:nvPr/>
        </p:nvGrpSpPr>
        <p:grpSpPr>
          <a:xfrm>
            <a:off x="7292637" y="2020536"/>
            <a:ext cx="1137470" cy="479533"/>
            <a:chOff x="6975856" y="5329363"/>
            <a:chExt cx="1749769" cy="678577"/>
          </a:xfrm>
        </p:grpSpPr>
        <p:sp>
          <p:nvSpPr>
            <p:cNvPr id="395" name="AutoShape 34"/>
            <p:cNvSpPr>
              <a:spLocks noChangeAspect="1" noChangeArrowheads="1"/>
            </p:cNvSpPr>
            <p:nvPr/>
          </p:nvSpPr>
          <p:spPr bwMode="auto">
            <a:xfrm>
              <a:off x="6977756" y="5519841"/>
              <a:ext cx="875835" cy="213098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96" name="AutoShape 35"/>
            <p:cNvSpPr>
              <a:spLocks noChangeAspect="1" noChangeArrowheads="1"/>
            </p:cNvSpPr>
            <p:nvPr/>
          </p:nvSpPr>
          <p:spPr bwMode="auto">
            <a:xfrm>
              <a:off x="7853591" y="5519841"/>
              <a:ext cx="872034" cy="213098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97" name="AutoShape 36"/>
            <p:cNvSpPr>
              <a:spLocks noChangeAspect="1" noChangeArrowheads="1"/>
            </p:cNvSpPr>
            <p:nvPr/>
          </p:nvSpPr>
          <p:spPr bwMode="auto">
            <a:xfrm>
              <a:off x="7420423" y="5360315"/>
              <a:ext cx="872034" cy="213098"/>
            </a:xfrm>
            <a:prstGeom prst="diamond">
              <a:avLst/>
            </a:prstGeom>
            <a:solidFill>
              <a:srgbClr val="BBE0E3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98" name="AutoShape 37"/>
            <p:cNvSpPr>
              <a:spLocks noChangeAspect="1" noChangeArrowheads="1"/>
            </p:cNvSpPr>
            <p:nvPr/>
          </p:nvSpPr>
          <p:spPr bwMode="auto">
            <a:xfrm rot="16200000" flipH="1">
              <a:off x="8416068" y="5500764"/>
              <a:ext cx="182144" cy="436967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9" name="AutoShape 38"/>
            <p:cNvSpPr>
              <a:spLocks noChangeAspect="1" noChangeArrowheads="1"/>
            </p:cNvSpPr>
            <p:nvPr/>
          </p:nvSpPr>
          <p:spPr bwMode="auto">
            <a:xfrm rot="5400000">
              <a:off x="7100772" y="5503259"/>
              <a:ext cx="183335" cy="433167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0" name="AutoShape 39"/>
            <p:cNvSpPr>
              <a:spLocks noChangeAspect="1" noChangeArrowheads="1"/>
            </p:cNvSpPr>
            <p:nvPr/>
          </p:nvSpPr>
          <p:spPr bwMode="auto">
            <a:xfrm rot="16200000" flipH="1">
              <a:off x="8416069" y="5587669"/>
              <a:ext cx="182145" cy="436967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1" name="AutoShape 40"/>
            <p:cNvSpPr>
              <a:spLocks noChangeAspect="1" noChangeArrowheads="1"/>
            </p:cNvSpPr>
            <p:nvPr/>
          </p:nvSpPr>
          <p:spPr bwMode="auto">
            <a:xfrm rot="5400000">
              <a:off x="7100772" y="5592546"/>
              <a:ext cx="183335" cy="433167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2" name="AutoShape 41"/>
            <p:cNvSpPr>
              <a:spLocks noChangeAspect="1" noChangeArrowheads="1"/>
            </p:cNvSpPr>
            <p:nvPr/>
          </p:nvSpPr>
          <p:spPr bwMode="auto">
            <a:xfrm>
              <a:off x="7410923" y="5625795"/>
              <a:ext cx="875835" cy="215478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403" name="AutoShape 42"/>
            <p:cNvSpPr>
              <a:spLocks noChangeAspect="1" noChangeArrowheads="1"/>
            </p:cNvSpPr>
            <p:nvPr/>
          </p:nvSpPr>
          <p:spPr bwMode="auto">
            <a:xfrm rot="5400000">
              <a:off x="7540589" y="5603272"/>
              <a:ext cx="183335" cy="442668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4" name="AutoShape 43"/>
            <p:cNvSpPr>
              <a:spLocks noChangeAspect="1" noChangeArrowheads="1"/>
            </p:cNvSpPr>
            <p:nvPr/>
          </p:nvSpPr>
          <p:spPr bwMode="auto">
            <a:xfrm rot="5400000">
              <a:off x="7540589" y="5693750"/>
              <a:ext cx="183335" cy="442668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5" name="AutoShape 44"/>
            <p:cNvSpPr>
              <a:spLocks noChangeAspect="1" noChangeArrowheads="1"/>
            </p:cNvSpPr>
            <p:nvPr/>
          </p:nvSpPr>
          <p:spPr bwMode="auto">
            <a:xfrm rot="16200000" flipH="1">
              <a:off x="7976606" y="5609213"/>
              <a:ext cx="183335" cy="433167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6" name="AutoShape 45"/>
            <p:cNvSpPr>
              <a:spLocks noChangeAspect="1" noChangeArrowheads="1"/>
            </p:cNvSpPr>
            <p:nvPr/>
          </p:nvSpPr>
          <p:spPr bwMode="auto">
            <a:xfrm rot="16200000" flipH="1">
              <a:off x="7976606" y="5699689"/>
              <a:ext cx="183335" cy="433167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7" name="AutoShape 41"/>
            <p:cNvSpPr>
              <a:spLocks noChangeAspect="1" noChangeArrowheads="1"/>
            </p:cNvSpPr>
            <p:nvPr/>
          </p:nvSpPr>
          <p:spPr bwMode="auto">
            <a:xfrm>
              <a:off x="7410923" y="5329363"/>
              <a:ext cx="875835" cy="214288"/>
            </a:xfrm>
            <a:prstGeom prst="diamond">
              <a:avLst/>
            </a:prstGeom>
            <a:solidFill>
              <a:srgbClr val="C5003D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408" name="AutoShape 42"/>
            <p:cNvSpPr>
              <a:spLocks noChangeAspect="1" noChangeArrowheads="1"/>
            </p:cNvSpPr>
            <p:nvPr/>
          </p:nvSpPr>
          <p:spPr bwMode="auto">
            <a:xfrm rot="5400000">
              <a:off x="7541184" y="5306245"/>
              <a:ext cx="182145" cy="442668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9" name="AutoShape 44"/>
            <p:cNvSpPr>
              <a:spLocks noChangeAspect="1" noChangeArrowheads="1"/>
            </p:cNvSpPr>
            <p:nvPr/>
          </p:nvSpPr>
          <p:spPr bwMode="auto">
            <a:xfrm rot="16200000" flipH="1">
              <a:off x="7977201" y="5312186"/>
              <a:ext cx="182144" cy="433167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29" name="직사각형 328"/>
          <p:cNvSpPr/>
          <p:nvPr/>
        </p:nvSpPr>
        <p:spPr bwMode="auto">
          <a:xfrm>
            <a:off x="6927272" y="1786098"/>
            <a:ext cx="2053767" cy="271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MR major </a:t>
            </a:r>
            <a:r>
              <a:rPr lang="en-US" altLang="ko-KR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</a:t>
            </a:r>
            <a:r>
              <a:rPr lang="en-US" altLang="ko-KR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Feature </a:t>
            </a:r>
            <a:r>
              <a:rPr lang="ko-KR" altLang="en-US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추가</a:t>
            </a:r>
            <a:r>
              <a:rPr lang="en-US" altLang="ko-KR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0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30" name="그룹 135"/>
          <p:cNvGrpSpPr>
            <a:grpSpLocks/>
          </p:cNvGrpSpPr>
          <p:nvPr/>
        </p:nvGrpSpPr>
        <p:grpSpPr bwMode="auto">
          <a:xfrm>
            <a:off x="7275907" y="1289002"/>
            <a:ext cx="1050256" cy="392986"/>
            <a:chOff x="5440619" y="3654697"/>
            <a:chExt cx="1462214" cy="793341"/>
          </a:xfrm>
        </p:grpSpPr>
        <p:sp>
          <p:nvSpPr>
            <p:cNvPr id="383" name="AutoShape 34"/>
            <p:cNvSpPr>
              <a:spLocks noChangeAspect="1" noChangeArrowheads="1"/>
            </p:cNvSpPr>
            <p:nvPr/>
          </p:nvSpPr>
          <p:spPr bwMode="auto">
            <a:xfrm>
              <a:off x="5441875" y="3798027"/>
              <a:ext cx="731736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84" name="AutoShape 35"/>
            <p:cNvSpPr>
              <a:spLocks noChangeAspect="1" noChangeArrowheads="1"/>
            </p:cNvSpPr>
            <p:nvPr/>
          </p:nvSpPr>
          <p:spPr bwMode="auto">
            <a:xfrm>
              <a:off x="6173611" y="3798027"/>
              <a:ext cx="729221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85" name="AutoShape 36"/>
            <p:cNvSpPr>
              <a:spLocks noChangeAspect="1" noChangeArrowheads="1"/>
            </p:cNvSpPr>
            <p:nvPr/>
          </p:nvSpPr>
          <p:spPr bwMode="auto">
            <a:xfrm>
              <a:off x="5811515" y="3654697"/>
              <a:ext cx="729221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86" name="AutoShape 37"/>
            <p:cNvSpPr>
              <a:spLocks noChangeAspect="1" noChangeArrowheads="1"/>
            </p:cNvSpPr>
            <p:nvPr/>
          </p:nvSpPr>
          <p:spPr bwMode="auto">
            <a:xfrm rot="16200000" flipH="1">
              <a:off x="6598572" y="3881006"/>
              <a:ext cx="243911" cy="364611"/>
            </a:xfrm>
            <a:prstGeom prst="parallelogram">
              <a:avLst>
                <a:gd name="adj" fmla="val 58593"/>
              </a:avLst>
            </a:prstGeom>
            <a:solidFill>
              <a:srgbClr val="7030A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7" name="AutoShape 38"/>
            <p:cNvSpPr>
              <a:spLocks noChangeAspect="1" noChangeArrowheads="1"/>
            </p:cNvSpPr>
            <p:nvPr/>
          </p:nvSpPr>
          <p:spPr bwMode="auto">
            <a:xfrm rot="5400000">
              <a:off x="5499711" y="3883521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7030A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8" name="AutoShape 39"/>
            <p:cNvSpPr>
              <a:spLocks noChangeAspect="1" noChangeArrowheads="1"/>
            </p:cNvSpPr>
            <p:nvPr/>
          </p:nvSpPr>
          <p:spPr bwMode="auto">
            <a:xfrm rot="16200000" flipH="1">
              <a:off x="6598572" y="3996675"/>
              <a:ext cx="243911" cy="364611"/>
            </a:xfrm>
            <a:prstGeom prst="parallelogram">
              <a:avLst>
                <a:gd name="adj" fmla="val 58593"/>
              </a:avLst>
            </a:prstGeom>
            <a:solidFill>
              <a:srgbClr val="7030A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9" name="AutoShape 40"/>
            <p:cNvSpPr>
              <a:spLocks noChangeAspect="1" noChangeArrowheads="1"/>
            </p:cNvSpPr>
            <p:nvPr/>
          </p:nvSpPr>
          <p:spPr bwMode="auto">
            <a:xfrm rot="5400000">
              <a:off x="5499711" y="4001705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7030A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0" name="AutoShape 41"/>
            <p:cNvSpPr>
              <a:spLocks noChangeAspect="1" noChangeArrowheads="1"/>
            </p:cNvSpPr>
            <p:nvPr/>
          </p:nvSpPr>
          <p:spPr bwMode="auto">
            <a:xfrm>
              <a:off x="5803971" y="3938842"/>
              <a:ext cx="731736" cy="286659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91" name="AutoShape 42"/>
            <p:cNvSpPr>
              <a:spLocks noChangeAspect="1" noChangeArrowheads="1"/>
            </p:cNvSpPr>
            <p:nvPr/>
          </p:nvSpPr>
          <p:spPr bwMode="auto">
            <a:xfrm rot="5400000">
              <a:off x="5866836" y="4019307"/>
              <a:ext cx="243911" cy="369640"/>
            </a:xfrm>
            <a:prstGeom prst="parallelogram">
              <a:avLst>
                <a:gd name="adj" fmla="val 58593"/>
              </a:avLst>
            </a:prstGeom>
            <a:solidFill>
              <a:srgbClr val="7030A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2" name="AutoShape 43"/>
            <p:cNvSpPr>
              <a:spLocks noChangeAspect="1" noChangeArrowheads="1"/>
            </p:cNvSpPr>
            <p:nvPr/>
          </p:nvSpPr>
          <p:spPr bwMode="auto">
            <a:xfrm rot="5400000">
              <a:off x="5866836" y="4140006"/>
              <a:ext cx="243911" cy="369640"/>
            </a:xfrm>
            <a:prstGeom prst="parallelogram">
              <a:avLst>
                <a:gd name="adj" fmla="val 58593"/>
              </a:avLst>
            </a:prstGeom>
            <a:solidFill>
              <a:srgbClr val="7030A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3" name="AutoShape 44"/>
            <p:cNvSpPr>
              <a:spLocks noChangeAspect="1" noChangeArrowheads="1"/>
            </p:cNvSpPr>
            <p:nvPr/>
          </p:nvSpPr>
          <p:spPr bwMode="auto">
            <a:xfrm rot="16200000" flipH="1">
              <a:off x="6231445" y="4024336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7030A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94" name="AutoShape 45"/>
            <p:cNvSpPr>
              <a:spLocks noChangeAspect="1" noChangeArrowheads="1"/>
            </p:cNvSpPr>
            <p:nvPr/>
          </p:nvSpPr>
          <p:spPr bwMode="auto">
            <a:xfrm rot="16200000" flipH="1">
              <a:off x="6231445" y="4145035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7030A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31" name="직사각형 330"/>
          <p:cNvSpPr/>
          <p:nvPr/>
        </p:nvSpPr>
        <p:spPr bwMode="auto">
          <a:xfrm>
            <a:off x="7183036" y="1074258"/>
            <a:ext cx="1244251" cy="271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OS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업그레이드</a:t>
            </a:r>
            <a:endParaRPr lang="ko-KR" altLang="en-US" sz="14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32" name="직사각형 331"/>
          <p:cNvSpPr/>
          <p:nvPr/>
        </p:nvSpPr>
        <p:spPr bwMode="auto">
          <a:xfrm>
            <a:off x="6814010" y="2528189"/>
            <a:ext cx="2209258" cy="271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MR</a:t>
            </a:r>
            <a:r>
              <a:rPr lang="en-US" altLang="ko-KR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minor 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기능</a:t>
            </a:r>
            <a:r>
              <a:rPr lang="en-US" altLang="ko-KR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성능개선</a:t>
            </a:r>
            <a:r>
              <a:rPr lang="en-US" altLang="ko-KR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결함 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수정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10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33" name="그룹 95"/>
          <p:cNvGrpSpPr>
            <a:grpSpLocks/>
          </p:cNvGrpSpPr>
          <p:nvPr/>
        </p:nvGrpSpPr>
        <p:grpSpPr bwMode="auto">
          <a:xfrm>
            <a:off x="7329519" y="2769731"/>
            <a:ext cx="1138562" cy="401862"/>
            <a:chOff x="6212517" y="4786856"/>
            <a:chExt cx="1462217" cy="793343"/>
          </a:xfrm>
        </p:grpSpPr>
        <p:sp>
          <p:nvSpPr>
            <p:cNvPr id="371" name="AutoShape 34"/>
            <p:cNvSpPr>
              <a:spLocks noChangeAspect="1" noChangeArrowheads="1"/>
            </p:cNvSpPr>
            <p:nvPr/>
          </p:nvSpPr>
          <p:spPr bwMode="auto">
            <a:xfrm>
              <a:off x="6213774" y="4930185"/>
              <a:ext cx="731737" cy="284144"/>
            </a:xfrm>
            <a:prstGeom prst="diamond">
              <a:avLst/>
            </a:prstGeom>
            <a:pattFill prst="dkUpDiag">
              <a:fgClr>
                <a:srgbClr val="FFFFFF">
                  <a:lumMod val="50000"/>
                </a:srgbClr>
              </a:fgClr>
              <a:bgClr>
                <a:srgbClr val="FFFFFF"/>
              </a:bgClr>
            </a:patt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72" name="AutoShape 35"/>
            <p:cNvSpPr>
              <a:spLocks noChangeAspect="1" noChangeArrowheads="1"/>
            </p:cNvSpPr>
            <p:nvPr/>
          </p:nvSpPr>
          <p:spPr bwMode="auto">
            <a:xfrm>
              <a:off x="6945510" y="4930185"/>
              <a:ext cx="729222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73" name="AutoShape 36"/>
            <p:cNvSpPr>
              <a:spLocks noChangeAspect="1" noChangeArrowheads="1"/>
            </p:cNvSpPr>
            <p:nvPr/>
          </p:nvSpPr>
          <p:spPr bwMode="auto">
            <a:xfrm>
              <a:off x="6583414" y="4786856"/>
              <a:ext cx="729222" cy="284144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74" name="AutoShape 37"/>
            <p:cNvSpPr>
              <a:spLocks noChangeAspect="1" noChangeArrowheads="1"/>
            </p:cNvSpPr>
            <p:nvPr/>
          </p:nvSpPr>
          <p:spPr bwMode="auto">
            <a:xfrm rot="16200000" flipH="1">
              <a:off x="7370472" y="5013164"/>
              <a:ext cx="243911" cy="364611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5" name="AutoShape 38"/>
            <p:cNvSpPr>
              <a:spLocks noChangeAspect="1" noChangeArrowheads="1"/>
            </p:cNvSpPr>
            <p:nvPr/>
          </p:nvSpPr>
          <p:spPr bwMode="auto">
            <a:xfrm rot="5400000">
              <a:off x="6271609" y="5015679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6" name="AutoShape 39"/>
            <p:cNvSpPr>
              <a:spLocks noChangeAspect="1" noChangeArrowheads="1"/>
            </p:cNvSpPr>
            <p:nvPr/>
          </p:nvSpPr>
          <p:spPr bwMode="auto">
            <a:xfrm rot="16200000" flipH="1">
              <a:off x="7370473" y="5128834"/>
              <a:ext cx="243911" cy="364611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7" name="AutoShape 40"/>
            <p:cNvSpPr>
              <a:spLocks noChangeAspect="1" noChangeArrowheads="1"/>
            </p:cNvSpPr>
            <p:nvPr/>
          </p:nvSpPr>
          <p:spPr bwMode="auto">
            <a:xfrm rot="5400000">
              <a:off x="6271611" y="5133864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8" name="AutoShape 41"/>
            <p:cNvSpPr>
              <a:spLocks noChangeAspect="1" noChangeArrowheads="1"/>
            </p:cNvSpPr>
            <p:nvPr/>
          </p:nvSpPr>
          <p:spPr bwMode="auto">
            <a:xfrm>
              <a:off x="6575870" y="5071000"/>
              <a:ext cx="731737" cy="286659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 eaLnBrk="0" latinLnBrk="0" hangingPunct="0">
                <a:defRPr/>
              </a:pPr>
              <a:r>
                <a:rPr kumimoji="0" lang="en-GB" altLang="ko-KR" sz="9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…</a:t>
              </a:r>
            </a:p>
          </p:txBody>
        </p:sp>
        <p:sp>
          <p:nvSpPr>
            <p:cNvPr id="379" name="AutoShape 42"/>
            <p:cNvSpPr>
              <a:spLocks noChangeAspect="1" noChangeArrowheads="1"/>
            </p:cNvSpPr>
            <p:nvPr/>
          </p:nvSpPr>
          <p:spPr bwMode="auto">
            <a:xfrm rot="5400000">
              <a:off x="6638734" y="5151473"/>
              <a:ext cx="243911" cy="369640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0" name="AutoShape 43"/>
            <p:cNvSpPr>
              <a:spLocks noChangeAspect="1" noChangeArrowheads="1"/>
            </p:cNvSpPr>
            <p:nvPr/>
          </p:nvSpPr>
          <p:spPr bwMode="auto">
            <a:xfrm rot="5400000">
              <a:off x="6638733" y="5272173"/>
              <a:ext cx="243911" cy="369640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defRPr/>
              </a:pPr>
              <a:endParaRPr kumimoji="0" lang="ko-KR" altLang="en-US" sz="9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1" name="AutoShape 44"/>
            <p:cNvSpPr>
              <a:spLocks noChangeAspect="1" noChangeArrowheads="1"/>
            </p:cNvSpPr>
            <p:nvPr/>
          </p:nvSpPr>
          <p:spPr bwMode="auto">
            <a:xfrm rot="16200000" flipH="1">
              <a:off x="7003339" y="5156492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2" name="AutoShape 45"/>
            <p:cNvSpPr>
              <a:spLocks noChangeAspect="1" noChangeArrowheads="1"/>
            </p:cNvSpPr>
            <p:nvPr/>
          </p:nvSpPr>
          <p:spPr bwMode="auto">
            <a:xfrm rot="16200000" flipH="1">
              <a:off x="7003338" y="5277196"/>
              <a:ext cx="243911" cy="362096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34" name="직사각형 150"/>
          <p:cNvSpPr>
            <a:spLocks noChangeArrowheads="1"/>
          </p:cNvSpPr>
          <p:nvPr/>
        </p:nvSpPr>
        <p:spPr bwMode="auto">
          <a:xfrm>
            <a:off x="7103004" y="706413"/>
            <a:ext cx="1851789" cy="29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출시</a:t>
            </a:r>
            <a:r>
              <a:rPr lang="en-US" altLang="ko-KR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600" b="1" u="sng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후 </a:t>
            </a:r>
            <a:r>
              <a:rPr lang="en-US" altLang="ko-KR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r>
              <a:rPr lang="ko-KR" altLang="en-US" sz="1600" b="1" u="sng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유지보수 </a:t>
            </a:r>
            <a:endParaRPr lang="ko-KR" altLang="en-US" sz="1600" b="1" u="sng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35" name="그룹 86"/>
          <p:cNvGrpSpPr>
            <a:grpSpLocks/>
          </p:cNvGrpSpPr>
          <p:nvPr/>
        </p:nvGrpSpPr>
        <p:grpSpPr bwMode="auto">
          <a:xfrm>
            <a:off x="1308979" y="1711334"/>
            <a:ext cx="973457" cy="309120"/>
            <a:chOff x="1262613" y="4293096"/>
            <a:chExt cx="990734" cy="466449"/>
          </a:xfrm>
        </p:grpSpPr>
        <p:sp>
          <p:nvSpPr>
            <p:cNvPr id="368" name="AutoShape 13"/>
            <p:cNvSpPr>
              <a:spLocks noChangeAspect="1" noChangeArrowheads="1"/>
            </p:cNvSpPr>
            <p:nvPr/>
          </p:nvSpPr>
          <p:spPr bwMode="auto">
            <a:xfrm>
              <a:off x="1262613" y="4293096"/>
              <a:ext cx="990734" cy="349522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10800" rIns="10800" anchor="ctr"/>
            <a:lstStyle/>
            <a:p>
              <a:pPr algn="ctr" eaLnBrk="0" latinLnBrk="0" hangingPunct="0">
                <a:defRPr/>
              </a:pPr>
              <a:r>
                <a:rPr kumimoji="0" lang="en-US" altLang="ko-KR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 </a:t>
              </a:r>
              <a:r>
                <a:rPr kumimoji="0" lang="ko-KR" altLang="en-US" sz="1100" b="1" kern="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플랫폼</a:t>
              </a:r>
              <a:endParaRPr kumimoji="0" lang="en-GB" altLang="ko-KR" sz="11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9" name="AutoShape 14"/>
            <p:cNvSpPr>
              <a:spLocks noChangeAspect="1" noChangeArrowheads="1"/>
            </p:cNvSpPr>
            <p:nvPr/>
          </p:nvSpPr>
          <p:spPr bwMode="auto">
            <a:xfrm rot="16200000" flipH="1">
              <a:off x="1853532" y="4366017"/>
              <a:ext cx="294202" cy="492853"/>
            </a:xfrm>
            <a:prstGeom prst="parallelogram">
              <a:avLst>
                <a:gd name="adj" fmla="val 58593"/>
              </a:avLst>
            </a:prstGeom>
            <a:solidFill>
              <a:srgbClr val="7030A0"/>
            </a:solidFill>
            <a:ln w="6350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70" name="AutoShape 15"/>
            <p:cNvSpPr>
              <a:spLocks noChangeAspect="1" noChangeArrowheads="1"/>
            </p:cNvSpPr>
            <p:nvPr/>
          </p:nvSpPr>
          <p:spPr bwMode="auto">
            <a:xfrm rot="5400000">
              <a:off x="1365709" y="4363501"/>
              <a:ext cx="294202" cy="495368"/>
            </a:xfrm>
            <a:prstGeom prst="parallelogram">
              <a:avLst>
                <a:gd name="adj" fmla="val 58593"/>
              </a:avLst>
            </a:prstGeom>
            <a:solidFill>
              <a:srgbClr val="7030A0"/>
            </a:solidFill>
            <a:ln w="6350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36" name="직사각형 150"/>
          <p:cNvSpPr>
            <a:spLocks noChangeArrowheads="1"/>
          </p:cNvSpPr>
          <p:nvPr/>
        </p:nvSpPr>
        <p:spPr bwMode="auto">
          <a:xfrm>
            <a:off x="4426450" y="990276"/>
            <a:ext cx="1019830" cy="3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B2B </a:t>
            </a:r>
            <a:r>
              <a:rPr lang="ko-KR" alt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</a:t>
            </a:r>
          </a:p>
        </p:txBody>
      </p:sp>
      <p:sp>
        <p:nvSpPr>
          <p:cNvPr id="337" name="직사각형 336"/>
          <p:cNvSpPr/>
          <p:nvPr/>
        </p:nvSpPr>
        <p:spPr>
          <a:xfrm>
            <a:off x="4138427" y="788374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6748647" y="761947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6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1036122" y="1015044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1036122" y="1441821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14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1036122" y="2087937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13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4138427" y="1065007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3" name="직사각형 150"/>
          <p:cNvSpPr>
            <a:spLocks noChangeArrowheads="1"/>
          </p:cNvSpPr>
          <p:nvPr/>
        </p:nvSpPr>
        <p:spPr bwMode="auto">
          <a:xfrm>
            <a:off x="4350307" y="1286451"/>
            <a:ext cx="1258678" cy="3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자동차 부품</a:t>
            </a:r>
          </a:p>
        </p:txBody>
      </p:sp>
      <p:sp>
        <p:nvSpPr>
          <p:cNvPr id="344" name="직사각형 343"/>
          <p:cNvSpPr/>
          <p:nvPr/>
        </p:nvSpPr>
        <p:spPr>
          <a:xfrm>
            <a:off x="4138427" y="1355577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5" name="직사각형 150"/>
          <p:cNvSpPr>
            <a:spLocks noChangeArrowheads="1"/>
          </p:cNvSpPr>
          <p:nvPr/>
        </p:nvSpPr>
        <p:spPr bwMode="auto">
          <a:xfrm>
            <a:off x="4350307" y="2771841"/>
            <a:ext cx="1024639" cy="3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b="1" u="sng" kern="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IoST</a:t>
            </a:r>
            <a:r>
              <a:rPr lang="ko-KR" altLang="en-US" b="1" u="sng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</a:t>
            </a:r>
            <a:endParaRPr lang="ko-KR" altLang="en-US" b="1" u="sng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46" name="직사각형 345"/>
          <p:cNvSpPr/>
          <p:nvPr/>
        </p:nvSpPr>
        <p:spPr>
          <a:xfrm>
            <a:off x="4138427" y="2846573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47" name="그룹 108"/>
          <p:cNvGrpSpPr>
            <a:grpSpLocks/>
          </p:cNvGrpSpPr>
          <p:nvPr/>
        </p:nvGrpSpPr>
        <p:grpSpPr bwMode="auto">
          <a:xfrm>
            <a:off x="1316800" y="2455577"/>
            <a:ext cx="964766" cy="302783"/>
            <a:chOff x="1257584" y="4869160"/>
            <a:chExt cx="1006106" cy="467706"/>
          </a:xfrm>
        </p:grpSpPr>
        <p:sp>
          <p:nvSpPr>
            <p:cNvPr id="365" name="AutoShape 10"/>
            <p:cNvSpPr>
              <a:spLocks noChangeAspect="1" noChangeArrowheads="1"/>
            </p:cNvSpPr>
            <p:nvPr/>
          </p:nvSpPr>
          <p:spPr bwMode="auto">
            <a:xfrm>
              <a:off x="1267929" y="4869160"/>
              <a:ext cx="995761" cy="347008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800" rIns="10800" anchor="ctr"/>
            <a:lstStyle/>
            <a:p>
              <a:pPr algn="ctr" eaLnBrk="0" latinLnBrk="0" hangingPunct="0">
                <a:defRPr/>
              </a:pPr>
              <a:r>
                <a:rPr kumimoji="0" lang="en-GB" altLang="ko-KR" sz="1100" b="1" kern="0" dirty="0" smtClean="0">
                  <a:solidFill>
                    <a:srgbClr val="FFFFFF">
                      <a:lumMod val="50000"/>
                    </a:srgbClr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SW</a:t>
              </a:r>
              <a:r>
                <a:rPr kumimoji="0" lang="ko-KR" altLang="en-US" sz="1100" b="1" kern="0" dirty="0" smtClean="0">
                  <a:solidFill>
                    <a:srgbClr val="FFFFFF">
                      <a:lumMod val="50000"/>
                    </a:srgbClr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모듈</a:t>
              </a:r>
              <a:endParaRPr kumimoji="0" lang="en-GB" altLang="ko-KR" sz="1100" b="1" kern="0" dirty="0" smtClean="0">
                <a:solidFill>
                  <a:srgbClr val="FFFFFF">
                    <a:lumMod val="50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6" name="AutoShape 11"/>
            <p:cNvSpPr>
              <a:spLocks noChangeAspect="1" noChangeArrowheads="1"/>
            </p:cNvSpPr>
            <p:nvPr/>
          </p:nvSpPr>
          <p:spPr bwMode="auto">
            <a:xfrm rot="16200000" flipH="1">
              <a:off x="1853532" y="4942081"/>
              <a:ext cx="296717" cy="492853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7" name="AutoShape 12"/>
            <p:cNvSpPr>
              <a:spLocks noChangeAspect="1" noChangeArrowheads="1"/>
            </p:cNvSpPr>
            <p:nvPr/>
          </p:nvSpPr>
          <p:spPr bwMode="auto">
            <a:xfrm rot="5400000">
              <a:off x="1358166" y="4939567"/>
              <a:ext cx="296717" cy="497882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1036122" y="2486003"/>
            <a:ext cx="216000" cy="23400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49" name="직선 화살표 연결선 348"/>
          <p:cNvCxnSpPr>
            <a:endCxn id="421" idx="0"/>
          </p:cNvCxnSpPr>
          <p:nvPr/>
        </p:nvCxnSpPr>
        <p:spPr bwMode="auto">
          <a:xfrm flipV="1">
            <a:off x="2266825" y="2146147"/>
            <a:ext cx="2499445" cy="434051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triangle"/>
          </a:ln>
          <a:effectLst/>
        </p:spPr>
      </p:cxnSp>
      <p:sp>
        <p:nvSpPr>
          <p:cNvPr id="350" name="직사각형 150"/>
          <p:cNvSpPr>
            <a:spLocks noChangeArrowheads="1"/>
          </p:cNvSpPr>
          <p:nvPr/>
        </p:nvSpPr>
        <p:spPr bwMode="auto">
          <a:xfrm>
            <a:off x="3714834" y="2414807"/>
            <a:ext cx="24772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신규 유형 </a:t>
            </a:r>
            <a:r>
              <a:rPr lang="en-US" altLang="ko-KR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AI/Connected </a:t>
            </a:r>
            <a:r>
              <a:rPr lang="ko-KR" altLang="en-US" sz="1600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</a:t>
            </a:r>
          </a:p>
        </p:txBody>
      </p:sp>
      <p:sp>
        <p:nvSpPr>
          <p:cNvPr id="351" name="직사각형 350"/>
          <p:cNvSpPr/>
          <p:nvPr/>
        </p:nvSpPr>
        <p:spPr>
          <a:xfrm>
            <a:off x="3584848" y="2467084"/>
            <a:ext cx="216000" cy="234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2" name="직사각형 150"/>
          <p:cNvSpPr>
            <a:spLocks noChangeArrowheads="1"/>
          </p:cNvSpPr>
          <p:nvPr/>
        </p:nvSpPr>
        <p:spPr bwMode="auto">
          <a:xfrm>
            <a:off x="4251898" y="3430141"/>
            <a:ext cx="199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</a:t>
            </a:r>
            <a:r>
              <a:rPr lang="en-US" altLang="ko-KR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Biz.</a:t>
            </a:r>
            <a:r>
              <a:rPr lang="ko-KR" altLang="en-US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서버 </a:t>
            </a:r>
            <a:r>
              <a:rPr lang="en-US" altLang="ko-KR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</a:t>
            </a:r>
            <a:endParaRPr lang="ko-KR" altLang="en-US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3" name="직사각형 352"/>
          <p:cNvSpPr/>
          <p:nvPr/>
        </p:nvSpPr>
        <p:spPr>
          <a:xfrm>
            <a:off x="4040018" y="3488807"/>
            <a:ext cx="216000" cy="252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11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983973" y="2218066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defRPr/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ODM 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제품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(SW)</a:t>
            </a:r>
            <a:endParaRPr lang="ko-KR" altLang="en-US" sz="105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355" name="직사각형 150"/>
          <p:cNvSpPr>
            <a:spLocks noChangeArrowheads="1"/>
          </p:cNvSpPr>
          <p:nvPr/>
        </p:nvSpPr>
        <p:spPr bwMode="auto">
          <a:xfrm>
            <a:off x="7082193" y="3430141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</a:t>
            </a:r>
            <a:r>
              <a:rPr lang="en-US" altLang="ko-KR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Biz.(</a:t>
            </a:r>
            <a:r>
              <a:rPr lang="ko-KR" altLang="en-US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앱</a:t>
            </a:r>
            <a:r>
              <a:rPr lang="en-US" altLang="ko-KR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SW</a:t>
            </a:r>
            <a:endParaRPr lang="ko-KR" altLang="en-US" b="1" u="sng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6" name="직사각형 355"/>
          <p:cNvSpPr/>
          <p:nvPr/>
        </p:nvSpPr>
        <p:spPr>
          <a:xfrm>
            <a:off x="6870313" y="3488807"/>
            <a:ext cx="216000" cy="252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12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7" name="직사각형 356"/>
          <p:cNvSpPr/>
          <p:nvPr/>
        </p:nvSpPr>
        <p:spPr>
          <a:xfrm>
            <a:off x="1922661" y="2993880"/>
            <a:ext cx="216000" cy="252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10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8" name="직사각형 150"/>
          <p:cNvSpPr>
            <a:spLocks noChangeArrowheads="1"/>
          </p:cNvSpPr>
          <p:nvPr/>
        </p:nvSpPr>
        <p:spPr bwMode="auto">
          <a:xfrm>
            <a:off x="1523404" y="3430141"/>
            <a:ext cx="17860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</a:t>
            </a:r>
            <a:r>
              <a:rPr lang="en-US" altLang="ko-KR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Biz.</a:t>
            </a:r>
            <a:r>
              <a:rPr lang="ko-KR" altLang="en-US" b="1" u="sng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서비스</a:t>
            </a:r>
          </a:p>
        </p:txBody>
      </p:sp>
      <p:sp>
        <p:nvSpPr>
          <p:cNvPr id="359" name="직사각형 358"/>
          <p:cNvSpPr/>
          <p:nvPr/>
        </p:nvSpPr>
        <p:spPr>
          <a:xfrm>
            <a:off x="1289626" y="3488807"/>
            <a:ext cx="216000" cy="252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9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60" name="그룹 108"/>
          <p:cNvGrpSpPr>
            <a:grpSpLocks/>
          </p:cNvGrpSpPr>
          <p:nvPr/>
        </p:nvGrpSpPr>
        <p:grpSpPr bwMode="auto">
          <a:xfrm>
            <a:off x="2144054" y="2979393"/>
            <a:ext cx="964766" cy="302783"/>
            <a:chOff x="1257584" y="4869160"/>
            <a:chExt cx="1006106" cy="467706"/>
          </a:xfrm>
        </p:grpSpPr>
        <p:sp>
          <p:nvSpPr>
            <p:cNvPr id="362" name="AutoShape 10"/>
            <p:cNvSpPr>
              <a:spLocks noChangeAspect="1" noChangeArrowheads="1"/>
            </p:cNvSpPr>
            <p:nvPr/>
          </p:nvSpPr>
          <p:spPr bwMode="auto">
            <a:xfrm>
              <a:off x="1267929" y="4869160"/>
              <a:ext cx="995761" cy="347008"/>
            </a:xfrm>
            <a:prstGeom prst="diamond">
              <a:avLst/>
            </a:prstGeom>
            <a:solidFill>
              <a:srgbClr val="FFFFFF">
                <a:alpha val="39999"/>
              </a:srgbClr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800" rIns="10800" anchor="ctr"/>
            <a:lstStyle/>
            <a:p>
              <a:pPr algn="ctr" eaLnBrk="0" latinLnBrk="0" hangingPunct="0">
                <a:defRPr/>
              </a:pPr>
              <a:r>
                <a:rPr kumimoji="0" lang="ko-KR" altLang="en-US" sz="1000" b="1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제품연동</a:t>
              </a:r>
              <a:r>
                <a:rPr kumimoji="0" lang="en-US" altLang="ko-KR" sz="1000" b="1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000" b="1" kern="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관제서버</a:t>
              </a:r>
            </a:p>
          </p:txBody>
        </p:sp>
        <p:sp>
          <p:nvSpPr>
            <p:cNvPr id="363" name="AutoShape 11"/>
            <p:cNvSpPr>
              <a:spLocks noChangeAspect="1" noChangeArrowheads="1"/>
            </p:cNvSpPr>
            <p:nvPr/>
          </p:nvSpPr>
          <p:spPr bwMode="auto">
            <a:xfrm rot="16200000" flipH="1">
              <a:off x="1853532" y="4942081"/>
              <a:ext cx="296717" cy="492853"/>
            </a:xfrm>
            <a:prstGeom prst="parallelogram">
              <a:avLst>
                <a:gd name="adj" fmla="val 58593"/>
              </a:avLst>
            </a:prstGeom>
            <a:solidFill>
              <a:srgbClr val="80808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4" name="AutoShape 12"/>
            <p:cNvSpPr>
              <a:spLocks noChangeAspect="1" noChangeArrowheads="1"/>
            </p:cNvSpPr>
            <p:nvPr/>
          </p:nvSpPr>
          <p:spPr bwMode="auto">
            <a:xfrm rot="5400000">
              <a:off x="1358166" y="4939567"/>
              <a:ext cx="296717" cy="497882"/>
            </a:xfrm>
            <a:prstGeom prst="parallelogram">
              <a:avLst>
                <a:gd name="adj" fmla="val 58593"/>
              </a:avLst>
            </a:prstGeom>
            <a:solidFill>
              <a:srgbClr val="808080">
                <a:alpha val="59999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lIns="45720" rIns="45720" anchor="ctr"/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endParaRPr kumimoji="0" lang="ko-KR" altLang="en-US" sz="1100" b="1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61" name="Freeform 5"/>
          <p:cNvSpPr>
            <a:spLocks/>
          </p:cNvSpPr>
          <p:nvPr/>
        </p:nvSpPr>
        <p:spPr bwMode="gray">
          <a:xfrm rot="15350120">
            <a:off x="3101373" y="2651920"/>
            <a:ext cx="576000" cy="576000"/>
          </a:xfrm>
          <a:custGeom>
            <a:avLst/>
            <a:gdLst>
              <a:gd name="T0" fmla="*/ 53 w 1699"/>
              <a:gd name="T1" fmla="*/ 495 h 1522"/>
              <a:gd name="T2" fmla="*/ 8 w 1699"/>
              <a:gd name="T3" fmla="*/ 652 h 1522"/>
              <a:gd name="T4" fmla="*/ 1 w 1699"/>
              <a:gd name="T5" fmla="*/ 814 h 1522"/>
              <a:gd name="T6" fmla="*/ 34 w 1699"/>
              <a:gd name="T7" fmla="*/ 975 h 1522"/>
              <a:gd name="T8" fmla="*/ 104 w 1699"/>
              <a:gd name="T9" fmla="*/ 1125 h 1522"/>
              <a:gd name="T10" fmla="*/ 207 w 1699"/>
              <a:gd name="T11" fmla="*/ 1258 h 1522"/>
              <a:gd name="T12" fmla="*/ 340 w 1699"/>
              <a:gd name="T13" fmla="*/ 1370 h 1522"/>
              <a:gd name="T14" fmla="*/ 496 w 1699"/>
              <a:gd name="T15" fmla="*/ 1453 h 1522"/>
              <a:gd name="T16" fmla="*/ 668 w 1699"/>
              <a:gd name="T17" fmla="*/ 1503 h 1522"/>
              <a:gd name="T18" fmla="*/ 849 w 1699"/>
              <a:gd name="T19" fmla="*/ 1521 h 1522"/>
              <a:gd name="T20" fmla="*/ 1030 w 1699"/>
              <a:gd name="T21" fmla="*/ 1503 h 1522"/>
              <a:gd name="T22" fmla="*/ 1201 w 1699"/>
              <a:gd name="T23" fmla="*/ 1453 h 1522"/>
              <a:gd name="T24" fmla="*/ 1358 w 1699"/>
              <a:gd name="T25" fmla="*/ 1370 h 1522"/>
              <a:gd name="T26" fmla="*/ 1491 w 1699"/>
              <a:gd name="T27" fmla="*/ 1258 h 1522"/>
              <a:gd name="T28" fmla="*/ 1594 w 1699"/>
              <a:gd name="T29" fmla="*/ 1125 h 1522"/>
              <a:gd name="T30" fmla="*/ 1663 w 1699"/>
              <a:gd name="T31" fmla="*/ 975 h 1522"/>
              <a:gd name="T32" fmla="*/ 1696 w 1699"/>
              <a:gd name="T33" fmla="*/ 814 h 1522"/>
              <a:gd name="T34" fmla="*/ 1689 w 1699"/>
              <a:gd name="T35" fmla="*/ 650 h 1522"/>
              <a:gd name="T36" fmla="*/ 1642 w 1699"/>
              <a:gd name="T37" fmla="*/ 489 h 1522"/>
              <a:gd name="T38" fmla="*/ 1559 w 1699"/>
              <a:gd name="T39" fmla="*/ 343 h 1522"/>
              <a:gd name="T40" fmla="*/ 1441 w 1699"/>
              <a:gd name="T41" fmla="*/ 215 h 1522"/>
              <a:gd name="T42" fmla="*/ 1296 w 1699"/>
              <a:gd name="T43" fmla="*/ 113 h 1522"/>
              <a:gd name="T44" fmla="*/ 1129 w 1699"/>
              <a:gd name="T45" fmla="*/ 41 h 1522"/>
              <a:gd name="T46" fmla="*/ 949 w 1699"/>
              <a:gd name="T47" fmla="*/ 5 h 1522"/>
              <a:gd name="T48" fmla="*/ 765 w 1699"/>
              <a:gd name="T49" fmla="*/ 3 h 1522"/>
              <a:gd name="T50" fmla="*/ 585 w 1699"/>
              <a:gd name="T51" fmla="*/ 37 h 1522"/>
              <a:gd name="T52" fmla="*/ 416 w 1699"/>
              <a:gd name="T53" fmla="*/ 105 h 1522"/>
              <a:gd name="T54" fmla="*/ 268 w 1699"/>
              <a:gd name="T55" fmla="*/ 204 h 1522"/>
              <a:gd name="T56" fmla="*/ 440 w 1699"/>
              <a:gd name="T57" fmla="*/ 268 h 1522"/>
              <a:gd name="T58" fmla="*/ 650 w 1699"/>
              <a:gd name="T59" fmla="*/ 427 h 1522"/>
              <a:gd name="T60" fmla="*/ 766 w 1699"/>
              <a:gd name="T61" fmla="*/ 388 h 1522"/>
              <a:gd name="T62" fmla="*/ 890 w 1699"/>
              <a:gd name="T63" fmla="*/ 381 h 1522"/>
              <a:gd name="T64" fmla="*/ 1011 w 1699"/>
              <a:gd name="T65" fmla="*/ 407 h 1522"/>
              <a:gd name="T66" fmla="*/ 1119 w 1699"/>
              <a:gd name="T67" fmla="*/ 466 h 1522"/>
              <a:gd name="T68" fmla="*/ 1203 w 1699"/>
              <a:gd name="T69" fmla="*/ 548 h 1522"/>
              <a:gd name="T70" fmla="*/ 1256 w 1699"/>
              <a:gd name="T71" fmla="*/ 649 h 1522"/>
              <a:gd name="T72" fmla="*/ 1273 w 1699"/>
              <a:gd name="T73" fmla="*/ 760 h 1522"/>
              <a:gd name="T74" fmla="*/ 1253 w 1699"/>
              <a:gd name="T75" fmla="*/ 874 h 1522"/>
              <a:gd name="T76" fmla="*/ 1197 w 1699"/>
              <a:gd name="T77" fmla="*/ 978 h 1522"/>
              <a:gd name="T78" fmla="*/ 1109 w 1699"/>
              <a:gd name="T79" fmla="*/ 1061 h 1522"/>
              <a:gd name="T80" fmla="*/ 996 w 1699"/>
              <a:gd name="T81" fmla="*/ 1117 h 1522"/>
              <a:gd name="T82" fmla="*/ 870 w 1699"/>
              <a:gd name="T83" fmla="*/ 1140 h 1522"/>
              <a:gd name="T84" fmla="*/ 742 w 1699"/>
              <a:gd name="T85" fmla="*/ 1128 h 1522"/>
              <a:gd name="T86" fmla="*/ 624 w 1699"/>
              <a:gd name="T87" fmla="*/ 1084 h 1522"/>
              <a:gd name="T88" fmla="*/ 526 w 1699"/>
              <a:gd name="T89" fmla="*/ 1008 h 1522"/>
              <a:gd name="T90" fmla="*/ 458 w 1699"/>
              <a:gd name="T91" fmla="*/ 910 h 1522"/>
              <a:gd name="T92" fmla="*/ 426 w 1699"/>
              <a:gd name="T93" fmla="*/ 798 h 1522"/>
              <a:gd name="T94" fmla="*/ 435 w 1699"/>
              <a:gd name="T95" fmla="*/ 687 h 1522"/>
              <a:gd name="T96" fmla="*/ 473 w 1699"/>
              <a:gd name="T97" fmla="*/ 583 h 1522"/>
              <a:gd name="T98" fmla="*/ 551 w 1699"/>
              <a:gd name="T99" fmla="*/ 493 h 1522"/>
              <a:gd name="T100" fmla="*/ 280 w 1699"/>
              <a:gd name="T101" fmla="*/ 308 h 1522"/>
              <a:gd name="T102" fmla="*/ 104 w 1699"/>
              <a:gd name="T103" fmla="*/ 397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9" h="1522">
                <a:moveTo>
                  <a:pt x="104" y="397"/>
                </a:moveTo>
                <a:lnTo>
                  <a:pt x="76" y="444"/>
                </a:lnTo>
                <a:lnTo>
                  <a:pt x="53" y="495"/>
                </a:lnTo>
                <a:lnTo>
                  <a:pt x="34" y="546"/>
                </a:lnTo>
                <a:lnTo>
                  <a:pt x="18" y="598"/>
                </a:lnTo>
                <a:lnTo>
                  <a:pt x="8" y="652"/>
                </a:lnTo>
                <a:lnTo>
                  <a:pt x="1" y="706"/>
                </a:lnTo>
                <a:lnTo>
                  <a:pt x="0" y="760"/>
                </a:lnTo>
                <a:lnTo>
                  <a:pt x="1" y="814"/>
                </a:lnTo>
                <a:lnTo>
                  <a:pt x="8" y="868"/>
                </a:lnTo>
                <a:lnTo>
                  <a:pt x="20" y="922"/>
                </a:lnTo>
                <a:lnTo>
                  <a:pt x="34" y="975"/>
                </a:lnTo>
                <a:lnTo>
                  <a:pt x="54" y="1025"/>
                </a:lnTo>
                <a:lnTo>
                  <a:pt x="76" y="1076"/>
                </a:lnTo>
                <a:lnTo>
                  <a:pt x="104" y="1125"/>
                </a:lnTo>
                <a:lnTo>
                  <a:pt x="134" y="1172"/>
                </a:lnTo>
                <a:lnTo>
                  <a:pt x="169" y="1216"/>
                </a:lnTo>
                <a:lnTo>
                  <a:pt x="207" y="1258"/>
                </a:lnTo>
                <a:lnTo>
                  <a:pt x="249" y="1298"/>
                </a:lnTo>
                <a:lnTo>
                  <a:pt x="293" y="1335"/>
                </a:lnTo>
                <a:lnTo>
                  <a:pt x="340" y="1370"/>
                </a:lnTo>
                <a:lnTo>
                  <a:pt x="390" y="1400"/>
                </a:lnTo>
                <a:lnTo>
                  <a:pt x="442" y="1428"/>
                </a:lnTo>
                <a:lnTo>
                  <a:pt x="496" y="1453"/>
                </a:lnTo>
                <a:lnTo>
                  <a:pt x="552" y="1473"/>
                </a:lnTo>
                <a:lnTo>
                  <a:pt x="609" y="1490"/>
                </a:lnTo>
                <a:lnTo>
                  <a:pt x="668" y="1503"/>
                </a:lnTo>
                <a:lnTo>
                  <a:pt x="728" y="1513"/>
                </a:lnTo>
                <a:lnTo>
                  <a:pt x="788" y="1519"/>
                </a:lnTo>
                <a:lnTo>
                  <a:pt x="849" y="1521"/>
                </a:lnTo>
                <a:lnTo>
                  <a:pt x="910" y="1519"/>
                </a:lnTo>
                <a:lnTo>
                  <a:pt x="970" y="1513"/>
                </a:lnTo>
                <a:lnTo>
                  <a:pt x="1030" y="1503"/>
                </a:lnTo>
                <a:lnTo>
                  <a:pt x="1088" y="1490"/>
                </a:lnTo>
                <a:lnTo>
                  <a:pt x="1145" y="1473"/>
                </a:lnTo>
                <a:lnTo>
                  <a:pt x="1201" y="1453"/>
                </a:lnTo>
                <a:lnTo>
                  <a:pt x="1256" y="1428"/>
                </a:lnTo>
                <a:lnTo>
                  <a:pt x="1308" y="1400"/>
                </a:lnTo>
                <a:lnTo>
                  <a:pt x="1358" y="1370"/>
                </a:lnTo>
                <a:lnTo>
                  <a:pt x="1405" y="1335"/>
                </a:lnTo>
                <a:lnTo>
                  <a:pt x="1449" y="1298"/>
                </a:lnTo>
                <a:lnTo>
                  <a:pt x="1491" y="1258"/>
                </a:lnTo>
                <a:lnTo>
                  <a:pt x="1529" y="1216"/>
                </a:lnTo>
                <a:lnTo>
                  <a:pt x="1563" y="1172"/>
                </a:lnTo>
                <a:lnTo>
                  <a:pt x="1594" y="1125"/>
                </a:lnTo>
                <a:lnTo>
                  <a:pt x="1622" y="1076"/>
                </a:lnTo>
                <a:lnTo>
                  <a:pt x="1644" y="1025"/>
                </a:lnTo>
                <a:lnTo>
                  <a:pt x="1663" y="975"/>
                </a:lnTo>
                <a:lnTo>
                  <a:pt x="1678" y="922"/>
                </a:lnTo>
                <a:lnTo>
                  <a:pt x="1690" y="868"/>
                </a:lnTo>
                <a:lnTo>
                  <a:pt x="1696" y="814"/>
                </a:lnTo>
                <a:lnTo>
                  <a:pt x="1698" y="760"/>
                </a:lnTo>
                <a:lnTo>
                  <a:pt x="1696" y="705"/>
                </a:lnTo>
                <a:lnTo>
                  <a:pt x="1689" y="650"/>
                </a:lnTo>
                <a:lnTo>
                  <a:pt x="1678" y="595"/>
                </a:lnTo>
                <a:lnTo>
                  <a:pt x="1662" y="542"/>
                </a:lnTo>
                <a:lnTo>
                  <a:pt x="1642" y="489"/>
                </a:lnTo>
                <a:lnTo>
                  <a:pt x="1618" y="439"/>
                </a:lnTo>
                <a:lnTo>
                  <a:pt x="1591" y="390"/>
                </a:lnTo>
                <a:lnTo>
                  <a:pt x="1559" y="343"/>
                </a:lnTo>
                <a:lnTo>
                  <a:pt x="1523" y="297"/>
                </a:lnTo>
                <a:lnTo>
                  <a:pt x="1484" y="255"/>
                </a:lnTo>
                <a:lnTo>
                  <a:pt x="1441" y="215"/>
                </a:lnTo>
                <a:lnTo>
                  <a:pt x="1395" y="177"/>
                </a:lnTo>
                <a:lnTo>
                  <a:pt x="1346" y="143"/>
                </a:lnTo>
                <a:lnTo>
                  <a:pt x="1296" y="113"/>
                </a:lnTo>
                <a:lnTo>
                  <a:pt x="1242" y="86"/>
                </a:lnTo>
                <a:lnTo>
                  <a:pt x="1186" y="61"/>
                </a:lnTo>
                <a:lnTo>
                  <a:pt x="1129" y="41"/>
                </a:lnTo>
                <a:lnTo>
                  <a:pt x="1070" y="25"/>
                </a:lnTo>
                <a:lnTo>
                  <a:pt x="1010" y="13"/>
                </a:lnTo>
                <a:lnTo>
                  <a:pt x="949" y="5"/>
                </a:lnTo>
                <a:lnTo>
                  <a:pt x="888" y="0"/>
                </a:lnTo>
                <a:lnTo>
                  <a:pt x="826" y="0"/>
                </a:lnTo>
                <a:lnTo>
                  <a:pt x="765" y="3"/>
                </a:lnTo>
                <a:lnTo>
                  <a:pt x="704" y="10"/>
                </a:lnTo>
                <a:lnTo>
                  <a:pt x="644" y="22"/>
                </a:lnTo>
                <a:lnTo>
                  <a:pt x="585" y="37"/>
                </a:lnTo>
                <a:lnTo>
                  <a:pt x="525" y="56"/>
                </a:lnTo>
                <a:lnTo>
                  <a:pt x="470" y="79"/>
                </a:lnTo>
                <a:lnTo>
                  <a:pt x="416" y="105"/>
                </a:lnTo>
                <a:lnTo>
                  <a:pt x="364" y="135"/>
                </a:lnTo>
                <a:lnTo>
                  <a:pt x="316" y="168"/>
                </a:lnTo>
                <a:lnTo>
                  <a:pt x="268" y="204"/>
                </a:lnTo>
                <a:lnTo>
                  <a:pt x="225" y="244"/>
                </a:lnTo>
                <a:lnTo>
                  <a:pt x="185" y="286"/>
                </a:lnTo>
                <a:lnTo>
                  <a:pt x="440" y="268"/>
                </a:lnTo>
                <a:lnTo>
                  <a:pt x="582" y="469"/>
                </a:lnTo>
                <a:lnTo>
                  <a:pt x="614" y="447"/>
                </a:lnTo>
                <a:lnTo>
                  <a:pt x="650" y="427"/>
                </a:lnTo>
                <a:lnTo>
                  <a:pt x="686" y="411"/>
                </a:lnTo>
                <a:lnTo>
                  <a:pt x="726" y="398"/>
                </a:lnTo>
                <a:lnTo>
                  <a:pt x="766" y="388"/>
                </a:lnTo>
                <a:lnTo>
                  <a:pt x="808" y="382"/>
                </a:lnTo>
                <a:lnTo>
                  <a:pt x="849" y="380"/>
                </a:lnTo>
                <a:lnTo>
                  <a:pt x="890" y="381"/>
                </a:lnTo>
                <a:lnTo>
                  <a:pt x="932" y="386"/>
                </a:lnTo>
                <a:lnTo>
                  <a:pt x="973" y="395"/>
                </a:lnTo>
                <a:lnTo>
                  <a:pt x="1011" y="407"/>
                </a:lnTo>
                <a:lnTo>
                  <a:pt x="1049" y="424"/>
                </a:lnTo>
                <a:lnTo>
                  <a:pt x="1086" y="443"/>
                </a:lnTo>
                <a:lnTo>
                  <a:pt x="1119" y="466"/>
                </a:lnTo>
                <a:lnTo>
                  <a:pt x="1151" y="489"/>
                </a:lnTo>
                <a:lnTo>
                  <a:pt x="1177" y="518"/>
                </a:lnTo>
                <a:lnTo>
                  <a:pt x="1203" y="548"/>
                </a:lnTo>
                <a:lnTo>
                  <a:pt x="1224" y="580"/>
                </a:lnTo>
                <a:lnTo>
                  <a:pt x="1242" y="614"/>
                </a:lnTo>
                <a:lnTo>
                  <a:pt x="1256" y="649"/>
                </a:lnTo>
                <a:lnTo>
                  <a:pt x="1266" y="685"/>
                </a:lnTo>
                <a:lnTo>
                  <a:pt x="1272" y="723"/>
                </a:lnTo>
                <a:lnTo>
                  <a:pt x="1273" y="760"/>
                </a:lnTo>
                <a:lnTo>
                  <a:pt x="1271" y="798"/>
                </a:lnTo>
                <a:lnTo>
                  <a:pt x="1265" y="836"/>
                </a:lnTo>
                <a:lnTo>
                  <a:pt x="1253" y="874"/>
                </a:lnTo>
                <a:lnTo>
                  <a:pt x="1239" y="910"/>
                </a:lnTo>
                <a:lnTo>
                  <a:pt x="1220" y="944"/>
                </a:lnTo>
                <a:lnTo>
                  <a:pt x="1197" y="978"/>
                </a:lnTo>
                <a:lnTo>
                  <a:pt x="1171" y="1008"/>
                </a:lnTo>
                <a:lnTo>
                  <a:pt x="1142" y="1036"/>
                </a:lnTo>
                <a:lnTo>
                  <a:pt x="1109" y="1061"/>
                </a:lnTo>
                <a:lnTo>
                  <a:pt x="1074" y="1084"/>
                </a:lnTo>
                <a:lnTo>
                  <a:pt x="1037" y="1101"/>
                </a:lnTo>
                <a:lnTo>
                  <a:pt x="996" y="1117"/>
                </a:lnTo>
                <a:lnTo>
                  <a:pt x="955" y="1128"/>
                </a:lnTo>
                <a:lnTo>
                  <a:pt x="913" y="1136"/>
                </a:lnTo>
                <a:lnTo>
                  <a:pt x="870" y="1140"/>
                </a:lnTo>
                <a:lnTo>
                  <a:pt x="827" y="1140"/>
                </a:lnTo>
                <a:lnTo>
                  <a:pt x="784" y="1136"/>
                </a:lnTo>
                <a:lnTo>
                  <a:pt x="742" y="1128"/>
                </a:lnTo>
                <a:lnTo>
                  <a:pt x="701" y="1117"/>
                </a:lnTo>
                <a:lnTo>
                  <a:pt x="661" y="1101"/>
                </a:lnTo>
                <a:lnTo>
                  <a:pt x="624" y="1084"/>
                </a:lnTo>
                <a:lnTo>
                  <a:pt x="589" y="1061"/>
                </a:lnTo>
                <a:lnTo>
                  <a:pt x="556" y="1036"/>
                </a:lnTo>
                <a:lnTo>
                  <a:pt x="526" y="1008"/>
                </a:lnTo>
                <a:lnTo>
                  <a:pt x="501" y="978"/>
                </a:lnTo>
                <a:lnTo>
                  <a:pt x="477" y="944"/>
                </a:lnTo>
                <a:lnTo>
                  <a:pt x="458" y="910"/>
                </a:lnTo>
                <a:lnTo>
                  <a:pt x="445" y="874"/>
                </a:lnTo>
                <a:lnTo>
                  <a:pt x="433" y="836"/>
                </a:lnTo>
                <a:lnTo>
                  <a:pt x="426" y="798"/>
                </a:lnTo>
                <a:lnTo>
                  <a:pt x="424" y="760"/>
                </a:lnTo>
                <a:lnTo>
                  <a:pt x="428" y="723"/>
                </a:lnTo>
                <a:lnTo>
                  <a:pt x="435" y="687"/>
                </a:lnTo>
                <a:lnTo>
                  <a:pt x="445" y="652"/>
                </a:lnTo>
                <a:lnTo>
                  <a:pt x="457" y="617"/>
                </a:lnTo>
                <a:lnTo>
                  <a:pt x="473" y="583"/>
                </a:lnTo>
                <a:lnTo>
                  <a:pt x="493" y="550"/>
                </a:lnTo>
                <a:lnTo>
                  <a:pt x="613" y="591"/>
                </a:lnTo>
                <a:lnTo>
                  <a:pt x="551" y="493"/>
                </a:lnTo>
                <a:lnTo>
                  <a:pt x="486" y="394"/>
                </a:lnTo>
                <a:lnTo>
                  <a:pt x="419" y="299"/>
                </a:lnTo>
                <a:lnTo>
                  <a:pt x="280" y="308"/>
                </a:lnTo>
                <a:lnTo>
                  <a:pt x="143" y="322"/>
                </a:lnTo>
                <a:lnTo>
                  <a:pt x="5" y="337"/>
                </a:lnTo>
                <a:lnTo>
                  <a:pt x="104" y="397"/>
                </a:lnTo>
              </a:path>
            </a:pathLst>
          </a:custGeom>
          <a:pattFill prst="pct50">
            <a:fgClr>
              <a:srgbClr val="808080"/>
            </a:fgClr>
            <a:bgClr>
              <a:srgbClr val="FFFFFF"/>
            </a:bgClr>
          </a:pattFill>
          <a:ln>
            <a:noFill/>
          </a:ln>
        </p:spPr>
        <p:txBody>
          <a:bodyPr lIns="45720" rIns="45720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2" name="AutoShape 10"/>
          <p:cNvSpPr>
            <a:spLocks noChangeAspect="1" noChangeArrowheads="1"/>
          </p:cNvSpPr>
          <p:nvPr/>
        </p:nvSpPr>
        <p:spPr bwMode="auto">
          <a:xfrm>
            <a:off x="2173024" y="2655543"/>
            <a:ext cx="954846" cy="224646"/>
          </a:xfrm>
          <a:prstGeom prst="diamond">
            <a:avLst/>
          </a:prstGeom>
          <a:solidFill>
            <a:srgbClr val="FFFFFF">
              <a:alpha val="39999"/>
            </a:srgbClr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10800" rIns="10800" anchor="ctr"/>
          <a:lstStyle/>
          <a:p>
            <a:pPr algn="ctr" eaLnBrk="0" latinLnBrk="0" hangingPunct="0">
              <a:defRPr/>
            </a:pPr>
            <a:r>
              <a:rPr kumimoji="0" lang="ko-KR" altLang="en-US" sz="1100" b="1" kern="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비플랫폼앱</a:t>
            </a:r>
            <a:endParaRPr kumimoji="0" lang="ko-KR" altLang="en-US" sz="1100" b="1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3" name="AutoShape 11"/>
          <p:cNvSpPr>
            <a:spLocks noChangeAspect="1" noChangeArrowheads="1"/>
          </p:cNvSpPr>
          <p:nvPr/>
        </p:nvSpPr>
        <p:spPr bwMode="auto">
          <a:xfrm rot="16200000" flipH="1">
            <a:off x="2780783" y="2625981"/>
            <a:ext cx="192088" cy="472602"/>
          </a:xfrm>
          <a:prstGeom prst="parallelogram">
            <a:avLst>
              <a:gd name="adj" fmla="val 58593"/>
            </a:avLst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lIns="45720" rIns="45720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100" b="1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4" name="AutoShape 12"/>
          <p:cNvSpPr>
            <a:spLocks noChangeAspect="1" noChangeArrowheads="1"/>
          </p:cNvSpPr>
          <p:nvPr/>
        </p:nvSpPr>
        <p:spPr bwMode="auto">
          <a:xfrm rot="5400000">
            <a:off x="2305772" y="2623570"/>
            <a:ext cx="192088" cy="477424"/>
          </a:xfrm>
          <a:prstGeom prst="parallelogram">
            <a:avLst>
              <a:gd name="adj" fmla="val 58593"/>
            </a:avLst>
          </a:prstGeom>
          <a:solidFill>
            <a:srgbClr val="808080">
              <a:alpha val="59999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lIns="45720" rIns="45720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1100" b="1" kern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932186" y="2670030"/>
            <a:ext cx="216000" cy="25200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400" b="1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8</a:t>
            </a:r>
            <a:endParaRPr lang="ko-KR" altLang="en-US" sz="1400" b="1" kern="0" dirty="0" smtClean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2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3962" y="173109"/>
            <a:ext cx="10118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ko-KR" altLang="en-US" dirty="0" err="1" smtClean="0">
                <a:solidFill>
                  <a:srgbClr val="000000"/>
                </a:solidFill>
              </a:rPr>
              <a:t>유첨</a:t>
            </a:r>
            <a:r>
              <a:rPr kumimoji="1" lang="en-US" altLang="ko-KR" dirty="0" smtClean="0">
                <a:solidFill>
                  <a:srgbClr val="000000"/>
                </a:solidFill>
              </a:rPr>
              <a:t>. ALM</a:t>
            </a:r>
            <a:endParaRPr kumimoji="1"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6111" y="2832753"/>
            <a:ext cx="1950293" cy="1037444"/>
          </a:xfrm>
          <a:prstGeom prst="rect">
            <a:avLst/>
          </a:prstGeom>
          <a:gradFill flip="none" rotWithShape="1">
            <a:gsLst>
              <a:gs pos="0">
                <a:srgbClr val="BBE0E3">
                  <a:lumMod val="5000"/>
                  <a:lumOff val="95000"/>
                  <a:alpha val="20000"/>
                </a:srgbClr>
              </a:gs>
              <a:gs pos="100000">
                <a:srgbClr val="2D2D8A">
                  <a:lumMod val="20000"/>
                  <a:lumOff val="80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FFFFFF"/>
              </a:solidFill>
              <a:latin typeface="Arial Narrow"/>
              <a:ea typeface="LG스마트체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6111" y="3917893"/>
            <a:ext cx="1950293" cy="2228957"/>
          </a:xfrm>
          <a:prstGeom prst="rect">
            <a:avLst/>
          </a:prstGeom>
          <a:gradFill flip="none" rotWithShape="1">
            <a:gsLst>
              <a:gs pos="0">
                <a:srgbClr val="BBE0E3">
                  <a:lumMod val="5000"/>
                  <a:lumOff val="95000"/>
                  <a:alpha val="20000"/>
                </a:srgbClr>
              </a:gs>
              <a:gs pos="100000">
                <a:srgbClr val="2D2D8A">
                  <a:lumMod val="20000"/>
                  <a:lumOff val="80000"/>
                </a:srgb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200" kern="0" smtClean="0">
              <a:solidFill>
                <a:srgbClr val="FFFFFF"/>
              </a:solidFill>
              <a:latin typeface="Arial Narrow"/>
              <a:ea typeface="LG스마트체 Regular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9566" y="3979258"/>
            <a:ext cx="1039593" cy="566076"/>
            <a:chOff x="2097672" y="3540886"/>
            <a:chExt cx="1039593" cy="56607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7672" y="3540886"/>
              <a:ext cx="1020230" cy="566076"/>
            </a:xfrm>
            <a:prstGeom prst="rect">
              <a:avLst/>
            </a:prstGeom>
            <a:ln>
              <a:solidFill>
                <a:srgbClr val="FFFFFF">
                  <a:lumMod val="5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2123072" y="3697740"/>
              <a:ext cx="10141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spcBef>
                  <a:spcPts val="600"/>
                </a:spcBef>
                <a:defRPr/>
              </a:pPr>
              <a:r>
                <a:rPr lang="ko-KR" altLang="en-US" sz="1050" b="1" kern="0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최대 </a:t>
              </a:r>
              <a:r>
                <a:rPr lang="en-US" altLang="ko-KR" sz="1050" b="1" kern="0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3~7</a:t>
              </a:r>
              <a:r>
                <a:rPr lang="ko-KR" altLang="en-US" sz="1050" b="1" kern="0" dirty="0" smtClean="0">
                  <a:solidFill>
                    <a:srgbClr val="008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pitchFamily="34" charset="0"/>
                </a:rPr>
                <a:t>만개</a:t>
              </a:r>
              <a:endParaRPr lang="en-US" altLang="ko-KR" sz="1050" b="1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1521" y="5124617"/>
            <a:ext cx="940244" cy="510467"/>
          </a:xfrm>
          <a:prstGeom prst="rect">
            <a:avLst/>
          </a:prstGeom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955025" y="5651323"/>
            <a:ext cx="380452" cy="3387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258" y="3486542"/>
            <a:ext cx="958299" cy="6153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8144" y="4559981"/>
            <a:ext cx="1007505" cy="500096"/>
          </a:xfrm>
          <a:prstGeom prst="rect">
            <a:avLst/>
          </a:prstGeom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5084" y="3934352"/>
            <a:ext cx="906333" cy="584210"/>
          </a:xfrm>
          <a:prstGeom prst="rect">
            <a:avLst/>
          </a:prstGeom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0126" y="4611931"/>
            <a:ext cx="979297" cy="549195"/>
          </a:xfrm>
          <a:prstGeom prst="rect">
            <a:avLst/>
          </a:prstGeom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직선 연결선 16"/>
          <p:cNvCxnSpPr/>
          <p:nvPr/>
        </p:nvCxnSpPr>
        <p:spPr>
          <a:xfrm>
            <a:off x="696111" y="3887334"/>
            <a:ext cx="8202455" cy="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dash"/>
          </a:ln>
          <a:effectLst/>
        </p:spPr>
      </p:cxnSp>
      <p:sp>
        <p:nvSpPr>
          <p:cNvPr id="18" name="Freeform 5"/>
          <p:cNvSpPr>
            <a:spLocks/>
          </p:cNvSpPr>
          <p:nvPr/>
        </p:nvSpPr>
        <p:spPr bwMode="gray">
          <a:xfrm rot="3307814">
            <a:off x="4897288" y="4283740"/>
            <a:ext cx="504000" cy="504000"/>
          </a:xfrm>
          <a:custGeom>
            <a:avLst/>
            <a:gdLst>
              <a:gd name="T0" fmla="*/ 53 w 1699"/>
              <a:gd name="T1" fmla="*/ 495 h 1522"/>
              <a:gd name="T2" fmla="*/ 8 w 1699"/>
              <a:gd name="T3" fmla="*/ 652 h 1522"/>
              <a:gd name="T4" fmla="*/ 1 w 1699"/>
              <a:gd name="T5" fmla="*/ 814 h 1522"/>
              <a:gd name="T6" fmla="*/ 34 w 1699"/>
              <a:gd name="T7" fmla="*/ 975 h 1522"/>
              <a:gd name="T8" fmla="*/ 104 w 1699"/>
              <a:gd name="T9" fmla="*/ 1125 h 1522"/>
              <a:gd name="T10" fmla="*/ 207 w 1699"/>
              <a:gd name="T11" fmla="*/ 1258 h 1522"/>
              <a:gd name="T12" fmla="*/ 340 w 1699"/>
              <a:gd name="T13" fmla="*/ 1370 h 1522"/>
              <a:gd name="T14" fmla="*/ 496 w 1699"/>
              <a:gd name="T15" fmla="*/ 1453 h 1522"/>
              <a:gd name="T16" fmla="*/ 668 w 1699"/>
              <a:gd name="T17" fmla="*/ 1503 h 1522"/>
              <a:gd name="T18" fmla="*/ 849 w 1699"/>
              <a:gd name="T19" fmla="*/ 1521 h 1522"/>
              <a:gd name="T20" fmla="*/ 1030 w 1699"/>
              <a:gd name="T21" fmla="*/ 1503 h 1522"/>
              <a:gd name="T22" fmla="*/ 1201 w 1699"/>
              <a:gd name="T23" fmla="*/ 1453 h 1522"/>
              <a:gd name="T24" fmla="*/ 1358 w 1699"/>
              <a:gd name="T25" fmla="*/ 1370 h 1522"/>
              <a:gd name="T26" fmla="*/ 1491 w 1699"/>
              <a:gd name="T27" fmla="*/ 1258 h 1522"/>
              <a:gd name="T28" fmla="*/ 1594 w 1699"/>
              <a:gd name="T29" fmla="*/ 1125 h 1522"/>
              <a:gd name="T30" fmla="*/ 1663 w 1699"/>
              <a:gd name="T31" fmla="*/ 975 h 1522"/>
              <a:gd name="T32" fmla="*/ 1696 w 1699"/>
              <a:gd name="T33" fmla="*/ 814 h 1522"/>
              <a:gd name="T34" fmla="*/ 1689 w 1699"/>
              <a:gd name="T35" fmla="*/ 650 h 1522"/>
              <a:gd name="T36" fmla="*/ 1642 w 1699"/>
              <a:gd name="T37" fmla="*/ 489 h 1522"/>
              <a:gd name="T38" fmla="*/ 1559 w 1699"/>
              <a:gd name="T39" fmla="*/ 343 h 1522"/>
              <a:gd name="T40" fmla="*/ 1441 w 1699"/>
              <a:gd name="T41" fmla="*/ 215 h 1522"/>
              <a:gd name="T42" fmla="*/ 1296 w 1699"/>
              <a:gd name="T43" fmla="*/ 113 h 1522"/>
              <a:gd name="T44" fmla="*/ 1129 w 1699"/>
              <a:gd name="T45" fmla="*/ 41 h 1522"/>
              <a:gd name="T46" fmla="*/ 949 w 1699"/>
              <a:gd name="T47" fmla="*/ 5 h 1522"/>
              <a:gd name="T48" fmla="*/ 765 w 1699"/>
              <a:gd name="T49" fmla="*/ 3 h 1522"/>
              <a:gd name="T50" fmla="*/ 585 w 1699"/>
              <a:gd name="T51" fmla="*/ 37 h 1522"/>
              <a:gd name="T52" fmla="*/ 416 w 1699"/>
              <a:gd name="T53" fmla="*/ 105 h 1522"/>
              <a:gd name="T54" fmla="*/ 268 w 1699"/>
              <a:gd name="T55" fmla="*/ 204 h 1522"/>
              <a:gd name="T56" fmla="*/ 440 w 1699"/>
              <a:gd name="T57" fmla="*/ 268 h 1522"/>
              <a:gd name="T58" fmla="*/ 650 w 1699"/>
              <a:gd name="T59" fmla="*/ 427 h 1522"/>
              <a:gd name="T60" fmla="*/ 766 w 1699"/>
              <a:gd name="T61" fmla="*/ 388 h 1522"/>
              <a:gd name="T62" fmla="*/ 890 w 1699"/>
              <a:gd name="T63" fmla="*/ 381 h 1522"/>
              <a:gd name="T64" fmla="*/ 1011 w 1699"/>
              <a:gd name="T65" fmla="*/ 407 h 1522"/>
              <a:gd name="T66" fmla="*/ 1119 w 1699"/>
              <a:gd name="T67" fmla="*/ 466 h 1522"/>
              <a:gd name="T68" fmla="*/ 1203 w 1699"/>
              <a:gd name="T69" fmla="*/ 548 h 1522"/>
              <a:gd name="T70" fmla="*/ 1256 w 1699"/>
              <a:gd name="T71" fmla="*/ 649 h 1522"/>
              <a:gd name="T72" fmla="*/ 1273 w 1699"/>
              <a:gd name="T73" fmla="*/ 760 h 1522"/>
              <a:gd name="T74" fmla="*/ 1253 w 1699"/>
              <a:gd name="T75" fmla="*/ 874 h 1522"/>
              <a:gd name="T76" fmla="*/ 1197 w 1699"/>
              <a:gd name="T77" fmla="*/ 978 h 1522"/>
              <a:gd name="T78" fmla="*/ 1109 w 1699"/>
              <a:gd name="T79" fmla="*/ 1061 h 1522"/>
              <a:gd name="T80" fmla="*/ 996 w 1699"/>
              <a:gd name="T81" fmla="*/ 1117 h 1522"/>
              <a:gd name="T82" fmla="*/ 870 w 1699"/>
              <a:gd name="T83" fmla="*/ 1140 h 1522"/>
              <a:gd name="T84" fmla="*/ 742 w 1699"/>
              <a:gd name="T85" fmla="*/ 1128 h 1522"/>
              <a:gd name="T86" fmla="*/ 624 w 1699"/>
              <a:gd name="T87" fmla="*/ 1084 h 1522"/>
              <a:gd name="T88" fmla="*/ 526 w 1699"/>
              <a:gd name="T89" fmla="*/ 1008 h 1522"/>
              <a:gd name="T90" fmla="*/ 458 w 1699"/>
              <a:gd name="T91" fmla="*/ 910 h 1522"/>
              <a:gd name="T92" fmla="*/ 426 w 1699"/>
              <a:gd name="T93" fmla="*/ 798 h 1522"/>
              <a:gd name="T94" fmla="*/ 435 w 1699"/>
              <a:gd name="T95" fmla="*/ 687 h 1522"/>
              <a:gd name="T96" fmla="*/ 473 w 1699"/>
              <a:gd name="T97" fmla="*/ 583 h 1522"/>
              <a:gd name="T98" fmla="*/ 551 w 1699"/>
              <a:gd name="T99" fmla="*/ 493 h 1522"/>
              <a:gd name="T100" fmla="*/ 280 w 1699"/>
              <a:gd name="T101" fmla="*/ 308 h 1522"/>
              <a:gd name="T102" fmla="*/ 104 w 1699"/>
              <a:gd name="T103" fmla="*/ 397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9" h="1522">
                <a:moveTo>
                  <a:pt x="104" y="397"/>
                </a:moveTo>
                <a:lnTo>
                  <a:pt x="76" y="444"/>
                </a:lnTo>
                <a:lnTo>
                  <a:pt x="53" y="495"/>
                </a:lnTo>
                <a:lnTo>
                  <a:pt x="34" y="546"/>
                </a:lnTo>
                <a:lnTo>
                  <a:pt x="18" y="598"/>
                </a:lnTo>
                <a:lnTo>
                  <a:pt x="8" y="652"/>
                </a:lnTo>
                <a:lnTo>
                  <a:pt x="1" y="706"/>
                </a:lnTo>
                <a:lnTo>
                  <a:pt x="0" y="760"/>
                </a:lnTo>
                <a:lnTo>
                  <a:pt x="1" y="814"/>
                </a:lnTo>
                <a:lnTo>
                  <a:pt x="8" y="868"/>
                </a:lnTo>
                <a:lnTo>
                  <a:pt x="20" y="922"/>
                </a:lnTo>
                <a:lnTo>
                  <a:pt x="34" y="975"/>
                </a:lnTo>
                <a:lnTo>
                  <a:pt x="54" y="1025"/>
                </a:lnTo>
                <a:lnTo>
                  <a:pt x="76" y="1076"/>
                </a:lnTo>
                <a:lnTo>
                  <a:pt x="104" y="1125"/>
                </a:lnTo>
                <a:lnTo>
                  <a:pt x="134" y="1172"/>
                </a:lnTo>
                <a:lnTo>
                  <a:pt x="169" y="1216"/>
                </a:lnTo>
                <a:lnTo>
                  <a:pt x="207" y="1258"/>
                </a:lnTo>
                <a:lnTo>
                  <a:pt x="249" y="1298"/>
                </a:lnTo>
                <a:lnTo>
                  <a:pt x="293" y="1335"/>
                </a:lnTo>
                <a:lnTo>
                  <a:pt x="340" y="1370"/>
                </a:lnTo>
                <a:lnTo>
                  <a:pt x="390" y="1400"/>
                </a:lnTo>
                <a:lnTo>
                  <a:pt x="442" y="1428"/>
                </a:lnTo>
                <a:lnTo>
                  <a:pt x="496" y="1453"/>
                </a:lnTo>
                <a:lnTo>
                  <a:pt x="552" y="1473"/>
                </a:lnTo>
                <a:lnTo>
                  <a:pt x="609" y="1490"/>
                </a:lnTo>
                <a:lnTo>
                  <a:pt x="668" y="1503"/>
                </a:lnTo>
                <a:lnTo>
                  <a:pt x="728" y="1513"/>
                </a:lnTo>
                <a:lnTo>
                  <a:pt x="788" y="1519"/>
                </a:lnTo>
                <a:lnTo>
                  <a:pt x="849" y="1521"/>
                </a:lnTo>
                <a:lnTo>
                  <a:pt x="910" y="1519"/>
                </a:lnTo>
                <a:lnTo>
                  <a:pt x="970" y="1513"/>
                </a:lnTo>
                <a:lnTo>
                  <a:pt x="1030" y="1503"/>
                </a:lnTo>
                <a:lnTo>
                  <a:pt x="1088" y="1490"/>
                </a:lnTo>
                <a:lnTo>
                  <a:pt x="1145" y="1473"/>
                </a:lnTo>
                <a:lnTo>
                  <a:pt x="1201" y="1453"/>
                </a:lnTo>
                <a:lnTo>
                  <a:pt x="1256" y="1428"/>
                </a:lnTo>
                <a:lnTo>
                  <a:pt x="1308" y="1400"/>
                </a:lnTo>
                <a:lnTo>
                  <a:pt x="1358" y="1370"/>
                </a:lnTo>
                <a:lnTo>
                  <a:pt x="1405" y="1335"/>
                </a:lnTo>
                <a:lnTo>
                  <a:pt x="1449" y="1298"/>
                </a:lnTo>
                <a:lnTo>
                  <a:pt x="1491" y="1258"/>
                </a:lnTo>
                <a:lnTo>
                  <a:pt x="1529" y="1216"/>
                </a:lnTo>
                <a:lnTo>
                  <a:pt x="1563" y="1172"/>
                </a:lnTo>
                <a:lnTo>
                  <a:pt x="1594" y="1125"/>
                </a:lnTo>
                <a:lnTo>
                  <a:pt x="1622" y="1076"/>
                </a:lnTo>
                <a:lnTo>
                  <a:pt x="1644" y="1025"/>
                </a:lnTo>
                <a:lnTo>
                  <a:pt x="1663" y="975"/>
                </a:lnTo>
                <a:lnTo>
                  <a:pt x="1678" y="922"/>
                </a:lnTo>
                <a:lnTo>
                  <a:pt x="1690" y="868"/>
                </a:lnTo>
                <a:lnTo>
                  <a:pt x="1696" y="814"/>
                </a:lnTo>
                <a:lnTo>
                  <a:pt x="1698" y="760"/>
                </a:lnTo>
                <a:lnTo>
                  <a:pt x="1696" y="705"/>
                </a:lnTo>
                <a:lnTo>
                  <a:pt x="1689" y="650"/>
                </a:lnTo>
                <a:lnTo>
                  <a:pt x="1678" y="595"/>
                </a:lnTo>
                <a:lnTo>
                  <a:pt x="1662" y="542"/>
                </a:lnTo>
                <a:lnTo>
                  <a:pt x="1642" y="489"/>
                </a:lnTo>
                <a:lnTo>
                  <a:pt x="1618" y="439"/>
                </a:lnTo>
                <a:lnTo>
                  <a:pt x="1591" y="390"/>
                </a:lnTo>
                <a:lnTo>
                  <a:pt x="1559" y="343"/>
                </a:lnTo>
                <a:lnTo>
                  <a:pt x="1523" y="297"/>
                </a:lnTo>
                <a:lnTo>
                  <a:pt x="1484" y="255"/>
                </a:lnTo>
                <a:lnTo>
                  <a:pt x="1441" y="215"/>
                </a:lnTo>
                <a:lnTo>
                  <a:pt x="1395" y="177"/>
                </a:lnTo>
                <a:lnTo>
                  <a:pt x="1346" y="143"/>
                </a:lnTo>
                <a:lnTo>
                  <a:pt x="1296" y="113"/>
                </a:lnTo>
                <a:lnTo>
                  <a:pt x="1242" y="86"/>
                </a:lnTo>
                <a:lnTo>
                  <a:pt x="1186" y="61"/>
                </a:lnTo>
                <a:lnTo>
                  <a:pt x="1129" y="41"/>
                </a:lnTo>
                <a:lnTo>
                  <a:pt x="1070" y="25"/>
                </a:lnTo>
                <a:lnTo>
                  <a:pt x="1010" y="13"/>
                </a:lnTo>
                <a:lnTo>
                  <a:pt x="949" y="5"/>
                </a:lnTo>
                <a:lnTo>
                  <a:pt x="888" y="0"/>
                </a:lnTo>
                <a:lnTo>
                  <a:pt x="826" y="0"/>
                </a:lnTo>
                <a:lnTo>
                  <a:pt x="765" y="3"/>
                </a:lnTo>
                <a:lnTo>
                  <a:pt x="704" y="10"/>
                </a:lnTo>
                <a:lnTo>
                  <a:pt x="644" y="22"/>
                </a:lnTo>
                <a:lnTo>
                  <a:pt x="585" y="37"/>
                </a:lnTo>
                <a:lnTo>
                  <a:pt x="525" y="56"/>
                </a:lnTo>
                <a:lnTo>
                  <a:pt x="470" y="79"/>
                </a:lnTo>
                <a:lnTo>
                  <a:pt x="416" y="105"/>
                </a:lnTo>
                <a:lnTo>
                  <a:pt x="364" y="135"/>
                </a:lnTo>
                <a:lnTo>
                  <a:pt x="316" y="168"/>
                </a:lnTo>
                <a:lnTo>
                  <a:pt x="268" y="204"/>
                </a:lnTo>
                <a:lnTo>
                  <a:pt x="225" y="244"/>
                </a:lnTo>
                <a:lnTo>
                  <a:pt x="185" y="286"/>
                </a:lnTo>
                <a:lnTo>
                  <a:pt x="440" y="268"/>
                </a:lnTo>
                <a:lnTo>
                  <a:pt x="582" y="469"/>
                </a:lnTo>
                <a:lnTo>
                  <a:pt x="614" y="447"/>
                </a:lnTo>
                <a:lnTo>
                  <a:pt x="650" y="427"/>
                </a:lnTo>
                <a:lnTo>
                  <a:pt x="686" y="411"/>
                </a:lnTo>
                <a:lnTo>
                  <a:pt x="726" y="398"/>
                </a:lnTo>
                <a:lnTo>
                  <a:pt x="766" y="388"/>
                </a:lnTo>
                <a:lnTo>
                  <a:pt x="808" y="382"/>
                </a:lnTo>
                <a:lnTo>
                  <a:pt x="849" y="380"/>
                </a:lnTo>
                <a:lnTo>
                  <a:pt x="890" y="381"/>
                </a:lnTo>
                <a:lnTo>
                  <a:pt x="932" y="386"/>
                </a:lnTo>
                <a:lnTo>
                  <a:pt x="973" y="395"/>
                </a:lnTo>
                <a:lnTo>
                  <a:pt x="1011" y="407"/>
                </a:lnTo>
                <a:lnTo>
                  <a:pt x="1049" y="424"/>
                </a:lnTo>
                <a:lnTo>
                  <a:pt x="1086" y="443"/>
                </a:lnTo>
                <a:lnTo>
                  <a:pt x="1119" y="466"/>
                </a:lnTo>
                <a:lnTo>
                  <a:pt x="1151" y="489"/>
                </a:lnTo>
                <a:lnTo>
                  <a:pt x="1177" y="518"/>
                </a:lnTo>
                <a:lnTo>
                  <a:pt x="1203" y="548"/>
                </a:lnTo>
                <a:lnTo>
                  <a:pt x="1224" y="580"/>
                </a:lnTo>
                <a:lnTo>
                  <a:pt x="1242" y="614"/>
                </a:lnTo>
                <a:lnTo>
                  <a:pt x="1256" y="649"/>
                </a:lnTo>
                <a:lnTo>
                  <a:pt x="1266" y="685"/>
                </a:lnTo>
                <a:lnTo>
                  <a:pt x="1272" y="723"/>
                </a:lnTo>
                <a:lnTo>
                  <a:pt x="1273" y="760"/>
                </a:lnTo>
                <a:lnTo>
                  <a:pt x="1271" y="798"/>
                </a:lnTo>
                <a:lnTo>
                  <a:pt x="1265" y="836"/>
                </a:lnTo>
                <a:lnTo>
                  <a:pt x="1253" y="874"/>
                </a:lnTo>
                <a:lnTo>
                  <a:pt x="1239" y="910"/>
                </a:lnTo>
                <a:lnTo>
                  <a:pt x="1220" y="944"/>
                </a:lnTo>
                <a:lnTo>
                  <a:pt x="1197" y="978"/>
                </a:lnTo>
                <a:lnTo>
                  <a:pt x="1171" y="1008"/>
                </a:lnTo>
                <a:lnTo>
                  <a:pt x="1142" y="1036"/>
                </a:lnTo>
                <a:lnTo>
                  <a:pt x="1109" y="1061"/>
                </a:lnTo>
                <a:lnTo>
                  <a:pt x="1074" y="1084"/>
                </a:lnTo>
                <a:lnTo>
                  <a:pt x="1037" y="1101"/>
                </a:lnTo>
                <a:lnTo>
                  <a:pt x="996" y="1117"/>
                </a:lnTo>
                <a:lnTo>
                  <a:pt x="955" y="1128"/>
                </a:lnTo>
                <a:lnTo>
                  <a:pt x="913" y="1136"/>
                </a:lnTo>
                <a:lnTo>
                  <a:pt x="870" y="1140"/>
                </a:lnTo>
                <a:lnTo>
                  <a:pt x="827" y="1140"/>
                </a:lnTo>
                <a:lnTo>
                  <a:pt x="784" y="1136"/>
                </a:lnTo>
                <a:lnTo>
                  <a:pt x="742" y="1128"/>
                </a:lnTo>
                <a:lnTo>
                  <a:pt x="701" y="1117"/>
                </a:lnTo>
                <a:lnTo>
                  <a:pt x="661" y="1101"/>
                </a:lnTo>
                <a:lnTo>
                  <a:pt x="624" y="1084"/>
                </a:lnTo>
                <a:lnTo>
                  <a:pt x="589" y="1061"/>
                </a:lnTo>
                <a:lnTo>
                  <a:pt x="556" y="1036"/>
                </a:lnTo>
                <a:lnTo>
                  <a:pt x="526" y="1008"/>
                </a:lnTo>
                <a:lnTo>
                  <a:pt x="501" y="978"/>
                </a:lnTo>
                <a:lnTo>
                  <a:pt x="477" y="944"/>
                </a:lnTo>
                <a:lnTo>
                  <a:pt x="458" y="910"/>
                </a:lnTo>
                <a:lnTo>
                  <a:pt x="445" y="874"/>
                </a:lnTo>
                <a:lnTo>
                  <a:pt x="433" y="836"/>
                </a:lnTo>
                <a:lnTo>
                  <a:pt x="426" y="798"/>
                </a:lnTo>
                <a:lnTo>
                  <a:pt x="424" y="760"/>
                </a:lnTo>
                <a:lnTo>
                  <a:pt x="428" y="723"/>
                </a:lnTo>
                <a:lnTo>
                  <a:pt x="435" y="687"/>
                </a:lnTo>
                <a:lnTo>
                  <a:pt x="445" y="652"/>
                </a:lnTo>
                <a:lnTo>
                  <a:pt x="457" y="617"/>
                </a:lnTo>
                <a:lnTo>
                  <a:pt x="473" y="583"/>
                </a:lnTo>
                <a:lnTo>
                  <a:pt x="493" y="550"/>
                </a:lnTo>
                <a:lnTo>
                  <a:pt x="613" y="591"/>
                </a:lnTo>
                <a:lnTo>
                  <a:pt x="551" y="493"/>
                </a:lnTo>
                <a:lnTo>
                  <a:pt x="486" y="394"/>
                </a:lnTo>
                <a:lnTo>
                  <a:pt x="419" y="299"/>
                </a:lnTo>
                <a:lnTo>
                  <a:pt x="280" y="308"/>
                </a:lnTo>
                <a:lnTo>
                  <a:pt x="143" y="322"/>
                </a:lnTo>
                <a:lnTo>
                  <a:pt x="5" y="337"/>
                </a:lnTo>
                <a:lnTo>
                  <a:pt x="104" y="397"/>
                </a:lnTo>
              </a:path>
            </a:pathLst>
          </a:custGeom>
          <a:pattFill prst="pct50">
            <a:fgClr>
              <a:srgbClr val="808080"/>
            </a:fgClr>
            <a:bgClr>
              <a:srgbClr val="FFFFFF"/>
            </a:bgClr>
          </a:pattFill>
          <a:ln w="12700">
            <a:solidFill>
              <a:srgbClr val="FFFFFF"/>
            </a:solidFill>
          </a:ln>
        </p:spPr>
        <p:txBody>
          <a:bodyPr lIns="45720" rIns="45720"/>
          <a:lstStyle/>
          <a:p>
            <a:pPr latinLnBrk="0">
              <a:defRPr/>
            </a:pPr>
            <a:endParaRPr lang="ko-KR" altLang="en-US" sz="1200" kern="0" smtClean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49146" y="2840717"/>
            <a:ext cx="6988208" cy="2622697"/>
            <a:chOff x="988664" y="1402070"/>
            <a:chExt cx="7842587" cy="3361475"/>
          </a:xfrm>
        </p:grpSpPr>
        <p:sp>
          <p:nvSpPr>
            <p:cNvPr id="20" name="평행 사변형 19"/>
            <p:cNvSpPr/>
            <p:nvPr/>
          </p:nvSpPr>
          <p:spPr bwMode="auto">
            <a:xfrm>
              <a:off x="4333894" y="1402070"/>
              <a:ext cx="4497357" cy="3361475"/>
            </a:xfrm>
            <a:prstGeom prst="parallelogram">
              <a:avLst>
                <a:gd name="adj" fmla="val 106274"/>
              </a:avLst>
            </a:prstGeom>
            <a:solidFill>
              <a:sysClr val="window" lastClr="FFFFFF">
                <a:lumMod val="85000"/>
              </a:sysClr>
            </a:solidFill>
            <a:ln w="9525" algn="ctr">
              <a:noFill/>
              <a:miter lim="800000"/>
              <a:headEnd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defTabSz="76200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Text" lastClr="000000"/>
                </a:solidFill>
                <a:latin typeface="Arial Narrow"/>
                <a:ea typeface="LG스마트체 Regular"/>
                <a:cs typeface="Arial" pitchFamily="34" charset="0"/>
              </a:endParaRPr>
            </a:p>
          </p:txBody>
        </p:sp>
        <p:sp>
          <p:nvSpPr>
            <p:cNvPr id="21" name="평행 사변형 20"/>
            <p:cNvSpPr/>
            <p:nvPr/>
          </p:nvSpPr>
          <p:spPr bwMode="auto">
            <a:xfrm flipH="1">
              <a:off x="988664" y="1402070"/>
              <a:ext cx="4497357" cy="3361475"/>
            </a:xfrm>
            <a:prstGeom prst="parallelogram">
              <a:avLst>
                <a:gd name="adj" fmla="val 102364"/>
              </a:avLst>
            </a:prstGeom>
            <a:solidFill>
              <a:sysClr val="window" lastClr="FFFFFF">
                <a:lumMod val="85000"/>
              </a:sysClr>
            </a:solidFill>
            <a:ln w="9525" algn="ctr">
              <a:noFill/>
              <a:miter lim="800000"/>
              <a:headEnd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 defTabSz="76200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Text" lastClr="000000"/>
                </a:solidFill>
                <a:latin typeface="Arial Narrow"/>
                <a:ea typeface="LG스마트체 Regular"/>
                <a:cs typeface="Arial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562902" y="3040466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시스템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요구사항분석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923125" y="3434352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시스템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아키텍처 설계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776365" y="3040466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시스템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err="1" smtClean="0">
                <a:solidFill>
                  <a:srgbClr val="000000"/>
                </a:solidFill>
                <a:latin typeface="Arial Narrow"/>
                <a:ea typeface="LG스마트체 Regular"/>
              </a:rPr>
              <a:t>인정시험</a:t>
            </a:r>
            <a:endParaRPr lang="ko-KR" altLang="en-US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29004" y="3434352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시스템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통합 및 통합검증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63111" y="3990352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요구사항 분석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039647" y="4537451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아키텍처 설계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778473" y="5084549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상세설계 및 구현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99058" y="4537451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통합 및 </a:t>
            </a:r>
            <a:r>
              <a:rPr lang="ko-KR" altLang="en-US" sz="1000" b="1" kern="0" dirty="0" err="1" smtClean="0">
                <a:solidFill>
                  <a:srgbClr val="000000"/>
                </a:solidFill>
                <a:latin typeface="Arial Narrow"/>
                <a:ea typeface="LG스마트체 Regular"/>
              </a:rPr>
              <a:t>통합검증</a:t>
            </a:r>
            <a:endParaRPr lang="ko-KR" altLang="en-US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13505" y="5084549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Unit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 검증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700688" y="3990352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err="1" smtClean="0">
                <a:solidFill>
                  <a:srgbClr val="000000"/>
                </a:solidFill>
                <a:latin typeface="Arial Narrow"/>
                <a:ea typeface="LG스마트체 Regular"/>
              </a:rPr>
              <a:t>인정시험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32" name="왼쪽/오른쪽 화살표 31"/>
          <p:cNvSpPr/>
          <p:nvPr/>
        </p:nvSpPr>
        <p:spPr>
          <a:xfrm>
            <a:off x="3557325" y="5612957"/>
            <a:ext cx="4212118" cy="558997"/>
          </a:xfrm>
          <a:prstGeom prst="leftRightArrow">
            <a:avLst>
              <a:gd name="adj1" fmla="val 71403"/>
              <a:gd name="adj2" fmla="val 25540"/>
            </a:avLst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소스코드 형상관리 연동 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 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버전 </a:t>
            </a:r>
            <a:r>
              <a:rPr lang="ko-KR" altLang="en-US" sz="1000" b="1" kern="0" dirty="0" err="1" smtClean="0">
                <a:solidFill>
                  <a:srgbClr val="000000"/>
                </a:solidFill>
                <a:latin typeface="Arial Narrow"/>
                <a:ea typeface="LG스마트체 Regular"/>
              </a:rPr>
              <a:t>릴리즈</a:t>
            </a: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2520" y="3118833"/>
            <a:ext cx="77457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Arial Narrow"/>
                <a:ea typeface="LG스마트체 Regular"/>
              </a:rPr>
              <a:t>시스템 </a:t>
            </a:r>
            <a:endParaRPr lang="en-US" altLang="ko-KR" sz="1000" b="1" dirty="0">
              <a:solidFill>
                <a:srgbClr val="7030A0"/>
              </a:solidFill>
              <a:latin typeface="Arial Narrow"/>
              <a:ea typeface="LG스마트체 Regular"/>
            </a:endParaRP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Arial Narrow"/>
                <a:ea typeface="LG스마트체 Regular"/>
              </a:rPr>
              <a:t>엔지니어링 </a:t>
            </a:r>
            <a:endParaRPr lang="en-US" altLang="ko-KR" sz="1000" b="1" dirty="0">
              <a:solidFill>
                <a:srgbClr val="7030A0"/>
              </a:solidFill>
              <a:latin typeface="Arial Narrow"/>
              <a:ea typeface="LG스마트체 Regular"/>
            </a:endParaRPr>
          </a:p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Arial Narrow"/>
                <a:ea typeface="LG스마트체 Regular"/>
              </a:rPr>
              <a:t>프로세스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13047" y="2492270"/>
            <a:ext cx="1164281" cy="320162"/>
          </a:xfrm>
          <a:prstGeom prst="rect">
            <a:avLst/>
          </a:prstGeom>
          <a:solidFill>
            <a:srgbClr val="2D2D8A">
              <a:lumMod val="20000"/>
              <a:lumOff val="80000"/>
            </a:srgb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고객요구사항</a:t>
            </a:r>
          </a:p>
        </p:txBody>
      </p:sp>
      <p:cxnSp>
        <p:nvCxnSpPr>
          <p:cNvPr id="35" name="직선 화살표 연결선 34"/>
          <p:cNvCxnSpPr/>
          <p:nvPr/>
        </p:nvCxnSpPr>
        <p:spPr bwMode="auto">
          <a:xfrm flipV="1">
            <a:off x="5144542" y="2990627"/>
            <a:ext cx="1748278" cy="170930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H="1" flipV="1">
            <a:off x="3567633" y="3040466"/>
            <a:ext cx="1585963" cy="165946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Box 56"/>
          <p:cNvSpPr txBox="1">
            <a:spLocks noChangeArrowheads="1"/>
          </p:cNvSpPr>
          <p:nvPr/>
        </p:nvSpPr>
        <p:spPr bwMode="auto">
          <a:xfrm rot="2710023">
            <a:off x="4168259" y="3766625"/>
            <a:ext cx="88197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300" kern="0" dirty="0" smtClean="0">
                <a:solidFill>
                  <a:prstClr val="black"/>
                </a:solidFill>
                <a:latin typeface="Arial Narrow"/>
                <a:ea typeface="LG스마트체 Regular"/>
                <a:cs typeface="Arial" pitchFamily="34" charset="0"/>
              </a:rPr>
              <a:t>Traceability</a:t>
            </a:r>
            <a:endParaRPr lang="ko-KR" altLang="en-US" sz="1300" kern="0" dirty="0" smtClean="0">
              <a:solidFill>
                <a:prstClr val="black"/>
              </a:solidFill>
              <a:latin typeface="Arial Narrow"/>
              <a:ea typeface="LG스마트체 Regular"/>
              <a:cs typeface="Arial" pitchFamily="34" charset="0"/>
            </a:endParaRPr>
          </a:p>
        </p:txBody>
      </p:sp>
      <p:sp>
        <p:nvSpPr>
          <p:cNvPr id="38" name="TextBox 56"/>
          <p:cNvSpPr txBox="1">
            <a:spLocks noChangeArrowheads="1"/>
          </p:cNvSpPr>
          <p:nvPr/>
        </p:nvSpPr>
        <p:spPr bwMode="auto">
          <a:xfrm rot="19059426" flipH="1">
            <a:off x="5341522" y="3724003"/>
            <a:ext cx="87703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300" dirty="0" smtClean="0">
                <a:solidFill>
                  <a:prstClr val="black"/>
                </a:solidFill>
                <a:latin typeface="Arial Narrow"/>
                <a:ea typeface="LG스마트체 Regular"/>
                <a:cs typeface="Arial" pitchFamily="34" charset="0"/>
              </a:rPr>
              <a:t>Traceability</a:t>
            </a:r>
            <a:endParaRPr lang="ko-KR" altLang="en-US" sz="1300" dirty="0">
              <a:solidFill>
                <a:prstClr val="black"/>
              </a:solidFill>
              <a:latin typeface="Arial Narrow"/>
              <a:ea typeface="LG스마트체 Regular"/>
              <a:cs typeface="Arial" pitchFamily="34" charset="0"/>
            </a:endParaRPr>
          </a:p>
        </p:txBody>
      </p:sp>
      <p:sp>
        <p:nvSpPr>
          <p:cNvPr id="39" name="왼쪽/오른쪽 화살표 38"/>
          <p:cNvSpPr/>
          <p:nvPr/>
        </p:nvSpPr>
        <p:spPr>
          <a:xfrm>
            <a:off x="3786091" y="2477946"/>
            <a:ext cx="2736000" cy="708137"/>
          </a:xfrm>
          <a:prstGeom prst="leftRightArrow">
            <a:avLst>
              <a:gd name="adj1" fmla="val 77658"/>
              <a:gd name="adj2" fmla="val 26327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2D2D8A">
                  <a:lumMod val="20000"/>
                  <a:lumOff val="80000"/>
                </a:srgbClr>
              </a:gs>
            </a:gsLst>
            <a:lin ang="5400000" scaled="1"/>
          </a:gra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변경요청 관리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산출물 형상 관리</a:t>
            </a:r>
            <a:endParaRPr lang="en-US" altLang="ko-KR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  <a:p>
            <a:pPr algn="ctr" latinLnBrk="0">
              <a:defRPr/>
            </a:pPr>
            <a:r>
              <a:rPr lang="ko-KR" altLang="en-US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   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SW</a:t>
            </a:r>
            <a:r>
              <a:rPr lang="ko-KR" altLang="en-US" sz="1000" b="1" kern="0" smtClean="0">
                <a:solidFill>
                  <a:srgbClr val="000000"/>
                </a:solidFill>
                <a:latin typeface="Arial Narrow"/>
                <a:ea typeface="LG스마트체 Regular"/>
              </a:rPr>
              <a:t>이슈</a:t>
            </a:r>
            <a:r>
              <a:rPr lang="en-US" altLang="ko-KR" sz="10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/</a:t>
            </a:r>
            <a:r>
              <a:rPr lang="ko-KR" altLang="en-US" sz="1000" b="1" kern="0" smtClean="0">
                <a:solidFill>
                  <a:srgbClr val="000000"/>
                </a:solidFill>
                <a:latin typeface="Arial Narrow"/>
                <a:ea typeface="LG스마트체 Regular"/>
              </a:rPr>
              <a:t>결함 관리</a:t>
            </a:r>
            <a:endParaRPr lang="ko-KR" altLang="en-US" sz="1000" b="1" kern="0" dirty="0" smtClean="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2982254" y="5452276"/>
            <a:ext cx="472477" cy="184245"/>
          </a:xfrm>
          <a:prstGeom prst="rect">
            <a:avLst/>
          </a:prstGeom>
        </p:spPr>
      </p:pic>
      <p:sp>
        <p:nvSpPr>
          <p:cNvPr id="41" name="TextBox 56"/>
          <p:cNvSpPr txBox="1">
            <a:spLocks noChangeArrowheads="1"/>
          </p:cNvSpPr>
          <p:nvPr/>
        </p:nvSpPr>
        <p:spPr bwMode="auto">
          <a:xfrm rot="18944891" flipH="1">
            <a:off x="5283415" y="4305812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소프트웨어</a:t>
            </a:r>
            <a:r>
              <a:rPr lang="en-US" altLang="ko-KR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 </a:t>
            </a:r>
            <a:r>
              <a:rPr lang="ko-KR" altLang="en-US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테스트 관리</a:t>
            </a:r>
            <a:endParaRPr lang="ko-KR" altLang="en-US" sz="1050" dirty="0">
              <a:solidFill>
                <a:srgbClr val="7030A0"/>
              </a:solidFill>
              <a:latin typeface="Arial Narrow"/>
              <a:ea typeface="LG스마트체 Regular"/>
              <a:cs typeface="Arial" pitchFamily="34" charset="0"/>
            </a:endParaRPr>
          </a:p>
        </p:txBody>
      </p:sp>
      <p:sp>
        <p:nvSpPr>
          <p:cNvPr id="42" name="TextBox 56"/>
          <p:cNvSpPr txBox="1">
            <a:spLocks noChangeArrowheads="1"/>
          </p:cNvSpPr>
          <p:nvPr/>
        </p:nvSpPr>
        <p:spPr bwMode="auto">
          <a:xfrm rot="2744891" flipH="1">
            <a:off x="3347105" y="4221584"/>
            <a:ext cx="186942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소프트웨어</a:t>
            </a:r>
            <a:r>
              <a:rPr lang="en-US" altLang="ko-KR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 </a:t>
            </a:r>
            <a:r>
              <a:rPr lang="ko-KR" altLang="en-US" sz="105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요구사항</a:t>
            </a:r>
            <a:r>
              <a:rPr lang="en-US" altLang="ko-KR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/</a:t>
            </a:r>
            <a:r>
              <a:rPr lang="ko-KR" altLang="en-US" sz="105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개발</a:t>
            </a:r>
            <a:r>
              <a:rPr lang="en-US" altLang="ko-KR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 </a:t>
            </a:r>
            <a:r>
              <a:rPr lang="ko-KR" altLang="en-US" sz="105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 </a:t>
            </a:r>
            <a:r>
              <a:rPr lang="ko-KR" altLang="en-US" sz="1050" dirty="0" smtClean="0">
                <a:solidFill>
                  <a:srgbClr val="7030A0"/>
                </a:solidFill>
                <a:latin typeface="Arial Narrow"/>
                <a:ea typeface="LG스마트체 Regular"/>
                <a:cs typeface="Arial" pitchFamily="34" charset="0"/>
              </a:rPr>
              <a:t>관리</a:t>
            </a:r>
            <a:endParaRPr lang="ko-KR" altLang="en-US" sz="1050" dirty="0">
              <a:solidFill>
                <a:srgbClr val="7030A0"/>
              </a:solidFill>
              <a:latin typeface="Arial Narrow"/>
              <a:ea typeface="LG스마트체 Regular"/>
              <a:cs typeface="Arial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gray">
          <a:xfrm rot="3307814">
            <a:off x="3463296" y="5351252"/>
            <a:ext cx="324000" cy="324000"/>
          </a:xfrm>
          <a:custGeom>
            <a:avLst/>
            <a:gdLst>
              <a:gd name="T0" fmla="*/ 53 w 1699"/>
              <a:gd name="T1" fmla="*/ 495 h 1522"/>
              <a:gd name="T2" fmla="*/ 8 w 1699"/>
              <a:gd name="T3" fmla="*/ 652 h 1522"/>
              <a:gd name="T4" fmla="*/ 1 w 1699"/>
              <a:gd name="T5" fmla="*/ 814 h 1522"/>
              <a:gd name="T6" fmla="*/ 34 w 1699"/>
              <a:gd name="T7" fmla="*/ 975 h 1522"/>
              <a:gd name="T8" fmla="*/ 104 w 1699"/>
              <a:gd name="T9" fmla="*/ 1125 h 1522"/>
              <a:gd name="T10" fmla="*/ 207 w 1699"/>
              <a:gd name="T11" fmla="*/ 1258 h 1522"/>
              <a:gd name="T12" fmla="*/ 340 w 1699"/>
              <a:gd name="T13" fmla="*/ 1370 h 1522"/>
              <a:gd name="T14" fmla="*/ 496 w 1699"/>
              <a:gd name="T15" fmla="*/ 1453 h 1522"/>
              <a:gd name="T16" fmla="*/ 668 w 1699"/>
              <a:gd name="T17" fmla="*/ 1503 h 1522"/>
              <a:gd name="T18" fmla="*/ 849 w 1699"/>
              <a:gd name="T19" fmla="*/ 1521 h 1522"/>
              <a:gd name="T20" fmla="*/ 1030 w 1699"/>
              <a:gd name="T21" fmla="*/ 1503 h 1522"/>
              <a:gd name="T22" fmla="*/ 1201 w 1699"/>
              <a:gd name="T23" fmla="*/ 1453 h 1522"/>
              <a:gd name="T24" fmla="*/ 1358 w 1699"/>
              <a:gd name="T25" fmla="*/ 1370 h 1522"/>
              <a:gd name="T26" fmla="*/ 1491 w 1699"/>
              <a:gd name="T27" fmla="*/ 1258 h 1522"/>
              <a:gd name="T28" fmla="*/ 1594 w 1699"/>
              <a:gd name="T29" fmla="*/ 1125 h 1522"/>
              <a:gd name="T30" fmla="*/ 1663 w 1699"/>
              <a:gd name="T31" fmla="*/ 975 h 1522"/>
              <a:gd name="T32" fmla="*/ 1696 w 1699"/>
              <a:gd name="T33" fmla="*/ 814 h 1522"/>
              <a:gd name="T34" fmla="*/ 1689 w 1699"/>
              <a:gd name="T35" fmla="*/ 650 h 1522"/>
              <a:gd name="T36" fmla="*/ 1642 w 1699"/>
              <a:gd name="T37" fmla="*/ 489 h 1522"/>
              <a:gd name="T38" fmla="*/ 1559 w 1699"/>
              <a:gd name="T39" fmla="*/ 343 h 1522"/>
              <a:gd name="T40" fmla="*/ 1441 w 1699"/>
              <a:gd name="T41" fmla="*/ 215 h 1522"/>
              <a:gd name="T42" fmla="*/ 1296 w 1699"/>
              <a:gd name="T43" fmla="*/ 113 h 1522"/>
              <a:gd name="T44" fmla="*/ 1129 w 1699"/>
              <a:gd name="T45" fmla="*/ 41 h 1522"/>
              <a:gd name="T46" fmla="*/ 949 w 1699"/>
              <a:gd name="T47" fmla="*/ 5 h 1522"/>
              <a:gd name="T48" fmla="*/ 765 w 1699"/>
              <a:gd name="T49" fmla="*/ 3 h 1522"/>
              <a:gd name="T50" fmla="*/ 585 w 1699"/>
              <a:gd name="T51" fmla="*/ 37 h 1522"/>
              <a:gd name="T52" fmla="*/ 416 w 1699"/>
              <a:gd name="T53" fmla="*/ 105 h 1522"/>
              <a:gd name="T54" fmla="*/ 268 w 1699"/>
              <a:gd name="T55" fmla="*/ 204 h 1522"/>
              <a:gd name="T56" fmla="*/ 440 w 1699"/>
              <a:gd name="T57" fmla="*/ 268 h 1522"/>
              <a:gd name="T58" fmla="*/ 650 w 1699"/>
              <a:gd name="T59" fmla="*/ 427 h 1522"/>
              <a:gd name="T60" fmla="*/ 766 w 1699"/>
              <a:gd name="T61" fmla="*/ 388 h 1522"/>
              <a:gd name="T62" fmla="*/ 890 w 1699"/>
              <a:gd name="T63" fmla="*/ 381 h 1522"/>
              <a:gd name="T64" fmla="*/ 1011 w 1699"/>
              <a:gd name="T65" fmla="*/ 407 h 1522"/>
              <a:gd name="T66" fmla="*/ 1119 w 1699"/>
              <a:gd name="T67" fmla="*/ 466 h 1522"/>
              <a:gd name="T68" fmla="*/ 1203 w 1699"/>
              <a:gd name="T69" fmla="*/ 548 h 1522"/>
              <a:gd name="T70" fmla="*/ 1256 w 1699"/>
              <a:gd name="T71" fmla="*/ 649 h 1522"/>
              <a:gd name="T72" fmla="*/ 1273 w 1699"/>
              <a:gd name="T73" fmla="*/ 760 h 1522"/>
              <a:gd name="T74" fmla="*/ 1253 w 1699"/>
              <a:gd name="T75" fmla="*/ 874 h 1522"/>
              <a:gd name="T76" fmla="*/ 1197 w 1699"/>
              <a:gd name="T77" fmla="*/ 978 h 1522"/>
              <a:gd name="T78" fmla="*/ 1109 w 1699"/>
              <a:gd name="T79" fmla="*/ 1061 h 1522"/>
              <a:gd name="T80" fmla="*/ 996 w 1699"/>
              <a:gd name="T81" fmla="*/ 1117 h 1522"/>
              <a:gd name="T82" fmla="*/ 870 w 1699"/>
              <a:gd name="T83" fmla="*/ 1140 h 1522"/>
              <a:gd name="T84" fmla="*/ 742 w 1699"/>
              <a:gd name="T85" fmla="*/ 1128 h 1522"/>
              <a:gd name="T86" fmla="*/ 624 w 1699"/>
              <a:gd name="T87" fmla="*/ 1084 h 1522"/>
              <a:gd name="T88" fmla="*/ 526 w 1699"/>
              <a:gd name="T89" fmla="*/ 1008 h 1522"/>
              <a:gd name="T90" fmla="*/ 458 w 1699"/>
              <a:gd name="T91" fmla="*/ 910 h 1522"/>
              <a:gd name="T92" fmla="*/ 426 w 1699"/>
              <a:gd name="T93" fmla="*/ 798 h 1522"/>
              <a:gd name="T94" fmla="*/ 435 w 1699"/>
              <a:gd name="T95" fmla="*/ 687 h 1522"/>
              <a:gd name="T96" fmla="*/ 473 w 1699"/>
              <a:gd name="T97" fmla="*/ 583 h 1522"/>
              <a:gd name="T98" fmla="*/ 551 w 1699"/>
              <a:gd name="T99" fmla="*/ 493 h 1522"/>
              <a:gd name="T100" fmla="*/ 280 w 1699"/>
              <a:gd name="T101" fmla="*/ 308 h 1522"/>
              <a:gd name="T102" fmla="*/ 104 w 1699"/>
              <a:gd name="T103" fmla="*/ 397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9" h="1522">
                <a:moveTo>
                  <a:pt x="104" y="397"/>
                </a:moveTo>
                <a:lnTo>
                  <a:pt x="76" y="444"/>
                </a:lnTo>
                <a:lnTo>
                  <a:pt x="53" y="495"/>
                </a:lnTo>
                <a:lnTo>
                  <a:pt x="34" y="546"/>
                </a:lnTo>
                <a:lnTo>
                  <a:pt x="18" y="598"/>
                </a:lnTo>
                <a:lnTo>
                  <a:pt x="8" y="652"/>
                </a:lnTo>
                <a:lnTo>
                  <a:pt x="1" y="706"/>
                </a:lnTo>
                <a:lnTo>
                  <a:pt x="0" y="760"/>
                </a:lnTo>
                <a:lnTo>
                  <a:pt x="1" y="814"/>
                </a:lnTo>
                <a:lnTo>
                  <a:pt x="8" y="868"/>
                </a:lnTo>
                <a:lnTo>
                  <a:pt x="20" y="922"/>
                </a:lnTo>
                <a:lnTo>
                  <a:pt x="34" y="975"/>
                </a:lnTo>
                <a:lnTo>
                  <a:pt x="54" y="1025"/>
                </a:lnTo>
                <a:lnTo>
                  <a:pt x="76" y="1076"/>
                </a:lnTo>
                <a:lnTo>
                  <a:pt x="104" y="1125"/>
                </a:lnTo>
                <a:lnTo>
                  <a:pt x="134" y="1172"/>
                </a:lnTo>
                <a:lnTo>
                  <a:pt x="169" y="1216"/>
                </a:lnTo>
                <a:lnTo>
                  <a:pt x="207" y="1258"/>
                </a:lnTo>
                <a:lnTo>
                  <a:pt x="249" y="1298"/>
                </a:lnTo>
                <a:lnTo>
                  <a:pt x="293" y="1335"/>
                </a:lnTo>
                <a:lnTo>
                  <a:pt x="340" y="1370"/>
                </a:lnTo>
                <a:lnTo>
                  <a:pt x="390" y="1400"/>
                </a:lnTo>
                <a:lnTo>
                  <a:pt x="442" y="1428"/>
                </a:lnTo>
                <a:lnTo>
                  <a:pt x="496" y="1453"/>
                </a:lnTo>
                <a:lnTo>
                  <a:pt x="552" y="1473"/>
                </a:lnTo>
                <a:lnTo>
                  <a:pt x="609" y="1490"/>
                </a:lnTo>
                <a:lnTo>
                  <a:pt x="668" y="1503"/>
                </a:lnTo>
                <a:lnTo>
                  <a:pt x="728" y="1513"/>
                </a:lnTo>
                <a:lnTo>
                  <a:pt x="788" y="1519"/>
                </a:lnTo>
                <a:lnTo>
                  <a:pt x="849" y="1521"/>
                </a:lnTo>
                <a:lnTo>
                  <a:pt x="910" y="1519"/>
                </a:lnTo>
                <a:lnTo>
                  <a:pt x="970" y="1513"/>
                </a:lnTo>
                <a:lnTo>
                  <a:pt x="1030" y="1503"/>
                </a:lnTo>
                <a:lnTo>
                  <a:pt x="1088" y="1490"/>
                </a:lnTo>
                <a:lnTo>
                  <a:pt x="1145" y="1473"/>
                </a:lnTo>
                <a:lnTo>
                  <a:pt x="1201" y="1453"/>
                </a:lnTo>
                <a:lnTo>
                  <a:pt x="1256" y="1428"/>
                </a:lnTo>
                <a:lnTo>
                  <a:pt x="1308" y="1400"/>
                </a:lnTo>
                <a:lnTo>
                  <a:pt x="1358" y="1370"/>
                </a:lnTo>
                <a:lnTo>
                  <a:pt x="1405" y="1335"/>
                </a:lnTo>
                <a:lnTo>
                  <a:pt x="1449" y="1298"/>
                </a:lnTo>
                <a:lnTo>
                  <a:pt x="1491" y="1258"/>
                </a:lnTo>
                <a:lnTo>
                  <a:pt x="1529" y="1216"/>
                </a:lnTo>
                <a:lnTo>
                  <a:pt x="1563" y="1172"/>
                </a:lnTo>
                <a:lnTo>
                  <a:pt x="1594" y="1125"/>
                </a:lnTo>
                <a:lnTo>
                  <a:pt x="1622" y="1076"/>
                </a:lnTo>
                <a:lnTo>
                  <a:pt x="1644" y="1025"/>
                </a:lnTo>
                <a:lnTo>
                  <a:pt x="1663" y="975"/>
                </a:lnTo>
                <a:lnTo>
                  <a:pt x="1678" y="922"/>
                </a:lnTo>
                <a:lnTo>
                  <a:pt x="1690" y="868"/>
                </a:lnTo>
                <a:lnTo>
                  <a:pt x="1696" y="814"/>
                </a:lnTo>
                <a:lnTo>
                  <a:pt x="1698" y="760"/>
                </a:lnTo>
                <a:lnTo>
                  <a:pt x="1696" y="705"/>
                </a:lnTo>
                <a:lnTo>
                  <a:pt x="1689" y="650"/>
                </a:lnTo>
                <a:lnTo>
                  <a:pt x="1678" y="595"/>
                </a:lnTo>
                <a:lnTo>
                  <a:pt x="1662" y="542"/>
                </a:lnTo>
                <a:lnTo>
                  <a:pt x="1642" y="489"/>
                </a:lnTo>
                <a:lnTo>
                  <a:pt x="1618" y="439"/>
                </a:lnTo>
                <a:lnTo>
                  <a:pt x="1591" y="390"/>
                </a:lnTo>
                <a:lnTo>
                  <a:pt x="1559" y="343"/>
                </a:lnTo>
                <a:lnTo>
                  <a:pt x="1523" y="297"/>
                </a:lnTo>
                <a:lnTo>
                  <a:pt x="1484" y="255"/>
                </a:lnTo>
                <a:lnTo>
                  <a:pt x="1441" y="215"/>
                </a:lnTo>
                <a:lnTo>
                  <a:pt x="1395" y="177"/>
                </a:lnTo>
                <a:lnTo>
                  <a:pt x="1346" y="143"/>
                </a:lnTo>
                <a:lnTo>
                  <a:pt x="1296" y="113"/>
                </a:lnTo>
                <a:lnTo>
                  <a:pt x="1242" y="86"/>
                </a:lnTo>
                <a:lnTo>
                  <a:pt x="1186" y="61"/>
                </a:lnTo>
                <a:lnTo>
                  <a:pt x="1129" y="41"/>
                </a:lnTo>
                <a:lnTo>
                  <a:pt x="1070" y="25"/>
                </a:lnTo>
                <a:lnTo>
                  <a:pt x="1010" y="13"/>
                </a:lnTo>
                <a:lnTo>
                  <a:pt x="949" y="5"/>
                </a:lnTo>
                <a:lnTo>
                  <a:pt x="888" y="0"/>
                </a:lnTo>
                <a:lnTo>
                  <a:pt x="826" y="0"/>
                </a:lnTo>
                <a:lnTo>
                  <a:pt x="765" y="3"/>
                </a:lnTo>
                <a:lnTo>
                  <a:pt x="704" y="10"/>
                </a:lnTo>
                <a:lnTo>
                  <a:pt x="644" y="22"/>
                </a:lnTo>
                <a:lnTo>
                  <a:pt x="585" y="37"/>
                </a:lnTo>
                <a:lnTo>
                  <a:pt x="525" y="56"/>
                </a:lnTo>
                <a:lnTo>
                  <a:pt x="470" y="79"/>
                </a:lnTo>
                <a:lnTo>
                  <a:pt x="416" y="105"/>
                </a:lnTo>
                <a:lnTo>
                  <a:pt x="364" y="135"/>
                </a:lnTo>
                <a:lnTo>
                  <a:pt x="316" y="168"/>
                </a:lnTo>
                <a:lnTo>
                  <a:pt x="268" y="204"/>
                </a:lnTo>
                <a:lnTo>
                  <a:pt x="225" y="244"/>
                </a:lnTo>
                <a:lnTo>
                  <a:pt x="185" y="286"/>
                </a:lnTo>
                <a:lnTo>
                  <a:pt x="440" y="268"/>
                </a:lnTo>
                <a:lnTo>
                  <a:pt x="582" y="469"/>
                </a:lnTo>
                <a:lnTo>
                  <a:pt x="614" y="447"/>
                </a:lnTo>
                <a:lnTo>
                  <a:pt x="650" y="427"/>
                </a:lnTo>
                <a:lnTo>
                  <a:pt x="686" y="411"/>
                </a:lnTo>
                <a:lnTo>
                  <a:pt x="726" y="398"/>
                </a:lnTo>
                <a:lnTo>
                  <a:pt x="766" y="388"/>
                </a:lnTo>
                <a:lnTo>
                  <a:pt x="808" y="382"/>
                </a:lnTo>
                <a:lnTo>
                  <a:pt x="849" y="380"/>
                </a:lnTo>
                <a:lnTo>
                  <a:pt x="890" y="381"/>
                </a:lnTo>
                <a:lnTo>
                  <a:pt x="932" y="386"/>
                </a:lnTo>
                <a:lnTo>
                  <a:pt x="973" y="395"/>
                </a:lnTo>
                <a:lnTo>
                  <a:pt x="1011" y="407"/>
                </a:lnTo>
                <a:lnTo>
                  <a:pt x="1049" y="424"/>
                </a:lnTo>
                <a:lnTo>
                  <a:pt x="1086" y="443"/>
                </a:lnTo>
                <a:lnTo>
                  <a:pt x="1119" y="466"/>
                </a:lnTo>
                <a:lnTo>
                  <a:pt x="1151" y="489"/>
                </a:lnTo>
                <a:lnTo>
                  <a:pt x="1177" y="518"/>
                </a:lnTo>
                <a:lnTo>
                  <a:pt x="1203" y="548"/>
                </a:lnTo>
                <a:lnTo>
                  <a:pt x="1224" y="580"/>
                </a:lnTo>
                <a:lnTo>
                  <a:pt x="1242" y="614"/>
                </a:lnTo>
                <a:lnTo>
                  <a:pt x="1256" y="649"/>
                </a:lnTo>
                <a:lnTo>
                  <a:pt x="1266" y="685"/>
                </a:lnTo>
                <a:lnTo>
                  <a:pt x="1272" y="723"/>
                </a:lnTo>
                <a:lnTo>
                  <a:pt x="1273" y="760"/>
                </a:lnTo>
                <a:lnTo>
                  <a:pt x="1271" y="798"/>
                </a:lnTo>
                <a:lnTo>
                  <a:pt x="1265" y="836"/>
                </a:lnTo>
                <a:lnTo>
                  <a:pt x="1253" y="874"/>
                </a:lnTo>
                <a:lnTo>
                  <a:pt x="1239" y="910"/>
                </a:lnTo>
                <a:lnTo>
                  <a:pt x="1220" y="944"/>
                </a:lnTo>
                <a:lnTo>
                  <a:pt x="1197" y="978"/>
                </a:lnTo>
                <a:lnTo>
                  <a:pt x="1171" y="1008"/>
                </a:lnTo>
                <a:lnTo>
                  <a:pt x="1142" y="1036"/>
                </a:lnTo>
                <a:lnTo>
                  <a:pt x="1109" y="1061"/>
                </a:lnTo>
                <a:lnTo>
                  <a:pt x="1074" y="1084"/>
                </a:lnTo>
                <a:lnTo>
                  <a:pt x="1037" y="1101"/>
                </a:lnTo>
                <a:lnTo>
                  <a:pt x="996" y="1117"/>
                </a:lnTo>
                <a:lnTo>
                  <a:pt x="955" y="1128"/>
                </a:lnTo>
                <a:lnTo>
                  <a:pt x="913" y="1136"/>
                </a:lnTo>
                <a:lnTo>
                  <a:pt x="870" y="1140"/>
                </a:lnTo>
                <a:lnTo>
                  <a:pt x="827" y="1140"/>
                </a:lnTo>
                <a:lnTo>
                  <a:pt x="784" y="1136"/>
                </a:lnTo>
                <a:lnTo>
                  <a:pt x="742" y="1128"/>
                </a:lnTo>
                <a:lnTo>
                  <a:pt x="701" y="1117"/>
                </a:lnTo>
                <a:lnTo>
                  <a:pt x="661" y="1101"/>
                </a:lnTo>
                <a:lnTo>
                  <a:pt x="624" y="1084"/>
                </a:lnTo>
                <a:lnTo>
                  <a:pt x="589" y="1061"/>
                </a:lnTo>
                <a:lnTo>
                  <a:pt x="556" y="1036"/>
                </a:lnTo>
                <a:lnTo>
                  <a:pt x="526" y="1008"/>
                </a:lnTo>
                <a:lnTo>
                  <a:pt x="501" y="978"/>
                </a:lnTo>
                <a:lnTo>
                  <a:pt x="477" y="944"/>
                </a:lnTo>
                <a:lnTo>
                  <a:pt x="458" y="910"/>
                </a:lnTo>
                <a:lnTo>
                  <a:pt x="445" y="874"/>
                </a:lnTo>
                <a:lnTo>
                  <a:pt x="433" y="836"/>
                </a:lnTo>
                <a:lnTo>
                  <a:pt x="426" y="798"/>
                </a:lnTo>
                <a:lnTo>
                  <a:pt x="424" y="760"/>
                </a:lnTo>
                <a:lnTo>
                  <a:pt x="428" y="723"/>
                </a:lnTo>
                <a:lnTo>
                  <a:pt x="435" y="687"/>
                </a:lnTo>
                <a:lnTo>
                  <a:pt x="445" y="652"/>
                </a:lnTo>
                <a:lnTo>
                  <a:pt x="457" y="617"/>
                </a:lnTo>
                <a:lnTo>
                  <a:pt x="473" y="583"/>
                </a:lnTo>
                <a:lnTo>
                  <a:pt x="493" y="550"/>
                </a:lnTo>
                <a:lnTo>
                  <a:pt x="613" y="591"/>
                </a:lnTo>
                <a:lnTo>
                  <a:pt x="551" y="493"/>
                </a:lnTo>
                <a:lnTo>
                  <a:pt x="486" y="394"/>
                </a:lnTo>
                <a:lnTo>
                  <a:pt x="419" y="299"/>
                </a:lnTo>
                <a:lnTo>
                  <a:pt x="280" y="308"/>
                </a:lnTo>
                <a:lnTo>
                  <a:pt x="143" y="322"/>
                </a:lnTo>
                <a:lnTo>
                  <a:pt x="5" y="337"/>
                </a:lnTo>
                <a:lnTo>
                  <a:pt x="104" y="397"/>
                </a:lnTo>
              </a:path>
            </a:pathLst>
          </a:custGeom>
          <a:pattFill prst="pct50">
            <a:fgClr>
              <a:srgbClr val="808080"/>
            </a:fgClr>
            <a:bgClr>
              <a:srgbClr val="FFFFFF"/>
            </a:bgClr>
          </a:pattFill>
          <a:ln w="12700">
            <a:solidFill>
              <a:srgbClr val="FFFFFF"/>
            </a:solidFill>
          </a:ln>
        </p:spPr>
        <p:txBody>
          <a:bodyPr lIns="45720" rIns="45720"/>
          <a:lstStyle/>
          <a:p>
            <a:pPr latinLnBrk="0">
              <a:defRPr/>
            </a:pPr>
            <a:endParaRPr lang="ko-KR" altLang="en-US" sz="1200" kern="0" smtClean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1992" y="4723378"/>
            <a:ext cx="7457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7030A0"/>
                </a:solidFill>
                <a:latin typeface="Arial Narrow"/>
                <a:ea typeface="LG스마트체 Regular"/>
              </a:rPr>
              <a:t>소프트웨어</a:t>
            </a:r>
            <a:endParaRPr lang="en-US" altLang="ko-KR" sz="1000" b="1" dirty="0" smtClean="0">
              <a:solidFill>
                <a:srgbClr val="7030A0"/>
              </a:solidFill>
              <a:latin typeface="Arial Narrow"/>
              <a:ea typeface="LG스마트체 Regular"/>
            </a:endParaRPr>
          </a:p>
          <a:p>
            <a:pPr algn="ctr"/>
            <a:r>
              <a:rPr lang="ko-KR" altLang="en-US" sz="1000" b="1" dirty="0" smtClean="0">
                <a:solidFill>
                  <a:srgbClr val="7030A0"/>
                </a:solidFill>
                <a:latin typeface="Arial Narrow"/>
                <a:ea typeface="LG스마트체 Regular"/>
              </a:rPr>
              <a:t>엔지니어링</a:t>
            </a:r>
            <a:endParaRPr lang="en-US" altLang="ko-KR" sz="1000" b="1" dirty="0" smtClean="0">
              <a:solidFill>
                <a:srgbClr val="7030A0"/>
              </a:solidFill>
              <a:latin typeface="Arial Narrow"/>
              <a:ea typeface="LG스마트체 Regular"/>
            </a:endParaRPr>
          </a:p>
          <a:p>
            <a:pPr algn="ctr"/>
            <a:r>
              <a:rPr lang="ko-KR" altLang="en-US" sz="1000" b="1" dirty="0" smtClean="0">
                <a:solidFill>
                  <a:srgbClr val="7030A0"/>
                </a:solidFill>
                <a:latin typeface="Arial Narrow"/>
                <a:ea typeface="LG스마트체 Regular"/>
              </a:rPr>
              <a:t>프로세스</a:t>
            </a:r>
            <a:endParaRPr lang="ko-KR" altLang="en-US" sz="1000" b="1" dirty="0">
              <a:solidFill>
                <a:srgbClr val="7030A0"/>
              </a:solidFill>
              <a:latin typeface="Arial Narrow"/>
              <a:ea typeface="LG스마트체 Regular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6839" y="1464608"/>
            <a:ext cx="9378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다양한 소프트웨어 개발 도구와 연계하여 소프트웨어 요구사항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SW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설계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코딩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), 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테스팅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빌드</a:t>
            </a:r>
            <a:r>
              <a:rPr lang="en-US" altLang="ko-KR" sz="10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릴리즈에 이르는 전 개발 과정의 양방향 </a:t>
            </a:r>
            <a:r>
              <a:rPr lang="ko-KR" altLang="en-US" sz="1000" err="1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추적성</a:t>
            </a:r>
            <a:r>
              <a:rPr lang="ko-KR" altLang="en-US" sz="100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및 개발 </a:t>
            </a:r>
            <a:r>
              <a:rPr lang="ko-KR" altLang="en-US" sz="100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진척도 </a:t>
            </a:r>
            <a:r>
              <a:rPr lang="ko-KR" altLang="en-US" sz="10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가시화 관리등 </a:t>
            </a:r>
            <a:endParaRPr lang="en-US" altLang="ko-KR" sz="100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5746" y="3185578"/>
            <a:ext cx="97219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ko-KR" sz="13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Visibility </a:t>
            </a:r>
            <a:endParaRPr lang="en-US" altLang="ko-KR" sz="13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7" name="왼쪽/오른쪽 화살표 46"/>
          <p:cNvSpPr/>
          <p:nvPr/>
        </p:nvSpPr>
        <p:spPr>
          <a:xfrm>
            <a:off x="647752" y="2008289"/>
            <a:ext cx="8409704" cy="484632"/>
          </a:xfrm>
          <a:prstGeom prst="leftRightArrow">
            <a:avLst>
              <a:gd name="adj1" fmla="val 80055"/>
              <a:gd name="adj2" fmla="val 50000"/>
            </a:avLst>
          </a:prstGeom>
          <a:pattFill prst="pct25">
            <a:fgClr>
              <a:srgbClr val="FFFFFF">
                <a:lumMod val="65000"/>
              </a:srgbClr>
            </a:fgClr>
            <a:bgClr>
              <a:srgbClr val="FFFFFF"/>
            </a:bgClr>
          </a:patt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lIns="18000" tIns="18000" rIns="18000" bIns="18000"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rial Narrow"/>
                <a:ea typeface="LG스마트체 Regular"/>
              </a:rPr>
              <a:t>소프트웨어 프로젝트 관리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23991" y="625668"/>
            <a:ext cx="3783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kumimoji="0" lang="en-US" altLang="ko-KR" sz="16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ALM </a:t>
            </a:r>
            <a:r>
              <a:rPr kumimoji="0" lang="en-US" altLang="ko-KR" sz="14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(Application Lifecycle Management)</a:t>
            </a:r>
            <a:r>
              <a:rPr kumimoji="0" lang="en-US" altLang="ko-KR" sz="16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이란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?</a:t>
            </a:r>
            <a:endParaRPr kumimoji="0" lang="ko-KR" altLang="en-US" sz="14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863" y="995673"/>
            <a:ext cx="9111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kumimoji="0"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소프트웨어 </a:t>
            </a:r>
            <a:r>
              <a:rPr kumimoji="0" lang="ko-KR" altLang="en-US" sz="13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 업무 생산성을 높이고 품질 완성도를 </a:t>
            </a:r>
            <a:r>
              <a:rPr kumimoji="0"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확보하기 위해 </a:t>
            </a:r>
            <a:r>
              <a:rPr kumimoji="0"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소프트웨어 프로세스상 </a:t>
            </a:r>
            <a:r>
              <a:rPr kumimoji="0" lang="ko-KR" altLang="en-US" sz="1300" b="1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모든 개발 </a:t>
            </a:r>
            <a:r>
              <a:rPr kumimoji="0" lang="ko-KR" altLang="en-US" sz="1300" b="1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활동에 대한 프로젝트 과정 관리</a:t>
            </a:r>
            <a:r>
              <a:rPr kumimoji="0" lang="ko-KR" altLang="en-US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와 </a:t>
            </a:r>
            <a:r>
              <a:rPr kumimoji="0"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/>
            </a:r>
            <a:br>
              <a:rPr kumimoji="0" lang="en-US" altLang="ko-KR" sz="13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</a:br>
            <a:r>
              <a:rPr kumimoji="0" lang="ko-KR" altLang="en-US" sz="1300" b="1" u="sng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개발자간 협업 및 협업부서와 협업을 </a:t>
            </a:r>
            <a:r>
              <a:rPr kumimoji="0" lang="ko-KR" altLang="en-US" sz="130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지원하는 통합 솔루션 </a:t>
            </a:r>
            <a:endParaRPr kumimoji="0" lang="en-US" altLang="ko-KR" sz="13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9966" y="6274208"/>
            <a:ext cx="3712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dirty="0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LG</a:t>
            </a:r>
            <a:r>
              <a:rPr kumimoji="0" lang="ko-KR" altLang="en-US" sz="1050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그룹의 표준 </a:t>
            </a:r>
            <a:r>
              <a:rPr kumimoji="0" lang="en-US" altLang="ko-KR" sz="1050" dirty="0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ALM</a:t>
            </a:r>
            <a:r>
              <a:rPr kumimoji="0" lang="ko-KR" altLang="en-US" sz="1050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은 지멘스社 </a:t>
            </a:r>
            <a:r>
              <a:rPr kumimoji="0" lang="en-US" altLang="ko-KR" sz="1050" dirty="0" err="1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Polarion</a:t>
            </a:r>
            <a:r>
              <a:rPr kumimoji="0" lang="ko-KR" altLang="en-US" sz="1050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을 기반으로 구축됐습니다</a:t>
            </a:r>
            <a:r>
              <a:rPr kumimoji="0" lang="en-US" altLang="ko-KR" sz="1050" dirty="0">
                <a:solidFill>
                  <a:prstClr val="black"/>
                </a:solidFill>
                <a:latin typeface="Arial Narrow"/>
                <a:ea typeface="LG스마트체 Regular"/>
                <a:cs typeface="Arial" panose="020B0604020202020204" pitchFamily="34" charset="0"/>
              </a:rPr>
              <a:t>.</a:t>
            </a:r>
            <a:endParaRPr kumimoji="0" lang="ko-KR" altLang="en-US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7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Software Process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의 중요성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625" y="908050"/>
            <a:ext cx="8970963" cy="3480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Software Process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중심의 문제 해결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19748"/>
              </p:ext>
            </p:extLst>
          </p:nvPr>
        </p:nvGraphicFramePr>
        <p:xfrm>
          <a:off x="1136575" y="1790699"/>
          <a:ext cx="7344816" cy="3510510"/>
        </p:xfrm>
        <a:graphic>
          <a:graphicData uri="http://schemas.openxmlformats.org/drawingml/2006/table">
            <a:tbl>
              <a:tblPr firstRow="1" bandRow="1"/>
              <a:tblGrid>
                <a:gridCol w="1836204"/>
                <a:gridCol w="1836204"/>
                <a:gridCol w="1836204"/>
                <a:gridCol w="1836204"/>
              </a:tblGrid>
              <a:tr h="1148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Issue         </a:t>
                      </a: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      Solver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Issue</a:t>
                      </a:r>
                      <a:b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Type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“People”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중심으로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해결한다면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“Technology”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중심으로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해결한다면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“Process”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중심으로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해결한다면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/>
                    </a:solidFill>
                  </a:tcPr>
                </a:tc>
              </a:tr>
              <a:tr h="11593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일회성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Type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(20%)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영웅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선수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)”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의존하여 해결</a:t>
                      </a:r>
                      <a:b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단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영웅이 회사 내에 반드시 존재해야 함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Case by Case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이며 미봉책인 경우가 많음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투입대비효과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(ROI)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 </a:t>
                      </a:r>
                      <a:endParaRPr kumimoji="1" lang="en-US" altLang="ko-KR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적음</a:t>
                      </a:r>
                      <a:endParaRPr kumimoji="1" lang="ko-KR" altLang="en-US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일과성이라 프로세스가 </a:t>
                      </a:r>
                      <a:endParaRPr kumimoji="1" lang="en-US" altLang="ko-KR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적용이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잘 안됨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40000"/>
                      </a:srgbClr>
                    </a:solidFill>
                  </a:tcPr>
                </a:tc>
              </a:tr>
              <a:tr h="12025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반복적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Type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(80%)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 발생시 마다 영웅이 제때에 나타나지 않으면 재앙의 상황 초래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개발방법론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(CBD,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OOAD/OOP, XP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Process</a:t>
                      </a:r>
                      <a:r>
                        <a:rPr kumimoji="1" lang="ko-KR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  </a:t>
                      </a:r>
                      <a:endParaRPr kumimoji="1" lang="en-US" altLang="ko-KR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Coordination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필수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kumimoji="1" lang="en-US" altLang="ko-KR" sz="1200" b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ROI</a:t>
                      </a:r>
                      <a:r>
                        <a:rPr kumimoji="1" lang="ko-KR" altLang="en-US" sz="1200" b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가 극대화됨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200" b="1" u="sng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조직차원에서의 </a:t>
                      </a:r>
                      <a:endParaRPr kumimoji="1" lang="en-US" altLang="ko-KR" sz="1200" b="1" u="sng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en-US" altLang="ko-KR" sz="1200" b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Learning (“</a:t>
                      </a:r>
                      <a:r>
                        <a:rPr kumimoji="1" lang="ko-KR" altLang="en-US" sz="1200" b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바퀴의 </a:t>
                      </a:r>
                      <a:r>
                        <a:rPr kumimoji="1" lang="ko-KR" altLang="en-US" sz="1200" b="1" u="sng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 </a:t>
                      </a:r>
                      <a:endParaRPr kumimoji="1" lang="en-US" altLang="ko-KR" sz="1200" b="1" u="sng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  </a:t>
                      </a:r>
                      <a:r>
                        <a:rPr kumimoji="1" lang="ko-KR" altLang="en-US" sz="1200" b="1" u="sng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r>
                        <a:rPr kumimoji="1" lang="ko-KR" altLang="en-US" sz="1200" b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”이나 실수반복 방지</a:t>
                      </a:r>
                      <a:r>
                        <a:rPr kumimoji="1" lang="en-US" altLang="ko-KR" sz="1200" b="1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en-US" altLang="ko-K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45723" marB="45723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003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745356" y="5589240"/>
            <a:ext cx="9320212" cy="5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1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CBD : Component Based Development, * OOAD : Objected-Oriented Analysis and Design,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1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OOP : Objected-Oriented Programming, * XP : </a:t>
            </a:r>
            <a:r>
              <a:rPr kumimoji="0" lang="en-US" altLang="ko-KR" sz="11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eXtreme</a:t>
            </a:r>
            <a:r>
              <a:rPr kumimoji="0" lang="en-US" altLang="ko-KR" sz="11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Programming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1258118" y="5635277"/>
            <a:ext cx="707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Software Process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Model </a:t>
            </a:r>
            <a:r>
              <a:rPr lang="ko-KR" altLang="en-US" sz="2000" b="1" smtClean="0">
                <a:latin typeface="LG스마트체 Regular" pitchFamily="50" charset="-127"/>
                <a:ea typeface="LG스마트체 Regular" pitchFamily="50" charset="-127"/>
              </a:rPr>
              <a:t>이란</a:t>
            </a:r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908050"/>
            <a:ext cx="8970963" cy="93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소프트웨어 프로세스 모델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(Software Process Model)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이란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?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소프트웨어 프로세스를 간단히 서술하고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소프트웨어 프로세스의 한 가지 관점을 제시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marL="534988" indent="-169863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kumimoji="0" lang="ko-KR" altLang="en-US" sz="1400" dirty="0" smtClean="0">
                <a:latin typeface="LG스마트체 Regular" pitchFamily="50" charset="-127"/>
                <a:ea typeface="LG스마트체 Regular" pitchFamily="50" charset="-127"/>
              </a:rPr>
              <a:t>소프트웨어 프로세스의 추상적인 표현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767" y="2064389"/>
            <a:ext cx="8970963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폭포수 모델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(Waterfall Model)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프로토타이핑 모델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(Prototyping Model)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나선형 모델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(Spiral Model)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V-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모델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(V-Model)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Waterfall Model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908050"/>
            <a:ext cx="8970963" cy="2052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요구사항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설계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구현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테스트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유지보수 등과 같은 개별적인 프로세스 단계로 프로세스 모델을 표현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순차적으로 진행되며 각 단계에 결함이 있을 경우 결함을 수정하거나 이전 단계로 되돌아 감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적용 케이스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프로젝트 규모가 작거나 개발자의 경험이 적은 경우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                     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프로젝트에 대한 요구사항이 초기와 달라질 가능성이 낮다면 폭포수 모델이 적합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단점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이전 단계가 완료되기 전에 다음 단계로 넘어갈 수 없고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단계별 작업물이 나온 후에는 수정이 어려움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          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커뮤니케이션의 오류가 있을 경우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실체가 나온 후 문제가 발견되기 때문에 시간 및 비용의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Risk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가 있음</a:t>
            </a:r>
            <a:endParaRPr kumimoji="0" lang="ko-KR" altLang="en-US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88704" y="3234350"/>
            <a:ext cx="1474812" cy="330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요구사항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50822" y="3836864"/>
            <a:ext cx="1474812" cy="330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12940" y="4439378"/>
            <a:ext cx="1474812" cy="330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475058" y="5041892"/>
            <a:ext cx="1474812" cy="330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테스트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7176" y="5644406"/>
            <a:ext cx="1474812" cy="3306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rgbClr val="F2F2F2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유지보수</a:t>
            </a:r>
          </a:p>
        </p:txBody>
      </p:sp>
      <p:cxnSp>
        <p:nvCxnSpPr>
          <p:cNvPr id="26" name="Shape 13"/>
          <p:cNvCxnSpPr>
            <a:stCxn id="21" idx="3"/>
            <a:endCxn id="22" idx="0"/>
          </p:cNvCxnSpPr>
          <p:nvPr/>
        </p:nvCxnSpPr>
        <p:spPr>
          <a:xfrm>
            <a:off x="3763516" y="3399698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7" name="Shape 14"/>
          <p:cNvCxnSpPr>
            <a:stCxn id="22" idx="3"/>
            <a:endCxn id="23" idx="0"/>
          </p:cNvCxnSpPr>
          <p:nvPr/>
        </p:nvCxnSpPr>
        <p:spPr>
          <a:xfrm>
            <a:off x="4825634" y="4002212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8" name="Shape 15"/>
          <p:cNvCxnSpPr>
            <a:stCxn id="23" idx="3"/>
            <a:endCxn id="24" idx="0"/>
          </p:cNvCxnSpPr>
          <p:nvPr/>
        </p:nvCxnSpPr>
        <p:spPr>
          <a:xfrm>
            <a:off x="5887752" y="4604726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9" name="Shape 16"/>
          <p:cNvCxnSpPr>
            <a:stCxn id="24" idx="3"/>
            <a:endCxn id="25" idx="0"/>
          </p:cNvCxnSpPr>
          <p:nvPr/>
        </p:nvCxnSpPr>
        <p:spPr>
          <a:xfrm>
            <a:off x="6949870" y="5207240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30" name="Shape 24"/>
          <p:cNvCxnSpPr>
            <a:stCxn id="22" idx="1"/>
            <a:endCxn id="21" idx="2"/>
          </p:cNvCxnSpPr>
          <p:nvPr/>
        </p:nvCxnSpPr>
        <p:spPr>
          <a:xfrm rot="10800000">
            <a:off x="3026110" y="3565046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31" name="Shape 31"/>
          <p:cNvCxnSpPr>
            <a:stCxn id="23" idx="1"/>
            <a:endCxn id="22" idx="2"/>
          </p:cNvCxnSpPr>
          <p:nvPr/>
        </p:nvCxnSpPr>
        <p:spPr>
          <a:xfrm rot="10800000">
            <a:off x="4088228" y="4167560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32" name="Shape 32"/>
          <p:cNvCxnSpPr>
            <a:stCxn id="24" idx="1"/>
            <a:endCxn id="23" idx="2"/>
          </p:cNvCxnSpPr>
          <p:nvPr/>
        </p:nvCxnSpPr>
        <p:spPr>
          <a:xfrm rot="10800000">
            <a:off x="5150346" y="4770074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</p:cxnSp>
      <p:cxnSp>
        <p:nvCxnSpPr>
          <p:cNvPr id="33" name="Shape 33"/>
          <p:cNvCxnSpPr>
            <a:stCxn id="25" idx="1"/>
            <a:endCxn id="24" idx="2"/>
          </p:cNvCxnSpPr>
          <p:nvPr/>
        </p:nvCxnSpPr>
        <p:spPr>
          <a:xfrm rot="10800000">
            <a:off x="6212464" y="5372588"/>
            <a:ext cx="324712" cy="437166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163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Prototyping Model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908050"/>
            <a:ext cx="8970963" cy="177279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요구사항이 불분명한 경우 유용한 모델로서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요구 수정이 초기에 결정되며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개발단계에서 유지보수가 이루어짐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폭포수 모델의 단점을 보완한 모델로서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커뮤니케이션의 오류를 줄일 수 있음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적용 케이스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사용자의 요구가 불투명할 경우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개발자와 사용자간의 의사소통 도구로 활용 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단점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개발자가 클라이언트에게 제시해줘야 하는 방식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            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비용이 많이 발생됨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.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품질 유지 및 장기적으로 관리하기 힘듬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pic>
        <p:nvPicPr>
          <p:cNvPr id="19" name="Picture 2" descr="http://3.bp.blogspot.com/_sxBFFOfnkJw/S6oZ-Q8dabI/AAAAAAAAAJg/saZPB5Q_znE/s1600/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068960"/>
            <a:ext cx="4360862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8"/>
          <p:cNvSpPr>
            <a:spLocks noGrp="1"/>
          </p:cNvSpPr>
          <p:nvPr>
            <p:ph type="title" idx="4294967295"/>
          </p:nvPr>
        </p:nvSpPr>
        <p:spPr bwMode="auto">
          <a:xfrm>
            <a:off x="195263" y="188913"/>
            <a:ext cx="88138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 dirty="0" smtClean="0">
                <a:latin typeface="LG스마트체 Regular" pitchFamily="50" charset="-127"/>
                <a:ea typeface="LG스마트체 Regular" pitchFamily="50" charset="-127"/>
              </a:rPr>
              <a:t>Spiral Model</a:t>
            </a:r>
            <a:endParaRPr lang="ko-KR" altLang="en-US" sz="2000" b="1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CD133CF-E7E9-4C17-AA68-44C1098C30BB}" type="slidenum">
              <a:rPr kumimoji="0" lang="ko-KR" altLang="en-US" smtClean="0">
                <a:latin typeface="LG스마트체 Regular" pitchFamily="50" charset="-127"/>
                <a:ea typeface="LG스마트체 Regular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ko-KR" altLang="en-US" smtClean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908050"/>
            <a:ext cx="8970963" cy="14927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각 단계별 작업의 위험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(Risk)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을 분석하고 그 해소 방안을 수립해 가는 개발 모델로 현실 반영을 위한 툴 제공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위험관리를 지원하는 프로세스</a:t>
            </a: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endParaRPr kumimoji="0" lang="en-US" altLang="ko-KR" sz="14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적용 케이스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대규모 시스템 및 위험 부담이 큰 시스템 개발에 적합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                       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단점 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프로젝트 기간이 길어짐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프로젝트 관리가 어려움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kumimoji="0" lang="ko-KR" altLang="en-US" sz="1400" smtClean="0">
                <a:latin typeface="LG스마트체 Regular" pitchFamily="50" charset="-127"/>
                <a:ea typeface="LG스마트체 Regular" pitchFamily="50" charset="-127"/>
              </a:rPr>
              <a:t>위험관리 전문가를 필요로 하는 부담감</a:t>
            </a:r>
            <a:r>
              <a:rPr kumimoji="0" lang="en-US" altLang="ko-KR" sz="14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kumimoji="0" lang="en-US" altLang="ko-KR" sz="14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14" y="2924944"/>
            <a:ext cx="3640584" cy="327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9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solidFill>
            <a:schemeClr val="bg1">
              <a:lumMod val="65000"/>
            </a:schemeClr>
          </a:solidFill>
          <a:prstDash val="sys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66700" indent="-266700">
          <a:lnSpc>
            <a:spcPct val="130000"/>
          </a:lnSpc>
          <a:buClr>
            <a:srgbClr val="C5003D"/>
          </a:buClr>
          <a:buFont typeface="Wingdings" pitchFamily="2" charset="2"/>
          <a:buChar char="u"/>
          <a:defRPr sz="16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5615</Words>
  <Application>Microsoft Office PowerPoint</Application>
  <PresentationFormat>A4 용지(210x297mm)</PresentationFormat>
  <Paragraphs>1097</Paragraphs>
  <Slides>42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Arial Unicode MS</vt:lpstr>
      <vt:lpstr>LG스마트체 Regular</vt:lpstr>
      <vt:lpstr>Yu Gothic UI Semilight</vt:lpstr>
      <vt:lpstr>굴림</vt:lpstr>
      <vt:lpstr>돋움</vt:lpstr>
      <vt:lpstr>맑은 고딕</vt:lpstr>
      <vt:lpstr>Arial</vt:lpstr>
      <vt:lpstr>Arial Narrow</vt:lpstr>
      <vt:lpstr>Calibri</vt:lpstr>
      <vt:lpstr>Wingdings</vt:lpstr>
      <vt:lpstr>제목 슬라이드</vt:lpstr>
      <vt:lpstr>4_Office 테마</vt:lpstr>
      <vt:lpstr>3_Office 테마</vt:lpstr>
      <vt:lpstr>2_제목 슬라이드</vt:lpstr>
      <vt:lpstr>SW 개발 Process</vt:lpstr>
      <vt:lpstr>Software 란?</vt:lpstr>
      <vt:lpstr>Software Engineering 이란?</vt:lpstr>
      <vt:lpstr>Software Process 란?</vt:lpstr>
      <vt:lpstr>Software Process의 중요성</vt:lpstr>
      <vt:lpstr>Software Process Model 이란?</vt:lpstr>
      <vt:lpstr>Waterfall Model</vt:lpstr>
      <vt:lpstr>Prototyping Model</vt:lpstr>
      <vt:lpstr>Spiral Model</vt:lpstr>
      <vt:lpstr>V - Model</vt:lpstr>
      <vt:lpstr>V - Model</vt:lpstr>
      <vt:lpstr>V – Model 과 H&amp;A SW개발 프로세스</vt:lpstr>
      <vt:lpstr>PowerPoint 프레젠테이션</vt:lpstr>
      <vt:lpstr>SW 개발 유형 별 등급  – NPI</vt:lpstr>
      <vt:lpstr>SW 개발 유형 별 등급  – NMI</vt:lpstr>
      <vt:lpstr>SW 개발 유형 별 등급  – 유지보수</vt:lpstr>
      <vt:lpstr>SW 개발 프로세스 개요 (1)</vt:lpstr>
      <vt:lpstr>SW 개발 프로세스 개요 (2)</vt:lpstr>
      <vt:lpstr>Gating 운영</vt:lpstr>
      <vt:lpstr>전사 Gating/인증 및 주요 회의체</vt:lpstr>
      <vt:lpstr>WBS Activity</vt:lpstr>
      <vt:lpstr>WBS Activity</vt:lpstr>
      <vt:lpstr>SW개발 주요 Activity 수행 방법</vt:lpstr>
      <vt:lpstr>SW개발 주요 Activity 수행 방법</vt:lpstr>
      <vt:lpstr>SW개발 주요 Activity 수행 방법</vt:lpstr>
      <vt:lpstr>SW개발 주요 Activity 수행 방법</vt:lpstr>
      <vt:lpstr>ALM(Application Lifecycle Management) System의 이해 (1/3)</vt:lpstr>
      <vt:lpstr>ALM(Application Lifecycle Management) System의 이해 (2/3)</vt:lpstr>
      <vt:lpstr>ALM(Application Lifecycle Management) System의 이해 (3/3)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유첨. ALM 러닝넷 교육 정보</vt:lpstr>
      <vt:lpstr>유첨. VoE 및 주요 불편 사항</vt:lpstr>
      <vt:lpstr>유첨. ALM 도입 목적 (좋아지는 점)</vt:lpstr>
      <vt:lpstr>유첨. SW개발 프로세스 전사 표준 구성</vt:lpstr>
      <vt:lpstr>유첨. ALM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함효현/선임연구원/리빙어플라이언스제어QE파트(hyohyun.ham@lge.com)</cp:lastModifiedBy>
  <cp:revision>502</cp:revision>
  <dcterms:created xsi:type="dcterms:W3CDTF">2012-01-20T03:23:33Z</dcterms:created>
  <dcterms:modified xsi:type="dcterms:W3CDTF">2022-11-10T04:07:52Z</dcterms:modified>
</cp:coreProperties>
</file>